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5516D7-1BE4-42FF-915C-DF82BCB40BA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45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9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5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6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09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7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3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5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0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1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95516D7-1BE4-42FF-915C-DF82BCB40BA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3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8594" y="3312749"/>
            <a:ext cx="9144000" cy="1750699"/>
          </a:xfrm>
        </p:spPr>
        <p:txBody>
          <a:bodyPr>
            <a:normAutofit/>
          </a:bodyPr>
          <a:lstStyle/>
          <a:p>
            <a:r>
              <a:rPr lang="en-US" sz="2000" b="1" spc="-1" dirty="0">
                <a:solidFill>
                  <a:srgbClr val="4C4C4C"/>
                </a:solidFill>
                <a:latin typeface="Arial"/>
              </a:rPr>
              <a:t>Artificial Intelligence Implications in Engineering and </a:t>
            </a:r>
            <a:r>
              <a:rPr lang="en-US" sz="2000" b="1" spc="-1" dirty="0" smtClean="0">
                <a:solidFill>
                  <a:srgbClr val="4C4C4C"/>
                </a:solidFill>
                <a:latin typeface="Arial"/>
              </a:rPr>
              <a:t>Production</a:t>
            </a:r>
            <a:endParaRPr lang="en-GB" sz="2000" b="1" spc="-1" dirty="0" smtClean="0">
              <a:solidFill>
                <a:srgbClr val="4C4C4C"/>
              </a:solidFill>
              <a:latin typeface="Arial"/>
            </a:endParaRPr>
          </a:p>
          <a:p>
            <a:r>
              <a:rPr lang="en-GB" sz="2000" b="1" i="1" spc="-1" dirty="0" smtClean="0">
                <a:solidFill>
                  <a:srgbClr val="4C4C4C"/>
                </a:solidFill>
                <a:latin typeface="Arial"/>
              </a:rPr>
              <a:t>SEEMANT TIWARI</a:t>
            </a:r>
            <a:endParaRPr lang="en-GB" sz="2000" b="1" i="1" spc="-1" dirty="0">
              <a:solidFill>
                <a:srgbClr val="4C4C4C"/>
              </a:solidFill>
              <a:latin typeface="Arial"/>
            </a:endParaRPr>
          </a:p>
          <a:p>
            <a:endParaRPr lang="en-GB" b="1" spc="-1" dirty="0">
              <a:solidFill>
                <a:srgbClr val="4C4C4C"/>
              </a:solidFill>
              <a:latin typeface="Arial"/>
            </a:endParaRPr>
          </a:p>
          <a:p>
            <a:endParaRPr lang="en-US" dirty="0"/>
          </a:p>
        </p:txBody>
      </p:sp>
      <p:pic>
        <p:nvPicPr>
          <p:cNvPr id="1026" name="Picture 2" descr="南臺科技大學- IMC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7651" y="5396514"/>
            <a:ext cx="357187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70" y="1"/>
            <a:ext cx="11311758" cy="297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4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Contents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Ai enablers and techniques</a:t>
            </a:r>
          </a:p>
          <a:p>
            <a:r>
              <a:rPr lang="en-US" dirty="0" smtClean="0"/>
              <a:t>Artificial intelligence research areas</a:t>
            </a:r>
          </a:p>
          <a:p>
            <a:r>
              <a:rPr lang="en-US" dirty="0" smtClean="0"/>
              <a:t>Ai application concepts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1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broad adoption of the latest generations of machinery for information and communication like </a:t>
            </a:r>
            <a:r>
              <a:rPr lang="en-US" dirty="0" smtClean="0"/>
              <a:t>Ai, </a:t>
            </a:r>
            <a:r>
              <a:rPr lang="en-US" dirty="0" err="1" smtClean="0"/>
              <a:t>IoT</a:t>
            </a:r>
            <a:r>
              <a:rPr lang="en-US" dirty="0" smtClean="0"/>
              <a:t>(Internet </a:t>
            </a:r>
            <a:r>
              <a:rPr lang="en-US" dirty="0"/>
              <a:t>of Things), and </a:t>
            </a:r>
            <a:r>
              <a:rPr lang="en-US" dirty="0" smtClean="0"/>
              <a:t>block-chain, is </a:t>
            </a:r>
            <a:r>
              <a:rPr lang="en-US" dirty="0"/>
              <a:t>hastening the global technology as well as manufacturing transformation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Ai </a:t>
            </a:r>
            <a:r>
              <a:rPr lang="en-US" dirty="0"/>
              <a:t>technology had piqued the interest of administration, business, and academics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discipline of Ai technology is referred to as Ai. It simulates humans' intelligent performances with computing and trains systems to acquire human characteristics like thinking, judgment, and selection.</a:t>
            </a:r>
          </a:p>
        </p:txBody>
      </p:sp>
    </p:spTree>
    <p:extLst>
      <p:ext uri="{BB962C8B-B14F-4D97-AF65-F5344CB8AC3E}">
        <p14:creationId xmlns:p14="http://schemas.microsoft.com/office/powerpoint/2010/main" val="128359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 algn="just"/>
            <a:r>
              <a:rPr lang="en-US" dirty="0" smtClean="0"/>
              <a:t>Ai </a:t>
            </a:r>
            <a:r>
              <a:rPr lang="en-US" dirty="0"/>
              <a:t>is just a cognitive endeavor that accepts information like its objective, obtains information, examines and investigates conceptual modeling techniques, and applies such ways to simulate human cognitive operations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Ai </a:t>
            </a:r>
            <a:r>
              <a:rPr lang="en-US" dirty="0"/>
              <a:t>is a synthesis of computer engineering, mathematics, physiology, economics, and numerous other fields that have yielded impressive breakthroughs in areas like voice recognition, natural language processing, automated theorem proof, and smart robots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Ai </a:t>
            </a:r>
            <a:r>
              <a:rPr lang="en-US" dirty="0"/>
              <a:t>is critical to social growth, it has produced breakthrough achievements in boosting worker productivity, lowering labor costs, optimizing people management organization, and making new work demands.</a:t>
            </a:r>
          </a:p>
        </p:txBody>
      </p:sp>
    </p:spTree>
    <p:extLst>
      <p:ext uri="{BB962C8B-B14F-4D97-AF65-F5344CB8AC3E}">
        <p14:creationId xmlns:p14="http://schemas.microsoft.com/office/powerpoint/2010/main" val="33943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 enablers </a:t>
            </a:r>
            <a:r>
              <a:rPr lang="en-US" dirty="0"/>
              <a:t>and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</a:p>
          <a:p>
            <a:r>
              <a:rPr lang="en-US" dirty="0" smtClean="0"/>
              <a:t>Big data</a:t>
            </a:r>
          </a:p>
          <a:p>
            <a:r>
              <a:rPr lang="en-US" dirty="0" smtClean="0"/>
              <a:t>Machine learning</a:t>
            </a:r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Vision computing</a:t>
            </a:r>
          </a:p>
          <a:p>
            <a:r>
              <a:rPr lang="en-US" dirty="0" smtClean="0"/>
              <a:t>Natural language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93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Artificial intelligence research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</a:p>
          <a:p>
            <a:r>
              <a:rPr lang="en-US" dirty="0" smtClean="0"/>
              <a:t>Data science</a:t>
            </a:r>
          </a:p>
          <a:p>
            <a:r>
              <a:rPr lang="en-US" dirty="0" smtClean="0"/>
              <a:t>Expert system</a:t>
            </a:r>
          </a:p>
          <a:p>
            <a:r>
              <a:rPr lang="en-US" dirty="0" smtClean="0"/>
              <a:t>Prediction</a:t>
            </a:r>
          </a:p>
          <a:p>
            <a:r>
              <a:rPr lang="en-US" dirty="0" smtClean="0"/>
              <a:t>Robotics</a:t>
            </a:r>
          </a:p>
          <a:p>
            <a:r>
              <a:rPr lang="en-US" dirty="0" smtClean="0"/>
              <a:t>Pattern recognition</a:t>
            </a:r>
          </a:p>
          <a:p>
            <a:r>
              <a:rPr lang="en-US" dirty="0"/>
              <a:t>Network of Decision Support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08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 </a:t>
            </a:r>
            <a:r>
              <a:rPr lang="en-US" dirty="0"/>
              <a:t>application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 house</a:t>
            </a:r>
          </a:p>
          <a:p>
            <a:r>
              <a:rPr lang="en-US" dirty="0" smtClean="0"/>
              <a:t>Payment systems</a:t>
            </a:r>
          </a:p>
          <a:p>
            <a:r>
              <a:rPr lang="en-US" dirty="0"/>
              <a:t>The entertainment </a:t>
            </a:r>
            <a:r>
              <a:rPr lang="en-US" dirty="0" smtClean="0"/>
              <a:t>business</a:t>
            </a:r>
          </a:p>
          <a:p>
            <a:r>
              <a:rPr lang="en-US" dirty="0"/>
              <a:t>Industry of </a:t>
            </a:r>
            <a:r>
              <a:rPr lang="en-US" dirty="0" smtClean="0"/>
              <a:t>Healthcare</a:t>
            </a:r>
          </a:p>
          <a:p>
            <a:r>
              <a:rPr lang="en-US" dirty="0" smtClean="0"/>
              <a:t>Automobile sector</a:t>
            </a:r>
          </a:p>
          <a:p>
            <a:r>
              <a:rPr lang="en-US" dirty="0"/>
              <a:t>Platforms for financial </a:t>
            </a:r>
            <a:r>
              <a:rPr lang="en-US" dirty="0" smtClean="0"/>
              <a:t>instruments</a:t>
            </a:r>
          </a:p>
          <a:p>
            <a:r>
              <a:rPr lang="en-US" dirty="0"/>
              <a:t>The retail sector</a:t>
            </a:r>
          </a:p>
        </p:txBody>
      </p:sp>
    </p:spTree>
    <p:extLst>
      <p:ext uri="{BB962C8B-B14F-4D97-AF65-F5344CB8AC3E}">
        <p14:creationId xmlns:p14="http://schemas.microsoft.com/office/powerpoint/2010/main" val="4012281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Ai </a:t>
            </a:r>
            <a:r>
              <a:rPr lang="en-US" dirty="0"/>
              <a:t>is just a interdisciplinary field that includes knowledge, reasoning, psychology, perception, networks, and biological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Its </a:t>
            </a:r>
            <a:r>
              <a:rPr lang="en-US" dirty="0"/>
              <a:t>been utilized in the synthesis of information, pattern classification, computer vision, </a:t>
            </a:r>
            <a:r>
              <a:rPr lang="en-US" dirty="0" smtClean="0"/>
              <a:t>as well as language </a:t>
            </a:r>
            <a:r>
              <a:rPr lang="en-US" dirty="0"/>
              <a:t>processing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Several </a:t>
            </a:r>
            <a:r>
              <a:rPr lang="en-US" dirty="0"/>
              <a:t>submissions have been created including automated computing, intelligent agents, perspectives, and smart robotics.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5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Veloso</a:t>
            </a:r>
            <a:r>
              <a:rPr lang="en-US" dirty="0"/>
              <a:t> de </a:t>
            </a:r>
            <a:r>
              <a:rPr lang="en-US" dirty="0" err="1"/>
              <a:t>Melo</a:t>
            </a:r>
            <a:r>
              <a:rPr lang="en-US" dirty="0"/>
              <a:t>, V., </a:t>
            </a:r>
            <a:r>
              <a:rPr lang="en-US" dirty="0" smtClean="0"/>
              <a:t>and Banzhaf</a:t>
            </a:r>
            <a:r>
              <a:rPr lang="en-US" dirty="0"/>
              <a:t>, W</a:t>
            </a:r>
            <a:r>
              <a:rPr lang="en-US" dirty="0" smtClean="0"/>
              <a:t>.: </a:t>
            </a:r>
            <a:r>
              <a:rPr lang="en-US" dirty="0"/>
              <a:t>Automatic feature </a:t>
            </a:r>
            <a:r>
              <a:rPr lang="en-US" dirty="0" smtClean="0"/>
              <a:t>engineering </a:t>
            </a:r>
            <a:r>
              <a:rPr lang="en-US" dirty="0"/>
              <a:t>for regression models with machine learning: An </a:t>
            </a:r>
            <a:r>
              <a:rPr lang="en-US" dirty="0" smtClean="0"/>
              <a:t>evolutionary </a:t>
            </a:r>
            <a:r>
              <a:rPr lang="en-US" dirty="0"/>
              <a:t>computation and statistics hybrid. Information </a:t>
            </a:r>
            <a:r>
              <a:rPr lang="en-US" dirty="0" smtClean="0"/>
              <a:t>Sciences, 287–313, (2018).</a:t>
            </a:r>
            <a:endParaRPr lang="en-US" dirty="0"/>
          </a:p>
          <a:p>
            <a:pPr algn="just"/>
            <a:r>
              <a:rPr lang="en-US" dirty="0"/>
              <a:t>Wang, J., Ma, Y., Zhang, L., Gao, R. X</a:t>
            </a:r>
            <a:r>
              <a:rPr lang="en-US" dirty="0" smtClean="0"/>
              <a:t>., </a:t>
            </a:r>
            <a:r>
              <a:rPr lang="en-US" dirty="0"/>
              <a:t>Wu, D</a:t>
            </a:r>
            <a:r>
              <a:rPr lang="en-US" dirty="0" smtClean="0"/>
              <a:t>.: </a:t>
            </a:r>
            <a:r>
              <a:rPr lang="en-US" dirty="0"/>
              <a:t>Deep </a:t>
            </a:r>
            <a:r>
              <a:rPr lang="en-US" dirty="0" smtClean="0"/>
              <a:t>learning </a:t>
            </a:r>
            <a:r>
              <a:rPr lang="en-US" dirty="0"/>
              <a:t>for smart manufacturing : Methods and applications. Journal </a:t>
            </a:r>
            <a:r>
              <a:rPr lang="en-US" dirty="0" smtClean="0"/>
              <a:t>of </a:t>
            </a:r>
            <a:r>
              <a:rPr lang="en-US" dirty="0"/>
              <a:t>Manufacturing </a:t>
            </a:r>
            <a:r>
              <a:rPr lang="en-US" dirty="0" smtClean="0"/>
              <a:t>Systems, (2018).</a:t>
            </a:r>
            <a:endParaRPr lang="en-US" dirty="0"/>
          </a:p>
          <a:p>
            <a:pPr algn="just"/>
            <a:r>
              <a:rPr lang="en-US" dirty="0" smtClean="0"/>
              <a:t>Wang</a:t>
            </a:r>
            <a:r>
              <a:rPr lang="en-US" dirty="0"/>
              <a:t>, Z., Ma, G., Gong, D., Sun, J., </a:t>
            </a:r>
            <a:r>
              <a:rPr lang="en-US" dirty="0" smtClean="0"/>
              <a:t>and </a:t>
            </a:r>
            <a:r>
              <a:rPr lang="en-US" dirty="0"/>
              <a:t>Zhang, D</a:t>
            </a:r>
            <a:r>
              <a:rPr lang="en-US" dirty="0" smtClean="0"/>
              <a:t>.: Application of </a:t>
            </a:r>
            <a:r>
              <a:rPr lang="en-US" dirty="0"/>
              <a:t>mind evolutionary algorithm and </a:t>
            </a:r>
            <a:r>
              <a:rPr lang="en-US" dirty="0" smtClean="0"/>
              <a:t>artificial </a:t>
            </a:r>
            <a:r>
              <a:rPr lang="en-US" dirty="0"/>
              <a:t>neural networks </a:t>
            </a:r>
            <a:r>
              <a:rPr lang="en-US" dirty="0" smtClean="0"/>
              <a:t>for </a:t>
            </a:r>
            <a:r>
              <a:rPr lang="en-US" dirty="0"/>
              <a:t>prediction of </a:t>
            </a:r>
            <a:r>
              <a:rPr lang="en-US" dirty="0" smtClean="0"/>
              <a:t>profile </a:t>
            </a:r>
            <a:r>
              <a:rPr lang="en-US" dirty="0"/>
              <a:t>and fatness in hot strip rolling process. </a:t>
            </a:r>
            <a:r>
              <a:rPr lang="en-US" dirty="0" smtClean="0"/>
              <a:t>Neural </a:t>
            </a:r>
            <a:r>
              <a:rPr lang="en-US" dirty="0"/>
              <a:t>Processing Letters, 50(3), </a:t>
            </a:r>
            <a:r>
              <a:rPr lang="en-US" dirty="0" smtClean="0"/>
              <a:t>2455–2479, (2019).</a:t>
            </a:r>
            <a:endParaRPr lang="en-US" dirty="0"/>
          </a:p>
          <a:p>
            <a:pPr algn="just"/>
            <a:r>
              <a:rPr lang="en-US" dirty="0" smtClean="0"/>
              <a:t>Ward</a:t>
            </a:r>
            <a:r>
              <a:rPr lang="en-US" dirty="0"/>
              <a:t>, L., O’Keefe, S. C., </a:t>
            </a:r>
            <a:r>
              <a:rPr lang="en-US" dirty="0" err="1"/>
              <a:t>Stevick</a:t>
            </a:r>
            <a:r>
              <a:rPr lang="en-US" dirty="0"/>
              <a:t>, J., </a:t>
            </a:r>
            <a:r>
              <a:rPr lang="en-US" dirty="0" err="1"/>
              <a:t>Jelbert</a:t>
            </a:r>
            <a:r>
              <a:rPr lang="en-US" dirty="0"/>
              <a:t>, G. R., </a:t>
            </a:r>
            <a:r>
              <a:rPr lang="en-US" dirty="0" err="1"/>
              <a:t>Aykol</a:t>
            </a:r>
            <a:r>
              <a:rPr lang="en-US" dirty="0"/>
              <a:t>, M</a:t>
            </a:r>
            <a:r>
              <a:rPr lang="en-US" dirty="0" smtClean="0"/>
              <a:t>., </a:t>
            </a:r>
            <a:r>
              <a:rPr lang="en-US" dirty="0" err="1" smtClean="0"/>
              <a:t>Wolverton</a:t>
            </a:r>
            <a:r>
              <a:rPr lang="en-US" dirty="0"/>
              <a:t>, C</a:t>
            </a:r>
            <a:r>
              <a:rPr lang="en-US" dirty="0" smtClean="0"/>
              <a:t>.: A </a:t>
            </a:r>
            <a:r>
              <a:rPr lang="en-US" dirty="0"/>
              <a:t>machine learning approach for engineering </a:t>
            </a:r>
            <a:r>
              <a:rPr lang="en-US" dirty="0" smtClean="0"/>
              <a:t>bulk </a:t>
            </a:r>
            <a:r>
              <a:rPr lang="en-US" dirty="0"/>
              <a:t>metallic glass alloys. </a:t>
            </a:r>
            <a:r>
              <a:rPr lang="en-US" dirty="0" err="1"/>
              <a:t>Acta</a:t>
            </a:r>
            <a:r>
              <a:rPr lang="en-US" dirty="0"/>
              <a:t> </a:t>
            </a:r>
            <a:r>
              <a:rPr lang="en-US" dirty="0" err="1"/>
              <a:t>Materialia</a:t>
            </a:r>
            <a:r>
              <a:rPr lang="en-US" dirty="0"/>
              <a:t>, 159, </a:t>
            </a:r>
            <a:r>
              <a:rPr lang="en-US" dirty="0" smtClean="0"/>
              <a:t>102–111, (2018).</a:t>
            </a:r>
            <a:endParaRPr lang="en-US" dirty="0"/>
          </a:p>
          <a:p>
            <a:pPr algn="just"/>
            <a:r>
              <a:rPr lang="en-US" dirty="0"/>
              <a:t>Wei, L., Luo, W., </a:t>
            </a:r>
            <a:r>
              <a:rPr lang="en-US" dirty="0" err="1"/>
              <a:t>Weng</a:t>
            </a:r>
            <a:r>
              <a:rPr lang="en-US" dirty="0"/>
              <a:t>, J., </a:t>
            </a:r>
            <a:r>
              <a:rPr lang="en-US" dirty="0" err="1"/>
              <a:t>Zhong</a:t>
            </a:r>
            <a:r>
              <a:rPr lang="en-US" dirty="0"/>
              <a:t>, Y., Zhang, X., </a:t>
            </a:r>
            <a:r>
              <a:rPr lang="en-US" dirty="0" smtClean="0"/>
              <a:t>and </a:t>
            </a:r>
            <a:r>
              <a:rPr lang="en-US" dirty="0"/>
              <a:t>Yan, Z</a:t>
            </a:r>
            <a:r>
              <a:rPr lang="en-US" dirty="0" smtClean="0"/>
              <a:t>.: Machine </a:t>
            </a:r>
            <a:r>
              <a:rPr lang="en-US" dirty="0"/>
              <a:t>learning-based malicious application detection of </a:t>
            </a:r>
            <a:r>
              <a:rPr lang="en-US" dirty="0" smtClean="0"/>
              <a:t>android</a:t>
            </a:r>
            <a:r>
              <a:rPr lang="en-US" dirty="0"/>
              <a:t>. IEEE Access, 5, </a:t>
            </a:r>
            <a:r>
              <a:rPr lang="en-US" dirty="0" smtClean="0"/>
              <a:t>25591–25601, (2017).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1138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147</TotalTime>
  <Words>550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Basis</vt:lpstr>
      <vt:lpstr>PowerPoint Presentation</vt:lpstr>
      <vt:lpstr>Contents </vt:lpstr>
      <vt:lpstr>Introduction</vt:lpstr>
      <vt:lpstr>PowerPoint Presentation</vt:lpstr>
      <vt:lpstr>Ai enablers and techniques</vt:lpstr>
      <vt:lpstr>Artificial intelligence research areas</vt:lpstr>
      <vt:lpstr>Ai application concepts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B303-master</cp:lastModifiedBy>
  <cp:revision>30</cp:revision>
  <dcterms:created xsi:type="dcterms:W3CDTF">2021-06-10T05:32:34Z</dcterms:created>
  <dcterms:modified xsi:type="dcterms:W3CDTF">2022-11-27T12:41:46Z</dcterms:modified>
</cp:coreProperties>
</file>