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6" r:id="rId2"/>
    <p:sldId id="291" r:id="rId3"/>
    <p:sldId id="327" r:id="rId4"/>
    <p:sldId id="328" r:id="rId5"/>
    <p:sldId id="335" r:id="rId6"/>
    <p:sldId id="330" r:id="rId7"/>
    <p:sldId id="331" r:id="rId8"/>
    <p:sldId id="332" r:id="rId9"/>
    <p:sldId id="333" r:id="rId10"/>
    <p:sldId id="334" r:id="rId11"/>
    <p:sldId id="326" r:id="rId12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a Pel" initials="KP" lastIdx="6" clrIdx="0">
    <p:extLst>
      <p:ext uri="{19B8F6BF-5375-455C-9EA6-DF929625EA0E}">
        <p15:presenceInfo xmlns:p15="http://schemas.microsoft.com/office/powerpoint/2012/main" userId="a4a03ab3859e5f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15"/>
    <p:restoredTop sz="80208"/>
  </p:normalViewPr>
  <p:slideViewPr>
    <p:cSldViewPr snapToGrid="0" snapToObjects="1">
      <p:cViewPr varScale="1">
        <p:scale>
          <a:sx n="110" d="100"/>
          <a:sy n="110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2T11:15:26.459" idx="1">
    <p:pos x="10" y="10"/>
    <p:text>1. which impacts global warming (oxi the)
2. amines are widely used mainly because of their (oxi its)
3. attractive (teleutaia seira diorthwsh)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2T11:17:51.744" idx="2">
    <p:pos x="10" y="10"/>
    <p:text>the rate of absorption... is determined bt two mechanisms (καλυτερα οχι the)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2T11:18:34.884" idx="3">
    <p:pos x="10" y="10"/>
    <p:text>a schematic flowsheet οχι simulated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2T11:20:41.955" idx="4">
    <p:pos x="10" y="10"/>
    <p:text>βαλε καλυτερα ονομα στα πινακακια</p:text>
    <p:extLst>
      <p:ext uri="{C676402C-5697-4E1C-873F-D02D1690AC5C}">
        <p15:threadingInfo xmlns:p15="http://schemas.microsoft.com/office/powerpoint/2012/main" timeZoneBias="-180"/>
      </p:ext>
    </p:extLst>
  </p:cm>
  <p:cm authorId="1" dt="2022-10-12T11:21:13.344" idx="5">
    <p:pos x="10" y="146"/>
    <p:text>και στα διαγραμματα ,γιατι αναφερεις σκετο tables και figure. στην επομενη διαφανεια λες figure 2c.</p:text>
    <p:extLst>
      <p:ext uri="{C676402C-5697-4E1C-873F-D02D1690AC5C}">
        <p15:threadingInfo xmlns:p15="http://schemas.microsoft.com/office/powerpoint/2012/main" timeZoneBias="-180">
          <p15:parentCm authorId="1" idx="4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2T11:22:31.627" idx="6">
    <p:pos x="10" y="10"/>
    <p:text>absorption διορθωση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09522-BB5E-414C-9FC7-A08A072A4C2A}" type="datetimeFigureOut">
              <a:rPr lang="en-GR" smtClean="0"/>
              <a:t>30/11/22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69A5B-4A0F-4D44-8A7E-CBD35A9EE2A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5850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9A5B-4A0F-4D44-8A7E-CBD35A9EE2A5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5134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11D0-6244-4F62-90EC-8D4502CB9DC2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5EDEC-01C9-2C41-8B88-7EA2747EF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8" t="2817" r="83711" b="59635"/>
          <a:stretch/>
        </p:blipFill>
        <p:spPr>
          <a:xfrm>
            <a:off x="110836" y="5688303"/>
            <a:ext cx="1025612" cy="101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CF76EE-81DE-D340-8504-4906D63D6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515" t="81076"/>
          <a:stretch/>
        </p:blipFill>
        <p:spPr>
          <a:xfrm>
            <a:off x="1099504" y="5780961"/>
            <a:ext cx="758032" cy="43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E9901-0FA7-FA4A-9972-99B908D9C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58" t="79026" r="13257"/>
          <a:stretch/>
        </p:blipFill>
        <p:spPr>
          <a:xfrm>
            <a:off x="1043708" y="6196835"/>
            <a:ext cx="1251675" cy="50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65F5FB-51A4-FD45-BA4B-2BAA8F0408DB}"/>
              </a:ext>
            </a:extLst>
          </p:cNvPr>
          <p:cNvSpPr txBox="1"/>
          <p:nvPr userDrawn="1"/>
        </p:nvSpPr>
        <p:spPr>
          <a:xfrm>
            <a:off x="2604052" y="157725"/>
            <a:ext cx="6983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3rd International Electronic Conference on Applied Sciences</a:t>
            </a: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Part of the International Electronic Conference on Applied Sciences series</a:t>
            </a: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1–15 Dec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66FC27-ECEA-7948-8D82-FEB6CF416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2" y="108101"/>
            <a:ext cx="965118" cy="920175"/>
          </a:xfrm>
          <a:prstGeom prst="rect">
            <a:avLst/>
          </a:prstGeom>
        </p:spPr>
      </p:pic>
      <p:pic>
        <p:nvPicPr>
          <p:cNvPr id="16" name="Picture 14" descr="CPERI 2_sketo.png">
            <a:extLst>
              <a:ext uri="{FF2B5EF4-FFF2-40B4-BE49-F238E27FC236}">
                <a16:creationId xmlns:a16="http://schemas.microsoft.com/office/drawing/2014/main" id="{94483EDF-76B2-6D4B-8A1F-6BACF6463F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8226" y="109597"/>
            <a:ext cx="6762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3">
            <a:extLst>
              <a:ext uri="{FF2B5EF4-FFF2-40B4-BE49-F238E27FC236}">
                <a16:creationId xmlns:a16="http://schemas.microsoft.com/office/drawing/2014/main" id="{E4E6AA07-03CD-D14F-99D9-525F99CC712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485223" y="31326"/>
            <a:ext cx="45719" cy="1219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958BDAB9-7723-0049-A4F9-6DC09646B8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37561" y="1098126"/>
            <a:ext cx="8226425" cy="317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6146" name="Picture 2" descr="page11image45964192">
            <a:extLst>
              <a:ext uri="{FF2B5EF4-FFF2-40B4-BE49-F238E27FC236}">
                <a16:creationId xmlns:a16="http://schemas.microsoft.com/office/drawing/2014/main" id="{E3BFA9E2-4CF7-7944-A4C8-9764C8680D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2" y="5673380"/>
            <a:ext cx="133137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age11image45967936">
            <a:extLst>
              <a:ext uri="{FF2B5EF4-FFF2-40B4-BE49-F238E27FC236}">
                <a16:creationId xmlns:a16="http://schemas.microsoft.com/office/drawing/2014/main" id="{C812D3C0-F0A6-7940-A541-0EAB86211B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3816626"/>
            <a:ext cx="660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ge10image45856992">
            <a:extLst>
              <a:ext uri="{FF2B5EF4-FFF2-40B4-BE49-F238E27FC236}">
                <a16:creationId xmlns:a16="http://schemas.microsoft.com/office/drawing/2014/main" id="{5ABCAFA6-933F-B64E-96DB-A07CD2C0B7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4" y="2179411"/>
            <a:ext cx="660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ge10image45849504">
            <a:extLst>
              <a:ext uri="{FF2B5EF4-FFF2-40B4-BE49-F238E27FC236}">
                <a16:creationId xmlns:a16="http://schemas.microsoft.com/office/drawing/2014/main" id="{16587497-9AA6-2243-BACD-0215CC14CB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4" y="2179411"/>
            <a:ext cx="889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page10image45856160">
            <a:extLst>
              <a:ext uri="{FF2B5EF4-FFF2-40B4-BE49-F238E27FC236}">
                <a16:creationId xmlns:a16="http://schemas.microsoft.com/office/drawing/2014/main" id="{30A332CA-A998-914B-B043-6C2804F9A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4" y="2179411"/>
            <a:ext cx="889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age10image45846800">
            <a:extLst>
              <a:ext uri="{FF2B5EF4-FFF2-40B4-BE49-F238E27FC236}">
                <a16:creationId xmlns:a16="http://schemas.microsoft.com/office/drawing/2014/main" id="{0E0C88D6-5478-4D45-8F11-32596D7148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4" y="2179411"/>
            <a:ext cx="889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page10image45847632">
            <a:extLst>
              <a:ext uri="{FF2B5EF4-FFF2-40B4-BE49-F238E27FC236}">
                <a16:creationId xmlns:a16="http://schemas.microsoft.com/office/drawing/2014/main" id="{F8EB7385-0AA2-8244-A6D0-6AF7B75C2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4" y="2179411"/>
            <a:ext cx="889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page10image45772160">
            <a:extLst>
              <a:ext uri="{FF2B5EF4-FFF2-40B4-BE49-F238E27FC236}">
                <a16:creationId xmlns:a16="http://schemas.microsoft.com/office/drawing/2014/main" id="{3298F12E-52C5-F34C-8819-5A895AA61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4" y="2179411"/>
            <a:ext cx="889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age10image514158784">
            <a:extLst>
              <a:ext uri="{FF2B5EF4-FFF2-40B4-BE49-F238E27FC236}">
                <a16:creationId xmlns:a16="http://schemas.microsoft.com/office/drawing/2014/main" id="{DB3465D5-BE11-1247-9187-9ECEA5CEE6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4" y="2179411"/>
            <a:ext cx="63119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page10image45761968">
            <a:extLst>
              <a:ext uri="{FF2B5EF4-FFF2-40B4-BE49-F238E27FC236}">
                <a16:creationId xmlns:a16="http://schemas.microsoft.com/office/drawing/2014/main" id="{9129B065-0363-FE49-A433-ECA690602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49" y="5656835"/>
            <a:ext cx="10726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page11image514393984">
            <a:extLst>
              <a:ext uri="{FF2B5EF4-FFF2-40B4-BE49-F238E27FC236}">
                <a16:creationId xmlns:a16="http://schemas.microsoft.com/office/drawing/2014/main" id="{FEEF5DF8-2DC9-DD4E-B357-4EE2C6C8D7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2" y="2434451"/>
            <a:ext cx="63119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page11image514395520">
            <a:extLst>
              <a:ext uri="{FF2B5EF4-FFF2-40B4-BE49-F238E27FC236}">
                <a16:creationId xmlns:a16="http://schemas.microsoft.com/office/drawing/2014/main" id="{40E60BA0-BB68-9A40-A185-0A72EA1D1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2" y="2434451"/>
            <a:ext cx="63119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page11image514408192">
            <a:extLst>
              <a:ext uri="{FF2B5EF4-FFF2-40B4-BE49-F238E27FC236}">
                <a16:creationId xmlns:a16="http://schemas.microsoft.com/office/drawing/2014/main" id="{4474621C-8BEA-5A48-A18B-1052ABD3A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2" y="2434451"/>
            <a:ext cx="63119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page11image514407808">
            <a:extLst>
              <a:ext uri="{FF2B5EF4-FFF2-40B4-BE49-F238E27FC236}">
                <a16:creationId xmlns:a16="http://schemas.microsoft.com/office/drawing/2014/main" id="{8BC17A6E-1B29-E245-B07D-6D371D36E3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2" y="2434451"/>
            <a:ext cx="63119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page11image45962736">
            <a:extLst>
              <a:ext uri="{FF2B5EF4-FFF2-40B4-BE49-F238E27FC236}">
                <a16:creationId xmlns:a16="http://schemas.microsoft.com/office/drawing/2014/main" id="{F4F0A302-F46B-5741-A04B-FCA3AEDB1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12" y="5670583"/>
            <a:ext cx="54991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page11image514398976">
            <a:extLst>
              <a:ext uri="{FF2B5EF4-FFF2-40B4-BE49-F238E27FC236}">
                <a16:creationId xmlns:a16="http://schemas.microsoft.com/office/drawing/2014/main" id="{AB2099AC-76D3-4848-93C7-E09E3E314E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2" y="2434451"/>
            <a:ext cx="384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130D1B1-C52F-3042-9101-4409F5CBCB33}"/>
              </a:ext>
            </a:extLst>
          </p:cNvPr>
          <p:cNvSpPr txBox="1"/>
          <p:nvPr userDrawn="1"/>
        </p:nvSpPr>
        <p:spPr>
          <a:xfrm>
            <a:off x="4292615" y="6367503"/>
            <a:ext cx="4687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o-financed by Greece and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18419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51A8-4E59-4040-A6D1-03868C2D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751E-04F4-B54F-ADEF-9163366F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0EEA6-664D-7643-8B07-0DFD59E81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05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0819-BFF9-6D40-AE56-4CC508F9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C1C45-4A98-6842-B08C-B3364CC25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DC211-CD1C-2748-A3C6-29794ED47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71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F78-0F2B-144B-BCC7-5BDC2FE9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A4E1E-6BF7-514B-AE38-59E03D0D3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4601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EA9B1-37A2-8F40-A825-07E331483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0CB2A-1E3F-B04E-A5DE-8FCAB4C88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1336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8226" y="6383278"/>
            <a:ext cx="764215" cy="365125"/>
          </a:xfrm>
        </p:spPr>
        <p:txBody>
          <a:bodyPr/>
          <a:lstStyle/>
          <a:p>
            <a:fld id="{1DC611D0-6244-4F62-90EC-8D4502CB9DC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2" y="108101"/>
            <a:ext cx="965118" cy="920175"/>
          </a:xfrm>
          <a:prstGeom prst="rect">
            <a:avLst/>
          </a:prstGeom>
        </p:spPr>
      </p:pic>
      <p:pic>
        <p:nvPicPr>
          <p:cNvPr id="8" name="Picture 14" descr="CPERI 2_sket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8226" y="109597"/>
            <a:ext cx="6762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3287851" y="204000"/>
            <a:ext cx="4319999" cy="757949"/>
            <a:chOff x="2876353" y="325408"/>
            <a:chExt cx="4129378" cy="548248"/>
          </a:xfrm>
        </p:grpSpPr>
        <p:sp>
          <p:nvSpPr>
            <p:cNvPr id="11" name="Rectangle 10"/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Introduction</a:t>
              </a:r>
              <a:endParaRPr lang="en-GB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Materials and Methods</a:t>
              </a:r>
              <a:endPara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 &amp; Discussion</a:t>
              </a:r>
              <a:endPara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33"/>
          <p:cNvSpPr>
            <a:spLocks noChangeArrowheads="1"/>
          </p:cNvSpPr>
          <p:nvPr userDrawn="1"/>
        </p:nvSpPr>
        <p:spPr bwMode="gray">
          <a:xfrm>
            <a:off x="1485223" y="31326"/>
            <a:ext cx="45719" cy="1219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 userDrawn="1"/>
        </p:nvSpPr>
        <p:spPr bwMode="gray">
          <a:xfrm>
            <a:off x="937561" y="1098126"/>
            <a:ext cx="8226425" cy="317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F2311-F55D-6D4D-8D2A-01E806548080}"/>
              </a:ext>
            </a:extLst>
          </p:cNvPr>
          <p:cNvSpPr/>
          <p:nvPr userDrawn="1"/>
        </p:nvSpPr>
        <p:spPr>
          <a:xfrm>
            <a:off x="7603648" y="203999"/>
            <a:ext cx="1440000" cy="757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l-GR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5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8226" y="6383278"/>
            <a:ext cx="764215" cy="365125"/>
          </a:xfrm>
        </p:spPr>
        <p:txBody>
          <a:bodyPr/>
          <a:lstStyle/>
          <a:p>
            <a:fld id="{1DC611D0-6244-4F62-90EC-8D4502CB9DC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2" y="108101"/>
            <a:ext cx="965118" cy="920175"/>
          </a:xfrm>
          <a:prstGeom prst="rect">
            <a:avLst/>
          </a:prstGeom>
        </p:spPr>
      </p:pic>
      <p:pic>
        <p:nvPicPr>
          <p:cNvPr id="8" name="Picture 14" descr="CPERI 2_sket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8226" y="109597"/>
            <a:ext cx="6762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3287851" y="204000"/>
            <a:ext cx="4319999" cy="757949"/>
            <a:chOff x="2876353" y="325408"/>
            <a:chExt cx="4129378" cy="548248"/>
          </a:xfrm>
        </p:grpSpPr>
        <p:sp>
          <p:nvSpPr>
            <p:cNvPr id="11" name="Rectangle 10"/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Introduction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Materials and Methods</a:t>
              </a:r>
              <a:endParaRPr lang="el-G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 &amp; Discussion</a:t>
              </a:r>
              <a:endPara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33"/>
          <p:cNvSpPr>
            <a:spLocks noChangeArrowheads="1"/>
          </p:cNvSpPr>
          <p:nvPr userDrawn="1"/>
        </p:nvSpPr>
        <p:spPr bwMode="gray">
          <a:xfrm>
            <a:off x="1485223" y="31326"/>
            <a:ext cx="45719" cy="1219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 userDrawn="1"/>
        </p:nvSpPr>
        <p:spPr bwMode="gray">
          <a:xfrm>
            <a:off x="937561" y="1098126"/>
            <a:ext cx="8226425" cy="317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F2311-F55D-6D4D-8D2A-01E806548080}"/>
              </a:ext>
            </a:extLst>
          </p:cNvPr>
          <p:cNvSpPr/>
          <p:nvPr userDrawn="1"/>
        </p:nvSpPr>
        <p:spPr>
          <a:xfrm>
            <a:off x="7603648" y="203999"/>
            <a:ext cx="1440000" cy="757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l-GR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8226" y="6383278"/>
            <a:ext cx="764215" cy="365125"/>
          </a:xfrm>
        </p:spPr>
        <p:txBody>
          <a:bodyPr/>
          <a:lstStyle/>
          <a:p>
            <a:fld id="{1DC611D0-6244-4F62-90EC-8D4502CB9DC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2" y="108101"/>
            <a:ext cx="965118" cy="920175"/>
          </a:xfrm>
          <a:prstGeom prst="rect">
            <a:avLst/>
          </a:prstGeom>
        </p:spPr>
      </p:pic>
      <p:pic>
        <p:nvPicPr>
          <p:cNvPr id="8" name="Picture 14" descr="CPERI 2_sket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8226" y="109597"/>
            <a:ext cx="6762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3287851" y="204000"/>
            <a:ext cx="4319999" cy="757949"/>
            <a:chOff x="2876353" y="325408"/>
            <a:chExt cx="4129378" cy="548248"/>
          </a:xfrm>
        </p:grpSpPr>
        <p:sp>
          <p:nvSpPr>
            <p:cNvPr id="11" name="Rectangle 10"/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Introduction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Materials and Methods</a:t>
              </a:r>
              <a:endPara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 &amp; Discussion</a:t>
              </a:r>
              <a:endParaRPr lang="el-G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33"/>
          <p:cNvSpPr>
            <a:spLocks noChangeArrowheads="1"/>
          </p:cNvSpPr>
          <p:nvPr userDrawn="1"/>
        </p:nvSpPr>
        <p:spPr bwMode="gray">
          <a:xfrm>
            <a:off x="1485223" y="31326"/>
            <a:ext cx="45719" cy="1219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 userDrawn="1"/>
        </p:nvSpPr>
        <p:spPr bwMode="gray">
          <a:xfrm>
            <a:off x="937561" y="1098126"/>
            <a:ext cx="8226425" cy="317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F2311-F55D-6D4D-8D2A-01E806548080}"/>
              </a:ext>
            </a:extLst>
          </p:cNvPr>
          <p:cNvSpPr/>
          <p:nvPr userDrawn="1"/>
        </p:nvSpPr>
        <p:spPr>
          <a:xfrm>
            <a:off x="7603648" y="203999"/>
            <a:ext cx="1440000" cy="757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l-GR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6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8226" y="6383278"/>
            <a:ext cx="764215" cy="365125"/>
          </a:xfrm>
        </p:spPr>
        <p:txBody>
          <a:bodyPr/>
          <a:lstStyle/>
          <a:p>
            <a:fld id="{1DC611D0-6244-4F62-90EC-8D4502CB9DC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2" y="108101"/>
            <a:ext cx="965118" cy="920175"/>
          </a:xfrm>
          <a:prstGeom prst="rect">
            <a:avLst/>
          </a:prstGeom>
        </p:spPr>
      </p:pic>
      <p:pic>
        <p:nvPicPr>
          <p:cNvPr id="8" name="Picture 14" descr="CPERI 2_sket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8226" y="109597"/>
            <a:ext cx="6762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3287851" y="204000"/>
            <a:ext cx="4319999" cy="757949"/>
            <a:chOff x="2876353" y="325408"/>
            <a:chExt cx="4129378" cy="548248"/>
          </a:xfrm>
        </p:grpSpPr>
        <p:sp>
          <p:nvSpPr>
            <p:cNvPr id="11" name="Rectangle 10"/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Introduction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Materials and Methods</a:t>
              </a:r>
              <a:endPara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 &amp; Discussion</a:t>
              </a:r>
              <a:endPara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33"/>
          <p:cNvSpPr>
            <a:spLocks noChangeArrowheads="1"/>
          </p:cNvSpPr>
          <p:nvPr userDrawn="1"/>
        </p:nvSpPr>
        <p:spPr bwMode="gray">
          <a:xfrm>
            <a:off x="1485223" y="31326"/>
            <a:ext cx="45719" cy="1219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 userDrawn="1"/>
        </p:nvSpPr>
        <p:spPr bwMode="gray">
          <a:xfrm>
            <a:off x="937561" y="1098126"/>
            <a:ext cx="8226425" cy="317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F2311-F55D-6D4D-8D2A-01E806548080}"/>
              </a:ext>
            </a:extLst>
          </p:cNvPr>
          <p:cNvSpPr/>
          <p:nvPr userDrawn="1"/>
        </p:nvSpPr>
        <p:spPr>
          <a:xfrm>
            <a:off x="7603648" y="203999"/>
            <a:ext cx="1440000" cy="7579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l-G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6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5751" y="6388100"/>
            <a:ext cx="2743200" cy="365125"/>
          </a:xfrm>
        </p:spPr>
        <p:txBody>
          <a:bodyPr/>
          <a:lstStyle/>
          <a:p>
            <a:r>
              <a:rPr lang="en-US" dirty="0"/>
              <a:t>Kick-Off meeting 15 </a:t>
            </a:r>
            <a:r>
              <a:rPr lang="el-GR" dirty="0"/>
              <a:t>Σεπτεμβρίου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11D0-6244-4F62-90EC-8D4502CB9DC2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9048" y="366106"/>
            <a:ext cx="1926503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899" y="130676"/>
            <a:ext cx="1314452" cy="10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6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5751" y="6388100"/>
            <a:ext cx="2743200" cy="365125"/>
          </a:xfrm>
        </p:spPr>
        <p:txBody>
          <a:bodyPr/>
          <a:lstStyle/>
          <a:p>
            <a:r>
              <a:rPr lang="en-US" dirty="0"/>
              <a:t>Kick-Off meeting 15 </a:t>
            </a:r>
            <a:r>
              <a:rPr lang="el-GR" dirty="0"/>
              <a:t>Σεπτεμβρίου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11D0-6244-4F62-90EC-8D4502CB9DC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06074"/>
            <a:ext cx="967245" cy="922202"/>
          </a:xfrm>
          <a:prstGeom prst="rect">
            <a:avLst/>
          </a:prstGeom>
        </p:spPr>
      </p:pic>
      <p:pic>
        <p:nvPicPr>
          <p:cNvPr id="8" name="Picture 14" descr="CPERI 2_sket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8226" y="109597"/>
            <a:ext cx="6762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3"/>
          <p:cNvSpPr>
            <a:spLocks noChangeArrowheads="1"/>
          </p:cNvSpPr>
          <p:nvPr userDrawn="1"/>
        </p:nvSpPr>
        <p:spPr bwMode="gray">
          <a:xfrm>
            <a:off x="1485223" y="31326"/>
            <a:ext cx="45719" cy="1219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Rectangle 34"/>
          <p:cNvSpPr>
            <a:spLocks noChangeArrowheads="1"/>
          </p:cNvSpPr>
          <p:nvPr userDrawn="1"/>
        </p:nvSpPr>
        <p:spPr bwMode="gray">
          <a:xfrm>
            <a:off x="937561" y="1098126"/>
            <a:ext cx="8226425" cy="317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sz="2400">
              <a:solidFill>
                <a:srgbClr val="333399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92C1-42C5-4C49-A0EB-9E45675CF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083A7-1EF0-3446-B27B-525403B9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9164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302F-1EE5-AB48-8397-B460CAD5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C4E6-3A7E-8440-808E-AD3BC733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5901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AC8-DDF1-D545-90FE-5450DB85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C9C89-0070-D74D-8752-1F89531B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92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1639-D5D3-6042-B843-EA988615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39E8-D056-6447-8A4D-F97051496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3F994-51E3-AA43-9854-510D5BA65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601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437C-9C4C-EA49-9020-CFAE4108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F6D70-5870-A54D-8154-1D2458C3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A981A-2D2A-3D4D-B02B-57F3B56BB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450DD-246F-DB42-80DE-88F44BB05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CE16-45C7-0147-86E4-05A13C56C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937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7A0F-0A09-6346-833B-8819660E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4334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7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642478-4D45-4354-A305-9EB062D0B23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7C141E-8B56-4741-BC19-4BBC823A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36" r:id="rId15"/>
    <p:sldLayoutId id="2147483748" r:id="rId16"/>
    <p:sldLayoutId id="2147483688" r:id="rId17"/>
    <p:sldLayoutId id="214748368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ali@certh.g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2coccus.g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zVcraImYzOYYS2aXVkqoBrHQqEflHHaYw5rUZwIWInM3XZKZEjnWW4d7wZkKEM0bJxPVWatVTCbmTMVp8dSGbh03onqofRmcFlAvdzCW3xjOeSfa_r01u8mTaYrsTFSuiVRR4RLNSFf7yx5w101hWULX1GxtNCE44swzFd1xzpQmLENe8qlAjEnmo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zVcraImYzOYYS2aXVkqoBrHQqEflHHaYw5rUZwIWInM3XZKZEjnWW4d7wZkKEM0bJxPVWatVTCbmTMVp8dSGbh03onqofRmcFlAvdzCW3xjOeSfa_r01u8mTaYrsTFSuiVRR4RLNSFf7yx5w101hWULX1GxtNCE44swzFd1xzpQmLENe8qlAjEnmo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0150" y="2680708"/>
            <a:ext cx="9791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</a:t>
            </a:r>
            <a:r>
              <a:rPr kumimoji="0" lang="en-GB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Absorption Using Potassium Carbonate as Solvent</a:t>
            </a:r>
            <a:endParaRPr lang="el-GR" sz="3200" b="1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DC906-5EC4-A043-B74D-A2C06BCF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8" y="3592517"/>
            <a:ext cx="2030704" cy="108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95AF96-90D3-834E-B561-C7CF05CF1279}"/>
              </a:ext>
            </a:extLst>
          </p:cNvPr>
          <p:cNvSpPr/>
          <p:nvPr/>
        </p:nvSpPr>
        <p:spPr>
          <a:xfrm>
            <a:off x="4003762" y="4836035"/>
            <a:ext cx="7978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Dimitra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Karali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*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Konstantina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Peloriadi</a:t>
            </a:r>
            <a:r>
              <a:rPr lang="en-GB" dirty="0">
                <a:solidFill>
                  <a:prstClr val="black"/>
                </a:solidFill>
              </a:rPr>
              <a:t>,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Nikolaos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Margaritis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and Panagiotis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Grammelis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r"/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Centre for Research &amp; Technology Hellas, Chemical Process and Energy Resources Institute,57001 Thessaloniki, Greece; *Corresponding author: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karali@certh.gr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(D.K.) </a:t>
            </a:r>
          </a:p>
        </p:txBody>
      </p:sp>
    </p:spTree>
    <p:extLst>
      <p:ext uri="{BB962C8B-B14F-4D97-AF65-F5344CB8AC3E}">
        <p14:creationId xmlns:p14="http://schemas.microsoft.com/office/powerpoint/2010/main" val="1397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A5FB0A-9F55-6A4C-B45A-7EB8B2E0E55F}"/>
              </a:ext>
            </a:extLst>
          </p:cNvPr>
          <p:cNvSpPr txBox="1">
            <a:spLocks/>
          </p:cNvSpPr>
          <p:nvPr/>
        </p:nvSpPr>
        <p:spPr>
          <a:xfrm>
            <a:off x="318466" y="2310828"/>
            <a:ext cx="11555067" cy="22363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An eco-friendly carbon dioxide capture process is studied in this research using ASPEN PLUS® software.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The capture and recovery of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 were simulated in </a:t>
            </a:r>
            <a:r>
              <a:rPr lang="en-US" sz="1800" cap="none">
                <a:solidFill>
                  <a:prstClr val="black"/>
                </a:solidFill>
              </a:rPr>
              <a:t>an absorption </a:t>
            </a:r>
            <a:r>
              <a:rPr lang="en-US" sz="1800" cap="none" dirty="0">
                <a:solidFill>
                  <a:prstClr val="black"/>
                </a:solidFill>
              </a:rPr>
              <a:t>and a desorption column, using potassium carbonate.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The parameters examined were the concentration of </a:t>
            </a:r>
            <a:r>
              <a:rPr lang="el-GR" sz="1800" cap="none" dirty="0">
                <a:solidFill>
                  <a:prstClr val="black"/>
                </a:solidFill>
              </a:rPr>
              <a:t>Κ</a:t>
            </a:r>
            <a:r>
              <a:rPr lang="el-GR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CO</a:t>
            </a:r>
            <a:r>
              <a:rPr lang="en-US" sz="1800" cap="none" baseline="-25000" dirty="0">
                <a:solidFill>
                  <a:prstClr val="black"/>
                </a:solidFill>
              </a:rPr>
              <a:t>3</a:t>
            </a:r>
            <a:r>
              <a:rPr lang="en-US" sz="1800" cap="none" dirty="0">
                <a:solidFill>
                  <a:prstClr val="black"/>
                </a:solidFill>
              </a:rPr>
              <a:t> and the temperature and pressure of the stripper.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Stripper pressure and stripper temperature influence the regeneration of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, as shown in the analysis of variance (ANOVA). </a:t>
            </a:r>
            <a:endParaRPr lang="el-GR" sz="1600" cap="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2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C243E72-08B6-6240-97F6-44B2062E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1" y="1312101"/>
            <a:ext cx="2030704" cy="1080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8165A4-D1C8-F340-B4F8-D385AF2272EA}"/>
              </a:ext>
            </a:extLst>
          </p:cNvPr>
          <p:cNvSpPr txBox="1">
            <a:spLocks/>
          </p:cNvSpPr>
          <p:nvPr/>
        </p:nvSpPr>
        <p:spPr>
          <a:xfrm>
            <a:off x="1179443" y="1312101"/>
            <a:ext cx="9833113" cy="42337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prstClr val="black"/>
              </a:buClr>
              <a:buNone/>
            </a:pPr>
            <a:r>
              <a:rPr lang="en-GB" sz="3200" b="1" cap="none" dirty="0">
                <a:solidFill>
                  <a:prstClr val="black"/>
                </a:solidFill>
              </a:rPr>
              <a:t>THANK YOU</a:t>
            </a:r>
            <a:endParaRPr lang="el-GR" sz="3200" b="1" cap="none" dirty="0">
              <a:solidFill>
                <a:prstClr val="black"/>
              </a:solidFill>
            </a:endParaRPr>
          </a:p>
          <a:p>
            <a:pPr marL="0" lvl="0" indent="0" algn="ctr">
              <a:buClr>
                <a:prstClr val="black"/>
              </a:buClr>
              <a:buNone/>
            </a:pPr>
            <a:endParaRPr lang="el-GR" sz="3200" b="1" cap="none" dirty="0">
              <a:solidFill>
                <a:prstClr val="black"/>
              </a:solidFill>
            </a:endParaRP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b="1" cap="none" dirty="0">
                <a:solidFill>
                  <a:prstClr val="black"/>
                </a:solidFill>
              </a:rPr>
              <a:t>Funding: </a:t>
            </a:r>
            <a:r>
              <a:rPr lang="en-US" sz="1800" cap="none" dirty="0">
                <a:solidFill>
                  <a:prstClr val="black"/>
                </a:solidFill>
              </a:rPr>
              <a:t>“This research was funded by Operational Program “Competitiveness, Entrepreneur-ship &amp; Innovation” (</a:t>
            </a:r>
            <a:r>
              <a:rPr lang="en-US" sz="1800" cap="none" dirty="0" err="1">
                <a:solidFill>
                  <a:prstClr val="black"/>
                </a:solidFill>
              </a:rPr>
              <a:t>EPAnEK</a:t>
            </a:r>
            <a:r>
              <a:rPr lang="en-US" sz="1800" cap="none" dirty="0">
                <a:solidFill>
                  <a:prstClr val="black"/>
                </a:solidFill>
              </a:rPr>
              <a:t>), grant number </a:t>
            </a:r>
            <a:r>
              <a:rPr lang="el-GR" sz="1800" cap="none" dirty="0">
                <a:solidFill>
                  <a:prstClr val="black"/>
                </a:solidFill>
              </a:rPr>
              <a:t>Τ2ΕΔΚ-02899/ </a:t>
            </a:r>
            <a:r>
              <a:rPr lang="en-US" sz="1800" cap="none" dirty="0">
                <a:solidFill>
                  <a:prstClr val="black"/>
                </a:solidFill>
              </a:rPr>
              <a:t>MIS5134532”.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endParaRPr lang="en-US" sz="1800" b="1" cap="none" dirty="0">
              <a:solidFill>
                <a:prstClr val="black"/>
              </a:solidFill>
            </a:endParaRP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b="1" cap="none" dirty="0">
                <a:solidFill>
                  <a:prstClr val="black"/>
                </a:solidFill>
              </a:rPr>
              <a:t>Acknowledgments: </a:t>
            </a:r>
            <a:r>
              <a:rPr lang="en-US" sz="1800" cap="none" dirty="0">
                <a:solidFill>
                  <a:prstClr val="black"/>
                </a:solidFill>
              </a:rPr>
              <a:t>We acknowledge support of this work by the project “</a:t>
            </a:r>
            <a:r>
              <a:rPr lang="en-US" sz="1800" cap="none" dirty="0" err="1">
                <a:solidFill>
                  <a:prstClr val="black"/>
                </a:solidFill>
              </a:rPr>
              <a:t>CoCCUS</a:t>
            </a:r>
            <a:r>
              <a:rPr lang="en-US" sz="1800" cap="none" dirty="0">
                <a:solidFill>
                  <a:prstClr val="black"/>
                </a:solidFill>
              </a:rPr>
              <a:t>” (https://co2coccus.gr/</a:t>
            </a:r>
            <a:r>
              <a:rPr lang="en-US" sz="1800" cap="none" dirty="0" err="1">
                <a:solidFill>
                  <a:prstClr val="black"/>
                </a:solidFill>
              </a:rPr>
              <a:t>en</a:t>
            </a:r>
            <a:r>
              <a:rPr lang="en-US" sz="1800" cap="none" dirty="0">
                <a:solidFill>
                  <a:prstClr val="black"/>
                </a:solidFill>
              </a:rPr>
              <a:t>/) which is co‐financed by the European Regional Development Fund of the European Union and Greek national funds through the Operational Program Competitiveness, Entrepreneurship and Innovation, under the call RESEARCH – CREATE - INNOVATE (project code:</a:t>
            </a:r>
            <a:r>
              <a:rPr lang="el-GR" sz="1800" cap="none" dirty="0">
                <a:solidFill>
                  <a:prstClr val="black"/>
                </a:solidFill>
              </a:rPr>
              <a:t>Τ2ΕΔΚ-02899/ </a:t>
            </a:r>
            <a:r>
              <a:rPr lang="en-US" sz="1800" cap="none" dirty="0">
                <a:solidFill>
                  <a:prstClr val="black"/>
                </a:solidFill>
              </a:rPr>
              <a:t>MIS5134532)</a:t>
            </a:r>
          </a:p>
        </p:txBody>
      </p:sp>
    </p:spTree>
    <p:extLst>
      <p:ext uri="{BB962C8B-B14F-4D97-AF65-F5344CB8AC3E}">
        <p14:creationId xmlns:p14="http://schemas.microsoft.com/office/powerpoint/2010/main" val="142858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70868"/>
            <a:ext cx="10488277" cy="7911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Outline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04250" y="1947992"/>
            <a:ext cx="10364452" cy="4539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US" sz="2800" cap="none" dirty="0">
                <a:solidFill>
                  <a:prstClr val="black"/>
                </a:solidFill>
              </a:rPr>
              <a:t>Introduction</a:t>
            </a:r>
            <a:endParaRPr lang="el-GR" sz="2800" cap="none" dirty="0">
              <a:solidFill>
                <a:prstClr val="black"/>
              </a:solidFill>
            </a:endParaRPr>
          </a:p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US" sz="2800" cap="none" dirty="0">
                <a:solidFill>
                  <a:prstClr val="black"/>
                </a:solidFill>
              </a:rPr>
              <a:t>Materials and Methods</a:t>
            </a:r>
          </a:p>
          <a:p>
            <a:pPr marL="971550" lvl="1" indent="-514350">
              <a:buClr>
                <a:prstClr val="black"/>
              </a:buClr>
              <a:buFont typeface="+mj-lt"/>
              <a:buAutoNum type="arabicPeriod"/>
            </a:pPr>
            <a:r>
              <a:rPr lang="en-US" sz="2400" cap="none" dirty="0">
                <a:solidFill>
                  <a:prstClr val="black"/>
                </a:solidFill>
              </a:rPr>
              <a:t>Rate based method</a:t>
            </a:r>
          </a:p>
          <a:p>
            <a:pPr marL="971550" lvl="1" indent="-514350">
              <a:buClr>
                <a:prstClr val="black"/>
              </a:buClr>
              <a:buFont typeface="+mj-lt"/>
              <a:buAutoNum type="arabicPeriod"/>
            </a:pPr>
            <a:r>
              <a:rPr lang="en-US" sz="2400" cap="none" dirty="0">
                <a:solidFill>
                  <a:prstClr val="black"/>
                </a:solidFill>
              </a:rPr>
              <a:t>Simulation</a:t>
            </a:r>
          </a:p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GB" sz="2800" cap="none" dirty="0">
                <a:solidFill>
                  <a:prstClr val="black"/>
                </a:solidFill>
              </a:rPr>
              <a:t>Results</a:t>
            </a:r>
            <a:r>
              <a:rPr lang="en-US" sz="2800" cap="none" dirty="0">
                <a:solidFill>
                  <a:prstClr val="black"/>
                </a:solidFill>
              </a:rPr>
              <a:t> &amp; Discussion</a:t>
            </a:r>
          </a:p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GB" sz="2800" cap="none" dirty="0">
                <a:solidFill>
                  <a:prstClr val="black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267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A2668B-5819-3C4B-A539-011576F4ED1D}"/>
              </a:ext>
            </a:extLst>
          </p:cNvPr>
          <p:cNvSpPr txBox="1">
            <a:spLocks/>
          </p:cNvSpPr>
          <p:nvPr/>
        </p:nvSpPr>
        <p:spPr>
          <a:xfrm>
            <a:off x="431149" y="1401747"/>
            <a:ext cx="11329701" cy="51816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The combustion of fossil fuels produces a large amounts of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, one of the main greenhouse gases, which impacts global warming.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Tackling climate change requires reducing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 emissions, either through the use of alternative fuels or through the use of carbon capture technologies.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One of the well-known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capture technologies is chemical absorption in an amine-based solvent (mono- ethanolamine (MEA), me-</a:t>
            </a:r>
            <a:r>
              <a:rPr lang="en-GB" sz="1800" cap="none" dirty="0" err="1">
                <a:solidFill>
                  <a:prstClr val="black"/>
                </a:solidFill>
              </a:rPr>
              <a:t>thyldiethanolamine</a:t>
            </a:r>
            <a:r>
              <a:rPr lang="en-GB" sz="1800" cap="none" dirty="0">
                <a:solidFill>
                  <a:prstClr val="black"/>
                </a:solidFill>
              </a:rPr>
              <a:t> (MDEA) etc.) followed by desorption. </a:t>
            </a:r>
          </a:p>
          <a:p>
            <a:pPr lvl="1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Amines are widely used mainly because of </a:t>
            </a:r>
            <a:r>
              <a:rPr lang="en-US" sz="1600" cap="none" dirty="0">
                <a:solidFill>
                  <a:prstClr val="black"/>
                </a:solidFill>
              </a:rPr>
              <a:t>their</a:t>
            </a:r>
            <a:r>
              <a:rPr lang="en-GB" sz="1600" cap="none" dirty="0">
                <a:solidFill>
                  <a:prstClr val="black"/>
                </a:solidFill>
              </a:rPr>
              <a:t> reactivity with CO</a:t>
            </a:r>
            <a:r>
              <a:rPr lang="en-GB" sz="1600" cap="none" baseline="-25000" dirty="0">
                <a:solidFill>
                  <a:prstClr val="black"/>
                </a:solidFill>
              </a:rPr>
              <a:t>2</a:t>
            </a:r>
            <a:r>
              <a:rPr lang="en-GB" sz="1600" cap="none" dirty="0">
                <a:solidFill>
                  <a:prstClr val="black"/>
                </a:solidFill>
              </a:rPr>
              <a:t> under mild temperature (absorber: 40-65</a:t>
            </a:r>
            <a:r>
              <a:rPr lang="en-GB" sz="1600" cap="none" baseline="30000" dirty="0">
                <a:solidFill>
                  <a:prstClr val="black"/>
                </a:solidFill>
              </a:rPr>
              <a:t>o</a:t>
            </a:r>
            <a:r>
              <a:rPr lang="en-GB" sz="1600" cap="none" dirty="0">
                <a:solidFill>
                  <a:prstClr val="black"/>
                </a:solidFill>
              </a:rPr>
              <a:t>C; stripper: 100-120</a:t>
            </a:r>
            <a:r>
              <a:rPr lang="en-GB" sz="1600" cap="none" baseline="30000" dirty="0">
                <a:solidFill>
                  <a:prstClr val="black"/>
                </a:solidFill>
              </a:rPr>
              <a:t>o</a:t>
            </a:r>
            <a:r>
              <a:rPr lang="en-GB" sz="1600" cap="none" dirty="0">
                <a:solidFill>
                  <a:prstClr val="black"/>
                </a:solidFill>
              </a:rPr>
              <a:t>C) and pressure (1-2bar) conditions.</a:t>
            </a:r>
          </a:p>
          <a:p>
            <a:pPr lvl="1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Amines are corrosive and cause equipment problems and through their easy degradation by oxidation reaction can be potentially toxic to the environment.</a:t>
            </a:r>
          </a:p>
          <a:p>
            <a:pPr lvl="1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A major drawback of amines is the high reboiler heat duty for desorption. </a:t>
            </a:r>
          </a:p>
          <a:p>
            <a:pPr marL="0" lvl="0" indent="0" algn="just">
              <a:buClr>
                <a:prstClr val="black"/>
              </a:buClr>
              <a:buNone/>
            </a:pPr>
            <a:r>
              <a:rPr lang="en-GB" sz="1800" b="1" u="sng" cap="none" dirty="0">
                <a:solidFill>
                  <a:prstClr val="black"/>
                </a:solidFill>
              </a:rPr>
              <a:t>In this study,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absorption of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using K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CO</a:t>
            </a:r>
            <a:r>
              <a:rPr lang="en-GB" sz="1800" cap="none" baseline="-25000" dirty="0">
                <a:solidFill>
                  <a:prstClr val="black"/>
                </a:solidFill>
              </a:rPr>
              <a:t>3</a:t>
            </a:r>
            <a:r>
              <a:rPr lang="en-GB" sz="1800" cap="none" dirty="0">
                <a:solidFill>
                  <a:prstClr val="black"/>
                </a:solidFill>
              </a:rPr>
              <a:t> solution is investigated, as well as its regeneration. ASPEN PLUS® software is used to evaluate the operating parameters of the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capture pilot unit.</a:t>
            </a:r>
          </a:p>
          <a:p>
            <a:pPr lvl="1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K</a:t>
            </a:r>
            <a:r>
              <a:rPr lang="en-GB" sz="1600" cap="none" baseline="-25000" dirty="0">
                <a:solidFill>
                  <a:prstClr val="black"/>
                </a:solidFill>
              </a:rPr>
              <a:t>2</a:t>
            </a:r>
            <a:r>
              <a:rPr lang="en-GB" sz="1600" cap="none" dirty="0">
                <a:solidFill>
                  <a:prstClr val="black"/>
                </a:solidFill>
              </a:rPr>
              <a:t>CO</a:t>
            </a:r>
            <a:r>
              <a:rPr lang="en-GB" sz="1600" cap="none" baseline="-25000" dirty="0">
                <a:solidFill>
                  <a:prstClr val="black"/>
                </a:solidFill>
              </a:rPr>
              <a:t>3</a:t>
            </a:r>
            <a:r>
              <a:rPr lang="en-GB" sz="1600" cap="none" dirty="0">
                <a:solidFill>
                  <a:prstClr val="black"/>
                </a:solidFill>
              </a:rPr>
              <a:t> is less toxic and less corrosive than amines, and is considered a particularly attractive wet chemical absorbents as it has fewer energy requirements for its regeneration.</a:t>
            </a:r>
            <a:endParaRPr lang="el-GR" sz="1600" cap="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6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39A778-30EE-2642-B3BB-109B50A5EE84}"/>
              </a:ext>
            </a:extLst>
          </p:cNvPr>
          <p:cNvSpPr txBox="1">
            <a:spLocks/>
          </p:cNvSpPr>
          <p:nvPr/>
        </p:nvSpPr>
        <p:spPr>
          <a:xfrm>
            <a:off x="344557" y="1257303"/>
            <a:ext cx="7972631" cy="3608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buClr>
                <a:prstClr val="black"/>
              </a:buClr>
              <a:buNone/>
            </a:pPr>
            <a:r>
              <a:rPr lang="en-GB" sz="1800" b="1" u="sng" cap="none" dirty="0">
                <a:solidFill>
                  <a:prstClr val="black"/>
                </a:solidFill>
              </a:rPr>
              <a:t>Rate based method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methodology for a rate model is used.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rate of absorption and desorption is determined by two mechanisms,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mass transfer and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chemical reaction,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mass and energy balance equations determine the concentration and temperature along the column.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electrolyte NRTL method is chosen for computing liquid phase properties and RK equation of state is chosen for computing vapor phase properties.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, H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S, N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, 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, CO and H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are selected as Henry-components to which Henry’s law is applied, while the activity coefficient basis is aqueous.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9B265-7DB6-A64A-BD20-D832082AE1FB}"/>
              </a:ext>
            </a:extLst>
          </p:cNvPr>
          <p:cNvSpPr txBox="1">
            <a:spLocks/>
          </p:cNvSpPr>
          <p:nvPr/>
        </p:nvSpPr>
        <p:spPr>
          <a:xfrm>
            <a:off x="2259083" y="4326031"/>
            <a:ext cx="8273772" cy="2774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endParaRPr lang="en-GB" sz="1800" cap="none" dirty="0">
              <a:solidFill>
                <a:prstClr val="black"/>
              </a:solidFill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F081DD1-FC0A-6948-8E59-09C8B2E06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78963"/>
              </p:ext>
            </p:extLst>
          </p:nvPr>
        </p:nvGraphicFramePr>
        <p:xfrm>
          <a:off x="8317188" y="1763506"/>
          <a:ext cx="3757612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57612">
                  <a:extLst>
                    <a:ext uri="{9D8B030D-6E8A-4147-A177-3AD203B41FA5}">
                      <a16:colId xmlns:a16="http://schemas.microsoft.com/office/drawing/2014/main" val="1049348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Reactions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3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+ 2H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1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8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OH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3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+ 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HS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2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+ HS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OH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1664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50D236-5D80-8A42-96FA-5192C6194D23}"/>
              </a:ext>
            </a:extLst>
          </p:cNvPr>
          <p:cNvSpPr txBox="1"/>
          <p:nvPr/>
        </p:nvSpPr>
        <p:spPr>
          <a:xfrm>
            <a:off x="344557" y="4819646"/>
            <a:ext cx="1173024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All the data are retrieved from Aspen Plus® databank and chemical equilibrium is assumed.</a:t>
            </a:r>
            <a:endParaRPr lang="en-GB" dirty="0"/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dirty="0"/>
              <a:t>In post-combustion capture applications, the absorber is operated close to atmospheric pressure, which is similar to input stream of flue gas.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dirty="0"/>
              <a:t>When CO</a:t>
            </a:r>
            <a:r>
              <a:rPr lang="en-GB" baseline="-25000" dirty="0"/>
              <a:t>2</a:t>
            </a:r>
            <a:r>
              <a:rPr lang="en-GB" dirty="0"/>
              <a:t> is absorbed into K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GB" dirty="0"/>
              <a:t> solvents, particularly at high concentrations of K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GB" dirty="0"/>
              <a:t>, both physical reactions and chemical reactions occur.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Wingdings" pitchFamily="2" charset="2"/>
              <a:buChar char="Ø"/>
            </a:pPr>
            <a:r>
              <a:rPr lang="en-GB" dirty="0"/>
              <a:t>The summary of the reactions for the absorber and stripper specifications are shown in the table.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21305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39A778-30EE-2642-B3BB-109B50A5EE84}"/>
              </a:ext>
            </a:extLst>
          </p:cNvPr>
          <p:cNvSpPr txBox="1">
            <a:spLocks/>
          </p:cNvSpPr>
          <p:nvPr/>
        </p:nvSpPr>
        <p:spPr>
          <a:xfrm>
            <a:off x="344558" y="1431160"/>
            <a:ext cx="11701668" cy="11000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buClr>
                <a:prstClr val="black"/>
              </a:buClr>
              <a:buNone/>
            </a:pPr>
            <a:r>
              <a:rPr lang="en-GB" sz="1800" b="1" u="sng" cap="none" dirty="0">
                <a:solidFill>
                  <a:prstClr val="black"/>
                </a:solidFill>
              </a:rPr>
              <a:t>Simulation</a:t>
            </a:r>
          </a:p>
          <a:p>
            <a:pPr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specifications and operating conditions are presented in Table. A schematic flowsheet developed in this study is presented in Figure.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9B265-7DB6-A64A-BD20-D832082AE1FB}"/>
              </a:ext>
            </a:extLst>
          </p:cNvPr>
          <p:cNvSpPr txBox="1">
            <a:spLocks/>
          </p:cNvSpPr>
          <p:nvPr/>
        </p:nvSpPr>
        <p:spPr>
          <a:xfrm>
            <a:off x="344558" y="4083143"/>
            <a:ext cx="8273772" cy="2774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endParaRPr lang="en-GB" sz="1800" cap="none" dirty="0">
              <a:solidFill>
                <a:prstClr val="black"/>
              </a:solidFill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F081DD1-FC0A-6948-8E59-09C8B2E06BFA}"/>
              </a:ext>
            </a:extLst>
          </p:cNvPr>
          <p:cNvGraphicFramePr>
            <a:graphicFrameLocks noGrp="1"/>
          </p:cNvGraphicFramePr>
          <p:nvPr/>
        </p:nvGraphicFramePr>
        <p:xfrm>
          <a:off x="344558" y="2453128"/>
          <a:ext cx="6403008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9843">
                  <a:extLst>
                    <a:ext uri="{9D8B030D-6E8A-4147-A177-3AD203B41FA5}">
                      <a16:colId xmlns:a16="http://schemas.microsoft.com/office/drawing/2014/main" val="1049348269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1258915679"/>
                    </a:ext>
                  </a:extLst>
                </a:gridCol>
                <a:gridCol w="1782417">
                  <a:extLst>
                    <a:ext uri="{9D8B030D-6E8A-4147-A177-3AD203B41FA5}">
                      <a16:colId xmlns:a16="http://schemas.microsoft.com/office/drawing/2014/main" val="1396086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Absorber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Stripper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3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(</a:t>
                      </a:r>
                      <a:r>
                        <a:rPr lang="en-US" sz="18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80, 85, 100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1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(bar)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0.3, 0.7, 1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8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 flow rate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slpm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3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Solvent flow rate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slpm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R" dirty="0"/>
                        <a:t>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2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 of K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(%v/v)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R" dirty="0"/>
                        <a:t>15, 20, 25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 of 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(%v/v)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R" dirty="0"/>
                        <a:t>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166496"/>
                  </a:ext>
                </a:extLst>
              </a:tr>
            </a:tbl>
          </a:graphicData>
        </a:graphic>
      </p:graphicFrame>
      <p:pic>
        <p:nvPicPr>
          <p:cNvPr id="1026" name="Picture 9">
            <a:extLst>
              <a:ext uri="{FF2B5EF4-FFF2-40B4-BE49-F238E27FC236}">
                <a16:creationId xmlns:a16="http://schemas.microsoft.com/office/drawing/2014/main" id="{5E9D743A-3126-2747-8B2D-9A86CC29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26" y="2193550"/>
            <a:ext cx="4864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9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9B265-7DB6-A64A-BD20-D832082AE1FB}"/>
              </a:ext>
            </a:extLst>
          </p:cNvPr>
          <p:cNvSpPr txBox="1">
            <a:spLocks/>
          </p:cNvSpPr>
          <p:nvPr/>
        </p:nvSpPr>
        <p:spPr>
          <a:xfrm>
            <a:off x="344558" y="4083143"/>
            <a:ext cx="8273772" cy="2774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endParaRPr lang="en-GB" sz="1800" cap="none" dirty="0">
              <a:solidFill>
                <a:prstClr val="black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8D590B-1765-AC4C-884F-790AC1E4C97D}"/>
              </a:ext>
            </a:extLst>
          </p:cNvPr>
          <p:cNvSpPr txBox="1">
            <a:spLocks/>
          </p:cNvSpPr>
          <p:nvPr/>
        </p:nvSpPr>
        <p:spPr>
          <a:xfrm>
            <a:off x="344558" y="1408202"/>
            <a:ext cx="6612833" cy="54497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Two main streams were specified, the solvent stream named “SOLVN” and the flue gas stream “FLUEIN”.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flue gas was considered to be composed of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and N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while other components like H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O, 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, and SO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are neglected.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A solvent makeup stream was added to the recycled stream before entering the absorber in order to compensate for the solvent loss during the absorption and stripping process.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solvent was added at atmospheric pressure and at a temperature of 35</a:t>
            </a:r>
            <a:r>
              <a:rPr lang="en-GB" sz="1800" cap="none" baseline="30000" dirty="0">
                <a:solidFill>
                  <a:prstClr val="black"/>
                </a:solidFill>
              </a:rPr>
              <a:t>o</a:t>
            </a:r>
            <a:r>
              <a:rPr lang="en-GB" sz="1800" cap="none" dirty="0">
                <a:solidFill>
                  <a:prstClr val="black"/>
                </a:solidFill>
              </a:rPr>
              <a:t>C.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 From the absorber, a gas stream containing almost no carbon dioxide is released.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Meanwhile, the liquid stream which is rich in solvent leaves the absorber and is pressurized and heated before entering the stripper.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From the stripper, a gaseous stream of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is produced, while the liquid solvent stream is recycled back to the absorber.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839DA17-E5E7-564B-9886-98F77454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26" y="2193550"/>
            <a:ext cx="4864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C80D7D-A560-884E-A30A-5064CF41AFED}"/>
              </a:ext>
            </a:extLst>
          </p:cNvPr>
          <p:cNvSpPr txBox="1">
            <a:spLocks/>
          </p:cNvSpPr>
          <p:nvPr/>
        </p:nvSpPr>
        <p:spPr>
          <a:xfrm>
            <a:off x="344559" y="1408202"/>
            <a:ext cx="6029738" cy="54497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An analysis of variance (ANOVA) was performed with independent parameters: </a:t>
            </a:r>
          </a:p>
          <a:p>
            <a:pPr lvl="1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stripper temperature; </a:t>
            </a:r>
          </a:p>
          <a:p>
            <a:pPr lvl="1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stripper pressure and</a:t>
            </a:r>
          </a:p>
          <a:p>
            <a:pPr lvl="1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concentration of solvent.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results of the ANOVA analysis are presented in Tables.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All 27 cases were simulated based on the Aspen Plus flow sheet for two responses: </a:t>
            </a:r>
          </a:p>
          <a:p>
            <a:pPr lvl="1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absorption of CO</a:t>
            </a:r>
            <a:r>
              <a:rPr lang="en-GB" sz="1600" cap="none" baseline="-25000" dirty="0">
                <a:solidFill>
                  <a:prstClr val="black"/>
                </a:solidFill>
              </a:rPr>
              <a:t>2</a:t>
            </a:r>
            <a:r>
              <a:rPr lang="en-GB" sz="1600" cap="none" dirty="0">
                <a:solidFill>
                  <a:prstClr val="black"/>
                </a:solidFill>
              </a:rPr>
              <a:t> efficiency and </a:t>
            </a:r>
          </a:p>
          <a:p>
            <a:pPr lvl="1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600" cap="none" dirty="0">
                <a:solidFill>
                  <a:prstClr val="black"/>
                </a:solidFill>
              </a:rPr>
              <a:t>regeneration of CO</a:t>
            </a:r>
            <a:r>
              <a:rPr lang="en-GB" sz="1600" cap="none" baseline="-25000" dirty="0">
                <a:solidFill>
                  <a:prstClr val="black"/>
                </a:solidFill>
              </a:rPr>
              <a:t>2</a:t>
            </a:r>
            <a:r>
              <a:rPr lang="en-GB" sz="1600" cap="none" dirty="0">
                <a:solidFill>
                  <a:prstClr val="black"/>
                </a:solidFill>
              </a:rPr>
              <a:t> efficiency.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absorption efficiency for all cases exceeded 99.8%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3332C7C-690D-6B47-83BB-F8D33DE23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35195"/>
              </p:ext>
            </p:extLst>
          </p:nvPr>
        </p:nvGraphicFramePr>
        <p:xfrm>
          <a:off x="6374296" y="1408202"/>
          <a:ext cx="5817704" cy="219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8470">
                  <a:extLst>
                    <a:ext uri="{9D8B030D-6E8A-4147-A177-3AD203B41FA5}">
                      <a16:colId xmlns:a16="http://schemas.microsoft.com/office/drawing/2014/main" val="3855730033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val="3352412951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1331756808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2494550073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val="2302384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of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Squares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Square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601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Stripper pressure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1,69017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0,84508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101,3366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7,9357E-12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091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Stripper temperature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0,31846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0,15923</a:t>
                      </a:r>
                      <a:endParaRPr lang="en-G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2,03963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1,55624E-5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73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  <a:r>
                        <a:rPr lang="en-GR" dirty="0">
                          <a:effectLst/>
                        </a:rPr>
                        <a:t> </a:t>
                      </a:r>
                      <a:endParaRPr lang="en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0,18347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0,00834</a:t>
                      </a:r>
                      <a:endParaRPr lang="en-G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32478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C6A3D3-C905-F646-B906-A321C92A5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65932"/>
              </p:ext>
            </p:extLst>
          </p:nvPr>
        </p:nvGraphicFramePr>
        <p:xfrm>
          <a:off x="6374296" y="3853228"/>
          <a:ext cx="5817704" cy="1468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8956">
                  <a:extLst>
                    <a:ext uri="{9D8B030D-6E8A-4147-A177-3AD203B41FA5}">
                      <a16:colId xmlns:a16="http://schemas.microsoft.com/office/drawing/2014/main" val="3855730033"/>
                    </a:ext>
                  </a:extLst>
                </a:gridCol>
                <a:gridCol w="1205949">
                  <a:extLst>
                    <a:ext uri="{9D8B030D-6E8A-4147-A177-3AD203B41FA5}">
                      <a16:colId xmlns:a16="http://schemas.microsoft.com/office/drawing/2014/main" val="3352412951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1331756808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2494550073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val="2302384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of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Squares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Square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601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Solvent concentration</a:t>
                      </a:r>
                      <a:endParaRPr lang="en-GR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2,14728E-6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1,07364E-6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20,07851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7,50939E-6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091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  <a:endParaRPr lang="en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1,28333E-6</a:t>
                      </a:r>
                      <a:endParaRPr lang="en-G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5,34721E-8</a:t>
                      </a:r>
                      <a:endParaRPr lang="en-G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73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7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C80D7D-A560-884E-A30A-5064CF41AFED}"/>
              </a:ext>
            </a:extLst>
          </p:cNvPr>
          <p:cNvSpPr txBox="1">
            <a:spLocks/>
          </p:cNvSpPr>
          <p:nvPr/>
        </p:nvSpPr>
        <p:spPr>
          <a:xfrm>
            <a:off x="106016" y="1179443"/>
            <a:ext cx="6533323" cy="56785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simulation results for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recovery efficiency are shown in Figure.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increase in potassium carbonate solvent has a subtle decrease in absorption of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cap="none" dirty="0">
                <a:solidFill>
                  <a:prstClr val="black"/>
                </a:solidFill>
              </a:rPr>
              <a:t>This is inconsistent with the parametric analysis of K</a:t>
            </a:r>
            <a:r>
              <a:rPr lang="en-GB" cap="none" baseline="-25000" dirty="0">
                <a:solidFill>
                  <a:prstClr val="black"/>
                </a:solidFill>
              </a:rPr>
              <a:t>2</a:t>
            </a:r>
            <a:r>
              <a:rPr lang="en-GB" cap="none" dirty="0">
                <a:solidFill>
                  <a:prstClr val="black"/>
                </a:solidFill>
              </a:rPr>
              <a:t>CO</a:t>
            </a:r>
            <a:r>
              <a:rPr lang="en-GB" cap="none" baseline="-25000" dirty="0">
                <a:solidFill>
                  <a:prstClr val="black"/>
                </a:solidFill>
              </a:rPr>
              <a:t>3</a:t>
            </a:r>
            <a:r>
              <a:rPr lang="en-GB" cap="none" dirty="0">
                <a:solidFill>
                  <a:prstClr val="black"/>
                </a:solidFill>
              </a:rPr>
              <a:t> concentration carried out by </a:t>
            </a:r>
            <a:r>
              <a:rPr lang="en-GB" cap="none" dirty="0" err="1">
                <a:solidFill>
                  <a:prstClr val="black"/>
                </a:solidFill>
              </a:rPr>
              <a:t>Ayittey</a:t>
            </a:r>
            <a:r>
              <a:rPr lang="en-GB" cap="none" dirty="0">
                <a:solidFill>
                  <a:prstClr val="black"/>
                </a:solidFill>
              </a:rPr>
              <a:t>. </a:t>
            </a:r>
          </a:p>
          <a:p>
            <a:pPr lvl="1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cap="none" dirty="0">
                <a:solidFill>
                  <a:prstClr val="black"/>
                </a:solidFill>
              </a:rPr>
              <a:t>This differentiation is due to the small variation in CO</a:t>
            </a:r>
            <a:r>
              <a:rPr lang="en-GB" cap="none" baseline="-25000" dirty="0">
                <a:solidFill>
                  <a:prstClr val="black"/>
                </a:solidFill>
              </a:rPr>
              <a:t>2</a:t>
            </a:r>
            <a:r>
              <a:rPr lang="en-GB" cap="none" dirty="0">
                <a:solidFill>
                  <a:prstClr val="black"/>
                </a:solidFill>
              </a:rPr>
              <a:t> absorption values.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regeneration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showed a large variation of values depending on the stripper operating conditions. Figure 2a shows that reducing the pressure of stripper significantly increases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recovery with a fine linear correlation (R</a:t>
            </a:r>
            <a:r>
              <a:rPr lang="en-GB" sz="1800" cap="none" baseline="30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&gt;0.785).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Greater regeneration of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is observed when the stripper temperature is higher, as confirmed in Figure 2b.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There is a perfect linear correlation of stripper temperature with regeneration of CO</a:t>
            </a:r>
            <a:r>
              <a:rPr lang="en-GB" sz="1800" cap="none" baseline="-25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 (R</a:t>
            </a:r>
            <a:r>
              <a:rPr lang="en-GB" sz="1800" cap="none" baseline="30000" dirty="0">
                <a:solidFill>
                  <a:prstClr val="black"/>
                </a:solidFill>
              </a:rPr>
              <a:t>2</a:t>
            </a:r>
            <a:r>
              <a:rPr lang="en-GB" sz="1800" cap="none" dirty="0">
                <a:solidFill>
                  <a:prstClr val="black"/>
                </a:solidFill>
              </a:rPr>
              <a:t>&gt;0.963). </a:t>
            </a:r>
          </a:p>
          <a:p>
            <a:pPr lvl="0" algn="just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</a:pPr>
            <a:r>
              <a:rPr lang="en-GB" sz="1800" cap="none" dirty="0">
                <a:solidFill>
                  <a:prstClr val="black"/>
                </a:solidFill>
              </a:rPr>
              <a:t>The concentration of potassium carbonate in the liquid absorber is not expected to affect the regeneration of carbon dioxide (Figure 2c).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59E8A-581E-374A-99B5-E12244B57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9" y="2117911"/>
            <a:ext cx="5446645" cy="3801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D76390-A380-3247-8882-354D66DEF03E}"/>
              </a:ext>
            </a:extLst>
          </p:cNvPr>
          <p:cNvSpPr txBox="1"/>
          <p:nvPr/>
        </p:nvSpPr>
        <p:spPr>
          <a:xfrm>
            <a:off x="9051357" y="22702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7D2D0-54F2-6A46-A19C-EB1879903E7C}"/>
              </a:ext>
            </a:extLst>
          </p:cNvPr>
          <p:cNvSpPr txBox="1"/>
          <p:nvPr/>
        </p:nvSpPr>
        <p:spPr>
          <a:xfrm>
            <a:off x="9629426" y="22702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37F9-6C49-D146-946D-7D41D59F47E1}"/>
              </a:ext>
            </a:extLst>
          </p:cNvPr>
          <p:cNvSpPr txBox="1"/>
          <p:nvPr/>
        </p:nvSpPr>
        <p:spPr>
          <a:xfrm>
            <a:off x="9051357" y="401872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7024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A5FB0A-9F55-6A4C-B45A-7EB8B2E0E55F}"/>
              </a:ext>
            </a:extLst>
          </p:cNvPr>
          <p:cNvSpPr txBox="1">
            <a:spLocks/>
          </p:cNvSpPr>
          <p:nvPr/>
        </p:nvSpPr>
        <p:spPr>
          <a:xfrm>
            <a:off x="318466" y="1567030"/>
            <a:ext cx="11555067" cy="37239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An analysis of variance (ANOVA) was conducted to estimate the influence of parameters on the absorption of carbon dioxide and the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 regeneration.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Stripper pressure and stripper temperature were chosen as independent variables, as they were suggested to influence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 recovery.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The results of two-way ANOVA analysis were evaluated for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 recovery as the p-value and F-factor.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The statistically significant parameters for the regeneration of CO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 are the stripper pressure and the temperature of the stripper, with a p value lower to the level of 0.05. </a:t>
            </a:r>
          </a:p>
          <a:p>
            <a:pPr lvl="0" algn="just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800" cap="none" dirty="0">
                <a:solidFill>
                  <a:prstClr val="black"/>
                </a:solidFill>
              </a:rPr>
              <a:t>A one-way ANOVA analysis showed that the concentration of K</a:t>
            </a:r>
            <a:r>
              <a:rPr lang="en-US" sz="1800" cap="none" baseline="-25000" dirty="0">
                <a:solidFill>
                  <a:prstClr val="black"/>
                </a:solidFill>
              </a:rPr>
              <a:t>2</a:t>
            </a:r>
            <a:r>
              <a:rPr lang="en-US" sz="1800" cap="none" dirty="0">
                <a:solidFill>
                  <a:prstClr val="black"/>
                </a:solidFill>
              </a:rPr>
              <a:t>CO</a:t>
            </a:r>
            <a:r>
              <a:rPr lang="en-US" sz="1800" cap="none" baseline="-25000" dirty="0">
                <a:solidFill>
                  <a:prstClr val="black"/>
                </a:solidFill>
              </a:rPr>
              <a:t>3</a:t>
            </a:r>
            <a:r>
              <a:rPr lang="en-US" sz="1800" cap="none" dirty="0">
                <a:solidFill>
                  <a:prstClr val="black"/>
                </a:solidFill>
              </a:rPr>
              <a:t> is statistically significant for the ab-sorption of carbon dioxide.</a:t>
            </a:r>
            <a:endParaRPr lang="el-GR" sz="1600" cap="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9426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{31815836-91FF-B14F-B1E4-917BEF4123E2}tf16401369</Template>
  <TotalTime>3088</TotalTime>
  <Words>1289</Words>
  <Application>Microsoft Macintosh PowerPoint</Application>
  <PresentationFormat>Widescreen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Dimitra Karali</cp:lastModifiedBy>
  <cp:revision>69</cp:revision>
  <dcterms:created xsi:type="dcterms:W3CDTF">2021-10-20T11:18:37Z</dcterms:created>
  <dcterms:modified xsi:type="dcterms:W3CDTF">2022-11-30T09:24:11Z</dcterms:modified>
</cp:coreProperties>
</file>