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  <p:sldMasterId id="2147483705" r:id="rId3"/>
  </p:sldMasterIdLst>
  <p:notesMasterIdLst>
    <p:notesMasterId r:id="rId16"/>
  </p:notesMasterIdLst>
  <p:sldIdLst>
    <p:sldId id="339" r:id="rId4"/>
    <p:sldId id="346" r:id="rId5"/>
    <p:sldId id="293" r:id="rId6"/>
    <p:sldId id="308" r:id="rId7"/>
    <p:sldId id="331" r:id="rId8"/>
    <p:sldId id="298" r:id="rId9"/>
    <p:sldId id="340" r:id="rId10"/>
    <p:sldId id="345" r:id="rId11"/>
    <p:sldId id="341" r:id="rId12"/>
    <p:sldId id="342" r:id="rId13"/>
    <p:sldId id="343" r:id="rId14"/>
    <p:sldId id="276" r:id="rId15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001"/>
    <a:srgbClr val="FF33CC"/>
    <a:srgbClr val="88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7"/>
    <p:restoredTop sz="95259" autoAdjust="0"/>
  </p:normalViewPr>
  <p:slideViewPr>
    <p:cSldViewPr snapToGrid="0" snapToObjects="1">
      <p:cViewPr varScale="1">
        <p:scale>
          <a:sx n="88" d="100"/>
          <a:sy n="88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5EB1-4F9A-E84C-AEB3-A11BBA6CD548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498A-C6B0-AD48-BF44-8BE4AD6BAB7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3439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498A-C6B0-AD48-BF44-8BE4AD6BAB7C}" type="slidenum">
              <a:rPr kumimoji="0" lang="en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f"/><Relationship Id="rId4" Type="http://schemas.openxmlformats.org/officeDocument/2006/relationships/image" Target="../media/image6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86BD6-3169-AE4A-90DF-055159D6815A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D864E2-F9E8-1A42-A866-22E178BF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036"/>
          <a:stretch/>
        </p:blipFill>
        <p:spPr>
          <a:xfrm>
            <a:off x="152399" y="43064"/>
            <a:ext cx="965119" cy="91441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79DBD9B-4881-458A-8D84-AB22AEA3D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8338547"/>
              </p:ext>
            </p:extLst>
          </p:nvPr>
        </p:nvGraphicFramePr>
        <p:xfrm>
          <a:off x="1854664" y="38516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24">
                  <a:extLst>
                    <a:ext uri="{9D8B030D-6E8A-4147-A177-3AD203B41FA5}">
                      <a16:colId xmlns:a16="http://schemas.microsoft.com/office/drawing/2014/main" val="1687053126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4148100010"/>
                    </a:ext>
                  </a:extLst>
                </a:gridCol>
                <a:gridCol w="2010004">
                  <a:extLst>
                    <a:ext uri="{9D8B030D-6E8A-4147-A177-3AD203B41FA5}">
                      <a16:colId xmlns:a16="http://schemas.microsoft.com/office/drawing/2014/main" val="3279902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8728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Introduction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Material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&amp; Methods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Conclusions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6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2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25F-A958-0B4B-88FC-5A1E4EC5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E5B19-A246-094F-A18D-8E6F166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04EF-CBA7-5E4D-BED6-41438E3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C043D-3CDB-2340-B002-9AF62323D3DE}"/>
              </a:ext>
            </a:extLst>
          </p:cNvPr>
          <p:cNvGrpSpPr/>
          <p:nvPr userDrawn="1"/>
        </p:nvGrpSpPr>
        <p:grpSpPr>
          <a:xfrm>
            <a:off x="1524000" y="136525"/>
            <a:ext cx="9143999" cy="659054"/>
            <a:chOff x="1499893" y="325408"/>
            <a:chExt cx="5505838" cy="548248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497FA-3C03-0949-866B-6FA4C955FA23}"/>
                </a:ext>
              </a:extLst>
            </p:cNvPr>
            <p:cNvSpPr/>
            <p:nvPr/>
          </p:nvSpPr>
          <p:spPr>
            <a:xfrm>
              <a:off x="1499893" y="325408"/>
              <a:ext cx="1376460" cy="5482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l-G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Παρουσίαση ΕΚΕΤΑ/ΙΔΕΠ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973899-A4A8-7249-938C-2D398AF711E2}"/>
                </a:ext>
              </a:extLst>
            </p:cNvPr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Κτηριακές και εργαστηριακές εγκαταστάσεις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FA82E-D39C-BD4E-97FA-78D793BE21D1}"/>
                </a:ext>
              </a:extLst>
            </p:cNvPr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Έρευνα και Καινοτομία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468416-53F6-824C-8F4A-3871CF74518A}"/>
                </a:ext>
              </a:extLst>
            </p:cNvPr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Μελλοντικές δράσεις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0E71FBD-E534-4523-B8F3-6A7877AF1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25F-A958-0B4B-88FC-5A1E4EC5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E5B19-A246-094F-A18D-8E6F166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04EF-CBA7-5E4D-BED6-41438E3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C043D-3CDB-2340-B002-9AF62323D3DE}"/>
              </a:ext>
            </a:extLst>
          </p:cNvPr>
          <p:cNvGrpSpPr/>
          <p:nvPr userDrawn="1"/>
        </p:nvGrpSpPr>
        <p:grpSpPr>
          <a:xfrm>
            <a:off x="1524000" y="136525"/>
            <a:ext cx="9143999" cy="659054"/>
            <a:chOff x="1499893" y="325408"/>
            <a:chExt cx="5505838" cy="548248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497FA-3C03-0949-866B-6FA4C955FA23}"/>
                </a:ext>
              </a:extLst>
            </p:cNvPr>
            <p:cNvSpPr/>
            <p:nvPr/>
          </p:nvSpPr>
          <p:spPr>
            <a:xfrm>
              <a:off x="1499893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Παρουσίαση ΕΚΕΤΑ/ΙΔΕΠ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973899-A4A8-7249-938C-2D398AF711E2}"/>
                </a:ext>
              </a:extLst>
            </p:cNvPr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Κτηριακές και εργαστηριακές εγκαταστάσεις</a:t>
              </a:r>
              <a:endParaRPr lang="en-GB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FA82E-D39C-BD4E-97FA-78D793BE21D1}"/>
                </a:ext>
              </a:extLst>
            </p:cNvPr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Έρευνα και Καινοτομία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468416-53F6-824C-8F4A-3871CF74518A}"/>
                </a:ext>
              </a:extLst>
            </p:cNvPr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Μελλοντικές δράσεις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CB1CF-0A2F-C64D-8547-C23765554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7612" y="0"/>
            <a:ext cx="1324388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25F-A958-0B4B-88FC-5A1E4EC5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E5B19-A246-094F-A18D-8E6F166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04EF-CBA7-5E4D-BED6-41438E3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C043D-3CDB-2340-B002-9AF62323D3DE}"/>
              </a:ext>
            </a:extLst>
          </p:cNvPr>
          <p:cNvGrpSpPr/>
          <p:nvPr userDrawn="1"/>
        </p:nvGrpSpPr>
        <p:grpSpPr>
          <a:xfrm>
            <a:off x="1524000" y="136525"/>
            <a:ext cx="9143999" cy="659054"/>
            <a:chOff x="1499893" y="325408"/>
            <a:chExt cx="5505838" cy="548248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497FA-3C03-0949-866B-6FA4C955FA23}"/>
                </a:ext>
              </a:extLst>
            </p:cNvPr>
            <p:cNvSpPr/>
            <p:nvPr/>
          </p:nvSpPr>
          <p:spPr>
            <a:xfrm>
              <a:off x="1499893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Παρουσίαση ΕΚΕΤΑ/ΙΔΕΠ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973899-A4A8-7249-938C-2D398AF711E2}"/>
                </a:ext>
              </a:extLst>
            </p:cNvPr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Κτηριακές και εργαστηριακές εγκαταστάσεις</a:t>
              </a:r>
              <a:endPara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FA82E-D39C-BD4E-97FA-78D793BE21D1}"/>
                </a:ext>
              </a:extLst>
            </p:cNvPr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Έρευνα και Καινοτομία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468416-53F6-824C-8F4A-3871CF74518A}"/>
                </a:ext>
              </a:extLst>
            </p:cNvPr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Μελλοντικές δράσεις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CB1CF-0A2F-C64D-8547-C23765554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7612" y="0"/>
            <a:ext cx="1324388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25F-A958-0B4B-88FC-5A1E4EC5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E5B19-A246-094F-A18D-8E6F166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04EF-CBA7-5E4D-BED6-41438E3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C043D-3CDB-2340-B002-9AF62323D3DE}"/>
              </a:ext>
            </a:extLst>
          </p:cNvPr>
          <p:cNvGrpSpPr/>
          <p:nvPr userDrawn="1"/>
        </p:nvGrpSpPr>
        <p:grpSpPr>
          <a:xfrm>
            <a:off x="1524000" y="136525"/>
            <a:ext cx="9143999" cy="659054"/>
            <a:chOff x="1499893" y="325408"/>
            <a:chExt cx="5505838" cy="548248"/>
          </a:xfrm>
          <a:solidFill>
            <a:schemeClr val="bg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497FA-3C03-0949-866B-6FA4C955FA23}"/>
                </a:ext>
              </a:extLst>
            </p:cNvPr>
            <p:cNvSpPr/>
            <p:nvPr/>
          </p:nvSpPr>
          <p:spPr>
            <a:xfrm>
              <a:off x="1499893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Παρουσίαση ΕΚΕΤΑ/ΙΔΕΠ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973899-A4A8-7249-938C-2D398AF711E2}"/>
                </a:ext>
              </a:extLst>
            </p:cNvPr>
            <p:cNvSpPr/>
            <p:nvPr/>
          </p:nvSpPr>
          <p:spPr>
            <a:xfrm>
              <a:off x="2876353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Κτηριακές και εργαστηριακές εγκαταστάσεις</a:t>
              </a:r>
              <a:endPara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FA82E-D39C-BD4E-97FA-78D793BE21D1}"/>
                </a:ext>
              </a:extLst>
            </p:cNvPr>
            <p:cNvSpPr/>
            <p:nvPr/>
          </p:nvSpPr>
          <p:spPr>
            <a:xfrm>
              <a:off x="4252812" y="325408"/>
              <a:ext cx="1376460" cy="5482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Έρευνα και Καινοτομία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468416-53F6-824C-8F4A-3871CF74518A}"/>
                </a:ext>
              </a:extLst>
            </p:cNvPr>
            <p:cNvSpPr/>
            <p:nvPr/>
          </p:nvSpPr>
          <p:spPr>
            <a:xfrm>
              <a:off x="5629271" y="325408"/>
              <a:ext cx="1376460" cy="5482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Μελλοντικές δράσεις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4745362-C8D5-4D5F-9F1D-C5D5BED224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25F-A958-0B4B-88FC-5A1E4EC5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E5B19-A246-094F-A18D-8E6F166D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04EF-CBA7-5E4D-BED6-41438E36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D33CD96-912C-4B05-B34D-DFC1BBFC5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223EA7-D704-CE45-970C-F583BF649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4"/>
            <a:ext cx="965118" cy="920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B7B8-808B-EF4B-82E5-E46DCF33CDB8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grpSp>
        <p:nvGrpSpPr>
          <p:cNvPr id="18" name="Ομάδα 20">
            <a:extLst>
              <a:ext uri="{FF2B5EF4-FFF2-40B4-BE49-F238E27FC236}">
                <a16:creationId xmlns:a16="http://schemas.microsoft.com/office/drawing/2014/main" id="{200B33DE-1414-094F-B68B-09769865FB3A}"/>
              </a:ext>
            </a:extLst>
          </p:cNvPr>
          <p:cNvGrpSpPr/>
          <p:nvPr userDrawn="1"/>
        </p:nvGrpSpPr>
        <p:grpSpPr>
          <a:xfrm>
            <a:off x="2720157" y="5996422"/>
            <a:ext cx="6751686" cy="791816"/>
            <a:chOff x="2743199" y="5872119"/>
            <a:chExt cx="6751686" cy="791816"/>
          </a:xfrm>
        </p:grpSpPr>
        <p:pic>
          <p:nvPicPr>
            <p:cNvPr id="19" name="Εικόνα 7">
              <a:extLst>
                <a:ext uri="{FF2B5EF4-FFF2-40B4-BE49-F238E27FC236}">
                  <a16:creationId xmlns:a16="http://schemas.microsoft.com/office/drawing/2014/main" id="{CD806B1E-7C26-7F46-B451-F918D4894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9" y="5872119"/>
              <a:ext cx="826852" cy="791816"/>
            </a:xfrm>
            <a:prstGeom prst="rect">
              <a:avLst/>
            </a:prstGeom>
          </p:spPr>
        </p:pic>
        <p:pic>
          <p:nvPicPr>
            <p:cNvPr id="20" name="Εικόνα 10">
              <a:extLst>
                <a:ext uri="{FF2B5EF4-FFF2-40B4-BE49-F238E27FC236}">
                  <a16:creationId xmlns:a16="http://schemas.microsoft.com/office/drawing/2014/main" id="{C38EB7B1-DAD8-F142-8C2A-C974B987F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885" y="5872120"/>
              <a:ext cx="828000" cy="5578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8828E2-7846-FA48-8526-1B7C47B6842D}"/>
                </a:ext>
              </a:extLst>
            </p:cNvPr>
            <p:cNvSpPr txBox="1"/>
            <p:nvPr/>
          </p:nvSpPr>
          <p:spPr>
            <a:xfrm>
              <a:off x="3664560" y="6032331"/>
              <a:ext cx="49078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Με τη συγχρηματοδότηση της Ελλάδας και της Ευρωπαϊκής Ένωσης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FA79D6D-0B12-41BF-89BF-BCE95B677F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134" y="5602939"/>
            <a:ext cx="1476000" cy="1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783A-7EBD-E24B-BB11-B6CCE64C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C45D1-33A6-334B-960E-2ED56692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13B75-05F8-C04F-8888-BF92C5CD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4F72C-444B-ED42-8A4A-089EAFCE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3F277-B0DD-EB4F-92D1-F9B9D809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D847-F88F-DB4E-9C5E-F432FBA7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4772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A32C-B234-0F4F-814E-0F4B3AD9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B06A-996E-B64B-B2A0-A0B3CA045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54BA-F646-4043-B5E1-260A3A21F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8356F-03EE-E443-8943-1D2DBCFB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89E8-6B37-964D-A2DF-B57E59ED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A1A07-AFE2-6746-9AF1-72C10EBA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1413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F7F2-90B9-AF4F-BD69-3B727937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963FD-A7C8-F646-871E-4D2652242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67FB9-88F9-AD4F-ABAD-2B2064A8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11C0-0202-B545-8D4D-88CA798A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21C0-5266-4C4D-B9AD-EEE0D877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350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FC781-E184-5E4E-813D-4A1C9DD2E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F683F-37A2-954F-9FD0-6BFB5533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E3CB9-E448-0D43-B6AD-7B1CA70E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5D2F-5973-584A-937E-92FB2680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DA3-33A7-7746-8544-3170E6A0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89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86BD6-3169-AE4A-90DF-055159D6815A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D864E2-F9E8-1A42-A866-22E178BF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036"/>
          <a:stretch/>
        </p:blipFill>
        <p:spPr>
          <a:xfrm>
            <a:off x="152399" y="43064"/>
            <a:ext cx="965119" cy="91441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3674E74-FAC5-40EB-8329-54CA3893D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3694282"/>
              </p:ext>
            </p:extLst>
          </p:nvPr>
        </p:nvGraphicFramePr>
        <p:xfrm>
          <a:off x="1854664" y="37169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24">
                  <a:extLst>
                    <a:ext uri="{9D8B030D-6E8A-4147-A177-3AD203B41FA5}">
                      <a16:colId xmlns:a16="http://schemas.microsoft.com/office/drawing/2014/main" val="1687053126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4148100010"/>
                    </a:ext>
                  </a:extLst>
                </a:gridCol>
                <a:gridCol w="2010004">
                  <a:extLst>
                    <a:ext uri="{9D8B030D-6E8A-4147-A177-3AD203B41FA5}">
                      <a16:colId xmlns:a16="http://schemas.microsoft.com/office/drawing/2014/main" val="3279902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8728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Introduction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Material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&amp; Methods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Conclusions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6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7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10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56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05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555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32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67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07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02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79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36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86BD6-3169-AE4A-90DF-055159D6815A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D864E2-F9E8-1A42-A866-22E178BF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036"/>
          <a:stretch/>
        </p:blipFill>
        <p:spPr>
          <a:xfrm>
            <a:off x="152399" y="43064"/>
            <a:ext cx="965119" cy="91441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991EB95-62FB-4CE4-9540-FD49EF153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9435454"/>
              </p:ext>
            </p:extLst>
          </p:nvPr>
        </p:nvGraphicFramePr>
        <p:xfrm>
          <a:off x="1869329" y="37169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24">
                  <a:extLst>
                    <a:ext uri="{9D8B030D-6E8A-4147-A177-3AD203B41FA5}">
                      <a16:colId xmlns:a16="http://schemas.microsoft.com/office/drawing/2014/main" val="1687053126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4148100010"/>
                    </a:ext>
                  </a:extLst>
                </a:gridCol>
                <a:gridCol w="2010004">
                  <a:extLst>
                    <a:ext uri="{9D8B030D-6E8A-4147-A177-3AD203B41FA5}">
                      <a16:colId xmlns:a16="http://schemas.microsoft.com/office/drawing/2014/main" val="3279902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8728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Introduction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Material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&amp; Methods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Conclusions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6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0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692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3689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0151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50606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81957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76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57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49210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85299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787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86BD6-3169-AE4A-90DF-055159D6815A}"/>
              </a:ext>
            </a:extLst>
          </p:cNvPr>
          <p:cNvSpPr txBox="1"/>
          <p:nvPr userDrawn="1"/>
        </p:nvSpPr>
        <p:spPr>
          <a:xfrm>
            <a:off x="249469" y="926139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80103"/>
                </a:solidFill>
              </a:rPr>
              <a:t>CERTH</a:t>
            </a:r>
            <a:endParaRPr lang="en-GR" b="1" dirty="0">
              <a:solidFill>
                <a:srgbClr val="880103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D864E2-F9E8-1A42-A866-22E178BFC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036"/>
          <a:stretch/>
        </p:blipFill>
        <p:spPr>
          <a:xfrm>
            <a:off x="152399" y="43064"/>
            <a:ext cx="965119" cy="91441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991EB95-62FB-4CE4-9540-FD49EF153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810" y="3415"/>
            <a:ext cx="1476000" cy="110739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5143172"/>
              </p:ext>
            </p:extLst>
          </p:nvPr>
        </p:nvGraphicFramePr>
        <p:xfrm>
          <a:off x="1854664" y="37169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24">
                  <a:extLst>
                    <a:ext uri="{9D8B030D-6E8A-4147-A177-3AD203B41FA5}">
                      <a16:colId xmlns:a16="http://schemas.microsoft.com/office/drawing/2014/main" val="1687053126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4148100010"/>
                    </a:ext>
                  </a:extLst>
                </a:gridCol>
                <a:gridCol w="2010004">
                  <a:extLst>
                    <a:ext uri="{9D8B030D-6E8A-4147-A177-3AD203B41FA5}">
                      <a16:colId xmlns:a16="http://schemas.microsoft.com/office/drawing/2014/main" val="32799024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8728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Introduction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Material</a:t>
                      </a:r>
                      <a:r>
                        <a:rPr lang="en-GB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&amp; Methods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Results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Conclusions</a:t>
                      </a:r>
                      <a:endParaRPr lang="el-G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6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83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E5DE5-8E97-1049-94AB-1E0E321A023F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055E4-B835-054E-8460-DE852C363E2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694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B7D7-69CC-1E42-9FE6-27B32C5F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AF1CB-6C4C-5F4F-AE09-D464A47DA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83ABD-7AA4-F349-91C8-B3EEE9BC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9749-AA2F-CE46-80F1-C71A4802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78296-6CC0-2243-88FF-D68B407E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9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7BE2-E7F5-E34E-AE14-8885BE19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4F0A-1000-7E42-8C8F-3D5634E41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6C2C-3E9D-134A-AAB0-FAC2DBE3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0CB5-ACA4-9D44-AE86-1802C56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0331-597C-7D45-8767-4E870BF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16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211C-3B19-0E4A-8303-FCD40FDC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0690-8655-EF42-AEE4-1CC42DA06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333EF-8B40-A14D-BABD-50106F5C7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1D7D2-FEA4-2549-B585-9E5A952E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7A644-D856-1740-AABF-F72AE839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CD56E-7953-4542-AA79-375A7372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9477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AE54-3F15-A345-94A7-72D91FB5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260F-FEB8-1B42-A775-EC37BFD1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CCE64-BB4C-F144-83EC-77230654A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43F79-9647-3743-940D-27F467A3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2A209-1C85-3245-A793-A116E870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AA129-5150-6346-A44F-700DAD0B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78242-CEE7-434A-AAE3-83F33652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7CB8C-E749-C443-B6CB-CD5F76BF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3286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B4BA-725F-4E46-ABBC-5382C556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CBBC-09A2-4646-BBFE-B49A696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8D4CF-1982-5749-917C-4B8C3A79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1EC0A-A8D4-7443-96AF-36596AAC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3303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7A453-6870-D94C-9881-39B0386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522C2-2EF3-C645-B0E9-8F04397F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FFA12-AF45-DD47-9202-E4AA69904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C3E7-F12A-F546-9749-27D439DA3863}" type="datetimeFigureOut">
              <a:rPr lang="en-GR" smtClean="0"/>
              <a:t>10/12/2022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85B0-956A-C543-B4E9-64A77464D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9E21-191F-C740-A0C1-79CCE265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10FB-7D03-D048-B94E-2FEAA72A832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970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70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0" r:id="rId11"/>
    <p:sldLayoutId id="2147483661" r:id="rId12"/>
    <p:sldLayoutId id="2147483662" r:id="rId13"/>
    <p:sldLayoutId id="2147483663" r:id="rId14"/>
    <p:sldLayoutId id="2147483690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D01F-0309-4AA0-9E79-4B7CE53304B1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D5CB-5D85-4572-BAA4-12EAAA9501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9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DF4A6FE0-2048-5D48-BEC2-0004B4AFE45F}"/>
              </a:ext>
            </a:extLst>
          </p:cNvPr>
          <p:cNvSpPr>
            <a:spLocks noChangeAspect="1"/>
          </p:cNvSpPr>
          <p:nvPr userDrawn="1"/>
        </p:nvSpPr>
        <p:spPr>
          <a:xfrm>
            <a:off x="298413" y="163043"/>
            <a:ext cx="1683353" cy="1569659"/>
          </a:xfrm>
          <a:prstGeom prst="rect">
            <a:avLst/>
          </a:prstGeom>
          <a:blipFill>
            <a:blip r:embed="rId13" cstate="print"/>
            <a:stretch>
              <a:fillRect r="-21082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D7DDED-8F7A-F649-9DBC-C944807054F7}"/>
              </a:ext>
            </a:extLst>
          </p:cNvPr>
          <p:cNvCxnSpPr>
            <a:cxnSpLocks/>
          </p:cNvCxnSpPr>
          <p:nvPr userDrawn="1"/>
        </p:nvCxnSpPr>
        <p:spPr>
          <a:xfrm>
            <a:off x="0" y="1918740"/>
            <a:ext cx="1219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23356CDB-7CD6-4113-B468-CA28F91429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140" y="5284800"/>
            <a:ext cx="2096860" cy="157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84ABAF-64A5-40B4-B321-5404092D4237}"/>
              </a:ext>
            </a:extLst>
          </p:cNvPr>
          <p:cNvSpPr txBox="1"/>
          <p:nvPr userDrawn="1"/>
        </p:nvSpPr>
        <p:spPr>
          <a:xfrm>
            <a:off x="1981766" y="163044"/>
            <a:ext cx="3555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US" sz="2400" b="0" kern="1200" dirty="0">
                <a:solidFill>
                  <a:srgbClr val="880103"/>
                </a:solidFill>
                <a:latin typeface="+mn-lt"/>
                <a:ea typeface="+mn-ea"/>
                <a:cs typeface="+mn-cs"/>
              </a:rPr>
              <a:t>CERTH</a:t>
            </a:r>
            <a:endParaRPr lang="el-GR" sz="2400" b="0" kern="1200" dirty="0">
              <a:solidFill>
                <a:srgbClr val="880103"/>
              </a:solidFill>
              <a:latin typeface="+mn-lt"/>
              <a:ea typeface="+mn-ea"/>
              <a:cs typeface="+mn-cs"/>
            </a:endParaRPr>
          </a:p>
          <a:p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CENTRE FOR</a:t>
            </a:r>
          </a:p>
          <a:p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RESEARCH &amp; TECHNOLOGY</a:t>
            </a:r>
          </a:p>
          <a:p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HELLAS</a:t>
            </a:r>
            <a:endParaRPr lang="en-GR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ntodimos@certh.gr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eri.certh.gr/el/research-areas-2/solid-fuel-techonology-application-sector-2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8972" y="4562201"/>
            <a:ext cx="11234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Ioannis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Kontodimos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Chrysovalantis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Ketikidis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,Panagiotis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Grammelis</a:t>
            </a:r>
            <a:endParaRPr lang="en-GB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200" dirty="0">
                <a:solidFill>
                  <a:prstClr val="black"/>
                </a:solidFill>
              </a:rPr>
              <a:t>Centre for Research &amp; Technology Hellas, Chemical Process and Energy Resources Institute,57001 Thessaloniki, Greece; </a:t>
            </a:r>
            <a:endParaRPr lang="en-GB" sz="1200" dirty="0" smtClean="0">
              <a:solidFill>
                <a:prstClr val="black"/>
              </a:solidFill>
            </a:endParaRPr>
          </a:p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*</a:t>
            </a:r>
            <a:r>
              <a:rPr lang="en-GB" sz="1200" dirty="0">
                <a:solidFill>
                  <a:prstClr val="black"/>
                </a:solidFill>
              </a:rPr>
              <a:t>Corresponding author: </a:t>
            </a:r>
            <a:r>
              <a:rPr lang="en-GB" sz="1200" dirty="0" smtClean="0">
                <a:solidFill>
                  <a:prstClr val="black"/>
                </a:solidFill>
                <a:hlinkClick r:id="rId3"/>
              </a:rPr>
              <a:t>kontodimos@certh.gr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34272" y="3337926"/>
            <a:ext cx="1052345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Valorization of food waste leachates through anaerobic digestion.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5F5FB-51A4-FD45-BA4B-2BAA8F0408DB}"/>
              </a:ext>
            </a:extLst>
          </p:cNvPr>
          <p:cNvSpPr txBox="1"/>
          <p:nvPr/>
        </p:nvSpPr>
        <p:spPr>
          <a:xfrm>
            <a:off x="2060120" y="2055281"/>
            <a:ext cx="785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3rd International Electronic Conference on Applied Sciences</a:t>
            </a:r>
          </a:p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Part of the International Electronic Conference on Applied Sciences series</a:t>
            </a:r>
          </a:p>
          <a:p>
            <a:pPr algn="ctr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1–15 Dec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459" y="-640433"/>
            <a:ext cx="12436918" cy="813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7702"/>
            <a:ext cx="1024217" cy="1018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17" y="5937856"/>
            <a:ext cx="762066" cy="43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17" y="6305762"/>
            <a:ext cx="125588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56440" y="106799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BioMethane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Yield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7153" y="1952627"/>
            <a:ext cx="2505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Flow </a:t>
            </a: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Nml</a:t>
            </a: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/day) of SIR 0,5, 1,0 and </a:t>
            </a:r>
            <a:r>
              <a:rPr lang="en-US" sz="1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1,5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524317" y="5126179"/>
            <a:ext cx="3635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Accumulated </a:t>
            </a:r>
            <a:r>
              <a:rPr lang="en-US" sz="10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Nml</a:t>
            </a: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CH4/g VS added of SIR 0,5, 1,0 and 1,5</a:t>
            </a:r>
            <a:endParaRPr lang="el-GR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6039" y="5830416"/>
            <a:ext cx="4392488" cy="69762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SIR 1,5 : 330 </a:t>
            </a:r>
            <a:r>
              <a:rPr lang="en-US" altLang="el-GR" sz="1200" dirty="0" err="1" smtClean="0">
                <a:solidFill>
                  <a:srgbClr val="000000"/>
                </a:solidFill>
                <a:cs typeface="Arial" charset="0"/>
              </a:rPr>
              <a:t>Nml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/g VS added in 60 days (Substrate:150mL)   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SIR 1,0 : 512 </a:t>
            </a:r>
            <a:r>
              <a:rPr lang="en-US" altLang="el-GR" sz="1200" dirty="0" err="1" smtClean="0">
                <a:solidFill>
                  <a:srgbClr val="000000"/>
                </a:solidFill>
                <a:cs typeface="Arial" charset="0"/>
              </a:rPr>
              <a:t>Nml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/g VS added in 60 days (Substrate:100mL)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SIR 0,5 : </a:t>
            </a:r>
            <a:r>
              <a:rPr lang="en-US" altLang="el-GR" sz="1200" u="sng" dirty="0" smtClean="0">
                <a:solidFill>
                  <a:srgbClr val="FF0000"/>
                </a:solidFill>
                <a:cs typeface="Arial" charset="0"/>
              </a:rPr>
              <a:t>512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l-GR" sz="1200" dirty="0" err="1" smtClean="0">
                <a:solidFill>
                  <a:srgbClr val="000000"/>
                </a:solidFill>
                <a:cs typeface="Arial" charset="0"/>
              </a:rPr>
              <a:t>Nml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/g VS added in </a:t>
            </a:r>
            <a:r>
              <a:rPr lang="en-US" altLang="el-GR" sz="1200" u="sng" dirty="0" smtClean="0">
                <a:solidFill>
                  <a:srgbClr val="FF0000"/>
                </a:solidFill>
                <a:cs typeface="Arial" charset="0"/>
              </a:rPr>
              <a:t>32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 days (Substrate:50mL)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18" y="1739373"/>
            <a:ext cx="5305879" cy="325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770" y="2413633"/>
            <a:ext cx="5081369" cy="34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65349" y="1547043"/>
            <a:ext cx="6852733" cy="174919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b="1" dirty="0" smtClean="0">
                <a:solidFill>
                  <a:srgbClr val="000000"/>
                </a:solidFill>
                <a:cs typeface="Arial" charset="0"/>
              </a:rPr>
              <a:t>Monitored the changes of Food Waste Compost Leachate 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b="1" dirty="0" smtClean="0">
                <a:solidFill>
                  <a:srgbClr val="000000"/>
                </a:solidFill>
                <a:cs typeface="Arial" charset="0"/>
              </a:rPr>
              <a:t>(Seasonality, Composting process time):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High Organic Load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Rich </a:t>
            </a:r>
            <a:r>
              <a:rPr lang="en-US" altLang="el-GR" sz="1200" dirty="0">
                <a:solidFill>
                  <a:srgbClr val="000000"/>
                </a:solidFill>
                <a:cs typeface="Arial" charset="0"/>
              </a:rPr>
              <a:t>in n</a:t>
            </a:r>
            <a:r>
              <a:rPr lang="en-GB" altLang="el-GR" sz="1200" dirty="0">
                <a:solidFill>
                  <a:srgbClr val="000000"/>
                </a:solidFill>
                <a:cs typeface="Arial" charset="0"/>
              </a:rPr>
              <a:t>u</a:t>
            </a:r>
            <a:r>
              <a:rPr lang="en-US" altLang="el-GR" sz="1200" dirty="0" err="1">
                <a:solidFill>
                  <a:srgbClr val="000000"/>
                </a:solidFill>
                <a:cs typeface="Arial" charset="0"/>
              </a:rPr>
              <a:t>trients</a:t>
            </a:r>
            <a:endParaRPr lang="en-US" altLang="el-GR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GB" altLang="el-GR" sz="1200" dirty="0" smtClean="0">
                <a:solidFill>
                  <a:srgbClr val="000000"/>
                </a:solidFill>
                <a:cs typeface="Arial" charset="0"/>
              </a:rPr>
              <a:t>High Volatile Fatty Acids</a:t>
            </a:r>
            <a:endParaRPr lang="en-US" altLang="el-GR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No presence of toxic metals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Compost characterized as immature(in this stage of process)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The usage of Leachate recommended in low application rates or after </a:t>
            </a:r>
            <a:r>
              <a:rPr lang="en-US" altLang="el-GR" sz="1200" dirty="0" err="1" smtClean="0">
                <a:solidFill>
                  <a:srgbClr val="000000"/>
                </a:solidFill>
                <a:cs typeface="Arial" charset="0"/>
              </a:rPr>
              <a:t>dillution</a:t>
            </a:r>
            <a:endParaRPr lang="en-US" altLang="el-G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200238" y="4214331"/>
            <a:ext cx="7783550" cy="90794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b="1" dirty="0" err="1" smtClean="0">
                <a:solidFill>
                  <a:srgbClr val="000000"/>
                </a:solidFill>
                <a:cs typeface="Arial" charset="0"/>
              </a:rPr>
              <a:t>BioMethane</a:t>
            </a:r>
            <a:r>
              <a:rPr lang="en-US" altLang="el-GR" sz="1200" b="1" dirty="0" smtClean="0">
                <a:solidFill>
                  <a:srgbClr val="000000"/>
                </a:solidFill>
                <a:cs typeface="Arial" charset="0"/>
              </a:rPr>
              <a:t> Potential Test of Food Waste Compost Leachate: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GB" altLang="el-GR" sz="1200" dirty="0" smtClean="0">
                <a:solidFill>
                  <a:srgbClr val="000000"/>
                </a:solidFill>
                <a:cs typeface="Arial" charset="0"/>
              </a:rPr>
              <a:t>Ideal Substrate for Anaerobic digestion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The degradation of COD of the SIR 0,5, 1,0 and 1,5 were 83,13%, 73,11% and 85,18% respectively</a:t>
            </a:r>
            <a:endParaRPr lang="en-GB" altLang="el-GR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SIR 0,5 produced higher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biomethane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yield (512 </a:t>
            </a:r>
            <a:r>
              <a:rPr lang="en-US" sz="1200" dirty="0" err="1" smtClean="0">
                <a:solidFill>
                  <a:srgbClr val="000000"/>
                </a:solidFill>
                <a:cs typeface="Arial" charset="0"/>
              </a:rPr>
              <a:t>Nml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 CH</a:t>
            </a:r>
            <a:r>
              <a:rPr lang="en-US" sz="1200" baseline="-25000" dirty="0" smtClean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/g VS)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at the half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days (32)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of the procedure</a:t>
            </a:r>
            <a:endParaRPr lang="en-US" altLang="el-GR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95A5-81AC-B94A-A06D-0BD6F6AC2AA1}"/>
              </a:ext>
            </a:extLst>
          </p:cNvPr>
          <p:cNvSpPr txBox="1">
            <a:spLocks/>
          </p:cNvSpPr>
          <p:nvPr/>
        </p:nvSpPr>
        <p:spPr>
          <a:xfrm>
            <a:off x="2476498" y="1941128"/>
            <a:ext cx="7239000" cy="51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+mn-lt"/>
              </a:rPr>
              <a:t>Thank you for </a:t>
            </a:r>
          </a:p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+mn-lt"/>
              </a:rPr>
              <a:t>your </a:t>
            </a:r>
            <a:r>
              <a:rPr lang="en-US" sz="6000" b="1" i="1" dirty="0">
                <a:solidFill>
                  <a:srgbClr val="0070C0"/>
                </a:solidFill>
                <a:latin typeface="+mn-lt"/>
              </a:rPr>
              <a:t>attention</a:t>
            </a:r>
            <a:r>
              <a:rPr lang="el-GR" sz="6000" b="1" i="1" dirty="0">
                <a:solidFill>
                  <a:srgbClr val="0070C0"/>
                </a:solidFill>
                <a:latin typeface="+mn-lt"/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0A4E6-BF5A-F944-823C-BD7AAC7D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0DADB-5A6C-4DBA-9CB9-9153D905D13A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E8228C-8A01-4EF3-9287-FF50C94B1462}"/>
              </a:ext>
            </a:extLst>
          </p:cNvPr>
          <p:cNvSpPr txBox="1">
            <a:spLocks/>
          </p:cNvSpPr>
          <p:nvPr/>
        </p:nvSpPr>
        <p:spPr>
          <a:xfrm>
            <a:off x="1702660" y="4899502"/>
            <a:ext cx="9171005" cy="516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>
                <a:solidFill>
                  <a:srgbClr val="5F0001"/>
                </a:solidFill>
                <a:latin typeface="+mn-lt"/>
              </a:rPr>
              <a:t>Website</a:t>
            </a:r>
          </a:p>
          <a:p>
            <a:pPr algn="ctr"/>
            <a:r>
              <a:rPr lang="en-US" sz="1800" b="1" i="1" dirty="0">
                <a:solidFill>
                  <a:srgbClr val="0070C0"/>
                </a:solidFill>
                <a:latin typeface="+mn-lt"/>
                <a:hlinkClick r:id="rId2"/>
              </a:rPr>
              <a:t>https://www.cperi.certh.gr/el/research-areas-2/solid-fuel-techonology-application-sector-2</a:t>
            </a:r>
            <a:r>
              <a:rPr lang="en-US" sz="1800" b="1" i="1" dirty="0">
                <a:solidFill>
                  <a:srgbClr val="0070C0"/>
                </a:solidFill>
                <a:latin typeface="+mn-lt"/>
              </a:rPr>
              <a:t> </a:t>
            </a:r>
            <a:endParaRPr lang="el-GR" sz="1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5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56663" y="1005840"/>
            <a:ext cx="5138057" cy="20203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US" sz="32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5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el-GR" sz="5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2499" y="3061064"/>
            <a:ext cx="5950117" cy="28999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l-GR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Materials and Methods</a:t>
            </a: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GB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Results</a:t>
            </a:r>
            <a:r>
              <a:rPr 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514350" lvl="0" indent="-514350">
              <a:buClr>
                <a:prstClr val="black"/>
              </a:buClr>
              <a:buFont typeface="+mj-lt"/>
              <a:buAutoNum type="arabicPeriod"/>
            </a:pPr>
            <a:r>
              <a:rPr lang="en-GB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2544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5229" y="1659118"/>
            <a:ext cx="9096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Anaerobic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digestion: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an environmentally 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favourable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technology and the most widespread good practice for the biodegradation of household waste.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a complex biochemical process in which organic material is decomposed by several groups of microorganisms in the absence of oxygen while renewable energy such as biogas is generated.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combines waste treatment and renewable energy recovery.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reduces the odor of waste material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digestate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rich in nutrients that can be used as fertilizer after the process of fermentation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913" y="4868092"/>
            <a:ext cx="1052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Important to monitoring factors such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as: pH, Total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Solids, Volatile Solids, Ammonium,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Chemical Oxygen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Demand,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Phosphorus,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Alkalinity, Volatile Fatty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Acids,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Organic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Carbon </a:t>
            </a:r>
            <a:r>
              <a:rPr lang="en-GB" altLang="el-G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Total </a:t>
            </a:r>
            <a:r>
              <a:rPr lang="en-GB" altLang="el-G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Nitrogen.</a:t>
            </a:r>
            <a:endParaRPr lang="en-GB" alt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737" y="1602380"/>
            <a:ext cx="1006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Compost leachates were collected during the period May 2020 to May 2021. M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ainly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consisting of fruits and vegetables, and their sampling procedure were from different stages of the composting process.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6884" y="1081765"/>
            <a:ext cx="1332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Sampling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55474"/>
              </p:ext>
            </p:extLst>
          </p:nvPr>
        </p:nvGraphicFramePr>
        <p:xfrm>
          <a:off x="1463040" y="2769326"/>
          <a:ext cx="9204960" cy="3474719"/>
        </p:xfrm>
        <a:graphic>
          <a:graphicData uri="http://schemas.openxmlformats.org/drawingml/2006/table">
            <a:tbl>
              <a:tblPr firstRow="1" firstCol="1" bandRow="1"/>
              <a:tblGrid>
                <a:gridCol w="2206533">
                  <a:extLst>
                    <a:ext uri="{9D8B030D-6E8A-4147-A177-3AD203B41FA5}">
                      <a16:colId xmlns:a16="http://schemas.microsoft.com/office/drawing/2014/main" val="3059060672"/>
                    </a:ext>
                  </a:extLst>
                </a:gridCol>
                <a:gridCol w="1407366">
                  <a:extLst>
                    <a:ext uri="{9D8B030D-6E8A-4147-A177-3AD203B41FA5}">
                      <a16:colId xmlns:a16="http://schemas.microsoft.com/office/drawing/2014/main" val="2622124021"/>
                    </a:ext>
                  </a:extLst>
                </a:gridCol>
                <a:gridCol w="5591061">
                  <a:extLst>
                    <a:ext uri="{9D8B030D-6E8A-4147-A177-3AD203B41FA5}">
                      <a16:colId xmlns:a16="http://schemas.microsoft.com/office/drawing/2014/main" val="3449054264"/>
                    </a:ext>
                  </a:extLst>
                </a:gridCol>
              </a:tblGrid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of Sampling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 Name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Sample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859595"/>
                  </a:ext>
                </a:extLst>
              </a:tr>
              <a:tr h="34244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1/6/2020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 from bucket of public market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783048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12/6/2020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 from bucket of public market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26502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22/6/2020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 from bucket of public market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761539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22/6/2020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 from bucket of public market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790842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3/11/2020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mechanical composting plants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200609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22/12/2020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mechanical composting plants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063563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17/3/2021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waste transfer station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186761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17/3/2021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waste transfer station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01227"/>
                  </a:ext>
                </a:extLst>
              </a:tr>
              <a:tr h="3113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28/4/2021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waste transfer station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98648"/>
                  </a:ext>
                </a:extLst>
              </a:tr>
              <a:tr h="33046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28/5/2021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S10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Leachate from waste transfer station</a:t>
                      </a:r>
                      <a:endParaRPr lang="el-G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908003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1463040" y="2493612"/>
            <a:ext cx="1882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Description of the Samples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1587" y="1227129"/>
            <a:ext cx="286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Analytical methods</a:t>
            </a:r>
            <a:endParaRPr lang="el-GR" sz="2400" dirty="0">
              <a:latin typeface="Calibri" pitchFamily="34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95766"/>
              </p:ext>
            </p:extLst>
          </p:nvPr>
        </p:nvGraphicFramePr>
        <p:xfrm>
          <a:off x="577869" y="1983601"/>
          <a:ext cx="4969709" cy="3423355"/>
        </p:xfrm>
        <a:graphic>
          <a:graphicData uri="http://schemas.openxmlformats.org/drawingml/2006/table">
            <a:tbl>
              <a:tblPr firstRow="1" firstCol="1" bandRow="1"/>
              <a:tblGrid>
                <a:gridCol w="2454378">
                  <a:extLst>
                    <a:ext uri="{9D8B030D-6E8A-4147-A177-3AD203B41FA5}">
                      <a16:colId xmlns:a16="http://schemas.microsoft.com/office/drawing/2014/main" val="3011073092"/>
                    </a:ext>
                  </a:extLst>
                </a:gridCol>
                <a:gridCol w="2515331">
                  <a:extLst>
                    <a:ext uri="{9D8B030D-6E8A-4147-A177-3AD203B41FA5}">
                      <a16:colId xmlns:a16="http://schemas.microsoft.com/office/drawing/2014/main" val="1781879760"/>
                    </a:ext>
                  </a:extLst>
                </a:gridCol>
              </a:tblGrid>
              <a:tr h="446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Parameter</a:t>
                      </a:r>
                      <a:endParaRPr lang="el-GR" sz="1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Standard Method</a:t>
                      </a:r>
                      <a:endParaRPr lang="el-GR" sz="1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16305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4500</a:t>
                      </a:r>
                      <a:r>
                        <a:rPr lang="el-GR" sz="12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,APHA 23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47966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Alkalinity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2320 B, APHA 23</a:t>
                      </a:r>
                      <a:r>
                        <a:rPr lang="en-GB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27512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</a:t>
                      </a:r>
                      <a:endParaRPr lang="el-GR" sz="1200" kern="1200" baseline="300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EPA 350.1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06138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EPA 410.1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42974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TP</a:t>
                      </a:r>
                      <a:endParaRPr lang="el-GR" sz="1200"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EPA 365.2+3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37230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2540 B, APHA 23</a:t>
                      </a:r>
                      <a:r>
                        <a:rPr lang="el-GR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kern="12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05929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2540 F, APHA 23</a:t>
                      </a:r>
                      <a:r>
                        <a:rPr lang="en-GB" sz="1200" strike="noStrike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16616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VFAs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Kapp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(Titration)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59452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TOC,IC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5310 B, APHA 23</a:t>
                      </a:r>
                      <a:r>
                        <a:rPr lang="en-GB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11151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TN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2720 C, APHA 23</a:t>
                      </a:r>
                      <a:r>
                        <a:rPr lang="en-GB" sz="12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Ed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77198"/>
                  </a:ext>
                </a:extLst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6984275" y="1227129"/>
            <a:ext cx="2854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HPLC VFAs Analysis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84275" y="1925563"/>
            <a:ext cx="3927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Isocratic elution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Mobile </a:t>
            </a:r>
            <a:r>
              <a:rPr lang="en-US" sz="1600" dirty="0">
                <a:latin typeface="Calibri" pitchFamily="34" charset="0"/>
              </a:rPr>
              <a:t>phase (0,02mol/l KH2PO4/methanol) 98:2 </a:t>
            </a:r>
            <a:endParaRPr lang="en-US" sz="16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cidified </a:t>
            </a:r>
            <a:r>
              <a:rPr lang="en-US" sz="1600" dirty="0">
                <a:latin typeface="Calibri" pitchFamily="34" charset="0"/>
              </a:rPr>
              <a:t>with H3PO4 to pH 2,88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50 </a:t>
            </a:r>
            <a:r>
              <a:rPr lang="en-US" sz="1600" dirty="0" smtClean="0">
                <a:latin typeface="Calibri" pitchFamily="34" charset="0"/>
              </a:rPr>
              <a:t>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F</a:t>
            </a:r>
            <a:r>
              <a:rPr lang="en-US" sz="1600" dirty="0" smtClean="0">
                <a:latin typeface="Calibri" pitchFamily="34" charset="0"/>
              </a:rPr>
              <a:t>low </a:t>
            </a:r>
            <a:r>
              <a:rPr lang="en-US" sz="1600" dirty="0">
                <a:latin typeface="Calibri" pitchFamily="34" charset="0"/>
              </a:rPr>
              <a:t>rate was 0,6 ml/min at 35 </a:t>
            </a:r>
            <a:r>
              <a:rPr lang="en-US" sz="1600" baseline="30000" dirty="0" err="1">
                <a:latin typeface="Calibri" pitchFamily="34" charset="0"/>
              </a:rPr>
              <a:t>o</a:t>
            </a:r>
            <a:r>
              <a:rPr lang="en-US" sz="1600" dirty="0" err="1">
                <a:latin typeface="Calibri" pitchFamily="34" charset="0"/>
              </a:rPr>
              <a:t>C</a:t>
            </a:r>
            <a:r>
              <a:rPr lang="en-US" sz="1600" dirty="0">
                <a:latin typeface="Calibri" pitchFamily="34" charset="0"/>
              </a:rPr>
              <a:t> </a:t>
            </a:r>
            <a:endParaRPr lang="en-US" sz="16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20μl </a:t>
            </a:r>
            <a:r>
              <a:rPr lang="en-US" sz="1600" dirty="0">
                <a:latin typeface="Calibri" pitchFamily="34" charset="0"/>
              </a:rPr>
              <a:t>injection </a:t>
            </a:r>
            <a:r>
              <a:rPr lang="en-US" sz="1600" dirty="0" smtClean="0">
                <a:latin typeface="Calibri" pitchFamily="34" charset="0"/>
              </a:rPr>
              <a:t>volume</a:t>
            </a: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Calibri" pitchFamily="34" charset="0"/>
              </a:rPr>
              <a:t>Standard </a:t>
            </a:r>
            <a:r>
              <a:rPr lang="en-US" sz="1600" dirty="0">
                <a:latin typeface="Calibri" pitchFamily="34" charset="0"/>
              </a:rPr>
              <a:t>stock solution containing 100mg/l </a:t>
            </a:r>
            <a:r>
              <a:rPr lang="en-US" sz="1600" dirty="0" smtClean="0">
                <a:latin typeface="Calibri" pitchFamily="34" charset="0"/>
              </a:rPr>
              <a:t>:</a:t>
            </a:r>
            <a:endParaRPr lang="en-US" sz="16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Acetic Acid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Propionic Acid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Butyric Acid</a:t>
            </a:r>
          </a:p>
        </p:txBody>
      </p:sp>
    </p:spTree>
    <p:extLst>
      <p:ext uri="{BB962C8B-B14F-4D97-AF65-F5344CB8AC3E}">
        <p14:creationId xmlns:p14="http://schemas.microsoft.com/office/powerpoint/2010/main" val="395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07663" y="1161999"/>
            <a:ext cx="720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Results of complete characterization of Food Waste Compost Leachates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3109" y="1668260"/>
            <a:ext cx="899595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7530" indent="-1714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Complete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characterization of compost leachate.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VFAs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represent the cumulated concentration of acetate, propionic and butyric acid. </a:t>
            </a:r>
            <a:endParaRPr lang="el-GR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86123"/>
              </p:ext>
            </p:extLst>
          </p:nvPr>
        </p:nvGraphicFramePr>
        <p:xfrm>
          <a:off x="1706879" y="2306865"/>
          <a:ext cx="9091749" cy="3795440"/>
        </p:xfrm>
        <a:graphic>
          <a:graphicData uri="http://schemas.openxmlformats.org/drawingml/2006/table">
            <a:tbl>
              <a:tblPr firstRow="1" firstCol="1" bandRow="1"/>
              <a:tblGrid>
                <a:gridCol w="1187411">
                  <a:extLst>
                    <a:ext uri="{9D8B030D-6E8A-4147-A177-3AD203B41FA5}">
                      <a16:colId xmlns:a16="http://schemas.microsoft.com/office/drawing/2014/main" val="3934910908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992235475"/>
                    </a:ext>
                  </a:extLst>
                </a:gridCol>
                <a:gridCol w="790990">
                  <a:extLst>
                    <a:ext uri="{9D8B030D-6E8A-4147-A177-3AD203B41FA5}">
                      <a16:colId xmlns:a16="http://schemas.microsoft.com/office/drawing/2014/main" val="2145805966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298609320"/>
                    </a:ext>
                  </a:extLst>
                </a:gridCol>
                <a:gridCol w="790990">
                  <a:extLst>
                    <a:ext uri="{9D8B030D-6E8A-4147-A177-3AD203B41FA5}">
                      <a16:colId xmlns:a16="http://schemas.microsoft.com/office/drawing/2014/main" val="3293233395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2477077688"/>
                    </a:ext>
                  </a:extLst>
                </a:gridCol>
                <a:gridCol w="790990">
                  <a:extLst>
                    <a:ext uri="{9D8B030D-6E8A-4147-A177-3AD203B41FA5}">
                      <a16:colId xmlns:a16="http://schemas.microsoft.com/office/drawing/2014/main" val="2971455240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1658602302"/>
                    </a:ext>
                  </a:extLst>
                </a:gridCol>
                <a:gridCol w="790990">
                  <a:extLst>
                    <a:ext uri="{9D8B030D-6E8A-4147-A177-3AD203B41FA5}">
                      <a16:colId xmlns:a16="http://schemas.microsoft.com/office/drawing/2014/main" val="3920926318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1911768549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2659738814"/>
                    </a:ext>
                  </a:extLst>
                </a:gridCol>
              </a:tblGrid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458962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25384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 (g/l)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09564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(g/l)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03058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47202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51800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38850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53924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40154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25102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25601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31794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31885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232724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TOC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14150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14140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34430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13930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7368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9990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19885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16660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401221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234654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VFAs (g/l)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30508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18349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16041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37046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41780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14874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21613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24946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357104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C/N ratio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el-G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78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07663" y="1161999"/>
            <a:ext cx="720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Results of complete characterization of Food Waste Compost Leachates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9898" y="1668260"/>
            <a:ext cx="899595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7530" indent="-1714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Major and minor trace elements of compost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leachate</a:t>
            </a:r>
            <a:endParaRPr lang="el-GR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75560"/>
              </p:ext>
            </p:extLst>
          </p:nvPr>
        </p:nvGraphicFramePr>
        <p:xfrm>
          <a:off x="1717720" y="2160666"/>
          <a:ext cx="9263793" cy="3778579"/>
        </p:xfrm>
        <a:graphic>
          <a:graphicData uri="http://schemas.openxmlformats.org/drawingml/2006/table">
            <a:tbl>
              <a:tblPr firstRow="1" firstCol="1" bandRow="1"/>
              <a:tblGrid>
                <a:gridCol w="1269500">
                  <a:extLst>
                    <a:ext uri="{9D8B030D-6E8A-4147-A177-3AD203B41FA5}">
                      <a16:colId xmlns:a16="http://schemas.microsoft.com/office/drawing/2014/main" val="2729471071"/>
                    </a:ext>
                  </a:extLst>
                </a:gridCol>
                <a:gridCol w="794842">
                  <a:extLst>
                    <a:ext uri="{9D8B030D-6E8A-4147-A177-3AD203B41FA5}">
                      <a16:colId xmlns:a16="http://schemas.microsoft.com/office/drawing/2014/main" val="2926844357"/>
                    </a:ext>
                  </a:extLst>
                </a:gridCol>
                <a:gridCol w="800459">
                  <a:extLst>
                    <a:ext uri="{9D8B030D-6E8A-4147-A177-3AD203B41FA5}">
                      <a16:colId xmlns:a16="http://schemas.microsoft.com/office/drawing/2014/main" val="469533986"/>
                    </a:ext>
                  </a:extLst>
                </a:gridCol>
                <a:gridCol w="799523">
                  <a:extLst>
                    <a:ext uri="{9D8B030D-6E8A-4147-A177-3AD203B41FA5}">
                      <a16:colId xmlns:a16="http://schemas.microsoft.com/office/drawing/2014/main" val="2772078093"/>
                    </a:ext>
                  </a:extLst>
                </a:gridCol>
                <a:gridCol w="800459">
                  <a:extLst>
                    <a:ext uri="{9D8B030D-6E8A-4147-A177-3AD203B41FA5}">
                      <a16:colId xmlns:a16="http://schemas.microsoft.com/office/drawing/2014/main" val="3286947275"/>
                    </a:ext>
                  </a:extLst>
                </a:gridCol>
                <a:gridCol w="799523">
                  <a:extLst>
                    <a:ext uri="{9D8B030D-6E8A-4147-A177-3AD203B41FA5}">
                      <a16:colId xmlns:a16="http://schemas.microsoft.com/office/drawing/2014/main" val="3988949141"/>
                    </a:ext>
                  </a:extLst>
                </a:gridCol>
                <a:gridCol w="800459">
                  <a:extLst>
                    <a:ext uri="{9D8B030D-6E8A-4147-A177-3AD203B41FA5}">
                      <a16:colId xmlns:a16="http://schemas.microsoft.com/office/drawing/2014/main" val="1953274766"/>
                    </a:ext>
                  </a:extLst>
                </a:gridCol>
                <a:gridCol w="799523">
                  <a:extLst>
                    <a:ext uri="{9D8B030D-6E8A-4147-A177-3AD203B41FA5}">
                      <a16:colId xmlns:a16="http://schemas.microsoft.com/office/drawing/2014/main" val="2387998544"/>
                    </a:ext>
                  </a:extLst>
                </a:gridCol>
                <a:gridCol w="800459">
                  <a:extLst>
                    <a:ext uri="{9D8B030D-6E8A-4147-A177-3AD203B41FA5}">
                      <a16:colId xmlns:a16="http://schemas.microsoft.com/office/drawing/2014/main" val="2142486889"/>
                    </a:ext>
                  </a:extLst>
                </a:gridCol>
                <a:gridCol w="799523">
                  <a:extLst>
                    <a:ext uri="{9D8B030D-6E8A-4147-A177-3AD203B41FA5}">
                      <a16:colId xmlns:a16="http://schemas.microsoft.com/office/drawing/2014/main" val="3591163317"/>
                    </a:ext>
                  </a:extLst>
                </a:gridCol>
                <a:gridCol w="799523">
                  <a:extLst>
                    <a:ext uri="{9D8B030D-6E8A-4147-A177-3AD203B41FA5}">
                      <a16:colId xmlns:a16="http://schemas.microsoft.com/office/drawing/2014/main" val="4002516771"/>
                    </a:ext>
                  </a:extLst>
                </a:gridCol>
              </a:tblGrid>
              <a:tr h="57654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13879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7210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157254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719628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909703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767917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74363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22915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34649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3544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309183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36531"/>
                  </a:ext>
                </a:extLst>
              </a:tr>
              <a:tr h="28827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l-G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86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5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07663" y="1161999"/>
            <a:ext cx="720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Results of complete characterization of Food Waste Compost Leachates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653342" y="1823268"/>
            <a:ext cx="4712858" cy="174919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        </a:t>
            </a:r>
            <a:r>
              <a:rPr lang="en-US" altLang="el-GR" sz="1200" b="1" dirty="0" smtClean="0">
                <a:solidFill>
                  <a:srgbClr val="000000"/>
                </a:solidFill>
                <a:cs typeface="Arial" charset="0"/>
              </a:rPr>
              <a:t>Samples from brown bin (S1-S4)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: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>
                <a:solidFill>
                  <a:srgbClr val="000000"/>
                </a:solidFill>
                <a:cs typeface="Arial" charset="0"/>
              </a:rPr>
              <a:t>Rich in nutrients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C/N ratio </a:t>
            </a:r>
            <a:r>
              <a:rPr lang="en-US" altLang="el-GR" sz="1200" u="sng" dirty="0" smtClean="0">
                <a:solidFill>
                  <a:srgbClr val="000000"/>
                </a:solidFill>
                <a:cs typeface="Arial" charset="0"/>
              </a:rPr>
              <a:t>not acceptable 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for composting (too low)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No presence of toxic </a:t>
            </a:r>
            <a:r>
              <a:rPr lang="en-US" altLang="el-GR" sz="1200" dirty="0">
                <a:solidFill>
                  <a:srgbClr val="000000"/>
                </a:solidFill>
                <a:cs typeface="Arial" charset="0"/>
              </a:rPr>
              <a:t>m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etals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l-GR" sz="1200" b="1" dirty="0" smtClean="0">
                <a:solidFill>
                  <a:srgbClr val="000000"/>
                </a:solidFill>
                <a:cs typeface="Arial" charset="0"/>
              </a:rPr>
              <a:t>       Samples Leachate (S5-S10): </a:t>
            </a:r>
            <a:endParaRPr lang="el-GR" altLang="el-GR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>
                <a:solidFill>
                  <a:srgbClr val="000000"/>
                </a:solidFill>
                <a:cs typeface="Arial" charset="0"/>
              </a:rPr>
              <a:t>Rich in n</a:t>
            </a:r>
            <a:r>
              <a:rPr lang="en-GB" altLang="el-GR" sz="1200" dirty="0">
                <a:solidFill>
                  <a:srgbClr val="000000"/>
                </a:solidFill>
                <a:cs typeface="Arial" charset="0"/>
              </a:rPr>
              <a:t>u</a:t>
            </a:r>
            <a:r>
              <a:rPr lang="en-US" altLang="el-GR" sz="1200" dirty="0" err="1">
                <a:solidFill>
                  <a:srgbClr val="000000"/>
                </a:solidFill>
                <a:cs typeface="Arial" charset="0"/>
              </a:rPr>
              <a:t>trients</a:t>
            </a:r>
            <a:endParaRPr lang="en-US" altLang="el-GR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C/N ratio </a:t>
            </a:r>
            <a:r>
              <a:rPr lang="en-US" altLang="el-GR" sz="1200" u="sng" dirty="0" smtClean="0">
                <a:solidFill>
                  <a:srgbClr val="000000"/>
                </a:solidFill>
                <a:cs typeface="Arial" charset="0"/>
              </a:rPr>
              <a:t>acceptable</a:t>
            </a:r>
            <a:r>
              <a:rPr lang="en-GB" altLang="el-GR" sz="1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altLang="el-GR" sz="1200" dirty="0" smtClean="0">
                <a:solidFill>
                  <a:srgbClr val="000000"/>
                </a:solidFill>
                <a:cs typeface="Arial" charset="0"/>
              </a:rPr>
              <a:t>for composting</a:t>
            </a:r>
            <a:endParaRPr lang="en-US" altLang="el-GR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No presence of toxic metals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909259" y="4133850"/>
            <a:ext cx="8201024" cy="153888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None/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VFAs :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High Concentrations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Low pH values of the samples due to the high concentrations of VFAs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Contributor to </a:t>
            </a:r>
            <a:r>
              <a:rPr lang="en-US" altLang="el-GR" sz="1200" dirty="0" err="1" smtClean="0">
                <a:solidFill>
                  <a:srgbClr val="000000"/>
                </a:solidFill>
                <a:cs typeface="Arial" charset="0"/>
              </a:rPr>
              <a:t>odour</a:t>
            </a: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 nuisance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Precursor Compounds </a:t>
            </a:r>
            <a:r>
              <a:rPr lang="en-US" sz="1200" dirty="0" smtClean="0">
                <a:solidFill>
                  <a:srgbClr val="000000"/>
                </a:solidFill>
                <a:cs typeface="Arial" charset="0"/>
              </a:rPr>
              <a:t>for methane production in anaerobic digestion process</a:t>
            </a:r>
            <a:endParaRPr lang="en-US" altLang="el-GR" sz="1200" baseline="-25000" dirty="0">
              <a:solidFill>
                <a:srgbClr val="FF0000"/>
              </a:solidFill>
              <a:cs typeface="Arial" charset="0"/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Composting process is initial stages/raw compost material</a:t>
            </a:r>
            <a:endParaRPr lang="en-US" altLang="el-GR" sz="1200" dirty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</a:pPr>
            <a:r>
              <a:rPr lang="en-US" altLang="el-GR" sz="1200" dirty="0" smtClean="0">
                <a:solidFill>
                  <a:srgbClr val="000000"/>
                </a:solidFill>
                <a:cs typeface="Arial" charset="0"/>
              </a:rPr>
              <a:t>Compost immature</a:t>
            </a:r>
          </a:p>
        </p:txBody>
      </p:sp>
    </p:spTree>
    <p:extLst>
      <p:ext uri="{BB962C8B-B14F-4D97-AF65-F5344CB8AC3E}">
        <p14:creationId xmlns:p14="http://schemas.microsoft.com/office/powerpoint/2010/main" val="21856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19631" y="1161999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BioMethane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Potential Test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52548" y="2044161"/>
            <a:ext cx="8995954" cy="22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7530" indent="-1714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Composition of the SIR </a:t>
            </a:r>
            <a:r>
              <a:rPr lang="en-US" sz="9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feedstocks</a:t>
            </a: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inoculum.</a:t>
            </a:r>
            <a:endParaRPr lang="el-GR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4307" y="157999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Different SIR</a:t>
            </a:r>
            <a:endParaRPr lang="el-G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086" y="2044161"/>
            <a:ext cx="899595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7530" indent="-17145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Main characteristics of each bench scale bioreactor during the start-up and after</a:t>
            </a:r>
            <a:b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end of the batch experiment. VFAs represent the cumulated concentration of acetate, propionic and butyric acid</a:t>
            </a:r>
            <a:r>
              <a:rPr lang="en-US" sz="9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l-GR" sz="9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2559"/>
              </p:ext>
            </p:extLst>
          </p:nvPr>
        </p:nvGraphicFramePr>
        <p:xfrm>
          <a:off x="5290201" y="2399643"/>
          <a:ext cx="6731724" cy="3659964"/>
        </p:xfrm>
        <a:graphic>
          <a:graphicData uri="http://schemas.openxmlformats.org/drawingml/2006/table">
            <a:tbl>
              <a:tblPr firstRow="1" firstCol="1" bandRow="1"/>
              <a:tblGrid>
                <a:gridCol w="1035987">
                  <a:extLst>
                    <a:ext uri="{9D8B030D-6E8A-4147-A177-3AD203B41FA5}">
                      <a16:colId xmlns:a16="http://schemas.microsoft.com/office/drawing/2014/main" val="4012359410"/>
                    </a:ext>
                  </a:extLst>
                </a:gridCol>
                <a:gridCol w="1035257">
                  <a:extLst>
                    <a:ext uri="{9D8B030D-6E8A-4147-A177-3AD203B41FA5}">
                      <a16:colId xmlns:a16="http://schemas.microsoft.com/office/drawing/2014/main" val="3851820540"/>
                    </a:ext>
                  </a:extLst>
                </a:gridCol>
                <a:gridCol w="932242">
                  <a:extLst>
                    <a:ext uri="{9D8B030D-6E8A-4147-A177-3AD203B41FA5}">
                      <a16:colId xmlns:a16="http://schemas.microsoft.com/office/drawing/2014/main" val="2272900169"/>
                    </a:ext>
                  </a:extLst>
                </a:gridCol>
                <a:gridCol w="932242">
                  <a:extLst>
                    <a:ext uri="{9D8B030D-6E8A-4147-A177-3AD203B41FA5}">
                      <a16:colId xmlns:a16="http://schemas.microsoft.com/office/drawing/2014/main" val="1899422843"/>
                    </a:ext>
                  </a:extLst>
                </a:gridCol>
                <a:gridCol w="932242">
                  <a:extLst>
                    <a:ext uri="{9D8B030D-6E8A-4147-A177-3AD203B41FA5}">
                      <a16:colId xmlns:a16="http://schemas.microsoft.com/office/drawing/2014/main" val="3435388121"/>
                    </a:ext>
                  </a:extLst>
                </a:gridCol>
                <a:gridCol w="931512">
                  <a:extLst>
                    <a:ext uri="{9D8B030D-6E8A-4147-A177-3AD203B41FA5}">
                      <a16:colId xmlns:a16="http://schemas.microsoft.com/office/drawing/2014/main" val="3876209123"/>
                    </a:ext>
                  </a:extLst>
                </a:gridCol>
                <a:gridCol w="932242">
                  <a:extLst>
                    <a:ext uri="{9D8B030D-6E8A-4147-A177-3AD203B41FA5}">
                      <a16:colId xmlns:a16="http://schemas.microsoft.com/office/drawing/2014/main" val="1071776117"/>
                    </a:ext>
                  </a:extLst>
                </a:gridCol>
              </a:tblGrid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(0,5)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(1,0)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(1,5)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84850"/>
                  </a:ext>
                </a:extLst>
              </a:tr>
              <a:tr h="6654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1843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66859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(g/L)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686780"/>
                  </a:ext>
                </a:extLst>
              </a:tr>
              <a:tr h="6654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VFAs 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(mg/L HACeq)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9366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220632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 CH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/g VS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511,76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333,02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93165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7138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1204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26880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99878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42413"/>
                  </a:ext>
                </a:extLst>
              </a:tr>
              <a:tr h="3327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 Days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l-G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1746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7390"/>
              </p:ext>
            </p:extLst>
          </p:nvPr>
        </p:nvGraphicFramePr>
        <p:xfrm>
          <a:off x="757645" y="2399643"/>
          <a:ext cx="4057988" cy="2503284"/>
        </p:xfrm>
        <a:graphic>
          <a:graphicData uri="http://schemas.openxmlformats.org/drawingml/2006/table">
            <a:tbl>
              <a:tblPr firstRow="1" firstCol="1" bandRow="1"/>
              <a:tblGrid>
                <a:gridCol w="1057052">
                  <a:extLst>
                    <a:ext uri="{9D8B030D-6E8A-4147-A177-3AD203B41FA5}">
                      <a16:colId xmlns:a16="http://schemas.microsoft.com/office/drawing/2014/main" val="1163286032"/>
                    </a:ext>
                  </a:extLst>
                </a:gridCol>
                <a:gridCol w="750045">
                  <a:extLst>
                    <a:ext uri="{9D8B030D-6E8A-4147-A177-3AD203B41FA5}">
                      <a16:colId xmlns:a16="http://schemas.microsoft.com/office/drawing/2014/main" val="1526933734"/>
                    </a:ext>
                  </a:extLst>
                </a:gridCol>
                <a:gridCol w="750045">
                  <a:extLst>
                    <a:ext uri="{9D8B030D-6E8A-4147-A177-3AD203B41FA5}">
                      <a16:colId xmlns:a16="http://schemas.microsoft.com/office/drawing/2014/main" val="3672882336"/>
                    </a:ext>
                  </a:extLst>
                </a:gridCol>
                <a:gridCol w="750801">
                  <a:extLst>
                    <a:ext uri="{9D8B030D-6E8A-4147-A177-3AD203B41FA5}">
                      <a16:colId xmlns:a16="http://schemas.microsoft.com/office/drawing/2014/main" val="698819109"/>
                    </a:ext>
                  </a:extLst>
                </a:gridCol>
                <a:gridCol w="750045">
                  <a:extLst>
                    <a:ext uri="{9D8B030D-6E8A-4147-A177-3AD203B41FA5}">
                      <a16:colId xmlns:a16="http://schemas.microsoft.com/office/drawing/2014/main" val="3811570842"/>
                    </a:ext>
                  </a:extLst>
                </a:gridCol>
              </a:tblGrid>
              <a:tr h="3576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Inoculum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(0,5)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(1,0)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FW (1,5)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482876"/>
                  </a:ext>
                </a:extLst>
              </a:tr>
              <a:tr h="7152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Alkalinity (mg/l CaCO3)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5075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075297"/>
                  </a:ext>
                </a:extLst>
              </a:tr>
              <a:tr h="3576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443527"/>
                  </a:ext>
                </a:extLst>
              </a:tr>
              <a:tr h="3576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22820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8173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16047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23921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59018"/>
                  </a:ext>
                </a:extLst>
              </a:tr>
              <a:tr h="3576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800290"/>
                  </a:ext>
                </a:extLst>
              </a:tr>
              <a:tr h="3576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TOC (mg/l)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6623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el-G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2930</a:t>
                      </a:r>
                      <a:endParaRPr lang="el-G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4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1202</Words>
  <Application>Microsoft Office PowerPoint</Application>
  <PresentationFormat>Widescreen</PresentationFormat>
  <Paragraphs>473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Cordia New</vt:lpstr>
      <vt:lpstr>Palatino Linotype</vt:lpstr>
      <vt:lpstr>Times New Roman</vt:lpstr>
      <vt:lpstr>Wingdings</vt:lpstr>
      <vt:lpstr>Office Theme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Karali Dimitra</dc:creator>
  <cp:lastModifiedBy>KONTODIMOS</cp:lastModifiedBy>
  <cp:revision>377</cp:revision>
  <dcterms:created xsi:type="dcterms:W3CDTF">2021-11-25T09:54:58Z</dcterms:created>
  <dcterms:modified xsi:type="dcterms:W3CDTF">2022-10-12T09:45:20Z</dcterms:modified>
</cp:coreProperties>
</file>