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  <p:sldMasterId id="2147483734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3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41BDD-D628-4C56-A151-3BA620D3E782}" type="datetimeFigureOut">
              <a:rPr lang="it-IT" smtClean="0"/>
              <a:t>27/11/2022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655FF-A9EA-45C2-9F65-2FF0F77B43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4651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1F5AE-890B-4E5B-A72C-A69CA0CF1221}" type="datetime1">
              <a:rPr lang="it-IT" smtClean="0"/>
              <a:t>27/11/2022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65A3AD2-723F-49E6-B824-125AAF248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538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2B274-6F92-4BC0-B01B-336997B5C6E3}" type="datetime1">
              <a:rPr lang="it-IT" smtClean="0"/>
              <a:t>27/11/2022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5A3AD2-723F-49E6-B824-125AAF248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611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31D6-A86A-42FA-B49D-0E49F7387FEB}" type="datetime1">
              <a:rPr lang="it-IT" smtClean="0"/>
              <a:t>27/11/2022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5A3AD2-723F-49E6-B824-125AAF248D81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2238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1DBEF-EBBA-4366-9B8A-95BF5DC58A37}" type="datetime1">
              <a:rPr lang="it-IT" smtClean="0"/>
              <a:t>27/11/2022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5A3AD2-723F-49E6-B824-125AAF248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9322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2388-8D70-4492-A815-7B6830602488}" type="datetime1">
              <a:rPr lang="it-IT" smtClean="0"/>
              <a:t>27/11/2022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5A3AD2-723F-49E6-B824-125AAF248D81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942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ECC5-BE93-4D91-939E-5E6BB365E350}" type="datetime1">
              <a:rPr lang="it-IT" smtClean="0"/>
              <a:t>27/11/2022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5A3AD2-723F-49E6-B824-125AAF248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34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FC1E-21A7-4E18-AE6D-0D8A793930F7}" type="datetime1">
              <a:rPr lang="it-IT" smtClean="0"/>
              <a:t>27/11/2022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3AD2-723F-49E6-B824-125AAF248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545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28E2-CD03-4CA2-8905-AEFAAF610834}" type="datetime1">
              <a:rPr lang="it-IT" smtClean="0"/>
              <a:t>27/11/2022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3AD2-723F-49E6-B824-125AAF248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9482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B8151-31C3-4855-88BF-DCC97FE2043B}" type="datetime1">
              <a:rPr lang="it-IT" smtClean="0"/>
              <a:t>27/11/2022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F6A392-A96B-4C5E-9B00-BA8A43064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954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F5C45-806F-4545-A328-587A831928DC}" type="datetime1">
              <a:rPr lang="it-IT" smtClean="0"/>
              <a:t>27/11/2022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A392-A96B-4C5E-9B00-BA8A43064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46233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8A82A-D903-4BEE-88BF-113075D5A53D}" type="datetime1">
              <a:rPr lang="it-IT" smtClean="0"/>
              <a:t>27/11/2022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F6A392-A96B-4C5E-9B00-BA8A43064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505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C95A-CEF8-4334-83A5-A9F242B284CE}" type="datetime1">
              <a:rPr lang="it-IT" smtClean="0"/>
              <a:t>27/11/2022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3AD2-723F-49E6-B824-125AAF248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20919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4ED9A-395E-42FB-AF60-27F19AF5CD5A}" type="datetime1">
              <a:rPr lang="it-IT" smtClean="0"/>
              <a:t>27/11/2022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F6A392-A96B-4C5E-9B00-BA8A43064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1127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1C5B-7D85-4E30-B4E1-1810342F7A70}" type="datetime1">
              <a:rPr lang="it-IT" smtClean="0"/>
              <a:t>27/11/2022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F6A392-A96B-4C5E-9B00-BA8A43064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8630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5A80-829A-44F5-88B8-FBE878E4EA4E}" type="datetime1">
              <a:rPr lang="it-IT" smtClean="0"/>
              <a:t>27/11/2022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A392-A96B-4C5E-9B00-BA8A43064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3559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EBBC5-7F1C-4DD7-8F4D-20AA83399D7A}" type="datetime1">
              <a:rPr lang="it-IT" smtClean="0"/>
              <a:t>27/11/2022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A392-A96B-4C5E-9B00-BA8A43064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4122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266B-F514-45C6-8774-B9CE60444AFC}" type="datetime1">
              <a:rPr lang="it-IT" smtClean="0"/>
              <a:t>27/11/2022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A392-A96B-4C5E-9B00-BA8A43064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43823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2C1DC-3743-4E2C-B3AE-22E0F10FB78A}" type="datetime1">
              <a:rPr lang="it-IT" smtClean="0"/>
              <a:t>27/11/2022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F6A392-A96B-4C5E-9B00-BA8A43064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9991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4A36C-53A2-4DEE-BE8D-8B7CE8576069}" type="datetime1">
              <a:rPr lang="it-IT" smtClean="0"/>
              <a:t>27/11/2022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F6A392-A96B-4C5E-9B00-BA8A43064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75969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E132-04D9-43DA-8259-E44ECD78F849}" type="datetime1">
              <a:rPr lang="it-IT" smtClean="0"/>
              <a:t>27/11/2022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F6A392-A96B-4C5E-9B00-BA8A43064254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49973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CD0D-2DAB-4C53-9E34-1C835B215160}" type="datetime1">
              <a:rPr lang="it-IT" smtClean="0"/>
              <a:t>27/11/2022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F6A392-A96B-4C5E-9B00-BA8A43064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55299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0961-B405-4004-850C-D805CF5D5710}" type="datetime1">
              <a:rPr lang="it-IT" smtClean="0"/>
              <a:t>27/11/2022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F6A392-A96B-4C5E-9B00-BA8A43064254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4857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5742-7F52-4964-BD88-7D4A7A109B86}" type="datetime1">
              <a:rPr lang="it-IT" smtClean="0"/>
              <a:t>27/11/2022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5A3AD2-723F-49E6-B824-125AAF248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26099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FC11F-46A3-40C2-9923-A79CC88DC172}" type="datetime1">
              <a:rPr lang="it-IT" smtClean="0"/>
              <a:t>27/11/2022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F6A392-A96B-4C5E-9B00-BA8A43064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98922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318C2-548F-4AB5-8C07-EF0C403F73D8}" type="datetime1">
              <a:rPr lang="it-IT" smtClean="0"/>
              <a:t>27/11/2022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A392-A96B-4C5E-9B00-BA8A43064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2933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27FA-8D62-48B0-BBBE-576876E78302}" type="datetime1">
              <a:rPr lang="it-IT" smtClean="0"/>
              <a:t>27/11/2022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6A392-A96B-4C5E-9B00-BA8A4306425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082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0F9A-5601-40EA-A7B0-DD02AD5F921A}" type="datetime1">
              <a:rPr lang="it-IT" smtClean="0"/>
              <a:t>27/11/2022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5A3AD2-723F-49E6-B824-125AAF248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9295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FA3E4-E746-45DB-B20E-D1B553328A35}" type="datetime1">
              <a:rPr lang="it-IT" smtClean="0"/>
              <a:t>27/11/2022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5A3AD2-723F-49E6-B824-125AAF248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1743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C3568-5BB5-466D-A951-B21D4C3BDB30}" type="datetime1">
              <a:rPr lang="it-IT" smtClean="0"/>
              <a:t>27/11/2022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3AD2-723F-49E6-B824-125AAF248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908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0AD36-BBD3-44A4-8453-AE22376A4F92}" type="datetime1">
              <a:rPr lang="it-IT" smtClean="0"/>
              <a:t>27/11/2022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3AD2-723F-49E6-B824-125AAF248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748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9B2A1-4ECE-478B-BE07-4CCD6CAF5E49}" type="datetime1">
              <a:rPr lang="it-IT" smtClean="0"/>
              <a:t>27/11/2022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A3AD2-723F-49E6-B824-125AAF248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389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55DFA-384D-4875-A3BC-429513274CDC}" type="datetime1">
              <a:rPr lang="it-IT" smtClean="0"/>
              <a:t>27/11/2022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5A3AD2-723F-49E6-B824-125AAF248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543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97E00-5937-4748-93A5-CF94060D3C2F}" type="datetime1">
              <a:rPr lang="it-IT" smtClean="0"/>
              <a:t>27/11/2022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65A3AD2-723F-49E6-B824-125AAF248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399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8113A-79DC-475B-ACC4-75C805112D19}" type="datetime1">
              <a:rPr lang="it-IT" smtClean="0"/>
              <a:t>27/11/2022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Università degli Studi di Pavia - Dipartimento di Chimica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65A3AD2-723F-49E6-B824-125AAF248D8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969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24816003-15CA-674B-7760-EA4836A0DA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t-IT" sz="4400" dirty="0"/>
              <a:t>MIP-based screen-printed </a:t>
            </a:r>
            <a:r>
              <a:rPr lang="it-IT" sz="4400" dirty="0" err="1"/>
              <a:t>electrode</a:t>
            </a:r>
            <a:r>
              <a:rPr lang="it-IT" sz="4400" dirty="0"/>
              <a:t> for irbesartan sensing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8743D63F-71C6-0DA1-9476-5F0BB69B57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971342"/>
            <a:ext cx="8915399" cy="755203"/>
          </a:xfrm>
        </p:spPr>
        <p:txBody>
          <a:bodyPr/>
          <a:lstStyle/>
          <a:p>
            <a:r>
              <a:rPr lang="it-IT" dirty="0"/>
              <a:t>Riccardo Rovida, Camilla Zanoni, Giancarla Alberti, Lisa Rita Magnaghi and Raffaela Biesuz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4BFCE69E-87DD-9E56-CAC3-D5D238EF1F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822" y="425942"/>
            <a:ext cx="1778432" cy="1778432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B4863E7B-327A-1783-A86F-15F3144D1D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6652" y="89756"/>
            <a:ext cx="2255716" cy="245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862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6AC5FA-83DE-99A0-D0CD-A290F31F0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4527" y="552067"/>
            <a:ext cx="8911687" cy="733635"/>
          </a:xfrm>
        </p:spPr>
        <p:txBody>
          <a:bodyPr/>
          <a:lstStyle/>
          <a:p>
            <a:r>
              <a:rPr lang="it-IT" dirty="0" err="1"/>
              <a:t>Introduction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88E1ED-C355-7055-8E0C-10E111ECD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4527" y="1285702"/>
            <a:ext cx="5281108" cy="444264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it-IT" dirty="0"/>
              <a:t>Sartans are a </a:t>
            </a:r>
            <a:r>
              <a:rPr lang="it-IT" dirty="0" err="1"/>
              <a:t>category</a:t>
            </a:r>
            <a:r>
              <a:rPr lang="it-IT" dirty="0"/>
              <a:t> of </a:t>
            </a:r>
            <a:r>
              <a:rPr lang="it-IT" dirty="0" err="1"/>
              <a:t>drugs</a:t>
            </a:r>
            <a:r>
              <a:rPr lang="it-IT" dirty="0"/>
              <a:t> </a:t>
            </a:r>
            <a:r>
              <a:rPr lang="it-IT" dirty="0" err="1"/>
              <a:t>prescribed</a:t>
            </a:r>
            <a:r>
              <a:rPr lang="it-IT" dirty="0"/>
              <a:t> to </a:t>
            </a:r>
            <a:r>
              <a:rPr lang="it-IT" dirty="0" err="1"/>
              <a:t>treat</a:t>
            </a:r>
            <a:r>
              <a:rPr lang="it-IT" dirty="0"/>
              <a:t> </a:t>
            </a:r>
            <a:r>
              <a:rPr lang="it-IT" dirty="0" err="1"/>
              <a:t>hypertension</a:t>
            </a:r>
            <a:r>
              <a:rPr lang="it-IT" dirty="0"/>
              <a:t> and high </a:t>
            </a:r>
            <a:r>
              <a:rPr lang="it-IT" dirty="0" err="1"/>
              <a:t>blood</a:t>
            </a:r>
            <a:r>
              <a:rPr lang="it-IT" dirty="0"/>
              <a:t> pressure. </a:t>
            </a:r>
            <a:r>
              <a:rPr lang="it-IT" dirty="0" err="1"/>
              <a:t>They</a:t>
            </a:r>
            <a:r>
              <a:rPr lang="it-IT" dirty="0"/>
              <a:t> act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angiotensin</a:t>
            </a:r>
            <a:r>
              <a:rPr lang="it-IT" dirty="0"/>
              <a:t> II receptors </a:t>
            </a:r>
            <a:r>
              <a:rPr lang="it-IT" dirty="0" err="1"/>
              <a:t>antagonist</a:t>
            </a:r>
            <a:r>
              <a:rPr lang="it-IT" dirty="0"/>
              <a:t>. </a:t>
            </a:r>
            <a:r>
              <a:rPr lang="it-IT" dirty="0" err="1"/>
              <a:t>Many</a:t>
            </a:r>
            <a:r>
              <a:rPr lang="it-IT" dirty="0"/>
              <a:t> </a:t>
            </a:r>
            <a:r>
              <a:rPr lang="it-IT" dirty="0" err="1"/>
              <a:t>active</a:t>
            </a:r>
            <a:r>
              <a:rPr lang="it-IT" dirty="0"/>
              <a:t> </a:t>
            </a:r>
            <a:r>
              <a:rPr lang="it-IT" dirty="0" err="1"/>
              <a:t>principles</a:t>
            </a:r>
            <a:r>
              <a:rPr lang="it-IT" dirty="0"/>
              <a:t> </a:t>
            </a:r>
            <a:r>
              <a:rPr lang="it-IT" dirty="0" err="1"/>
              <a:t>belong</a:t>
            </a:r>
            <a:r>
              <a:rPr lang="it-IT" dirty="0"/>
              <a:t> to </a:t>
            </a:r>
            <a:r>
              <a:rPr lang="it-IT" dirty="0" err="1"/>
              <a:t>this</a:t>
            </a:r>
            <a:r>
              <a:rPr lang="it-IT" dirty="0"/>
              <a:t> family and </a:t>
            </a:r>
            <a:r>
              <a:rPr lang="it-IT" dirty="0" err="1"/>
              <a:t>we</a:t>
            </a:r>
            <a:r>
              <a:rPr lang="it-IT" dirty="0"/>
              <a:t> decide to focus on irbesartan, one of the </a:t>
            </a:r>
            <a:r>
              <a:rPr lang="it-IT" dirty="0" err="1"/>
              <a:t>most</a:t>
            </a:r>
            <a:r>
              <a:rPr lang="it-IT" dirty="0"/>
              <a:t> </a:t>
            </a:r>
            <a:r>
              <a:rPr lang="it-IT" dirty="0" err="1"/>
              <a:t>prescribed</a:t>
            </a:r>
            <a:r>
              <a:rPr lang="it-IT" dirty="0"/>
              <a:t>. </a:t>
            </a:r>
          </a:p>
          <a:p>
            <a:pPr>
              <a:lnSpc>
                <a:spcPct val="110000"/>
              </a:lnSpc>
            </a:pPr>
            <a:r>
              <a:rPr lang="it-IT" dirty="0"/>
              <a:t>The EU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classified</a:t>
            </a:r>
            <a:r>
              <a:rPr lang="it-IT" dirty="0"/>
              <a:t> </a:t>
            </a:r>
            <a:r>
              <a:rPr lang="it-IT" dirty="0" err="1"/>
              <a:t>many</a:t>
            </a:r>
            <a:r>
              <a:rPr lang="it-IT" dirty="0"/>
              <a:t> </a:t>
            </a:r>
            <a:r>
              <a:rPr lang="it-IT" dirty="0" err="1"/>
              <a:t>drugs</a:t>
            </a:r>
            <a:r>
              <a:rPr lang="it-IT" dirty="0"/>
              <a:t>, </a:t>
            </a:r>
            <a:r>
              <a:rPr lang="it-IT" dirty="0" err="1"/>
              <a:t>including</a:t>
            </a:r>
            <a:r>
              <a:rPr lang="it-IT" dirty="0"/>
              <a:t> sartans, </a:t>
            </a:r>
            <a:r>
              <a:rPr lang="it-IT" dirty="0" err="1"/>
              <a:t>as</a:t>
            </a:r>
            <a:r>
              <a:rPr lang="it-IT" dirty="0"/>
              <a:t> ‘</a:t>
            </a:r>
            <a:r>
              <a:rPr lang="it-IT" dirty="0" err="1"/>
              <a:t>emerging</a:t>
            </a:r>
            <a:r>
              <a:rPr lang="it-IT" dirty="0"/>
              <a:t> </a:t>
            </a:r>
            <a:r>
              <a:rPr lang="it-IT" dirty="0" err="1"/>
              <a:t>pollutants</a:t>
            </a:r>
            <a:r>
              <a:rPr lang="it-IT" dirty="0"/>
              <a:t>’, making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determination</a:t>
            </a:r>
            <a:r>
              <a:rPr lang="it-IT" dirty="0"/>
              <a:t> of the </a:t>
            </a:r>
            <a:r>
              <a:rPr lang="it-IT" dirty="0" err="1"/>
              <a:t>outmost</a:t>
            </a:r>
            <a:r>
              <a:rPr lang="it-IT" dirty="0"/>
              <a:t> </a:t>
            </a:r>
            <a:r>
              <a:rPr lang="it-IT" dirty="0" err="1"/>
              <a:t>importance</a:t>
            </a:r>
            <a:r>
              <a:rPr lang="it-IT" dirty="0"/>
              <a:t>. </a:t>
            </a:r>
          </a:p>
          <a:p>
            <a:pPr>
              <a:lnSpc>
                <a:spcPct val="110000"/>
              </a:lnSpc>
            </a:pPr>
            <a:r>
              <a:rPr lang="it-IT" dirty="0" err="1"/>
              <a:t>Sartans</a:t>
            </a:r>
            <a:r>
              <a:rPr lang="it-IT" dirty="0"/>
              <a:t> </a:t>
            </a:r>
            <a:r>
              <a:rPr lang="it-IT" dirty="0" err="1"/>
              <a:t>determination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usually</a:t>
            </a:r>
            <a:r>
              <a:rPr lang="it-IT" dirty="0"/>
              <a:t> </a:t>
            </a:r>
            <a:r>
              <a:rPr lang="it-IT" dirty="0" err="1"/>
              <a:t>carried</a:t>
            </a:r>
            <a:r>
              <a:rPr lang="it-IT" dirty="0"/>
              <a:t> out by HPLC-MS/MS </a:t>
            </a:r>
            <a:r>
              <a:rPr lang="it-IT" dirty="0" err="1"/>
              <a:t>analysis</a:t>
            </a:r>
            <a:r>
              <a:rPr lang="it-IT" dirty="0"/>
              <a:t>, a </a:t>
            </a:r>
            <a:r>
              <a:rPr lang="it-IT" dirty="0" err="1"/>
              <a:t>techinique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both</a:t>
            </a:r>
            <a:r>
              <a:rPr lang="it-IT" dirty="0"/>
              <a:t> time </a:t>
            </a:r>
            <a:r>
              <a:rPr lang="it-IT" dirty="0" err="1"/>
              <a:t>consuming</a:t>
            </a:r>
            <a:r>
              <a:rPr lang="it-IT" dirty="0"/>
              <a:t> and </a:t>
            </a:r>
            <a:r>
              <a:rPr lang="it-IT" dirty="0" err="1"/>
              <a:t>expensive</a:t>
            </a:r>
            <a:r>
              <a:rPr lang="it-IT" dirty="0"/>
              <a:t>. </a:t>
            </a:r>
            <a:r>
              <a:rPr lang="it-IT" dirty="0" err="1"/>
              <a:t>Moreover</a:t>
            </a:r>
            <a:r>
              <a:rPr lang="it-IT" dirty="0"/>
              <a:t>, in situ </a:t>
            </a:r>
            <a:r>
              <a:rPr lang="it-IT" dirty="0" err="1"/>
              <a:t>analysis</a:t>
            </a:r>
            <a:r>
              <a:rPr lang="it-IT" dirty="0"/>
              <a:t> are </a:t>
            </a:r>
            <a:r>
              <a:rPr lang="it-IT" dirty="0" err="1"/>
              <a:t>impossible</a:t>
            </a:r>
            <a:r>
              <a:rPr lang="it-IT" dirty="0"/>
              <a:t> and sample </a:t>
            </a:r>
            <a:r>
              <a:rPr lang="it-IT" dirty="0" err="1"/>
              <a:t>pretreatments</a:t>
            </a:r>
            <a:r>
              <a:rPr lang="it-IT" dirty="0"/>
              <a:t> are </a:t>
            </a:r>
            <a:r>
              <a:rPr lang="it-IT" dirty="0" err="1"/>
              <a:t>required</a:t>
            </a:r>
            <a:r>
              <a:rPr lang="it-IT" dirty="0"/>
              <a:t>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205EDBB-771B-2680-1258-C8BD16D33C2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319652" y="2049105"/>
            <a:ext cx="2740441" cy="2768333"/>
          </a:xfrm>
          <a:prstGeom prst="rect">
            <a:avLst/>
          </a:prstGeom>
        </p:spPr>
      </p:pic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081A9E3-80BF-A393-96D8-2CBA8EAF9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23656" y="4925637"/>
            <a:ext cx="3719224" cy="365125"/>
          </a:xfrm>
        </p:spPr>
        <p:txBody>
          <a:bodyPr/>
          <a:lstStyle/>
          <a:p>
            <a:pPr algn="ctr"/>
            <a:r>
              <a:rPr lang="it-IT" sz="1200" b="1" dirty="0">
                <a:solidFill>
                  <a:schemeClr val="tx1"/>
                </a:solidFill>
              </a:rPr>
              <a:t>Chemical </a:t>
            </a:r>
            <a:r>
              <a:rPr lang="it-IT" sz="1200" b="1" dirty="0" err="1">
                <a:solidFill>
                  <a:schemeClr val="tx1"/>
                </a:solidFill>
              </a:rPr>
              <a:t>structure</a:t>
            </a:r>
            <a:r>
              <a:rPr lang="it-IT" sz="1200" b="1" dirty="0">
                <a:solidFill>
                  <a:schemeClr val="tx1"/>
                </a:solidFill>
              </a:rPr>
              <a:t> of Irbesartan</a:t>
            </a:r>
          </a:p>
        </p:txBody>
      </p:sp>
    </p:spTree>
    <p:extLst>
      <p:ext uri="{BB962C8B-B14F-4D97-AF65-F5344CB8AC3E}">
        <p14:creationId xmlns:p14="http://schemas.microsoft.com/office/powerpoint/2010/main" val="1464311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E1C4FE-7813-FDBF-526F-868D6E677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64545"/>
          </a:xfrm>
        </p:spPr>
        <p:txBody>
          <a:bodyPr/>
          <a:lstStyle/>
          <a:p>
            <a:r>
              <a:rPr lang="it-IT" dirty="0"/>
              <a:t>Molecularly Imprinted </a:t>
            </a:r>
            <a:r>
              <a:rPr lang="it-IT" dirty="0" err="1"/>
              <a:t>Polymers</a:t>
            </a:r>
            <a:r>
              <a:rPr lang="it-IT" dirty="0"/>
              <a:t> (MIPs)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1D7B9E95-6C5D-EFD1-259D-7367081D90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184" y="1461965"/>
            <a:ext cx="7870363" cy="4771925"/>
          </a:xfrm>
          <a:prstGeom prst="rect">
            <a:avLst/>
          </a:prstGeom>
          <a:ln w="28575">
            <a:solidFill>
              <a:srgbClr val="FF9900"/>
            </a:solidFill>
          </a:ln>
        </p:spPr>
      </p:pic>
    </p:spTree>
    <p:extLst>
      <p:ext uri="{BB962C8B-B14F-4D97-AF65-F5344CB8AC3E}">
        <p14:creationId xmlns:p14="http://schemas.microsoft.com/office/powerpoint/2010/main" val="98212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C2C36F-A1F9-6B61-6F18-6E0EEDB47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Polymer </a:t>
            </a:r>
            <a:r>
              <a:rPr lang="it-IT" dirty="0" err="1"/>
              <a:t>characterization</a:t>
            </a:r>
            <a:endParaRPr lang="it-IT" dirty="0"/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F4D21720-8F05-6F2B-F177-E70BA6FFA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8705" y="2335159"/>
            <a:ext cx="3992732" cy="415365"/>
          </a:xfrm>
        </p:spPr>
        <p:txBody>
          <a:bodyPr/>
          <a:lstStyle/>
          <a:p>
            <a:r>
              <a:rPr lang="it-IT" dirty="0" err="1"/>
              <a:t>Sorption</a:t>
            </a:r>
            <a:r>
              <a:rPr lang="it-IT" dirty="0"/>
              <a:t> </a:t>
            </a:r>
            <a:r>
              <a:rPr lang="it-IT" dirty="0" err="1"/>
              <a:t>isotherms</a:t>
            </a:r>
            <a:endParaRPr lang="it-IT" dirty="0"/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3690D4AB-C0EF-2002-0685-0E0F386650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8659" y="2345196"/>
            <a:ext cx="3999001" cy="415365"/>
          </a:xfrm>
        </p:spPr>
        <p:txBody>
          <a:bodyPr/>
          <a:lstStyle/>
          <a:p>
            <a:r>
              <a:rPr lang="it-IT" dirty="0" err="1"/>
              <a:t>Kinetics</a:t>
            </a:r>
            <a:r>
              <a:rPr lang="it-IT" dirty="0"/>
              <a:t> </a:t>
            </a:r>
            <a:r>
              <a:rPr lang="it-IT" dirty="0" err="1"/>
              <a:t>experiments</a:t>
            </a:r>
            <a:endParaRPr lang="it-IT" dirty="0"/>
          </a:p>
        </p:txBody>
      </p:sp>
      <p:pic>
        <p:nvPicPr>
          <p:cNvPr id="11" name="Segnaposto contenuto 10">
            <a:extLst>
              <a:ext uri="{FF2B5EF4-FFF2-40B4-BE49-F238E27FC236}">
                <a16:creationId xmlns:a16="http://schemas.microsoft.com/office/drawing/2014/main" id="{C886C3E9-0582-3A61-B7A8-B906E9658B4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98659" y="2953581"/>
            <a:ext cx="4309410" cy="35911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CB6A88DA-68C0-7253-F2C7-0EA7F8102FD3}"/>
              </a:ext>
            </a:extLst>
          </p:cNvPr>
          <p:cNvSpPr txBox="1"/>
          <p:nvPr/>
        </p:nvSpPr>
        <p:spPr>
          <a:xfrm>
            <a:off x="2588705" y="1479671"/>
            <a:ext cx="88193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Polymer </a:t>
            </a:r>
            <a:r>
              <a:rPr lang="it-IT" dirty="0" err="1"/>
              <a:t>characterization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performed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sorption</a:t>
            </a:r>
            <a:r>
              <a:rPr lang="it-IT" dirty="0"/>
              <a:t> </a:t>
            </a:r>
            <a:r>
              <a:rPr lang="it-IT" dirty="0" err="1"/>
              <a:t>isotherms</a:t>
            </a:r>
            <a:r>
              <a:rPr lang="it-IT" dirty="0"/>
              <a:t> and </a:t>
            </a:r>
            <a:r>
              <a:rPr lang="it-IT" dirty="0" err="1"/>
              <a:t>kinetics</a:t>
            </a:r>
            <a:r>
              <a:rPr lang="it-IT" dirty="0"/>
              <a:t> </a:t>
            </a:r>
            <a:r>
              <a:rPr lang="it-IT" dirty="0" err="1"/>
              <a:t>experiments</a:t>
            </a:r>
            <a:endParaRPr lang="it-IT" dirty="0"/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232F5875-6E00-70E2-5FCC-CEAE7518C6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45656"/>
              </p:ext>
            </p:extLst>
          </p:nvPr>
        </p:nvGraphicFramePr>
        <p:xfrm>
          <a:off x="2682240" y="2953581"/>
          <a:ext cx="3483429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354">
                  <a:extLst>
                    <a:ext uri="{9D8B030D-6E8A-4147-A177-3AD203B41FA5}">
                      <a16:colId xmlns:a16="http://schemas.microsoft.com/office/drawing/2014/main" val="929181775"/>
                    </a:ext>
                  </a:extLst>
                </a:gridCol>
                <a:gridCol w="1480457">
                  <a:extLst>
                    <a:ext uri="{9D8B030D-6E8A-4147-A177-3AD203B41FA5}">
                      <a16:colId xmlns:a16="http://schemas.microsoft.com/office/drawing/2014/main" val="894241406"/>
                    </a:ext>
                  </a:extLst>
                </a:gridCol>
                <a:gridCol w="1236618">
                  <a:extLst>
                    <a:ext uri="{9D8B030D-6E8A-4147-A177-3AD203B41FA5}">
                      <a16:colId xmlns:a16="http://schemas.microsoft.com/office/drawing/2014/main" val="34654818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b="1" i="1" dirty="0" err="1">
                          <a:solidFill>
                            <a:schemeClr val="tx1"/>
                          </a:solidFill>
                        </a:rPr>
                        <a:t>q</a:t>
                      </a:r>
                      <a:r>
                        <a:rPr lang="it-IT" b="1" baseline="-25000" dirty="0" err="1">
                          <a:solidFill>
                            <a:schemeClr val="tx1"/>
                          </a:solidFill>
                        </a:rPr>
                        <a:t>max</a:t>
                      </a:r>
                      <a:endParaRPr lang="it-IT" b="1" baseline="-25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it-IT" b="0" dirty="0" err="1">
                          <a:solidFill>
                            <a:schemeClr val="tx1"/>
                          </a:solidFill>
                        </a:rPr>
                        <a:t>mmol</a:t>
                      </a:r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 g</a:t>
                      </a:r>
                      <a:r>
                        <a:rPr lang="it-IT" b="0" baseline="30000" dirty="0">
                          <a:solidFill>
                            <a:schemeClr val="tx1"/>
                          </a:solidFill>
                        </a:rPr>
                        <a:t>-1</a:t>
                      </a:r>
                      <a:r>
                        <a:rPr lang="it-IT" b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i="1" dirty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it-IT" baseline="-25000" dirty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it-IT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(mol</a:t>
                      </a:r>
                      <a:r>
                        <a:rPr lang="en-GB" b="0" baseline="30000" dirty="0">
                          <a:solidFill>
                            <a:schemeClr val="tx1"/>
                          </a:solidFill>
                        </a:rPr>
                        <a:t>-1</a:t>
                      </a: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 L)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0660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MIP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0.4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1.8 ∙10</a:t>
                      </a:r>
                      <a:r>
                        <a:rPr lang="it-IT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1369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NIP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0.07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>
                          <a:solidFill>
                            <a:schemeClr val="tx1"/>
                          </a:solidFill>
                        </a:rPr>
                        <a:t>5.3 ∙10</a:t>
                      </a:r>
                      <a:r>
                        <a:rPr lang="it-IT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560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40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FFDBEC-0737-AB81-4FAE-CD821900A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2292" y="668445"/>
            <a:ext cx="9599076" cy="456545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Electrode</a:t>
            </a:r>
            <a:r>
              <a:rPr lang="it-IT" dirty="0"/>
              <a:t> </a:t>
            </a:r>
            <a:r>
              <a:rPr lang="it-IT" dirty="0" err="1"/>
              <a:t>functionalization</a:t>
            </a:r>
            <a:r>
              <a:rPr lang="it-IT" dirty="0"/>
              <a:t> and </a:t>
            </a:r>
            <a:r>
              <a:rPr lang="it-IT" dirty="0" err="1"/>
              <a:t>measurements</a:t>
            </a:r>
            <a:endParaRPr lang="it-IT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1A2CBB88-1DD3-C298-BF54-37F75D5B3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24913" y="1397859"/>
            <a:ext cx="9179400" cy="1364098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it-IT" dirty="0"/>
              <a:t>2 </a:t>
            </a:r>
            <a:r>
              <a:rPr lang="el-GR" dirty="0"/>
              <a:t>μ</a:t>
            </a:r>
            <a:r>
              <a:rPr lang="it-IT" dirty="0"/>
              <a:t>L of prepolymeric </a:t>
            </a:r>
            <a:r>
              <a:rPr lang="it-IT" dirty="0" err="1"/>
              <a:t>mixture</a:t>
            </a:r>
            <a:r>
              <a:rPr lang="it-IT" dirty="0"/>
              <a:t> </a:t>
            </a:r>
            <a:r>
              <a:rPr lang="it-IT" dirty="0" err="1"/>
              <a:t>were</a:t>
            </a:r>
            <a:r>
              <a:rPr lang="it-IT" dirty="0"/>
              <a:t> drop-</a:t>
            </a:r>
            <a:r>
              <a:rPr lang="it-IT" dirty="0" err="1"/>
              <a:t>coated</a:t>
            </a:r>
            <a:r>
              <a:rPr lang="it-IT" dirty="0"/>
              <a:t> on the </a:t>
            </a:r>
            <a:r>
              <a:rPr lang="it-IT" dirty="0" err="1"/>
              <a:t>electrode</a:t>
            </a:r>
            <a:r>
              <a:rPr lang="it-IT" dirty="0"/>
              <a:t> </a:t>
            </a:r>
            <a:r>
              <a:rPr lang="it-IT" dirty="0" err="1"/>
              <a:t>surface</a:t>
            </a:r>
            <a:r>
              <a:rPr lang="it-IT" dirty="0"/>
              <a:t>. Polymerization </a:t>
            </a:r>
            <a:r>
              <a:rPr lang="it-IT" dirty="0" err="1"/>
              <a:t>occured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70 °C overnight.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it-IT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it-IT" dirty="0"/>
              <a:t>C=N </a:t>
            </a:r>
            <a:r>
              <a:rPr lang="it-IT" dirty="0" err="1"/>
              <a:t>reduction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monitored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Square Wave Voltammetry </a:t>
            </a:r>
            <a:r>
              <a:rPr lang="it-IT" dirty="0" err="1"/>
              <a:t>analysis</a:t>
            </a:r>
            <a:r>
              <a:rPr lang="it-IT" dirty="0"/>
              <a:t>.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2B1C405C-C599-9721-84F0-827D6B6853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95558" y="5166878"/>
            <a:ext cx="9091337" cy="1022677"/>
          </a:xfrm>
        </p:spPr>
        <p:txBody>
          <a:bodyPr>
            <a:noAutofit/>
          </a:bodyPr>
          <a:lstStyle/>
          <a:p>
            <a:pPr algn="just"/>
            <a:r>
              <a:rPr lang="it-IT" dirty="0" err="1"/>
              <a:t>Experimental</a:t>
            </a:r>
            <a:r>
              <a:rPr lang="it-IT" dirty="0"/>
              <a:t> </a:t>
            </a:r>
            <a:r>
              <a:rPr lang="it-IT" dirty="0" err="1"/>
              <a:t>conditions</a:t>
            </a:r>
            <a:r>
              <a:rPr lang="it-IT" dirty="0"/>
              <a:t> </a:t>
            </a:r>
            <a:r>
              <a:rPr lang="it-IT" dirty="0" err="1"/>
              <a:t>optimization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performed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experimental</a:t>
            </a:r>
            <a:r>
              <a:rPr lang="it-IT" dirty="0"/>
              <a:t> design. The procedure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applied</a:t>
            </a:r>
            <a:r>
              <a:rPr lang="it-IT" dirty="0"/>
              <a:t> to </a:t>
            </a:r>
            <a:r>
              <a:rPr lang="it-IT" dirty="0" err="1"/>
              <a:t>both</a:t>
            </a:r>
            <a:r>
              <a:rPr lang="it-IT" dirty="0"/>
              <a:t> bare and </a:t>
            </a:r>
            <a:r>
              <a:rPr lang="it-IT" dirty="0" err="1"/>
              <a:t>functionalized</a:t>
            </a:r>
            <a:r>
              <a:rPr lang="it-IT" dirty="0"/>
              <a:t> </a:t>
            </a:r>
            <a:r>
              <a:rPr lang="it-IT" dirty="0" err="1"/>
              <a:t>electrodes</a:t>
            </a:r>
            <a:r>
              <a:rPr lang="it-IT" dirty="0"/>
              <a:t>.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83BE72EA-6C0E-61D5-7DE3-BA7778F9240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381" y="2989106"/>
            <a:ext cx="5507547" cy="176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603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5D1828-86A4-7E8C-70E8-F6470C28F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srgbClr val="FFBD47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Square Wave Voltammetry</a:t>
            </a:r>
            <a:endParaRPr lang="it-IT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1113F2-B583-9895-8690-87819ADA1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64292" y="1445129"/>
            <a:ext cx="3992732" cy="576262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E84C22"/>
              </a:buClr>
              <a:buSzTx/>
              <a:buFont typeface="Wingdings 3" charset="2"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Times New Roman" panose="02020603050405020304" pitchFamily="18" charset="0"/>
              </a:rPr>
              <a:t>Bare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Times New Roman" panose="02020603050405020304" pitchFamily="18" charset="0"/>
              </a:rPr>
              <a:t>electrode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1AB51D0C-B44E-F5BF-E869-F6E6473F001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944827" y="2392218"/>
            <a:ext cx="4151173" cy="2922696"/>
          </a:xfrm>
          <a:prstGeom prst="rect">
            <a:avLst/>
          </a:prstGeom>
        </p:spPr>
      </p:pic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2ED6D2A-E0C0-5BCC-C662-D7B4C23D89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505610" y="1465731"/>
            <a:ext cx="3999001" cy="576262"/>
          </a:xfrm>
        </p:spPr>
        <p:txBody>
          <a:bodyPr/>
          <a:lstStyle/>
          <a:p>
            <a:r>
              <a:rPr lang="it-IT" dirty="0"/>
              <a:t>MIP-</a:t>
            </a:r>
            <a:r>
              <a:rPr lang="it-IT" dirty="0" err="1"/>
              <a:t>electrode</a:t>
            </a:r>
            <a:endParaRPr lang="it-IT" dirty="0"/>
          </a:p>
        </p:txBody>
      </p:sp>
      <p:pic>
        <p:nvPicPr>
          <p:cNvPr id="9" name="Segnaposto contenuto 8">
            <a:extLst>
              <a:ext uri="{FF2B5EF4-FFF2-40B4-BE49-F238E27FC236}">
                <a16:creationId xmlns:a16="http://schemas.microsoft.com/office/drawing/2014/main" id="{428041CB-8A5F-9485-12FA-21A53D16004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393688" y="2392218"/>
            <a:ext cx="4217905" cy="2922696"/>
          </a:xfrm>
          <a:prstGeom prst="rect">
            <a:avLst/>
          </a:prstGeom>
        </p:spPr>
      </p:pic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973FDBC8-13B7-766B-CFFE-21AB41D7C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degli Studi di Pavia - Dipartimento di Chimica</a:t>
            </a:r>
          </a:p>
        </p:txBody>
      </p:sp>
    </p:spTree>
    <p:extLst>
      <p:ext uri="{BB962C8B-B14F-4D97-AF65-F5344CB8AC3E}">
        <p14:creationId xmlns:p14="http://schemas.microsoft.com/office/powerpoint/2010/main" val="2336527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72F1E38-1099-A34A-A9A0-A74E7E3BC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43977" y="1123388"/>
            <a:ext cx="3992732" cy="302583"/>
          </a:xfrm>
        </p:spPr>
        <p:txBody>
          <a:bodyPr>
            <a:noAutofit/>
          </a:bodyPr>
          <a:lstStyle/>
          <a:p>
            <a:r>
              <a:rPr lang="it-IT" sz="2000" dirty="0">
                <a:latin typeface="+mj-lt"/>
                <a:cs typeface="Times New Roman" panose="02020603050405020304" pitchFamily="18" charset="0"/>
              </a:rPr>
              <a:t>Bare </a:t>
            </a:r>
            <a:r>
              <a:rPr lang="it-IT" sz="2000" dirty="0" err="1">
                <a:latin typeface="+mj-lt"/>
                <a:cs typeface="Times New Roman" panose="02020603050405020304" pitchFamily="18" charset="0"/>
              </a:rPr>
              <a:t>electrode</a:t>
            </a:r>
            <a:r>
              <a:rPr lang="it-IT" sz="2000" dirty="0">
                <a:latin typeface="+mj-lt"/>
                <a:cs typeface="Times New Roman" panose="02020603050405020304" pitchFamily="18" charset="0"/>
              </a:rPr>
              <a:t>: LOD 72 </a:t>
            </a:r>
            <a:r>
              <a:rPr lang="it-IT" sz="2000" dirty="0" err="1">
                <a:latin typeface="+mj-lt"/>
                <a:cs typeface="Times New Roman" panose="02020603050405020304" pitchFamily="18" charset="0"/>
              </a:rPr>
              <a:t>nM</a:t>
            </a:r>
            <a:endParaRPr lang="it-IT" sz="20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E77EA656-AABC-627F-0A5C-24CFBD4796C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88048" y="1489455"/>
            <a:ext cx="3856807" cy="3351620"/>
          </a:xfrm>
          <a:prstGeom prst="rect">
            <a:avLst/>
          </a:prstGeom>
        </p:spPr>
      </p:pic>
      <p:pic>
        <p:nvPicPr>
          <p:cNvPr id="7" name="Segnaposto contenuto 6">
            <a:extLst>
              <a:ext uri="{FF2B5EF4-FFF2-40B4-BE49-F238E27FC236}">
                <a16:creationId xmlns:a16="http://schemas.microsoft.com/office/drawing/2014/main" id="{ED59B76A-2AAB-8C71-6A97-0EC10B9F2BB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40063" y="1489454"/>
            <a:ext cx="4017465" cy="3351619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7AD9CCFA-8AD8-39A8-9283-31BA02FBF7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886" y="5259677"/>
            <a:ext cx="7948582" cy="1414824"/>
          </a:xfrm>
          <a:prstGeom prst="rect">
            <a:avLst/>
          </a:prstGeom>
        </p:spPr>
      </p:pic>
      <p:sp>
        <p:nvSpPr>
          <p:cNvPr id="11" name="Titolo 1">
            <a:extLst>
              <a:ext uri="{FF2B5EF4-FFF2-40B4-BE49-F238E27FC236}">
                <a16:creationId xmlns:a16="http://schemas.microsoft.com/office/drawing/2014/main" id="{255DC79D-41BD-6972-817A-DB1BEDF9E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3017" y="399531"/>
            <a:ext cx="6495817" cy="456545"/>
          </a:xfrm>
        </p:spPr>
        <p:txBody>
          <a:bodyPr>
            <a:normAutofit fontScale="90000"/>
          </a:bodyPr>
          <a:lstStyle/>
          <a:p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Calibration</a:t>
            </a:r>
            <a:r>
              <a:rPr lang="it-IT" dirty="0"/>
              <a:t>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curves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results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Segnaposto testo 2">
            <a:extLst>
              <a:ext uri="{FF2B5EF4-FFF2-40B4-BE49-F238E27FC236}">
                <a16:creationId xmlns:a16="http://schemas.microsoft.com/office/drawing/2014/main" id="{73560F56-9451-03D6-5821-68C764B77AE8}"/>
              </a:ext>
            </a:extLst>
          </p:cNvPr>
          <p:cNvSpPr txBox="1">
            <a:spLocks/>
          </p:cNvSpPr>
          <p:nvPr/>
        </p:nvSpPr>
        <p:spPr>
          <a:xfrm>
            <a:off x="7276788" y="1127225"/>
            <a:ext cx="3992732" cy="3025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dirty="0">
                <a:latin typeface="+mj-lt"/>
                <a:cs typeface="Times New Roman" panose="02020603050405020304" pitchFamily="18" charset="0"/>
              </a:rPr>
              <a:t>MIP-</a:t>
            </a:r>
            <a:r>
              <a:rPr lang="it-IT" sz="2000" dirty="0" err="1">
                <a:latin typeface="+mj-lt"/>
                <a:cs typeface="Times New Roman" panose="02020603050405020304" pitchFamily="18" charset="0"/>
              </a:rPr>
              <a:t>electrode</a:t>
            </a:r>
            <a:r>
              <a:rPr lang="it-IT" sz="2000" dirty="0">
                <a:latin typeface="+mj-lt"/>
                <a:cs typeface="Times New Roman" panose="02020603050405020304" pitchFamily="18" charset="0"/>
              </a:rPr>
              <a:t>: LOD 44 </a:t>
            </a:r>
            <a:r>
              <a:rPr lang="it-IT" sz="2000" dirty="0" err="1">
                <a:latin typeface="+mj-lt"/>
                <a:cs typeface="Times New Roman" panose="02020603050405020304" pitchFamily="18" charset="0"/>
              </a:rPr>
              <a:t>nM</a:t>
            </a:r>
            <a:endParaRPr lang="it-IT" sz="2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D959A394-2622-A825-951C-E258A40A096C}"/>
              </a:ext>
            </a:extLst>
          </p:cNvPr>
          <p:cNvSpPr txBox="1"/>
          <p:nvPr/>
        </p:nvSpPr>
        <p:spPr>
          <a:xfrm>
            <a:off x="2824125" y="4837194"/>
            <a:ext cx="7581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Tap</a:t>
            </a:r>
            <a:r>
              <a:rPr lang="it-IT" dirty="0"/>
              <a:t> water </a:t>
            </a:r>
            <a:r>
              <a:rPr lang="it-IT" dirty="0" err="1"/>
              <a:t>spiked</a:t>
            </a:r>
            <a:r>
              <a:rPr lang="it-IT" dirty="0"/>
              <a:t> with Irbesartan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564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5351CB-000F-8686-3B9B-8E3537C49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3241818" cy="69959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Conclusions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B230FF-78AF-0FB0-5AEF-ECD434B4B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8720" y="1323703"/>
            <a:ext cx="8915400" cy="3777622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 novel molecularly imprinted polymer (MIP) for irbesartan sensing was successfully 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en-GB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and characterized.</a:t>
            </a:r>
          </a:p>
          <a:p>
            <a:pPr marL="35718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 maximum sorption capacity of 0.4 mmol/g was achieved.</a:t>
            </a:r>
            <a:br>
              <a:rPr lang="en-GB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From the kinetic profile, 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it can be seen that the time required to obtain quantitative analyte sorption was about 1 h</a:t>
            </a:r>
            <a:r>
              <a:rPr lang="en-GB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GB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Screen-printed cells, with the </a:t>
            </a:r>
            <a:r>
              <a:rPr lang="en-GB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graphite working electrode modified with the MIP, </a:t>
            </a:r>
            <a:r>
              <a:rPr lang="en-GB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were used for irbesartan determination by Square Wave Voltammetry (SWV), yielding a LOD only one order of magnitude higher than that found in real samples with traditional techniques.</a:t>
            </a:r>
          </a:p>
          <a:p>
            <a:pPr marL="357188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GB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Tests with fortified tap water samples of known analyte concentration yielded a recovery higher than 90%, making the electrode promising for trace analysis of real samples.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n-GB" sz="18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Further studies are ongoing, aiming to optimize the polymer formulation and lower the LOD. </a:t>
            </a:r>
            <a:endParaRPr lang="it-IT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it-IT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3537354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Rosso arancion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1_Filo">
  <a:themeElements>
    <a:clrScheme name="Rosso arancion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190</TotalTime>
  <Words>404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Filo</vt:lpstr>
      <vt:lpstr>1_Filo</vt:lpstr>
      <vt:lpstr>MIP-based screen-printed electrode for irbesartan sensing</vt:lpstr>
      <vt:lpstr>Introduction</vt:lpstr>
      <vt:lpstr>Molecularly Imprinted Polymers (MIPs)</vt:lpstr>
      <vt:lpstr>Polymer characterization</vt:lpstr>
      <vt:lpstr>Electrode functionalization and measurements</vt:lpstr>
      <vt:lpstr>Square Wave Voltammetry</vt:lpstr>
      <vt:lpstr>Calibration curves and results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MIP-based screen-printed electrode for irbesartan sensing</dc:title>
  <dc:creator>Riccardo Rovida</dc:creator>
  <cp:lastModifiedBy>Riccardo Rovida</cp:lastModifiedBy>
  <cp:revision>7</cp:revision>
  <dcterms:created xsi:type="dcterms:W3CDTF">2022-10-10T19:32:37Z</dcterms:created>
  <dcterms:modified xsi:type="dcterms:W3CDTF">2022-11-27T21:09:05Z</dcterms:modified>
</cp:coreProperties>
</file>