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58" r:id="rId4"/>
    <p:sldId id="279" r:id="rId5"/>
    <p:sldId id="261" r:id="rId6"/>
    <p:sldId id="270" r:id="rId7"/>
    <p:sldId id="271" r:id="rId8"/>
    <p:sldId id="276" r:id="rId9"/>
    <p:sldId id="277" r:id="rId10"/>
    <p:sldId id="278" r:id="rId11"/>
    <p:sldId id="269"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D5C02-B86B-4219-965D-AEFBAB3BFE8B}" type="datetimeFigureOut">
              <a:rPr lang="en-US" smtClean="0"/>
              <a:pPr/>
              <a:t>8/13/2022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67AB0-3ACF-42A0-A27E-6251753118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6359FF-5E39-46C6-94C6-C4AAFC34111A}" type="datetime1">
              <a:rPr lang="en-US" smtClean="0"/>
              <a:pPr/>
              <a:t>8/13/2022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spd="med">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51795D-204C-4E4A-8314-CE41DC8CB17E}" type="datetime1">
              <a:rPr lang="en-US" smtClean="0"/>
              <a:pPr/>
              <a:t>8/13/2022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8C7FD9-D06A-44B5-A2A1-E57B193C6237}" type="datetime1">
              <a:rPr lang="en-US" smtClean="0"/>
              <a:pPr/>
              <a:t>8/13/2022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0F47DB-9B61-43A2-B521-6398E559396B}" type="datetime1">
              <a:rPr lang="en-US" smtClean="0"/>
              <a:pPr/>
              <a:t>8/13/2022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91E26DF-BB2A-47A0-93C8-5A91905A73C1}" type="datetime1">
              <a:rPr lang="en-US" smtClean="0"/>
              <a:pPr/>
              <a:t>8/13/2022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3F0D14-DAAD-42B4-A740-3261D5DF2A50}" type="datetime1">
              <a:rPr lang="en-US" smtClean="0"/>
              <a:pPr/>
              <a:t>8/13/2022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DB7E9F-F41B-45B7-95F2-409209396ED6}" type="datetime1">
              <a:rPr lang="en-US" smtClean="0"/>
              <a:pPr/>
              <a:t>8/13/2022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042AC91-A1ED-4FAA-8DEF-6CC3A2323061}" type="datetime1">
              <a:rPr lang="en-US" smtClean="0"/>
              <a:pPr/>
              <a:t>8/13/2022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3919A5C-4293-45BB-ABA1-58A3827DF884}" type="datetime1">
              <a:rPr lang="en-US" smtClean="0"/>
              <a:pPr/>
              <a:t>8/13/2022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F388485-DBFB-4E0D-B9C8-F7EE3659D71B}" type="datetime1">
              <a:rPr lang="en-US" smtClean="0"/>
              <a:pPr/>
              <a:t>8/13/2022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30456DE-75FD-4A18-91D1-4DCFB2806310}" type="datetime1">
              <a:rPr lang="en-US" smtClean="0"/>
              <a:pPr/>
              <a:t>8/13/2022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89FC24C-506C-45A4-8BA2-9541C19A2E27}" type="datetime1">
              <a:rPr lang="en-US" smtClean="0"/>
              <a:pPr/>
              <a:t>8/13/2022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dir="d"/>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695450"/>
          </a:xfrm>
        </p:spPr>
        <p:txBody>
          <a:bodyPr>
            <a:noAutofit/>
          </a:bodyPr>
          <a:lstStyle/>
          <a:p>
            <a:pPr algn="ctr"/>
            <a:r>
              <a:rPr lang="en-US" sz="3200" dirty="0" smtClean="0">
                <a:solidFill>
                  <a:schemeClr val="tx1"/>
                </a:solidFill>
                <a:effectLst/>
                <a:latin typeface="Times New Roman" pitchFamily="18" charset="0"/>
                <a:cs typeface="Times New Roman" pitchFamily="18" charset="0"/>
              </a:rPr>
              <a:t>On the role of Leaf Area Index parameterization in simulating the terrestrial carbon fluxes of Africa using a regional coupled climate-vegetation model</a:t>
            </a:r>
            <a:endParaRPr lang="en-US" sz="3200" b="1" dirty="0" smtClean="0">
              <a:solidFill>
                <a:schemeClr val="tx1"/>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228600" y="2895600"/>
            <a:ext cx="8610600" cy="2133600"/>
          </a:xfrm>
        </p:spPr>
        <p:txBody>
          <a:bodyPr>
            <a:normAutofit fontScale="25000" lnSpcReduction="20000"/>
          </a:bodyPr>
          <a:lstStyle/>
          <a:p>
            <a:endParaRPr lang="en-US" dirty="0" smtClean="0">
              <a:latin typeface="Times New Roman" pitchFamily="18" charset="0"/>
              <a:cs typeface="Times New Roman" pitchFamily="18" charset="0"/>
            </a:endParaRPr>
          </a:p>
          <a:p>
            <a:pPr algn="ctr"/>
            <a:r>
              <a:rPr lang="en-US" sz="8000" b="1" dirty="0" smtClean="0">
                <a:solidFill>
                  <a:schemeClr val="tx1"/>
                </a:solidFill>
                <a:latin typeface="Times New Roman" pitchFamily="18" charset="0"/>
                <a:cs typeface="Times New Roman" pitchFamily="18" charset="0"/>
              </a:rPr>
              <a:t>Prepared by</a:t>
            </a:r>
          </a:p>
          <a:p>
            <a:pPr algn="ctr"/>
            <a:endParaRPr lang="en-US" sz="8000" b="1" dirty="0" smtClean="0">
              <a:solidFill>
                <a:schemeClr val="tx1"/>
              </a:solidFill>
              <a:latin typeface="Times New Roman" pitchFamily="18" charset="0"/>
              <a:cs typeface="Times New Roman" pitchFamily="18" charset="0"/>
            </a:endParaRPr>
          </a:p>
          <a:p>
            <a:pPr algn="ctr"/>
            <a:r>
              <a:rPr lang="en-US" sz="8000" b="1" dirty="0" smtClean="0">
                <a:solidFill>
                  <a:schemeClr val="tx1"/>
                </a:solidFill>
                <a:latin typeface="Times New Roman" pitchFamily="18" charset="0"/>
                <a:cs typeface="Times New Roman" pitchFamily="18" charset="0"/>
              </a:rPr>
              <a:t>Samy A. Anwar</a:t>
            </a:r>
            <a:endParaRPr lang="en-US" sz="8000" b="1" baseline="30000" dirty="0" smtClean="0">
              <a:solidFill>
                <a:schemeClr val="tx1"/>
              </a:solidFill>
              <a:latin typeface="Times New Roman" pitchFamily="18" charset="0"/>
              <a:cs typeface="Times New Roman" pitchFamily="18" charset="0"/>
            </a:endParaRPr>
          </a:p>
          <a:p>
            <a:pPr algn="ctr"/>
            <a:endParaRPr lang="en-US" sz="8000" b="1" dirty="0" smtClean="0">
              <a:solidFill>
                <a:schemeClr val="tx1"/>
              </a:solidFill>
              <a:latin typeface="Times New Roman" pitchFamily="18" charset="0"/>
              <a:cs typeface="Times New Roman" pitchFamily="18" charset="0"/>
            </a:endParaRPr>
          </a:p>
          <a:p>
            <a:pPr algn="ctr"/>
            <a:r>
              <a:rPr lang="en-US" sz="8000" b="1" dirty="0" smtClean="0">
                <a:solidFill>
                  <a:schemeClr val="tx1"/>
                </a:solidFill>
                <a:latin typeface="Times New Roman" pitchFamily="18" charset="0"/>
                <a:cs typeface="Times New Roman" pitchFamily="18" charset="0"/>
              </a:rPr>
              <a:t>Egyptian Meteorological Authority, Qobry EL-Kobba, Cairo, Egypt, P.O. Box 11784</a:t>
            </a:r>
          </a:p>
          <a:p>
            <a:endParaRPr lang="en-US" sz="8000" b="1" dirty="0" smtClean="0">
              <a:solidFill>
                <a:schemeClr val="tx1"/>
              </a:solidFill>
              <a:latin typeface="Times New Roman" pitchFamily="18" charset="0"/>
              <a:cs typeface="Times New Roman" pitchFamily="18" charset="0"/>
            </a:endParaRPr>
          </a:p>
          <a:p>
            <a:r>
              <a:rPr lang="en-US" sz="8000" b="1" dirty="0" smtClean="0">
                <a:solidFill>
                  <a:schemeClr val="tx1"/>
                </a:solidFill>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pic>
        <p:nvPicPr>
          <p:cNvPr id="27650" name="Picture 2"/>
          <p:cNvPicPr>
            <a:picLocks noChangeAspect="1" noChangeArrowheads="1"/>
          </p:cNvPicPr>
          <p:nvPr/>
        </p:nvPicPr>
        <p:blipFill>
          <a:blip r:embed="rId2" cstate="print"/>
          <a:srcRect/>
          <a:stretch>
            <a:fillRect/>
          </a:stretch>
        </p:blipFill>
        <p:spPr bwMode="auto">
          <a:xfrm>
            <a:off x="304800" y="304800"/>
            <a:ext cx="8610600" cy="5562600"/>
          </a:xfrm>
          <a:prstGeom prst="rect">
            <a:avLst/>
          </a:prstGeom>
          <a:noFill/>
          <a:ln w="9525">
            <a:noFill/>
            <a:miter lim="800000"/>
            <a:headEnd/>
            <a:tailEnd/>
          </a:ln>
        </p:spPr>
      </p:pic>
      <p:sp>
        <p:nvSpPr>
          <p:cNvPr id="276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5" name="Rectangle 7"/>
          <p:cNvSpPr>
            <a:spLocks noChangeArrowheads="1"/>
          </p:cNvSpPr>
          <p:nvPr/>
        </p:nvSpPr>
        <p:spPr bwMode="auto">
          <a:xfrm>
            <a:off x="457200" y="6019800"/>
            <a:ext cx="8458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5 shows the monthly mean GPP (in gC m</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day</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−1</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for the </a:t>
            </a:r>
            <a:r>
              <a:rPr kumimoji="0" lang="en-GB"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LAIorg</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(OLD; in blue), </a:t>
            </a:r>
            <a:r>
              <a:rPr kumimoji="0" lang="en-GB"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LAImod</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(NEW; in red) and Fluxnet observation (in green) for the locations: SD-DEM (first row), ZM-MON (second row) and CG-TCH (third row)</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915400" cy="5943600"/>
          </a:xfrm>
        </p:spPr>
        <p:txBody>
          <a:bodyPr>
            <a:normAutofit/>
          </a:bodyPr>
          <a:lstStyle/>
          <a:p>
            <a:pPr algn="just"/>
            <a:r>
              <a:rPr lang="en-US" sz="1800" dirty="0" smtClean="0">
                <a:latin typeface="Times New Roman" pitchFamily="18" charset="0"/>
                <a:cs typeface="Times New Roman" pitchFamily="18" charset="0"/>
              </a:rPr>
              <a:t>In the present study, two 13-year simulations (LAIorg and LAImod) were conducted to examine the potential influence of the LAI parameterization on the terrestrial carbon fluxes of Africa. </a:t>
            </a:r>
          </a:p>
          <a:p>
            <a:pPr algn="just"/>
            <a:r>
              <a:rPr lang="en-US" sz="1800" dirty="0" smtClean="0">
                <a:latin typeface="Times New Roman" pitchFamily="18" charset="0"/>
                <a:cs typeface="Times New Roman" pitchFamily="18" charset="0"/>
              </a:rPr>
              <a:t>The results showed that switching between the two LAI formulas led to a notable influence on the ecological indicators as well as the terrestrial carbon fluxes. </a:t>
            </a:r>
          </a:p>
          <a:p>
            <a:pPr algn="just"/>
            <a:r>
              <a:rPr lang="en-US" sz="1800" dirty="0" smtClean="0">
                <a:latin typeface="Times New Roman" pitchFamily="18" charset="0"/>
                <a:cs typeface="Times New Roman" pitchFamily="18" charset="0"/>
              </a:rPr>
              <a:t>Furthermore, LAImod outperforms the LAIorg in simulating the LAI and terrestrial carbon fluxes with respect to observational-based datasets. Compared with the results reported by Wang et al. (2016), LAImod reduces the LAI and GPP bias concerning reanalysis/satellite products. </a:t>
            </a:r>
          </a:p>
          <a:p>
            <a:pPr algn="just">
              <a:buFont typeface="+mj-lt"/>
              <a:buAutoNum type="arabicPeriod"/>
            </a:pPr>
            <a:endParaRPr lang="en-US" sz="1800" dirty="0" smtClean="0">
              <a:latin typeface="Times New Roman" pitchFamily="18" charset="0"/>
              <a:cs typeface="Times New Roman" pitchFamily="18" charset="0"/>
            </a:endParaRPr>
          </a:p>
          <a:p>
            <a:pPr algn="just"/>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182562"/>
          </a:xfrm>
        </p:spPr>
        <p:txBody>
          <a:bodyPr>
            <a:noAutofit/>
          </a:bodyPr>
          <a:lstStyle/>
          <a:p>
            <a:pPr algn="ctr"/>
            <a:r>
              <a:rPr lang="en-US" sz="2800" dirty="0" smtClean="0">
                <a:effectLst/>
                <a:latin typeface="Times New Roman" pitchFamily="18" charset="0"/>
                <a:cs typeface="Times New Roman" pitchFamily="18" charset="0"/>
              </a:rPr>
              <a:t>Discussion and Conclusion</a:t>
            </a:r>
            <a:endParaRPr lang="en-US" sz="2800"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05000"/>
            <a:ext cx="7704352"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Thank you, any questions??</a:t>
            </a:r>
            <a:endParaRPr lang="en-US" sz="4400" b="1" cap="none" spc="0"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715000"/>
          </a:xfrm>
        </p:spPr>
        <p:txBody>
          <a:bodyPr>
            <a:normAutofit/>
          </a:bodyPr>
          <a:lstStyle/>
          <a:p>
            <a:pPr algn="just"/>
            <a:r>
              <a:rPr lang="en-US" sz="2000" dirty="0" smtClean="0">
                <a:latin typeface="Times New Roman" pitchFamily="18" charset="0"/>
                <a:cs typeface="Times New Roman" pitchFamily="18" charset="0"/>
              </a:rPr>
              <a:t>Performance of the offline land surface or regional coupled regional climate-vegetation models (for simulating LAI and GPP) has been evaluated over Africa (e.g., Erfanian et al. (2016)). For instance, Wang et al. (2016) showed that a coupled climate-dynamic vegetation model overestimates both GPP and LAI concerning the Machine Tree Ensemble (MTE). </a:t>
            </a:r>
          </a:p>
          <a:p>
            <a:pPr algn="just"/>
            <a:r>
              <a:rPr lang="en-US" sz="2000" dirty="0" smtClean="0">
                <a:latin typeface="Times New Roman" pitchFamily="18" charset="0"/>
                <a:cs typeface="Times New Roman" pitchFamily="18" charset="0"/>
              </a:rPr>
              <a:t>Recently, Anwar and Diallo (2022) examined the role of LAI parameterization in controlling the surface energy balance and climate of Africa with RegCM4 coupled with Community Land Model version 4.5 (CLM45) including a module of carbon–nitrogen cycling (CN) (RegCM4-CLM45-CN). They reported that when the modified LAI formula is used, the model performance is improved relative to the original LAI formula and it shows a similar performance relative to the static vegetation case. </a:t>
            </a:r>
          </a:p>
          <a:p>
            <a:pPr algn="just"/>
            <a:r>
              <a:rPr lang="en-US" sz="2000" dirty="0" smtClean="0">
                <a:latin typeface="Times New Roman" pitchFamily="18" charset="0"/>
                <a:cs typeface="Times New Roman" pitchFamily="18" charset="0"/>
              </a:rPr>
              <a:t>This study aims to examine the role of LAI parameterization in simulating the terrestrial carbon fluxes of Africa using a regional coupled climate-vegetation model (RegCM4-CLM45-CN). </a:t>
            </a:r>
          </a:p>
        </p:txBody>
      </p:sp>
      <p:sp>
        <p:nvSpPr>
          <p:cNvPr id="2" name="Title 1"/>
          <p:cNvSpPr>
            <a:spLocks noGrp="1"/>
          </p:cNvSpPr>
          <p:nvPr>
            <p:ph type="title"/>
          </p:nvPr>
        </p:nvSpPr>
        <p:spPr>
          <a:xfrm>
            <a:off x="152400" y="274638"/>
            <a:ext cx="8839200" cy="639762"/>
          </a:xfrm>
        </p:spPr>
        <p:txBody>
          <a:bodyPr>
            <a:normAutofit fontScale="90000"/>
          </a:bodyPr>
          <a:lstStyle/>
          <a:p>
            <a:pPr algn="ctr"/>
            <a:r>
              <a:rPr lang="en-US" dirty="0" smtClean="0">
                <a:effectLst/>
                <a:latin typeface="Times New Roman" pitchFamily="18" charset="0"/>
                <a:cs typeface="Times New Roman" pitchFamily="18" charset="0"/>
              </a:rPr>
              <a:t>Motivation</a:t>
            </a:r>
            <a:endParaRPr lang="en-US"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715000"/>
          </a:xfrm>
        </p:spPr>
        <p:txBody>
          <a:bodyPr>
            <a:normAutofit fontScale="92500" lnSpcReduction="20000"/>
          </a:bodyPr>
          <a:lstStyle/>
          <a:p>
            <a:pPr algn="just">
              <a:buFont typeface="Wingdings" pitchFamily="2" charset="2"/>
              <a:buChar char="v"/>
            </a:pPr>
            <a:r>
              <a:rPr lang="en-US" sz="2100" dirty="0" smtClean="0">
                <a:latin typeface="Times New Roman" pitchFamily="18" charset="0"/>
                <a:cs typeface="Times New Roman" pitchFamily="18" charset="0"/>
              </a:rPr>
              <a:t>Figure 1 shows the topography in meters over the domain. </a:t>
            </a:r>
          </a:p>
          <a:p>
            <a:pPr algn="just">
              <a:buFont typeface="Wingdings" pitchFamily="2" charset="2"/>
              <a:buChar char="v"/>
            </a:pPr>
            <a:r>
              <a:rPr lang="en-US" sz="2100" dirty="0" smtClean="0">
                <a:latin typeface="Times New Roman" pitchFamily="18" charset="0"/>
                <a:cs typeface="Times New Roman" pitchFamily="18" charset="0"/>
              </a:rPr>
              <a:t>The simulations shared the same initial, and lateral boundary condition from the National Centre for Environmental Prediction/National Centre for Atmospheric Reanalysis version 2 (NCEP/NCAR2; Kanamitsu et al. 2002) was used as the lateral boundary conditions and ERA-Interim data (Dee et al. 2011) was used as the sea surface temperature (SST). </a:t>
            </a:r>
          </a:p>
          <a:p>
            <a:pPr algn="just">
              <a:buFont typeface="Wingdings" pitchFamily="2" charset="2"/>
              <a:buChar char="v"/>
            </a:pPr>
            <a:r>
              <a:rPr lang="en-US" sz="2100" dirty="0" smtClean="0">
                <a:latin typeface="Times New Roman" pitchFamily="18" charset="0"/>
                <a:cs typeface="Times New Roman" pitchFamily="18" charset="0"/>
              </a:rPr>
              <a:t>The RegCM4 model simulations adopted the physical configuration of Anwar et al. (2021). Because the simulated terrestrial carbon fluxes are not sensitive to spatial resolution (Slevin et al. 2017), the 60 km horizontal grid spacing was used in this study. </a:t>
            </a:r>
          </a:p>
          <a:p>
            <a:pPr algn="just">
              <a:buFont typeface="Wingdings" pitchFamily="2" charset="2"/>
              <a:buChar char="v"/>
            </a:pPr>
            <a:r>
              <a:rPr lang="en-US" sz="2100" dirty="0" smtClean="0">
                <a:latin typeface="Times New Roman" pitchFamily="18" charset="0"/>
                <a:cs typeface="Times New Roman" pitchFamily="18" charset="0"/>
              </a:rPr>
              <a:t>The influence of different environmental factors such as: land use, CO2, DV, crops, aerosols (Kanniah et al. 2012), ozone (O3; Anav et al. 2011) and nitrogen deposition (Bala et al. 2013) on the simulated terrestrial carbon fluxes was not considered in the present study. </a:t>
            </a:r>
          </a:p>
          <a:p>
            <a:pPr algn="just">
              <a:buFont typeface="Wingdings" pitchFamily="2" charset="2"/>
              <a:buChar char="v"/>
            </a:pPr>
            <a:r>
              <a:rPr lang="en-US" sz="2100" dirty="0" smtClean="0">
                <a:latin typeface="Times New Roman" pitchFamily="18" charset="0"/>
                <a:cs typeface="Times New Roman" pitchFamily="18" charset="0"/>
              </a:rPr>
              <a:t>To bring the vegetation carbon and net ecosystem exchange to an equilibrium state, the two simulations were initialized by a long-term spinning up of CN (Fang et al. 2015; Ghimire et al. 2016). As noted, the two simulations (LAIorg and LAImod) were conducted for 13 years, from 01 January 1998 to 31 December 2010.</a:t>
            </a:r>
          </a:p>
          <a:p>
            <a:pPr algn="just">
              <a:buFont typeface="Wingdings" pitchFamily="2" charset="2"/>
              <a:buChar char="v"/>
            </a:pPr>
            <a:r>
              <a:rPr lang="en-US" sz="2100" dirty="0" smtClean="0">
                <a:latin typeface="Times New Roman" pitchFamily="18" charset="0"/>
                <a:cs typeface="Times New Roman" pitchFamily="18" charset="0"/>
              </a:rPr>
              <a:t>The analysis was performed from 2001 to 2010 based on the availability of the CARDAMOM product. Concerning the FLUXNET measurements, the study depends on the data availability of each station. </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a:xfrm>
            <a:off x="152400" y="274638"/>
            <a:ext cx="8839200" cy="563562"/>
          </a:xfrm>
        </p:spPr>
        <p:txBody>
          <a:bodyPr>
            <a:noAutofit/>
          </a:bodyPr>
          <a:lstStyle/>
          <a:p>
            <a:pPr algn="ctr"/>
            <a:r>
              <a:rPr lang="en-US" sz="2800" b="1" dirty="0" smtClean="0">
                <a:effectLst/>
                <a:latin typeface="Times New Roman" pitchFamily="18" charset="0"/>
                <a:cs typeface="Times New Roman" pitchFamily="18" charset="0"/>
              </a:rPr>
              <a:t>RegCM4 model description and Experiment Design</a:t>
            </a:r>
            <a:endParaRPr lang="en-US" sz="2800" b="1"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5791200"/>
          </a:xfrm>
        </p:spPr>
        <p:txBody>
          <a:bodyPr>
            <a:normAutofit fontScale="62500" lnSpcReduction="20000"/>
          </a:bodyPr>
          <a:lstStyle/>
          <a:p>
            <a:pPr algn="just"/>
            <a:r>
              <a:rPr lang="en-US" dirty="0" smtClean="0">
                <a:latin typeface="Times New Roman" pitchFamily="18" charset="0"/>
                <a:cs typeface="Times New Roman" pitchFamily="18" charset="0"/>
              </a:rPr>
              <a:t>The CLM45-CN land model adapts the formula of Thornton and Zimmermann (2007) to simulate LAI using knowledge of the leaf carbon content (CL; in gC m-2) and specific leaf area at the top of the vegetation canopy (SLAo; in m2 gC-1). Thornton and Zimmermann (2007) parameterize LAI as:</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Equation </a:t>
            </a:r>
            <a:r>
              <a:rPr lang="en-US" dirty="0" smtClean="0">
                <a:latin typeface="Times New Roman" pitchFamily="18" charset="0"/>
                <a:cs typeface="Times New Roman" pitchFamily="18" charset="0"/>
              </a:rPr>
              <a:t>1 applies to multi-layered vegetation species (e.g., tropical evergreen forest). For short-height vegetation species (e.g., grass), the formula of Running and Coughlan (1988) is written as:</a:t>
            </a:r>
          </a:p>
          <a:p>
            <a:pPr algn="just">
              <a:buNone/>
            </a:pP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TLAI is the total projected leaf area index (m2 m-2), while m is a dimensionless parameter for a linear slope coefficient for each plant functional type. Previous studies (e.g., Wang et al. 2016; Yu et al. 2016; Erfanian et al. 2016) reported that LAI is overestimated concerning the MODIS. Ghimire et al. (2016) argued that the increasing SLA profile with canopy depth in CLM45 is partially responsible for overestimated LAI in some locations. To overcome this limitation of the overestimated LAI in Africa, Anwar and Diallo (2022) proposed a new LAI formula based on the BIOME-BGC model (Running and Coughlan 1988). Modifications were made to ensure that LAI is within a close range with respect to the MODIS. The new LAI formula over Africa for forest (TLAIforest) and grass (TLAIgrass) is written as: </a:t>
            </a:r>
          </a:p>
          <a:p>
            <a:pPr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Title 3"/>
          <p:cNvSpPr>
            <a:spLocks noGrp="1"/>
          </p:cNvSpPr>
          <p:nvPr>
            <p:ph type="title"/>
          </p:nvPr>
        </p:nvSpPr>
        <p:spPr>
          <a:xfrm>
            <a:off x="152400" y="152400"/>
            <a:ext cx="8839200" cy="487362"/>
          </a:xfrm>
        </p:spPr>
        <p:txBody>
          <a:bodyPr>
            <a:normAutofit fontScale="90000"/>
          </a:bodyPr>
          <a:lstStyle/>
          <a:p>
            <a:pPr algn="ctr"/>
            <a:r>
              <a:rPr lang="en-US" dirty="0" smtClean="0">
                <a:effectLst/>
                <a:latin typeface="Times New Roman" pitchFamily="18" charset="0"/>
                <a:cs typeface="Times New Roman" pitchFamily="18" charset="0"/>
              </a:rPr>
              <a:t>LAI Parameterization</a:t>
            </a:r>
            <a:endParaRPr lang="en-US" dirty="0">
              <a:effectLst/>
              <a:latin typeface="Times New Roman" pitchFamily="18" charset="0"/>
              <a:cs typeface="Times New Roman" pitchFamily="18"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715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5562600"/>
            <a:ext cx="4191000" cy="457200"/>
          </a:xfrm>
          <a:prstGeom prst="rect">
            <a:avLst/>
          </a:prstGeom>
          <a:noFill/>
        </p:spPr>
      </p:pic>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6096000"/>
            <a:ext cx="4130040" cy="457200"/>
          </a:xfrm>
          <a:prstGeom prst="rect">
            <a:avLst/>
          </a:prstGeom>
          <a:noFill/>
        </p:spPr>
      </p:pic>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24200" y="3048000"/>
            <a:ext cx="2413000" cy="381000"/>
          </a:xfrm>
          <a:prstGeom prst="rect">
            <a:avLst/>
          </a:prstGeom>
          <a:noFill/>
        </p:spPr>
      </p:pic>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1676400"/>
            <a:ext cx="4343400" cy="609600"/>
          </a:xfrm>
          <a:prstGeom prst="rect">
            <a:avLst/>
          </a:prstGeom>
          <a:noFill/>
        </p:spPr>
      </p:pic>
    </p:spTree>
  </p:cSld>
  <p:clrMapOvr>
    <a:masterClrMapping/>
  </p:clrMapOvr>
  <p:transition spd="med">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715000"/>
          </a:xfrm>
        </p:spPr>
        <p:txBody>
          <a:bodyPr>
            <a:normAutofit fontScale="85000" lnSpcReduction="10000"/>
          </a:bodyPr>
          <a:lstStyle/>
          <a:p>
            <a:pPr algn="just"/>
            <a:r>
              <a:rPr lang="en-US" sz="2400" dirty="0" smtClean="0">
                <a:latin typeface="Times New Roman" pitchFamily="18" charset="0"/>
                <a:cs typeface="Times New Roman" pitchFamily="18" charset="0"/>
              </a:rPr>
              <a:t>This study used the CARbon DAta MOdel fraMework version 1.0 dataset (CARDAMOM; Bloom et al. 2016), and Fluxnet tower datasets (Pastorello et al. 2020). CARDAMOM is a reanalysis product based on assimilating a global MODIS-LAI, a tropical biomass map, a soil Carbon dataset and MODIS burned area into a diagnostic ecosystem C balance model (Data Assimilation Linked Ecosystem Carbon Model version two - DALEC2; Bloom et al. 2016). </a:t>
            </a:r>
          </a:p>
          <a:p>
            <a:pPr algn="just"/>
            <a:r>
              <a:rPr lang="en-US" sz="2400" dirty="0" smtClean="0">
                <a:latin typeface="Times New Roman" pitchFamily="18" charset="0"/>
                <a:cs typeface="Times New Roman" pitchFamily="18" charset="0"/>
              </a:rPr>
              <a:t>For the present study, CARDAMOM products was bilinearly interpolated on the RegCM4-CLM45-CN curvilinear horizontal grid with the bi-linear interpolation method. </a:t>
            </a:r>
          </a:p>
          <a:p>
            <a:pPr algn="just"/>
            <a:r>
              <a:rPr lang="en-US" sz="2400" dirty="0" smtClean="0">
                <a:latin typeface="Times New Roman" pitchFamily="18" charset="0"/>
                <a:cs typeface="Times New Roman" pitchFamily="18" charset="0"/>
              </a:rPr>
              <a:t>To further evaluate the two simulations, FLUXNET datasets at three sites in Africa of Demokeya (SD-Dem; Ardö et al. 2008), Mongu (ZM-Mon; Merbold et al. 2009) and Tchizalamou (CG-Tch; Merbold et al. 2009) were used to evaluate the simulated GPP on a monthly time scale. </a:t>
            </a:r>
          </a:p>
          <a:p>
            <a:pPr algn="just"/>
            <a:r>
              <a:rPr lang="en-US" sz="2400" dirty="0" smtClean="0">
                <a:latin typeface="Times New Roman" pitchFamily="18" charset="0"/>
                <a:cs typeface="Times New Roman" pitchFamily="18" charset="0"/>
              </a:rPr>
              <a:t>Following Pastorello et al. (2020), data were quality controlled and processed using uniform methods, to ensure consistency and intercomparability. </a:t>
            </a:r>
          </a:p>
          <a:p>
            <a:pPr algn="just"/>
            <a:r>
              <a:rPr lang="en-US" sz="2400" dirty="0" smtClean="0">
                <a:latin typeface="Times New Roman" pitchFamily="18" charset="0"/>
                <a:cs typeface="Times New Roman" pitchFamily="18" charset="0"/>
              </a:rPr>
              <a:t>Among eight available sites in Africa (namely, Demokeya, Skukuza, Nxarag, Guma, Mongu, Tchizalamou, Ankasa and Dahra), three sites of SD-Dem, ZM-Mon and CG-Tch were selected because data from other sites are limited with missing records. </a:t>
            </a:r>
          </a:p>
          <a:p>
            <a:pPr algn="just"/>
            <a:endParaRPr lang="en-US" sz="2400" dirty="0"/>
          </a:p>
        </p:txBody>
      </p:sp>
      <p:sp>
        <p:nvSpPr>
          <p:cNvPr id="2" name="Title 1"/>
          <p:cNvSpPr>
            <a:spLocks noGrp="1"/>
          </p:cNvSpPr>
          <p:nvPr>
            <p:ph type="title"/>
          </p:nvPr>
        </p:nvSpPr>
        <p:spPr>
          <a:xfrm>
            <a:off x="152400" y="274638"/>
            <a:ext cx="8839200" cy="411162"/>
          </a:xfrm>
        </p:spPr>
        <p:txBody>
          <a:bodyPr>
            <a:noAutofit/>
          </a:bodyPr>
          <a:lstStyle/>
          <a:p>
            <a:pPr algn="ctr"/>
            <a:r>
              <a:rPr lang="en-US" sz="2800" b="1" dirty="0" smtClean="0">
                <a:effectLst/>
                <a:latin typeface="Times New Roman" pitchFamily="18" charset="0"/>
                <a:cs typeface="Times New Roman" pitchFamily="18" charset="0"/>
              </a:rPr>
              <a:t>Observational Dataset </a:t>
            </a:r>
            <a:endParaRPr lang="en-US" sz="2800" b="1"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562600"/>
            <a:ext cx="8763000" cy="338554"/>
          </a:xfrm>
          <a:prstGeom prst="rect">
            <a:avLst/>
          </a:prstGeom>
        </p:spPr>
        <p:txBody>
          <a:bodyPr wrap="square">
            <a:spAutoFit/>
          </a:bodyPr>
          <a:lstStyle/>
          <a:p>
            <a:pPr algn="ctr"/>
            <a:r>
              <a:rPr lang="en-US" sz="1600" b="1" dirty="0" smtClean="0">
                <a:latin typeface="Times New Roman" pitchFamily="18" charset="0"/>
                <a:cs typeface="Times New Roman" pitchFamily="18" charset="0"/>
              </a:rPr>
              <a:t>Figure 1 shows the model domain topography (in meters)</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2" name="Picture 2"/>
          <p:cNvPicPr>
            <a:picLocks noChangeAspect="1" noChangeArrowheads="1"/>
          </p:cNvPicPr>
          <p:nvPr/>
        </p:nvPicPr>
        <p:blipFill>
          <a:blip r:embed="rId2" cstate="print"/>
          <a:srcRect l="877" r="8772" b="3571"/>
          <a:stretch>
            <a:fillRect/>
          </a:stretch>
        </p:blipFill>
        <p:spPr bwMode="auto">
          <a:xfrm>
            <a:off x="228600" y="152400"/>
            <a:ext cx="8686800" cy="533400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2" name="Picture 2"/>
          <p:cNvPicPr>
            <a:picLocks noChangeAspect="1" noChangeArrowheads="1"/>
          </p:cNvPicPr>
          <p:nvPr/>
        </p:nvPicPr>
        <p:blipFill>
          <a:blip r:embed="rId2" cstate="print"/>
          <a:srcRect/>
          <a:stretch>
            <a:fillRect/>
          </a:stretch>
        </p:blipFill>
        <p:spPr bwMode="auto">
          <a:xfrm>
            <a:off x="304800" y="304800"/>
            <a:ext cx="8686800" cy="5257800"/>
          </a:xfrm>
          <a:prstGeom prst="rect">
            <a:avLst/>
          </a:prstGeom>
          <a:noFill/>
          <a:ln w="9525">
            <a:noFill/>
            <a:miter lim="800000"/>
            <a:headEnd/>
            <a:tailEnd/>
          </a:ln>
        </p:spPr>
      </p:pic>
      <p:sp>
        <p:nvSpPr>
          <p:cNvPr id="2052" name="Rectangle 4"/>
          <p:cNvSpPr>
            <a:spLocks noChangeArrowheads="1"/>
          </p:cNvSpPr>
          <p:nvPr/>
        </p:nvSpPr>
        <p:spPr bwMode="auto">
          <a:xfrm>
            <a:off x="381000" y="5604301"/>
            <a:ext cx="8305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2 Spatial pattern of the solar radiation absorbed by the vegetation (SABV; in W m</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a-c), photosynthesis rate (FPSN; in µmol m</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sec</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-1</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d-f), leaf carbon (LEAFC; in gC m</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g-i) and soil temperature of depth 10 cm (ST10; in K; j-l) over the period 2001 - 2010 for the simulations LAIorg (OLD), LAImod (NEW) and the significant difference (Diff) between the two simulations. The significant difference was calculated using student t-test with α=0.05.</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pic>
        <p:nvPicPr>
          <p:cNvPr id="25602" name="Picture 2"/>
          <p:cNvPicPr>
            <a:picLocks noChangeAspect="1" noChangeArrowheads="1"/>
          </p:cNvPicPr>
          <p:nvPr/>
        </p:nvPicPr>
        <p:blipFill>
          <a:blip r:embed="rId2" cstate="print"/>
          <a:srcRect l="5263" r="6140"/>
          <a:stretch>
            <a:fillRect/>
          </a:stretch>
        </p:blipFill>
        <p:spPr bwMode="auto">
          <a:xfrm>
            <a:off x="152400" y="152400"/>
            <a:ext cx="8763000" cy="5334000"/>
          </a:xfrm>
          <a:prstGeom prst="rect">
            <a:avLst/>
          </a:prstGeom>
          <a:noFill/>
          <a:ln w="9525">
            <a:noFill/>
            <a:miter lim="800000"/>
            <a:headEnd/>
            <a:tailEnd/>
          </a:ln>
        </p:spPr>
      </p:pic>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5" name="Rectangle 5"/>
          <p:cNvSpPr>
            <a:spLocks noChangeArrowheads="1"/>
          </p:cNvSpPr>
          <p:nvPr/>
        </p:nvSpPr>
        <p:spPr bwMode="auto">
          <a:xfrm>
            <a:off x="304800" y="5547955"/>
            <a:ext cx="853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3 shows the Gross Primary Production (GPP) over the period 2001–2010 (in gC m</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day</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-1</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for: MAM season in the first row (a-f); JJA in the second (g-l); SON in the third (m-r), DJF in the fourth (s-x). For each row, </a:t>
            </a:r>
            <a:r>
              <a:rPr kumimoji="0" lang="en-GB"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LAIorg</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(OLD) is on the left, followed by </a:t>
            </a:r>
            <a:r>
              <a:rPr kumimoji="0" lang="en-GB"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LAImod</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(NEW), CARDAMOM is in the third from left, OLD minus CARDAMOM, NEW minus CARDAMOM and the difference between NEW and OLD. Significant model bias is indicated in black dots using student t-test with α=0.05.</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26626" name="Picture 2"/>
          <p:cNvPicPr>
            <a:picLocks noChangeAspect="1" noChangeArrowheads="1"/>
          </p:cNvPicPr>
          <p:nvPr/>
        </p:nvPicPr>
        <p:blipFill>
          <a:blip r:embed="rId2" cstate="print"/>
          <a:srcRect l="3513" r="6915"/>
          <a:stretch>
            <a:fillRect/>
          </a:stretch>
        </p:blipFill>
        <p:spPr bwMode="auto">
          <a:xfrm>
            <a:off x="228600" y="228600"/>
            <a:ext cx="8763000" cy="5410200"/>
          </a:xfrm>
          <a:prstGeom prst="rect">
            <a:avLst/>
          </a:prstGeom>
          <a:noFill/>
          <a:ln w="9525">
            <a:noFill/>
            <a:miter lim="800000"/>
            <a:headEnd/>
            <a:tailEnd/>
          </a:ln>
        </p:spPr>
      </p:pic>
      <p:sp>
        <p:nvSpPr>
          <p:cNvPr id="26627" name="Rectangle 3"/>
          <p:cNvSpPr>
            <a:spLocks noChangeArrowheads="1"/>
          </p:cNvSpPr>
          <p:nvPr/>
        </p:nvSpPr>
        <p:spPr bwMode="auto">
          <a:xfrm>
            <a:off x="304800" y="5685710"/>
            <a:ext cx="853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4 shows the Net Ecosystem Exchange (NEE) over the period 2001–2010 (in gC m</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day</a:t>
            </a:r>
            <a:r>
              <a:rPr kumimoji="0" lang="en-US" sz="1200" b="1"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-1</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for: MAM season in the first row (a-f); JJA in the second (g-l); SON in the third (m-r), DJF in the fourth (s-x). For each row, </a:t>
            </a:r>
            <a:r>
              <a:rPr kumimoji="0" lang="en-GB"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LAIorg</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(OLD) is on the left, followed by </a:t>
            </a:r>
            <a:r>
              <a:rPr kumimoji="0" lang="en-GB"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LAImod</a:t>
            </a: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(NEW), CARDAMOM is in the third from left, OLD minus CARDAMOM, NEW minus CARDAMOM and the difference between NEW and OLD. Significant model bias is indicated in black dots using student t-test with α=0.05.</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pull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173</TotalTime>
  <Words>1507</Words>
  <Application>Microsoft Office PowerPoint</Application>
  <PresentationFormat>On-screen Show (4:3)</PresentationFormat>
  <Paragraphs>61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On the role of Leaf Area Index parameterization in simulating the terrestrial carbon fluxes of Africa using a regional coupled climate-vegetation model</vt:lpstr>
      <vt:lpstr>Motivation</vt:lpstr>
      <vt:lpstr>RegCM4 model description and Experiment Design</vt:lpstr>
      <vt:lpstr>LAI Parameterization</vt:lpstr>
      <vt:lpstr>Observational Dataset </vt:lpstr>
      <vt:lpstr>Slide 6</vt:lpstr>
      <vt:lpstr>Slide 7</vt:lpstr>
      <vt:lpstr>Slide 8</vt:lpstr>
      <vt:lpstr>Slide 9</vt:lpstr>
      <vt:lpstr>Slide 10</vt:lpstr>
      <vt:lpstr>Discussion and Conclusion</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Sensitivity of the soil temperature profile of Egypt to different initial conditions using the RegCM4 model</dc:title>
  <dc:creator>DELL</dc:creator>
  <cp:lastModifiedBy>DELL</cp:lastModifiedBy>
  <cp:revision>75</cp:revision>
  <dcterms:created xsi:type="dcterms:W3CDTF">2006-08-16T00:00:00Z</dcterms:created>
  <dcterms:modified xsi:type="dcterms:W3CDTF">2022-08-13T07:32:05Z</dcterms:modified>
</cp:coreProperties>
</file>