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sldIdLst>
    <p:sldId id="256" r:id="rId2"/>
    <p:sldId id="258" r:id="rId3"/>
    <p:sldId id="260" r:id="rId4"/>
    <p:sldId id="283" r:id="rId5"/>
    <p:sldId id="261" r:id="rId6"/>
    <p:sldId id="263" r:id="rId7"/>
    <p:sldId id="282" r:id="rId8"/>
    <p:sldId id="28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13032-E668-4024-9787-9E82230B962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B75F38-3DA3-4F92-B7AF-AD83F5137E13}">
      <dgm:prSet custT="1"/>
      <dgm:spPr/>
      <dgm:t>
        <a:bodyPr/>
        <a:lstStyle/>
        <a:p>
          <a:r>
            <a:rPr lang="en-US" sz="2400" dirty="0"/>
            <a:t>Electronic structure of the compounds has been studied</a:t>
          </a:r>
        </a:p>
      </dgm:t>
    </dgm:pt>
    <dgm:pt modelId="{FA238830-5160-44E3-9518-7C4253A660D2}" type="parTrans" cxnId="{1AE55C5E-D16B-42F3-AFC2-9DA971FA57FC}">
      <dgm:prSet/>
      <dgm:spPr/>
      <dgm:t>
        <a:bodyPr/>
        <a:lstStyle/>
        <a:p>
          <a:endParaRPr lang="en-US" sz="2400"/>
        </a:p>
      </dgm:t>
    </dgm:pt>
    <dgm:pt modelId="{21CBC87A-B1DB-4DA3-B30A-B076CE197B85}" type="sibTrans" cxnId="{1AE55C5E-D16B-42F3-AFC2-9DA971FA57FC}">
      <dgm:prSet/>
      <dgm:spPr/>
      <dgm:t>
        <a:bodyPr/>
        <a:lstStyle/>
        <a:p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FAB0D41A-BCBA-41C1-81F0-948975D904F9}">
          <dgm:prSet custT="1"/>
          <dgm:spPr/>
          <dgm:t>
            <a:bodyPr/>
            <a:lstStyle/>
            <a:p>
              <a:r>
                <a:rPr lang="en-US" sz="2400" dirty="0"/>
                <a:t>We conclude that </a:t>
              </a:r>
              <a:r>
                <a:rPr lang="en-US" sz="2400" dirty="0" err="1"/>
                <a:t>ErNiSb</a:t>
              </a:r>
              <a:r>
                <a:rPr lang="en-US" sz="2400" dirty="0"/>
                <a:t> is a semiconductor with indirect energy gap of </a:t>
              </a:r>
              <a14:m>
                <m:oMath xmlns:m="http://schemas.openxmlformats.org/officeDocument/2006/math">
                  <m:r>
                    <a:rPr lang="en-US" sz="240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↑</m:t>
                  </m:r>
                </m:oMath>
              </a14:m>
              <a:r>
                <a:rPr lang="en-US" sz="2400" dirty="0"/>
                <a:t> 0.33 eV, </a:t>
              </a:r>
              <a14:m>
                <m:oMath xmlns:m="http://schemas.openxmlformats.org/officeDocument/2006/math">
                  <m:r>
                    <a:rPr lang="en-US" sz="240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↓</m:t>
                  </m:r>
                </m:oMath>
              </a14:m>
              <a:r>
                <a:rPr lang="en-US" sz="2400" dirty="0"/>
                <a:t> 0.25 eV</a:t>
              </a:r>
            </a:p>
          </dgm:t>
        </dgm:pt>
      </mc:Choice>
      <mc:Fallback xmlns="">
        <dgm:pt modelId="{FAB0D41A-BCBA-41C1-81F0-948975D904F9}">
          <dgm:prSet custT="1"/>
          <dgm:spPr/>
          <dgm:t>
            <a:bodyPr/>
            <a:lstStyle/>
            <a:p>
              <a:r>
                <a:rPr lang="en-US" sz="2400" dirty="0"/>
                <a:t>We conclude that </a:t>
              </a:r>
              <a:r>
                <a:rPr lang="en-US" sz="2400" dirty="0" err="1"/>
                <a:t>ErNiSb</a:t>
              </a:r>
              <a:r>
                <a:rPr lang="en-US" sz="2400" dirty="0"/>
                <a:t> is a semiconductor with indirect energy gap of </a:t>
              </a:r>
              <a:r>
                <a:rPr lang="en-US" sz="2400" i="0">
                  <a:latin typeface="Cambria Math" panose="02040503050406030204" pitchFamily="18" charset="0"/>
                  <a:ea typeface="Cambria Math" panose="02040503050406030204" pitchFamily="18" charset="0"/>
                </a:rPr>
                <a:t>↑</a:t>
              </a:r>
              <a:r>
                <a:rPr lang="en-US" sz="2400" dirty="0"/>
                <a:t> 0.33 eV, </a:t>
              </a:r>
              <a:r>
                <a:rPr lang="en-US" sz="2400" i="0">
                  <a:latin typeface="Cambria Math" panose="02040503050406030204" pitchFamily="18" charset="0"/>
                  <a:ea typeface="Cambria Math" panose="02040503050406030204" pitchFamily="18" charset="0"/>
                </a:rPr>
                <a:t>↓</a:t>
              </a:r>
              <a:r>
                <a:rPr lang="en-US" sz="2400" dirty="0"/>
                <a:t> 0.25 eV</a:t>
              </a:r>
            </a:p>
          </dgm:t>
        </dgm:pt>
      </mc:Fallback>
    </mc:AlternateContent>
    <dgm:pt modelId="{7AA0BC57-5B18-4FB0-9877-733523E60D44}" type="parTrans" cxnId="{03BBA869-9BA3-4925-BE1B-6AFD4FD10EEF}">
      <dgm:prSet/>
      <dgm:spPr/>
      <dgm:t>
        <a:bodyPr/>
        <a:lstStyle/>
        <a:p>
          <a:endParaRPr lang="en-US" sz="2400"/>
        </a:p>
      </dgm:t>
    </dgm:pt>
    <dgm:pt modelId="{BAD5D55D-1BDD-4F1C-893A-5A6695FABBFD}" type="sibTrans" cxnId="{03BBA869-9BA3-4925-BE1B-6AFD4FD10EEF}">
      <dgm:prSet/>
      <dgm:spPr/>
      <dgm:t>
        <a:bodyPr/>
        <a:lstStyle/>
        <a:p>
          <a:endParaRPr lang="en-US" sz="2400"/>
        </a:p>
      </dgm:t>
    </dgm:pt>
    <dgm:pt modelId="{0A254A25-E8A1-4325-BA23-0257EBA3D6F3}">
      <dgm:prSet custT="1"/>
      <dgm:spPr/>
      <dgm:t>
        <a:bodyPr/>
        <a:lstStyle/>
        <a:p>
          <a:r>
            <a:rPr lang="en-US" sz="2400" dirty="0" err="1"/>
            <a:t>ErSb</a:t>
          </a:r>
          <a:r>
            <a:rPr lang="en-US" sz="2400" dirty="0"/>
            <a:t> is a semimetal with hole and electron pockets near </a:t>
          </a:r>
          <a:r>
            <a:rPr lang="ru-RU" sz="2400" dirty="0"/>
            <a:t>Г </a:t>
          </a:r>
          <a:r>
            <a:rPr lang="en-US" sz="2400" dirty="0"/>
            <a:t>and X points </a:t>
          </a:r>
        </a:p>
      </dgm:t>
    </dgm:pt>
    <dgm:pt modelId="{29F4543A-06CC-4B6D-8228-3687C50B0042}" type="parTrans" cxnId="{8E63B556-4385-486E-97B5-2EB6D77AF97C}">
      <dgm:prSet/>
      <dgm:spPr/>
      <dgm:t>
        <a:bodyPr/>
        <a:lstStyle/>
        <a:p>
          <a:endParaRPr lang="en-US" sz="2400"/>
        </a:p>
      </dgm:t>
    </dgm:pt>
    <dgm:pt modelId="{C4B60D62-8F4B-4509-962F-9E552986CC83}" type="sibTrans" cxnId="{8E63B556-4385-486E-97B5-2EB6D77AF97C}">
      <dgm:prSet/>
      <dgm:spPr/>
      <dgm:t>
        <a:bodyPr/>
        <a:lstStyle/>
        <a:p>
          <a:endParaRPr lang="en-US" sz="2400"/>
        </a:p>
      </dgm:t>
    </dgm:pt>
    <dgm:pt modelId="{91813065-3F40-4916-A5CD-3F6271C666A1}">
      <dgm:prSet custT="1"/>
      <dgm:spPr/>
      <dgm:t>
        <a:bodyPr/>
        <a:lstStyle/>
        <a:p>
          <a:r>
            <a:rPr lang="en-US" sz="2400" dirty="0"/>
            <a:t>We considered how the presence or absence of nickel in the structure</a:t>
          </a:r>
          <a:r>
            <a:rPr lang="ru-RU" sz="2400" dirty="0"/>
            <a:t> </a:t>
          </a:r>
          <a:r>
            <a:rPr lang="en-US" sz="2400" dirty="0"/>
            <a:t>affects band structure</a:t>
          </a:r>
        </a:p>
      </dgm:t>
    </dgm:pt>
    <dgm:pt modelId="{8A522250-E6F2-4C8E-BFBA-1D21B6962B67}" type="parTrans" cxnId="{855909E5-F2DC-4463-A223-3F55D18894DC}">
      <dgm:prSet/>
      <dgm:spPr/>
      <dgm:t>
        <a:bodyPr/>
        <a:lstStyle/>
        <a:p>
          <a:endParaRPr lang="en-US" sz="2400"/>
        </a:p>
      </dgm:t>
    </dgm:pt>
    <dgm:pt modelId="{8053BC6D-AD7A-4E29-8C60-3ABC7EF052F9}" type="sibTrans" cxnId="{855909E5-F2DC-4463-A223-3F55D18894DC}">
      <dgm:prSet/>
      <dgm:spPr/>
      <dgm:t>
        <a:bodyPr/>
        <a:lstStyle/>
        <a:p>
          <a:endParaRPr lang="en-US" sz="2400"/>
        </a:p>
      </dgm:t>
    </dgm:pt>
    <dgm:pt modelId="{4B1615C3-1CF9-41D1-A235-F01F96146FF7}">
      <dgm:prSet custT="1"/>
      <dgm:spPr/>
      <dgm:t>
        <a:bodyPr/>
        <a:lstStyle/>
        <a:p>
          <a:r>
            <a:rPr lang="en-US" sz="2400" dirty="0"/>
            <a:t>Magnetic properties of</a:t>
          </a:r>
          <a:r>
            <a:rPr lang="ru-RU" sz="2400" dirty="0"/>
            <a:t> </a:t>
          </a:r>
          <a:r>
            <a:rPr lang="en-US" sz="2400" dirty="0"/>
            <a:t>the compounds are determined by those of erbium</a:t>
          </a:r>
        </a:p>
      </dgm:t>
    </dgm:pt>
    <dgm:pt modelId="{FB42A542-F2FF-496C-A551-E1AFC0CB6F79}" type="parTrans" cxnId="{61550B55-C887-4634-B7F6-7ACCFE597197}">
      <dgm:prSet/>
      <dgm:spPr/>
      <dgm:t>
        <a:bodyPr/>
        <a:lstStyle/>
        <a:p>
          <a:endParaRPr lang="en-US" sz="2400"/>
        </a:p>
      </dgm:t>
    </dgm:pt>
    <dgm:pt modelId="{B53E6297-7F30-40D2-A352-5C20A43D398D}" type="sibTrans" cxnId="{61550B55-C887-4634-B7F6-7ACCFE597197}">
      <dgm:prSet/>
      <dgm:spPr/>
      <dgm:t>
        <a:bodyPr/>
        <a:lstStyle/>
        <a:p>
          <a:endParaRPr lang="en-US" sz="2400"/>
        </a:p>
      </dgm:t>
    </dgm:pt>
    <dgm:pt modelId="{BBBC709C-CF5D-4004-939F-7A68A3D1C730}" type="pres">
      <dgm:prSet presAssocID="{8B313032-E668-4024-9787-9E82230B9625}" presName="vert0" presStyleCnt="0">
        <dgm:presLayoutVars>
          <dgm:dir/>
          <dgm:animOne val="branch"/>
          <dgm:animLvl val="lvl"/>
        </dgm:presLayoutVars>
      </dgm:prSet>
      <dgm:spPr/>
    </dgm:pt>
    <dgm:pt modelId="{1F2EBFF7-BD73-4719-B047-BCB66EA45DE6}" type="pres">
      <dgm:prSet presAssocID="{0DB75F38-3DA3-4F92-B7AF-AD83F5137E13}" presName="thickLine" presStyleLbl="alignNode1" presStyleIdx="0" presStyleCnt="5"/>
      <dgm:spPr/>
    </dgm:pt>
    <dgm:pt modelId="{2AFF99C8-AE03-48B1-8699-4AD832609B2E}" type="pres">
      <dgm:prSet presAssocID="{0DB75F38-3DA3-4F92-B7AF-AD83F5137E13}" presName="horz1" presStyleCnt="0"/>
      <dgm:spPr/>
    </dgm:pt>
    <dgm:pt modelId="{ECD9EB4B-49DC-4119-8230-C3933EF87505}" type="pres">
      <dgm:prSet presAssocID="{0DB75F38-3DA3-4F92-B7AF-AD83F5137E13}" presName="tx1" presStyleLbl="revTx" presStyleIdx="0" presStyleCnt="5" custScaleY="52871"/>
      <dgm:spPr/>
    </dgm:pt>
    <dgm:pt modelId="{F0361F15-3110-4184-B8A0-204392ECCF11}" type="pres">
      <dgm:prSet presAssocID="{0DB75F38-3DA3-4F92-B7AF-AD83F5137E13}" presName="vert1" presStyleCnt="0"/>
      <dgm:spPr/>
    </dgm:pt>
    <dgm:pt modelId="{2D3C44E2-D72E-41FF-8500-DF5646BA11CC}" type="pres">
      <dgm:prSet presAssocID="{FAB0D41A-BCBA-41C1-81F0-948975D904F9}" presName="thickLine" presStyleLbl="alignNode1" presStyleIdx="1" presStyleCnt="5"/>
      <dgm:spPr/>
    </dgm:pt>
    <dgm:pt modelId="{7AF91B37-EBC8-42A9-B94F-503B72F32A61}" type="pres">
      <dgm:prSet presAssocID="{FAB0D41A-BCBA-41C1-81F0-948975D904F9}" presName="horz1" presStyleCnt="0"/>
      <dgm:spPr/>
    </dgm:pt>
    <dgm:pt modelId="{7882382B-B845-4159-B451-32A7A0E42E8A}" type="pres">
      <dgm:prSet presAssocID="{FAB0D41A-BCBA-41C1-81F0-948975D904F9}" presName="tx1" presStyleLbl="revTx" presStyleIdx="1" presStyleCnt="5" custScaleY="78140"/>
      <dgm:spPr/>
    </dgm:pt>
    <dgm:pt modelId="{ED31A69D-DB26-43F9-8703-326C75BF69D9}" type="pres">
      <dgm:prSet presAssocID="{FAB0D41A-BCBA-41C1-81F0-948975D904F9}" presName="vert1" presStyleCnt="0"/>
      <dgm:spPr/>
    </dgm:pt>
    <dgm:pt modelId="{691E4721-B13E-4138-B69D-DFBBE33FD6B1}" type="pres">
      <dgm:prSet presAssocID="{0A254A25-E8A1-4325-BA23-0257EBA3D6F3}" presName="thickLine" presStyleLbl="alignNode1" presStyleIdx="2" presStyleCnt="5"/>
      <dgm:spPr/>
    </dgm:pt>
    <dgm:pt modelId="{EE5F8FBA-59EE-438C-B48A-2DAE41C20083}" type="pres">
      <dgm:prSet presAssocID="{0A254A25-E8A1-4325-BA23-0257EBA3D6F3}" presName="horz1" presStyleCnt="0"/>
      <dgm:spPr/>
    </dgm:pt>
    <dgm:pt modelId="{135BE2A0-5D0C-4600-BF87-9F605BA6486A}" type="pres">
      <dgm:prSet presAssocID="{0A254A25-E8A1-4325-BA23-0257EBA3D6F3}" presName="tx1" presStyleLbl="revTx" presStyleIdx="2" presStyleCnt="5" custScaleY="49909"/>
      <dgm:spPr/>
    </dgm:pt>
    <dgm:pt modelId="{7141C5B5-8A31-4360-8630-CEBA30369600}" type="pres">
      <dgm:prSet presAssocID="{0A254A25-E8A1-4325-BA23-0257EBA3D6F3}" presName="vert1" presStyleCnt="0"/>
      <dgm:spPr/>
    </dgm:pt>
    <dgm:pt modelId="{487AB527-7344-45F6-A05A-73E94EC7DEA0}" type="pres">
      <dgm:prSet presAssocID="{91813065-3F40-4916-A5CD-3F6271C666A1}" presName="thickLine" presStyleLbl="alignNode1" presStyleIdx="3" presStyleCnt="5"/>
      <dgm:spPr/>
    </dgm:pt>
    <dgm:pt modelId="{BDFEDA88-9E1F-40CF-99FD-9BEC311AEBDC}" type="pres">
      <dgm:prSet presAssocID="{91813065-3F40-4916-A5CD-3F6271C666A1}" presName="horz1" presStyleCnt="0"/>
      <dgm:spPr/>
    </dgm:pt>
    <dgm:pt modelId="{E7495E7A-C68F-4C1C-B4F9-2DA8C5E9B445}" type="pres">
      <dgm:prSet presAssocID="{91813065-3F40-4916-A5CD-3F6271C666A1}" presName="tx1" presStyleLbl="revTx" presStyleIdx="3" presStyleCnt="5" custScaleY="66391"/>
      <dgm:spPr/>
    </dgm:pt>
    <dgm:pt modelId="{E9A47CE5-F0A6-48B6-BFC1-D0D445A7B66C}" type="pres">
      <dgm:prSet presAssocID="{91813065-3F40-4916-A5CD-3F6271C666A1}" presName="vert1" presStyleCnt="0"/>
      <dgm:spPr/>
    </dgm:pt>
    <dgm:pt modelId="{062FA410-C003-4279-AFCF-EBB599A99C9A}" type="pres">
      <dgm:prSet presAssocID="{4B1615C3-1CF9-41D1-A235-F01F96146FF7}" presName="thickLine" presStyleLbl="alignNode1" presStyleIdx="4" presStyleCnt="5"/>
      <dgm:spPr/>
    </dgm:pt>
    <dgm:pt modelId="{9B3F90EA-6491-46DD-BB8C-00B84DA42FE2}" type="pres">
      <dgm:prSet presAssocID="{4B1615C3-1CF9-41D1-A235-F01F96146FF7}" presName="horz1" presStyleCnt="0"/>
      <dgm:spPr/>
    </dgm:pt>
    <dgm:pt modelId="{86CA9B0E-4BFF-49E0-842A-C9DD896F4815}" type="pres">
      <dgm:prSet presAssocID="{4B1615C3-1CF9-41D1-A235-F01F96146FF7}" presName="tx1" presStyleLbl="revTx" presStyleIdx="4" presStyleCnt="5" custScaleY="52895"/>
      <dgm:spPr/>
    </dgm:pt>
    <dgm:pt modelId="{5EA6E836-F38E-4611-85AA-46F5725EDF23}" type="pres">
      <dgm:prSet presAssocID="{4B1615C3-1CF9-41D1-A235-F01F96146FF7}" presName="vert1" presStyleCnt="0"/>
      <dgm:spPr/>
    </dgm:pt>
  </dgm:ptLst>
  <dgm:cxnLst>
    <dgm:cxn modelId="{90B02D40-1B32-4BA2-A707-0544E80A8D86}" type="presOf" srcId="{8B313032-E668-4024-9787-9E82230B9625}" destId="{BBBC709C-CF5D-4004-939F-7A68A3D1C730}" srcOrd="0" destOrd="0" presId="urn:microsoft.com/office/officeart/2008/layout/LinedList"/>
    <dgm:cxn modelId="{1AE55C5E-D16B-42F3-AFC2-9DA971FA57FC}" srcId="{8B313032-E668-4024-9787-9E82230B9625}" destId="{0DB75F38-3DA3-4F92-B7AF-AD83F5137E13}" srcOrd="0" destOrd="0" parTransId="{FA238830-5160-44E3-9518-7C4253A660D2}" sibTransId="{21CBC87A-B1DB-4DA3-B30A-B076CE197B85}"/>
    <dgm:cxn modelId="{94604644-F907-4ED0-A9FB-43EAB5310520}" type="presOf" srcId="{4B1615C3-1CF9-41D1-A235-F01F96146FF7}" destId="{86CA9B0E-4BFF-49E0-842A-C9DD896F4815}" srcOrd="0" destOrd="0" presId="urn:microsoft.com/office/officeart/2008/layout/LinedList"/>
    <dgm:cxn modelId="{614ACE67-C415-4576-B0C6-A5043D1EF6A7}" type="presOf" srcId="{91813065-3F40-4916-A5CD-3F6271C666A1}" destId="{E7495E7A-C68F-4C1C-B4F9-2DA8C5E9B445}" srcOrd="0" destOrd="0" presId="urn:microsoft.com/office/officeart/2008/layout/LinedList"/>
    <dgm:cxn modelId="{03BBA869-9BA3-4925-BE1B-6AFD4FD10EEF}" srcId="{8B313032-E668-4024-9787-9E82230B9625}" destId="{FAB0D41A-BCBA-41C1-81F0-948975D904F9}" srcOrd="1" destOrd="0" parTransId="{7AA0BC57-5B18-4FB0-9877-733523E60D44}" sibTransId="{BAD5D55D-1BDD-4F1C-893A-5A6695FABBFD}"/>
    <dgm:cxn modelId="{61550B55-C887-4634-B7F6-7ACCFE597197}" srcId="{8B313032-E668-4024-9787-9E82230B9625}" destId="{4B1615C3-1CF9-41D1-A235-F01F96146FF7}" srcOrd="4" destOrd="0" parTransId="{FB42A542-F2FF-496C-A551-E1AFC0CB6F79}" sibTransId="{B53E6297-7F30-40D2-A352-5C20A43D398D}"/>
    <dgm:cxn modelId="{8E63B556-4385-486E-97B5-2EB6D77AF97C}" srcId="{8B313032-E668-4024-9787-9E82230B9625}" destId="{0A254A25-E8A1-4325-BA23-0257EBA3D6F3}" srcOrd="2" destOrd="0" parTransId="{29F4543A-06CC-4B6D-8228-3687C50B0042}" sibTransId="{C4B60D62-8F4B-4509-962F-9E552986CC83}"/>
    <dgm:cxn modelId="{A2542EBD-BD79-4613-9A9D-CDDDE8D9613E}" type="presOf" srcId="{FAB0D41A-BCBA-41C1-81F0-948975D904F9}" destId="{7882382B-B845-4159-B451-32A7A0E42E8A}" srcOrd="0" destOrd="0" presId="urn:microsoft.com/office/officeart/2008/layout/LinedList"/>
    <dgm:cxn modelId="{4ADAE4C4-4204-4A33-8B1A-D81C20BC507A}" type="presOf" srcId="{0A254A25-E8A1-4325-BA23-0257EBA3D6F3}" destId="{135BE2A0-5D0C-4600-BF87-9F605BA6486A}" srcOrd="0" destOrd="0" presId="urn:microsoft.com/office/officeart/2008/layout/LinedList"/>
    <dgm:cxn modelId="{F4242DD5-1A72-4DF9-8EE8-7FE55DAE4D45}" type="presOf" srcId="{0DB75F38-3DA3-4F92-B7AF-AD83F5137E13}" destId="{ECD9EB4B-49DC-4119-8230-C3933EF87505}" srcOrd="0" destOrd="0" presId="urn:microsoft.com/office/officeart/2008/layout/LinedList"/>
    <dgm:cxn modelId="{855909E5-F2DC-4463-A223-3F55D18894DC}" srcId="{8B313032-E668-4024-9787-9E82230B9625}" destId="{91813065-3F40-4916-A5CD-3F6271C666A1}" srcOrd="3" destOrd="0" parTransId="{8A522250-E6F2-4C8E-BFBA-1D21B6962B67}" sibTransId="{8053BC6D-AD7A-4E29-8C60-3ABC7EF052F9}"/>
    <dgm:cxn modelId="{08164841-E7B2-4FEA-A7B2-1352133D0E36}" type="presParOf" srcId="{BBBC709C-CF5D-4004-939F-7A68A3D1C730}" destId="{1F2EBFF7-BD73-4719-B047-BCB66EA45DE6}" srcOrd="0" destOrd="0" presId="urn:microsoft.com/office/officeart/2008/layout/LinedList"/>
    <dgm:cxn modelId="{BFC1ECC2-8DAD-4A3A-A204-931AD09D40FD}" type="presParOf" srcId="{BBBC709C-CF5D-4004-939F-7A68A3D1C730}" destId="{2AFF99C8-AE03-48B1-8699-4AD832609B2E}" srcOrd="1" destOrd="0" presId="urn:microsoft.com/office/officeart/2008/layout/LinedList"/>
    <dgm:cxn modelId="{17894B94-810D-4B08-96D4-F77A8C794B91}" type="presParOf" srcId="{2AFF99C8-AE03-48B1-8699-4AD832609B2E}" destId="{ECD9EB4B-49DC-4119-8230-C3933EF87505}" srcOrd="0" destOrd="0" presId="urn:microsoft.com/office/officeart/2008/layout/LinedList"/>
    <dgm:cxn modelId="{78E4839B-9E5D-420B-816A-0158CC90B510}" type="presParOf" srcId="{2AFF99C8-AE03-48B1-8699-4AD832609B2E}" destId="{F0361F15-3110-4184-B8A0-204392ECCF11}" srcOrd="1" destOrd="0" presId="urn:microsoft.com/office/officeart/2008/layout/LinedList"/>
    <dgm:cxn modelId="{DBE2B360-3ED2-465E-BE94-014BE56F23D7}" type="presParOf" srcId="{BBBC709C-CF5D-4004-939F-7A68A3D1C730}" destId="{2D3C44E2-D72E-41FF-8500-DF5646BA11CC}" srcOrd="2" destOrd="0" presId="urn:microsoft.com/office/officeart/2008/layout/LinedList"/>
    <dgm:cxn modelId="{D2AA849C-D1E5-4B37-A75D-0AE63D997E77}" type="presParOf" srcId="{BBBC709C-CF5D-4004-939F-7A68A3D1C730}" destId="{7AF91B37-EBC8-42A9-B94F-503B72F32A61}" srcOrd="3" destOrd="0" presId="urn:microsoft.com/office/officeart/2008/layout/LinedList"/>
    <dgm:cxn modelId="{6AE8DE51-1312-4AF9-A99A-99629446BDCB}" type="presParOf" srcId="{7AF91B37-EBC8-42A9-B94F-503B72F32A61}" destId="{7882382B-B845-4159-B451-32A7A0E42E8A}" srcOrd="0" destOrd="0" presId="urn:microsoft.com/office/officeart/2008/layout/LinedList"/>
    <dgm:cxn modelId="{F52BAB1A-A703-404E-935F-6EADA42B4B52}" type="presParOf" srcId="{7AF91B37-EBC8-42A9-B94F-503B72F32A61}" destId="{ED31A69D-DB26-43F9-8703-326C75BF69D9}" srcOrd="1" destOrd="0" presId="urn:microsoft.com/office/officeart/2008/layout/LinedList"/>
    <dgm:cxn modelId="{6C1AB3FD-14C8-465E-B782-E91169935123}" type="presParOf" srcId="{BBBC709C-CF5D-4004-939F-7A68A3D1C730}" destId="{691E4721-B13E-4138-B69D-DFBBE33FD6B1}" srcOrd="4" destOrd="0" presId="urn:microsoft.com/office/officeart/2008/layout/LinedList"/>
    <dgm:cxn modelId="{AF7331EF-938B-4742-B831-762C3116F26D}" type="presParOf" srcId="{BBBC709C-CF5D-4004-939F-7A68A3D1C730}" destId="{EE5F8FBA-59EE-438C-B48A-2DAE41C20083}" srcOrd="5" destOrd="0" presId="urn:microsoft.com/office/officeart/2008/layout/LinedList"/>
    <dgm:cxn modelId="{C776E5D1-2466-441A-B9BF-8FB6F5BD2889}" type="presParOf" srcId="{EE5F8FBA-59EE-438C-B48A-2DAE41C20083}" destId="{135BE2A0-5D0C-4600-BF87-9F605BA6486A}" srcOrd="0" destOrd="0" presId="urn:microsoft.com/office/officeart/2008/layout/LinedList"/>
    <dgm:cxn modelId="{8F1601E7-8DCB-448B-8DB8-038050D60277}" type="presParOf" srcId="{EE5F8FBA-59EE-438C-B48A-2DAE41C20083}" destId="{7141C5B5-8A31-4360-8630-CEBA30369600}" srcOrd="1" destOrd="0" presId="urn:microsoft.com/office/officeart/2008/layout/LinedList"/>
    <dgm:cxn modelId="{6EB44909-9888-45F2-8BDB-EDBD893BB57D}" type="presParOf" srcId="{BBBC709C-CF5D-4004-939F-7A68A3D1C730}" destId="{487AB527-7344-45F6-A05A-73E94EC7DEA0}" srcOrd="6" destOrd="0" presId="urn:microsoft.com/office/officeart/2008/layout/LinedList"/>
    <dgm:cxn modelId="{A374E7FB-B268-4D4B-8DE3-98F8F256DAEA}" type="presParOf" srcId="{BBBC709C-CF5D-4004-939F-7A68A3D1C730}" destId="{BDFEDA88-9E1F-40CF-99FD-9BEC311AEBDC}" srcOrd="7" destOrd="0" presId="urn:microsoft.com/office/officeart/2008/layout/LinedList"/>
    <dgm:cxn modelId="{912EEE6C-4635-4922-BF82-9D411C46034F}" type="presParOf" srcId="{BDFEDA88-9E1F-40CF-99FD-9BEC311AEBDC}" destId="{E7495E7A-C68F-4C1C-B4F9-2DA8C5E9B445}" srcOrd="0" destOrd="0" presId="urn:microsoft.com/office/officeart/2008/layout/LinedList"/>
    <dgm:cxn modelId="{3B68B101-47C6-4D15-BE8F-EE1F2FDE2C06}" type="presParOf" srcId="{BDFEDA88-9E1F-40CF-99FD-9BEC311AEBDC}" destId="{E9A47CE5-F0A6-48B6-BFC1-D0D445A7B66C}" srcOrd="1" destOrd="0" presId="urn:microsoft.com/office/officeart/2008/layout/LinedList"/>
    <dgm:cxn modelId="{E226956E-4662-4383-8ED6-5A8D805CF2BC}" type="presParOf" srcId="{BBBC709C-CF5D-4004-939F-7A68A3D1C730}" destId="{062FA410-C003-4279-AFCF-EBB599A99C9A}" srcOrd="8" destOrd="0" presId="urn:microsoft.com/office/officeart/2008/layout/LinedList"/>
    <dgm:cxn modelId="{C2CC1E64-9374-4347-8FC6-0EE4A83ED308}" type="presParOf" srcId="{BBBC709C-CF5D-4004-939F-7A68A3D1C730}" destId="{9B3F90EA-6491-46DD-BB8C-00B84DA42FE2}" srcOrd="9" destOrd="0" presId="urn:microsoft.com/office/officeart/2008/layout/LinedList"/>
    <dgm:cxn modelId="{0C6FC9E9-0162-40CE-9C0F-E17A0497F998}" type="presParOf" srcId="{9B3F90EA-6491-46DD-BB8C-00B84DA42FE2}" destId="{86CA9B0E-4BFF-49E0-842A-C9DD896F4815}" srcOrd="0" destOrd="0" presId="urn:microsoft.com/office/officeart/2008/layout/LinedList"/>
    <dgm:cxn modelId="{78593391-3526-4D2C-A98B-E4E91AB71E01}" type="presParOf" srcId="{9B3F90EA-6491-46DD-BB8C-00B84DA42FE2}" destId="{5EA6E836-F38E-4611-85AA-46F5725EDF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313032-E668-4024-9787-9E82230B962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B75F38-3DA3-4F92-B7AF-AD83F5137E13}">
      <dgm:prSet custT="1"/>
      <dgm:spPr/>
      <dgm:t>
        <a:bodyPr/>
        <a:lstStyle/>
        <a:p>
          <a:r>
            <a:rPr lang="en-US" sz="2400" dirty="0"/>
            <a:t>Electronic structure of the compounds has been studied</a:t>
          </a:r>
        </a:p>
      </dgm:t>
    </dgm:pt>
    <dgm:pt modelId="{FA238830-5160-44E3-9518-7C4253A660D2}" type="parTrans" cxnId="{1AE55C5E-D16B-42F3-AFC2-9DA971FA57FC}">
      <dgm:prSet/>
      <dgm:spPr/>
      <dgm:t>
        <a:bodyPr/>
        <a:lstStyle/>
        <a:p>
          <a:endParaRPr lang="en-US" sz="2400"/>
        </a:p>
      </dgm:t>
    </dgm:pt>
    <dgm:pt modelId="{21CBC87A-B1DB-4DA3-B30A-B076CE197B85}" type="sibTrans" cxnId="{1AE55C5E-D16B-42F3-AFC2-9DA971FA57FC}">
      <dgm:prSet/>
      <dgm:spPr/>
      <dgm:t>
        <a:bodyPr/>
        <a:lstStyle/>
        <a:p>
          <a:endParaRPr lang="en-US" sz="2400"/>
        </a:p>
      </dgm:t>
    </dgm:pt>
    <dgm:pt modelId="{FAB0D41A-BCBA-41C1-81F0-948975D904F9}">
      <dgm:prSet custT="1"/>
      <dgm:spPr>
        <a:blipFill>
          <a:blip xmlns:r="http://schemas.openxmlformats.org/officeDocument/2006/relationships" r:embed="rId1"/>
          <a:stretch>
            <a:fillRect l="-928" t="-4000"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7AA0BC57-5B18-4FB0-9877-733523E60D44}" type="parTrans" cxnId="{03BBA869-9BA3-4925-BE1B-6AFD4FD10EEF}">
      <dgm:prSet/>
      <dgm:spPr/>
      <dgm:t>
        <a:bodyPr/>
        <a:lstStyle/>
        <a:p>
          <a:endParaRPr lang="en-US" sz="2400"/>
        </a:p>
      </dgm:t>
    </dgm:pt>
    <dgm:pt modelId="{BAD5D55D-1BDD-4F1C-893A-5A6695FABBFD}" type="sibTrans" cxnId="{03BBA869-9BA3-4925-BE1B-6AFD4FD10EEF}">
      <dgm:prSet/>
      <dgm:spPr/>
      <dgm:t>
        <a:bodyPr/>
        <a:lstStyle/>
        <a:p>
          <a:endParaRPr lang="en-US" sz="2400"/>
        </a:p>
      </dgm:t>
    </dgm:pt>
    <dgm:pt modelId="{0A254A25-E8A1-4325-BA23-0257EBA3D6F3}">
      <dgm:prSet custT="1"/>
      <dgm:spPr/>
      <dgm:t>
        <a:bodyPr/>
        <a:lstStyle/>
        <a:p>
          <a:r>
            <a:rPr lang="en-US" sz="2400" dirty="0" err="1"/>
            <a:t>ErSb</a:t>
          </a:r>
          <a:r>
            <a:rPr lang="en-US" sz="2400" dirty="0"/>
            <a:t> is a semimetal with hole and electron pockets near </a:t>
          </a:r>
          <a:r>
            <a:rPr lang="ru-RU" sz="2400" dirty="0"/>
            <a:t>Г </a:t>
          </a:r>
          <a:r>
            <a:rPr lang="en-US" sz="2400" dirty="0"/>
            <a:t>and X points </a:t>
          </a:r>
        </a:p>
      </dgm:t>
    </dgm:pt>
    <dgm:pt modelId="{29F4543A-06CC-4B6D-8228-3687C50B0042}" type="parTrans" cxnId="{8E63B556-4385-486E-97B5-2EB6D77AF97C}">
      <dgm:prSet/>
      <dgm:spPr/>
      <dgm:t>
        <a:bodyPr/>
        <a:lstStyle/>
        <a:p>
          <a:endParaRPr lang="en-US" sz="2400"/>
        </a:p>
      </dgm:t>
    </dgm:pt>
    <dgm:pt modelId="{C4B60D62-8F4B-4509-962F-9E552986CC83}" type="sibTrans" cxnId="{8E63B556-4385-486E-97B5-2EB6D77AF97C}">
      <dgm:prSet/>
      <dgm:spPr/>
      <dgm:t>
        <a:bodyPr/>
        <a:lstStyle/>
        <a:p>
          <a:endParaRPr lang="en-US" sz="2400"/>
        </a:p>
      </dgm:t>
    </dgm:pt>
    <dgm:pt modelId="{91813065-3F40-4916-A5CD-3F6271C666A1}">
      <dgm:prSet custT="1"/>
      <dgm:spPr/>
      <dgm:t>
        <a:bodyPr/>
        <a:lstStyle/>
        <a:p>
          <a:r>
            <a:rPr lang="en-US" sz="2400" dirty="0"/>
            <a:t>We considered how the presence or absence of nickel in the structure</a:t>
          </a:r>
          <a:r>
            <a:rPr lang="ru-RU" sz="2400" dirty="0"/>
            <a:t> </a:t>
          </a:r>
          <a:r>
            <a:rPr lang="en-US" sz="2400" dirty="0"/>
            <a:t>affects band structure</a:t>
          </a:r>
        </a:p>
      </dgm:t>
    </dgm:pt>
    <dgm:pt modelId="{8A522250-E6F2-4C8E-BFBA-1D21B6962B67}" type="parTrans" cxnId="{855909E5-F2DC-4463-A223-3F55D18894DC}">
      <dgm:prSet/>
      <dgm:spPr/>
      <dgm:t>
        <a:bodyPr/>
        <a:lstStyle/>
        <a:p>
          <a:endParaRPr lang="en-US" sz="2400"/>
        </a:p>
      </dgm:t>
    </dgm:pt>
    <dgm:pt modelId="{8053BC6D-AD7A-4E29-8C60-3ABC7EF052F9}" type="sibTrans" cxnId="{855909E5-F2DC-4463-A223-3F55D18894DC}">
      <dgm:prSet/>
      <dgm:spPr/>
      <dgm:t>
        <a:bodyPr/>
        <a:lstStyle/>
        <a:p>
          <a:endParaRPr lang="en-US" sz="2400"/>
        </a:p>
      </dgm:t>
    </dgm:pt>
    <dgm:pt modelId="{4B1615C3-1CF9-41D1-A235-F01F96146FF7}">
      <dgm:prSet custT="1"/>
      <dgm:spPr/>
      <dgm:t>
        <a:bodyPr/>
        <a:lstStyle/>
        <a:p>
          <a:r>
            <a:rPr lang="en-US" sz="2400" dirty="0"/>
            <a:t>Magnetic properties of</a:t>
          </a:r>
          <a:r>
            <a:rPr lang="ru-RU" sz="2400" dirty="0"/>
            <a:t> </a:t>
          </a:r>
          <a:r>
            <a:rPr lang="en-US" sz="2400" dirty="0"/>
            <a:t>the compounds are determined by those of erbium</a:t>
          </a:r>
        </a:p>
      </dgm:t>
    </dgm:pt>
    <dgm:pt modelId="{FB42A542-F2FF-496C-A551-E1AFC0CB6F79}" type="parTrans" cxnId="{61550B55-C887-4634-B7F6-7ACCFE597197}">
      <dgm:prSet/>
      <dgm:spPr/>
      <dgm:t>
        <a:bodyPr/>
        <a:lstStyle/>
        <a:p>
          <a:endParaRPr lang="en-US" sz="2400"/>
        </a:p>
      </dgm:t>
    </dgm:pt>
    <dgm:pt modelId="{B53E6297-7F30-40D2-A352-5C20A43D398D}" type="sibTrans" cxnId="{61550B55-C887-4634-B7F6-7ACCFE597197}">
      <dgm:prSet/>
      <dgm:spPr/>
      <dgm:t>
        <a:bodyPr/>
        <a:lstStyle/>
        <a:p>
          <a:endParaRPr lang="en-US" sz="2400"/>
        </a:p>
      </dgm:t>
    </dgm:pt>
    <dgm:pt modelId="{BBBC709C-CF5D-4004-939F-7A68A3D1C730}" type="pres">
      <dgm:prSet presAssocID="{8B313032-E668-4024-9787-9E82230B9625}" presName="vert0" presStyleCnt="0">
        <dgm:presLayoutVars>
          <dgm:dir/>
          <dgm:animOne val="branch"/>
          <dgm:animLvl val="lvl"/>
        </dgm:presLayoutVars>
      </dgm:prSet>
      <dgm:spPr/>
    </dgm:pt>
    <dgm:pt modelId="{1F2EBFF7-BD73-4719-B047-BCB66EA45DE6}" type="pres">
      <dgm:prSet presAssocID="{0DB75F38-3DA3-4F92-B7AF-AD83F5137E13}" presName="thickLine" presStyleLbl="alignNode1" presStyleIdx="0" presStyleCnt="5"/>
      <dgm:spPr/>
    </dgm:pt>
    <dgm:pt modelId="{2AFF99C8-AE03-48B1-8699-4AD832609B2E}" type="pres">
      <dgm:prSet presAssocID="{0DB75F38-3DA3-4F92-B7AF-AD83F5137E13}" presName="horz1" presStyleCnt="0"/>
      <dgm:spPr/>
    </dgm:pt>
    <dgm:pt modelId="{ECD9EB4B-49DC-4119-8230-C3933EF87505}" type="pres">
      <dgm:prSet presAssocID="{0DB75F38-3DA3-4F92-B7AF-AD83F5137E13}" presName="tx1" presStyleLbl="revTx" presStyleIdx="0" presStyleCnt="5" custScaleY="52871"/>
      <dgm:spPr/>
    </dgm:pt>
    <dgm:pt modelId="{F0361F15-3110-4184-B8A0-204392ECCF11}" type="pres">
      <dgm:prSet presAssocID="{0DB75F38-3DA3-4F92-B7AF-AD83F5137E13}" presName="vert1" presStyleCnt="0"/>
      <dgm:spPr/>
    </dgm:pt>
    <dgm:pt modelId="{2D3C44E2-D72E-41FF-8500-DF5646BA11CC}" type="pres">
      <dgm:prSet presAssocID="{FAB0D41A-BCBA-41C1-81F0-948975D904F9}" presName="thickLine" presStyleLbl="alignNode1" presStyleIdx="1" presStyleCnt="5"/>
      <dgm:spPr/>
    </dgm:pt>
    <dgm:pt modelId="{7AF91B37-EBC8-42A9-B94F-503B72F32A61}" type="pres">
      <dgm:prSet presAssocID="{FAB0D41A-BCBA-41C1-81F0-948975D904F9}" presName="horz1" presStyleCnt="0"/>
      <dgm:spPr/>
    </dgm:pt>
    <dgm:pt modelId="{7882382B-B845-4159-B451-32A7A0E42E8A}" type="pres">
      <dgm:prSet presAssocID="{FAB0D41A-BCBA-41C1-81F0-948975D904F9}" presName="tx1" presStyleLbl="revTx" presStyleIdx="1" presStyleCnt="5" custScaleY="78140"/>
      <dgm:spPr/>
    </dgm:pt>
    <dgm:pt modelId="{ED31A69D-DB26-43F9-8703-326C75BF69D9}" type="pres">
      <dgm:prSet presAssocID="{FAB0D41A-BCBA-41C1-81F0-948975D904F9}" presName="vert1" presStyleCnt="0"/>
      <dgm:spPr/>
    </dgm:pt>
    <dgm:pt modelId="{691E4721-B13E-4138-B69D-DFBBE33FD6B1}" type="pres">
      <dgm:prSet presAssocID="{0A254A25-E8A1-4325-BA23-0257EBA3D6F3}" presName="thickLine" presStyleLbl="alignNode1" presStyleIdx="2" presStyleCnt="5"/>
      <dgm:spPr/>
    </dgm:pt>
    <dgm:pt modelId="{EE5F8FBA-59EE-438C-B48A-2DAE41C20083}" type="pres">
      <dgm:prSet presAssocID="{0A254A25-E8A1-4325-BA23-0257EBA3D6F3}" presName="horz1" presStyleCnt="0"/>
      <dgm:spPr/>
    </dgm:pt>
    <dgm:pt modelId="{135BE2A0-5D0C-4600-BF87-9F605BA6486A}" type="pres">
      <dgm:prSet presAssocID="{0A254A25-E8A1-4325-BA23-0257EBA3D6F3}" presName="tx1" presStyleLbl="revTx" presStyleIdx="2" presStyleCnt="5" custScaleY="49909"/>
      <dgm:spPr/>
    </dgm:pt>
    <dgm:pt modelId="{7141C5B5-8A31-4360-8630-CEBA30369600}" type="pres">
      <dgm:prSet presAssocID="{0A254A25-E8A1-4325-BA23-0257EBA3D6F3}" presName="vert1" presStyleCnt="0"/>
      <dgm:spPr/>
    </dgm:pt>
    <dgm:pt modelId="{487AB527-7344-45F6-A05A-73E94EC7DEA0}" type="pres">
      <dgm:prSet presAssocID="{91813065-3F40-4916-A5CD-3F6271C666A1}" presName="thickLine" presStyleLbl="alignNode1" presStyleIdx="3" presStyleCnt="5"/>
      <dgm:spPr/>
    </dgm:pt>
    <dgm:pt modelId="{BDFEDA88-9E1F-40CF-99FD-9BEC311AEBDC}" type="pres">
      <dgm:prSet presAssocID="{91813065-3F40-4916-A5CD-3F6271C666A1}" presName="horz1" presStyleCnt="0"/>
      <dgm:spPr/>
    </dgm:pt>
    <dgm:pt modelId="{E7495E7A-C68F-4C1C-B4F9-2DA8C5E9B445}" type="pres">
      <dgm:prSet presAssocID="{91813065-3F40-4916-A5CD-3F6271C666A1}" presName="tx1" presStyleLbl="revTx" presStyleIdx="3" presStyleCnt="5" custScaleY="66391"/>
      <dgm:spPr/>
    </dgm:pt>
    <dgm:pt modelId="{E9A47CE5-F0A6-48B6-BFC1-D0D445A7B66C}" type="pres">
      <dgm:prSet presAssocID="{91813065-3F40-4916-A5CD-3F6271C666A1}" presName="vert1" presStyleCnt="0"/>
      <dgm:spPr/>
    </dgm:pt>
    <dgm:pt modelId="{062FA410-C003-4279-AFCF-EBB599A99C9A}" type="pres">
      <dgm:prSet presAssocID="{4B1615C3-1CF9-41D1-A235-F01F96146FF7}" presName="thickLine" presStyleLbl="alignNode1" presStyleIdx="4" presStyleCnt="5"/>
      <dgm:spPr/>
    </dgm:pt>
    <dgm:pt modelId="{9B3F90EA-6491-46DD-BB8C-00B84DA42FE2}" type="pres">
      <dgm:prSet presAssocID="{4B1615C3-1CF9-41D1-A235-F01F96146FF7}" presName="horz1" presStyleCnt="0"/>
      <dgm:spPr/>
    </dgm:pt>
    <dgm:pt modelId="{86CA9B0E-4BFF-49E0-842A-C9DD896F4815}" type="pres">
      <dgm:prSet presAssocID="{4B1615C3-1CF9-41D1-A235-F01F96146FF7}" presName="tx1" presStyleLbl="revTx" presStyleIdx="4" presStyleCnt="5" custScaleY="52895"/>
      <dgm:spPr/>
    </dgm:pt>
    <dgm:pt modelId="{5EA6E836-F38E-4611-85AA-46F5725EDF23}" type="pres">
      <dgm:prSet presAssocID="{4B1615C3-1CF9-41D1-A235-F01F96146FF7}" presName="vert1" presStyleCnt="0"/>
      <dgm:spPr/>
    </dgm:pt>
  </dgm:ptLst>
  <dgm:cxnLst>
    <dgm:cxn modelId="{90B02D40-1B32-4BA2-A707-0544E80A8D86}" type="presOf" srcId="{8B313032-E668-4024-9787-9E82230B9625}" destId="{BBBC709C-CF5D-4004-939F-7A68A3D1C730}" srcOrd="0" destOrd="0" presId="urn:microsoft.com/office/officeart/2008/layout/LinedList"/>
    <dgm:cxn modelId="{1AE55C5E-D16B-42F3-AFC2-9DA971FA57FC}" srcId="{8B313032-E668-4024-9787-9E82230B9625}" destId="{0DB75F38-3DA3-4F92-B7AF-AD83F5137E13}" srcOrd="0" destOrd="0" parTransId="{FA238830-5160-44E3-9518-7C4253A660D2}" sibTransId="{21CBC87A-B1DB-4DA3-B30A-B076CE197B85}"/>
    <dgm:cxn modelId="{94604644-F907-4ED0-A9FB-43EAB5310520}" type="presOf" srcId="{4B1615C3-1CF9-41D1-A235-F01F96146FF7}" destId="{86CA9B0E-4BFF-49E0-842A-C9DD896F4815}" srcOrd="0" destOrd="0" presId="urn:microsoft.com/office/officeart/2008/layout/LinedList"/>
    <dgm:cxn modelId="{614ACE67-C415-4576-B0C6-A5043D1EF6A7}" type="presOf" srcId="{91813065-3F40-4916-A5CD-3F6271C666A1}" destId="{E7495E7A-C68F-4C1C-B4F9-2DA8C5E9B445}" srcOrd="0" destOrd="0" presId="urn:microsoft.com/office/officeart/2008/layout/LinedList"/>
    <dgm:cxn modelId="{03BBA869-9BA3-4925-BE1B-6AFD4FD10EEF}" srcId="{8B313032-E668-4024-9787-9E82230B9625}" destId="{FAB0D41A-BCBA-41C1-81F0-948975D904F9}" srcOrd="1" destOrd="0" parTransId="{7AA0BC57-5B18-4FB0-9877-733523E60D44}" sibTransId="{BAD5D55D-1BDD-4F1C-893A-5A6695FABBFD}"/>
    <dgm:cxn modelId="{61550B55-C887-4634-B7F6-7ACCFE597197}" srcId="{8B313032-E668-4024-9787-9E82230B9625}" destId="{4B1615C3-1CF9-41D1-A235-F01F96146FF7}" srcOrd="4" destOrd="0" parTransId="{FB42A542-F2FF-496C-A551-E1AFC0CB6F79}" sibTransId="{B53E6297-7F30-40D2-A352-5C20A43D398D}"/>
    <dgm:cxn modelId="{8E63B556-4385-486E-97B5-2EB6D77AF97C}" srcId="{8B313032-E668-4024-9787-9E82230B9625}" destId="{0A254A25-E8A1-4325-BA23-0257EBA3D6F3}" srcOrd="2" destOrd="0" parTransId="{29F4543A-06CC-4B6D-8228-3687C50B0042}" sibTransId="{C4B60D62-8F4B-4509-962F-9E552986CC83}"/>
    <dgm:cxn modelId="{A2542EBD-BD79-4613-9A9D-CDDDE8D9613E}" type="presOf" srcId="{FAB0D41A-BCBA-41C1-81F0-948975D904F9}" destId="{7882382B-B845-4159-B451-32A7A0E42E8A}" srcOrd="0" destOrd="0" presId="urn:microsoft.com/office/officeart/2008/layout/LinedList"/>
    <dgm:cxn modelId="{4ADAE4C4-4204-4A33-8B1A-D81C20BC507A}" type="presOf" srcId="{0A254A25-E8A1-4325-BA23-0257EBA3D6F3}" destId="{135BE2A0-5D0C-4600-BF87-9F605BA6486A}" srcOrd="0" destOrd="0" presId="urn:microsoft.com/office/officeart/2008/layout/LinedList"/>
    <dgm:cxn modelId="{F4242DD5-1A72-4DF9-8EE8-7FE55DAE4D45}" type="presOf" srcId="{0DB75F38-3DA3-4F92-B7AF-AD83F5137E13}" destId="{ECD9EB4B-49DC-4119-8230-C3933EF87505}" srcOrd="0" destOrd="0" presId="urn:microsoft.com/office/officeart/2008/layout/LinedList"/>
    <dgm:cxn modelId="{855909E5-F2DC-4463-A223-3F55D18894DC}" srcId="{8B313032-E668-4024-9787-9E82230B9625}" destId="{91813065-3F40-4916-A5CD-3F6271C666A1}" srcOrd="3" destOrd="0" parTransId="{8A522250-E6F2-4C8E-BFBA-1D21B6962B67}" sibTransId="{8053BC6D-AD7A-4E29-8C60-3ABC7EF052F9}"/>
    <dgm:cxn modelId="{08164841-E7B2-4FEA-A7B2-1352133D0E36}" type="presParOf" srcId="{BBBC709C-CF5D-4004-939F-7A68A3D1C730}" destId="{1F2EBFF7-BD73-4719-B047-BCB66EA45DE6}" srcOrd="0" destOrd="0" presId="urn:microsoft.com/office/officeart/2008/layout/LinedList"/>
    <dgm:cxn modelId="{BFC1ECC2-8DAD-4A3A-A204-931AD09D40FD}" type="presParOf" srcId="{BBBC709C-CF5D-4004-939F-7A68A3D1C730}" destId="{2AFF99C8-AE03-48B1-8699-4AD832609B2E}" srcOrd="1" destOrd="0" presId="urn:microsoft.com/office/officeart/2008/layout/LinedList"/>
    <dgm:cxn modelId="{17894B94-810D-4B08-96D4-F77A8C794B91}" type="presParOf" srcId="{2AFF99C8-AE03-48B1-8699-4AD832609B2E}" destId="{ECD9EB4B-49DC-4119-8230-C3933EF87505}" srcOrd="0" destOrd="0" presId="urn:microsoft.com/office/officeart/2008/layout/LinedList"/>
    <dgm:cxn modelId="{78E4839B-9E5D-420B-816A-0158CC90B510}" type="presParOf" srcId="{2AFF99C8-AE03-48B1-8699-4AD832609B2E}" destId="{F0361F15-3110-4184-B8A0-204392ECCF11}" srcOrd="1" destOrd="0" presId="urn:microsoft.com/office/officeart/2008/layout/LinedList"/>
    <dgm:cxn modelId="{DBE2B360-3ED2-465E-BE94-014BE56F23D7}" type="presParOf" srcId="{BBBC709C-CF5D-4004-939F-7A68A3D1C730}" destId="{2D3C44E2-D72E-41FF-8500-DF5646BA11CC}" srcOrd="2" destOrd="0" presId="urn:microsoft.com/office/officeart/2008/layout/LinedList"/>
    <dgm:cxn modelId="{D2AA849C-D1E5-4B37-A75D-0AE63D997E77}" type="presParOf" srcId="{BBBC709C-CF5D-4004-939F-7A68A3D1C730}" destId="{7AF91B37-EBC8-42A9-B94F-503B72F32A61}" srcOrd="3" destOrd="0" presId="urn:microsoft.com/office/officeart/2008/layout/LinedList"/>
    <dgm:cxn modelId="{6AE8DE51-1312-4AF9-A99A-99629446BDCB}" type="presParOf" srcId="{7AF91B37-EBC8-42A9-B94F-503B72F32A61}" destId="{7882382B-B845-4159-B451-32A7A0E42E8A}" srcOrd="0" destOrd="0" presId="urn:microsoft.com/office/officeart/2008/layout/LinedList"/>
    <dgm:cxn modelId="{F52BAB1A-A703-404E-935F-6EADA42B4B52}" type="presParOf" srcId="{7AF91B37-EBC8-42A9-B94F-503B72F32A61}" destId="{ED31A69D-DB26-43F9-8703-326C75BF69D9}" srcOrd="1" destOrd="0" presId="urn:microsoft.com/office/officeart/2008/layout/LinedList"/>
    <dgm:cxn modelId="{6C1AB3FD-14C8-465E-B782-E91169935123}" type="presParOf" srcId="{BBBC709C-CF5D-4004-939F-7A68A3D1C730}" destId="{691E4721-B13E-4138-B69D-DFBBE33FD6B1}" srcOrd="4" destOrd="0" presId="urn:microsoft.com/office/officeart/2008/layout/LinedList"/>
    <dgm:cxn modelId="{AF7331EF-938B-4742-B831-762C3116F26D}" type="presParOf" srcId="{BBBC709C-CF5D-4004-939F-7A68A3D1C730}" destId="{EE5F8FBA-59EE-438C-B48A-2DAE41C20083}" srcOrd="5" destOrd="0" presId="urn:microsoft.com/office/officeart/2008/layout/LinedList"/>
    <dgm:cxn modelId="{C776E5D1-2466-441A-B9BF-8FB6F5BD2889}" type="presParOf" srcId="{EE5F8FBA-59EE-438C-B48A-2DAE41C20083}" destId="{135BE2A0-5D0C-4600-BF87-9F605BA6486A}" srcOrd="0" destOrd="0" presId="urn:microsoft.com/office/officeart/2008/layout/LinedList"/>
    <dgm:cxn modelId="{8F1601E7-8DCB-448B-8DB8-038050D60277}" type="presParOf" srcId="{EE5F8FBA-59EE-438C-B48A-2DAE41C20083}" destId="{7141C5B5-8A31-4360-8630-CEBA30369600}" srcOrd="1" destOrd="0" presId="urn:microsoft.com/office/officeart/2008/layout/LinedList"/>
    <dgm:cxn modelId="{6EB44909-9888-45F2-8BDB-EDBD893BB57D}" type="presParOf" srcId="{BBBC709C-CF5D-4004-939F-7A68A3D1C730}" destId="{487AB527-7344-45F6-A05A-73E94EC7DEA0}" srcOrd="6" destOrd="0" presId="urn:microsoft.com/office/officeart/2008/layout/LinedList"/>
    <dgm:cxn modelId="{A374E7FB-B268-4D4B-8DE3-98F8F256DAEA}" type="presParOf" srcId="{BBBC709C-CF5D-4004-939F-7A68A3D1C730}" destId="{BDFEDA88-9E1F-40CF-99FD-9BEC311AEBDC}" srcOrd="7" destOrd="0" presId="urn:microsoft.com/office/officeart/2008/layout/LinedList"/>
    <dgm:cxn modelId="{912EEE6C-4635-4922-BF82-9D411C46034F}" type="presParOf" srcId="{BDFEDA88-9E1F-40CF-99FD-9BEC311AEBDC}" destId="{E7495E7A-C68F-4C1C-B4F9-2DA8C5E9B445}" srcOrd="0" destOrd="0" presId="urn:microsoft.com/office/officeart/2008/layout/LinedList"/>
    <dgm:cxn modelId="{3B68B101-47C6-4D15-BE8F-EE1F2FDE2C06}" type="presParOf" srcId="{BDFEDA88-9E1F-40CF-99FD-9BEC311AEBDC}" destId="{E9A47CE5-F0A6-48B6-BFC1-D0D445A7B66C}" srcOrd="1" destOrd="0" presId="urn:microsoft.com/office/officeart/2008/layout/LinedList"/>
    <dgm:cxn modelId="{E226956E-4662-4383-8ED6-5A8D805CF2BC}" type="presParOf" srcId="{BBBC709C-CF5D-4004-939F-7A68A3D1C730}" destId="{062FA410-C003-4279-AFCF-EBB599A99C9A}" srcOrd="8" destOrd="0" presId="urn:microsoft.com/office/officeart/2008/layout/LinedList"/>
    <dgm:cxn modelId="{C2CC1E64-9374-4347-8FC6-0EE4A83ED308}" type="presParOf" srcId="{BBBC709C-CF5D-4004-939F-7A68A3D1C730}" destId="{9B3F90EA-6491-46DD-BB8C-00B84DA42FE2}" srcOrd="9" destOrd="0" presId="urn:microsoft.com/office/officeart/2008/layout/LinedList"/>
    <dgm:cxn modelId="{0C6FC9E9-0162-40CE-9C0F-E17A0497F998}" type="presParOf" srcId="{9B3F90EA-6491-46DD-BB8C-00B84DA42FE2}" destId="{86CA9B0E-4BFF-49E0-842A-C9DD896F4815}" srcOrd="0" destOrd="0" presId="urn:microsoft.com/office/officeart/2008/layout/LinedList"/>
    <dgm:cxn modelId="{78593391-3526-4D2C-A98B-E4E91AB71E01}" type="presParOf" srcId="{9B3F90EA-6491-46DD-BB8C-00B84DA42FE2}" destId="{5EA6E836-F38E-4611-85AA-46F5725EDF2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EBFF7-BD73-4719-B047-BCB66EA45DE6}">
      <dsp:nvSpPr>
        <dsp:cNvPr id="0" name=""/>
        <dsp:cNvSpPr/>
      </dsp:nvSpPr>
      <dsp:spPr>
        <a:xfrm>
          <a:off x="0" y="59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9EB4B-49DC-4119-8230-C3933EF87505}">
      <dsp:nvSpPr>
        <dsp:cNvPr id="0" name=""/>
        <dsp:cNvSpPr/>
      </dsp:nvSpPr>
      <dsp:spPr>
        <a:xfrm>
          <a:off x="0" y="593"/>
          <a:ext cx="10515600" cy="719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Electronic structure of the compounds has been studied</a:t>
          </a:r>
        </a:p>
      </dsp:txBody>
      <dsp:txXfrm>
        <a:off x="0" y="593"/>
        <a:ext cx="10515600" cy="719592"/>
      </dsp:txXfrm>
    </dsp:sp>
    <dsp:sp modelId="{2D3C44E2-D72E-41FF-8500-DF5646BA11CC}">
      <dsp:nvSpPr>
        <dsp:cNvPr id="0" name=""/>
        <dsp:cNvSpPr/>
      </dsp:nvSpPr>
      <dsp:spPr>
        <a:xfrm>
          <a:off x="0" y="7201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2382B-B845-4159-B451-32A7A0E42E8A}">
      <dsp:nvSpPr>
        <dsp:cNvPr id="0" name=""/>
        <dsp:cNvSpPr/>
      </dsp:nvSpPr>
      <dsp:spPr>
        <a:xfrm>
          <a:off x="0" y="720186"/>
          <a:ext cx="10515600" cy="1063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 conclude that </a:t>
          </a:r>
          <a:r>
            <a:rPr lang="en-US" sz="2400" kern="1200" dirty="0" err="1"/>
            <a:t>ErNiSb</a:t>
          </a:r>
          <a:r>
            <a:rPr lang="en-US" sz="2400" kern="1200" dirty="0"/>
            <a:t> is a semiconductor with indirect energy gap of </a:t>
          </a:r>
          <a14:m xmlns:a14="http://schemas.microsoft.com/office/drawing/2010/main">
            <m:oMath xmlns:m="http://schemas.openxmlformats.org/officeDocument/2006/math">
              <m:r>
                <a:rPr lang="en-US" sz="24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↑</m:t>
              </m:r>
            </m:oMath>
          </a14:m>
          <a:r>
            <a:rPr lang="en-US" sz="2400" kern="1200" dirty="0"/>
            <a:t> 0.33 eV, </a:t>
          </a:r>
          <a14:m xmlns:a14="http://schemas.microsoft.com/office/drawing/2010/main">
            <m:oMath xmlns:m="http://schemas.openxmlformats.org/officeDocument/2006/math">
              <m:r>
                <a:rPr lang="en-US" sz="24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↓</m:t>
              </m:r>
            </m:oMath>
          </a14:m>
          <a:r>
            <a:rPr lang="en-US" sz="2400" kern="1200" dirty="0"/>
            <a:t> 0.25 eV</a:t>
          </a:r>
        </a:p>
      </dsp:txBody>
      <dsp:txXfrm>
        <a:off x="0" y="720186"/>
        <a:ext cx="10515600" cy="1063512"/>
      </dsp:txXfrm>
    </dsp:sp>
    <dsp:sp modelId="{691E4721-B13E-4138-B69D-DFBBE33FD6B1}">
      <dsp:nvSpPr>
        <dsp:cNvPr id="0" name=""/>
        <dsp:cNvSpPr/>
      </dsp:nvSpPr>
      <dsp:spPr>
        <a:xfrm>
          <a:off x="0" y="178369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BE2A0-5D0C-4600-BF87-9F605BA6486A}">
      <dsp:nvSpPr>
        <dsp:cNvPr id="0" name=""/>
        <dsp:cNvSpPr/>
      </dsp:nvSpPr>
      <dsp:spPr>
        <a:xfrm>
          <a:off x="0" y="1783699"/>
          <a:ext cx="10515600" cy="6792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ErSb</a:t>
          </a:r>
          <a:r>
            <a:rPr lang="en-US" sz="2400" kern="1200" dirty="0"/>
            <a:t> is a semimetal with hole and electron pockets near </a:t>
          </a:r>
          <a:r>
            <a:rPr lang="ru-RU" sz="2400" kern="1200" dirty="0"/>
            <a:t>Г </a:t>
          </a:r>
          <a:r>
            <a:rPr lang="en-US" sz="2400" kern="1200" dirty="0"/>
            <a:t>and X points </a:t>
          </a:r>
        </a:p>
      </dsp:txBody>
      <dsp:txXfrm>
        <a:off x="0" y="1783699"/>
        <a:ext cx="10515600" cy="679278"/>
      </dsp:txXfrm>
    </dsp:sp>
    <dsp:sp modelId="{487AB527-7344-45F6-A05A-73E94EC7DEA0}">
      <dsp:nvSpPr>
        <dsp:cNvPr id="0" name=""/>
        <dsp:cNvSpPr/>
      </dsp:nvSpPr>
      <dsp:spPr>
        <a:xfrm>
          <a:off x="0" y="246297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95E7A-C68F-4C1C-B4F9-2DA8C5E9B445}">
      <dsp:nvSpPr>
        <dsp:cNvPr id="0" name=""/>
        <dsp:cNvSpPr/>
      </dsp:nvSpPr>
      <dsp:spPr>
        <a:xfrm>
          <a:off x="0" y="2462978"/>
          <a:ext cx="10515600" cy="90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 considered how the presence or absence of nickel in the structure</a:t>
          </a:r>
          <a:r>
            <a:rPr lang="ru-RU" sz="2400" kern="1200" dirty="0"/>
            <a:t> </a:t>
          </a:r>
          <a:r>
            <a:rPr lang="en-US" sz="2400" kern="1200" dirty="0"/>
            <a:t>affects band structure</a:t>
          </a:r>
        </a:p>
      </dsp:txBody>
      <dsp:txXfrm>
        <a:off x="0" y="2462978"/>
        <a:ext cx="10515600" cy="903604"/>
      </dsp:txXfrm>
    </dsp:sp>
    <dsp:sp modelId="{062FA410-C003-4279-AFCF-EBB599A99C9A}">
      <dsp:nvSpPr>
        <dsp:cNvPr id="0" name=""/>
        <dsp:cNvSpPr/>
      </dsp:nvSpPr>
      <dsp:spPr>
        <a:xfrm>
          <a:off x="0" y="336658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A9B0E-4BFF-49E0-842A-C9DD896F4815}">
      <dsp:nvSpPr>
        <dsp:cNvPr id="0" name=""/>
        <dsp:cNvSpPr/>
      </dsp:nvSpPr>
      <dsp:spPr>
        <a:xfrm>
          <a:off x="0" y="3366582"/>
          <a:ext cx="10515600" cy="719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Magnetic properties of</a:t>
          </a:r>
          <a:r>
            <a:rPr lang="ru-RU" sz="2400" kern="1200" dirty="0"/>
            <a:t> </a:t>
          </a:r>
          <a:r>
            <a:rPr lang="en-US" sz="2400" kern="1200" dirty="0"/>
            <a:t>the compounds are determined by those of erbium</a:t>
          </a:r>
        </a:p>
      </dsp:txBody>
      <dsp:txXfrm>
        <a:off x="0" y="3366582"/>
        <a:ext cx="10515600" cy="719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2A656-A64F-429F-B579-71B236EC122F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4D493-37F9-4865-A851-658E2424D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78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4D493-37F9-4865-A851-658E2424D40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90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CAB1-DDCD-4396-9BB6-A4A8B23E4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CAB1-DDCD-4396-9BB6-A4A8B23E4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9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CAB1-DDCD-4396-9BB6-A4A8B23E4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5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CAB1-DDCD-4396-9BB6-A4A8B23E4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CAB1-DDCD-4396-9BB6-A4A8B23E4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CAB1-DDCD-4396-9BB6-A4A8B23E4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CAB1-DDCD-4396-9BB6-A4A8B23E4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CAB1-DDCD-4396-9BB6-A4A8B23E4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24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CAB1-DDCD-4396-9BB6-A4A8B23E4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CAB1-DDCD-4396-9BB6-A4A8B23E4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0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4CAB1-DDCD-4396-9BB6-A4A8B23E4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4CAB1-DDCD-4396-9BB6-A4A8B23E4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0.png"/><Relationship Id="rId5" Type="http://schemas.openxmlformats.org/officeDocument/2006/relationships/image" Target="../media/image6.png"/><Relationship Id="rId10" Type="http://schemas.openxmlformats.org/officeDocument/2006/relationships/image" Target="../media/image9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14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56AFF29-0B9B-5770-5B4B-793DE1454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4047" y="5606001"/>
            <a:ext cx="1119145" cy="1114614"/>
          </a:xfrm>
          <a:prstGeom prst="rect">
            <a:avLst/>
          </a:prstGeom>
        </p:spPr>
      </p:pic>
      <p:sp>
        <p:nvSpPr>
          <p:cNvPr id="9" name="Текст 3">
            <a:extLst>
              <a:ext uri="{FF2B5EF4-FFF2-40B4-BE49-F238E27FC236}">
                <a16:creationId xmlns:a16="http://schemas.microsoft.com/office/drawing/2014/main" id="{3C8D91EF-D162-BA34-0342-9FB94B4F1576}"/>
              </a:ext>
            </a:extLst>
          </p:cNvPr>
          <p:cNvSpPr txBox="1">
            <a:spLocks/>
          </p:cNvSpPr>
          <p:nvPr/>
        </p:nvSpPr>
        <p:spPr>
          <a:xfrm>
            <a:off x="1959769" y="2694430"/>
            <a:ext cx="8272462" cy="1469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222222"/>
                </a:solidFill>
              </a:rPr>
              <a:t>Comparison of band structures of </a:t>
            </a:r>
            <a:r>
              <a:rPr lang="en-US" sz="3200" b="1" dirty="0" err="1">
                <a:solidFill>
                  <a:srgbClr val="222222"/>
                </a:solidFill>
              </a:rPr>
              <a:t>ErSb</a:t>
            </a:r>
            <a:r>
              <a:rPr lang="en-US" sz="3200" b="1" dirty="0">
                <a:solidFill>
                  <a:srgbClr val="222222"/>
                </a:solidFill>
              </a:rPr>
              <a:t> and </a:t>
            </a:r>
            <a:r>
              <a:rPr lang="en-US" sz="3200" b="1" dirty="0" err="1">
                <a:solidFill>
                  <a:srgbClr val="222222"/>
                </a:solidFill>
              </a:rPr>
              <a:t>ErNiSb</a:t>
            </a:r>
            <a:r>
              <a:rPr lang="en-US" sz="3200" b="1" dirty="0">
                <a:solidFill>
                  <a:srgbClr val="222222"/>
                </a:solidFill>
              </a:rPr>
              <a:t> </a:t>
            </a:r>
            <a:r>
              <a:rPr lang="en-US" sz="3200" b="1" dirty="0" err="1">
                <a:solidFill>
                  <a:srgbClr val="222222"/>
                </a:solidFill>
              </a:rPr>
              <a:t>intermetallics</a:t>
            </a:r>
            <a:r>
              <a:rPr lang="en-US" sz="3200" b="1" dirty="0">
                <a:solidFill>
                  <a:srgbClr val="222222"/>
                </a:solidFill>
              </a:rPr>
              <a:t> from ab initio calculations</a:t>
            </a:r>
            <a:endParaRPr lang="ru-RU" sz="3200" b="1" dirty="0"/>
          </a:p>
        </p:txBody>
      </p:sp>
      <p:sp>
        <p:nvSpPr>
          <p:cNvPr id="10" name="Текст 1">
            <a:extLst>
              <a:ext uri="{FF2B5EF4-FFF2-40B4-BE49-F238E27FC236}">
                <a16:creationId xmlns:a16="http://schemas.microsoft.com/office/drawing/2014/main" id="{0EB5E746-640D-B033-56C5-AC92E4BD9D08}"/>
              </a:ext>
            </a:extLst>
          </p:cNvPr>
          <p:cNvSpPr txBox="1">
            <a:spLocks/>
          </p:cNvSpPr>
          <p:nvPr/>
        </p:nvSpPr>
        <p:spPr>
          <a:xfrm>
            <a:off x="1957389" y="4056962"/>
            <a:ext cx="8272463" cy="830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err="1">
                <a:solidFill>
                  <a:schemeClr val="tx1"/>
                </a:solidFill>
              </a:rPr>
              <a:t>Baidak</a:t>
            </a:r>
            <a:r>
              <a:rPr lang="en-US" sz="2400" dirty="0">
                <a:solidFill>
                  <a:schemeClr val="tx1"/>
                </a:solidFill>
              </a:rPr>
              <a:t> S. T., </a:t>
            </a:r>
            <a:r>
              <a:rPr lang="en-US" sz="2400" dirty="0" err="1">
                <a:solidFill>
                  <a:schemeClr val="tx1"/>
                </a:solidFill>
              </a:rPr>
              <a:t>Lukoyanov</a:t>
            </a:r>
            <a:r>
              <a:rPr lang="en-US" sz="2400" dirty="0">
                <a:solidFill>
                  <a:schemeClr val="tx1"/>
                </a:solidFill>
              </a:rPr>
              <a:t> A. V.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32DA2F3B-F1BD-1FE0-E772-30A10495DD55}"/>
              </a:ext>
            </a:extLst>
          </p:cNvPr>
          <p:cNvSpPr txBox="1">
            <a:spLocks/>
          </p:cNvSpPr>
          <p:nvPr/>
        </p:nvSpPr>
        <p:spPr>
          <a:xfrm>
            <a:off x="1957389" y="4926259"/>
            <a:ext cx="827246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u="sng" dirty="0">
                <a:solidFill>
                  <a:schemeClr val="tx1"/>
                </a:solidFill>
              </a:rPr>
              <a:t>Speaker: </a:t>
            </a:r>
            <a:r>
              <a:rPr lang="en-US" sz="2400" b="1" u="sng" dirty="0" err="1">
                <a:solidFill>
                  <a:schemeClr val="tx1"/>
                </a:solidFill>
              </a:rPr>
              <a:t>Baidak</a:t>
            </a:r>
            <a:r>
              <a:rPr lang="en-US" sz="2400" b="1" u="sng" dirty="0">
                <a:solidFill>
                  <a:schemeClr val="tx1"/>
                </a:solid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</a:rPr>
              <a:t>Semyon</a:t>
            </a:r>
            <a:r>
              <a:rPr lang="en-US" sz="2400" b="1" u="sng" dirty="0">
                <a:solidFill>
                  <a:schemeClr val="tx1"/>
                </a:solid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</a:rPr>
              <a:t>Timofeevich</a:t>
            </a:r>
            <a:endParaRPr lang="ru-RU" sz="2400" b="1" u="sng" dirty="0">
              <a:solidFill>
                <a:schemeClr val="tx1"/>
              </a:solidFill>
            </a:endParaRPr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046BD6D3-3144-9BE7-8D4E-B51F4A6579F0}"/>
              </a:ext>
            </a:extLst>
          </p:cNvPr>
          <p:cNvSpPr txBox="1">
            <a:spLocks/>
          </p:cNvSpPr>
          <p:nvPr/>
        </p:nvSpPr>
        <p:spPr>
          <a:xfrm>
            <a:off x="7194450" y="636768"/>
            <a:ext cx="3499603" cy="1096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Yekaterinburg, Russia</a:t>
            </a:r>
          </a:p>
        </p:txBody>
      </p:sp>
    </p:spTree>
    <p:extLst>
      <p:ext uri="{BB962C8B-B14F-4D97-AF65-F5344CB8AC3E}">
        <p14:creationId xmlns:p14="http://schemas.microsoft.com/office/powerpoint/2010/main" val="5863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D0240D-F9BE-82CC-F676-5EF8A3A03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EE41468-3D01-CB3F-1F64-819051445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40384" cy="1022400"/>
          </a:xfrm>
          <a:prstGeom prst="rect">
            <a:avLst/>
          </a:prstGeom>
        </p:spPr>
      </p:pic>
      <p:sp>
        <p:nvSpPr>
          <p:cNvPr id="5" name="Текст 3">
            <a:extLst>
              <a:ext uri="{FF2B5EF4-FFF2-40B4-BE49-F238E27FC236}">
                <a16:creationId xmlns:a16="http://schemas.microsoft.com/office/drawing/2014/main" id="{6D259E6E-9B79-DB96-71F0-37C1D5E6DCE6}"/>
              </a:ext>
            </a:extLst>
          </p:cNvPr>
          <p:cNvSpPr txBox="1">
            <a:spLocks/>
          </p:cNvSpPr>
          <p:nvPr/>
        </p:nvSpPr>
        <p:spPr>
          <a:xfrm>
            <a:off x="970192" y="1034848"/>
            <a:ext cx="10469536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222222"/>
                </a:solidFill>
              </a:rPr>
              <a:t>Crystal structure</a:t>
            </a:r>
            <a:endParaRPr lang="ru-RU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9DF174-E376-EE66-F29B-8719C019D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2" y="2488648"/>
            <a:ext cx="5418735" cy="3493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6A9220-E958-0429-A55F-27C3E477963D}"/>
              </a:ext>
            </a:extLst>
          </p:cNvPr>
          <p:cNvSpPr txBox="1"/>
          <p:nvPr/>
        </p:nvSpPr>
        <p:spPr>
          <a:xfrm>
            <a:off x="1181758" y="6044078"/>
            <a:ext cx="4995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Figure</a:t>
            </a:r>
            <a:r>
              <a:rPr lang="ru-RU" b="1" dirty="0"/>
              <a:t> 1.</a:t>
            </a:r>
            <a:r>
              <a:rPr lang="ru-RU" dirty="0"/>
              <a:t> Crystal </a:t>
            </a:r>
            <a:r>
              <a:rPr lang="ru-RU" dirty="0" err="1"/>
              <a:t>structure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en-US" dirty="0"/>
              <a:t> the</a:t>
            </a:r>
            <a:r>
              <a:rPr lang="ru-RU" dirty="0"/>
              <a:t> </a:t>
            </a:r>
            <a:r>
              <a:rPr lang="en-US" dirty="0"/>
              <a:t>Er</a:t>
            </a:r>
            <a:r>
              <a:rPr lang="ru-RU" dirty="0" err="1"/>
              <a:t>NiSb</a:t>
            </a:r>
            <a:r>
              <a:rPr lang="ru-RU" dirty="0"/>
              <a:t> </a:t>
            </a:r>
            <a:r>
              <a:rPr lang="ru-RU" dirty="0" err="1"/>
              <a:t>compound</a:t>
            </a:r>
            <a:r>
              <a:rPr lang="ru-RU" dirty="0"/>
              <a:t>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E242273-1017-E376-21EF-AC5A0B779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2" y="2093630"/>
            <a:ext cx="468000" cy="4666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8238DD1-E57F-C179-5060-8E994267F2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6" y="2900779"/>
            <a:ext cx="354565" cy="36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88F52D-AEC0-F358-A3B1-FFFC06C199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4" y="3597222"/>
            <a:ext cx="415376" cy="414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7759D33-E8EA-E304-E6A2-44C1FEF4FD08}"/>
              </a:ext>
            </a:extLst>
          </p:cNvPr>
          <p:cNvSpPr txBox="1"/>
          <p:nvPr/>
        </p:nvSpPr>
        <p:spPr>
          <a:xfrm>
            <a:off x="1471008" y="3619556"/>
            <a:ext cx="55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Sb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65940-F9E8-A4A3-21A1-CA8F50B5FCC8}"/>
              </a:ext>
            </a:extLst>
          </p:cNvPr>
          <p:cNvSpPr txBox="1"/>
          <p:nvPr/>
        </p:nvSpPr>
        <p:spPr>
          <a:xfrm>
            <a:off x="1487632" y="2896113"/>
            <a:ext cx="52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Ni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A0324B-7026-7343-0F1C-AA8BD3F00E26}"/>
              </a:ext>
            </a:extLst>
          </p:cNvPr>
          <p:cNvSpPr txBox="1"/>
          <p:nvPr/>
        </p:nvSpPr>
        <p:spPr>
          <a:xfrm>
            <a:off x="1487632" y="2142308"/>
            <a:ext cx="52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Er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Таблица 20">
                <a:extLst>
                  <a:ext uri="{FF2B5EF4-FFF2-40B4-BE49-F238E27FC236}">
                    <a16:creationId xmlns:a16="http://schemas.microsoft.com/office/drawing/2014/main" id="{B27663A0-582F-F908-E6CD-8D454D8926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9188712"/>
                  </p:ext>
                </p:extLst>
              </p:nvPr>
            </p:nvGraphicFramePr>
            <p:xfrm>
              <a:off x="6631619" y="2232131"/>
              <a:ext cx="5152006" cy="1489266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1707963">
                      <a:extLst>
                        <a:ext uri="{9D8B030D-6E8A-4147-A177-3AD203B41FA5}">
                          <a16:colId xmlns:a16="http://schemas.microsoft.com/office/drawing/2014/main" val="2070394814"/>
                        </a:ext>
                      </a:extLst>
                    </a:gridCol>
                    <a:gridCol w="1689218">
                      <a:extLst>
                        <a:ext uri="{9D8B030D-6E8A-4147-A177-3AD203B41FA5}">
                          <a16:colId xmlns:a16="http://schemas.microsoft.com/office/drawing/2014/main" val="2828741047"/>
                        </a:ext>
                      </a:extLst>
                    </a:gridCol>
                    <a:gridCol w="1754825">
                      <a:extLst>
                        <a:ext uri="{9D8B030D-6E8A-4147-A177-3AD203B41FA5}">
                          <a16:colId xmlns:a16="http://schemas.microsoft.com/office/drawing/2014/main" val="51172917"/>
                        </a:ext>
                      </a:extLst>
                    </a:gridCol>
                  </a:tblGrid>
                  <a:tr h="0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ErNiSb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5627354"/>
                      </a:ext>
                    </a:extLst>
                  </a:tr>
                  <a:tr h="0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Lattice parameters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18843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a(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>
                                  <a:effectLst/>
                                  <a:latin typeface="Cambria Math" panose="02040503050406030204" pitchFamily="18" charset="0"/>
                                </a:rPr>
                                <m:t>Å</m:t>
                              </m:r>
                            </m:oMath>
                          </a14:m>
                          <a:r>
                            <a:rPr lang="en-US" sz="1800" b="0" dirty="0">
                              <a:effectLst/>
                            </a:rPr>
                            <a:t>)</a:t>
                          </a:r>
                          <a:endParaRPr lang="ru-RU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b(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Å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c(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Å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)</a:t>
                          </a:r>
                          <a:endParaRPr lang="ru-R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683809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6.247</a:t>
                          </a:r>
                          <a:endParaRPr lang="ru-RU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6.247</a:t>
                          </a:r>
                          <a:endParaRPr lang="ru-RU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6.247</a:t>
                          </a:r>
                          <a:endParaRPr lang="ru-RU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719675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Таблица 20">
                <a:extLst>
                  <a:ext uri="{FF2B5EF4-FFF2-40B4-BE49-F238E27FC236}">
                    <a16:creationId xmlns:a16="http://schemas.microsoft.com/office/drawing/2014/main" id="{B27663A0-582F-F908-E6CD-8D454D8926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9188712"/>
                  </p:ext>
                </p:extLst>
              </p:nvPr>
            </p:nvGraphicFramePr>
            <p:xfrm>
              <a:off x="6631619" y="2232131"/>
              <a:ext cx="5152006" cy="1489266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1707963">
                      <a:extLst>
                        <a:ext uri="{9D8B030D-6E8A-4147-A177-3AD203B41FA5}">
                          <a16:colId xmlns:a16="http://schemas.microsoft.com/office/drawing/2014/main" val="2070394814"/>
                        </a:ext>
                      </a:extLst>
                    </a:gridCol>
                    <a:gridCol w="1689218">
                      <a:extLst>
                        <a:ext uri="{9D8B030D-6E8A-4147-A177-3AD203B41FA5}">
                          <a16:colId xmlns:a16="http://schemas.microsoft.com/office/drawing/2014/main" val="2828741047"/>
                        </a:ext>
                      </a:extLst>
                    </a:gridCol>
                    <a:gridCol w="1754825">
                      <a:extLst>
                        <a:ext uri="{9D8B030D-6E8A-4147-A177-3AD203B41FA5}">
                          <a16:colId xmlns:a16="http://schemas.microsoft.com/office/drawing/2014/main" val="51172917"/>
                        </a:ext>
                      </a:extLst>
                    </a:gridCol>
                  </a:tblGrid>
                  <a:tr h="368935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ErNiSb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5627354"/>
                      </a:ext>
                    </a:extLst>
                  </a:tr>
                  <a:tr h="368935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Lattice parameters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1884382"/>
                      </a:ext>
                    </a:extLst>
                  </a:tr>
                  <a:tr h="38246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t="-193651" r="-201779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101079" t="-193651" r="-103957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10"/>
                          <a:stretch>
                            <a:fillRect l="-194097" t="-193651" r="-347" b="-1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8380936"/>
                      </a:ext>
                    </a:extLst>
                  </a:tr>
                  <a:tr h="3689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6.247</a:t>
                          </a:r>
                          <a:endParaRPr lang="ru-RU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6.247</a:t>
                          </a:r>
                          <a:endParaRPr lang="ru-RU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6.247</a:t>
                          </a:r>
                          <a:endParaRPr lang="ru-RU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719675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Таблица 21">
                <a:extLst>
                  <a:ext uri="{FF2B5EF4-FFF2-40B4-BE49-F238E27FC236}">
                    <a16:creationId xmlns:a16="http://schemas.microsoft.com/office/drawing/2014/main" id="{5E366D22-743F-C5D4-0BAC-4825A32406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6471170"/>
                  </p:ext>
                </p:extLst>
              </p:nvPr>
            </p:nvGraphicFramePr>
            <p:xfrm>
              <a:off x="6631619" y="4185193"/>
              <a:ext cx="5152006" cy="1489266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1707963">
                      <a:extLst>
                        <a:ext uri="{9D8B030D-6E8A-4147-A177-3AD203B41FA5}">
                          <a16:colId xmlns:a16="http://schemas.microsoft.com/office/drawing/2014/main" val="2070394814"/>
                        </a:ext>
                      </a:extLst>
                    </a:gridCol>
                    <a:gridCol w="1689218">
                      <a:extLst>
                        <a:ext uri="{9D8B030D-6E8A-4147-A177-3AD203B41FA5}">
                          <a16:colId xmlns:a16="http://schemas.microsoft.com/office/drawing/2014/main" val="2828741047"/>
                        </a:ext>
                      </a:extLst>
                    </a:gridCol>
                    <a:gridCol w="1754825">
                      <a:extLst>
                        <a:ext uri="{9D8B030D-6E8A-4147-A177-3AD203B41FA5}">
                          <a16:colId xmlns:a16="http://schemas.microsoft.com/office/drawing/2014/main" val="51172917"/>
                        </a:ext>
                      </a:extLst>
                    </a:gridCol>
                  </a:tblGrid>
                  <a:tr h="0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ErSb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5627354"/>
                      </a:ext>
                    </a:extLst>
                  </a:tr>
                  <a:tr h="0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Lattice parameters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188438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a(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>
                                  <a:effectLst/>
                                  <a:latin typeface="Cambria Math" panose="02040503050406030204" pitchFamily="18" charset="0"/>
                                </a:rPr>
                                <m:t>Å</m:t>
                              </m:r>
                            </m:oMath>
                          </a14:m>
                          <a:r>
                            <a:rPr lang="en-US" sz="1800" b="0" dirty="0">
                              <a:effectLst/>
                            </a:rPr>
                            <a:t>)</a:t>
                          </a:r>
                          <a:endParaRPr lang="ru-RU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b(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Å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c(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Å</m:t>
                              </m:r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)</a:t>
                          </a:r>
                          <a:endParaRPr lang="ru-R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56838093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6.110</a:t>
                          </a:r>
                          <a:endParaRPr lang="ru-RU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6.110</a:t>
                          </a:r>
                          <a:endParaRPr lang="ru-RU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6.110</a:t>
                          </a:r>
                          <a:endParaRPr lang="ru-RU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719675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Таблица 21">
                <a:extLst>
                  <a:ext uri="{FF2B5EF4-FFF2-40B4-BE49-F238E27FC236}">
                    <a16:creationId xmlns:a16="http://schemas.microsoft.com/office/drawing/2014/main" id="{5E366D22-743F-C5D4-0BAC-4825A32406E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6471170"/>
                  </p:ext>
                </p:extLst>
              </p:nvPr>
            </p:nvGraphicFramePr>
            <p:xfrm>
              <a:off x="6631619" y="4185193"/>
              <a:ext cx="5152006" cy="1489266"/>
            </p:xfrm>
            <a:graphic>
              <a:graphicData uri="http://schemas.openxmlformats.org/drawingml/2006/table">
                <a:tbl>
                  <a:tblPr firstRow="1" firstCol="1" bandRow="1">
                    <a:tableStyleId>{69012ECD-51FC-41F1-AA8D-1B2483CD663E}</a:tableStyleId>
                  </a:tblPr>
                  <a:tblGrid>
                    <a:gridCol w="1707963">
                      <a:extLst>
                        <a:ext uri="{9D8B030D-6E8A-4147-A177-3AD203B41FA5}">
                          <a16:colId xmlns:a16="http://schemas.microsoft.com/office/drawing/2014/main" val="2070394814"/>
                        </a:ext>
                      </a:extLst>
                    </a:gridCol>
                    <a:gridCol w="1689218">
                      <a:extLst>
                        <a:ext uri="{9D8B030D-6E8A-4147-A177-3AD203B41FA5}">
                          <a16:colId xmlns:a16="http://schemas.microsoft.com/office/drawing/2014/main" val="2828741047"/>
                        </a:ext>
                      </a:extLst>
                    </a:gridCol>
                    <a:gridCol w="1754825">
                      <a:extLst>
                        <a:ext uri="{9D8B030D-6E8A-4147-A177-3AD203B41FA5}">
                          <a16:colId xmlns:a16="http://schemas.microsoft.com/office/drawing/2014/main" val="51172917"/>
                        </a:ext>
                      </a:extLst>
                    </a:gridCol>
                  </a:tblGrid>
                  <a:tr h="368935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ErSb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5627354"/>
                      </a:ext>
                    </a:extLst>
                  </a:tr>
                  <a:tr h="368935"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Lattice parameters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1884382"/>
                      </a:ext>
                    </a:extLst>
                  </a:tr>
                  <a:tr h="38246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t="-192063" r="-201779" b="-134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101079" t="-192063" r="-103957" b="-1349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11"/>
                          <a:stretch>
                            <a:fillRect l="-194097" t="-192063" r="-347" b="-1349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8380936"/>
                      </a:ext>
                    </a:extLst>
                  </a:tr>
                  <a:tr h="36893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6.110</a:t>
                          </a:r>
                          <a:endParaRPr lang="ru-RU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6.110</a:t>
                          </a:r>
                          <a:endParaRPr lang="ru-RU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b="0" dirty="0">
                              <a:effectLst/>
                            </a:rPr>
                            <a:t>6.110</a:t>
                          </a:r>
                          <a:endParaRPr lang="ru-RU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719675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D55E38B-3B70-BBBC-C8F8-1185898B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200" y="6356350"/>
            <a:ext cx="2743200" cy="365125"/>
          </a:xfrm>
        </p:spPr>
        <p:txBody>
          <a:bodyPr/>
          <a:lstStyle/>
          <a:p>
            <a:fld id="{EDD4CAB1-DDCD-4396-9BB6-A4A8B23E40F8}" type="slidenum">
              <a:rPr lang="ru-RU" sz="1600" smtClean="0"/>
              <a:t>2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0361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D0240D-F9BE-82CC-F676-5EF8A3A03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EE41468-3D01-CB3F-1F64-819051445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40384" cy="10224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33903C-ACB7-51AF-2643-BB924134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200" y="6357600"/>
            <a:ext cx="2743200" cy="365125"/>
          </a:xfrm>
        </p:spPr>
        <p:txBody>
          <a:bodyPr/>
          <a:lstStyle/>
          <a:p>
            <a:fld id="{EDD4CAB1-DDCD-4396-9BB6-A4A8B23E40F8}" type="slidenum">
              <a:rPr lang="ru-RU" sz="1600" smtClean="0"/>
              <a:t>3</a:t>
            </a:fld>
            <a:endParaRPr lang="ru-RU" sz="160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00367B1A-7665-1341-92A9-C468662BD432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60817" y="2970063"/>
            <a:ext cx="1630957" cy="782389"/>
          </a:xfrm>
          <a:prstGeom prst="rect">
            <a:avLst/>
          </a:prstGeom>
          <a:ln>
            <a:noFill/>
          </a:ln>
        </p:spPr>
      </p:pic>
      <p:sp>
        <p:nvSpPr>
          <p:cNvPr id="7" name="TextShape 1">
            <a:extLst>
              <a:ext uri="{FF2B5EF4-FFF2-40B4-BE49-F238E27FC236}">
                <a16:creationId xmlns:a16="http://schemas.microsoft.com/office/drawing/2014/main" id="{A88D84CB-886F-536D-0FBF-DA0F9D74DD68}"/>
              </a:ext>
            </a:extLst>
          </p:cNvPr>
          <p:cNvSpPr txBox="1"/>
          <p:nvPr/>
        </p:nvSpPr>
        <p:spPr>
          <a:xfrm>
            <a:off x="2924951" y="2332409"/>
            <a:ext cx="7408969" cy="3992254"/>
          </a:xfrm>
          <a:prstGeom prst="rect">
            <a:avLst/>
          </a:prstGeom>
          <a:noFill/>
          <a:ln>
            <a:noFill/>
          </a:ln>
        </p:spPr>
        <p:txBody>
          <a:bodyPr lIns="108847" tIns="54423" rIns="108847" bIns="54423">
            <a:spAutoFit/>
          </a:bodyPr>
          <a:lstStyle/>
          <a:p>
            <a:pPr algn="just"/>
            <a:r>
              <a:rPr lang="en-US" sz="2400" spc="-63" dirty="0">
                <a:solidFill>
                  <a:srgbClr val="404040"/>
                </a:solidFill>
                <a:latin typeface="Times New Roman"/>
                <a:ea typeface="Noto Sans CJK SC Regular"/>
              </a:rPr>
              <a:t>Electronic structure calculations were conducted in Quantum Espresso package [</a:t>
            </a:r>
            <a:r>
              <a:rPr lang="ru-RU" sz="2400" spc="-63" dirty="0">
                <a:solidFill>
                  <a:srgbClr val="404040"/>
                </a:solidFill>
                <a:latin typeface="Times New Roman"/>
                <a:ea typeface="Noto Sans CJK SC Regular"/>
              </a:rPr>
              <a:t>1</a:t>
            </a:r>
            <a:r>
              <a:rPr lang="en-US" sz="2400" spc="-63" dirty="0">
                <a:solidFill>
                  <a:srgbClr val="404040"/>
                </a:solidFill>
                <a:latin typeface="Times New Roman"/>
                <a:ea typeface="Noto Sans CJK SC Regular"/>
              </a:rPr>
              <a:t>] using GGA+U version of LSDA+U method.</a:t>
            </a:r>
            <a:r>
              <a:rPr lang="ru-RU" sz="2400" spc="-63" dirty="0">
                <a:solidFill>
                  <a:srgbClr val="404040"/>
                </a:solidFill>
                <a:latin typeface="Times New Roman"/>
                <a:ea typeface="Noto Sans CJK SC Regular"/>
              </a:rPr>
              <a:t> </a:t>
            </a:r>
            <a:r>
              <a:rPr lang="en-US" sz="2400" spc="-63" dirty="0">
                <a:solidFill>
                  <a:srgbClr val="404040"/>
                </a:solidFill>
                <a:latin typeface="Times New Roman"/>
                <a:ea typeface="Noto Sans CJK SC Regular"/>
              </a:rPr>
              <a:t>The exchange correlation potential was employed in generalized gradient approximation (GGA) of </a:t>
            </a:r>
            <a:r>
              <a:rPr lang="en-US" sz="2400" spc="-63" dirty="0" err="1">
                <a:solidFill>
                  <a:srgbClr val="404040"/>
                </a:solidFill>
                <a:latin typeface="Times New Roman"/>
                <a:ea typeface="Noto Sans CJK SC Regular"/>
              </a:rPr>
              <a:t>Perdew</a:t>
            </a:r>
            <a:r>
              <a:rPr lang="en-US" sz="2400" spc="-63" dirty="0">
                <a:solidFill>
                  <a:srgbClr val="404040"/>
                </a:solidFill>
                <a:latin typeface="Times New Roman"/>
                <a:ea typeface="Noto Sans CJK SC Regular"/>
              </a:rPr>
              <a:t>-Burke-</a:t>
            </a:r>
            <a:r>
              <a:rPr lang="en-US" sz="2400" spc="-63" dirty="0" err="1">
                <a:solidFill>
                  <a:srgbClr val="404040"/>
                </a:solidFill>
                <a:latin typeface="Times New Roman"/>
                <a:ea typeface="Noto Sans CJK SC Regular"/>
              </a:rPr>
              <a:t>Ernzerhof</a:t>
            </a:r>
            <a:r>
              <a:rPr lang="en-US" sz="2400" spc="-63" dirty="0">
                <a:solidFill>
                  <a:srgbClr val="404040"/>
                </a:solidFill>
                <a:latin typeface="Times New Roman"/>
                <a:ea typeface="Noto Sans CJK SC Regular"/>
              </a:rPr>
              <a:t> (PBE) [</a:t>
            </a:r>
            <a:r>
              <a:rPr lang="ru-RU" sz="2400" spc="-63" dirty="0">
                <a:solidFill>
                  <a:srgbClr val="404040"/>
                </a:solidFill>
                <a:latin typeface="Times New Roman"/>
                <a:ea typeface="Noto Sans CJK SC Regular"/>
              </a:rPr>
              <a:t>2</a:t>
            </a:r>
            <a:r>
              <a:rPr lang="en-US" sz="2400" spc="-63" dirty="0">
                <a:solidFill>
                  <a:srgbClr val="404040"/>
                </a:solidFill>
                <a:latin typeface="Times New Roman"/>
                <a:ea typeface="Noto Sans CJK SC Regular"/>
              </a:rPr>
              <a:t>].</a:t>
            </a:r>
            <a:r>
              <a:rPr lang="ru-RU" sz="2400" spc="-63" dirty="0">
                <a:solidFill>
                  <a:srgbClr val="404040"/>
                </a:solidFill>
                <a:latin typeface="Times New Roman"/>
                <a:ea typeface="Noto Sans CJK SC Regular"/>
              </a:rPr>
              <a:t> </a:t>
            </a:r>
          </a:p>
          <a:p>
            <a:pPr algn="just"/>
            <a:endParaRPr lang="ru-RU" sz="2400" spc="-63" dirty="0">
              <a:solidFill>
                <a:srgbClr val="404040"/>
              </a:solidFill>
              <a:latin typeface="Times New Roman"/>
              <a:ea typeface="Noto Sans CJK SC Regular"/>
            </a:endParaRPr>
          </a:p>
          <a:p>
            <a:pPr algn="just"/>
            <a:r>
              <a:rPr lang="da-DK" sz="2400" spc="-63" dirty="0">
                <a:solidFill>
                  <a:srgbClr val="404040"/>
                </a:solidFill>
                <a:latin typeface="Times New Roman"/>
                <a:ea typeface="Noto Sans CJK SC Regular"/>
              </a:rPr>
              <a:t>Hund’s exchange parameter</a:t>
            </a:r>
            <a:r>
              <a:rPr lang="ru-RU" sz="2400" spc="-63" dirty="0">
                <a:solidFill>
                  <a:srgbClr val="404040"/>
                </a:solidFill>
                <a:latin typeface="Times New Roman"/>
                <a:ea typeface="Noto Sans CJK SC Regular"/>
              </a:rPr>
              <a:t>:</a:t>
            </a:r>
            <a:r>
              <a:rPr lang="da-DK" sz="2400" spc="-63" dirty="0">
                <a:solidFill>
                  <a:srgbClr val="404040"/>
                </a:solidFill>
                <a:latin typeface="Times New Roman"/>
                <a:ea typeface="Noto Sans CJK SC Regular"/>
              </a:rPr>
              <a:t> </a:t>
            </a:r>
            <a:r>
              <a:rPr lang="da-DK" sz="2400" b="1" u="sng" spc="-63" dirty="0">
                <a:solidFill>
                  <a:srgbClr val="404040"/>
                </a:solidFill>
                <a:latin typeface="Times New Roman"/>
                <a:ea typeface="Noto Sans CJK SC Regular"/>
              </a:rPr>
              <a:t>J = 0.7 eV</a:t>
            </a:r>
            <a:r>
              <a:rPr lang="ru-RU" sz="2400" spc="-63" dirty="0">
                <a:solidFill>
                  <a:srgbClr val="404040"/>
                </a:solidFill>
                <a:latin typeface="Times New Roman"/>
                <a:ea typeface="Noto Sans CJK SC Regular"/>
              </a:rPr>
              <a:t>.</a:t>
            </a:r>
          </a:p>
          <a:p>
            <a:pPr algn="just"/>
            <a:r>
              <a:rPr lang="en-US" sz="2400" spc="-63" dirty="0">
                <a:solidFill>
                  <a:srgbClr val="404040"/>
                </a:solidFill>
                <a:latin typeface="Times New Roman"/>
                <a:ea typeface="Noto Sans CJK SC Regular"/>
              </a:rPr>
              <a:t>Direct Coulomb interaction: </a:t>
            </a:r>
            <a:r>
              <a:rPr lang="en-US" sz="2400" b="1" u="sng" spc="-63" dirty="0">
                <a:solidFill>
                  <a:srgbClr val="404040"/>
                </a:solidFill>
                <a:latin typeface="Times New Roman"/>
                <a:ea typeface="Noto Sans CJK SC Regular"/>
              </a:rPr>
              <a:t>U=4.9 eV</a:t>
            </a:r>
            <a:r>
              <a:rPr lang="en-US" sz="2400" spc="-63" dirty="0">
                <a:solidFill>
                  <a:srgbClr val="404040"/>
                </a:solidFill>
                <a:latin typeface="Times New Roman"/>
                <a:ea typeface="Noto Sans CJK SC Regular"/>
              </a:rPr>
              <a:t>.</a:t>
            </a:r>
          </a:p>
          <a:p>
            <a:pPr algn="just"/>
            <a:endParaRPr lang="ru-RU" sz="2400" spc="-63" dirty="0">
              <a:solidFill>
                <a:srgbClr val="404040"/>
              </a:solidFill>
              <a:latin typeface="Times New Roman"/>
              <a:ea typeface="Noto Sans CJK SC Regular"/>
            </a:endParaRPr>
          </a:p>
          <a:p>
            <a:pPr algn="just"/>
            <a:r>
              <a:rPr lang="ru-RU" sz="1814" spc="-63" dirty="0">
                <a:solidFill>
                  <a:srgbClr val="404040"/>
                </a:solidFill>
                <a:latin typeface="Times New Roman"/>
              </a:rPr>
              <a:t>[</a:t>
            </a:r>
            <a:r>
              <a:rPr lang="en-US" sz="1814" spc="-63" dirty="0">
                <a:solidFill>
                  <a:srgbClr val="404040"/>
                </a:solidFill>
                <a:latin typeface="Times New Roman"/>
              </a:rPr>
              <a:t>1</a:t>
            </a:r>
            <a:r>
              <a:rPr lang="ru-RU" sz="1814" spc="-63" dirty="0">
                <a:solidFill>
                  <a:srgbClr val="404040"/>
                </a:solidFill>
                <a:latin typeface="Times New Roman"/>
              </a:rPr>
              <a:t>] P. </a:t>
            </a:r>
            <a:r>
              <a:rPr lang="ru-RU" sz="1814" spc="-63" dirty="0" err="1">
                <a:solidFill>
                  <a:srgbClr val="404040"/>
                </a:solidFill>
                <a:latin typeface="Times New Roman"/>
              </a:rPr>
              <a:t>Giannozzi</a:t>
            </a:r>
            <a:r>
              <a:rPr lang="ru-RU" sz="1814" spc="-63" dirty="0">
                <a:solidFill>
                  <a:srgbClr val="404040"/>
                </a:solidFill>
                <a:latin typeface="Times New Roman"/>
              </a:rPr>
              <a:t> </a:t>
            </a:r>
            <a:r>
              <a:rPr lang="ru-RU" sz="1814" spc="-63" dirty="0" err="1">
                <a:solidFill>
                  <a:srgbClr val="404040"/>
                </a:solidFill>
                <a:latin typeface="Times New Roman"/>
              </a:rPr>
              <a:t>et</a:t>
            </a:r>
            <a:r>
              <a:rPr lang="ru-RU" sz="1814" spc="-63" dirty="0">
                <a:solidFill>
                  <a:srgbClr val="404040"/>
                </a:solidFill>
                <a:latin typeface="Times New Roman"/>
              </a:rPr>
              <a:t> </a:t>
            </a:r>
            <a:r>
              <a:rPr lang="ru-RU" sz="1814" spc="-63" dirty="0" err="1">
                <a:solidFill>
                  <a:srgbClr val="404040"/>
                </a:solidFill>
                <a:latin typeface="Times New Roman"/>
              </a:rPr>
              <a:t>al</a:t>
            </a:r>
            <a:r>
              <a:rPr lang="ru-RU" sz="1814" spc="-63" dirty="0">
                <a:solidFill>
                  <a:srgbClr val="404040"/>
                </a:solidFill>
                <a:latin typeface="Times New Roman"/>
              </a:rPr>
              <a:t>., J. </a:t>
            </a:r>
            <a:r>
              <a:rPr lang="ru-RU" sz="1814" spc="-63" dirty="0" err="1">
                <a:solidFill>
                  <a:srgbClr val="404040"/>
                </a:solidFill>
                <a:latin typeface="Times New Roman"/>
              </a:rPr>
              <a:t>Phys</a:t>
            </a:r>
            <a:r>
              <a:rPr lang="ru-RU" sz="1814" spc="-63" dirty="0">
                <a:solidFill>
                  <a:srgbClr val="404040"/>
                </a:solidFill>
                <a:latin typeface="Times New Roman"/>
              </a:rPr>
              <a:t>.: </a:t>
            </a:r>
            <a:r>
              <a:rPr lang="ru-RU" sz="1814" spc="-63" dirty="0" err="1">
                <a:solidFill>
                  <a:srgbClr val="404040"/>
                </a:solidFill>
                <a:latin typeface="Times New Roman"/>
              </a:rPr>
              <a:t>Condens</a:t>
            </a:r>
            <a:r>
              <a:rPr lang="ru-RU" sz="1814" spc="-63" dirty="0">
                <a:solidFill>
                  <a:srgbClr val="404040"/>
                </a:solidFill>
                <a:latin typeface="Times New Roman"/>
              </a:rPr>
              <a:t>. </a:t>
            </a:r>
            <a:r>
              <a:rPr lang="ru-RU" sz="1814" spc="-63" dirty="0" err="1">
                <a:solidFill>
                  <a:srgbClr val="404040"/>
                </a:solidFill>
                <a:latin typeface="Times New Roman"/>
              </a:rPr>
              <a:t>Matter</a:t>
            </a:r>
            <a:r>
              <a:rPr lang="ru-RU" sz="1814" spc="-63" dirty="0">
                <a:solidFill>
                  <a:srgbClr val="404040"/>
                </a:solidFill>
                <a:latin typeface="Times New Roman"/>
              </a:rPr>
              <a:t>. 21, 395502 (2009).</a:t>
            </a:r>
            <a:endParaRPr lang="ru-RU" sz="1814" spc="-1" dirty="0">
              <a:latin typeface="Arial"/>
            </a:endParaRPr>
          </a:p>
          <a:p>
            <a:pPr algn="just"/>
            <a:r>
              <a:rPr lang="ru-RU" sz="1814" spc="-63" dirty="0">
                <a:solidFill>
                  <a:srgbClr val="404040"/>
                </a:solidFill>
                <a:latin typeface="Times New Roman"/>
              </a:rPr>
              <a:t>[</a:t>
            </a:r>
            <a:r>
              <a:rPr lang="en-US" sz="1814" spc="-63" dirty="0">
                <a:solidFill>
                  <a:srgbClr val="404040"/>
                </a:solidFill>
                <a:latin typeface="Times New Roman"/>
              </a:rPr>
              <a:t>2</a:t>
            </a:r>
            <a:r>
              <a:rPr lang="ru-RU" sz="1814" spc="-63" dirty="0">
                <a:solidFill>
                  <a:srgbClr val="404040"/>
                </a:solidFill>
                <a:latin typeface="Times New Roman"/>
              </a:rPr>
              <a:t>] J.P. </a:t>
            </a:r>
            <a:r>
              <a:rPr lang="ru-RU" sz="1814" spc="-63" dirty="0" err="1">
                <a:solidFill>
                  <a:srgbClr val="404040"/>
                </a:solidFill>
                <a:latin typeface="Times New Roman"/>
              </a:rPr>
              <a:t>Perdew</a:t>
            </a:r>
            <a:r>
              <a:rPr lang="ru-RU" sz="1814" spc="-63" dirty="0">
                <a:solidFill>
                  <a:srgbClr val="404040"/>
                </a:solidFill>
                <a:latin typeface="Times New Roman"/>
              </a:rPr>
              <a:t>, K. </a:t>
            </a:r>
            <a:r>
              <a:rPr lang="ru-RU" sz="1814" spc="-63" dirty="0" err="1">
                <a:solidFill>
                  <a:srgbClr val="404040"/>
                </a:solidFill>
                <a:latin typeface="Times New Roman"/>
              </a:rPr>
              <a:t>Burke</a:t>
            </a:r>
            <a:r>
              <a:rPr lang="ru-RU" sz="1814" spc="-63" dirty="0">
                <a:solidFill>
                  <a:srgbClr val="404040"/>
                </a:solidFill>
                <a:latin typeface="Times New Roman"/>
              </a:rPr>
              <a:t>, M. </a:t>
            </a:r>
            <a:r>
              <a:rPr lang="ru-RU" sz="1814" spc="-63" dirty="0" err="1">
                <a:solidFill>
                  <a:srgbClr val="404040"/>
                </a:solidFill>
                <a:latin typeface="Times New Roman"/>
              </a:rPr>
              <a:t>Ernzerhof</a:t>
            </a:r>
            <a:r>
              <a:rPr lang="ru-RU" sz="1814" spc="-63" dirty="0">
                <a:solidFill>
                  <a:srgbClr val="404040"/>
                </a:solidFill>
                <a:latin typeface="Times New Roman"/>
              </a:rPr>
              <a:t>, </a:t>
            </a:r>
            <a:r>
              <a:rPr lang="ru-RU" sz="1814" spc="-63" dirty="0" err="1">
                <a:solidFill>
                  <a:srgbClr val="404040"/>
                </a:solidFill>
                <a:latin typeface="Times New Roman"/>
              </a:rPr>
              <a:t>Phys</a:t>
            </a:r>
            <a:r>
              <a:rPr lang="ru-RU" sz="1814" spc="-63" dirty="0">
                <a:solidFill>
                  <a:srgbClr val="404040"/>
                </a:solidFill>
                <a:latin typeface="Times New Roman"/>
              </a:rPr>
              <a:t>. </a:t>
            </a:r>
            <a:r>
              <a:rPr lang="ru-RU" sz="1814" spc="-63" dirty="0" err="1">
                <a:solidFill>
                  <a:srgbClr val="404040"/>
                </a:solidFill>
                <a:latin typeface="Times New Roman"/>
              </a:rPr>
              <a:t>Rev</a:t>
            </a:r>
            <a:r>
              <a:rPr lang="ru-RU" sz="1814" spc="-63" dirty="0">
                <a:solidFill>
                  <a:srgbClr val="404040"/>
                </a:solidFill>
                <a:latin typeface="Times New Roman"/>
              </a:rPr>
              <a:t>. </a:t>
            </a:r>
            <a:r>
              <a:rPr lang="ru-RU" sz="1814" spc="-63" dirty="0" err="1">
                <a:solidFill>
                  <a:srgbClr val="404040"/>
                </a:solidFill>
                <a:latin typeface="Times New Roman"/>
              </a:rPr>
              <a:t>Lett</a:t>
            </a:r>
            <a:r>
              <a:rPr lang="ru-RU" sz="1814" spc="-63" dirty="0">
                <a:solidFill>
                  <a:srgbClr val="404040"/>
                </a:solidFill>
                <a:latin typeface="Times New Roman"/>
              </a:rPr>
              <a:t>. 77, 3865 (1996).</a:t>
            </a:r>
            <a:endParaRPr lang="ru-RU" sz="1814" spc="-1" dirty="0">
              <a:latin typeface="Arial"/>
            </a:endParaRP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E182C514-F2AE-74C8-106D-638714554FCF}"/>
              </a:ext>
            </a:extLst>
          </p:cNvPr>
          <p:cNvSpPr txBox="1">
            <a:spLocks/>
          </p:cNvSpPr>
          <p:nvPr/>
        </p:nvSpPr>
        <p:spPr>
          <a:xfrm>
            <a:off x="861232" y="1160137"/>
            <a:ext cx="10469536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222222"/>
                </a:solidFill>
              </a:rPr>
              <a:t>Computational method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18340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D0240D-F9BE-82CC-F676-5EF8A3A03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EE41468-3D01-CB3F-1F64-819051445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40384" cy="1022400"/>
          </a:xfrm>
          <a:prstGeom prst="rect">
            <a:avLst/>
          </a:prstGeom>
        </p:spPr>
      </p:pic>
      <p:sp>
        <p:nvSpPr>
          <p:cNvPr id="2" name="Текст 3">
            <a:extLst>
              <a:ext uri="{FF2B5EF4-FFF2-40B4-BE49-F238E27FC236}">
                <a16:creationId xmlns:a16="http://schemas.microsoft.com/office/drawing/2014/main" id="{583AC7FB-5562-5A79-B36E-EBA6E4414395}"/>
              </a:ext>
            </a:extLst>
          </p:cNvPr>
          <p:cNvSpPr txBox="1">
            <a:spLocks/>
          </p:cNvSpPr>
          <p:nvPr/>
        </p:nvSpPr>
        <p:spPr>
          <a:xfrm>
            <a:off x="861232" y="1034848"/>
            <a:ext cx="10469536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222222"/>
                </a:solidFill>
              </a:rPr>
              <a:t>The electronic structure of the </a:t>
            </a:r>
            <a:r>
              <a:rPr lang="en-US" sz="3200" b="1" dirty="0" err="1">
                <a:solidFill>
                  <a:srgbClr val="222222"/>
                </a:solidFill>
              </a:rPr>
              <a:t>ErNiSb</a:t>
            </a:r>
            <a:r>
              <a:rPr lang="en-US" sz="3200" b="1" dirty="0">
                <a:solidFill>
                  <a:srgbClr val="222222"/>
                </a:solidFill>
              </a:rPr>
              <a:t> and </a:t>
            </a:r>
            <a:r>
              <a:rPr lang="en-US" sz="3200" b="1" dirty="0" err="1">
                <a:solidFill>
                  <a:srgbClr val="222222"/>
                </a:solidFill>
              </a:rPr>
              <a:t>ErSb</a:t>
            </a:r>
            <a:r>
              <a:rPr lang="en-US" sz="3200" b="1" dirty="0">
                <a:solidFill>
                  <a:srgbClr val="222222"/>
                </a:solidFill>
              </a:rPr>
              <a:t> compounds</a:t>
            </a:r>
            <a:endParaRPr lang="ru-RU" sz="3200" b="1" dirty="0"/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120D9C0C-349B-A102-A6BB-1F6654DD007E}"/>
              </a:ext>
            </a:extLst>
          </p:cNvPr>
          <p:cNvGraphicFramePr>
            <a:graphicFrameLocks noGrp="1"/>
          </p:cNvGraphicFramePr>
          <p:nvPr/>
        </p:nvGraphicFramePr>
        <p:xfrm>
          <a:off x="329195" y="2872740"/>
          <a:ext cx="3550346" cy="1656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75173">
                  <a:extLst>
                    <a:ext uri="{9D8B030D-6E8A-4147-A177-3AD203B41FA5}">
                      <a16:colId xmlns:a16="http://schemas.microsoft.com/office/drawing/2014/main" val="3685755121"/>
                    </a:ext>
                  </a:extLst>
                </a:gridCol>
                <a:gridCol w="1775173">
                  <a:extLst>
                    <a:ext uri="{9D8B030D-6E8A-4147-A177-3AD203B41FA5}">
                      <a16:colId xmlns:a16="http://schemas.microsoft.com/office/drawing/2014/main" val="349532956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Magnetic moment (</a:t>
                      </a:r>
                      <a:r>
                        <a:rPr lang="en-GB" sz="180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GB" sz="1800" kern="1200" baseline="-250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dirty="0"/>
                        <a:t>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864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Experimental value for </a:t>
                      </a:r>
                      <a:r>
                        <a:rPr lang="en-US" dirty="0" err="1"/>
                        <a:t>ErNiSb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Theoretical value as for the E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GB" sz="18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3+</a:t>
                      </a:r>
                      <a:r>
                        <a:rPr lang="en-US" dirty="0"/>
                        <a:t> ion in </a:t>
                      </a:r>
                      <a:r>
                        <a:rPr lang="en-US" dirty="0" err="1"/>
                        <a:t>ErNiSb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968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9.7(3)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9.58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718582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33903C-ACB7-51AF-2643-BB924134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160" y="6357600"/>
            <a:ext cx="2743200" cy="365125"/>
          </a:xfrm>
        </p:spPr>
        <p:txBody>
          <a:bodyPr/>
          <a:lstStyle/>
          <a:p>
            <a:fld id="{EDD4CAB1-DDCD-4396-9BB6-A4A8B23E40F8}" type="slidenum">
              <a:rPr lang="ru-RU" sz="1600" smtClean="0"/>
              <a:t>4</a:t>
            </a:fld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21D444-544C-A019-F13B-3188DC4F9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45" y="1715857"/>
            <a:ext cx="3887393" cy="486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D72EE8-E7BD-6CAB-D17F-ABC73996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37" y="1717200"/>
            <a:ext cx="3887393" cy="486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BA6A35-31BE-D9C9-D1AF-EA0963A6D241}"/>
              </a:ext>
            </a:extLst>
          </p:cNvPr>
          <p:cNvSpPr txBox="1"/>
          <p:nvPr/>
        </p:nvSpPr>
        <p:spPr>
          <a:xfrm>
            <a:off x="4351991" y="6320169"/>
            <a:ext cx="7379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Figure</a:t>
            </a:r>
            <a:r>
              <a:rPr lang="ru-RU" b="1" dirty="0"/>
              <a:t> </a:t>
            </a:r>
            <a:r>
              <a:rPr lang="en-US" b="1" dirty="0"/>
              <a:t>2</a:t>
            </a:r>
            <a:r>
              <a:rPr lang="ru-RU" b="1" dirty="0"/>
              <a:t>.</a:t>
            </a:r>
            <a:r>
              <a:rPr lang="ru-RU" dirty="0"/>
              <a:t> </a:t>
            </a:r>
            <a:r>
              <a:rPr lang="en-US" dirty="0"/>
              <a:t>Total and partial densities of states for </a:t>
            </a:r>
            <a:r>
              <a:rPr lang="en-US" dirty="0" err="1"/>
              <a:t>ErNiSb</a:t>
            </a:r>
            <a:r>
              <a:rPr lang="en-US" dirty="0"/>
              <a:t> (left) and </a:t>
            </a:r>
            <a:r>
              <a:rPr lang="en-US" dirty="0" err="1"/>
              <a:t>ErSb</a:t>
            </a:r>
            <a:r>
              <a:rPr lang="en-US" dirty="0"/>
              <a:t> (right).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3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D0240D-F9BE-82CC-F676-5EF8A3A03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EE41468-3D01-CB3F-1F64-819051445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40384" cy="1022400"/>
          </a:xfrm>
          <a:prstGeom prst="rect">
            <a:avLst/>
          </a:prstGeom>
        </p:spPr>
      </p:pic>
      <p:sp>
        <p:nvSpPr>
          <p:cNvPr id="2" name="Текст 3">
            <a:extLst>
              <a:ext uri="{FF2B5EF4-FFF2-40B4-BE49-F238E27FC236}">
                <a16:creationId xmlns:a16="http://schemas.microsoft.com/office/drawing/2014/main" id="{5C3C0409-1276-07FE-C0EF-3FB64DDF319F}"/>
              </a:ext>
            </a:extLst>
          </p:cNvPr>
          <p:cNvSpPr txBox="1">
            <a:spLocks/>
          </p:cNvSpPr>
          <p:nvPr/>
        </p:nvSpPr>
        <p:spPr>
          <a:xfrm>
            <a:off x="861232" y="1034848"/>
            <a:ext cx="10469536" cy="768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222222"/>
                </a:solidFill>
              </a:rPr>
              <a:t>The band structure of the </a:t>
            </a:r>
            <a:r>
              <a:rPr lang="en-US" sz="3200" b="1" dirty="0" err="1">
                <a:solidFill>
                  <a:srgbClr val="222222"/>
                </a:solidFill>
              </a:rPr>
              <a:t>ErNiSb</a:t>
            </a:r>
            <a:r>
              <a:rPr lang="en-US" sz="3200" b="1" dirty="0">
                <a:solidFill>
                  <a:srgbClr val="222222"/>
                </a:solidFill>
              </a:rPr>
              <a:t> compound</a:t>
            </a:r>
            <a:endParaRPr lang="ru-RU" sz="3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A650CC-BEE7-EAFA-9B07-FB646A8F0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99" y="1790737"/>
            <a:ext cx="6649002" cy="469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943FBC-9182-B59F-F318-B2365ED3097A}"/>
              </a:ext>
            </a:extLst>
          </p:cNvPr>
          <p:cNvSpPr txBox="1"/>
          <p:nvPr/>
        </p:nvSpPr>
        <p:spPr>
          <a:xfrm>
            <a:off x="1952372" y="6400067"/>
            <a:ext cx="8287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Figure</a:t>
            </a:r>
            <a:r>
              <a:rPr lang="ru-RU" b="1" dirty="0"/>
              <a:t> </a:t>
            </a:r>
            <a:r>
              <a:rPr lang="en-US" b="1" dirty="0"/>
              <a:t>3</a:t>
            </a:r>
            <a:r>
              <a:rPr lang="ru-RU" b="1" dirty="0"/>
              <a:t>.</a:t>
            </a:r>
            <a:r>
              <a:rPr lang="ru-RU" dirty="0"/>
              <a:t> </a:t>
            </a:r>
            <a:r>
              <a:rPr lang="en-GB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Band structure of </a:t>
            </a:r>
            <a:r>
              <a:rPr lang="en-GB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ErNiSb</a:t>
            </a:r>
            <a:r>
              <a:rPr lang="en-GB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for the majority (a) and minority (b) spin projections.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73AF2C-90E2-6DF0-35F4-EB7BFD1A3A75}"/>
                  </a:ext>
                </a:extLst>
              </p:cNvPr>
              <p:cNvSpPr txBox="1"/>
              <p:nvPr/>
            </p:nvSpPr>
            <p:spPr>
              <a:xfrm>
                <a:off x="449976" y="3594984"/>
                <a:ext cx="1569469" cy="10129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en-US" dirty="0"/>
              </a:p>
              <a:p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73AF2C-90E2-6DF0-35F4-EB7BFD1A3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76" y="3594984"/>
                <a:ext cx="1569469" cy="1012970"/>
              </a:xfrm>
              <a:prstGeom prst="rect">
                <a:avLst/>
              </a:prstGeom>
              <a:blipFill>
                <a:blip r:embed="rId7"/>
                <a:stretch>
                  <a:fillRect l="-1556" t="-1205" r="-1167" b="-6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6C3A8D68-CB33-7829-5D0F-FE869677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200" y="6356350"/>
            <a:ext cx="2743200" cy="365125"/>
          </a:xfrm>
        </p:spPr>
        <p:txBody>
          <a:bodyPr/>
          <a:lstStyle/>
          <a:p>
            <a:fld id="{EDD4CAB1-DDCD-4396-9BB6-A4A8B23E40F8}" type="slidenum">
              <a:rPr lang="ru-RU" sz="1600" smtClean="0"/>
              <a:t>5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92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D0240D-F9BE-82CC-F676-5EF8A3A03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EE41468-3D01-CB3F-1F64-819051445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40384" cy="1022400"/>
          </a:xfrm>
          <a:prstGeom prst="rect">
            <a:avLst/>
          </a:prstGeom>
        </p:spPr>
      </p:pic>
      <p:sp>
        <p:nvSpPr>
          <p:cNvPr id="2" name="Текст 3">
            <a:extLst>
              <a:ext uri="{FF2B5EF4-FFF2-40B4-BE49-F238E27FC236}">
                <a16:creationId xmlns:a16="http://schemas.microsoft.com/office/drawing/2014/main" id="{5C3C0409-1276-07FE-C0EF-3FB64DDF319F}"/>
              </a:ext>
            </a:extLst>
          </p:cNvPr>
          <p:cNvSpPr txBox="1">
            <a:spLocks/>
          </p:cNvSpPr>
          <p:nvPr/>
        </p:nvSpPr>
        <p:spPr>
          <a:xfrm>
            <a:off x="861232" y="1034848"/>
            <a:ext cx="10469536" cy="773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222222"/>
                </a:solidFill>
              </a:rPr>
              <a:t>The band structure of the </a:t>
            </a:r>
            <a:r>
              <a:rPr lang="en-US" sz="3200" b="1" dirty="0" err="1">
                <a:solidFill>
                  <a:srgbClr val="222222"/>
                </a:solidFill>
              </a:rPr>
              <a:t>ErSb</a:t>
            </a:r>
            <a:r>
              <a:rPr lang="en-US" sz="3200" b="1" dirty="0">
                <a:solidFill>
                  <a:srgbClr val="222222"/>
                </a:solidFill>
              </a:rPr>
              <a:t> compound</a:t>
            </a:r>
            <a:endParaRPr lang="ru-RU" sz="3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8E8A49-4C97-D5A7-9481-E56CB1763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99" y="1789200"/>
            <a:ext cx="6649002" cy="469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3B96AC-A136-B991-BB21-213380224110}"/>
              </a:ext>
            </a:extLst>
          </p:cNvPr>
          <p:cNvSpPr txBox="1"/>
          <p:nvPr/>
        </p:nvSpPr>
        <p:spPr>
          <a:xfrm>
            <a:off x="2042986" y="6408945"/>
            <a:ext cx="8106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Figure</a:t>
            </a:r>
            <a:r>
              <a:rPr lang="ru-RU" b="1" dirty="0"/>
              <a:t> </a:t>
            </a:r>
            <a:r>
              <a:rPr lang="en-US" b="1" dirty="0"/>
              <a:t>4</a:t>
            </a:r>
            <a:r>
              <a:rPr lang="ru-RU" b="1" dirty="0"/>
              <a:t>.</a:t>
            </a:r>
            <a:r>
              <a:rPr lang="ru-RU" dirty="0"/>
              <a:t> </a:t>
            </a:r>
            <a:r>
              <a:rPr lang="en-GB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Band structure of </a:t>
            </a:r>
            <a:r>
              <a:rPr lang="en-GB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ErSb</a:t>
            </a:r>
            <a:r>
              <a:rPr lang="en-GB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for the majority (a) and minority (b) spin projections.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76B646-AC3F-DDFD-0703-85DA8F3D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200" y="6356350"/>
            <a:ext cx="2743200" cy="365125"/>
          </a:xfrm>
        </p:spPr>
        <p:txBody>
          <a:bodyPr/>
          <a:lstStyle/>
          <a:p>
            <a:fld id="{EDD4CAB1-DDCD-4396-9BB6-A4A8B23E40F8}" type="slidenum">
              <a:rPr lang="ru-RU" sz="1600" smtClean="0"/>
              <a:t>6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596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D0240D-F9BE-82CC-F676-5EF8A3A03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1"/>
          <a:stretch/>
        </p:blipFill>
        <p:spPr>
          <a:xfrm>
            <a:off x="0" y="-12448"/>
            <a:ext cx="12192000" cy="102271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EE41468-3D01-CB3F-1F64-819051445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40384" cy="1022400"/>
          </a:xfrm>
          <a:prstGeom prst="rect">
            <a:avLst/>
          </a:prstGeom>
        </p:spPr>
      </p:pic>
      <p:sp>
        <p:nvSpPr>
          <p:cNvPr id="7" name="Текст 3">
            <a:extLst>
              <a:ext uri="{FF2B5EF4-FFF2-40B4-BE49-F238E27FC236}">
                <a16:creationId xmlns:a16="http://schemas.microsoft.com/office/drawing/2014/main" id="{53798775-69DB-78EE-81B4-BC01503BE578}"/>
              </a:ext>
            </a:extLst>
          </p:cNvPr>
          <p:cNvSpPr txBox="1">
            <a:spLocks/>
          </p:cNvSpPr>
          <p:nvPr/>
        </p:nvSpPr>
        <p:spPr>
          <a:xfrm>
            <a:off x="861232" y="1034848"/>
            <a:ext cx="10469536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chemeClr val="tx1"/>
                </a:solidFill>
              </a:rPr>
              <a:t>Conclusions</a:t>
            </a:r>
            <a:endParaRPr lang="ru-RU" sz="32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extBox 4">
                <a:extLst>
                  <a:ext uri="{FF2B5EF4-FFF2-40B4-BE49-F238E27FC236}">
                    <a16:creationId xmlns:a16="http://schemas.microsoft.com/office/drawing/2014/main" id="{E2B48B17-7908-24D1-49C2-AB3464975BA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10261516"/>
                  </p:ext>
                </p:extLst>
              </p:nvPr>
            </p:nvGraphicFramePr>
            <p:xfrm>
              <a:off x="951037" y="2304826"/>
              <a:ext cx="10515600" cy="408709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9" name="TextBox 4">
                <a:extLst>
                  <a:ext uri="{FF2B5EF4-FFF2-40B4-BE49-F238E27FC236}">
                    <a16:creationId xmlns:a16="http://schemas.microsoft.com/office/drawing/2014/main" id="{E2B48B17-7908-24D1-49C2-AB3464975BA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10261516"/>
                  </p:ext>
                </p:extLst>
              </p:nvPr>
            </p:nvGraphicFramePr>
            <p:xfrm>
              <a:off x="951037" y="2304826"/>
              <a:ext cx="10515600" cy="408709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EF3AD7-3030-A762-C2A6-1FEF2BEB6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200" y="6356350"/>
            <a:ext cx="2743200" cy="365125"/>
          </a:xfrm>
        </p:spPr>
        <p:txBody>
          <a:bodyPr/>
          <a:lstStyle/>
          <a:p>
            <a:fld id="{EDD4CAB1-DDCD-4396-9BB6-A4A8B23E40F8}" type="slidenum">
              <a:rPr lang="ru-RU" sz="1600" smtClean="0"/>
              <a:t>7</a:t>
            </a:fld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4990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8" y="0"/>
            <a:ext cx="12200338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t="27061" r="44625" b="33918"/>
          <a:stretch/>
        </p:blipFill>
        <p:spPr>
          <a:xfrm>
            <a:off x="1037230" y="467642"/>
            <a:ext cx="2016631" cy="1070243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B0ED911-1D34-AA6B-F14E-07681254A7A4}"/>
              </a:ext>
            </a:extLst>
          </p:cNvPr>
          <p:cNvSpPr txBox="1">
            <a:spLocks/>
          </p:cNvSpPr>
          <p:nvPr/>
        </p:nvSpPr>
        <p:spPr>
          <a:xfrm>
            <a:off x="1037230" y="2005527"/>
            <a:ext cx="8022245" cy="35648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ln w="22225">
                  <a:solidFill>
                    <a:schemeClr val="tx1"/>
                  </a:solidFill>
                  <a:miter lim="800000"/>
                </a:ln>
                <a:solidFill>
                  <a:schemeClr val="bg1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57992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397</Words>
  <Application>Microsoft Office PowerPoint</Application>
  <PresentationFormat>Широкоэкранный</PresentationFormat>
  <Paragraphs>61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Байдак Семен Тимофеевич</dc:creator>
  <cp:lastModifiedBy>Байдак Семен Тимофеевич</cp:lastModifiedBy>
  <cp:revision>20</cp:revision>
  <dcterms:created xsi:type="dcterms:W3CDTF">2022-10-04T15:19:29Z</dcterms:created>
  <dcterms:modified xsi:type="dcterms:W3CDTF">2022-10-12T17:32:41Z</dcterms:modified>
</cp:coreProperties>
</file>