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63" r:id="rId4"/>
    <p:sldId id="264" r:id="rId5"/>
    <p:sldId id="266" r:id="rId6"/>
    <p:sldId id="265" r:id="rId7"/>
    <p:sldId id="26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6070" autoAdjust="0"/>
  </p:normalViewPr>
  <p:slideViewPr>
    <p:cSldViewPr snapToGrid="0">
      <p:cViewPr varScale="1">
        <p:scale>
          <a:sx n="78" d="100"/>
          <a:sy n="78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4E49-809B-4316-9674-A6A59E19AB7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0D363-0225-4617-81C2-4A0BB934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69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Hi </a:t>
            </a:r>
            <a:r>
              <a:rPr lang="fr-FR" dirty="0" err="1" smtClean="0"/>
              <a:t>everyone</a:t>
            </a:r>
            <a:r>
              <a:rPr lang="fr-FR" dirty="0" smtClean="0"/>
              <a:t>.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presetation</a:t>
            </a:r>
            <a:r>
              <a:rPr lang="fr-FR" baseline="0" dirty="0" smtClean="0"/>
              <a:t> about The </a:t>
            </a:r>
            <a:r>
              <a:rPr lang="en-US" sz="1200" b="1" dirty="0" err="1" smtClean="0"/>
              <a:t>geosite</a:t>
            </a:r>
            <a:r>
              <a:rPr lang="en-US" sz="1200" b="1" dirty="0" smtClean="0"/>
              <a:t> of travertine waterfall of El </a:t>
            </a:r>
            <a:r>
              <a:rPr lang="en-US" sz="1200" b="1" dirty="0" err="1" smtClean="0"/>
              <a:t>ksiba</a:t>
            </a:r>
            <a:r>
              <a:rPr lang="en-US" sz="1200" b="1" dirty="0" smtClean="0"/>
              <a:t> (Morocco), a heritage to enhancement and preserve.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D363-0225-4617-81C2-4A0BB93426E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10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The </a:t>
            </a:r>
            <a:r>
              <a:rPr lang="en-US" sz="1200" dirty="0" err="1" smtClean="0">
                <a:solidFill>
                  <a:schemeClr val="bg1"/>
                </a:solidFill>
              </a:rPr>
              <a:t>travertines</a:t>
            </a:r>
            <a:r>
              <a:rPr lang="en-US" sz="1200" dirty="0" smtClean="0">
                <a:solidFill>
                  <a:schemeClr val="bg1"/>
                </a:solidFill>
              </a:rPr>
              <a:t> of El </a:t>
            </a:r>
            <a:r>
              <a:rPr lang="en-US" sz="1200" dirty="0" err="1" smtClean="0">
                <a:solidFill>
                  <a:schemeClr val="bg1"/>
                </a:solidFill>
              </a:rPr>
              <a:t>Ksiba</a:t>
            </a:r>
            <a:r>
              <a:rPr lang="en-US" sz="1200" dirty="0" smtClean="0">
                <a:solidFill>
                  <a:schemeClr val="bg1"/>
                </a:solidFill>
              </a:rPr>
              <a:t> forming cliffs with an extension of about 8 km and a variable height that can reach about thirty meters. They are developed on lacustrine </a:t>
            </a:r>
            <a:r>
              <a:rPr lang="en-US" sz="1200" dirty="0" err="1" smtClean="0">
                <a:solidFill>
                  <a:schemeClr val="bg1"/>
                </a:solidFill>
              </a:rPr>
              <a:t>limestones</a:t>
            </a:r>
            <a:r>
              <a:rPr lang="en-US" sz="1200" dirty="0" smtClean="0">
                <a:solidFill>
                  <a:schemeClr val="bg1"/>
                </a:solidFill>
              </a:rPr>
              <a:t> and conglomerates of Early Quaternary age.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D363-0225-4617-81C2-4A0BB93426E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1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assessment we utilized the Reynard (2016) method. This approach took the scientific values and some additional values to identify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geosites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D363-0225-4617-81C2-4A0BB93426E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83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it shows in photo (a), the cascade type </a:t>
            </a:r>
            <a:r>
              <a:rPr lang="en-US" dirty="0" err="1" smtClean="0"/>
              <a:t>travertines</a:t>
            </a:r>
            <a:r>
              <a:rPr lang="en-US" dirty="0" smtClean="0"/>
              <a:t> occupy a large area. photo (b) presents a view from afar for these </a:t>
            </a:r>
            <a:r>
              <a:rPr lang="en-US" dirty="0" err="1" smtClean="0"/>
              <a:t>travertines</a:t>
            </a:r>
            <a:r>
              <a:rPr lang="en-US" dirty="0" smtClean="0"/>
              <a:t>. photo (c) shows a type of </a:t>
            </a:r>
            <a:r>
              <a:rPr lang="en-US" dirty="0" err="1" smtClean="0"/>
              <a:t>ruiniform</a:t>
            </a:r>
            <a:r>
              <a:rPr lang="en-US" dirty="0" smtClean="0"/>
              <a:t> landscape dominated in these </a:t>
            </a:r>
            <a:r>
              <a:rPr lang="en-US" dirty="0" err="1" smtClean="0"/>
              <a:t>travertines</a:t>
            </a:r>
            <a:r>
              <a:rPr lang="en-US" dirty="0" smtClean="0"/>
              <a:t>. photo (d) shows the Hyena Cave with great cultural significance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D363-0225-4617-81C2-4A0BB93426E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26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table presents the Quantitative Evaluation of the scientific and complementary value of El </a:t>
            </a:r>
            <a:r>
              <a:rPr lang="en-US" dirty="0" err="1" smtClean="0"/>
              <a:t>Ksiba</a:t>
            </a:r>
            <a:r>
              <a:rPr lang="en-US" dirty="0" smtClean="0"/>
              <a:t> travertine. and in red color shows the scientific and additional values ​​of travertine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D363-0225-4617-81C2-4A0BB93426E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14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quantitative evaluation shows that the </a:t>
            </a:r>
            <a:r>
              <a:rPr lang="en-US" dirty="0" err="1" smtClean="0">
                <a:solidFill>
                  <a:schemeClr val="bg1"/>
                </a:solidFill>
              </a:rPr>
              <a:t>travertines</a:t>
            </a:r>
            <a:r>
              <a:rPr lang="en-US" dirty="0" smtClean="0">
                <a:solidFill>
                  <a:schemeClr val="bg1"/>
                </a:solidFill>
              </a:rPr>
              <a:t> of El </a:t>
            </a:r>
            <a:r>
              <a:rPr lang="en-US" dirty="0" err="1" smtClean="0">
                <a:solidFill>
                  <a:schemeClr val="bg1"/>
                </a:solidFill>
              </a:rPr>
              <a:t>ksiba</a:t>
            </a:r>
            <a:r>
              <a:rPr lang="en-US" dirty="0" smtClean="0">
                <a:solidFill>
                  <a:schemeClr val="bg1"/>
                </a:solidFill>
              </a:rPr>
              <a:t> have an important scientific value,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culturel</a:t>
            </a:r>
            <a:r>
              <a:rPr lang="en-US" baseline="0" dirty="0" smtClean="0">
                <a:solidFill>
                  <a:schemeClr val="bg1"/>
                </a:solidFill>
              </a:rPr>
              <a:t>, economic, </a:t>
            </a:r>
            <a:r>
              <a:rPr lang="en-US" baseline="0" dirty="0" err="1" smtClean="0">
                <a:solidFill>
                  <a:schemeClr val="bg1"/>
                </a:solidFill>
              </a:rPr>
              <a:t>aescthétique</a:t>
            </a:r>
            <a:r>
              <a:rPr lang="en-US" baseline="0" dirty="0" smtClean="0">
                <a:solidFill>
                  <a:schemeClr val="bg1"/>
                </a:solidFill>
              </a:rPr>
              <a:t> important value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D363-0225-4617-81C2-4A0BB93426E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97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06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56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28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7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76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85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51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53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73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28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8407-4193-45CC-8E7B-8FA262B21C3E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E5D9-F5C9-45C9-87DB-2673EEC37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35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263748" y="42202"/>
            <a:ext cx="9664504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4th International Electronic Conference on Geosciences</a:t>
            </a:r>
          </a:p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14399" y="995289"/>
            <a:ext cx="9411287" cy="2433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The </a:t>
            </a:r>
            <a:r>
              <a:rPr lang="en-US" sz="3600" b="1" dirty="0" err="1"/>
              <a:t>geosite</a:t>
            </a:r>
            <a:r>
              <a:rPr lang="en-US" sz="3600" b="1" dirty="0"/>
              <a:t> of travertine waterfall of El </a:t>
            </a:r>
            <a:r>
              <a:rPr lang="en-US" sz="3600" b="1" dirty="0" err="1"/>
              <a:t>ksiba</a:t>
            </a:r>
            <a:r>
              <a:rPr lang="en-US" sz="3600" b="1" dirty="0"/>
              <a:t> (Morocco), a heritage to enhancement and </a:t>
            </a:r>
            <a:r>
              <a:rPr lang="en-US" sz="3600" b="1" dirty="0" smtClean="0"/>
              <a:t>preserve</a:t>
            </a:r>
          </a:p>
          <a:p>
            <a:r>
              <a:rPr lang="en-US" sz="2000" b="1" dirty="0" err="1" smtClean="0"/>
              <a:t>AbdellAh</a:t>
            </a:r>
            <a:r>
              <a:rPr lang="en-US" sz="2000" b="1" dirty="0" smtClean="0"/>
              <a:t> </a:t>
            </a:r>
            <a:r>
              <a:rPr lang="en-US" sz="2000" b="1" dirty="0"/>
              <a:t>AIT BARKA , Jamila </a:t>
            </a:r>
            <a:r>
              <a:rPr lang="en-US" sz="2000" b="1" dirty="0" err="1"/>
              <a:t>Rais</a:t>
            </a:r>
            <a:r>
              <a:rPr lang="en-US" sz="2000" b="1" dirty="0"/>
              <a:t> , Ahmed BARAKAT , </a:t>
            </a:r>
            <a:r>
              <a:rPr lang="en-US" sz="2000" b="1" dirty="0" err="1"/>
              <a:t>Elhassan</a:t>
            </a:r>
            <a:r>
              <a:rPr lang="en-US" sz="2000" b="1" dirty="0"/>
              <a:t> LOUZ , Samir </a:t>
            </a:r>
            <a:r>
              <a:rPr lang="en-US" sz="2000" b="1" dirty="0" smtClean="0"/>
              <a:t>NADEM</a:t>
            </a:r>
          </a:p>
          <a:p>
            <a:r>
              <a:rPr lang="en-US" sz="2000" b="1" dirty="0"/>
              <a:t/>
            </a:r>
            <a:br>
              <a:rPr lang="en-US" sz="2000" b="1" dirty="0"/>
            </a:br>
            <a:endParaRPr lang="fr-FR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39"/>
    </mc:Choice>
    <mc:Fallback>
      <p:transition spd="slow" advTm="18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9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263748" y="42202"/>
            <a:ext cx="9664504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4th International Electronic Conference on Geosciences</a:t>
            </a:r>
          </a:p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-154746" y="699868"/>
            <a:ext cx="3784210" cy="805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INTRODUCTION</a:t>
            </a:r>
            <a:endParaRPr lang="en-US" sz="1600" b="1" dirty="0" smtClean="0"/>
          </a:p>
          <a:p>
            <a:r>
              <a:rPr lang="en-US" sz="2000" b="1" dirty="0"/>
              <a:t/>
            </a:r>
            <a:br>
              <a:rPr lang="en-US" sz="2000" b="1" dirty="0"/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3274" y="1505244"/>
            <a:ext cx="117887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he study </a:t>
            </a:r>
            <a:r>
              <a:rPr lang="en-US" sz="2400" dirty="0">
                <a:solidFill>
                  <a:schemeClr val="bg1"/>
                </a:solidFill>
              </a:rPr>
              <a:t>area </a:t>
            </a:r>
            <a:r>
              <a:rPr lang="en-US" sz="2400" dirty="0" smtClean="0">
                <a:solidFill>
                  <a:schemeClr val="bg1"/>
                </a:solidFill>
              </a:rPr>
              <a:t>preserves a </a:t>
            </a:r>
            <a:r>
              <a:rPr lang="en-US" sz="2400" dirty="0">
                <a:solidFill>
                  <a:schemeClr val="bg1"/>
                </a:solidFill>
              </a:rPr>
              <a:t>great number of karst </a:t>
            </a:r>
            <a:r>
              <a:rPr lang="en-US" sz="2400" dirty="0" err="1">
                <a:solidFill>
                  <a:schemeClr val="bg1"/>
                </a:solidFill>
              </a:rPr>
              <a:t>geosites</a:t>
            </a:r>
            <a:r>
              <a:rPr lang="en-US" sz="2400" dirty="0">
                <a:solidFill>
                  <a:schemeClr val="bg1"/>
                </a:solidFill>
              </a:rPr>
              <a:t>, such as </a:t>
            </a:r>
            <a:r>
              <a:rPr lang="en-US" sz="2400" dirty="0" err="1">
                <a:solidFill>
                  <a:schemeClr val="bg1"/>
                </a:solidFill>
              </a:rPr>
              <a:t>ruiniform</a:t>
            </a:r>
            <a:r>
              <a:rPr lang="en-US" sz="2400" dirty="0">
                <a:solidFill>
                  <a:schemeClr val="bg1"/>
                </a:solidFill>
              </a:rPr>
              <a:t> landscapes, </a:t>
            </a:r>
            <a:r>
              <a:rPr lang="en-US" sz="2400" dirty="0" smtClean="0">
                <a:solidFill>
                  <a:schemeClr val="bg1"/>
                </a:solidFill>
              </a:rPr>
              <a:t>caves and many remarkable </a:t>
            </a:r>
            <a:r>
              <a:rPr lang="en-US" sz="2400" dirty="0">
                <a:solidFill>
                  <a:schemeClr val="bg1"/>
                </a:solidFill>
              </a:rPr>
              <a:t>reliefs such as </a:t>
            </a:r>
            <a:r>
              <a:rPr lang="en-US" sz="2400" dirty="0" smtClean="0">
                <a:solidFill>
                  <a:schemeClr val="bg1"/>
                </a:solidFill>
              </a:rPr>
              <a:t>cliffs and </a:t>
            </a:r>
            <a:r>
              <a:rPr lang="en-US" sz="2400" dirty="0" err="1" smtClean="0">
                <a:solidFill>
                  <a:schemeClr val="bg1"/>
                </a:solidFill>
              </a:rPr>
              <a:t>travertines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This </a:t>
            </a:r>
            <a:r>
              <a:rPr lang="en-US" sz="2400" dirty="0">
                <a:solidFill>
                  <a:schemeClr val="bg1"/>
                </a:solidFill>
              </a:rPr>
              <a:t>work concerns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quantitative evaluation </a:t>
            </a:r>
            <a:r>
              <a:rPr lang="en-US" sz="2400" dirty="0" smtClean="0">
                <a:solidFill>
                  <a:schemeClr val="bg1"/>
                </a:solidFill>
              </a:rPr>
              <a:t>of </a:t>
            </a:r>
            <a:r>
              <a:rPr lang="en-US" sz="2400" dirty="0" err="1">
                <a:solidFill>
                  <a:schemeClr val="bg1"/>
                </a:solidFill>
              </a:rPr>
              <a:t>Travertines</a:t>
            </a:r>
            <a:r>
              <a:rPr lang="en-US" sz="2400" dirty="0">
                <a:solidFill>
                  <a:schemeClr val="bg1"/>
                </a:solidFill>
              </a:rPr>
              <a:t> waterfall of El </a:t>
            </a:r>
            <a:r>
              <a:rPr lang="en-US" sz="2400" dirty="0" err="1" smtClean="0">
                <a:solidFill>
                  <a:schemeClr val="bg1"/>
                </a:solidFill>
              </a:rPr>
              <a:t>ksiba</a:t>
            </a:r>
            <a:r>
              <a:rPr lang="en-US" sz="2400" dirty="0" smtClean="0">
                <a:solidFill>
                  <a:schemeClr val="bg1"/>
                </a:solidFill>
              </a:rPr>
              <a:t>, and proposition of </a:t>
            </a:r>
            <a:r>
              <a:rPr lang="en-US" sz="2400" dirty="0">
                <a:solidFill>
                  <a:schemeClr val="bg1"/>
                </a:solidFill>
              </a:rPr>
              <a:t>the strategies of valorization and </a:t>
            </a:r>
            <a:r>
              <a:rPr lang="en-US" sz="2400" dirty="0" smtClean="0">
                <a:solidFill>
                  <a:schemeClr val="bg1"/>
                </a:solidFill>
              </a:rPr>
              <a:t>protection.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The results reveal the high scientific (≃0.88) and aesthetic (≃0.88) values. The assessment also shows the high economic value (≃0.75) and </a:t>
            </a:r>
            <a:r>
              <a:rPr lang="en-US" sz="2400" dirty="0" err="1" smtClean="0">
                <a:solidFill>
                  <a:schemeClr val="bg1"/>
                </a:solidFill>
              </a:rPr>
              <a:t>cultral</a:t>
            </a:r>
            <a:r>
              <a:rPr lang="en-US" sz="2400" dirty="0" smtClean="0">
                <a:solidFill>
                  <a:schemeClr val="bg1"/>
                </a:solidFill>
              </a:rPr>
              <a:t> (≃0.81).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6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18"/>
    </mc:Choice>
    <mc:Fallback>
      <p:transition spd="slow" advTm="60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78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263748" y="42202"/>
            <a:ext cx="9664504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4th International Electronic Conference on Geosciences</a:t>
            </a:r>
          </a:p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365761" y="798342"/>
            <a:ext cx="3784210" cy="805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Study Area</a:t>
            </a:r>
            <a:endParaRPr lang="en-US" sz="1600" b="1" dirty="0" smtClean="0"/>
          </a:p>
          <a:p>
            <a:r>
              <a:rPr lang="en-US" sz="2000" b="1" dirty="0"/>
              <a:t/>
            </a:r>
            <a:br>
              <a:rPr lang="en-US" sz="2000" b="1" dirty="0"/>
            </a:br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798342"/>
            <a:ext cx="5760720" cy="586486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3894" y="1603717"/>
            <a:ext cx="2447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1. Geological map of study area</a:t>
            </a:r>
            <a:endParaRPr lang="fr-F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2530060">
            <a:off x="6171812" y="2303952"/>
            <a:ext cx="595951" cy="29678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848760" y="1792546"/>
            <a:ext cx="1247240" cy="3497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Travertines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5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62"/>
    </mc:Choice>
    <mc:Fallback>
      <p:transition spd="slow" advTm="37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263748" y="42202"/>
            <a:ext cx="9664504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4th International Electronic Conference on Geosciences</a:t>
            </a:r>
          </a:p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4744" y="826477"/>
            <a:ext cx="3784210" cy="805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Materials and Methods</a:t>
            </a:r>
            <a:r>
              <a:rPr lang="en-US" sz="2000" b="1" dirty="0"/>
              <a:t/>
            </a:r>
            <a:br>
              <a:rPr lang="en-US" sz="2000" b="1" dirty="0"/>
            </a:br>
            <a:endParaRPr lang="fr-FR" dirty="0"/>
          </a:p>
        </p:txBody>
      </p:sp>
      <p:sp>
        <p:nvSpPr>
          <p:cNvPr id="2" name="Organigramme : Processus 1"/>
          <p:cNvSpPr/>
          <p:nvPr/>
        </p:nvSpPr>
        <p:spPr>
          <a:xfrm>
            <a:off x="1477108" y="1790113"/>
            <a:ext cx="1828800" cy="3770142"/>
          </a:xfrm>
          <a:prstGeom prst="flowChartProcess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GEOLOGIQUAL MAP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GEOMORPHOLOGICAL MAP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FIELD SURVEY</a:t>
            </a:r>
            <a:endParaRPr lang="fr-FR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5010443" y="1790113"/>
            <a:ext cx="1828800" cy="3770142"/>
          </a:xfrm>
          <a:prstGeom prst="flowChartProcess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GEOSITES </a:t>
            </a:r>
          </a:p>
          <a:p>
            <a:pPr algn="ctr"/>
            <a:r>
              <a:rPr lang="fr-FR" dirty="0" smtClean="0"/>
              <a:t>(REYNARD et al. 2016)</a:t>
            </a:r>
          </a:p>
          <a:p>
            <a:pPr algn="ctr"/>
            <a:r>
              <a:rPr lang="fr-FR" dirty="0" smtClean="0"/>
              <a:t>Quantitative </a:t>
            </a:r>
            <a:r>
              <a:rPr lang="fr-FR" dirty="0" err="1" smtClean="0"/>
              <a:t>evaluation</a:t>
            </a:r>
            <a:r>
              <a:rPr lang="fr-FR" dirty="0" smtClean="0"/>
              <a:t> of the </a:t>
            </a:r>
            <a:r>
              <a:rPr lang="fr-FR" dirty="0" err="1" smtClean="0"/>
              <a:t>scientific</a:t>
            </a:r>
            <a:r>
              <a:rPr lang="fr-FR" dirty="0" smtClean="0"/>
              <a:t> and </a:t>
            </a:r>
            <a:r>
              <a:rPr lang="fr-FR" dirty="0" err="1" smtClean="0"/>
              <a:t>additionnal</a:t>
            </a:r>
            <a:r>
              <a:rPr lang="fr-FR" dirty="0" smtClean="0"/>
              <a:t> values</a:t>
            </a:r>
          </a:p>
          <a:p>
            <a:pPr algn="ctr"/>
            <a:r>
              <a:rPr lang="fr-FR" dirty="0" smtClean="0"/>
              <a:t>Qualitative </a:t>
            </a:r>
            <a:r>
              <a:rPr lang="fr-FR" dirty="0" err="1" smtClean="0"/>
              <a:t>evaluation</a:t>
            </a:r>
            <a:r>
              <a:rPr lang="fr-FR" dirty="0" smtClean="0"/>
              <a:t> about protection and </a:t>
            </a:r>
            <a:r>
              <a:rPr lang="fr-FR" dirty="0" err="1" smtClean="0"/>
              <a:t>managment</a:t>
            </a:r>
            <a:r>
              <a:rPr lang="fr-FR" dirty="0" smtClean="0"/>
              <a:t> issues</a:t>
            </a:r>
            <a:endParaRPr lang="fr-FR" dirty="0"/>
          </a:p>
        </p:txBody>
      </p:sp>
      <p:sp>
        <p:nvSpPr>
          <p:cNvPr id="9" name="Organigramme : Processus 8"/>
          <p:cNvSpPr/>
          <p:nvPr/>
        </p:nvSpPr>
        <p:spPr>
          <a:xfrm>
            <a:off x="8543779" y="1790113"/>
            <a:ext cx="1828800" cy="3770142"/>
          </a:xfrm>
          <a:prstGeom prst="flowChartProcess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GEOSITES ASSESMENT AND STRATÉGIES OF  PROTECTION</a:t>
            </a:r>
            <a:endParaRPr lang="fr-FR" dirty="0"/>
          </a:p>
        </p:txBody>
      </p:sp>
      <p:sp>
        <p:nvSpPr>
          <p:cNvPr id="3" name="Organigramme : Processus 2"/>
          <p:cNvSpPr/>
          <p:nvPr/>
        </p:nvSpPr>
        <p:spPr>
          <a:xfrm>
            <a:off x="815927" y="1790113"/>
            <a:ext cx="548640" cy="3770142"/>
          </a:xfrm>
          <a:prstGeom prst="flowChartProcess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INPUT DATA</a:t>
            </a:r>
            <a:endParaRPr lang="fr-FR" dirty="0"/>
          </a:p>
        </p:txBody>
      </p:sp>
      <p:sp>
        <p:nvSpPr>
          <p:cNvPr id="10" name="Organigramme : Processus 9"/>
          <p:cNvSpPr/>
          <p:nvPr/>
        </p:nvSpPr>
        <p:spPr>
          <a:xfrm>
            <a:off x="4203896" y="1790113"/>
            <a:ext cx="548640" cy="3770142"/>
          </a:xfrm>
          <a:prstGeom prst="flowChartProcess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DATA ANALYSIS</a:t>
            </a:r>
            <a:endParaRPr lang="fr-FR" dirty="0"/>
          </a:p>
        </p:txBody>
      </p:sp>
      <p:sp>
        <p:nvSpPr>
          <p:cNvPr id="11" name="Organigramme : Processus 10"/>
          <p:cNvSpPr/>
          <p:nvPr/>
        </p:nvSpPr>
        <p:spPr>
          <a:xfrm>
            <a:off x="7760677" y="1790113"/>
            <a:ext cx="548640" cy="3770142"/>
          </a:xfrm>
          <a:prstGeom prst="flowChartProcess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RESULTS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51803" y="5934670"/>
            <a:ext cx="556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Figure 2. </a:t>
            </a:r>
            <a:r>
              <a:rPr lang="fr-FR" b="1" dirty="0" err="1" smtClean="0">
                <a:solidFill>
                  <a:schemeClr val="bg1"/>
                </a:solidFill>
              </a:rPr>
              <a:t>Research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methodology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fow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chart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0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84"/>
    </mc:Choice>
    <mc:Fallback>
      <p:transition spd="slow" advTm="22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263748" y="42202"/>
            <a:ext cx="9664504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4th International Electronic Conference on Geosciences</a:t>
            </a:r>
          </a:p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-182880" y="283111"/>
            <a:ext cx="3784210" cy="805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RESULTS</a:t>
            </a:r>
            <a:r>
              <a:rPr lang="en-US" sz="2000" b="1" dirty="0"/>
              <a:t/>
            </a:r>
            <a:br>
              <a:rPr lang="en-US" sz="2000" b="1" dirty="0"/>
            </a:b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38" y="775479"/>
            <a:ext cx="9385495" cy="569565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4123" y="560931"/>
            <a:ext cx="20046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3.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Travertines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El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ksiba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(</a:t>
            </a:r>
            <a:r>
              <a:rPr lang="en-US" sz="1600" b="1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area occupied by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travertines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google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earth image,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20, 2022); (</a:t>
            </a:r>
            <a:r>
              <a:rPr lang="en-US" sz="1600" b="1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view on the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travertines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(</a:t>
            </a:r>
            <a:r>
              <a:rPr lang="en-US" sz="1600" b="1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ruiniforms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landscapes; (</a:t>
            </a:r>
            <a:r>
              <a:rPr lang="en-US" sz="1600" b="1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Hyena Cave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  <a:endParaRPr lang="fr-F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0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23"/>
    </mc:Choice>
    <mc:Fallback>
      <p:transition spd="slow" advTm="38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263748" y="42202"/>
            <a:ext cx="9664504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4th International Electronic Conference on Geosciences</a:t>
            </a:r>
          </a:p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-407964" y="534570"/>
            <a:ext cx="3784210" cy="805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RESULTS</a:t>
            </a:r>
            <a:r>
              <a:rPr lang="en-US" sz="2000" b="1" dirty="0"/>
              <a:t/>
            </a:r>
            <a:br>
              <a:rPr lang="en-US" sz="2000" b="1" dirty="0"/>
            </a:b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77205"/>
              </p:ext>
            </p:extLst>
          </p:nvPr>
        </p:nvGraphicFramePr>
        <p:xfrm>
          <a:off x="1772533" y="1308295"/>
          <a:ext cx="9155717" cy="4881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455"/>
                <a:gridCol w="1621278"/>
                <a:gridCol w="648511"/>
                <a:gridCol w="648511"/>
                <a:gridCol w="648511"/>
                <a:gridCol w="648511"/>
                <a:gridCol w="648511"/>
                <a:gridCol w="648511"/>
                <a:gridCol w="567448"/>
                <a:gridCol w="567448"/>
                <a:gridCol w="648511"/>
                <a:gridCol w="648511"/>
              </a:tblGrid>
              <a:tr h="5540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Code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Scientific value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Additional value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197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 V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 V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5197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ELKhyd001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Hyena Cave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0.75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5197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ELKkar002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Spring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0.75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5197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ELKhyd003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Panoramic view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0.94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11241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ELKkar004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ruiniforms landscapes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0.812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11241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Travertine Value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0.88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0.81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363372" y="735817"/>
            <a:ext cx="927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Table 1. </a:t>
            </a:r>
            <a:r>
              <a:rPr lang="en-US" dirty="0">
                <a:solidFill>
                  <a:schemeClr val="bg1"/>
                </a:solidFill>
              </a:rPr>
              <a:t>Quantitative assessment of the scientific and additional value of El </a:t>
            </a:r>
            <a:r>
              <a:rPr lang="en-US" dirty="0" err="1">
                <a:solidFill>
                  <a:schemeClr val="bg1"/>
                </a:solidFill>
              </a:rPr>
              <a:t>ksiba’s</a:t>
            </a:r>
            <a:r>
              <a:rPr lang="en-US" dirty="0">
                <a:solidFill>
                  <a:schemeClr val="bg1"/>
                </a:solidFill>
              </a:rPr>
              <a:t> Travertine.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94"/>
    </mc:Choice>
    <mc:Fallback>
      <p:transition spd="slow" advTm="26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263748" y="42202"/>
            <a:ext cx="9664504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4th International Electronic Conference on Geosciences</a:t>
            </a:r>
          </a:p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-407964" y="534570"/>
            <a:ext cx="3784210" cy="805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CONCLUSION</a:t>
            </a:r>
            <a:r>
              <a:rPr lang="en-US" sz="2000" b="1" dirty="0"/>
              <a:t/>
            </a:r>
            <a:br>
              <a:rPr lang="en-US" sz="2000" b="1" dirty="0"/>
            </a:b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51914" y="1674056"/>
            <a:ext cx="99763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quantitative evaluation shows that the </a:t>
            </a:r>
            <a:r>
              <a:rPr lang="en-US" dirty="0" err="1">
                <a:solidFill>
                  <a:schemeClr val="bg1"/>
                </a:solidFill>
              </a:rPr>
              <a:t>travertines</a:t>
            </a:r>
            <a:r>
              <a:rPr lang="en-US" dirty="0">
                <a:solidFill>
                  <a:schemeClr val="bg1"/>
                </a:solidFill>
              </a:rPr>
              <a:t> of El </a:t>
            </a:r>
            <a:r>
              <a:rPr lang="en-US" dirty="0" err="1">
                <a:solidFill>
                  <a:schemeClr val="bg1"/>
                </a:solidFill>
              </a:rPr>
              <a:t>ksiba</a:t>
            </a:r>
            <a:r>
              <a:rPr lang="en-US" dirty="0">
                <a:solidFill>
                  <a:schemeClr val="bg1"/>
                </a:solidFill>
              </a:rPr>
              <a:t> have an important scientific value (0.88); it presents an open-air museum rich in paleontological, speleological and </a:t>
            </a:r>
            <a:r>
              <a:rPr lang="en-US" dirty="0" err="1">
                <a:solidFill>
                  <a:schemeClr val="bg1"/>
                </a:solidFill>
              </a:rPr>
              <a:t>paleoclimatic</a:t>
            </a:r>
            <a:r>
              <a:rPr lang="en-US" dirty="0">
                <a:solidFill>
                  <a:schemeClr val="bg1"/>
                </a:solidFill>
              </a:rPr>
              <a:t> data which helps us to reconstruct the old environment.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proposed to popularize this geological phenomena by the </a:t>
            </a:r>
            <a:r>
              <a:rPr lang="en-US" dirty="0" err="1" smtClean="0">
                <a:solidFill>
                  <a:schemeClr val="bg1"/>
                </a:solidFill>
              </a:rPr>
              <a:t>Geoeducation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Geotourism</a:t>
            </a:r>
            <a:r>
              <a:rPr lang="en-US" dirty="0">
                <a:solidFill>
                  <a:schemeClr val="bg1"/>
                </a:solidFill>
              </a:rPr>
              <a:t> appears as the main component of the socio-economic development of the region, it aims to promote its geological and geomorphological wealth. It contributes to socio-economic development through the creation of new income-generating activities (ecological guest houses, traditional handicrafts, local natural products,...).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17"/>
    </mc:Choice>
    <mc:Fallback>
      <p:transition spd="slow" advTm="23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648</Words>
  <Application>Microsoft Office PowerPoint</Application>
  <PresentationFormat>Grand écran</PresentationFormat>
  <Paragraphs>152</Paragraphs>
  <Slides>7</Slides>
  <Notes>6</Notes>
  <HiddenSlides>0</HiddenSlides>
  <MMClips>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Palatino Linotype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abdellah ait barka</dc:creator>
  <cp:lastModifiedBy>abdellah ait barka</cp:lastModifiedBy>
  <cp:revision>20</cp:revision>
  <dcterms:created xsi:type="dcterms:W3CDTF">2022-12-01T20:43:09Z</dcterms:created>
  <dcterms:modified xsi:type="dcterms:W3CDTF">2022-12-05T20:38:54Z</dcterms:modified>
</cp:coreProperties>
</file>