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sldIdLst>
    <p:sldId id="256" r:id="rId2"/>
    <p:sldId id="257" r:id="rId3"/>
    <p:sldId id="258" r:id="rId4"/>
    <p:sldId id="278" r:id="rId5"/>
    <p:sldId id="260" r:id="rId6"/>
    <p:sldId id="264" r:id="rId7"/>
    <p:sldId id="274" r:id="rId8"/>
    <p:sldId id="262" r:id="rId9"/>
    <p:sldId id="270" r:id="rId10"/>
    <p:sldId id="275" r:id="rId11"/>
    <p:sldId id="273" r:id="rId12"/>
    <p:sldId id="276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EAF8"/>
    <a:srgbClr val="FF6600"/>
    <a:srgbClr val="99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9680" autoAdjust="0"/>
  </p:normalViewPr>
  <p:slideViewPr>
    <p:cSldViewPr snapToGrid="0">
      <p:cViewPr varScale="1">
        <p:scale>
          <a:sx n="66" d="100"/>
          <a:sy n="66" d="100"/>
        </p:scale>
        <p:origin x="-87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EADD48-B512-43B5-960C-BE63018969C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71CE3B9-BD5A-47CC-B90D-459D0941126E}">
      <dgm:prSet phldrT="[Texte]" custT="1"/>
      <dgm:spPr/>
      <dgm:t>
        <a:bodyPr/>
        <a:lstStyle/>
        <a:p>
          <a:r>
            <a:rPr lang="en-US" sz="1600" dirty="0"/>
            <a:t>Identify all sites of geological interest</a:t>
          </a:r>
          <a:endParaRPr lang="fr-FR" sz="1600" dirty="0"/>
        </a:p>
      </dgm:t>
    </dgm:pt>
    <dgm:pt modelId="{BFB669AD-8B1B-442A-86AC-4BC24360B97F}" type="parTrans" cxnId="{AA571CB4-7489-47D0-A0F1-24F94DD6EFB4}">
      <dgm:prSet/>
      <dgm:spPr/>
      <dgm:t>
        <a:bodyPr/>
        <a:lstStyle/>
        <a:p>
          <a:endParaRPr lang="fr-FR" sz="1600"/>
        </a:p>
      </dgm:t>
    </dgm:pt>
    <dgm:pt modelId="{8EC224F3-6121-46FC-B61D-EB7CCF88B46A}" type="sibTrans" cxnId="{AA571CB4-7489-47D0-A0F1-24F94DD6EFB4}">
      <dgm:prSet/>
      <dgm:spPr/>
      <dgm:t>
        <a:bodyPr/>
        <a:lstStyle/>
        <a:p>
          <a:endParaRPr lang="fr-FR" sz="1600"/>
        </a:p>
      </dgm:t>
    </dgm:pt>
    <dgm:pt modelId="{B6FD6F50-4356-4E84-B335-6F04DD336252}">
      <dgm:prSet phldrT="[Texte]" custT="1"/>
      <dgm:spPr/>
      <dgm:t>
        <a:bodyPr/>
        <a:lstStyle/>
        <a:p>
          <a:r>
            <a:rPr lang="en-US" sz="1600" dirty="0"/>
            <a:t>Collect and enter their characteristics in the form of technical sheets</a:t>
          </a:r>
          <a:endParaRPr lang="fr-FR" sz="1600" dirty="0"/>
        </a:p>
      </dgm:t>
    </dgm:pt>
    <dgm:pt modelId="{672C357E-C2A1-4730-B97E-46F016970988}" type="parTrans" cxnId="{5AEF89A1-041F-41AC-8D78-F440F8152193}">
      <dgm:prSet/>
      <dgm:spPr/>
      <dgm:t>
        <a:bodyPr/>
        <a:lstStyle/>
        <a:p>
          <a:endParaRPr lang="fr-FR" sz="1600"/>
        </a:p>
      </dgm:t>
    </dgm:pt>
    <dgm:pt modelId="{3AAF643B-5083-4691-BF34-BA1F0CA8A3EC}" type="sibTrans" cxnId="{5AEF89A1-041F-41AC-8D78-F440F8152193}">
      <dgm:prSet/>
      <dgm:spPr/>
      <dgm:t>
        <a:bodyPr/>
        <a:lstStyle/>
        <a:p>
          <a:endParaRPr lang="fr-FR" sz="1600"/>
        </a:p>
      </dgm:t>
    </dgm:pt>
    <dgm:pt modelId="{420766BC-923A-453F-A45B-FBC486000950}">
      <dgm:prSet phldrT="[Texte]" custT="1"/>
      <dgm:spPr/>
      <dgm:t>
        <a:bodyPr/>
        <a:lstStyle/>
        <a:p>
          <a:r>
            <a:rPr lang="en-US" sz="1600" dirty="0"/>
            <a:t>Prioritize and validate sites with high heritage value</a:t>
          </a:r>
          <a:endParaRPr lang="fr-FR" sz="1600" dirty="0"/>
        </a:p>
      </dgm:t>
    </dgm:pt>
    <dgm:pt modelId="{00681E42-1198-4AE1-9ADF-F00489E51AAB}" type="parTrans" cxnId="{6CCA6901-4874-4B07-B7FC-C286FE190B20}">
      <dgm:prSet/>
      <dgm:spPr/>
      <dgm:t>
        <a:bodyPr/>
        <a:lstStyle/>
        <a:p>
          <a:endParaRPr lang="fr-FR" sz="1600"/>
        </a:p>
      </dgm:t>
    </dgm:pt>
    <dgm:pt modelId="{BBD97F32-A67F-48E2-9BB8-A2AC0B76DFF9}" type="sibTrans" cxnId="{6CCA6901-4874-4B07-B7FC-C286FE190B20}">
      <dgm:prSet/>
      <dgm:spPr/>
      <dgm:t>
        <a:bodyPr/>
        <a:lstStyle/>
        <a:p>
          <a:endParaRPr lang="fr-FR" sz="1600"/>
        </a:p>
      </dgm:t>
    </dgm:pt>
    <dgm:pt modelId="{7F4A8165-FF0B-4D17-8F16-F0D705850990}">
      <dgm:prSet phldrT="[Texte]" custT="1"/>
      <dgm:spPr/>
      <dgm:t>
        <a:bodyPr/>
        <a:lstStyle/>
        <a:p>
          <a:r>
            <a:rPr lang="en-US" sz="1600" dirty="0"/>
            <a:t>Assess their vulnerability with a view to proposing protective and promoting measures</a:t>
          </a:r>
          <a:endParaRPr lang="fr-FR" sz="1600" dirty="0"/>
        </a:p>
      </dgm:t>
    </dgm:pt>
    <dgm:pt modelId="{850D95F0-2C3D-455A-96E7-96AB3D2F6DF1}" type="parTrans" cxnId="{52212253-9A25-434B-BCF1-5902F3B637F4}">
      <dgm:prSet/>
      <dgm:spPr/>
      <dgm:t>
        <a:bodyPr/>
        <a:lstStyle/>
        <a:p>
          <a:endParaRPr lang="fr-FR" sz="1600"/>
        </a:p>
      </dgm:t>
    </dgm:pt>
    <dgm:pt modelId="{70C1C265-7548-465C-8FA6-015F0E7019CB}" type="sibTrans" cxnId="{52212253-9A25-434B-BCF1-5902F3B637F4}">
      <dgm:prSet/>
      <dgm:spPr/>
      <dgm:t>
        <a:bodyPr/>
        <a:lstStyle/>
        <a:p>
          <a:endParaRPr lang="fr-FR" sz="1600"/>
        </a:p>
      </dgm:t>
    </dgm:pt>
    <dgm:pt modelId="{7AD7A8B2-6FB3-45EA-B460-9A1F4C0671F7}" type="pres">
      <dgm:prSet presAssocID="{42EADD48-B512-43B5-960C-BE63018969CA}" presName="Name0" presStyleCnt="0">
        <dgm:presLayoutVars>
          <dgm:dir/>
          <dgm:animLvl val="lvl"/>
          <dgm:resizeHandles val="exact"/>
        </dgm:presLayoutVars>
      </dgm:prSet>
      <dgm:spPr/>
    </dgm:pt>
    <dgm:pt modelId="{FDB8A016-9CAB-455A-B062-00C3785EF93F}" type="pres">
      <dgm:prSet presAssocID="{F71CE3B9-BD5A-47CC-B90D-459D0941126E}" presName="parTxOnly" presStyleLbl="node1" presStyleIdx="0" presStyleCnt="4" custScaleX="89347" custScaleY="111899" custLinFactX="15018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71CFCD-427D-4925-9FCC-456A28A3D824}" type="pres">
      <dgm:prSet presAssocID="{8EC224F3-6121-46FC-B61D-EB7CCF88B46A}" presName="parTxOnlySpace" presStyleCnt="0"/>
      <dgm:spPr/>
    </dgm:pt>
    <dgm:pt modelId="{4C73F357-4D58-4246-BB20-C954D66FDA29}" type="pres">
      <dgm:prSet presAssocID="{B6FD6F50-4356-4E84-B335-6F04DD336252}" presName="parTxOnly" presStyleLbl="node1" presStyleIdx="1" presStyleCnt="4" custScaleX="123446" custScaleY="108779" custLinFactX="6430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F20EF2-48F5-47CE-A47A-4204FC3AAC96}" type="pres">
      <dgm:prSet presAssocID="{3AAF643B-5083-4691-BF34-BA1F0CA8A3EC}" presName="parTxOnlySpace" presStyleCnt="0"/>
      <dgm:spPr/>
    </dgm:pt>
    <dgm:pt modelId="{B246BE91-A791-4776-99E9-F9848B1FF96B}" type="pres">
      <dgm:prSet presAssocID="{420766BC-923A-453F-A45B-FBC486000950}" presName="parTxOnly" presStyleLbl="node1" presStyleIdx="2" presStyleCnt="4" custScaleX="130713" custScaleY="111899" custLinFactNeighborX="914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0DD9AFB-ECA7-4F46-B56A-173CEF8F03D7}" type="pres">
      <dgm:prSet presAssocID="{BBD97F32-A67F-48E2-9BB8-A2AC0B76DFF9}" presName="parTxOnlySpace" presStyleCnt="0"/>
      <dgm:spPr/>
    </dgm:pt>
    <dgm:pt modelId="{497ED7B7-8564-48D6-9011-C0F54DC621E3}" type="pres">
      <dgm:prSet presAssocID="{7F4A8165-FF0B-4D17-8F16-F0D705850990}" presName="parTxOnly" presStyleLbl="node1" presStyleIdx="3" presStyleCnt="4" custScaleX="124473" custScaleY="111899" custLinFactNeighborX="54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2212253-9A25-434B-BCF1-5902F3B637F4}" srcId="{42EADD48-B512-43B5-960C-BE63018969CA}" destId="{7F4A8165-FF0B-4D17-8F16-F0D705850990}" srcOrd="3" destOrd="0" parTransId="{850D95F0-2C3D-455A-96E7-96AB3D2F6DF1}" sibTransId="{70C1C265-7548-465C-8FA6-015F0E7019CB}"/>
    <dgm:cxn modelId="{5AEF89A1-041F-41AC-8D78-F440F8152193}" srcId="{42EADD48-B512-43B5-960C-BE63018969CA}" destId="{B6FD6F50-4356-4E84-B335-6F04DD336252}" srcOrd="1" destOrd="0" parTransId="{672C357E-C2A1-4730-B97E-46F016970988}" sibTransId="{3AAF643B-5083-4691-BF34-BA1F0CA8A3EC}"/>
    <dgm:cxn modelId="{E930DC72-F6DF-4CF9-BD7F-069B27CFF05B}" type="presOf" srcId="{B6FD6F50-4356-4E84-B335-6F04DD336252}" destId="{4C73F357-4D58-4246-BB20-C954D66FDA29}" srcOrd="0" destOrd="0" presId="urn:microsoft.com/office/officeart/2005/8/layout/chevron1"/>
    <dgm:cxn modelId="{F9993B58-79ED-40B7-983F-F75454B38602}" type="presOf" srcId="{42EADD48-B512-43B5-960C-BE63018969CA}" destId="{7AD7A8B2-6FB3-45EA-B460-9A1F4C0671F7}" srcOrd="0" destOrd="0" presId="urn:microsoft.com/office/officeart/2005/8/layout/chevron1"/>
    <dgm:cxn modelId="{6CCA6901-4874-4B07-B7FC-C286FE190B20}" srcId="{42EADD48-B512-43B5-960C-BE63018969CA}" destId="{420766BC-923A-453F-A45B-FBC486000950}" srcOrd="2" destOrd="0" parTransId="{00681E42-1198-4AE1-9ADF-F00489E51AAB}" sibTransId="{BBD97F32-A67F-48E2-9BB8-A2AC0B76DFF9}"/>
    <dgm:cxn modelId="{F1E5939A-8CD8-4767-BAA1-F9B8A926D909}" type="presOf" srcId="{420766BC-923A-453F-A45B-FBC486000950}" destId="{B246BE91-A791-4776-99E9-F9848B1FF96B}" srcOrd="0" destOrd="0" presId="urn:microsoft.com/office/officeart/2005/8/layout/chevron1"/>
    <dgm:cxn modelId="{AA571CB4-7489-47D0-A0F1-24F94DD6EFB4}" srcId="{42EADD48-B512-43B5-960C-BE63018969CA}" destId="{F71CE3B9-BD5A-47CC-B90D-459D0941126E}" srcOrd="0" destOrd="0" parTransId="{BFB669AD-8B1B-442A-86AC-4BC24360B97F}" sibTransId="{8EC224F3-6121-46FC-B61D-EB7CCF88B46A}"/>
    <dgm:cxn modelId="{82E0CB72-2490-42FA-95E3-3A138C9B05B2}" type="presOf" srcId="{F71CE3B9-BD5A-47CC-B90D-459D0941126E}" destId="{FDB8A016-9CAB-455A-B062-00C3785EF93F}" srcOrd="0" destOrd="0" presId="urn:microsoft.com/office/officeart/2005/8/layout/chevron1"/>
    <dgm:cxn modelId="{89D34F02-A8C4-476B-BBCD-1F7A57C24E4C}" type="presOf" srcId="{7F4A8165-FF0B-4D17-8F16-F0D705850990}" destId="{497ED7B7-8564-48D6-9011-C0F54DC621E3}" srcOrd="0" destOrd="0" presId="urn:microsoft.com/office/officeart/2005/8/layout/chevron1"/>
    <dgm:cxn modelId="{FE5A3911-6247-434E-81A6-E25AE5DAA298}" type="presParOf" srcId="{7AD7A8B2-6FB3-45EA-B460-9A1F4C0671F7}" destId="{FDB8A016-9CAB-455A-B062-00C3785EF93F}" srcOrd="0" destOrd="0" presId="urn:microsoft.com/office/officeart/2005/8/layout/chevron1"/>
    <dgm:cxn modelId="{A7659EAE-6058-4E41-94A4-64954A7B180E}" type="presParOf" srcId="{7AD7A8B2-6FB3-45EA-B460-9A1F4C0671F7}" destId="{C771CFCD-427D-4925-9FCC-456A28A3D824}" srcOrd="1" destOrd="0" presId="urn:microsoft.com/office/officeart/2005/8/layout/chevron1"/>
    <dgm:cxn modelId="{3569ED75-296B-4EC0-95D6-6604D8943EFA}" type="presParOf" srcId="{7AD7A8B2-6FB3-45EA-B460-9A1F4C0671F7}" destId="{4C73F357-4D58-4246-BB20-C954D66FDA29}" srcOrd="2" destOrd="0" presId="urn:microsoft.com/office/officeart/2005/8/layout/chevron1"/>
    <dgm:cxn modelId="{4D5DAD51-210B-4F1E-9772-44DF25EA55C0}" type="presParOf" srcId="{7AD7A8B2-6FB3-45EA-B460-9A1F4C0671F7}" destId="{C8F20EF2-48F5-47CE-A47A-4204FC3AAC96}" srcOrd="3" destOrd="0" presId="urn:microsoft.com/office/officeart/2005/8/layout/chevron1"/>
    <dgm:cxn modelId="{096E2290-D427-495C-96F1-9EB384E7AEA8}" type="presParOf" srcId="{7AD7A8B2-6FB3-45EA-B460-9A1F4C0671F7}" destId="{B246BE91-A791-4776-99E9-F9848B1FF96B}" srcOrd="4" destOrd="0" presId="urn:microsoft.com/office/officeart/2005/8/layout/chevron1"/>
    <dgm:cxn modelId="{B3650110-FA92-44D3-8577-5B147E487887}" type="presParOf" srcId="{7AD7A8B2-6FB3-45EA-B460-9A1F4C0671F7}" destId="{60DD9AFB-ECA7-4F46-B56A-173CEF8F03D7}" srcOrd="5" destOrd="0" presId="urn:microsoft.com/office/officeart/2005/8/layout/chevron1"/>
    <dgm:cxn modelId="{7DE19830-4110-4C08-9660-6F47AA2B0E88}" type="presParOf" srcId="{7AD7A8B2-6FB3-45EA-B460-9A1F4C0671F7}" destId="{497ED7B7-8564-48D6-9011-C0F54DC621E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8A016-9CAB-455A-B062-00C3785EF93F}">
      <dsp:nvSpPr>
        <dsp:cNvPr id="0" name=""/>
        <dsp:cNvSpPr/>
      </dsp:nvSpPr>
      <dsp:spPr>
        <a:xfrm>
          <a:off x="715696" y="3651858"/>
          <a:ext cx="2551085" cy="12780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Identify all sites of geological interest</a:t>
          </a:r>
          <a:endParaRPr lang="fr-FR" sz="1600" kern="1200" dirty="0"/>
        </a:p>
      </dsp:txBody>
      <dsp:txXfrm>
        <a:off x="1354697" y="3651858"/>
        <a:ext cx="1273084" cy="1278001"/>
      </dsp:txXfrm>
    </dsp:sp>
    <dsp:sp modelId="{4C73F357-4D58-4246-BB20-C954D66FDA29}">
      <dsp:nvSpPr>
        <dsp:cNvPr id="0" name=""/>
        <dsp:cNvSpPr/>
      </dsp:nvSpPr>
      <dsp:spPr>
        <a:xfrm>
          <a:off x="2736047" y="3669675"/>
          <a:ext cx="3524699" cy="12423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Collect and enter their characteristics in the form of technical sheets</a:t>
          </a:r>
          <a:endParaRPr lang="fr-FR" sz="1600" kern="1200" dirty="0"/>
        </a:p>
      </dsp:txBody>
      <dsp:txXfrm>
        <a:off x="3357231" y="3669675"/>
        <a:ext cx="2282332" cy="1242367"/>
      </dsp:txXfrm>
    </dsp:sp>
    <dsp:sp modelId="{B246BE91-A791-4776-99E9-F9848B1FF96B}">
      <dsp:nvSpPr>
        <dsp:cNvPr id="0" name=""/>
        <dsp:cNvSpPr/>
      </dsp:nvSpPr>
      <dsp:spPr>
        <a:xfrm>
          <a:off x="5767101" y="3651858"/>
          <a:ext cx="3732191" cy="12780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Prioritize and validate sites with high heritage value</a:t>
          </a:r>
          <a:endParaRPr lang="fr-FR" sz="1600" kern="1200" dirty="0"/>
        </a:p>
      </dsp:txBody>
      <dsp:txXfrm>
        <a:off x="6406102" y="3651858"/>
        <a:ext cx="2454190" cy="1278001"/>
      </dsp:txXfrm>
    </dsp:sp>
    <dsp:sp modelId="{497ED7B7-8564-48D6-9011-C0F54DC621E3}">
      <dsp:nvSpPr>
        <dsp:cNvPr id="0" name=""/>
        <dsp:cNvSpPr/>
      </dsp:nvSpPr>
      <dsp:spPr>
        <a:xfrm>
          <a:off x="8954136" y="3651858"/>
          <a:ext cx="3554023" cy="12780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Assess their vulnerability with a view to proposing protective and promoting measures</a:t>
          </a:r>
          <a:endParaRPr lang="fr-FR" sz="1600" kern="1200" dirty="0"/>
        </a:p>
      </dsp:txBody>
      <dsp:txXfrm>
        <a:off x="9593137" y="3651858"/>
        <a:ext cx="2276022" cy="1278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94C36-BD1B-4A88-A329-594125235EA0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B468-1A84-4B79-B6DD-B26530458B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853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B468-1A84-4B79-B6DD-B26530458BB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252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B468-1A84-4B79-B6DD-B26530458BB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537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B468-1A84-4B79-B6DD-B26530458BB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61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B468-1A84-4B79-B6DD-B26530458BB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060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B468-1A84-4B79-B6DD-B26530458BB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771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B468-1A84-4B79-B6DD-B26530458BB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903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B468-1A84-4B79-B6DD-B26530458BB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51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quantitative assessment results revealed a high scientific value (average of 0.83) 46 (Table 2) for all selected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geosites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B468-1A84-4B79-B6DD-B26530458BB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581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B468-1A84-4B79-B6DD-B26530458BB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973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B468-1A84-4B79-B6DD-B26530458BB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844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231C0213-96D2-4963-9609-434FDA3F3E36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BFA7B5BA-44C2-467C-BF13-261F94020698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0213-96D2-4963-9609-434FDA3F3E36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B5BA-44C2-467C-BF13-261F9402069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0213-96D2-4963-9609-434FDA3F3E36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B5BA-44C2-467C-BF13-261F94020698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le isocè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0213-96D2-4963-9609-434FDA3F3E36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B5BA-44C2-467C-BF13-261F94020698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231C0213-96D2-4963-9609-434FDA3F3E36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BFA7B5BA-44C2-467C-BF13-261F94020698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0213-96D2-4963-9609-434FDA3F3E36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B5BA-44C2-467C-BF13-261F94020698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0213-96D2-4963-9609-434FDA3F3E36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B5BA-44C2-467C-BF13-261F94020698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0213-96D2-4963-9609-434FDA3F3E36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B5BA-44C2-467C-BF13-261F94020698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0213-96D2-4963-9609-434FDA3F3E36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B5BA-44C2-467C-BF13-261F94020698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0213-96D2-4963-9609-434FDA3F3E36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B5BA-44C2-467C-BF13-261F94020698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0213-96D2-4963-9609-434FDA3F3E36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B5BA-44C2-467C-BF13-261F94020698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1C0213-96D2-4963-9609-434FDA3F3E36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A7B5BA-44C2-467C-BF13-261F94020698}" type="slidenum">
              <a:rPr lang="fr-FR" smtClean="0"/>
              <a:t>‹N°›</a:t>
            </a:fld>
            <a:endParaRPr lang="fr-FR"/>
          </a:p>
        </p:txBody>
      </p:sp>
      <p:sp>
        <p:nvSpPr>
          <p:cNvPr id="28" name="Connecteur droit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cteur droit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microsoft.com/office/2007/relationships/hdphoto" Target="../media/hdphoto10.wdp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7.wdp"/><Relationship Id="rId18" Type="http://schemas.openxmlformats.org/officeDocument/2006/relationships/diagramLayout" Target="../diagrams/layout1.xml"/><Relationship Id="rId3" Type="http://schemas.openxmlformats.org/officeDocument/2006/relationships/notesSlide" Target="../notesSlides/notesSlide5.xml"/><Relationship Id="rId21" Type="http://schemas.microsoft.com/office/2007/relationships/diagramDrawing" Target="../diagrams/drawing1.xml"/><Relationship Id="rId7" Type="http://schemas.microsoft.com/office/2007/relationships/hdphoto" Target="../media/hdphoto4.wdp"/><Relationship Id="rId12" Type="http://schemas.openxmlformats.org/officeDocument/2006/relationships/image" Target="../media/image15.png"/><Relationship Id="rId17" Type="http://schemas.openxmlformats.org/officeDocument/2006/relationships/diagramData" Target="../diagrams/data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8.wdp"/><Relationship Id="rId20" Type="http://schemas.openxmlformats.org/officeDocument/2006/relationships/diagramColors" Target="../diagrams/colors1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19" Type="http://schemas.openxmlformats.org/officeDocument/2006/relationships/diagramQuickStyle" Target="../diagrams/quickStyle1.xml"/><Relationship Id="rId4" Type="http://schemas.openxmlformats.org/officeDocument/2006/relationships/image" Target="../media/image11.png"/><Relationship Id="rId9" Type="http://schemas.microsoft.com/office/2007/relationships/hdphoto" Target="../media/hdphoto5.wdp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microsoft.com/office/2007/relationships/hdphoto" Target="../media/hdphoto9.wdp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E0247A8-4B83-47B4-9D9C-72A8A73A3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542" y="3524242"/>
            <a:ext cx="9817562" cy="1330731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2300" b="1" spc="50" dirty="0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Inventory </a:t>
            </a:r>
            <a:r>
              <a:rPr lang="en-GB" sz="2300" b="1" spc="50" dirty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enhancement of geological heritage in the </a:t>
            </a:r>
            <a:r>
              <a:rPr lang="en-GB" sz="2300" b="1" spc="50" dirty="0" err="1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Ouzoud</a:t>
            </a:r>
            <a:r>
              <a:rPr lang="en-GB" sz="2300" b="1" spc="50" dirty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syncline (</a:t>
            </a:r>
            <a:r>
              <a:rPr lang="en-GB" sz="2300" b="1" spc="50" dirty="0" err="1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M'Goun</a:t>
            </a:r>
            <a:r>
              <a:rPr lang="en-GB" sz="2300" b="1" spc="50" dirty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UNESCO </a:t>
            </a:r>
            <a:r>
              <a:rPr lang="en-GB" sz="2300" b="1" spc="50" dirty="0" err="1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Geopark</a:t>
            </a:r>
            <a:r>
              <a:rPr lang="en-GB" sz="2300" b="1" spc="50" dirty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Central High </a:t>
            </a:r>
            <a:r>
              <a:rPr lang="en-GB" sz="2300" b="1" spc="50" dirty="0" err="1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Altas</a:t>
            </a:r>
            <a:r>
              <a:rPr lang="en-GB" sz="2300" b="1" spc="50" dirty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Morocco): first step for promoting </a:t>
            </a:r>
            <a:r>
              <a:rPr lang="en-GB" sz="2300" b="1" spc="50" dirty="0" err="1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geotourism</a:t>
            </a:r>
            <a:r>
              <a:rPr lang="en-GB" sz="2300" b="1" spc="50" dirty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and sustainable </a:t>
            </a:r>
            <a:r>
              <a:rPr lang="en-GB" sz="2300" b="1" spc="50" dirty="0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development</a:t>
            </a:r>
            <a:endParaRPr lang="fr-FR" sz="2300" b="1" spc="50" dirty="0">
              <a:ln w="11430"/>
              <a:solidFill>
                <a:srgbClr val="FF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Sous-titre 10">
            <a:extLst>
              <a:ext uri="{FF2B5EF4-FFF2-40B4-BE49-F238E27FC236}">
                <a16:creationId xmlns:a16="http://schemas.microsoft.com/office/drawing/2014/main" xmlns="" id="{993A0DC9-016C-4446-AAF3-5C5FEBA0E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289313"/>
            <a:ext cx="9448800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E. LOUZ,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J.RAIS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, A. BARAKAT, A. AIT BARKA,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S. NADEM</a:t>
            </a:r>
          </a:p>
        </p:txBody>
      </p:sp>
      <p:pic>
        <p:nvPicPr>
          <p:cNvPr id="4" name="Image 3" descr="Capture.PNG">
            <a:extLst>
              <a:ext uri="{FF2B5EF4-FFF2-40B4-BE49-F238E27FC236}">
                <a16:creationId xmlns:a16="http://schemas.microsoft.com/office/drawing/2014/main" xmlns="" id="{B625287B-75CB-4F1A-8EC7-610C056186DA}"/>
              </a:ext>
            </a:extLst>
          </p:cNvPr>
          <p:cNvPicPr/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2503" y="346972"/>
            <a:ext cx="966827" cy="834469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F752D51-9E32-45C9-87BD-7CDFD057056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52100" y="396611"/>
            <a:ext cx="211673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FACULTY OF SCIENCE AND TECHNOLOGY, UNIVERSITY SULTAN MOULAY SLIMANE</a:t>
            </a:r>
          </a:p>
          <a:p>
            <a:pPr algn="ctr"/>
            <a:r>
              <a:rPr lang="en-US"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BENI MELLAL - MOROCCO </a:t>
            </a:r>
            <a:endParaRPr lang="fr-FR" sz="1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CA65B0A5-6EE2-4156-9FF9-E073FAF732F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0" y="-563"/>
            <a:ext cx="12192000" cy="119378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/>
          <a:lstStyle/>
          <a:p>
            <a:pPr>
              <a:defRPr/>
            </a:pPr>
            <a:endParaRPr lang="fr-FR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10" name="Picture 10" descr="bar37">
            <a:extLst>
              <a:ext uri="{FF2B5EF4-FFF2-40B4-BE49-F238E27FC236}">
                <a16:creationId xmlns:a16="http://schemas.microsoft.com/office/drawing/2014/main" xmlns="" id="{45EF4895-4EBE-49D1-98CE-F4FB0A558B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438459"/>
            <a:ext cx="12192000" cy="170123"/>
          </a:xfrm>
          <a:prstGeom prst="rect">
            <a:avLst/>
          </a:prstGeom>
          <a:noFill/>
        </p:spPr>
      </p:pic>
      <p:sp>
        <p:nvSpPr>
          <p:cNvPr id="12" name="Sous-titre 10">
            <a:extLst>
              <a:ext uri="{FF2B5EF4-FFF2-40B4-BE49-F238E27FC236}">
                <a16:creationId xmlns:a16="http://schemas.microsoft.com/office/drawing/2014/main" xmlns="" id="{A31BC013-CA1F-4979-9ED2-4417A5D48AB7}"/>
              </a:ext>
            </a:extLst>
          </p:cNvPr>
          <p:cNvSpPr txBox="1">
            <a:spLocks/>
          </p:cNvSpPr>
          <p:nvPr/>
        </p:nvSpPr>
        <p:spPr>
          <a:xfrm>
            <a:off x="1422772" y="6372206"/>
            <a:ext cx="9448800" cy="2893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Online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1–15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80E3381-29E8-4FD0-A320-40C8E8B819B1}"/>
              </a:ext>
            </a:extLst>
          </p:cNvPr>
          <p:cNvSpPr/>
          <p:nvPr/>
        </p:nvSpPr>
        <p:spPr>
          <a:xfrm>
            <a:off x="2295284" y="2140373"/>
            <a:ext cx="753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The </a:t>
            </a:r>
            <a:r>
              <a: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4th International Electronic Conference on </a:t>
            </a:r>
            <a:r>
              <a:rPr lang="en-US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Geosciences (IECG2022)</a:t>
            </a:r>
            <a:endParaRPr lang="fr-FR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78"/>
          <a:stretch/>
        </p:blipFill>
        <p:spPr bwMode="auto">
          <a:xfrm>
            <a:off x="5579193" y="346972"/>
            <a:ext cx="2971660" cy="83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4"/>
          <a:stretch/>
        </p:blipFill>
        <p:spPr bwMode="auto">
          <a:xfrm>
            <a:off x="8948928" y="306224"/>
            <a:ext cx="3179064" cy="91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B5BA-44C2-467C-BF13-261F9402069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92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Elhassan\Desktop\Géosites Ouzoudg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228" y="1066800"/>
            <a:ext cx="6705600" cy="54727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xmlns="" id="{7D7695A2-0531-4D6F-84CB-50E11C264F4E}"/>
              </a:ext>
            </a:extLst>
          </p:cNvPr>
          <p:cNvSpPr txBox="1">
            <a:spLocks/>
          </p:cNvSpPr>
          <p:nvPr/>
        </p:nvSpPr>
        <p:spPr>
          <a:xfrm>
            <a:off x="1953064" y="0"/>
            <a:ext cx="8610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altLang="en-US" sz="3600" b="1" dirty="0"/>
              <a:t>Results and discussion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B5BA-44C2-467C-BF13-261F94020698}" type="slidenum">
              <a:rPr lang="fr-FR" smtClean="0"/>
              <a:t>10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20915" y="1553028"/>
            <a:ext cx="4180114" cy="4151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tourist circuit is proposed, starting with site 1 (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Ouzoud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dolerite sills) and passing respectively through sites 2, 3, 4, 5, 6, 7 to arrive at site 8 (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Karstic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springs of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Ouzoud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3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010B6DC-B586-4588-98D7-5C6C10FE25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852" r="3412"/>
          <a:stretch/>
        </p:blipFill>
        <p:spPr>
          <a:xfrm>
            <a:off x="2885398" y="1008220"/>
            <a:ext cx="5890112" cy="52493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13783259-8DE8-4F41-AB94-A94EAF87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95" y="85344"/>
            <a:ext cx="8610600" cy="829056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6B765A6-2134-4E47-A267-FCE06DDF813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429" y="1632857"/>
            <a:ext cx="9437914" cy="446077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6094" y="1881187"/>
            <a:ext cx="10533888" cy="3828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The results showed that the study area is dominated by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geosites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of high scientific and additional value suitable for scientific, tourist, and educational use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err="1">
                <a:latin typeface="Times New Roman" pitchFamily="18" charset="0"/>
                <a:cs typeface="Times New Roman" pitchFamily="18" charset="0"/>
              </a:rPr>
              <a:t>Geotourism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geoeducation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are vital tools that could be essential in protecting and enhancing national heritage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The development of regional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geotourism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requires good management and the best decisions to attract more visitors while ensuring the sustainability and conservation of the interest sites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err="1">
                <a:latin typeface="Times New Roman" pitchFamily="18" charset="0"/>
                <a:cs typeface="Times New Roman" pitchFamily="18" charset="0"/>
              </a:rPr>
              <a:t>Geoeducation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aims to disseminate geosciences to the public to conserve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geodiversity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and ensure its sustainability for future generations.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B5BA-44C2-467C-BF13-261F94020698}" type="slidenum">
              <a:rPr lang="fr-FR" smtClean="0"/>
              <a:t>11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840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84551" y="1943658"/>
            <a:ext cx="10972800" cy="38358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Footpaths </a:t>
            </a:r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should be established to cover all sites in the syncline in order to reduce tourist concentration around the waterfalls and springs of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Ouzoud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Installation of interpretive </a:t>
            </a:r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panels that explain the potential of this area as a tourist and </a:t>
            </a:r>
            <a:r>
              <a:rPr lang="en-GB" sz="1800" dirty="0" err="1">
                <a:latin typeface="Times New Roman" pitchFamily="18" charset="0"/>
                <a:cs typeface="Times New Roman" pitchFamily="18" charset="0"/>
              </a:rPr>
              <a:t>geoeducational</a:t>
            </a:r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destination;</a:t>
            </a:r>
          </a:p>
          <a:p>
            <a:pPr>
              <a:lnSpc>
                <a:spcPct val="150000"/>
              </a:lnSpc>
            </a:pPr>
            <a:endParaRPr lang="en-GB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The tourist infrastructure and offer should also be improved to attract different categories of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tourists.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13783259-8DE8-4F41-AB94-A94EAF875EBC}"/>
              </a:ext>
            </a:extLst>
          </p:cNvPr>
          <p:cNvSpPr txBox="1">
            <a:spLocks/>
          </p:cNvSpPr>
          <p:nvPr/>
        </p:nvSpPr>
        <p:spPr>
          <a:xfrm>
            <a:off x="1981195" y="231986"/>
            <a:ext cx="8610600" cy="828718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 smtClean="0"/>
              <a:t>Recommandations </a:t>
            </a:r>
            <a:endParaRPr lang="fr-FR" sz="3600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B5BA-44C2-467C-BF13-261F9402069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62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37"/>
          <a:stretch/>
        </p:blipFill>
        <p:spPr bwMode="auto">
          <a:xfrm>
            <a:off x="0" y="0"/>
            <a:ext cx="12192000" cy="690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90C0E450-55C6-441D-B949-81AB239F1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2527653"/>
            <a:ext cx="8610600" cy="1293028"/>
          </a:xfrm>
          <a:effectLst>
            <a:glow rad="101600">
              <a:schemeClr val="tx1">
                <a:alpha val="6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fr-FR" sz="4000" b="1" cap="none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Thank</a:t>
            </a:r>
            <a:r>
              <a:rPr lang="fr-FR" sz="4000" b="1" cap="none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fr-FR" sz="4000" b="1" cap="none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you</a:t>
            </a:r>
            <a:r>
              <a:rPr lang="fr-FR" sz="4000" b="1" cap="none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for </a:t>
            </a:r>
            <a:r>
              <a:rPr lang="fr-FR" sz="4000" b="1" cap="none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your</a:t>
            </a:r>
            <a:r>
              <a:rPr lang="fr-FR" sz="4000" b="1" cap="none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attention!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B5BA-44C2-467C-BF13-261F9402069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44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75B295D-9BE1-4591-BCF5-67581E7CD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101" y="0"/>
            <a:ext cx="8610600" cy="841248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/>
              <a:t>INTRODUCTION</a:t>
            </a:r>
            <a:r>
              <a:rPr lang="fr-FR" sz="3600" b="1" dirty="0" smtClean="0"/>
              <a:t> </a:t>
            </a:r>
            <a:endParaRPr lang="fr-FR" sz="36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1DDC7B8-7D3B-4CFD-BE43-677C63604DD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55185" y="2064912"/>
            <a:ext cx="9482328" cy="320377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Béni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Mellal-Khénifra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region has an important geological heritage both by its richness and diversity. </a:t>
            </a:r>
            <a:endParaRPr lang="fr-FR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These important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geosites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have become in recent years an attractive areas for tourists, especially foreigners.</a:t>
            </a:r>
          </a:p>
          <a:p>
            <a:pPr algn="just">
              <a:lnSpc>
                <a:spcPct val="150000"/>
              </a:lnSpc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large part of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geological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heritage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still unknown and under-exploited by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managers. </a:t>
            </a:r>
            <a:endParaRPr lang="fr-FR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B5BA-44C2-467C-BF13-261F94020698}" type="slidenum">
              <a:rPr lang="fr-FR" smtClean="0"/>
              <a:t>2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514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451BB06-D9EF-420D-B896-13677D706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711" y="18785"/>
            <a:ext cx="8610600" cy="9883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3600" b="1" dirty="0" smtClean="0"/>
              <a:t>OBJECTIVES </a:t>
            </a:r>
            <a:endParaRPr lang="en-GB" sz="36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CDE5564-4189-42BF-9AB8-2661348C2AF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5800" y="2395655"/>
            <a:ext cx="7487529" cy="209774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Highlighting </a:t>
            </a:r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the geological heritage of </a:t>
            </a:r>
            <a:r>
              <a:rPr lang="en-GB" sz="1800" dirty="0" err="1">
                <a:latin typeface="Times New Roman" pitchFamily="18" charset="0"/>
                <a:cs typeface="Times New Roman" pitchFamily="18" charset="0"/>
              </a:rPr>
              <a:t>Ouzoud</a:t>
            </a:r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syncline through an inventory supported by a quantitative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assessment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GB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Increase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local tourism attraction by enhancing the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geotourism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and educational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potential   </a:t>
            </a:r>
            <a:endParaRPr lang="fr-FR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D5DD512-06AC-407A-92AF-7727FDE154E3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092" y="1007101"/>
            <a:ext cx="2777108" cy="2777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4ECF81A3-6D92-43F3-8D45-745400D055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438"/>
          <a:stretch/>
        </p:blipFill>
        <p:spPr>
          <a:xfrm>
            <a:off x="8900865" y="3784209"/>
            <a:ext cx="2605335" cy="2349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B5BA-44C2-467C-BF13-261F94020698}" type="slidenum">
              <a:rPr lang="fr-FR" smtClean="0"/>
              <a:t>3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583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1311759" y="934152"/>
            <a:ext cx="9568481" cy="4625263"/>
            <a:chOff x="1282700" y="1396999"/>
            <a:chExt cx="9568481" cy="4625263"/>
          </a:xfrm>
        </p:grpSpPr>
        <p:grpSp>
          <p:nvGrpSpPr>
            <p:cNvPr id="6" name="Groupe 5"/>
            <p:cNvGrpSpPr/>
            <p:nvPr/>
          </p:nvGrpSpPr>
          <p:grpSpPr>
            <a:xfrm>
              <a:off x="1282700" y="1396999"/>
              <a:ext cx="9568481" cy="4625263"/>
              <a:chOff x="2457265" y="1384300"/>
              <a:chExt cx="9568481" cy="4625263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0143" y="1384300"/>
                <a:ext cx="5437475" cy="4625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" name="Image 4"/>
              <p:cNvPicPr/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58" t="45693" r="70842" b="7302"/>
              <a:stretch/>
            </p:blipFill>
            <p:spPr>
              <a:xfrm>
                <a:off x="10044918" y="1914852"/>
                <a:ext cx="1968128" cy="374195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457265" y="1384300"/>
                <a:ext cx="9568481" cy="462526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1027" name="Picture 3" descr="H:\ouzoud article 23-09-2022\DécoupageMaroc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4300" y="1514492"/>
              <a:ext cx="1936935" cy="2012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:\ouzoud article 23-09-2022\découpage3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9793" y="3577934"/>
              <a:ext cx="1941441" cy="2314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re 1">
            <a:extLst>
              <a:ext uri="{FF2B5EF4-FFF2-40B4-BE49-F238E27FC236}">
                <a16:creationId xmlns:a16="http://schemas.microsoft.com/office/drawing/2014/main" xmlns="" id="{2C43B080-C874-4F6C-B80A-547B6D16F354}"/>
              </a:ext>
            </a:extLst>
          </p:cNvPr>
          <p:cNvSpPr txBox="1">
            <a:spLocks/>
          </p:cNvSpPr>
          <p:nvPr/>
        </p:nvSpPr>
        <p:spPr>
          <a:xfrm>
            <a:off x="1790700" y="96425"/>
            <a:ext cx="8610600" cy="780288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/>
              <a:t>STUDY AREA </a:t>
            </a:r>
            <a:endParaRPr lang="en-GB" sz="3600" b="1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B5BA-44C2-467C-BF13-261F94020698}" type="slidenum">
              <a:rPr lang="fr-FR" smtClean="0"/>
              <a:t>4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30511" y="5505995"/>
            <a:ext cx="10043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/>
              <a:t>a) </a:t>
            </a:r>
            <a:r>
              <a:rPr lang="fr-FR" sz="1600" dirty="0" err="1"/>
              <a:t>Geographical</a:t>
            </a:r>
            <a:r>
              <a:rPr lang="fr-FR" sz="1600" dirty="0"/>
              <a:t> situation of Beni Mellal-</a:t>
            </a:r>
            <a:r>
              <a:rPr lang="fr-FR" sz="1600" dirty="0" err="1"/>
              <a:t>Khenifra</a:t>
            </a:r>
            <a:r>
              <a:rPr lang="fr-FR" sz="1600" dirty="0"/>
              <a:t> </a:t>
            </a:r>
            <a:r>
              <a:rPr lang="fr-FR" sz="1600" dirty="0" err="1"/>
              <a:t>region</a:t>
            </a:r>
            <a:r>
              <a:rPr lang="fr-FR" sz="1600" dirty="0"/>
              <a:t> in the centre of </a:t>
            </a:r>
            <a:r>
              <a:rPr lang="fr-FR" sz="1600" dirty="0" err="1"/>
              <a:t>Morocco</a:t>
            </a:r>
            <a:r>
              <a:rPr lang="fr-FR" sz="1600" dirty="0"/>
              <a:t>; b) </a:t>
            </a:r>
            <a:r>
              <a:rPr lang="fr-FR" sz="1600" dirty="0" err="1" smtClean="0"/>
              <a:t>Geographical</a:t>
            </a:r>
            <a:r>
              <a:rPr lang="fr-FR" sz="1600" dirty="0" smtClean="0"/>
              <a:t> </a:t>
            </a:r>
            <a:r>
              <a:rPr lang="fr-FR" sz="1600" dirty="0"/>
              <a:t>situation of the </a:t>
            </a:r>
            <a:r>
              <a:rPr lang="fr-FR" sz="1600" dirty="0" err="1"/>
              <a:t>study</a:t>
            </a:r>
            <a:r>
              <a:rPr lang="fr-FR" sz="1600" dirty="0"/>
              <a:t> area in Beni Mellal-</a:t>
            </a:r>
            <a:r>
              <a:rPr lang="fr-FR" sz="1600" dirty="0" err="1"/>
              <a:t>Khenifra</a:t>
            </a:r>
            <a:r>
              <a:rPr lang="fr-FR" sz="1600" dirty="0"/>
              <a:t> </a:t>
            </a:r>
            <a:r>
              <a:rPr lang="fr-FR" sz="1600" dirty="0" err="1"/>
              <a:t>region</a:t>
            </a:r>
            <a:r>
              <a:rPr lang="fr-FR" sz="1600" dirty="0"/>
              <a:t>; c) </a:t>
            </a:r>
            <a:r>
              <a:rPr lang="fr-FR" sz="1600" dirty="0" err="1"/>
              <a:t>Geological</a:t>
            </a:r>
            <a:r>
              <a:rPr lang="fr-FR" sz="1600" dirty="0"/>
              <a:t> </a:t>
            </a:r>
            <a:r>
              <a:rPr lang="fr-FR" sz="1600" dirty="0" err="1"/>
              <a:t>map</a:t>
            </a:r>
            <a:r>
              <a:rPr lang="fr-FR" sz="1600" dirty="0"/>
              <a:t> of </a:t>
            </a:r>
            <a:r>
              <a:rPr lang="fr-FR" sz="1600" dirty="0" err="1"/>
              <a:t>study</a:t>
            </a:r>
            <a:r>
              <a:rPr lang="fr-FR" sz="1600" dirty="0"/>
              <a:t> </a:t>
            </a:r>
            <a:r>
              <a:rPr lang="fr-FR" sz="1600" dirty="0" smtClean="0"/>
              <a:t>area </a:t>
            </a:r>
            <a:r>
              <a:rPr lang="fr-FR" sz="1600" dirty="0" err="1"/>
              <a:t>extracted</a:t>
            </a:r>
            <a:r>
              <a:rPr lang="fr-FR" sz="1600" dirty="0"/>
              <a:t> </a:t>
            </a:r>
            <a:r>
              <a:rPr lang="fr-FR" sz="1600" dirty="0" err="1"/>
              <a:t>from</a:t>
            </a:r>
            <a:r>
              <a:rPr lang="fr-FR" sz="1600" dirty="0"/>
              <a:t> </a:t>
            </a:r>
            <a:r>
              <a:rPr lang="fr-FR" sz="1600" dirty="0" err="1"/>
              <a:t>geological</a:t>
            </a:r>
            <a:r>
              <a:rPr lang="fr-FR" sz="1600" dirty="0"/>
              <a:t> </a:t>
            </a:r>
            <a:r>
              <a:rPr lang="fr-FR" sz="1600" dirty="0" err="1"/>
              <a:t>map</a:t>
            </a:r>
            <a:r>
              <a:rPr lang="fr-FR" sz="1600" dirty="0"/>
              <a:t> of </a:t>
            </a:r>
            <a:r>
              <a:rPr lang="fr-FR" sz="1600" dirty="0" err="1"/>
              <a:t>Afourer</a:t>
            </a:r>
            <a:r>
              <a:rPr lang="fr-FR" sz="1600" dirty="0"/>
              <a:t> 1/100000 and </a:t>
            </a:r>
            <a:r>
              <a:rPr lang="fr-FR" sz="1600" dirty="0" err="1"/>
              <a:t>Azilal</a:t>
            </a:r>
            <a:r>
              <a:rPr lang="fr-FR" sz="1600" dirty="0"/>
              <a:t> 1/100000</a:t>
            </a:r>
          </a:p>
        </p:txBody>
      </p:sp>
      <p:sp>
        <p:nvSpPr>
          <p:cNvPr id="10" name="Ellipse 9"/>
          <p:cNvSpPr/>
          <p:nvPr/>
        </p:nvSpPr>
        <p:spPr>
          <a:xfrm>
            <a:off x="1565758" y="948666"/>
            <a:ext cx="522514" cy="530552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a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304501" y="3115087"/>
            <a:ext cx="522514" cy="530552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b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3737428" y="1213942"/>
            <a:ext cx="522514" cy="530552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c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1">
            <a:extLst>
              <a:ext uri="{FF2B5EF4-FFF2-40B4-BE49-F238E27FC236}">
                <a16:creationId xmlns:a16="http://schemas.microsoft.com/office/drawing/2014/main" xmlns="" id="{948FEDCD-B88B-4E8D-9437-5EAB34AE55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8536" y="268224"/>
            <a:ext cx="8610600" cy="68275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3600" b="1" dirty="0" smtClean="0"/>
              <a:t>METHODOLOGY</a:t>
            </a:r>
            <a:endParaRPr lang="en-GB" altLang="en-US" sz="3600" b="1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06DCAC11-ED57-4FFF-A8CA-79FF17B04372}"/>
              </a:ext>
            </a:extLst>
          </p:cNvPr>
          <p:cNvGrpSpPr/>
          <p:nvPr/>
        </p:nvGrpSpPr>
        <p:grpSpPr>
          <a:xfrm>
            <a:off x="-470908" y="-1405705"/>
            <a:ext cx="12508160" cy="8581718"/>
            <a:chOff x="-470908" y="-1308720"/>
            <a:chExt cx="12508160" cy="8581718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xmlns="" id="{AFB42B56-8F2E-4B08-9F96-D0FDA2B3A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694707" y="4463807"/>
              <a:ext cx="1489421" cy="15620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C47792DD-6E69-4B37-A6E4-B320BBEDF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6480" y="3701151"/>
              <a:ext cx="1525312" cy="152531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xmlns="" id="{7B7EDEA9-8BF3-4B06-B4C4-EDFC0ABEC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rcRect l="5782" t="7196" r="83667" b="54297"/>
            <a:stretch/>
          </p:blipFill>
          <p:spPr>
            <a:xfrm>
              <a:off x="365760" y="4742191"/>
              <a:ext cx="1470255" cy="120405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Image 16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xmlns="" id="{5F689DBA-887A-4968-88BB-05AFAFEA2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6299" y="3667442"/>
              <a:ext cx="1316771" cy="131677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Image 6" descr="Une image contenant horloge&#10;&#10;Description générée automatiquement">
              <a:extLst>
                <a:ext uri="{FF2B5EF4-FFF2-40B4-BE49-F238E27FC236}">
                  <a16:creationId xmlns:a16="http://schemas.microsoft.com/office/drawing/2014/main" xmlns="" id="{A75C69AA-9F1F-4D93-A27C-097836799C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1" t="14395" r="15714" b="7239"/>
            <a:stretch/>
          </p:blipFill>
          <p:spPr>
            <a:xfrm>
              <a:off x="3744389" y="4223784"/>
              <a:ext cx="1620395" cy="176574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xmlns="" id="{E795EB32-D544-4697-A76C-B14E6FC243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rcRect l="45571" t="7207" r="44600" b="49224"/>
            <a:stretch/>
          </p:blipFill>
          <p:spPr>
            <a:xfrm>
              <a:off x="2856273" y="3757191"/>
              <a:ext cx="1666843" cy="16580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Image 14" descr="Une image contenant signe&#10;&#10;Description générée automatiquement">
              <a:extLst>
                <a:ext uri="{FF2B5EF4-FFF2-40B4-BE49-F238E27FC236}">
                  <a16:creationId xmlns:a16="http://schemas.microsoft.com/office/drawing/2014/main" xmlns="" id="{0A6FFE59-4CE2-475D-8FA6-19AB12C8C5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9" t="4524" r="9484" b="12133"/>
            <a:stretch/>
          </p:blipFill>
          <p:spPr>
            <a:xfrm>
              <a:off x="5766816" y="3790198"/>
              <a:ext cx="2316480" cy="223758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xmlns="" id="{906B851A-0A7C-4C88-ACA3-AB6C3C556A3B}"/>
                </a:ext>
              </a:extLst>
            </p:cNvPr>
            <p:cNvGrpSpPr/>
            <p:nvPr/>
          </p:nvGrpSpPr>
          <p:grpSpPr>
            <a:xfrm>
              <a:off x="-470908" y="-1308720"/>
              <a:ext cx="12508160" cy="8581718"/>
              <a:chOff x="-484976" y="-2026173"/>
              <a:chExt cx="12508160" cy="8581718"/>
            </a:xfrm>
          </p:grpSpPr>
          <p:graphicFrame>
            <p:nvGraphicFramePr>
              <p:cNvPr id="13" name="Diagramme 12">
                <a:extLst>
                  <a:ext uri="{FF2B5EF4-FFF2-40B4-BE49-F238E27FC236}">
                    <a16:creationId xmlns:a16="http://schemas.microsoft.com/office/drawing/2014/main" xmlns="" id="{E962356B-6A99-44AF-9C60-037A03CD4E0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60450837"/>
                  </p:ext>
                </p:extLst>
              </p:nvPr>
            </p:nvGraphicFramePr>
            <p:xfrm>
              <a:off x="-484976" y="-2026173"/>
              <a:ext cx="12508160" cy="858171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7" r:lo="rId18" r:qs="rId19" r:cs="rId20"/>
              </a:graphicData>
            </a:graphic>
          </p:graphicFrame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09CC390B-C99B-4BFE-972C-BB5A62C72C46}"/>
                  </a:ext>
                </a:extLst>
              </p:cNvPr>
              <p:cNvSpPr/>
              <p:nvPr/>
            </p:nvSpPr>
            <p:spPr>
              <a:xfrm>
                <a:off x="223731" y="3043305"/>
                <a:ext cx="2395271" cy="197502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14308" indent="-214308">
                  <a:spcBef>
                    <a:spcPts val="450"/>
                  </a:spcBef>
                  <a:buFont typeface="Wingdings" panose="05000000000000000000" pitchFamily="2" charset="2"/>
                  <a:buChar char="Ø"/>
                </a:pPr>
                <a:r>
                  <a:rPr lang="en-GB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In-depth bibliographic analysis</a:t>
                </a:r>
              </a:p>
              <a:p>
                <a:pPr marL="214308" indent="-214308">
                  <a:spcBef>
                    <a:spcPts val="450"/>
                  </a:spcBef>
                  <a:buFont typeface="Wingdings" panose="05000000000000000000" pitchFamily="2" charset="2"/>
                  <a:buChar char="Ø"/>
                </a:pPr>
                <a:r>
                  <a:rPr lang="en-GB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Geological literature review</a:t>
                </a:r>
              </a:p>
              <a:p>
                <a:pPr marL="214308" indent="-214308">
                  <a:spcBef>
                    <a:spcPts val="450"/>
                  </a:spcBef>
                  <a:buFont typeface="Wingdings" panose="05000000000000000000" pitchFamily="2" charset="2"/>
                  <a:buChar char="Ø"/>
                </a:pPr>
                <a:endParaRPr lang="en-GB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450"/>
                  </a:spcBef>
                </a:pPr>
                <a:endParaRPr lang="en-GB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fr-FR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1C3F65FA-367C-44CF-B076-AFD6279BAC10}"/>
                  </a:ext>
                </a:extLst>
              </p:cNvPr>
              <p:cNvSpPr/>
              <p:nvPr/>
            </p:nvSpPr>
            <p:spPr>
              <a:xfrm>
                <a:off x="2842205" y="3039738"/>
                <a:ext cx="2395271" cy="197859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14308" indent="-214308">
                  <a:spcBef>
                    <a:spcPts val="450"/>
                  </a:spcBef>
                  <a:buFont typeface="Wingdings" panose="05000000000000000000" pitchFamily="2" charset="2"/>
                  <a:buChar char="Ø"/>
                </a:pPr>
                <a:r>
                  <a:rPr 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Detailed description</a:t>
                </a:r>
              </a:p>
              <a:p>
                <a:pPr marL="214308" indent="-214308">
                  <a:spcBef>
                    <a:spcPts val="450"/>
                  </a:spcBef>
                  <a:buFont typeface="Wingdings" panose="05000000000000000000" pitchFamily="2" charset="2"/>
                  <a:buChar char="Ø"/>
                </a:pPr>
                <a:r>
                  <a:rPr 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field investigation</a:t>
                </a:r>
              </a:p>
              <a:p>
                <a:pPr marL="214308" indent="-214308">
                  <a:spcBef>
                    <a:spcPts val="450"/>
                  </a:spcBef>
                  <a:buFont typeface="Wingdings" panose="05000000000000000000" pitchFamily="2" charset="2"/>
                  <a:buChar char="Ø"/>
                </a:pPr>
                <a:r>
                  <a:rPr 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GPS data</a:t>
                </a:r>
              </a:p>
              <a:p>
                <a:pPr marL="214308" indent="-214308">
                  <a:spcBef>
                    <a:spcPts val="450"/>
                  </a:spcBef>
                  <a:buFont typeface="Wingdings" panose="05000000000000000000" pitchFamily="2" charset="2"/>
                  <a:buChar char="Ø"/>
                </a:pPr>
                <a:r>
                  <a:rPr 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Taking photos</a:t>
                </a:r>
              </a:p>
              <a:p>
                <a:pPr marL="214308" indent="-214308">
                  <a:spcBef>
                    <a:spcPts val="450"/>
                  </a:spcBef>
                  <a:buFont typeface="Wingdings" panose="05000000000000000000" pitchFamily="2" charset="2"/>
                  <a:buChar char="Ø"/>
                </a:pPr>
                <a:endParaRPr 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450"/>
                  </a:spcBef>
                </a:pPr>
                <a:endParaRPr lang="en-GB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fr-FR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1561BD34-3A2B-4B49-A319-1E2DF13AA1F1}"/>
                  </a:ext>
                </a:extLst>
              </p:cNvPr>
              <p:cNvSpPr/>
              <p:nvPr/>
            </p:nvSpPr>
            <p:spPr>
              <a:xfrm>
                <a:off x="5547626" y="3039738"/>
                <a:ext cx="2726724" cy="197859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14308" indent="-214308">
                  <a:spcBef>
                    <a:spcPts val="45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Consulting with </a:t>
                </a:r>
                <a:r>
                  <a:rPr lang="en-US" sz="1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experts</a:t>
                </a:r>
                <a:endParaRPr 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14308" indent="-214308">
                  <a:spcBef>
                    <a:spcPts val="450"/>
                  </a:spcBef>
                  <a:buFont typeface="Wingdings" panose="05000000000000000000" pitchFamily="2" charset="2"/>
                  <a:buChar char="Ø"/>
                </a:pPr>
                <a:r>
                  <a:rPr lang="en-US" sz="1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Quantitative </a:t>
                </a:r>
                <a:r>
                  <a:rPr 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assessment </a:t>
                </a:r>
                <a:r>
                  <a:rPr lang="en-US" sz="1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endParaRPr 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Scientific value</a:t>
                </a:r>
                <a:endParaRPr 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Additional value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1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1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62908DFD-B96B-4298-899D-2C68D31175A4}"/>
                  </a:ext>
                </a:extLst>
              </p:cNvPr>
              <p:cNvSpPr/>
              <p:nvPr/>
            </p:nvSpPr>
            <p:spPr>
              <a:xfrm>
                <a:off x="8563019" y="3039738"/>
                <a:ext cx="2852790" cy="197859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spcBef>
                    <a:spcPts val="450"/>
                  </a:spcBef>
                  <a:buFont typeface="Wingdings" panose="05000000000000000000" pitchFamily="2" charset="2"/>
                  <a:buChar char="Ø"/>
                </a:pPr>
                <a:r>
                  <a:rPr 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1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ssessment  </a:t>
                </a:r>
                <a:r>
                  <a:rPr 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use and management </a:t>
                </a:r>
                <a:r>
                  <a:rPr lang="en-US" sz="1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characteristics</a:t>
                </a:r>
              </a:p>
              <a:p>
                <a:pPr marL="285750" indent="-285750">
                  <a:spcBef>
                    <a:spcPts val="450"/>
                  </a:spcBef>
                  <a:buFont typeface="Wingdings" panose="05000000000000000000" pitchFamily="2" charset="2"/>
                  <a:buChar char="Ø"/>
                </a:pPr>
                <a:r>
                  <a:rPr lang="en-US" sz="1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integrate </a:t>
                </a:r>
                <a:r>
                  <a:rPr 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these sites into territorial </a:t>
                </a:r>
                <a:r>
                  <a:rPr lang="en-US" sz="1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development as</a:t>
                </a:r>
                <a:r>
                  <a:rPr 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742950" lvl="1" indent="-285750">
                  <a:spcBef>
                    <a:spcPts val="450"/>
                  </a:spcBef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Touristic destination</a:t>
                </a:r>
              </a:p>
              <a:p>
                <a:pPr marL="742950" lvl="1" indent="-285750">
                  <a:spcBef>
                    <a:spcPts val="450"/>
                  </a:spcBef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Educational </a:t>
                </a:r>
                <a:r>
                  <a:rPr lang="en-US" sz="1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outings</a:t>
                </a:r>
                <a:endParaRPr lang="en-US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spcBef>
                    <a:spcPts val="450"/>
                  </a:spcBef>
                  <a:buFont typeface="Arial" panose="020B0604020202020204" pitchFamily="34" charset="0"/>
                  <a:buChar char="•"/>
                </a:pPr>
                <a:endParaRPr 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B5BA-44C2-467C-BF13-261F94020698}" type="slidenum">
              <a:rPr lang="fr-FR" smtClean="0"/>
              <a:t>5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457088" y="5738897"/>
            <a:ext cx="4177863" cy="504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According</a:t>
            </a:r>
            <a:r>
              <a:rPr lang="fr-MA" dirty="0" smtClean="0"/>
              <a:t> to </a:t>
            </a:r>
            <a:r>
              <a:rPr lang="fr-MA" dirty="0" err="1" smtClean="0"/>
              <a:t>Reynard</a:t>
            </a:r>
            <a:r>
              <a:rPr lang="fr-MA" dirty="0" smtClean="0"/>
              <a:t> (2016) </a:t>
            </a:r>
            <a:r>
              <a:rPr lang="en-GB" dirty="0" smtClean="0"/>
              <a:t>methodology</a:t>
            </a:r>
            <a:r>
              <a:rPr lang="fr-MA" dirty="0" smtClean="0"/>
              <a:t> 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396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xmlns="" id="{2B86505F-8B5E-4D3D-81C8-10C3360A80D8}"/>
              </a:ext>
            </a:extLst>
          </p:cNvPr>
          <p:cNvSpPr txBox="1">
            <a:spLocks/>
          </p:cNvSpPr>
          <p:nvPr/>
        </p:nvSpPr>
        <p:spPr>
          <a:xfrm>
            <a:off x="1953064" y="1"/>
            <a:ext cx="8610600" cy="1025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altLang="en-US" sz="3600" b="1" dirty="0"/>
              <a:t>Results and discussion</a:t>
            </a:r>
          </a:p>
        </p:txBody>
      </p:sp>
      <p:pic>
        <p:nvPicPr>
          <p:cNvPr id="3082" name="Image 9" descr="Description : C:\Users\Elhassan\OneDrive - Université Sultan Moulay Slimane\Bureau\ouzd rais\20210520_1632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9" r="8163"/>
          <a:stretch>
            <a:fillRect/>
          </a:stretch>
        </p:blipFill>
        <p:spPr bwMode="auto">
          <a:xfrm rot="5400000">
            <a:off x="9372563" y="1245842"/>
            <a:ext cx="2603177" cy="24352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Image 28" descr="Description : C:\Users\Elhassan\OneDrive - Université Sultan Moulay Slimane\Bureau\ouzd rais\IMG_12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123" y="4101964"/>
            <a:ext cx="3158168" cy="19988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Image 10" descr="Description : E:\thèse\sortie ouzoud 2022\IMG_127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74" y="3979050"/>
            <a:ext cx="3134288" cy="20630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 descr="C:\Users\Elhassan\Desktop\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74" y="1291935"/>
            <a:ext cx="3148872" cy="20576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B5BA-44C2-467C-BF13-261F94020698}" type="slidenum">
              <a:rPr lang="fr-FR" smtClean="0"/>
              <a:t>6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72394" y="3368094"/>
            <a:ext cx="2993832" cy="2663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300"/>
              </a:lnSpc>
              <a:spcAft>
                <a:spcPts val="0"/>
              </a:spcAft>
            </a:pPr>
            <a:r>
              <a:rPr lang="en-GB" sz="1600" b="1" dirty="0" smtClean="0"/>
              <a:t>1. The </a:t>
            </a:r>
            <a:r>
              <a:rPr lang="en-GB" sz="1600" b="1" dirty="0"/>
              <a:t>dolerite sill of </a:t>
            </a:r>
            <a:r>
              <a:rPr lang="en-GB" sz="1600" b="1" dirty="0" err="1"/>
              <a:t>Ouzoud</a:t>
            </a:r>
            <a:r>
              <a:rPr lang="en-GB" sz="1600" b="1" dirty="0"/>
              <a:t> </a:t>
            </a:r>
            <a:endParaRPr lang="fr-FR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9573669" y="3783705"/>
            <a:ext cx="2202270" cy="2663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300"/>
              </a:lnSpc>
              <a:spcAft>
                <a:spcPts val="0"/>
              </a:spcAft>
            </a:pPr>
            <a:r>
              <a:rPr lang="en-US" sz="1600" b="1" dirty="0" smtClean="0"/>
              <a:t>2. </a:t>
            </a:r>
            <a:r>
              <a:rPr lang="en-US" sz="1600" b="1" dirty="0" err="1" smtClean="0"/>
              <a:t>Ouzoud</a:t>
            </a:r>
            <a:r>
              <a:rPr lang="en-US" sz="1600" b="1" dirty="0" smtClean="0"/>
              <a:t> </a:t>
            </a:r>
            <a:r>
              <a:rPr lang="en-US" sz="1600" b="1" dirty="0"/>
              <a:t>waterfalls </a:t>
            </a:r>
            <a:endParaRPr lang="fr-FR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9210271" y="6060802"/>
            <a:ext cx="27220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/>
              <a:t>3. The </a:t>
            </a:r>
            <a:r>
              <a:rPr lang="en-GB" sz="1600" b="1" dirty="0" err="1"/>
              <a:t>Ouzoud</a:t>
            </a:r>
            <a:r>
              <a:rPr lang="en-GB" sz="1600" b="1" dirty="0"/>
              <a:t> </a:t>
            </a:r>
            <a:r>
              <a:rPr lang="en-GB" sz="1600" b="1" dirty="0" err="1"/>
              <a:t>travertines</a:t>
            </a:r>
            <a:r>
              <a:rPr lang="en-GB" sz="1600" b="1" dirty="0"/>
              <a:t> </a:t>
            </a:r>
            <a:endParaRPr lang="fr-FR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448834" y="6072121"/>
            <a:ext cx="3240952" cy="2663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300"/>
              </a:lnSpc>
              <a:spcAft>
                <a:spcPts val="0"/>
              </a:spcAft>
            </a:pPr>
            <a:r>
              <a:rPr lang="en-US" sz="1600" b="1" dirty="0" smtClean="0"/>
              <a:t>4. The </a:t>
            </a:r>
            <a:r>
              <a:rPr lang="en-US" sz="1600" b="1" dirty="0"/>
              <a:t>estuary of </a:t>
            </a:r>
            <a:r>
              <a:rPr lang="en-US" sz="1600" b="1" dirty="0" err="1"/>
              <a:t>Oued</a:t>
            </a:r>
            <a:r>
              <a:rPr lang="en-US" sz="1600" b="1" dirty="0"/>
              <a:t> </a:t>
            </a:r>
            <a:r>
              <a:rPr lang="en-US" sz="1600" b="1" dirty="0" err="1"/>
              <a:t>Tissakht</a:t>
            </a:r>
            <a:r>
              <a:rPr lang="en-US" sz="1600" b="1" dirty="0"/>
              <a:t> </a:t>
            </a:r>
            <a:endParaRPr lang="fr-FR" sz="1600" b="1" dirty="0"/>
          </a:p>
        </p:txBody>
      </p:sp>
      <p:sp>
        <p:nvSpPr>
          <p:cNvPr id="9" name="Pentagone 8"/>
          <p:cNvSpPr/>
          <p:nvPr/>
        </p:nvSpPr>
        <p:spPr>
          <a:xfrm>
            <a:off x="4159480" y="2468810"/>
            <a:ext cx="5050791" cy="1028806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most spectacular fall is about 110 m high at the bottom of a chasm covered with beautiful travertine concretions </a:t>
            </a:r>
          </a:p>
        </p:txBody>
      </p:sp>
      <p:sp>
        <p:nvSpPr>
          <p:cNvPr id="11" name="Pentagone 10"/>
          <p:cNvSpPr/>
          <p:nvPr/>
        </p:nvSpPr>
        <p:spPr>
          <a:xfrm rot="10800000">
            <a:off x="3643746" y="1254788"/>
            <a:ext cx="5001491" cy="982012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Pentagone 16"/>
          <p:cNvSpPr/>
          <p:nvPr/>
        </p:nvSpPr>
        <p:spPr>
          <a:xfrm>
            <a:off x="4184072" y="4053918"/>
            <a:ext cx="4542341" cy="956677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These concretions result from the precipitation of calcium carbonates dissolved in the river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water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Pentagone 17"/>
          <p:cNvSpPr/>
          <p:nvPr/>
        </p:nvSpPr>
        <p:spPr>
          <a:xfrm rot="10800000">
            <a:off x="3631600" y="5274965"/>
            <a:ext cx="4780547" cy="982012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996111" y="1431892"/>
            <a:ext cx="4610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It is a greenish dolerite layer of Lower Cretaceous age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intrudes the massifs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limestones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of the Dogger. 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96111" y="5230552"/>
            <a:ext cx="44759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Tissakht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watercourse descends quickly among limestone cliff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covered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with travertine. The rapid flow between these structures forms a turbulent eddy within the Giant's kettle	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49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9" descr="Description : C:\Users\Elhassan\OneDrive - Université Sultan Moulay Slimane\Bureau\Gorges d'Oued Em Ab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364" y="1199467"/>
            <a:ext cx="3572902" cy="21440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8"/>
          <a:stretch>
            <a:fillRect/>
          </a:stretch>
        </p:blipFill>
        <p:spPr bwMode="auto">
          <a:xfrm>
            <a:off x="232289" y="1199466"/>
            <a:ext cx="3690166" cy="21440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09"/>
          <a:stretch>
            <a:fillRect/>
          </a:stretch>
        </p:blipFill>
        <p:spPr bwMode="auto">
          <a:xfrm>
            <a:off x="8395364" y="3953719"/>
            <a:ext cx="3572902" cy="20175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232289" y="3952573"/>
            <a:ext cx="3690166" cy="2018680"/>
            <a:chOff x="9389282" y="4922807"/>
            <a:chExt cx="2038763" cy="1055046"/>
          </a:xfrm>
        </p:grpSpPr>
        <p:pic>
          <p:nvPicPr>
            <p:cNvPr id="8" name="Image 7" descr="C:\Users\Elhassan\OneDrive - Université Sultan Moulay Slimane\Bureau\ouzd rais\20220518_110856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33"/>
            <a:stretch/>
          </p:blipFill>
          <p:spPr bwMode="auto">
            <a:xfrm>
              <a:off x="9389282" y="4922807"/>
              <a:ext cx="2038763" cy="10550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9964638" y="5023718"/>
              <a:ext cx="826068" cy="4006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300"/>
                </a:lnSpc>
                <a:spcAft>
                  <a:spcPts val="0"/>
                </a:spcAft>
              </a:pPr>
              <a:r>
                <a:rPr lang="fr-FR" b="1" dirty="0">
                  <a:solidFill>
                    <a:srgbClr val="FFFFFF"/>
                  </a:solidFill>
                  <a:effectLst/>
                  <a:latin typeface="Arial"/>
                  <a:ea typeface="SimSun"/>
                  <a:cs typeface="Times New Roman"/>
                </a:rPr>
                <a:t>Lias</a:t>
              </a:r>
              <a:endParaRPr lang="fr-FR" sz="2400" dirty="0">
                <a:solidFill>
                  <a:srgbClr val="000000"/>
                </a:solidFill>
                <a:effectLst/>
                <a:latin typeface="Palatino Linotype"/>
                <a:ea typeface="SimSun"/>
                <a:cs typeface="Times New Roman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989011" y="5576259"/>
              <a:ext cx="921120" cy="4006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300"/>
                </a:lnSpc>
                <a:spcAft>
                  <a:spcPts val="0"/>
                </a:spcAft>
              </a:pPr>
              <a:r>
                <a:rPr lang="fr-FR" b="1" dirty="0">
                  <a:solidFill>
                    <a:srgbClr val="FFFFFF"/>
                  </a:solidFill>
                  <a:effectLst/>
                  <a:latin typeface="Arial"/>
                  <a:ea typeface="SimSun"/>
                  <a:cs typeface="Times New Roman"/>
                </a:rPr>
                <a:t>Springs</a:t>
              </a:r>
              <a:endParaRPr lang="fr-FR" sz="2400" dirty="0">
                <a:solidFill>
                  <a:srgbClr val="000000"/>
                </a:solidFill>
                <a:effectLst/>
                <a:latin typeface="Palatino Linotype"/>
                <a:ea typeface="SimSun"/>
                <a:cs typeface="Times New Roman"/>
              </a:endParaRPr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B5BA-44C2-467C-BF13-261F94020698}" type="slidenum">
              <a:rPr lang="fr-FR" smtClean="0"/>
              <a:t>7</a:t>
            </a:fld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2B86505F-8B5E-4D3D-81C8-10C3360A80D8}"/>
              </a:ext>
            </a:extLst>
          </p:cNvPr>
          <p:cNvSpPr txBox="1">
            <a:spLocks/>
          </p:cNvSpPr>
          <p:nvPr/>
        </p:nvSpPr>
        <p:spPr>
          <a:xfrm>
            <a:off x="1953064" y="1"/>
            <a:ext cx="8610600" cy="1025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altLang="en-US" sz="3600" b="1" dirty="0"/>
              <a:t>Results and discussion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8640413" y="3377535"/>
            <a:ext cx="2876557" cy="2663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300"/>
              </a:lnSpc>
              <a:spcAft>
                <a:spcPts val="0"/>
              </a:spcAft>
            </a:pPr>
            <a:r>
              <a:rPr lang="en-GB" sz="1600" b="1" dirty="0" smtClean="0"/>
              <a:t>5. The </a:t>
            </a:r>
            <a:r>
              <a:rPr lang="en-GB" sz="1600" b="1" dirty="0" err="1"/>
              <a:t>Oued</a:t>
            </a:r>
            <a:r>
              <a:rPr lang="en-GB" sz="1600" b="1" dirty="0"/>
              <a:t> El </a:t>
            </a:r>
            <a:r>
              <a:rPr lang="en-GB" sz="1600" b="1" dirty="0" err="1"/>
              <a:t>Abid</a:t>
            </a:r>
            <a:r>
              <a:rPr lang="en-GB" sz="1600" b="1" dirty="0"/>
              <a:t> Gorges </a:t>
            </a:r>
            <a:endParaRPr lang="fr-FR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120324" y="3343551"/>
            <a:ext cx="38021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/>
              <a:t>6. </a:t>
            </a:r>
            <a:r>
              <a:rPr lang="en-GB" sz="1600" b="1" dirty="0" err="1" smtClean="0"/>
              <a:t>Azilal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Fm</a:t>
            </a:r>
            <a:r>
              <a:rPr lang="en-GB" sz="1600" b="1" dirty="0" smtClean="0"/>
              <a:t> intruded </a:t>
            </a:r>
            <a:r>
              <a:rPr lang="en-GB" sz="1600" b="1" dirty="0"/>
              <a:t>by the </a:t>
            </a:r>
            <a:r>
              <a:rPr lang="en-GB" sz="1600" b="1" dirty="0" err="1"/>
              <a:t>Tanaghmelt</a:t>
            </a:r>
            <a:r>
              <a:rPr lang="en-GB" sz="1600" b="1" dirty="0"/>
              <a:t> </a:t>
            </a:r>
            <a:r>
              <a:rPr lang="en-GB" sz="1600" b="1" dirty="0" smtClean="0"/>
              <a:t>sill</a:t>
            </a:r>
            <a:endParaRPr lang="fr-FR" sz="1600" b="1" dirty="0"/>
          </a:p>
        </p:txBody>
      </p:sp>
      <p:sp>
        <p:nvSpPr>
          <p:cNvPr id="14" name="Rectangle 13"/>
          <p:cNvSpPr/>
          <p:nvPr/>
        </p:nvSpPr>
        <p:spPr>
          <a:xfrm>
            <a:off x="8514065" y="6056424"/>
            <a:ext cx="3129255" cy="2663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300"/>
              </a:lnSpc>
              <a:spcAft>
                <a:spcPts val="0"/>
              </a:spcAft>
            </a:pPr>
            <a:r>
              <a:rPr lang="en-GB" sz="1600" b="1" dirty="0" smtClean="0"/>
              <a:t>7. The </a:t>
            </a:r>
            <a:r>
              <a:rPr lang="en-GB" sz="1600" b="1" dirty="0"/>
              <a:t>basaltic flows of </a:t>
            </a:r>
            <a:r>
              <a:rPr lang="en-GB" sz="1600" b="1" dirty="0" err="1"/>
              <a:t>Ouzoud</a:t>
            </a:r>
            <a:endParaRPr lang="fr-FR" sz="1600" b="1" dirty="0"/>
          </a:p>
        </p:txBody>
      </p:sp>
      <p:sp>
        <p:nvSpPr>
          <p:cNvPr id="15" name="Rectangle 14"/>
          <p:cNvSpPr/>
          <p:nvPr/>
        </p:nvSpPr>
        <p:spPr>
          <a:xfrm>
            <a:off x="1053841" y="5971252"/>
            <a:ext cx="19473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8. </a:t>
            </a:r>
            <a:r>
              <a:rPr lang="en-US" sz="1600" b="1" dirty="0" err="1" smtClean="0"/>
              <a:t>Ouzoud</a:t>
            </a:r>
            <a:r>
              <a:rPr lang="en-US" sz="1600" b="1" dirty="0" smtClean="0"/>
              <a:t> </a:t>
            </a:r>
            <a:r>
              <a:rPr lang="en-US" sz="1600" b="1" dirty="0"/>
              <a:t>springs </a:t>
            </a:r>
            <a:endParaRPr lang="fr-FR" sz="1600" b="1" dirty="0"/>
          </a:p>
        </p:txBody>
      </p:sp>
      <p:sp>
        <p:nvSpPr>
          <p:cNvPr id="17" name="Pentagone 16"/>
          <p:cNvSpPr/>
          <p:nvPr/>
        </p:nvSpPr>
        <p:spPr>
          <a:xfrm>
            <a:off x="4326294" y="1359654"/>
            <a:ext cx="4055215" cy="1028806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an exceptional geomorphological forms carved out  by the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Oued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Abid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river , forming a deep valley that exceeds 100 m. </a:t>
            </a:r>
            <a:endParaRPr lang="en-US" dirty="0"/>
          </a:p>
        </p:txBody>
      </p:sp>
      <p:sp>
        <p:nvSpPr>
          <p:cNvPr id="18" name="Pentagone 17"/>
          <p:cNvSpPr/>
          <p:nvPr/>
        </p:nvSpPr>
        <p:spPr>
          <a:xfrm rot="10800000">
            <a:off x="3922455" y="2576478"/>
            <a:ext cx="4116858" cy="982012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Pentagone 18"/>
          <p:cNvSpPr/>
          <p:nvPr/>
        </p:nvSpPr>
        <p:spPr>
          <a:xfrm>
            <a:off x="4298584" y="3953719"/>
            <a:ext cx="4055215" cy="1028806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associated with the upper part of the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Iouaridène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Fm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which corresponds to the second magmatic outpouring B2 of the Lower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Cretaceous </a:t>
            </a:r>
            <a:r>
              <a:rPr lang="en-US" dirty="0"/>
              <a:t>	</a:t>
            </a:r>
          </a:p>
        </p:txBody>
      </p:sp>
      <p:sp>
        <p:nvSpPr>
          <p:cNvPr id="20" name="Pentagone 19"/>
          <p:cNvSpPr/>
          <p:nvPr/>
        </p:nvSpPr>
        <p:spPr>
          <a:xfrm rot="10800000">
            <a:off x="3936310" y="5173743"/>
            <a:ext cx="4116858" cy="982012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4281624" y="2619922"/>
            <a:ext cx="3713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it is 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doleritic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sill that cuts the reddish-brown marls of the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Azilal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Fm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leaving traces of contact metamorphism </a:t>
            </a:r>
            <a:r>
              <a:rPr lang="en-US" sz="1600" dirty="0"/>
              <a:t>	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326294" y="5244362"/>
            <a:ext cx="3713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there are 22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springs,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which gush out through a complex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karstic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system formed by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Liasic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carbonates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4827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>
            <a:extLst>
              <a:ext uri="{FF2B5EF4-FFF2-40B4-BE49-F238E27FC236}">
                <a16:creationId xmlns:a16="http://schemas.microsoft.com/office/drawing/2014/main" xmlns="" id="{2B86505F-8B5E-4D3D-81C8-10C3360A80D8}"/>
              </a:ext>
            </a:extLst>
          </p:cNvPr>
          <p:cNvSpPr txBox="1">
            <a:spLocks/>
          </p:cNvSpPr>
          <p:nvPr/>
        </p:nvSpPr>
        <p:spPr>
          <a:xfrm>
            <a:off x="1953064" y="-152399"/>
            <a:ext cx="8610600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altLang="en-US" sz="3600" b="1" dirty="0"/>
              <a:t>Results and discussion</a:t>
            </a: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326852"/>
              </p:ext>
            </p:extLst>
          </p:nvPr>
        </p:nvGraphicFramePr>
        <p:xfrm>
          <a:off x="1271834" y="2021483"/>
          <a:ext cx="9973060" cy="4193161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323805"/>
                <a:gridCol w="2459878"/>
                <a:gridCol w="614969"/>
                <a:gridCol w="753833"/>
                <a:gridCol w="634808"/>
                <a:gridCol w="753833"/>
                <a:gridCol w="687098"/>
                <a:gridCol w="642030"/>
                <a:gridCol w="733996"/>
                <a:gridCol w="687451"/>
                <a:gridCol w="681359"/>
              </a:tblGrid>
              <a:tr h="227233"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cs typeface="+mj-cs"/>
                        </a:rPr>
                        <a:t>Geosites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Scientific value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cs typeface="+mj-cs"/>
                        </a:rPr>
                        <a:t>Additional</a:t>
                      </a:r>
                      <a:r>
                        <a:rPr lang="fr-FR" sz="1400">
                          <a:effectLst/>
                          <a:cs typeface="+mj-cs"/>
                        </a:rPr>
                        <a:t> value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5446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Code</a:t>
                      </a: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+mj-cs"/>
                        </a:rPr>
                        <a:t> 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SimSu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Name</a:t>
                      </a: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 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Int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Rep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Rar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Pal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effectLst/>
                          <a:cs typeface="+mj-cs"/>
                        </a:rPr>
                        <a:t>Sci</a:t>
                      </a:r>
                      <a:endParaRPr lang="fr-FR" sz="1400" b="1" dirty="0">
                        <a:effectLst/>
                        <a:cs typeface="+mj-cs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cs typeface="+mj-cs"/>
                        </a:rPr>
                        <a:t>Val</a:t>
                      </a:r>
                      <a:endParaRPr lang="fr-FR" sz="1400" b="1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Eco</a:t>
                      </a: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Val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Aes</a:t>
                      </a: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Val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Cul</a:t>
                      </a: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val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cs typeface="+mj-cs"/>
                        </a:rPr>
                        <a:t>Add</a:t>
                      </a:r>
                      <a:endParaRPr lang="fr-FR" sz="1400" dirty="0">
                        <a:effectLst/>
                        <a:cs typeface="+mj-cs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cs typeface="+mj-cs"/>
                        </a:rPr>
                        <a:t>Val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54466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cs typeface="+mj-cs"/>
                        </a:rPr>
                        <a:t>OUZmag001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Doleritic sill of Ouzoud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cs typeface="+mj-cs"/>
                        </a:rPr>
                        <a:t>0.75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0.75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0.5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1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cs typeface="+mj-cs"/>
                        </a:rPr>
                        <a:t>0.75</a:t>
                      </a:r>
                      <a:endParaRPr lang="fr-FR" sz="1400" b="1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0.62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0.87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0.25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0.58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54466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cs typeface="+mj-cs"/>
                        </a:rPr>
                        <a:t>OUZhyd002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Ouzoud waterfalls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1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cs typeface="+mj-cs"/>
                        </a:rPr>
                        <a:t>1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1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1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B05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fr-FR" sz="1400" b="1" dirty="0">
                        <a:solidFill>
                          <a:srgbClr val="00B05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0.87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1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1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B050"/>
                          </a:solidFill>
                          <a:effectLst/>
                          <a:cs typeface="+mj-cs"/>
                        </a:rPr>
                        <a:t>0.96</a:t>
                      </a:r>
                      <a:endParaRPr lang="fr-FR" sz="1400" b="1" dirty="0">
                        <a:solidFill>
                          <a:srgbClr val="00B05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54466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cs typeface="+mj-cs"/>
                        </a:rPr>
                        <a:t>OUZkar003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Ouzoud travertines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1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1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0.5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1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cs typeface="+mj-cs"/>
                        </a:rPr>
                        <a:t>0.87</a:t>
                      </a:r>
                      <a:endParaRPr lang="fr-FR" sz="1400" b="1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0.87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1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0.75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0.87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7233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cs typeface="+mj-cs"/>
                        </a:rPr>
                        <a:t>OUZflu004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cs typeface="+mj-cs"/>
                        </a:rPr>
                        <a:t>Estuary of Oued Tissakht (Ouzoud caves)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1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1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0.75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0.75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cs typeface="+mj-cs"/>
                        </a:rPr>
                        <a:t>0.87</a:t>
                      </a:r>
                      <a:endParaRPr lang="fr-FR" sz="1400" b="1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0.5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1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0.5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0.66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54466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cs typeface="+mj-cs"/>
                        </a:rPr>
                        <a:t>OUZgem005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cs typeface="+mj-cs"/>
                        </a:rPr>
                        <a:t>Oued El Abid Gorges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1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1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0.75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0.5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cs typeface="+mj-cs"/>
                        </a:rPr>
                        <a:t>0.81</a:t>
                      </a:r>
                      <a:endParaRPr lang="fr-FR" sz="1400" b="1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0.5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1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0.5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0.66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54466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cs typeface="+mj-cs"/>
                        </a:rPr>
                        <a:t>OUZmag00</a:t>
                      </a:r>
                      <a:r>
                        <a:rPr lang="ar-MA" sz="1400" dirty="0">
                          <a:effectLst/>
                          <a:cs typeface="+mj-cs"/>
                        </a:rPr>
                        <a:t>6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cs typeface="+mj-cs"/>
                        </a:rPr>
                        <a:t>Chocolate marl intruded by Tanaghmelt sill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1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1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0.75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0.75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cs typeface="+mj-cs"/>
                        </a:rPr>
                        <a:t>0.87</a:t>
                      </a:r>
                      <a:endParaRPr lang="fr-FR" sz="1400" b="1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0.5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0.75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1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cs typeface="+mj-cs"/>
                        </a:rPr>
                        <a:t>0.75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54466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cs typeface="+mj-cs"/>
                        </a:rPr>
                        <a:t>OUZmag007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cs typeface="+mj-cs"/>
                        </a:rPr>
                        <a:t>Basaltic flows of Ouzoud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0.5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1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0.5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0.75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  <a:effectLst/>
                          <a:cs typeface="+mj-cs"/>
                        </a:rPr>
                        <a:t>0.69</a:t>
                      </a:r>
                      <a:endParaRPr lang="fr-FR" sz="1400" b="1" dirty="0">
                        <a:solidFill>
                          <a:srgbClr val="FF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0.5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0.5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0.25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  <a:effectLst/>
                          <a:cs typeface="+mj-cs"/>
                        </a:rPr>
                        <a:t>0.42</a:t>
                      </a:r>
                      <a:endParaRPr lang="fr-FR" sz="1400" b="1" dirty="0">
                        <a:solidFill>
                          <a:srgbClr val="FF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54466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cs typeface="+mj-cs"/>
                        </a:rPr>
                        <a:t>OUZkar00</a:t>
                      </a:r>
                      <a:r>
                        <a:rPr lang="ar-MA" sz="1400" dirty="0">
                          <a:effectLst/>
                          <a:cs typeface="+mj-cs"/>
                        </a:rPr>
                        <a:t>8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cs typeface="+mj-cs"/>
                        </a:rPr>
                        <a:t>Karstic</a:t>
                      </a:r>
                      <a:r>
                        <a:rPr lang="en-GB" sz="1400" dirty="0">
                          <a:effectLst/>
                          <a:cs typeface="+mj-cs"/>
                        </a:rPr>
                        <a:t> spring of </a:t>
                      </a:r>
                      <a:r>
                        <a:rPr lang="en-GB" sz="1400" dirty="0" err="1">
                          <a:effectLst/>
                          <a:cs typeface="+mj-cs"/>
                        </a:rPr>
                        <a:t>Ouzoud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0.75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1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0.75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0.5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cs typeface="+mj-cs"/>
                        </a:rPr>
                        <a:t>0.75</a:t>
                      </a:r>
                      <a:endParaRPr lang="fr-FR" sz="1400" b="1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0.87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0.75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cs typeface="+mj-cs"/>
                        </a:rPr>
                        <a:t>0.75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cs typeface="+mj-cs"/>
                        </a:rPr>
                        <a:t>0.79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1133856" y="1254774"/>
            <a:ext cx="10168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Quantitative assessment of scientific and additional value of inventoried </a:t>
            </a:r>
            <a:r>
              <a:rPr lang="en-GB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geosites</a:t>
            </a:r>
            <a:r>
              <a:rPr lang="en-GB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(According to Reynard et al. 2016)</a:t>
            </a:r>
            <a:endParaRPr lang="fr-FR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B5BA-44C2-467C-BF13-261F94020698}" type="slidenum">
              <a:rPr lang="fr-FR" smtClean="0"/>
              <a:t>8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115195" y="3153749"/>
            <a:ext cx="10168128" cy="44786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101730" y="5302900"/>
            <a:ext cx="10168128" cy="4478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153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re 1">
            <a:extLst>
              <a:ext uri="{FF2B5EF4-FFF2-40B4-BE49-F238E27FC236}">
                <a16:creationId xmlns:a16="http://schemas.microsoft.com/office/drawing/2014/main" xmlns="" id="{7D7695A2-0531-4D6F-84CB-50E11C264F4E}"/>
              </a:ext>
            </a:extLst>
          </p:cNvPr>
          <p:cNvSpPr txBox="1">
            <a:spLocks/>
          </p:cNvSpPr>
          <p:nvPr/>
        </p:nvSpPr>
        <p:spPr>
          <a:xfrm>
            <a:off x="1953064" y="-152400"/>
            <a:ext cx="8610600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altLang="en-US" sz="3600" b="1" dirty="0"/>
              <a:t>Results and discussion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941323"/>
              </p:ext>
            </p:extLst>
          </p:nvPr>
        </p:nvGraphicFramePr>
        <p:xfrm>
          <a:off x="1187808" y="1846771"/>
          <a:ext cx="10141111" cy="404326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191601"/>
                <a:gridCol w="996283"/>
                <a:gridCol w="1239236"/>
                <a:gridCol w="1239236"/>
                <a:gridCol w="996283"/>
                <a:gridCol w="1239236"/>
                <a:gridCol w="1239236"/>
              </a:tblGrid>
              <a:tr h="318270"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fr-FR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Geosites</a:t>
                      </a:r>
                      <a:endParaRPr lang="fr-FR" sz="14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 and management values</a:t>
                      </a:r>
                      <a:endParaRPr lang="fr-FR" sz="14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230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Protection status</a:t>
                      </a:r>
                      <a:endParaRPr lang="fr-FR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Eventual threats</a:t>
                      </a:r>
                      <a:endParaRPr lang="fr-FR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Touristic infrastructure</a:t>
                      </a:r>
                      <a:endParaRPr lang="fr-FR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Conditions of visit</a:t>
                      </a:r>
                      <a:endParaRPr lang="fr-FR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Access road</a:t>
                      </a:r>
                      <a:endParaRPr lang="fr-FR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Enhancement installation</a:t>
                      </a:r>
                      <a:endParaRPr lang="fr-FR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1827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Doleritic</a:t>
                      </a:r>
                      <a:r>
                        <a:rPr lang="en-GB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sill of </a:t>
                      </a:r>
                      <a:r>
                        <a:rPr lang="en-GB" sz="1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Ouzoud</a:t>
                      </a:r>
                      <a:endParaRPr lang="fr-FR" sz="14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***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****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****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Absent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1827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Ouzoud</a:t>
                      </a:r>
                      <a:r>
                        <a:rPr lang="en-GB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waterfalls</a:t>
                      </a:r>
                      <a:endParaRPr lang="fr-FR" sz="14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****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***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****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****</a:t>
                      </a:r>
                      <a:endParaRPr lang="fr-FR" sz="14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****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Present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1827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Ouzoud travertines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***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****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***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***</a:t>
                      </a:r>
                      <a:endParaRPr lang="fr-FR" sz="14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Absent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636537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Estuary of </a:t>
                      </a:r>
                      <a:r>
                        <a:rPr lang="en-GB" sz="1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Oued</a:t>
                      </a:r>
                      <a:r>
                        <a:rPr lang="en-GB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Tissakht</a:t>
                      </a:r>
                      <a:r>
                        <a:rPr lang="en-GB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GB" sz="1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Ouzoud</a:t>
                      </a:r>
                      <a:r>
                        <a:rPr lang="en-GB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caves)</a:t>
                      </a:r>
                      <a:endParaRPr lang="fr-FR" sz="14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***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Absent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1827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Oued</a:t>
                      </a:r>
                      <a:r>
                        <a:rPr lang="en-GB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El </a:t>
                      </a:r>
                      <a:r>
                        <a:rPr lang="en-GB" sz="1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Abid</a:t>
                      </a:r>
                      <a:r>
                        <a:rPr lang="en-GB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Gorges</a:t>
                      </a:r>
                      <a:endParaRPr lang="fr-FR" sz="14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Absent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636537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Chocolate marl intruded by </a:t>
                      </a:r>
                      <a:r>
                        <a:rPr lang="en-GB" sz="1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Tanaghmelt</a:t>
                      </a:r>
                      <a:r>
                        <a:rPr lang="en-GB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sill</a:t>
                      </a:r>
                      <a:endParaRPr lang="fr-FR" sz="14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fr-FR" sz="14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***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***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Absent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1827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Basaltic flows of Ouzoud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****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***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***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Absent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1827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Karstic</a:t>
                      </a:r>
                      <a:r>
                        <a:rPr lang="en-GB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spring of </a:t>
                      </a:r>
                      <a:r>
                        <a:rPr lang="en-GB" sz="1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Ouzoud</a:t>
                      </a:r>
                      <a:endParaRPr lang="fr-FR" sz="14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***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***</a:t>
                      </a:r>
                      <a:endParaRPr lang="fr-FR" sz="14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***</a:t>
                      </a:r>
                      <a:endParaRPr lang="fr-FR" sz="14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***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***</a:t>
                      </a:r>
                      <a:endParaRPr lang="fr-FR" sz="1400" b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Present</a:t>
                      </a:r>
                      <a:endParaRPr lang="fr-FR" sz="14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243956" y="1340268"/>
            <a:ext cx="85411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Quantitative assessment of use and management value  (Reynard et al</a:t>
            </a:r>
            <a:r>
              <a:rPr lang="en-GB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., 2016 ; </a:t>
            </a:r>
            <a:r>
              <a:rPr lang="en-GB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Louz</a:t>
            </a:r>
            <a:r>
              <a:rPr lang="en-GB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et al., 2022</a:t>
            </a:r>
            <a:r>
              <a:rPr lang="en-GB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16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B5BA-44C2-467C-BF13-261F94020698}" type="slidenum">
              <a:rPr lang="fr-FR" smtClean="0"/>
              <a:t>9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593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3.1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8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5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0.6|1.4|1.1|8.4|2.7|8.9|14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7.5|2.6|8.9|11.4|16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9.9|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6023</TotalTime>
  <Words>1038</Words>
  <Application>Microsoft Office PowerPoint</Application>
  <PresentationFormat>Personnalisé</PresentationFormat>
  <Paragraphs>284</Paragraphs>
  <Slides>13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Origine</vt:lpstr>
      <vt:lpstr>Inventory and enhancement of geological heritage in the Ouzoud syncline (M'Goun UNESCO Geopark, Central High Altas, Morocco): first step for promoting geotourism and sustainable development</vt:lpstr>
      <vt:lpstr>INTRODUCTION </vt:lpstr>
      <vt:lpstr>OBJECTIVES </vt:lpstr>
      <vt:lpstr>Présentation PowerPoint</vt:lpstr>
      <vt:lpstr>METHODOLOGY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  <vt:lpstr>Présentation PowerPoint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LOUZ ELHASSAN</dc:creator>
  <cp:lastModifiedBy>Elhassan</cp:lastModifiedBy>
  <cp:revision>631</cp:revision>
  <dcterms:created xsi:type="dcterms:W3CDTF">2020-06-13T00:31:39Z</dcterms:created>
  <dcterms:modified xsi:type="dcterms:W3CDTF">2022-12-15T16:51:17Z</dcterms:modified>
</cp:coreProperties>
</file>