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3" r:id="rId6"/>
    <p:sldId id="262" r:id="rId7"/>
    <p:sldId id="264" r:id="rId8"/>
    <p:sldId id="265" r:id="rId9"/>
    <p:sldId id="259" r:id="rId10"/>
    <p:sldId id="271" r:id="rId11"/>
    <p:sldId id="272" r:id="rId12"/>
    <p:sldId id="273" r:id="rId13"/>
    <p:sldId id="274" r:id="rId14"/>
    <p:sldId id="275" r:id="rId15"/>
    <p:sldId id="278" r:id="rId16"/>
    <p:sldId id="276" r:id="rId17"/>
    <p:sldId id="277" r:id="rId18"/>
    <p:sldId id="280" r:id="rId19"/>
    <p:sldId id="281" r:id="rId20"/>
    <p:sldId id="279" r:id="rId21"/>
    <p:sldId id="260" r:id="rId22"/>
    <p:sldId id="266" r:id="rId23"/>
    <p:sldId id="267" r:id="rId24"/>
    <p:sldId id="268" r:id="rId25"/>
    <p:sldId id="269" r:id="rId26"/>
    <p:sldId id="270" r:id="rId27"/>
    <p:sldId id="282" r:id="rId28"/>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21" y="8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059D6F-662A-4754-B59E-6975523B2D18}" type="doc">
      <dgm:prSet loTypeId="urn:microsoft.com/office/officeart/2005/8/layout/hList9" loCatId="list" qsTypeId="urn:microsoft.com/office/officeart/2005/8/quickstyle/simple1" qsCatId="simple" csTypeId="urn:microsoft.com/office/officeart/2005/8/colors/accent1_2" csCatId="accent1" phldr="1"/>
      <dgm:spPr/>
      <dgm:t>
        <a:bodyPr/>
        <a:lstStyle/>
        <a:p>
          <a:pPr rtl="1"/>
          <a:endParaRPr lang="fa-IR"/>
        </a:p>
      </dgm:t>
    </dgm:pt>
    <dgm:pt modelId="{840FC0C9-3D67-425C-B9C5-E265E38AFCA0}">
      <dgm:prSet phldrT="[Text]"/>
      <dgm:spPr/>
      <dgm:t>
        <a:bodyPr/>
        <a:lstStyle/>
        <a:p>
          <a:pPr rtl="1"/>
          <a:r>
            <a:rPr lang="en-US" dirty="0"/>
            <a:t>CNS involvement</a:t>
          </a:r>
          <a:endParaRPr lang="fa-IR" dirty="0"/>
        </a:p>
      </dgm:t>
    </dgm:pt>
    <dgm:pt modelId="{762465BB-B696-4460-9D83-A06DAB07C17B}" type="parTrans" cxnId="{22A91470-16CD-4CDE-A2FB-372A7B1928DF}">
      <dgm:prSet/>
      <dgm:spPr/>
      <dgm:t>
        <a:bodyPr/>
        <a:lstStyle/>
        <a:p>
          <a:pPr rtl="1"/>
          <a:endParaRPr lang="fa-IR"/>
        </a:p>
      </dgm:t>
    </dgm:pt>
    <dgm:pt modelId="{F205880B-AA3B-4F88-BDFB-AA5AFF32C36B}" type="sibTrans" cxnId="{22A91470-16CD-4CDE-A2FB-372A7B1928DF}">
      <dgm:prSet/>
      <dgm:spPr/>
      <dgm:t>
        <a:bodyPr/>
        <a:lstStyle/>
        <a:p>
          <a:pPr rtl="1"/>
          <a:endParaRPr lang="fa-IR"/>
        </a:p>
      </dgm:t>
    </dgm:pt>
    <dgm:pt modelId="{25C2A64F-4AD5-4D0D-8CD3-773A820F8C2B}">
      <dgm:prSet phldrT="[Text]" custT="1"/>
      <dgm:spPr/>
      <dgm:t>
        <a:bodyPr/>
        <a:lstStyle/>
        <a:p>
          <a:pPr algn="ctr" rtl="0"/>
          <a:r>
            <a:rPr lang="en-US" sz="1600" dirty="0"/>
            <a:t>can result from spreading granulomatous disease from the ear, nose, and throat to neighboring structures in the brain and cranial nerves or the formation of granuloma primarily in the nervous system</a:t>
          </a:r>
          <a:endParaRPr lang="fa-IR" sz="1600" dirty="0"/>
        </a:p>
      </dgm:t>
    </dgm:pt>
    <dgm:pt modelId="{E7ECAB76-83AB-4D90-84A8-9D30ED0C071F}" type="parTrans" cxnId="{623F1F21-25C3-47CE-9FC2-08BF2E3ECA99}">
      <dgm:prSet/>
      <dgm:spPr/>
      <dgm:t>
        <a:bodyPr/>
        <a:lstStyle/>
        <a:p>
          <a:pPr rtl="1"/>
          <a:endParaRPr lang="fa-IR"/>
        </a:p>
      </dgm:t>
    </dgm:pt>
    <dgm:pt modelId="{E5FF039D-4A7A-41CB-ADAC-B7E3334DA4DB}" type="sibTrans" cxnId="{623F1F21-25C3-47CE-9FC2-08BF2E3ECA99}">
      <dgm:prSet/>
      <dgm:spPr/>
      <dgm:t>
        <a:bodyPr/>
        <a:lstStyle/>
        <a:p>
          <a:pPr rtl="1"/>
          <a:endParaRPr lang="fa-IR"/>
        </a:p>
      </dgm:t>
    </dgm:pt>
    <dgm:pt modelId="{58241477-19B0-4902-BE4E-247B7721CAC4}">
      <dgm:prSet phldrT="[Text]" custT="1"/>
      <dgm:spPr/>
      <dgm:t>
        <a:bodyPr/>
        <a:lstStyle/>
        <a:p>
          <a:pPr rtl="1"/>
          <a:r>
            <a:rPr lang="en-US" sz="1600" dirty="0"/>
            <a:t>CNS involvement in GPA often occurs in severe forms and is present in about 10% of patients. Symptoms of CNS involvement in GPA can be headache, sensorineural hearing loss (SNHL), seizure, cranial neuropathy, stroke, meningitis, confusion, or loss of consciousness</a:t>
          </a:r>
          <a:endParaRPr lang="fa-IR" sz="1600" dirty="0"/>
        </a:p>
      </dgm:t>
    </dgm:pt>
    <dgm:pt modelId="{407322C6-ECCF-4DF3-9D7C-1031B4C93B6B}" type="parTrans" cxnId="{0DE712EF-9501-4AF4-9A00-3270195931A0}">
      <dgm:prSet/>
      <dgm:spPr/>
      <dgm:t>
        <a:bodyPr/>
        <a:lstStyle/>
        <a:p>
          <a:pPr rtl="1"/>
          <a:endParaRPr lang="fa-IR"/>
        </a:p>
      </dgm:t>
    </dgm:pt>
    <dgm:pt modelId="{35DE0239-F643-4EA6-B072-749DA27AB934}" type="sibTrans" cxnId="{0DE712EF-9501-4AF4-9A00-3270195931A0}">
      <dgm:prSet/>
      <dgm:spPr/>
      <dgm:t>
        <a:bodyPr/>
        <a:lstStyle/>
        <a:p>
          <a:pPr rtl="1"/>
          <a:endParaRPr lang="fa-IR"/>
        </a:p>
      </dgm:t>
    </dgm:pt>
    <dgm:pt modelId="{A7490B85-D884-450A-9553-1DF0889A44A5}">
      <dgm:prSet phldrT="[Text]"/>
      <dgm:spPr/>
      <dgm:t>
        <a:bodyPr/>
        <a:lstStyle/>
        <a:p>
          <a:pPr rtl="1"/>
          <a:r>
            <a:rPr lang="en-US" dirty="0"/>
            <a:t>PNS involvement</a:t>
          </a:r>
          <a:endParaRPr lang="fa-IR" dirty="0"/>
        </a:p>
      </dgm:t>
    </dgm:pt>
    <dgm:pt modelId="{9433AC26-1653-4BD2-9158-642FC00D5EA3}" type="parTrans" cxnId="{E4AA2711-20E3-4CA8-A2FC-0CECE2DA467A}">
      <dgm:prSet/>
      <dgm:spPr/>
      <dgm:t>
        <a:bodyPr/>
        <a:lstStyle/>
        <a:p>
          <a:pPr rtl="1"/>
          <a:endParaRPr lang="fa-IR"/>
        </a:p>
      </dgm:t>
    </dgm:pt>
    <dgm:pt modelId="{1843CA2F-E67A-4132-91CF-6C18C514242E}" type="sibTrans" cxnId="{E4AA2711-20E3-4CA8-A2FC-0CECE2DA467A}">
      <dgm:prSet/>
      <dgm:spPr/>
      <dgm:t>
        <a:bodyPr/>
        <a:lstStyle/>
        <a:p>
          <a:pPr rtl="1"/>
          <a:endParaRPr lang="fa-IR"/>
        </a:p>
      </dgm:t>
    </dgm:pt>
    <dgm:pt modelId="{92EA9BDF-F3EA-4FCD-8F0F-A08797D8596A}">
      <dgm:prSet phldrT="[Text]" custT="1"/>
      <dgm:spPr/>
      <dgm:t>
        <a:bodyPr/>
        <a:lstStyle/>
        <a:p>
          <a:pPr rtl="1"/>
          <a:r>
            <a:rPr lang="en-US" sz="2000" dirty="0"/>
            <a:t>results from vasculitis affecting the PNS structures and usually manifests as peripheral neuropathies and mononeuritis multiplex</a:t>
          </a:r>
          <a:endParaRPr lang="fa-IR" sz="2000" dirty="0"/>
        </a:p>
      </dgm:t>
    </dgm:pt>
    <dgm:pt modelId="{B4618153-9F08-4090-B632-47CE125122D9}" type="parTrans" cxnId="{BA940BED-8CED-4398-8512-633920F51612}">
      <dgm:prSet/>
      <dgm:spPr/>
      <dgm:t>
        <a:bodyPr/>
        <a:lstStyle/>
        <a:p>
          <a:pPr rtl="1"/>
          <a:endParaRPr lang="fa-IR"/>
        </a:p>
      </dgm:t>
    </dgm:pt>
    <dgm:pt modelId="{AA9C5F74-B9E5-4B56-A7FA-2C024C37C412}" type="sibTrans" cxnId="{BA940BED-8CED-4398-8512-633920F51612}">
      <dgm:prSet/>
      <dgm:spPr/>
      <dgm:t>
        <a:bodyPr/>
        <a:lstStyle/>
        <a:p>
          <a:pPr rtl="1"/>
          <a:endParaRPr lang="fa-IR"/>
        </a:p>
      </dgm:t>
    </dgm:pt>
    <dgm:pt modelId="{9E99E3C3-AB9D-4293-9FF0-B219A5D5BE8C}" type="pres">
      <dgm:prSet presAssocID="{9B059D6F-662A-4754-B59E-6975523B2D18}" presName="list" presStyleCnt="0">
        <dgm:presLayoutVars>
          <dgm:dir/>
          <dgm:animLvl val="lvl"/>
        </dgm:presLayoutVars>
      </dgm:prSet>
      <dgm:spPr/>
    </dgm:pt>
    <dgm:pt modelId="{1762F68C-1E38-477F-BC5C-39CC3A4761CB}" type="pres">
      <dgm:prSet presAssocID="{840FC0C9-3D67-425C-B9C5-E265E38AFCA0}" presName="posSpace" presStyleCnt="0"/>
      <dgm:spPr/>
    </dgm:pt>
    <dgm:pt modelId="{5986DFD5-1BC6-4175-844A-904609B26B57}" type="pres">
      <dgm:prSet presAssocID="{840FC0C9-3D67-425C-B9C5-E265E38AFCA0}" presName="vertFlow" presStyleCnt="0"/>
      <dgm:spPr/>
    </dgm:pt>
    <dgm:pt modelId="{010FD625-FC19-47AF-9997-AB1BED9EA5FB}" type="pres">
      <dgm:prSet presAssocID="{840FC0C9-3D67-425C-B9C5-E265E38AFCA0}" presName="topSpace" presStyleCnt="0"/>
      <dgm:spPr/>
    </dgm:pt>
    <dgm:pt modelId="{5A344AAD-2F74-421E-B08A-F2AF0D632F11}" type="pres">
      <dgm:prSet presAssocID="{840FC0C9-3D67-425C-B9C5-E265E38AFCA0}" presName="firstComp" presStyleCnt="0"/>
      <dgm:spPr/>
    </dgm:pt>
    <dgm:pt modelId="{CA97AE5F-B42B-49EC-A9EC-70564D5F0FD0}" type="pres">
      <dgm:prSet presAssocID="{840FC0C9-3D67-425C-B9C5-E265E38AFCA0}" presName="firstChild" presStyleLbl="bgAccFollowNode1" presStyleIdx="0" presStyleCnt="3" custScaleX="127277" custScaleY="102425" custLinFactNeighborX="2204" custLinFactNeighborY="14354"/>
      <dgm:spPr/>
    </dgm:pt>
    <dgm:pt modelId="{35AD21A9-2F41-4EC3-A3E3-B943202958BF}" type="pres">
      <dgm:prSet presAssocID="{840FC0C9-3D67-425C-B9C5-E265E38AFCA0}" presName="firstChildTx" presStyleLbl="bgAccFollowNode1" presStyleIdx="0" presStyleCnt="3">
        <dgm:presLayoutVars>
          <dgm:bulletEnabled val="1"/>
        </dgm:presLayoutVars>
      </dgm:prSet>
      <dgm:spPr/>
    </dgm:pt>
    <dgm:pt modelId="{0A9C5B6A-00FA-4170-B45F-0FA6713EBFB7}" type="pres">
      <dgm:prSet presAssocID="{58241477-19B0-4902-BE4E-247B7721CAC4}" presName="comp" presStyleCnt="0"/>
      <dgm:spPr/>
    </dgm:pt>
    <dgm:pt modelId="{FAEABCBD-D1FA-4584-8F72-D423CCEDB2FE}" type="pres">
      <dgm:prSet presAssocID="{58241477-19B0-4902-BE4E-247B7721CAC4}" presName="child" presStyleLbl="bgAccFollowNode1" presStyleIdx="1" presStyleCnt="3" custScaleX="127065" custScaleY="133810" custLinFactNeighborX="2204" custLinFactNeighborY="13155"/>
      <dgm:spPr/>
    </dgm:pt>
    <dgm:pt modelId="{775FCF1B-D6EC-4417-8828-EAC81034EDB4}" type="pres">
      <dgm:prSet presAssocID="{58241477-19B0-4902-BE4E-247B7721CAC4}" presName="childTx" presStyleLbl="bgAccFollowNode1" presStyleIdx="1" presStyleCnt="3">
        <dgm:presLayoutVars>
          <dgm:bulletEnabled val="1"/>
        </dgm:presLayoutVars>
      </dgm:prSet>
      <dgm:spPr/>
    </dgm:pt>
    <dgm:pt modelId="{E216A873-FCC4-4BCE-BBC4-BB32A03C60E4}" type="pres">
      <dgm:prSet presAssocID="{840FC0C9-3D67-425C-B9C5-E265E38AFCA0}" presName="negSpace" presStyleCnt="0"/>
      <dgm:spPr/>
    </dgm:pt>
    <dgm:pt modelId="{FD275A3B-0DA3-4B62-BCBF-828CB9B7B13C}" type="pres">
      <dgm:prSet presAssocID="{840FC0C9-3D67-425C-B9C5-E265E38AFCA0}" presName="circle" presStyleLbl="node1" presStyleIdx="0" presStyleCnt="2" custScaleY="58836" custLinFactNeighborX="-39084" custLinFactNeighborY="8674"/>
      <dgm:spPr/>
    </dgm:pt>
    <dgm:pt modelId="{2CFFF4CA-B48C-4726-8474-9BC883D3124A}" type="pres">
      <dgm:prSet presAssocID="{F205880B-AA3B-4F88-BDFB-AA5AFF32C36B}" presName="transSpace" presStyleCnt="0"/>
      <dgm:spPr/>
    </dgm:pt>
    <dgm:pt modelId="{F62F60D3-23D7-485E-8345-1B5E8BB072D4}" type="pres">
      <dgm:prSet presAssocID="{A7490B85-D884-450A-9553-1DF0889A44A5}" presName="posSpace" presStyleCnt="0"/>
      <dgm:spPr/>
    </dgm:pt>
    <dgm:pt modelId="{CEBC96F8-CD0F-44BF-924D-EFA3B5F36085}" type="pres">
      <dgm:prSet presAssocID="{A7490B85-D884-450A-9553-1DF0889A44A5}" presName="vertFlow" presStyleCnt="0"/>
      <dgm:spPr/>
    </dgm:pt>
    <dgm:pt modelId="{733AACCD-F56E-48F5-A7EA-317766D665A2}" type="pres">
      <dgm:prSet presAssocID="{A7490B85-D884-450A-9553-1DF0889A44A5}" presName="topSpace" presStyleCnt="0"/>
      <dgm:spPr/>
    </dgm:pt>
    <dgm:pt modelId="{42D24DDA-59B2-4FD0-811A-19C6C5D8FE6D}" type="pres">
      <dgm:prSet presAssocID="{A7490B85-D884-450A-9553-1DF0889A44A5}" presName="firstComp" presStyleCnt="0"/>
      <dgm:spPr/>
    </dgm:pt>
    <dgm:pt modelId="{8310C8E5-DB87-4F1F-BC8B-2552D288D2D8}" type="pres">
      <dgm:prSet presAssocID="{A7490B85-D884-450A-9553-1DF0889A44A5}" presName="firstChild" presStyleLbl="bgAccFollowNode1" presStyleIdx="2" presStyleCnt="3" custScaleY="190129" custLinFactNeighborX="-21536" custLinFactNeighborY="3063"/>
      <dgm:spPr/>
    </dgm:pt>
    <dgm:pt modelId="{65095B83-9D5C-444F-8883-30FC708AE51C}" type="pres">
      <dgm:prSet presAssocID="{A7490B85-D884-450A-9553-1DF0889A44A5}" presName="firstChildTx" presStyleLbl="bgAccFollowNode1" presStyleIdx="2" presStyleCnt="3">
        <dgm:presLayoutVars>
          <dgm:bulletEnabled val="1"/>
        </dgm:presLayoutVars>
      </dgm:prSet>
      <dgm:spPr/>
    </dgm:pt>
    <dgm:pt modelId="{324DAC39-B3CF-4633-BD8E-3CC7B947DCB1}" type="pres">
      <dgm:prSet presAssocID="{A7490B85-D884-450A-9553-1DF0889A44A5}" presName="negSpace" presStyleCnt="0"/>
      <dgm:spPr/>
    </dgm:pt>
    <dgm:pt modelId="{FBB38D9A-33AA-46B7-BF47-9C8D04BDD03D}" type="pres">
      <dgm:prSet presAssocID="{A7490B85-D884-450A-9553-1DF0889A44A5}" presName="circle" presStyleLbl="node1" presStyleIdx="1" presStyleCnt="2" custScaleY="60817" custLinFactNeighborY="-3682"/>
      <dgm:spPr/>
    </dgm:pt>
  </dgm:ptLst>
  <dgm:cxnLst>
    <dgm:cxn modelId="{9B28DF10-07B8-4709-A54B-E30FBB8AA92C}" type="presOf" srcId="{25C2A64F-4AD5-4D0D-8CD3-773A820F8C2B}" destId="{35AD21A9-2F41-4EC3-A3E3-B943202958BF}" srcOrd="1" destOrd="0" presId="urn:microsoft.com/office/officeart/2005/8/layout/hList9"/>
    <dgm:cxn modelId="{E4AA2711-20E3-4CA8-A2FC-0CECE2DA467A}" srcId="{9B059D6F-662A-4754-B59E-6975523B2D18}" destId="{A7490B85-D884-450A-9553-1DF0889A44A5}" srcOrd="1" destOrd="0" parTransId="{9433AC26-1653-4BD2-9158-642FC00D5EA3}" sibTransId="{1843CA2F-E67A-4132-91CF-6C18C514242E}"/>
    <dgm:cxn modelId="{623F1F21-25C3-47CE-9FC2-08BF2E3ECA99}" srcId="{840FC0C9-3D67-425C-B9C5-E265E38AFCA0}" destId="{25C2A64F-4AD5-4D0D-8CD3-773A820F8C2B}" srcOrd="0" destOrd="0" parTransId="{E7ECAB76-83AB-4D90-84A8-9D30ED0C071F}" sibTransId="{E5FF039D-4A7A-41CB-ADAC-B7E3334DA4DB}"/>
    <dgm:cxn modelId="{15058C24-AC5C-4515-853A-8C46D4C0D0F2}" type="presOf" srcId="{25C2A64F-4AD5-4D0D-8CD3-773A820F8C2B}" destId="{CA97AE5F-B42B-49EC-A9EC-70564D5F0FD0}" srcOrd="0" destOrd="0" presId="urn:microsoft.com/office/officeart/2005/8/layout/hList9"/>
    <dgm:cxn modelId="{22A91470-16CD-4CDE-A2FB-372A7B1928DF}" srcId="{9B059D6F-662A-4754-B59E-6975523B2D18}" destId="{840FC0C9-3D67-425C-B9C5-E265E38AFCA0}" srcOrd="0" destOrd="0" parTransId="{762465BB-B696-4460-9D83-A06DAB07C17B}" sibTransId="{F205880B-AA3B-4F88-BDFB-AA5AFF32C36B}"/>
    <dgm:cxn modelId="{BE7EEA78-1E32-40DD-B0FF-6B00BBBE412C}" type="presOf" srcId="{9B059D6F-662A-4754-B59E-6975523B2D18}" destId="{9E99E3C3-AB9D-4293-9FF0-B219A5D5BE8C}" srcOrd="0" destOrd="0" presId="urn:microsoft.com/office/officeart/2005/8/layout/hList9"/>
    <dgm:cxn modelId="{CD008059-9791-4782-A9EB-D870A3416E35}" type="presOf" srcId="{58241477-19B0-4902-BE4E-247B7721CAC4}" destId="{775FCF1B-D6EC-4417-8828-EAC81034EDB4}" srcOrd="1" destOrd="0" presId="urn:microsoft.com/office/officeart/2005/8/layout/hList9"/>
    <dgm:cxn modelId="{3CE98996-1095-4986-887D-1785A47D3310}" type="presOf" srcId="{A7490B85-D884-450A-9553-1DF0889A44A5}" destId="{FBB38D9A-33AA-46B7-BF47-9C8D04BDD03D}" srcOrd="0" destOrd="0" presId="urn:microsoft.com/office/officeart/2005/8/layout/hList9"/>
    <dgm:cxn modelId="{950F2A9E-DEEF-477D-9D74-F7545C191067}" type="presOf" srcId="{92EA9BDF-F3EA-4FCD-8F0F-A08797D8596A}" destId="{65095B83-9D5C-444F-8883-30FC708AE51C}" srcOrd="1" destOrd="0" presId="urn:microsoft.com/office/officeart/2005/8/layout/hList9"/>
    <dgm:cxn modelId="{E4DDEECF-744E-476F-9264-8C5AB42ADCAC}" type="presOf" srcId="{58241477-19B0-4902-BE4E-247B7721CAC4}" destId="{FAEABCBD-D1FA-4584-8F72-D423CCEDB2FE}" srcOrd="0" destOrd="0" presId="urn:microsoft.com/office/officeart/2005/8/layout/hList9"/>
    <dgm:cxn modelId="{EF34E8D4-4D7A-4AA6-ABDF-E1AA9F24A154}" type="presOf" srcId="{840FC0C9-3D67-425C-B9C5-E265E38AFCA0}" destId="{FD275A3B-0DA3-4B62-BCBF-828CB9B7B13C}" srcOrd="0" destOrd="0" presId="urn:microsoft.com/office/officeart/2005/8/layout/hList9"/>
    <dgm:cxn modelId="{75237CDF-D7B4-47C4-BDE1-21F0CDCF23DF}" type="presOf" srcId="{92EA9BDF-F3EA-4FCD-8F0F-A08797D8596A}" destId="{8310C8E5-DB87-4F1F-BC8B-2552D288D2D8}" srcOrd="0" destOrd="0" presId="urn:microsoft.com/office/officeart/2005/8/layout/hList9"/>
    <dgm:cxn modelId="{BA940BED-8CED-4398-8512-633920F51612}" srcId="{A7490B85-D884-450A-9553-1DF0889A44A5}" destId="{92EA9BDF-F3EA-4FCD-8F0F-A08797D8596A}" srcOrd="0" destOrd="0" parTransId="{B4618153-9F08-4090-B632-47CE125122D9}" sibTransId="{AA9C5F74-B9E5-4B56-A7FA-2C024C37C412}"/>
    <dgm:cxn modelId="{0DE712EF-9501-4AF4-9A00-3270195931A0}" srcId="{840FC0C9-3D67-425C-B9C5-E265E38AFCA0}" destId="{58241477-19B0-4902-BE4E-247B7721CAC4}" srcOrd="1" destOrd="0" parTransId="{407322C6-ECCF-4DF3-9D7C-1031B4C93B6B}" sibTransId="{35DE0239-F643-4EA6-B072-749DA27AB934}"/>
    <dgm:cxn modelId="{83B58603-EEDF-489E-A373-AAADE6990685}" type="presParOf" srcId="{9E99E3C3-AB9D-4293-9FF0-B219A5D5BE8C}" destId="{1762F68C-1E38-477F-BC5C-39CC3A4761CB}" srcOrd="0" destOrd="0" presId="urn:microsoft.com/office/officeart/2005/8/layout/hList9"/>
    <dgm:cxn modelId="{96DB3FF4-880F-4C62-9E0B-472CF70FC5C2}" type="presParOf" srcId="{9E99E3C3-AB9D-4293-9FF0-B219A5D5BE8C}" destId="{5986DFD5-1BC6-4175-844A-904609B26B57}" srcOrd="1" destOrd="0" presId="urn:microsoft.com/office/officeart/2005/8/layout/hList9"/>
    <dgm:cxn modelId="{63D91164-44F1-4906-80B4-117796880082}" type="presParOf" srcId="{5986DFD5-1BC6-4175-844A-904609B26B57}" destId="{010FD625-FC19-47AF-9997-AB1BED9EA5FB}" srcOrd="0" destOrd="0" presId="urn:microsoft.com/office/officeart/2005/8/layout/hList9"/>
    <dgm:cxn modelId="{98BBD112-5719-4EA7-A288-13B03E06948D}" type="presParOf" srcId="{5986DFD5-1BC6-4175-844A-904609B26B57}" destId="{5A344AAD-2F74-421E-B08A-F2AF0D632F11}" srcOrd="1" destOrd="0" presId="urn:microsoft.com/office/officeart/2005/8/layout/hList9"/>
    <dgm:cxn modelId="{02C1B3C3-4CF4-4E66-BC83-415916166D7A}" type="presParOf" srcId="{5A344AAD-2F74-421E-B08A-F2AF0D632F11}" destId="{CA97AE5F-B42B-49EC-A9EC-70564D5F0FD0}" srcOrd="0" destOrd="0" presId="urn:microsoft.com/office/officeart/2005/8/layout/hList9"/>
    <dgm:cxn modelId="{086B0BE5-1542-4350-91D4-8FB27E9E9A5E}" type="presParOf" srcId="{5A344AAD-2F74-421E-B08A-F2AF0D632F11}" destId="{35AD21A9-2F41-4EC3-A3E3-B943202958BF}" srcOrd="1" destOrd="0" presId="urn:microsoft.com/office/officeart/2005/8/layout/hList9"/>
    <dgm:cxn modelId="{80878C89-15E4-469F-A664-F6DF85BBD9C9}" type="presParOf" srcId="{5986DFD5-1BC6-4175-844A-904609B26B57}" destId="{0A9C5B6A-00FA-4170-B45F-0FA6713EBFB7}" srcOrd="2" destOrd="0" presId="urn:microsoft.com/office/officeart/2005/8/layout/hList9"/>
    <dgm:cxn modelId="{D20F67DF-322D-460B-885F-2782356C85C1}" type="presParOf" srcId="{0A9C5B6A-00FA-4170-B45F-0FA6713EBFB7}" destId="{FAEABCBD-D1FA-4584-8F72-D423CCEDB2FE}" srcOrd="0" destOrd="0" presId="urn:microsoft.com/office/officeart/2005/8/layout/hList9"/>
    <dgm:cxn modelId="{CE33B7CF-9B1F-4A12-9A0F-32A7410467CA}" type="presParOf" srcId="{0A9C5B6A-00FA-4170-B45F-0FA6713EBFB7}" destId="{775FCF1B-D6EC-4417-8828-EAC81034EDB4}" srcOrd="1" destOrd="0" presId="urn:microsoft.com/office/officeart/2005/8/layout/hList9"/>
    <dgm:cxn modelId="{37B5FA70-189C-4B2F-88D7-B8D38CBC6DE9}" type="presParOf" srcId="{9E99E3C3-AB9D-4293-9FF0-B219A5D5BE8C}" destId="{E216A873-FCC4-4BCE-BBC4-BB32A03C60E4}" srcOrd="2" destOrd="0" presId="urn:microsoft.com/office/officeart/2005/8/layout/hList9"/>
    <dgm:cxn modelId="{8203DD47-410F-43A6-95FD-0604AFBA2D62}" type="presParOf" srcId="{9E99E3C3-AB9D-4293-9FF0-B219A5D5BE8C}" destId="{FD275A3B-0DA3-4B62-BCBF-828CB9B7B13C}" srcOrd="3" destOrd="0" presId="urn:microsoft.com/office/officeart/2005/8/layout/hList9"/>
    <dgm:cxn modelId="{06344F0B-0CCC-4DEB-B50B-DA3356058111}" type="presParOf" srcId="{9E99E3C3-AB9D-4293-9FF0-B219A5D5BE8C}" destId="{2CFFF4CA-B48C-4726-8474-9BC883D3124A}" srcOrd="4" destOrd="0" presId="urn:microsoft.com/office/officeart/2005/8/layout/hList9"/>
    <dgm:cxn modelId="{8E70F639-2E01-4679-BCD6-6A2FE65A367F}" type="presParOf" srcId="{9E99E3C3-AB9D-4293-9FF0-B219A5D5BE8C}" destId="{F62F60D3-23D7-485E-8345-1B5E8BB072D4}" srcOrd="5" destOrd="0" presId="urn:microsoft.com/office/officeart/2005/8/layout/hList9"/>
    <dgm:cxn modelId="{65B1DB63-98EA-4BAC-92E9-4F07B7DA7BA8}" type="presParOf" srcId="{9E99E3C3-AB9D-4293-9FF0-B219A5D5BE8C}" destId="{CEBC96F8-CD0F-44BF-924D-EFA3B5F36085}" srcOrd="6" destOrd="0" presId="urn:microsoft.com/office/officeart/2005/8/layout/hList9"/>
    <dgm:cxn modelId="{6BC15FC5-34D2-4911-A98A-D93D0B58303E}" type="presParOf" srcId="{CEBC96F8-CD0F-44BF-924D-EFA3B5F36085}" destId="{733AACCD-F56E-48F5-A7EA-317766D665A2}" srcOrd="0" destOrd="0" presId="urn:microsoft.com/office/officeart/2005/8/layout/hList9"/>
    <dgm:cxn modelId="{5CDD80B5-B514-43F4-9B7E-E134E1B4B04B}" type="presParOf" srcId="{CEBC96F8-CD0F-44BF-924D-EFA3B5F36085}" destId="{42D24DDA-59B2-4FD0-811A-19C6C5D8FE6D}" srcOrd="1" destOrd="0" presId="urn:microsoft.com/office/officeart/2005/8/layout/hList9"/>
    <dgm:cxn modelId="{99B5E790-6B7D-4C96-AC47-648597A3F768}" type="presParOf" srcId="{42D24DDA-59B2-4FD0-811A-19C6C5D8FE6D}" destId="{8310C8E5-DB87-4F1F-BC8B-2552D288D2D8}" srcOrd="0" destOrd="0" presId="urn:microsoft.com/office/officeart/2005/8/layout/hList9"/>
    <dgm:cxn modelId="{BD986CEE-F50B-42BE-9F77-5FE45E17B8B8}" type="presParOf" srcId="{42D24DDA-59B2-4FD0-811A-19C6C5D8FE6D}" destId="{65095B83-9D5C-444F-8883-30FC708AE51C}" srcOrd="1" destOrd="0" presId="urn:microsoft.com/office/officeart/2005/8/layout/hList9"/>
    <dgm:cxn modelId="{A22BC1FF-5252-4049-AE1F-AF9AA40E684C}" type="presParOf" srcId="{9E99E3C3-AB9D-4293-9FF0-B219A5D5BE8C}" destId="{324DAC39-B3CF-4633-BD8E-3CC7B947DCB1}" srcOrd="7" destOrd="0" presId="urn:microsoft.com/office/officeart/2005/8/layout/hList9"/>
    <dgm:cxn modelId="{1EE1DAF9-F765-46B6-B8DD-741143A4CD39}" type="presParOf" srcId="{9E99E3C3-AB9D-4293-9FF0-B219A5D5BE8C}" destId="{FBB38D9A-33AA-46B7-BF47-9C8D04BDD03D}"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97AE5F-B42B-49EC-A9EC-70564D5F0FD0}">
      <dsp:nvSpPr>
        <dsp:cNvPr id="0" name=""/>
        <dsp:cNvSpPr/>
      </dsp:nvSpPr>
      <dsp:spPr>
        <a:xfrm>
          <a:off x="908876" y="1402049"/>
          <a:ext cx="3789984" cy="15983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dirty="0"/>
            <a:t>can result from spreading granulomatous disease from the ear, nose, and throat to neighboring structures in the brain and cranial nerves or the formation of granuloma primarily in the nervous system</a:t>
          </a:r>
          <a:endParaRPr lang="fa-IR" sz="1600" kern="1200" dirty="0"/>
        </a:p>
      </dsp:txBody>
      <dsp:txXfrm>
        <a:off x="1515273" y="1402049"/>
        <a:ext cx="3183586" cy="1598340"/>
      </dsp:txXfrm>
    </dsp:sp>
    <dsp:sp modelId="{FAEABCBD-D1FA-4584-8F72-D423CCEDB2FE}">
      <dsp:nvSpPr>
        <dsp:cNvPr id="0" name=""/>
        <dsp:cNvSpPr/>
      </dsp:nvSpPr>
      <dsp:spPr>
        <a:xfrm>
          <a:off x="912032" y="2981679"/>
          <a:ext cx="3783671" cy="208810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ctr" defTabSz="711200" rtl="1">
            <a:lnSpc>
              <a:spcPct val="90000"/>
            </a:lnSpc>
            <a:spcBef>
              <a:spcPct val="0"/>
            </a:spcBef>
            <a:spcAft>
              <a:spcPct val="35000"/>
            </a:spcAft>
            <a:buNone/>
          </a:pPr>
          <a:r>
            <a:rPr lang="en-US" sz="1600" kern="1200" dirty="0"/>
            <a:t>CNS involvement in GPA often occurs in severe forms and is present in about 10% of patients. Symptoms of CNS involvement in GPA can be headache, sensorineural hearing loss (SNHL), seizure, cranial neuropathy, stroke, meningitis, confusion, or loss of consciousness</a:t>
          </a:r>
          <a:endParaRPr lang="fa-IR" sz="1600" kern="1200" dirty="0"/>
        </a:p>
      </dsp:txBody>
      <dsp:txXfrm>
        <a:off x="1517420" y="2981679"/>
        <a:ext cx="3178284" cy="2088103"/>
      </dsp:txXfrm>
    </dsp:sp>
    <dsp:sp modelId="{FD275A3B-0DA3-4B62-BCBF-828CB9B7B13C}">
      <dsp:nvSpPr>
        <dsp:cNvPr id="0" name=""/>
        <dsp:cNvSpPr/>
      </dsp:nvSpPr>
      <dsp:spPr>
        <a:xfrm>
          <a:off x="131477" y="689457"/>
          <a:ext cx="1559718" cy="91767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rtl="1">
            <a:lnSpc>
              <a:spcPct val="90000"/>
            </a:lnSpc>
            <a:spcBef>
              <a:spcPct val="0"/>
            </a:spcBef>
            <a:spcAft>
              <a:spcPct val="35000"/>
            </a:spcAft>
            <a:buNone/>
          </a:pPr>
          <a:r>
            <a:rPr lang="en-US" sz="1700" kern="1200" dirty="0"/>
            <a:t>CNS involvement</a:t>
          </a:r>
          <a:endParaRPr lang="fa-IR" sz="1700" kern="1200" dirty="0"/>
        </a:p>
      </dsp:txBody>
      <dsp:txXfrm>
        <a:off x="359892" y="823848"/>
        <a:ext cx="1102888" cy="648894"/>
      </dsp:txXfrm>
    </dsp:sp>
    <dsp:sp modelId="{8310C8E5-DB87-4F1F-BC8B-2552D288D2D8}">
      <dsp:nvSpPr>
        <dsp:cNvPr id="0" name=""/>
        <dsp:cNvSpPr/>
      </dsp:nvSpPr>
      <dsp:spPr>
        <a:xfrm>
          <a:off x="5689098" y="1225853"/>
          <a:ext cx="2339578" cy="296696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42240" rIns="142240" bIns="142240" numCol="1" spcCol="1270" anchor="ctr" anchorCtr="0">
          <a:noAutofit/>
        </a:bodyPr>
        <a:lstStyle/>
        <a:p>
          <a:pPr marL="0" lvl="0" indent="0" algn="ctr" defTabSz="889000" rtl="1">
            <a:lnSpc>
              <a:spcPct val="90000"/>
            </a:lnSpc>
            <a:spcBef>
              <a:spcPct val="0"/>
            </a:spcBef>
            <a:spcAft>
              <a:spcPct val="35000"/>
            </a:spcAft>
            <a:buNone/>
          </a:pPr>
          <a:r>
            <a:rPr lang="en-US" sz="2000" kern="1200" dirty="0"/>
            <a:t>results from vasculitis affecting the PNS structures and usually manifests as peripheral neuropathies and mononeuritis multiplex</a:t>
          </a:r>
          <a:endParaRPr lang="fa-IR" sz="2000" kern="1200" dirty="0"/>
        </a:p>
      </dsp:txBody>
      <dsp:txXfrm>
        <a:off x="6063430" y="1225853"/>
        <a:ext cx="1965245" cy="2966960"/>
      </dsp:txXfrm>
    </dsp:sp>
    <dsp:sp modelId="{FBB38D9A-33AA-46B7-BF47-9C8D04BDD03D}">
      <dsp:nvSpPr>
        <dsp:cNvPr id="0" name=""/>
        <dsp:cNvSpPr/>
      </dsp:nvSpPr>
      <dsp:spPr>
        <a:xfrm>
          <a:off x="4945174" y="496738"/>
          <a:ext cx="1559718" cy="9485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rtl="1">
            <a:lnSpc>
              <a:spcPct val="90000"/>
            </a:lnSpc>
            <a:spcBef>
              <a:spcPct val="0"/>
            </a:spcBef>
            <a:spcAft>
              <a:spcPct val="35000"/>
            </a:spcAft>
            <a:buNone/>
          </a:pPr>
          <a:r>
            <a:rPr lang="en-US" sz="1700" kern="1200" dirty="0"/>
            <a:t>PNS involvement</a:t>
          </a:r>
          <a:endParaRPr lang="fa-IR" sz="1700" kern="1200" dirty="0"/>
        </a:p>
      </dsp:txBody>
      <dsp:txXfrm>
        <a:off x="5173589" y="635653"/>
        <a:ext cx="1102888" cy="670744"/>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1D84-0F06-8FAD-A980-D233569604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a:extLst>
              <a:ext uri="{FF2B5EF4-FFF2-40B4-BE49-F238E27FC236}">
                <a16:creationId xmlns:a16="http://schemas.microsoft.com/office/drawing/2014/main" id="{6448AECF-2C1B-49E0-B2D7-5BB7D878F6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a:extLst>
              <a:ext uri="{FF2B5EF4-FFF2-40B4-BE49-F238E27FC236}">
                <a16:creationId xmlns:a16="http://schemas.microsoft.com/office/drawing/2014/main" id="{169D9B8F-F912-B95D-20DB-C5215CD567C8}"/>
              </a:ext>
            </a:extLst>
          </p:cNvPr>
          <p:cNvSpPr>
            <a:spLocks noGrp="1"/>
          </p:cNvSpPr>
          <p:nvPr>
            <p:ph type="dt" sz="half" idx="10"/>
          </p:nvPr>
        </p:nvSpPr>
        <p:spPr/>
        <p:txBody>
          <a:bodyPr/>
          <a:lstStyle/>
          <a:p>
            <a:fld id="{04ED5F5D-79FC-41DC-BAFD-A3E1B213BE03}" type="datetimeFigureOut">
              <a:rPr lang="fa-IR" smtClean="0"/>
              <a:t>18/01/1444</a:t>
            </a:fld>
            <a:endParaRPr lang="fa-IR"/>
          </a:p>
        </p:txBody>
      </p:sp>
      <p:sp>
        <p:nvSpPr>
          <p:cNvPr id="5" name="Footer Placeholder 4">
            <a:extLst>
              <a:ext uri="{FF2B5EF4-FFF2-40B4-BE49-F238E27FC236}">
                <a16:creationId xmlns:a16="http://schemas.microsoft.com/office/drawing/2014/main" id="{52F36CE9-326F-2355-50A2-AA22ADF8B05D}"/>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D4545C3D-6851-1A96-6F0B-8F0A9BF0FCD7}"/>
              </a:ext>
            </a:extLst>
          </p:cNvPr>
          <p:cNvSpPr>
            <a:spLocks noGrp="1"/>
          </p:cNvSpPr>
          <p:nvPr>
            <p:ph type="sldNum" sz="quarter" idx="12"/>
          </p:nvPr>
        </p:nvSpPr>
        <p:spPr/>
        <p:txBody>
          <a:bodyPr/>
          <a:lstStyle/>
          <a:p>
            <a:fld id="{5DD64646-DE5D-423B-99D4-FFFC6A48B797}" type="slidenum">
              <a:rPr lang="fa-IR" smtClean="0"/>
              <a:t>‹#›</a:t>
            </a:fld>
            <a:endParaRPr lang="fa-IR"/>
          </a:p>
        </p:txBody>
      </p:sp>
    </p:spTree>
    <p:extLst>
      <p:ext uri="{BB962C8B-B14F-4D97-AF65-F5344CB8AC3E}">
        <p14:creationId xmlns:p14="http://schemas.microsoft.com/office/powerpoint/2010/main" val="496044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1B550-87BF-6B22-E18E-39AEA1C6230B}"/>
              </a:ext>
            </a:extLst>
          </p:cNvPr>
          <p:cNvSpPr>
            <a:spLocks noGrp="1"/>
          </p:cNvSpPr>
          <p:nvPr>
            <p:ph type="title"/>
          </p:nvPr>
        </p:nvSpPr>
        <p:spPr/>
        <p:txBody>
          <a:bodyPr/>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55169724-968B-9CFE-149B-F23FC92919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2A2A646F-B25A-2B34-BDB4-374467CBDF88}"/>
              </a:ext>
            </a:extLst>
          </p:cNvPr>
          <p:cNvSpPr>
            <a:spLocks noGrp="1"/>
          </p:cNvSpPr>
          <p:nvPr>
            <p:ph type="dt" sz="half" idx="10"/>
          </p:nvPr>
        </p:nvSpPr>
        <p:spPr/>
        <p:txBody>
          <a:bodyPr/>
          <a:lstStyle/>
          <a:p>
            <a:fld id="{04ED5F5D-79FC-41DC-BAFD-A3E1B213BE03}" type="datetimeFigureOut">
              <a:rPr lang="fa-IR" smtClean="0"/>
              <a:t>18/01/1444</a:t>
            </a:fld>
            <a:endParaRPr lang="fa-IR"/>
          </a:p>
        </p:txBody>
      </p:sp>
      <p:sp>
        <p:nvSpPr>
          <p:cNvPr id="5" name="Footer Placeholder 4">
            <a:extLst>
              <a:ext uri="{FF2B5EF4-FFF2-40B4-BE49-F238E27FC236}">
                <a16:creationId xmlns:a16="http://schemas.microsoft.com/office/drawing/2014/main" id="{DE8FF48F-D90B-4F43-F793-EE1FCEF43D4F}"/>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534E3878-CB69-7B2A-5DD5-EA5304C577F9}"/>
              </a:ext>
            </a:extLst>
          </p:cNvPr>
          <p:cNvSpPr>
            <a:spLocks noGrp="1"/>
          </p:cNvSpPr>
          <p:nvPr>
            <p:ph type="sldNum" sz="quarter" idx="12"/>
          </p:nvPr>
        </p:nvSpPr>
        <p:spPr/>
        <p:txBody>
          <a:bodyPr/>
          <a:lstStyle/>
          <a:p>
            <a:fld id="{5DD64646-DE5D-423B-99D4-FFFC6A48B797}" type="slidenum">
              <a:rPr lang="fa-IR" smtClean="0"/>
              <a:t>‹#›</a:t>
            </a:fld>
            <a:endParaRPr lang="fa-IR"/>
          </a:p>
        </p:txBody>
      </p:sp>
    </p:spTree>
    <p:extLst>
      <p:ext uri="{BB962C8B-B14F-4D97-AF65-F5344CB8AC3E}">
        <p14:creationId xmlns:p14="http://schemas.microsoft.com/office/powerpoint/2010/main" val="114434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5E8A71-9E5D-863A-98F0-BACBA549AB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6C24402C-17F1-9AD1-019E-2718C755AB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617306E2-1F12-E043-06B1-538163177ED2}"/>
              </a:ext>
            </a:extLst>
          </p:cNvPr>
          <p:cNvSpPr>
            <a:spLocks noGrp="1"/>
          </p:cNvSpPr>
          <p:nvPr>
            <p:ph type="dt" sz="half" idx="10"/>
          </p:nvPr>
        </p:nvSpPr>
        <p:spPr/>
        <p:txBody>
          <a:bodyPr/>
          <a:lstStyle/>
          <a:p>
            <a:fld id="{04ED5F5D-79FC-41DC-BAFD-A3E1B213BE03}" type="datetimeFigureOut">
              <a:rPr lang="fa-IR" smtClean="0"/>
              <a:t>18/01/1444</a:t>
            </a:fld>
            <a:endParaRPr lang="fa-IR"/>
          </a:p>
        </p:txBody>
      </p:sp>
      <p:sp>
        <p:nvSpPr>
          <p:cNvPr id="5" name="Footer Placeholder 4">
            <a:extLst>
              <a:ext uri="{FF2B5EF4-FFF2-40B4-BE49-F238E27FC236}">
                <a16:creationId xmlns:a16="http://schemas.microsoft.com/office/drawing/2014/main" id="{78CB5C6B-6C58-A233-8735-BD293A993AD9}"/>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94CB5E7F-267C-28AD-9D56-64711B6866D2}"/>
              </a:ext>
            </a:extLst>
          </p:cNvPr>
          <p:cNvSpPr>
            <a:spLocks noGrp="1"/>
          </p:cNvSpPr>
          <p:nvPr>
            <p:ph type="sldNum" sz="quarter" idx="12"/>
          </p:nvPr>
        </p:nvSpPr>
        <p:spPr/>
        <p:txBody>
          <a:bodyPr/>
          <a:lstStyle/>
          <a:p>
            <a:fld id="{5DD64646-DE5D-423B-99D4-FFFC6A48B797}" type="slidenum">
              <a:rPr lang="fa-IR" smtClean="0"/>
              <a:t>‹#›</a:t>
            </a:fld>
            <a:endParaRPr lang="fa-IR"/>
          </a:p>
        </p:txBody>
      </p:sp>
    </p:spTree>
    <p:extLst>
      <p:ext uri="{BB962C8B-B14F-4D97-AF65-F5344CB8AC3E}">
        <p14:creationId xmlns:p14="http://schemas.microsoft.com/office/powerpoint/2010/main" val="1117994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018A5-995D-1EEB-3866-E616E1A2D54D}"/>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88F402D7-0D82-DAA6-638D-88EFA88EB7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059F0139-D6C9-BA1B-3427-2E6B316AE513}"/>
              </a:ext>
            </a:extLst>
          </p:cNvPr>
          <p:cNvSpPr>
            <a:spLocks noGrp="1"/>
          </p:cNvSpPr>
          <p:nvPr>
            <p:ph type="dt" sz="half" idx="10"/>
          </p:nvPr>
        </p:nvSpPr>
        <p:spPr/>
        <p:txBody>
          <a:bodyPr/>
          <a:lstStyle/>
          <a:p>
            <a:fld id="{04ED5F5D-79FC-41DC-BAFD-A3E1B213BE03}" type="datetimeFigureOut">
              <a:rPr lang="fa-IR" smtClean="0"/>
              <a:t>18/01/1444</a:t>
            </a:fld>
            <a:endParaRPr lang="fa-IR"/>
          </a:p>
        </p:txBody>
      </p:sp>
      <p:sp>
        <p:nvSpPr>
          <p:cNvPr id="5" name="Footer Placeholder 4">
            <a:extLst>
              <a:ext uri="{FF2B5EF4-FFF2-40B4-BE49-F238E27FC236}">
                <a16:creationId xmlns:a16="http://schemas.microsoft.com/office/drawing/2014/main" id="{C4E7E463-389B-0021-7BFA-1FB19C59E0B4}"/>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9EB5F233-472F-C00B-9336-C103A24ED879}"/>
              </a:ext>
            </a:extLst>
          </p:cNvPr>
          <p:cNvSpPr>
            <a:spLocks noGrp="1"/>
          </p:cNvSpPr>
          <p:nvPr>
            <p:ph type="sldNum" sz="quarter" idx="12"/>
          </p:nvPr>
        </p:nvSpPr>
        <p:spPr/>
        <p:txBody>
          <a:bodyPr/>
          <a:lstStyle/>
          <a:p>
            <a:fld id="{5DD64646-DE5D-423B-99D4-FFFC6A48B797}" type="slidenum">
              <a:rPr lang="fa-IR" smtClean="0"/>
              <a:t>‹#›</a:t>
            </a:fld>
            <a:endParaRPr lang="fa-IR"/>
          </a:p>
        </p:txBody>
      </p:sp>
    </p:spTree>
    <p:extLst>
      <p:ext uri="{BB962C8B-B14F-4D97-AF65-F5344CB8AC3E}">
        <p14:creationId xmlns:p14="http://schemas.microsoft.com/office/powerpoint/2010/main" val="31599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E6D77-D863-9AB1-4044-EBC323739F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a:extLst>
              <a:ext uri="{FF2B5EF4-FFF2-40B4-BE49-F238E27FC236}">
                <a16:creationId xmlns:a16="http://schemas.microsoft.com/office/drawing/2014/main" id="{0803D33F-DC75-A47A-5C64-2C15C42100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E49B15-A23A-1A9D-8CEE-4A7B430F6B42}"/>
              </a:ext>
            </a:extLst>
          </p:cNvPr>
          <p:cNvSpPr>
            <a:spLocks noGrp="1"/>
          </p:cNvSpPr>
          <p:nvPr>
            <p:ph type="dt" sz="half" idx="10"/>
          </p:nvPr>
        </p:nvSpPr>
        <p:spPr/>
        <p:txBody>
          <a:bodyPr/>
          <a:lstStyle/>
          <a:p>
            <a:fld id="{04ED5F5D-79FC-41DC-BAFD-A3E1B213BE03}" type="datetimeFigureOut">
              <a:rPr lang="fa-IR" smtClean="0"/>
              <a:t>18/01/1444</a:t>
            </a:fld>
            <a:endParaRPr lang="fa-IR"/>
          </a:p>
        </p:txBody>
      </p:sp>
      <p:sp>
        <p:nvSpPr>
          <p:cNvPr id="5" name="Footer Placeholder 4">
            <a:extLst>
              <a:ext uri="{FF2B5EF4-FFF2-40B4-BE49-F238E27FC236}">
                <a16:creationId xmlns:a16="http://schemas.microsoft.com/office/drawing/2014/main" id="{F3A413F3-D64E-222A-36F8-DC2B8EA1BB6D}"/>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F581CAED-F13A-C876-92D3-68704555888F}"/>
              </a:ext>
            </a:extLst>
          </p:cNvPr>
          <p:cNvSpPr>
            <a:spLocks noGrp="1"/>
          </p:cNvSpPr>
          <p:nvPr>
            <p:ph type="sldNum" sz="quarter" idx="12"/>
          </p:nvPr>
        </p:nvSpPr>
        <p:spPr/>
        <p:txBody>
          <a:bodyPr/>
          <a:lstStyle/>
          <a:p>
            <a:fld id="{5DD64646-DE5D-423B-99D4-FFFC6A48B797}" type="slidenum">
              <a:rPr lang="fa-IR" smtClean="0"/>
              <a:t>‹#›</a:t>
            </a:fld>
            <a:endParaRPr lang="fa-IR"/>
          </a:p>
        </p:txBody>
      </p:sp>
    </p:spTree>
    <p:extLst>
      <p:ext uri="{BB962C8B-B14F-4D97-AF65-F5344CB8AC3E}">
        <p14:creationId xmlns:p14="http://schemas.microsoft.com/office/powerpoint/2010/main" val="1315642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3DC58-48DD-C12C-9B76-764E28272D19}"/>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CE906C01-5CCA-A275-96FF-BA9F193954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a:extLst>
              <a:ext uri="{FF2B5EF4-FFF2-40B4-BE49-F238E27FC236}">
                <a16:creationId xmlns:a16="http://schemas.microsoft.com/office/drawing/2014/main" id="{78AEF48B-639D-0E0B-07D9-862615FD42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a:extLst>
              <a:ext uri="{FF2B5EF4-FFF2-40B4-BE49-F238E27FC236}">
                <a16:creationId xmlns:a16="http://schemas.microsoft.com/office/drawing/2014/main" id="{5250FE1B-F4CD-363D-EDAD-BEFAD0693F04}"/>
              </a:ext>
            </a:extLst>
          </p:cNvPr>
          <p:cNvSpPr>
            <a:spLocks noGrp="1"/>
          </p:cNvSpPr>
          <p:nvPr>
            <p:ph type="dt" sz="half" idx="10"/>
          </p:nvPr>
        </p:nvSpPr>
        <p:spPr/>
        <p:txBody>
          <a:bodyPr/>
          <a:lstStyle/>
          <a:p>
            <a:fld id="{04ED5F5D-79FC-41DC-BAFD-A3E1B213BE03}" type="datetimeFigureOut">
              <a:rPr lang="fa-IR" smtClean="0"/>
              <a:t>18/01/1444</a:t>
            </a:fld>
            <a:endParaRPr lang="fa-IR"/>
          </a:p>
        </p:txBody>
      </p:sp>
      <p:sp>
        <p:nvSpPr>
          <p:cNvPr id="6" name="Footer Placeholder 5">
            <a:extLst>
              <a:ext uri="{FF2B5EF4-FFF2-40B4-BE49-F238E27FC236}">
                <a16:creationId xmlns:a16="http://schemas.microsoft.com/office/drawing/2014/main" id="{34BA8EC0-8F90-822D-2E02-CAF37E66A2D1}"/>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C1768235-60FD-2DC2-2523-C5B28A5A6072}"/>
              </a:ext>
            </a:extLst>
          </p:cNvPr>
          <p:cNvSpPr>
            <a:spLocks noGrp="1"/>
          </p:cNvSpPr>
          <p:nvPr>
            <p:ph type="sldNum" sz="quarter" idx="12"/>
          </p:nvPr>
        </p:nvSpPr>
        <p:spPr/>
        <p:txBody>
          <a:bodyPr/>
          <a:lstStyle/>
          <a:p>
            <a:fld id="{5DD64646-DE5D-423B-99D4-FFFC6A48B797}" type="slidenum">
              <a:rPr lang="fa-IR" smtClean="0"/>
              <a:t>‹#›</a:t>
            </a:fld>
            <a:endParaRPr lang="fa-IR"/>
          </a:p>
        </p:txBody>
      </p:sp>
    </p:spTree>
    <p:extLst>
      <p:ext uri="{BB962C8B-B14F-4D97-AF65-F5344CB8AC3E}">
        <p14:creationId xmlns:p14="http://schemas.microsoft.com/office/powerpoint/2010/main" val="415541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C9CF2-53B3-DDF8-188A-4ECD29A220A2}"/>
              </a:ext>
            </a:extLst>
          </p:cNvPr>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a:extLst>
              <a:ext uri="{FF2B5EF4-FFF2-40B4-BE49-F238E27FC236}">
                <a16:creationId xmlns:a16="http://schemas.microsoft.com/office/drawing/2014/main" id="{A9ABEB4D-1744-8B82-0B4B-E402391E40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48508B-957C-F6D4-BC7A-F65F6B5122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a:extLst>
              <a:ext uri="{FF2B5EF4-FFF2-40B4-BE49-F238E27FC236}">
                <a16:creationId xmlns:a16="http://schemas.microsoft.com/office/drawing/2014/main" id="{23563BAA-0696-765C-6E5B-705D98BD79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FD5A15-53BA-DC47-C6FC-174E8467E7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a:extLst>
              <a:ext uri="{FF2B5EF4-FFF2-40B4-BE49-F238E27FC236}">
                <a16:creationId xmlns:a16="http://schemas.microsoft.com/office/drawing/2014/main" id="{4C4F81EE-D9D2-9875-C008-BE11F2E1C53E}"/>
              </a:ext>
            </a:extLst>
          </p:cNvPr>
          <p:cNvSpPr>
            <a:spLocks noGrp="1"/>
          </p:cNvSpPr>
          <p:nvPr>
            <p:ph type="dt" sz="half" idx="10"/>
          </p:nvPr>
        </p:nvSpPr>
        <p:spPr/>
        <p:txBody>
          <a:bodyPr/>
          <a:lstStyle/>
          <a:p>
            <a:fld id="{04ED5F5D-79FC-41DC-BAFD-A3E1B213BE03}" type="datetimeFigureOut">
              <a:rPr lang="fa-IR" smtClean="0"/>
              <a:t>18/01/1444</a:t>
            </a:fld>
            <a:endParaRPr lang="fa-IR"/>
          </a:p>
        </p:txBody>
      </p:sp>
      <p:sp>
        <p:nvSpPr>
          <p:cNvPr id="8" name="Footer Placeholder 7">
            <a:extLst>
              <a:ext uri="{FF2B5EF4-FFF2-40B4-BE49-F238E27FC236}">
                <a16:creationId xmlns:a16="http://schemas.microsoft.com/office/drawing/2014/main" id="{EE4134A5-94EA-E2A1-3714-304F20686F82}"/>
              </a:ext>
            </a:extLst>
          </p:cNvPr>
          <p:cNvSpPr>
            <a:spLocks noGrp="1"/>
          </p:cNvSpPr>
          <p:nvPr>
            <p:ph type="ftr" sz="quarter" idx="11"/>
          </p:nvPr>
        </p:nvSpPr>
        <p:spPr/>
        <p:txBody>
          <a:bodyPr/>
          <a:lstStyle/>
          <a:p>
            <a:endParaRPr lang="fa-IR"/>
          </a:p>
        </p:txBody>
      </p:sp>
      <p:sp>
        <p:nvSpPr>
          <p:cNvPr id="9" name="Slide Number Placeholder 8">
            <a:extLst>
              <a:ext uri="{FF2B5EF4-FFF2-40B4-BE49-F238E27FC236}">
                <a16:creationId xmlns:a16="http://schemas.microsoft.com/office/drawing/2014/main" id="{5EC08B40-FFA4-14D2-7C49-B053D470982D}"/>
              </a:ext>
            </a:extLst>
          </p:cNvPr>
          <p:cNvSpPr>
            <a:spLocks noGrp="1"/>
          </p:cNvSpPr>
          <p:nvPr>
            <p:ph type="sldNum" sz="quarter" idx="12"/>
          </p:nvPr>
        </p:nvSpPr>
        <p:spPr/>
        <p:txBody>
          <a:bodyPr/>
          <a:lstStyle/>
          <a:p>
            <a:fld id="{5DD64646-DE5D-423B-99D4-FFFC6A48B797}" type="slidenum">
              <a:rPr lang="fa-IR" smtClean="0"/>
              <a:t>‹#›</a:t>
            </a:fld>
            <a:endParaRPr lang="fa-IR"/>
          </a:p>
        </p:txBody>
      </p:sp>
    </p:spTree>
    <p:extLst>
      <p:ext uri="{BB962C8B-B14F-4D97-AF65-F5344CB8AC3E}">
        <p14:creationId xmlns:p14="http://schemas.microsoft.com/office/powerpoint/2010/main" val="3986560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5FA6B-4D49-2425-6D93-344F98A7ACF1}"/>
              </a:ext>
            </a:extLst>
          </p:cNvPr>
          <p:cNvSpPr>
            <a:spLocks noGrp="1"/>
          </p:cNvSpPr>
          <p:nvPr>
            <p:ph type="title"/>
          </p:nvPr>
        </p:nvSpPr>
        <p:spPr/>
        <p:txBody>
          <a:bodyPr/>
          <a:lstStyle/>
          <a:p>
            <a:r>
              <a:rPr lang="en-US"/>
              <a:t>Click to edit Master title style</a:t>
            </a:r>
            <a:endParaRPr lang="fa-IR"/>
          </a:p>
        </p:txBody>
      </p:sp>
      <p:sp>
        <p:nvSpPr>
          <p:cNvPr id="3" name="Date Placeholder 2">
            <a:extLst>
              <a:ext uri="{FF2B5EF4-FFF2-40B4-BE49-F238E27FC236}">
                <a16:creationId xmlns:a16="http://schemas.microsoft.com/office/drawing/2014/main" id="{C03BFE86-E1D9-4EAC-2AB8-A380A5C068F8}"/>
              </a:ext>
            </a:extLst>
          </p:cNvPr>
          <p:cNvSpPr>
            <a:spLocks noGrp="1"/>
          </p:cNvSpPr>
          <p:nvPr>
            <p:ph type="dt" sz="half" idx="10"/>
          </p:nvPr>
        </p:nvSpPr>
        <p:spPr/>
        <p:txBody>
          <a:bodyPr/>
          <a:lstStyle/>
          <a:p>
            <a:fld id="{04ED5F5D-79FC-41DC-BAFD-A3E1B213BE03}" type="datetimeFigureOut">
              <a:rPr lang="fa-IR" smtClean="0"/>
              <a:t>18/01/1444</a:t>
            </a:fld>
            <a:endParaRPr lang="fa-IR"/>
          </a:p>
        </p:txBody>
      </p:sp>
      <p:sp>
        <p:nvSpPr>
          <p:cNvPr id="4" name="Footer Placeholder 3">
            <a:extLst>
              <a:ext uri="{FF2B5EF4-FFF2-40B4-BE49-F238E27FC236}">
                <a16:creationId xmlns:a16="http://schemas.microsoft.com/office/drawing/2014/main" id="{63D3554D-52D6-75BA-3D73-D16361E0B33E}"/>
              </a:ext>
            </a:extLst>
          </p:cNvPr>
          <p:cNvSpPr>
            <a:spLocks noGrp="1"/>
          </p:cNvSpPr>
          <p:nvPr>
            <p:ph type="ftr" sz="quarter" idx="11"/>
          </p:nvPr>
        </p:nvSpPr>
        <p:spPr/>
        <p:txBody>
          <a:bodyPr/>
          <a:lstStyle/>
          <a:p>
            <a:endParaRPr lang="fa-IR"/>
          </a:p>
        </p:txBody>
      </p:sp>
      <p:sp>
        <p:nvSpPr>
          <p:cNvPr id="5" name="Slide Number Placeholder 4">
            <a:extLst>
              <a:ext uri="{FF2B5EF4-FFF2-40B4-BE49-F238E27FC236}">
                <a16:creationId xmlns:a16="http://schemas.microsoft.com/office/drawing/2014/main" id="{45014CCF-590E-755C-1DBB-40AFBDA0A888}"/>
              </a:ext>
            </a:extLst>
          </p:cNvPr>
          <p:cNvSpPr>
            <a:spLocks noGrp="1"/>
          </p:cNvSpPr>
          <p:nvPr>
            <p:ph type="sldNum" sz="quarter" idx="12"/>
          </p:nvPr>
        </p:nvSpPr>
        <p:spPr/>
        <p:txBody>
          <a:bodyPr/>
          <a:lstStyle/>
          <a:p>
            <a:fld id="{5DD64646-DE5D-423B-99D4-FFFC6A48B797}" type="slidenum">
              <a:rPr lang="fa-IR" smtClean="0"/>
              <a:t>‹#›</a:t>
            </a:fld>
            <a:endParaRPr lang="fa-IR"/>
          </a:p>
        </p:txBody>
      </p:sp>
    </p:spTree>
    <p:extLst>
      <p:ext uri="{BB962C8B-B14F-4D97-AF65-F5344CB8AC3E}">
        <p14:creationId xmlns:p14="http://schemas.microsoft.com/office/powerpoint/2010/main" val="944643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BAF230-0AD2-A27B-5A39-77705F9B7741}"/>
              </a:ext>
            </a:extLst>
          </p:cNvPr>
          <p:cNvSpPr>
            <a:spLocks noGrp="1"/>
          </p:cNvSpPr>
          <p:nvPr>
            <p:ph type="dt" sz="half" idx="10"/>
          </p:nvPr>
        </p:nvSpPr>
        <p:spPr/>
        <p:txBody>
          <a:bodyPr/>
          <a:lstStyle/>
          <a:p>
            <a:fld id="{04ED5F5D-79FC-41DC-BAFD-A3E1B213BE03}" type="datetimeFigureOut">
              <a:rPr lang="fa-IR" smtClean="0"/>
              <a:t>18/01/1444</a:t>
            </a:fld>
            <a:endParaRPr lang="fa-IR"/>
          </a:p>
        </p:txBody>
      </p:sp>
      <p:sp>
        <p:nvSpPr>
          <p:cNvPr id="3" name="Footer Placeholder 2">
            <a:extLst>
              <a:ext uri="{FF2B5EF4-FFF2-40B4-BE49-F238E27FC236}">
                <a16:creationId xmlns:a16="http://schemas.microsoft.com/office/drawing/2014/main" id="{2991C5C8-D7D0-5842-DC66-267A1204FA0D}"/>
              </a:ext>
            </a:extLst>
          </p:cNvPr>
          <p:cNvSpPr>
            <a:spLocks noGrp="1"/>
          </p:cNvSpPr>
          <p:nvPr>
            <p:ph type="ftr" sz="quarter" idx="11"/>
          </p:nvPr>
        </p:nvSpPr>
        <p:spPr/>
        <p:txBody>
          <a:bodyPr/>
          <a:lstStyle/>
          <a:p>
            <a:endParaRPr lang="fa-IR"/>
          </a:p>
        </p:txBody>
      </p:sp>
      <p:sp>
        <p:nvSpPr>
          <p:cNvPr id="4" name="Slide Number Placeholder 3">
            <a:extLst>
              <a:ext uri="{FF2B5EF4-FFF2-40B4-BE49-F238E27FC236}">
                <a16:creationId xmlns:a16="http://schemas.microsoft.com/office/drawing/2014/main" id="{1502C376-6979-465C-DD82-CEE71D9D76BB}"/>
              </a:ext>
            </a:extLst>
          </p:cNvPr>
          <p:cNvSpPr>
            <a:spLocks noGrp="1"/>
          </p:cNvSpPr>
          <p:nvPr>
            <p:ph type="sldNum" sz="quarter" idx="12"/>
          </p:nvPr>
        </p:nvSpPr>
        <p:spPr/>
        <p:txBody>
          <a:bodyPr/>
          <a:lstStyle/>
          <a:p>
            <a:fld id="{5DD64646-DE5D-423B-99D4-FFFC6A48B797}" type="slidenum">
              <a:rPr lang="fa-IR" smtClean="0"/>
              <a:t>‹#›</a:t>
            </a:fld>
            <a:endParaRPr lang="fa-IR"/>
          </a:p>
        </p:txBody>
      </p:sp>
    </p:spTree>
    <p:extLst>
      <p:ext uri="{BB962C8B-B14F-4D97-AF65-F5344CB8AC3E}">
        <p14:creationId xmlns:p14="http://schemas.microsoft.com/office/powerpoint/2010/main" val="3422129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02D14-1B37-3976-218C-03154D3F46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a:extLst>
              <a:ext uri="{FF2B5EF4-FFF2-40B4-BE49-F238E27FC236}">
                <a16:creationId xmlns:a16="http://schemas.microsoft.com/office/drawing/2014/main" id="{0C16F139-FDF3-ECA3-6FB0-5AC6006F48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a:extLst>
              <a:ext uri="{FF2B5EF4-FFF2-40B4-BE49-F238E27FC236}">
                <a16:creationId xmlns:a16="http://schemas.microsoft.com/office/drawing/2014/main" id="{8811CB22-3F47-47C4-E24E-1089BF7ADA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F02777-B624-DF72-88FC-089326A414E9}"/>
              </a:ext>
            </a:extLst>
          </p:cNvPr>
          <p:cNvSpPr>
            <a:spLocks noGrp="1"/>
          </p:cNvSpPr>
          <p:nvPr>
            <p:ph type="dt" sz="half" idx="10"/>
          </p:nvPr>
        </p:nvSpPr>
        <p:spPr/>
        <p:txBody>
          <a:bodyPr/>
          <a:lstStyle/>
          <a:p>
            <a:fld id="{04ED5F5D-79FC-41DC-BAFD-A3E1B213BE03}" type="datetimeFigureOut">
              <a:rPr lang="fa-IR" smtClean="0"/>
              <a:t>18/01/1444</a:t>
            </a:fld>
            <a:endParaRPr lang="fa-IR"/>
          </a:p>
        </p:txBody>
      </p:sp>
      <p:sp>
        <p:nvSpPr>
          <p:cNvPr id="6" name="Footer Placeholder 5">
            <a:extLst>
              <a:ext uri="{FF2B5EF4-FFF2-40B4-BE49-F238E27FC236}">
                <a16:creationId xmlns:a16="http://schemas.microsoft.com/office/drawing/2014/main" id="{B6732008-BC32-7D3A-FE62-C7D5E25D2BD3}"/>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A95AFA97-DD49-BCE6-D856-088C3B546DA3}"/>
              </a:ext>
            </a:extLst>
          </p:cNvPr>
          <p:cNvSpPr>
            <a:spLocks noGrp="1"/>
          </p:cNvSpPr>
          <p:nvPr>
            <p:ph type="sldNum" sz="quarter" idx="12"/>
          </p:nvPr>
        </p:nvSpPr>
        <p:spPr/>
        <p:txBody>
          <a:bodyPr/>
          <a:lstStyle/>
          <a:p>
            <a:fld id="{5DD64646-DE5D-423B-99D4-FFFC6A48B797}" type="slidenum">
              <a:rPr lang="fa-IR" smtClean="0"/>
              <a:t>‹#›</a:t>
            </a:fld>
            <a:endParaRPr lang="fa-IR"/>
          </a:p>
        </p:txBody>
      </p:sp>
    </p:spTree>
    <p:extLst>
      <p:ext uri="{BB962C8B-B14F-4D97-AF65-F5344CB8AC3E}">
        <p14:creationId xmlns:p14="http://schemas.microsoft.com/office/powerpoint/2010/main" val="2153923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34064-9EBE-4086-C576-7BE1241F84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a:extLst>
              <a:ext uri="{FF2B5EF4-FFF2-40B4-BE49-F238E27FC236}">
                <a16:creationId xmlns:a16="http://schemas.microsoft.com/office/drawing/2014/main" id="{860353EF-48B4-2002-D634-C7A7FE8762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a:extLst>
              <a:ext uri="{FF2B5EF4-FFF2-40B4-BE49-F238E27FC236}">
                <a16:creationId xmlns:a16="http://schemas.microsoft.com/office/drawing/2014/main" id="{6D601A67-7CA6-7EDA-B467-88BD913F74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5B38EE-4095-4DA3-A727-BD2D97965400}"/>
              </a:ext>
            </a:extLst>
          </p:cNvPr>
          <p:cNvSpPr>
            <a:spLocks noGrp="1"/>
          </p:cNvSpPr>
          <p:nvPr>
            <p:ph type="dt" sz="half" idx="10"/>
          </p:nvPr>
        </p:nvSpPr>
        <p:spPr/>
        <p:txBody>
          <a:bodyPr/>
          <a:lstStyle/>
          <a:p>
            <a:fld id="{04ED5F5D-79FC-41DC-BAFD-A3E1B213BE03}" type="datetimeFigureOut">
              <a:rPr lang="fa-IR" smtClean="0"/>
              <a:t>18/01/1444</a:t>
            </a:fld>
            <a:endParaRPr lang="fa-IR"/>
          </a:p>
        </p:txBody>
      </p:sp>
      <p:sp>
        <p:nvSpPr>
          <p:cNvPr id="6" name="Footer Placeholder 5">
            <a:extLst>
              <a:ext uri="{FF2B5EF4-FFF2-40B4-BE49-F238E27FC236}">
                <a16:creationId xmlns:a16="http://schemas.microsoft.com/office/drawing/2014/main" id="{1425568A-8E78-DEEC-9C2B-38E9999E09D0}"/>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5317932E-DE83-AE15-EEA2-F3B8B11BD1F0}"/>
              </a:ext>
            </a:extLst>
          </p:cNvPr>
          <p:cNvSpPr>
            <a:spLocks noGrp="1"/>
          </p:cNvSpPr>
          <p:nvPr>
            <p:ph type="sldNum" sz="quarter" idx="12"/>
          </p:nvPr>
        </p:nvSpPr>
        <p:spPr/>
        <p:txBody>
          <a:bodyPr/>
          <a:lstStyle/>
          <a:p>
            <a:fld id="{5DD64646-DE5D-423B-99D4-FFFC6A48B797}" type="slidenum">
              <a:rPr lang="fa-IR" smtClean="0"/>
              <a:t>‹#›</a:t>
            </a:fld>
            <a:endParaRPr lang="fa-IR"/>
          </a:p>
        </p:txBody>
      </p:sp>
    </p:spTree>
    <p:extLst>
      <p:ext uri="{BB962C8B-B14F-4D97-AF65-F5344CB8AC3E}">
        <p14:creationId xmlns:p14="http://schemas.microsoft.com/office/powerpoint/2010/main" val="3508849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6C8195-7E5D-07F2-6E80-83CED38435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a:extLst>
              <a:ext uri="{FF2B5EF4-FFF2-40B4-BE49-F238E27FC236}">
                <a16:creationId xmlns:a16="http://schemas.microsoft.com/office/drawing/2014/main" id="{A18D9756-BD82-E378-295D-A50395EA42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B1570BCC-C463-F15A-F33A-B310E8E7C4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D5F5D-79FC-41DC-BAFD-A3E1B213BE03}" type="datetimeFigureOut">
              <a:rPr lang="fa-IR" smtClean="0"/>
              <a:t>18/01/1444</a:t>
            </a:fld>
            <a:endParaRPr lang="fa-IR"/>
          </a:p>
        </p:txBody>
      </p:sp>
      <p:sp>
        <p:nvSpPr>
          <p:cNvPr id="5" name="Footer Placeholder 4">
            <a:extLst>
              <a:ext uri="{FF2B5EF4-FFF2-40B4-BE49-F238E27FC236}">
                <a16:creationId xmlns:a16="http://schemas.microsoft.com/office/drawing/2014/main" id="{6EEC08B9-A799-EFA7-D0BC-3547510E12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a:extLst>
              <a:ext uri="{FF2B5EF4-FFF2-40B4-BE49-F238E27FC236}">
                <a16:creationId xmlns:a16="http://schemas.microsoft.com/office/drawing/2014/main" id="{9CD6B12A-3A16-2F35-69BB-7282E8AEAA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64646-DE5D-423B-99D4-FFFC6A48B797}" type="slidenum">
              <a:rPr lang="fa-IR" smtClean="0"/>
              <a:t>‹#›</a:t>
            </a:fld>
            <a:endParaRPr lang="fa-IR"/>
          </a:p>
        </p:txBody>
      </p:sp>
    </p:spTree>
    <p:extLst>
      <p:ext uri="{BB962C8B-B14F-4D97-AF65-F5344CB8AC3E}">
        <p14:creationId xmlns:p14="http://schemas.microsoft.com/office/powerpoint/2010/main" val="856556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1E3A-A0CD-3564-BA9A-EC7177B145A1}"/>
              </a:ext>
            </a:extLst>
          </p:cNvPr>
          <p:cNvSpPr>
            <a:spLocks noGrp="1"/>
          </p:cNvSpPr>
          <p:nvPr>
            <p:ph type="ctrTitle"/>
          </p:nvPr>
        </p:nvSpPr>
        <p:spPr/>
        <p:txBody>
          <a:bodyPr/>
          <a:lstStyle/>
          <a:p>
            <a:r>
              <a:rPr lang="en-US" sz="3600" b="1" dirty="0">
                <a:effectLst/>
                <a:latin typeface="Times New Roman" panose="02020603050405020304" pitchFamily="18" charset="0"/>
                <a:ea typeface="Calibri" panose="020F0502020204030204" pitchFamily="34" charset="0"/>
                <a:cs typeface="Arial" panose="020B0604020202020204" pitchFamily="34" charset="0"/>
              </a:rPr>
              <a:t>Neurologic involvement in Granulomatosis with Polyangiitis: A comparative study </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fa-IR" dirty="0"/>
          </a:p>
        </p:txBody>
      </p:sp>
      <p:sp>
        <p:nvSpPr>
          <p:cNvPr id="3" name="Subtitle 2">
            <a:extLst>
              <a:ext uri="{FF2B5EF4-FFF2-40B4-BE49-F238E27FC236}">
                <a16:creationId xmlns:a16="http://schemas.microsoft.com/office/drawing/2014/main" id="{B907471A-9049-6810-37F7-BF97FA375515}"/>
              </a:ext>
            </a:extLst>
          </p:cNvPr>
          <p:cNvSpPr>
            <a:spLocks noGrp="1"/>
          </p:cNvSpPr>
          <p:nvPr>
            <p:ph type="subTitle" idx="1"/>
          </p:nvPr>
        </p:nvSpPr>
        <p:spPr/>
        <p:txBody>
          <a:bodyPr>
            <a:normAutofit lnSpcReduction="10000"/>
          </a:bodyPr>
          <a:lstStyle/>
          <a:p>
            <a:r>
              <a:rPr lang="en-US" sz="1800" dirty="0" err="1">
                <a:effectLst/>
                <a:latin typeface="Times New Roman" panose="02020603050405020304" pitchFamily="18" charset="0"/>
                <a:ea typeface="Calibri" panose="020F0502020204030204" pitchFamily="34" charset="0"/>
                <a:cs typeface="Arial" panose="020B0604020202020204" pitchFamily="34" charset="0"/>
              </a:rPr>
              <a:t>Seyed</a:t>
            </a:r>
            <a:r>
              <a:rPr lang="en-US" sz="1800" dirty="0">
                <a:effectLst/>
                <a:latin typeface="Times New Roman" panose="02020603050405020304" pitchFamily="18" charset="0"/>
                <a:ea typeface="Calibri" panose="020F0502020204030204" pitchFamily="34" charset="0"/>
                <a:cs typeface="Arial" panose="020B0604020202020204" pitchFamily="34" charset="0"/>
              </a:rPr>
              <a:t> Behnam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jazayeri</a:t>
            </a:r>
            <a:r>
              <a:rPr lang="en-US" sz="1800" dirty="0">
                <a:effectLst/>
                <a:latin typeface="Times New Roman" panose="02020603050405020304" pitchFamily="18" charset="0"/>
                <a:ea typeface="Calibri" panose="020F0502020204030204" pitchFamily="34" charset="0"/>
                <a:cs typeface="Arial" panose="020B0604020202020204" pitchFamily="34" charset="0"/>
              </a:rPr>
              <a:t>, Ahmad Rahimian,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Maral</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Seyed</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Ahadi</a:t>
            </a:r>
            <a:r>
              <a:rPr lang="en-US" sz="1800" dirty="0">
                <a:effectLst/>
                <a:latin typeface="Times New Roman" panose="02020603050405020304" pitchFamily="18" charset="0"/>
                <a:ea typeface="Calibri" panose="020F0502020204030204" pitchFamily="34" charset="0"/>
                <a:cs typeface="Arial" panose="020B0604020202020204" pitchFamily="34" charset="0"/>
              </a:rPr>
              <a:t>, Soheil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Tavakolpour</a:t>
            </a:r>
            <a:r>
              <a:rPr lang="en-US" sz="1800" dirty="0">
                <a:effectLst/>
                <a:latin typeface="Times New Roman" panose="02020603050405020304" pitchFamily="18" charset="0"/>
                <a:ea typeface="Calibri" panose="020F0502020204030204" pitchFamily="34" charset="0"/>
                <a:cs typeface="Arial" panose="020B0604020202020204" pitchFamily="34" charset="0"/>
              </a:rPr>
              <a:t>, Samira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Alesaeidi</a:t>
            </a:r>
            <a:r>
              <a:rPr lang="en-US" sz="1800" baseline="30000" dirty="0">
                <a:effectLst/>
                <a:latin typeface="Times New Roman" panose="02020603050405020304" pitchFamily="18" charset="0"/>
                <a:ea typeface="Calibri" panose="020F0502020204030204" pitchFamily="34" charset="0"/>
                <a:cs typeface="Arial" panose="020B0604020202020204" pitchFamily="34" charset="0"/>
              </a:rPr>
              <a:t>*</a:t>
            </a:r>
          </a:p>
          <a:p>
            <a:endParaRPr lang="en-US" sz="1800" baseline="30000" dirty="0">
              <a:latin typeface="Times New Roman" panose="02020603050405020304" pitchFamily="18" charset="0"/>
              <a:ea typeface="Calibri" panose="020F0502020204030204" pitchFamily="34" charset="0"/>
              <a:cs typeface="Arial" panose="020B0604020202020204" pitchFamily="34" charset="0"/>
            </a:endParaRPr>
          </a:p>
          <a:p>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en-US" dirty="0"/>
              <a:t>The 3rd International Electronic Conference on Brain Sciences</a:t>
            </a:r>
            <a:endParaRPr lang="fa-IR" dirty="0"/>
          </a:p>
        </p:txBody>
      </p:sp>
    </p:spTree>
    <p:extLst>
      <p:ext uri="{BB962C8B-B14F-4D97-AF65-F5344CB8AC3E}">
        <p14:creationId xmlns:p14="http://schemas.microsoft.com/office/powerpoint/2010/main" val="1984478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05BC2-9535-EC7B-4FE0-F53EE7C6C1AA}"/>
              </a:ext>
            </a:extLst>
          </p:cNvPr>
          <p:cNvSpPr>
            <a:spLocks noGrp="1"/>
          </p:cNvSpPr>
          <p:nvPr>
            <p:ph type="title"/>
          </p:nvPr>
        </p:nvSpPr>
        <p:spPr/>
        <p:txBody>
          <a:bodyPr>
            <a:normAutofit/>
          </a:bodyPr>
          <a:lstStyle/>
          <a:p>
            <a:r>
              <a:rPr kumimoji="0" lang="en-US" altLang="fa-IR"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1. Demographic and characteristics of patients with GPA; Data are shown in number (%). *Chi-square test, ** Mann-Whitney test</a:t>
            </a:r>
            <a:endParaRPr lang="fa-IR" sz="2800" dirty="0"/>
          </a:p>
        </p:txBody>
      </p:sp>
      <p:graphicFrame>
        <p:nvGraphicFramePr>
          <p:cNvPr id="4" name="Content Placeholder 3">
            <a:extLst>
              <a:ext uri="{FF2B5EF4-FFF2-40B4-BE49-F238E27FC236}">
                <a16:creationId xmlns:a16="http://schemas.microsoft.com/office/drawing/2014/main" id="{86E5D55F-41E0-841F-AB52-EE0C5F0C647A}"/>
              </a:ext>
            </a:extLst>
          </p:cNvPr>
          <p:cNvGraphicFramePr>
            <a:graphicFrameLocks noGrp="1"/>
          </p:cNvGraphicFramePr>
          <p:nvPr>
            <p:ph idx="1"/>
            <p:extLst>
              <p:ext uri="{D42A27DB-BD31-4B8C-83A1-F6EECF244321}">
                <p14:modId xmlns:p14="http://schemas.microsoft.com/office/powerpoint/2010/main" val="494029101"/>
              </p:ext>
            </p:extLst>
          </p:nvPr>
        </p:nvGraphicFramePr>
        <p:xfrm>
          <a:off x="950167" y="1560059"/>
          <a:ext cx="10031964" cy="5211158"/>
        </p:xfrm>
        <a:graphic>
          <a:graphicData uri="http://schemas.openxmlformats.org/drawingml/2006/table">
            <a:tbl>
              <a:tblPr firstRow="1" firstCol="1" bandRow="1">
                <a:tableStyleId>{5C22544A-7EE6-4342-B048-85BDC9FD1C3A}</a:tableStyleId>
              </a:tblPr>
              <a:tblGrid>
                <a:gridCol w="1770899">
                  <a:extLst>
                    <a:ext uri="{9D8B030D-6E8A-4147-A177-3AD203B41FA5}">
                      <a16:colId xmlns:a16="http://schemas.microsoft.com/office/drawing/2014/main" val="1307286136"/>
                    </a:ext>
                  </a:extLst>
                </a:gridCol>
                <a:gridCol w="1774655">
                  <a:extLst>
                    <a:ext uri="{9D8B030D-6E8A-4147-A177-3AD203B41FA5}">
                      <a16:colId xmlns:a16="http://schemas.microsoft.com/office/drawing/2014/main" val="641702185"/>
                    </a:ext>
                  </a:extLst>
                </a:gridCol>
                <a:gridCol w="1774655">
                  <a:extLst>
                    <a:ext uri="{9D8B030D-6E8A-4147-A177-3AD203B41FA5}">
                      <a16:colId xmlns:a16="http://schemas.microsoft.com/office/drawing/2014/main" val="1540465192"/>
                    </a:ext>
                  </a:extLst>
                </a:gridCol>
                <a:gridCol w="1774655">
                  <a:extLst>
                    <a:ext uri="{9D8B030D-6E8A-4147-A177-3AD203B41FA5}">
                      <a16:colId xmlns:a16="http://schemas.microsoft.com/office/drawing/2014/main" val="129248719"/>
                    </a:ext>
                  </a:extLst>
                </a:gridCol>
                <a:gridCol w="1774655">
                  <a:extLst>
                    <a:ext uri="{9D8B030D-6E8A-4147-A177-3AD203B41FA5}">
                      <a16:colId xmlns:a16="http://schemas.microsoft.com/office/drawing/2014/main" val="1251346129"/>
                    </a:ext>
                  </a:extLst>
                </a:gridCol>
                <a:gridCol w="1162445">
                  <a:extLst>
                    <a:ext uri="{9D8B030D-6E8A-4147-A177-3AD203B41FA5}">
                      <a16:colId xmlns:a16="http://schemas.microsoft.com/office/drawing/2014/main" val="2505690235"/>
                    </a:ext>
                  </a:extLst>
                </a:gridCol>
              </a:tblGrid>
              <a:tr h="616781">
                <a:tc>
                  <a:txBody>
                    <a:bodyPr/>
                    <a:lstStyle/>
                    <a:p>
                      <a:pPr algn="ctr">
                        <a:lnSpc>
                          <a:spcPct val="115000"/>
                        </a:lnSpc>
                        <a:spcAft>
                          <a:spcPts val="8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200">
                          <a:effectLst/>
                        </a:rPr>
                        <a:t>Non-neurologic</a:t>
                      </a:r>
                      <a:endParaRPr lang="en-US" sz="1100">
                        <a:effectLst/>
                      </a:endParaRPr>
                    </a:p>
                    <a:p>
                      <a:pPr algn="ctr">
                        <a:lnSpc>
                          <a:spcPct val="115000"/>
                        </a:lnSpc>
                        <a:spcAft>
                          <a:spcPts val="800"/>
                        </a:spcAft>
                      </a:pPr>
                      <a:r>
                        <a:rPr lang="en-US" sz="1200">
                          <a:effectLst/>
                        </a:rPr>
                        <a:t>(n=89)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200">
                          <a:effectLst/>
                        </a:rPr>
                        <a:t>Neurologic</a:t>
                      </a:r>
                      <a:endParaRPr lang="en-US" sz="1100">
                        <a:effectLst/>
                      </a:endParaRPr>
                    </a:p>
                    <a:p>
                      <a:pPr algn="ctr">
                        <a:lnSpc>
                          <a:spcPct val="115000"/>
                        </a:lnSpc>
                        <a:spcAft>
                          <a:spcPts val="800"/>
                        </a:spcAft>
                      </a:pPr>
                      <a:r>
                        <a:rPr lang="en-US" sz="1200">
                          <a:effectLst/>
                        </a:rPr>
                        <a:t>(n= 131)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200">
                          <a:effectLst/>
                        </a:rPr>
                        <a:t>Total</a:t>
                      </a:r>
                      <a:endParaRPr lang="en-US" sz="1100">
                        <a:effectLst/>
                      </a:endParaRPr>
                    </a:p>
                    <a:p>
                      <a:pPr algn="ctr">
                        <a:lnSpc>
                          <a:spcPct val="115000"/>
                        </a:lnSpc>
                        <a:spcAft>
                          <a:spcPts val="800"/>
                        </a:spcAft>
                      </a:pPr>
                      <a:r>
                        <a:rPr lang="en-US" sz="1200">
                          <a:effectLst/>
                        </a:rPr>
                        <a:t>(n=220)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200">
                          <a:effectLst/>
                        </a:rPr>
                        <a:t>P-value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1360410"/>
                  </a:ext>
                </a:extLst>
              </a:tr>
              <a:tr h="239492">
                <a:tc rowSpan="2">
                  <a:txBody>
                    <a:bodyPr/>
                    <a:lstStyle/>
                    <a:p>
                      <a:pPr algn="ctr">
                        <a:lnSpc>
                          <a:spcPct val="115000"/>
                        </a:lnSpc>
                        <a:spcAft>
                          <a:spcPts val="800"/>
                        </a:spcAft>
                      </a:pPr>
                      <a:r>
                        <a:rPr lang="en-US" sz="1200">
                          <a:effectLst/>
                        </a:rPr>
                        <a:t>Gender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Female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53 (59.6)</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55 (42.0)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108 (49.1)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algn="ctr">
                        <a:lnSpc>
                          <a:spcPct val="115000"/>
                        </a:lnSpc>
                        <a:spcAft>
                          <a:spcPts val="800"/>
                        </a:spcAft>
                      </a:pPr>
                      <a:r>
                        <a:rPr lang="en-US" sz="1600">
                          <a:effectLst/>
                        </a:rPr>
                        <a:t>0.013*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09355613"/>
                  </a:ext>
                </a:extLst>
              </a:tr>
              <a:tr h="239492">
                <a:tc vMerge="1">
                  <a:txBody>
                    <a:bodyPr/>
                    <a:lstStyle/>
                    <a:p>
                      <a:pPr rtl="1"/>
                      <a:endParaRPr lang="fa-IR"/>
                    </a:p>
                  </a:txBody>
                  <a:tcPr/>
                </a:tc>
                <a:tc>
                  <a:txBody>
                    <a:bodyPr/>
                    <a:lstStyle/>
                    <a:p>
                      <a:pPr algn="ctr">
                        <a:lnSpc>
                          <a:spcPct val="115000"/>
                        </a:lnSpc>
                        <a:spcAft>
                          <a:spcPts val="800"/>
                        </a:spcAft>
                      </a:pPr>
                      <a:r>
                        <a:rPr lang="en-US" sz="1600">
                          <a:effectLst/>
                        </a:rPr>
                        <a:t>Male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36 (40.4)</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76 (58.0)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112 (50.9)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rtl="1"/>
                      <a:endParaRPr lang="fa-IR"/>
                    </a:p>
                  </a:txBody>
                  <a:tcPr/>
                </a:tc>
                <a:extLst>
                  <a:ext uri="{0D108BD9-81ED-4DB2-BD59-A6C34878D82A}">
                    <a16:rowId xmlns:a16="http://schemas.microsoft.com/office/drawing/2014/main" val="1370349507"/>
                  </a:ext>
                </a:extLst>
              </a:tr>
              <a:tr h="239492">
                <a:tc rowSpan="2">
                  <a:txBody>
                    <a:bodyPr/>
                    <a:lstStyle/>
                    <a:p>
                      <a:pPr algn="ctr">
                        <a:lnSpc>
                          <a:spcPct val="115000"/>
                        </a:lnSpc>
                        <a:spcAft>
                          <a:spcPts val="800"/>
                        </a:spcAft>
                      </a:pPr>
                      <a:r>
                        <a:rPr lang="en-US" sz="1200">
                          <a:effectLst/>
                        </a:rPr>
                        <a:t>Median (IQR) of Age, year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At onset</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35.0 (44.0-29.0)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800"/>
                        </a:spcAft>
                      </a:pPr>
                      <a:r>
                        <a:rPr lang="en-US" sz="1600">
                          <a:effectLst/>
                        </a:rPr>
                        <a:t>44.0 (61.0-32.0)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39.0 (57.0-31.0)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0.001**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3969095"/>
                  </a:ext>
                </a:extLst>
              </a:tr>
              <a:tr h="275747">
                <a:tc vMerge="1">
                  <a:txBody>
                    <a:bodyPr/>
                    <a:lstStyle/>
                    <a:p>
                      <a:pPr rtl="1"/>
                      <a:endParaRPr lang="fa-IR"/>
                    </a:p>
                  </a:txBody>
                  <a:tcPr/>
                </a:tc>
                <a:tc>
                  <a:txBody>
                    <a:bodyPr/>
                    <a:lstStyle/>
                    <a:p>
                      <a:pPr algn="ctr">
                        <a:lnSpc>
                          <a:spcPct val="115000"/>
                        </a:lnSpc>
                        <a:spcAft>
                          <a:spcPts val="800"/>
                        </a:spcAft>
                      </a:pPr>
                      <a:r>
                        <a:rPr lang="en-US" sz="1600">
                          <a:effectLst/>
                        </a:rPr>
                        <a:t>At diagnosis</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38.0 (46.0-30.0)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800"/>
                        </a:spcAft>
                      </a:pPr>
                      <a:r>
                        <a:rPr lang="en-US" sz="1600">
                          <a:effectLst/>
                        </a:rPr>
                        <a:t>47.0 (62.0-35.0)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43.0 (57.0-32.0)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0.001**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866433285"/>
                  </a:ext>
                </a:extLst>
              </a:tr>
              <a:tr h="317224">
                <a:tc rowSpan="2">
                  <a:txBody>
                    <a:bodyPr/>
                    <a:lstStyle/>
                    <a:p>
                      <a:pPr algn="ctr">
                        <a:lnSpc>
                          <a:spcPct val="115000"/>
                        </a:lnSpc>
                        <a:spcAft>
                          <a:spcPts val="800"/>
                        </a:spcAft>
                      </a:pPr>
                      <a:r>
                        <a:rPr lang="en-US" sz="1200">
                          <a:effectLst/>
                        </a:rPr>
                        <a:t>Diagnostic delay, year</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Median (IQR)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1.0 (3.0-0.0)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1.0 (2.0-0.0)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1.0 (2.0-0.0)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algn="ctr">
                        <a:lnSpc>
                          <a:spcPct val="115000"/>
                        </a:lnSpc>
                        <a:spcAft>
                          <a:spcPts val="800"/>
                        </a:spcAft>
                      </a:pPr>
                      <a:r>
                        <a:rPr lang="en-US" sz="1600">
                          <a:effectLst/>
                        </a:rPr>
                        <a:t>0.053**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980638454"/>
                  </a:ext>
                </a:extLst>
              </a:tr>
              <a:tr h="337963">
                <a:tc vMerge="1">
                  <a:txBody>
                    <a:bodyPr/>
                    <a:lstStyle/>
                    <a:p>
                      <a:pPr rtl="1"/>
                      <a:endParaRPr lang="fa-IR"/>
                    </a:p>
                  </a:txBody>
                  <a:tcPr/>
                </a:tc>
                <a:tc>
                  <a:txBody>
                    <a:bodyPr/>
                    <a:lstStyle/>
                    <a:p>
                      <a:pPr algn="ctr">
                        <a:lnSpc>
                          <a:spcPct val="115000"/>
                        </a:lnSpc>
                        <a:spcAft>
                          <a:spcPts val="800"/>
                        </a:spcAft>
                      </a:pPr>
                      <a:r>
                        <a:rPr lang="en-US" sz="1600">
                          <a:effectLst/>
                        </a:rPr>
                        <a:t>Mean (SEM)</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2.15 (0.30)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1.84 (0.31)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1.97 (0.22)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rtl="1"/>
                      <a:endParaRPr lang="fa-IR"/>
                    </a:p>
                  </a:txBody>
                  <a:tcPr/>
                </a:tc>
                <a:extLst>
                  <a:ext uri="{0D108BD9-81ED-4DB2-BD59-A6C34878D82A}">
                    <a16:rowId xmlns:a16="http://schemas.microsoft.com/office/drawing/2014/main" val="289235312"/>
                  </a:ext>
                </a:extLst>
              </a:tr>
              <a:tr h="493887">
                <a:tc>
                  <a:txBody>
                    <a:bodyPr/>
                    <a:lstStyle/>
                    <a:p>
                      <a:pPr algn="ctr">
                        <a:lnSpc>
                          <a:spcPct val="115000"/>
                        </a:lnSpc>
                        <a:spcAft>
                          <a:spcPts val="800"/>
                        </a:spcAft>
                      </a:pPr>
                      <a:r>
                        <a:rPr lang="en-US" sz="1200">
                          <a:effectLst/>
                        </a:rPr>
                        <a:t>Death during follow-up</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18/89 (20.2)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50/131 (38.2)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68/220 (30.9)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0.005*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256467491"/>
                  </a:ext>
                </a:extLst>
              </a:tr>
              <a:tr h="239492">
                <a:tc rowSpan="2">
                  <a:txBody>
                    <a:bodyPr/>
                    <a:lstStyle/>
                    <a:p>
                      <a:pPr algn="ctr">
                        <a:lnSpc>
                          <a:spcPct val="115000"/>
                        </a:lnSpc>
                        <a:spcAft>
                          <a:spcPts val="800"/>
                        </a:spcAft>
                      </a:pPr>
                      <a:r>
                        <a:rPr lang="en-US" sz="1200">
                          <a:effectLst/>
                        </a:rPr>
                        <a:t>Time to death, month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Median (IQR)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11.0 (45.0-3.0)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6.0 (16.0-1.0)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6.0 (36.0-2.0)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algn="ctr">
                        <a:lnSpc>
                          <a:spcPct val="115000"/>
                        </a:lnSpc>
                        <a:spcAft>
                          <a:spcPts val="800"/>
                        </a:spcAft>
                      </a:pPr>
                      <a:r>
                        <a:rPr lang="en-US" sz="1600">
                          <a:effectLst/>
                        </a:rPr>
                        <a:t>0.164**</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384593384"/>
                  </a:ext>
                </a:extLst>
              </a:tr>
              <a:tr h="317224">
                <a:tc vMerge="1">
                  <a:txBody>
                    <a:bodyPr/>
                    <a:lstStyle/>
                    <a:p>
                      <a:pPr rtl="1"/>
                      <a:endParaRPr lang="fa-IR"/>
                    </a:p>
                  </a:txBody>
                  <a:tcPr/>
                </a:tc>
                <a:tc>
                  <a:txBody>
                    <a:bodyPr/>
                    <a:lstStyle/>
                    <a:p>
                      <a:pPr algn="ctr">
                        <a:lnSpc>
                          <a:spcPct val="115000"/>
                        </a:lnSpc>
                        <a:spcAft>
                          <a:spcPts val="800"/>
                        </a:spcAft>
                      </a:pPr>
                      <a:r>
                        <a:rPr lang="en-US" sz="1600">
                          <a:effectLst/>
                        </a:rPr>
                        <a:t>Mean (SEM)</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25.94 (7.75)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17.88 (3.72)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19.92 (3.40)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rtl="1"/>
                      <a:endParaRPr lang="fa-IR"/>
                    </a:p>
                  </a:txBody>
                  <a:tcPr/>
                </a:tc>
                <a:extLst>
                  <a:ext uri="{0D108BD9-81ED-4DB2-BD59-A6C34878D82A}">
                    <a16:rowId xmlns:a16="http://schemas.microsoft.com/office/drawing/2014/main" val="3355395941"/>
                  </a:ext>
                </a:extLst>
              </a:tr>
              <a:tr h="239492">
                <a:tc rowSpan="2">
                  <a:txBody>
                    <a:bodyPr/>
                    <a:lstStyle/>
                    <a:p>
                      <a:pPr algn="ctr">
                        <a:lnSpc>
                          <a:spcPct val="115000"/>
                        </a:lnSpc>
                        <a:spcAft>
                          <a:spcPts val="800"/>
                        </a:spcAft>
                      </a:pPr>
                      <a:r>
                        <a:rPr lang="en-US" sz="1200">
                          <a:effectLst/>
                        </a:rPr>
                        <a:t>Time to first relapse, month</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Median (IQR)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6.0 (10.0-3.25)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8.0 (14.25-3.0)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6.5 (12.0-3.0)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algn="ctr">
                        <a:lnSpc>
                          <a:spcPct val="115000"/>
                        </a:lnSpc>
                        <a:spcAft>
                          <a:spcPts val="800"/>
                        </a:spcAft>
                      </a:pPr>
                      <a:r>
                        <a:rPr lang="en-US" sz="1600">
                          <a:effectLst/>
                        </a:rPr>
                        <a:t>0.475**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34969078"/>
                  </a:ext>
                </a:extLst>
              </a:tr>
              <a:tr h="372527">
                <a:tc vMerge="1">
                  <a:txBody>
                    <a:bodyPr/>
                    <a:lstStyle/>
                    <a:p>
                      <a:pPr rtl="1"/>
                      <a:endParaRPr lang="fa-IR"/>
                    </a:p>
                  </a:txBody>
                  <a:tcPr/>
                </a:tc>
                <a:tc>
                  <a:txBody>
                    <a:bodyPr/>
                    <a:lstStyle/>
                    <a:p>
                      <a:pPr algn="ctr">
                        <a:lnSpc>
                          <a:spcPct val="115000"/>
                        </a:lnSpc>
                        <a:spcAft>
                          <a:spcPts val="800"/>
                        </a:spcAft>
                      </a:pPr>
                      <a:r>
                        <a:rPr lang="en-US" sz="1600">
                          <a:effectLst/>
                        </a:rPr>
                        <a:t>Mean (SEM)</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9.63 (1.78)</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10.77 (1.39)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0">
                        <a:lnSpc>
                          <a:spcPct val="115000"/>
                        </a:lnSpc>
                        <a:spcAft>
                          <a:spcPts val="800"/>
                        </a:spcAft>
                      </a:pPr>
                      <a:r>
                        <a:rPr lang="en-US" sz="1600" dirty="0">
                          <a:effectLst/>
                        </a:rPr>
                        <a:t>10.34 (1.09)</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rtl="1"/>
                      <a:endParaRPr lang="fa-IR"/>
                    </a:p>
                  </a:txBody>
                  <a:tcPr/>
                </a:tc>
                <a:extLst>
                  <a:ext uri="{0D108BD9-81ED-4DB2-BD59-A6C34878D82A}">
                    <a16:rowId xmlns:a16="http://schemas.microsoft.com/office/drawing/2014/main" val="6659276"/>
                  </a:ext>
                </a:extLst>
              </a:tr>
              <a:tr h="275747">
                <a:tc rowSpan="2">
                  <a:txBody>
                    <a:bodyPr/>
                    <a:lstStyle/>
                    <a:p>
                      <a:pPr algn="ctr">
                        <a:lnSpc>
                          <a:spcPct val="115000"/>
                        </a:lnSpc>
                        <a:spcAft>
                          <a:spcPts val="800"/>
                        </a:spcAft>
                      </a:pPr>
                      <a:r>
                        <a:rPr lang="en-US" sz="1200">
                          <a:effectLst/>
                        </a:rPr>
                        <a:t>BVAS at diagnosis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Median (IQR)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10.0 (14.5-7.50)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12.0 (21.0-8.0)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11.0 (18.0-8.0)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algn="ctr">
                        <a:lnSpc>
                          <a:spcPct val="115000"/>
                        </a:lnSpc>
                        <a:spcAft>
                          <a:spcPts val="800"/>
                        </a:spcAft>
                      </a:pPr>
                      <a:r>
                        <a:rPr lang="en-US" sz="1600">
                          <a:effectLst/>
                        </a:rPr>
                        <a:t>0.039**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65906563"/>
                  </a:ext>
                </a:extLst>
              </a:tr>
              <a:tr h="310311">
                <a:tc vMerge="1">
                  <a:txBody>
                    <a:bodyPr/>
                    <a:lstStyle/>
                    <a:p>
                      <a:pPr rtl="1"/>
                      <a:endParaRPr lang="fa-IR"/>
                    </a:p>
                  </a:txBody>
                  <a:tcPr/>
                </a:tc>
                <a:tc>
                  <a:txBody>
                    <a:bodyPr/>
                    <a:lstStyle/>
                    <a:p>
                      <a:pPr algn="ctr">
                        <a:lnSpc>
                          <a:spcPct val="115000"/>
                        </a:lnSpc>
                        <a:spcAft>
                          <a:spcPts val="800"/>
                        </a:spcAft>
                      </a:pPr>
                      <a:r>
                        <a:rPr lang="en-US" sz="1600">
                          <a:effectLst/>
                        </a:rPr>
                        <a:t>Mean (SEM)</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11.87 (0.66)</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14.69 (0.73)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13.54 (0.51)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rtl="1"/>
                      <a:endParaRPr lang="fa-IR"/>
                    </a:p>
                  </a:txBody>
                  <a:tcPr/>
                </a:tc>
                <a:extLst>
                  <a:ext uri="{0D108BD9-81ED-4DB2-BD59-A6C34878D82A}">
                    <a16:rowId xmlns:a16="http://schemas.microsoft.com/office/drawing/2014/main" val="581373137"/>
                  </a:ext>
                </a:extLst>
              </a:tr>
              <a:tr h="239492">
                <a:tc rowSpan="2">
                  <a:txBody>
                    <a:bodyPr/>
                    <a:lstStyle/>
                    <a:p>
                      <a:pPr algn="ctr">
                        <a:lnSpc>
                          <a:spcPct val="115000"/>
                        </a:lnSpc>
                        <a:spcAft>
                          <a:spcPts val="800"/>
                        </a:spcAft>
                      </a:pPr>
                      <a:r>
                        <a:rPr lang="en-US" sz="1200">
                          <a:effectLst/>
                        </a:rPr>
                        <a:t>PGA at diagnosis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Median (IQR)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5.0 (7.0-4.0)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6.0 (8.0-5.0)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6.0 (7.0-5.0)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rowSpan="2">
                  <a:txBody>
                    <a:bodyPr/>
                    <a:lstStyle/>
                    <a:p>
                      <a:pPr algn="ctr">
                        <a:lnSpc>
                          <a:spcPct val="115000"/>
                        </a:lnSpc>
                        <a:spcAft>
                          <a:spcPts val="800"/>
                        </a:spcAft>
                      </a:pPr>
                      <a:r>
                        <a:rPr lang="en-US" sz="1600" dirty="0">
                          <a:effectLst/>
                        </a:rPr>
                        <a:t>&lt;0.001**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84068003"/>
                  </a:ext>
                </a:extLst>
              </a:tr>
              <a:tr h="310311">
                <a:tc vMerge="1">
                  <a:txBody>
                    <a:bodyPr/>
                    <a:lstStyle/>
                    <a:p>
                      <a:pPr rtl="1"/>
                      <a:endParaRPr lang="fa-IR"/>
                    </a:p>
                  </a:txBody>
                  <a:tcPr/>
                </a:tc>
                <a:tc>
                  <a:txBody>
                    <a:bodyPr/>
                    <a:lstStyle/>
                    <a:p>
                      <a:pPr algn="ctr">
                        <a:lnSpc>
                          <a:spcPct val="115000"/>
                        </a:lnSpc>
                        <a:spcAft>
                          <a:spcPts val="800"/>
                        </a:spcAft>
                      </a:pPr>
                      <a:r>
                        <a:rPr lang="en-US" sz="1600">
                          <a:effectLst/>
                        </a:rPr>
                        <a:t>Mean (SEM)</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5.14 (0.18)</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a:effectLst/>
                        </a:rPr>
                        <a:t>6.29 (0.15)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800"/>
                        </a:spcAft>
                      </a:pPr>
                      <a:r>
                        <a:rPr lang="en-US" sz="1600" dirty="0">
                          <a:effectLst/>
                        </a:rPr>
                        <a:t>5.94 (0.12)</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rtl="1"/>
                      <a:endParaRPr lang="fa-IR"/>
                    </a:p>
                  </a:txBody>
                  <a:tcPr/>
                </a:tc>
                <a:extLst>
                  <a:ext uri="{0D108BD9-81ED-4DB2-BD59-A6C34878D82A}">
                    <a16:rowId xmlns:a16="http://schemas.microsoft.com/office/drawing/2014/main" val="4127140550"/>
                  </a:ext>
                </a:extLst>
              </a:tr>
            </a:tbl>
          </a:graphicData>
        </a:graphic>
      </p:graphicFrame>
      <p:sp>
        <p:nvSpPr>
          <p:cNvPr id="5" name="Rectangle 1">
            <a:extLst>
              <a:ext uri="{FF2B5EF4-FFF2-40B4-BE49-F238E27FC236}">
                <a16:creationId xmlns:a16="http://schemas.microsoft.com/office/drawing/2014/main" id="{A8176A88-6768-0793-A084-1903FAD8DDB1}"/>
              </a:ext>
            </a:extLst>
          </p:cNvPr>
          <p:cNvSpPr>
            <a:spLocks noChangeArrowheads="1"/>
          </p:cNvSpPr>
          <p:nvPr/>
        </p:nvSpPr>
        <p:spPr bwMode="auto">
          <a:xfrm>
            <a:off x="0" y="-48399"/>
            <a:ext cx="22313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a-IR"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altLang="fa-I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fa-I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99124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C98B-E32B-693B-E6C9-48922ADC45AA}"/>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rPr>
              <a:t>Results</a:t>
            </a:r>
            <a:endParaRPr lang="fa-IR" dirty="0"/>
          </a:p>
        </p:txBody>
      </p:sp>
      <p:sp>
        <p:nvSpPr>
          <p:cNvPr id="3" name="Content Placeholder 2">
            <a:extLst>
              <a:ext uri="{FF2B5EF4-FFF2-40B4-BE49-F238E27FC236}">
                <a16:creationId xmlns:a16="http://schemas.microsoft.com/office/drawing/2014/main" id="{84A5C2E9-F617-49CD-71AC-56AD7A0294B6}"/>
              </a:ext>
            </a:extLst>
          </p:cNvPr>
          <p:cNvSpPr>
            <a:spLocks noGrp="1"/>
          </p:cNvSpPr>
          <p:nvPr>
            <p:ph idx="1"/>
          </p:nvPr>
        </p:nvSpPr>
        <p:spPr/>
        <p:txBody>
          <a:bodyPr>
            <a:noAutofit/>
          </a:bodyPr>
          <a:lstStyle/>
          <a:p>
            <a:r>
              <a:rPr lang="en-US" sz="2400" dirty="0">
                <a:effectLst/>
                <a:latin typeface="Times New Roman" panose="02020603050405020304" pitchFamily="18" charset="0"/>
                <a:ea typeface="Calibri" panose="020F0502020204030204" pitchFamily="34" charset="0"/>
                <a:cs typeface="Arial" panose="020B0604020202020204" pitchFamily="34" charset="0"/>
              </a:rPr>
              <a:t>There was a delay between the first presentation of the disease, which was reported by the patient, and a definite diagnosis by the clinician. The duration of the diagnostic delay was not significantly different between groups (p=0.053, Table 1). We also compared the delay time between dead and alive patients in each group and found no significant differences (Table 2).</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r>
              <a:rPr lang="en-US" sz="2400" dirty="0">
                <a:effectLst/>
                <a:latin typeface="Times New Roman" panose="02020603050405020304" pitchFamily="18" charset="0"/>
                <a:ea typeface="Calibri" panose="020F0502020204030204" pitchFamily="34" charset="0"/>
              </a:rPr>
              <a:t>From a total of 220 patients reviewed in this study, 68 (30.9%) patients died during the period of follow-up. Among dead patients, 18 (20.2%) were in the non-neurologic, and 50 (38.2%) were in the neurologic group. The frequency of death during this follow-up was significantly higher in the neurologic group than in the non-neurologic group (p=0.005). Median (IQR) duration from diagnosis to death was 11.0 (45.0-3.0) and 6.0 (16.0-1.0) month for the non-neurologic and neurologic group, respectively. Although this duration was lower for the neurologic group, the difference was insignificant (p=0.164, Table 1).</a:t>
            </a:r>
            <a:endParaRPr lang="fa-IR" sz="2400" dirty="0"/>
          </a:p>
        </p:txBody>
      </p:sp>
    </p:spTree>
    <p:extLst>
      <p:ext uri="{BB962C8B-B14F-4D97-AF65-F5344CB8AC3E}">
        <p14:creationId xmlns:p14="http://schemas.microsoft.com/office/powerpoint/2010/main" val="3098021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2A600-3C75-C60B-093F-464E7F61DA0A}"/>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rPr>
              <a:t>Results</a:t>
            </a:r>
            <a:endParaRPr lang="fa-IR" dirty="0"/>
          </a:p>
        </p:txBody>
      </p:sp>
      <p:sp>
        <p:nvSpPr>
          <p:cNvPr id="3" name="Content Placeholder 2">
            <a:extLst>
              <a:ext uri="{FF2B5EF4-FFF2-40B4-BE49-F238E27FC236}">
                <a16:creationId xmlns:a16="http://schemas.microsoft.com/office/drawing/2014/main" id="{5EF6FCD4-1DF2-AD1F-8F7E-1000EDA5ABD4}"/>
              </a:ext>
            </a:extLst>
          </p:cNvPr>
          <p:cNvSpPr>
            <a:spLocks noGrp="1"/>
          </p:cNvSpPr>
          <p:nvPr>
            <p:ph idx="1"/>
          </p:nvPr>
        </p:nvSpPr>
        <p:spPr/>
        <p:txBody>
          <a:bodyPr/>
          <a:lstStyle/>
          <a:p>
            <a:r>
              <a:rPr lang="en-US" sz="2000" dirty="0">
                <a:effectLst/>
                <a:latin typeface="Times New Roman" panose="02020603050405020304" pitchFamily="18" charset="0"/>
                <a:ea typeface="Calibri" panose="020F0502020204030204" pitchFamily="34" charset="0"/>
                <a:cs typeface="Arial" panose="020B0604020202020204" pitchFamily="34" charset="0"/>
              </a:rPr>
              <a:t>Comparison of the time to first relapse between two groups and dead and alive cases during follow-up in non-neurologic and neurologic groups demonstrated no significant differences (p=0.475, p=0.631, and p=0.458, respectively; Table 1 and Table 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r>
              <a:rPr lang="en-US" sz="2000" dirty="0">
                <a:effectLst/>
                <a:latin typeface="Times New Roman" panose="02020603050405020304" pitchFamily="18" charset="0"/>
                <a:ea typeface="Calibri" panose="020F0502020204030204" pitchFamily="34" charset="0"/>
                <a:cs typeface="Arial" panose="020B0604020202020204" pitchFamily="34" charset="0"/>
              </a:rPr>
              <a:t>We evaluated the clinical condition based on BVAS and PGA at the time of diagnosis. The median (IQR) of BVAS in 220 patients was 11.0 (18.0-8.0) in total, 10.0 (14.5-7.50) and 12.0 (21.0-8.0) in non-neurologic and neurologic groups, respectively. The score of BVAS in the neurologic group was significantly higher than in the non-neurologic group (p=0.039). Also, the BVAS score was significantly higher in dead patients of the neurologic group during follow-up but not in the non-neurologic group (p=0.024 and p=0.959, respectively, Table 1 and 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r>
              <a:rPr lang="en-US" sz="2000" dirty="0">
                <a:effectLst/>
                <a:latin typeface="Times New Roman" panose="02020603050405020304" pitchFamily="18" charset="0"/>
                <a:ea typeface="Calibri" panose="020F0502020204030204" pitchFamily="34" charset="0"/>
                <a:cs typeface="Arial" panose="020B0604020202020204" pitchFamily="34" charset="0"/>
              </a:rPr>
              <a:t>The median (IQR) of PGA at the time of diagnosis was 6.0 (7.0-5.0) totally and was 5.0 (7.0-4.0) and 6.0 (8.0-5.0) in non-neurologic and neurologic, respectively, which was significantly higher in the neurologic group (p&lt;0.001, Table 1). Furthermore, the score of PGA in patients in the neurologic group who died from the disease was significantly higher than in alive patients (p&lt;0.0001), but not in the non-neurologic group (p=0.686, Table 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a-IR" dirty="0"/>
          </a:p>
        </p:txBody>
      </p:sp>
    </p:spTree>
    <p:extLst>
      <p:ext uri="{BB962C8B-B14F-4D97-AF65-F5344CB8AC3E}">
        <p14:creationId xmlns:p14="http://schemas.microsoft.com/office/powerpoint/2010/main" val="2890842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6C6CE-5C5D-9D8B-9571-9D32A73F48EC}"/>
              </a:ext>
            </a:extLst>
          </p:cNvPr>
          <p:cNvSpPr>
            <a:spLocks noGrp="1"/>
          </p:cNvSpPr>
          <p:nvPr>
            <p:ph type="title"/>
          </p:nvPr>
        </p:nvSpPr>
        <p:spPr/>
        <p:txBody>
          <a:bodyPr>
            <a:normAutofit fontScale="90000"/>
          </a:bodyPr>
          <a:lstStyle/>
          <a:p>
            <a:r>
              <a:rPr kumimoji="0" lang="en-US" altLang="fa-IR" sz="3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2. Clinical characteristics comparison between dead and alive cases of the two groups; *Mann-Whitney test</a:t>
            </a:r>
            <a:br>
              <a:rPr kumimoji="0" lang="en-US" altLang="fa-IR" sz="2400" b="0" i="0" u="none" strike="noStrike" cap="none" normalizeH="0" baseline="0" dirty="0">
                <a:ln>
                  <a:noFill/>
                </a:ln>
                <a:solidFill>
                  <a:schemeClr val="tx1"/>
                </a:solidFill>
                <a:effectLst/>
              </a:rPr>
            </a:br>
            <a:endParaRPr lang="fa-IR" dirty="0"/>
          </a:p>
        </p:txBody>
      </p:sp>
      <p:graphicFrame>
        <p:nvGraphicFramePr>
          <p:cNvPr id="4" name="Content Placeholder 3">
            <a:extLst>
              <a:ext uri="{FF2B5EF4-FFF2-40B4-BE49-F238E27FC236}">
                <a16:creationId xmlns:a16="http://schemas.microsoft.com/office/drawing/2014/main" id="{4352F5BE-BCE2-5108-C521-9BC34F34A057}"/>
              </a:ext>
            </a:extLst>
          </p:cNvPr>
          <p:cNvGraphicFramePr>
            <a:graphicFrameLocks noGrp="1"/>
          </p:cNvGraphicFramePr>
          <p:nvPr>
            <p:ph idx="1"/>
            <p:extLst>
              <p:ext uri="{D42A27DB-BD31-4B8C-83A1-F6EECF244321}">
                <p14:modId xmlns:p14="http://schemas.microsoft.com/office/powerpoint/2010/main" val="3512489473"/>
              </p:ext>
            </p:extLst>
          </p:nvPr>
        </p:nvGraphicFramePr>
        <p:xfrm>
          <a:off x="838200" y="1455576"/>
          <a:ext cx="10218576" cy="5254082"/>
        </p:xfrm>
        <a:graphic>
          <a:graphicData uri="http://schemas.openxmlformats.org/drawingml/2006/table">
            <a:tbl>
              <a:tblPr firstRow="1" firstCol="1" bandRow="1">
                <a:tableStyleId>{5C22544A-7EE6-4342-B048-85BDC9FD1C3A}</a:tableStyleId>
              </a:tblPr>
              <a:tblGrid>
                <a:gridCol w="1288350">
                  <a:extLst>
                    <a:ext uri="{9D8B030D-6E8A-4147-A177-3AD203B41FA5}">
                      <a16:colId xmlns:a16="http://schemas.microsoft.com/office/drawing/2014/main" val="360635967"/>
                    </a:ext>
                  </a:extLst>
                </a:gridCol>
                <a:gridCol w="1288350">
                  <a:extLst>
                    <a:ext uri="{9D8B030D-6E8A-4147-A177-3AD203B41FA5}">
                      <a16:colId xmlns:a16="http://schemas.microsoft.com/office/drawing/2014/main" val="3446584619"/>
                    </a:ext>
                  </a:extLst>
                </a:gridCol>
                <a:gridCol w="1288350">
                  <a:extLst>
                    <a:ext uri="{9D8B030D-6E8A-4147-A177-3AD203B41FA5}">
                      <a16:colId xmlns:a16="http://schemas.microsoft.com/office/drawing/2014/main" val="846379506"/>
                    </a:ext>
                  </a:extLst>
                </a:gridCol>
                <a:gridCol w="1533750">
                  <a:extLst>
                    <a:ext uri="{9D8B030D-6E8A-4147-A177-3AD203B41FA5}">
                      <a16:colId xmlns:a16="http://schemas.microsoft.com/office/drawing/2014/main" val="2895746228"/>
                    </a:ext>
                  </a:extLst>
                </a:gridCol>
                <a:gridCol w="1533750">
                  <a:extLst>
                    <a:ext uri="{9D8B030D-6E8A-4147-A177-3AD203B41FA5}">
                      <a16:colId xmlns:a16="http://schemas.microsoft.com/office/drawing/2014/main" val="1089380522"/>
                    </a:ext>
                  </a:extLst>
                </a:gridCol>
                <a:gridCol w="1533750">
                  <a:extLst>
                    <a:ext uri="{9D8B030D-6E8A-4147-A177-3AD203B41FA5}">
                      <a16:colId xmlns:a16="http://schemas.microsoft.com/office/drawing/2014/main" val="3459939464"/>
                    </a:ext>
                  </a:extLst>
                </a:gridCol>
                <a:gridCol w="675530">
                  <a:extLst>
                    <a:ext uri="{9D8B030D-6E8A-4147-A177-3AD203B41FA5}">
                      <a16:colId xmlns:a16="http://schemas.microsoft.com/office/drawing/2014/main" val="3259927961"/>
                    </a:ext>
                  </a:extLst>
                </a:gridCol>
                <a:gridCol w="1076746">
                  <a:extLst>
                    <a:ext uri="{9D8B030D-6E8A-4147-A177-3AD203B41FA5}">
                      <a16:colId xmlns:a16="http://schemas.microsoft.com/office/drawing/2014/main" val="990834986"/>
                    </a:ext>
                  </a:extLst>
                </a:gridCol>
              </a:tblGrid>
              <a:tr h="354563">
                <a:tc rowSpan="2" gridSpan="2">
                  <a:txBody>
                    <a:bodyPr/>
                    <a:lstStyle/>
                    <a:p>
                      <a:pPr algn="ctr">
                        <a:lnSpc>
                          <a:spcPct val="115000"/>
                        </a:lnSpc>
                        <a:spcAft>
                          <a:spcPts val="800"/>
                        </a:spcAft>
                      </a:pPr>
                      <a:r>
                        <a:rPr lang="en-US" sz="1600">
                          <a:effectLst/>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rowSpan="2" hMerge="1">
                  <a:txBody>
                    <a:bodyPr/>
                    <a:lstStyle/>
                    <a:p>
                      <a:pPr rtl="1"/>
                      <a:endParaRPr lang="fa-IR"/>
                    </a:p>
                  </a:txBody>
                  <a:tcPr/>
                </a:tc>
                <a:tc gridSpan="3">
                  <a:txBody>
                    <a:bodyPr/>
                    <a:lstStyle/>
                    <a:p>
                      <a:pPr algn="ctr">
                        <a:lnSpc>
                          <a:spcPct val="115000"/>
                        </a:lnSpc>
                        <a:spcAft>
                          <a:spcPts val="800"/>
                        </a:spcAft>
                      </a:pPr>
                      <a:r>
                        <a:rPr lang="en-US" sz="1400">
                          <a:effectLst/>
                        </a:rPr>
                        <a:t>Non-neurologic (n=89)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hMerge="1">
                  <a:txBody>
                    <a:bodyPr/>
                    <a:lstStyle/>
                    <a:p>
                      <a:pPr rtl="1"/>
                      <a:endParaRPr lang="fa-IR"/>
                    </a:p>
                  </a:txBody>
                  <a:tcPr/>
                </a:tc>
                <a:tc hMerge="1">
                  <a:txBody>
                    <a:bodyPr/>
                    <a:lstStyle/>
                    <a:p>
                      <a:pPr rtl="1"/>
                      <a:endParaRPr lang="fa-IR"/>
                    </a:p>
                  </a:txBody>
                  <a:tcPr/>
                </a:tc>
                <a:tc gridSpan="3">
                  <a:txBody>
                    <a:bodyPr/>
                    <a:lstStyle/>
                    <a:p>
                      <a:pPr algn="ctr">
                        <a:lnSpc>
                          <a:spcPct val="115000"/>
                        </a:lnSpc>
                        <a:spcAft>
                          <a:spcPts val="800"/>
                        </a:spcAft>
                      </a:pPr>
                      <a:r>
                        <a:rPr lang="en-US" sz="1400" dirty="0">
                          <a:effectLst/>
                        </a:rPr>
                        <a:t>Neurologic (n=131)</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2952213909"/>
                  </a:ext>
                </a:extLst>
              </a:tr>
              <a:tr h="544391">
                <a:tc gridSpan="2" vMerge="1">
                  <a:txBody>
                    <a:bodyPr/>
                    <a:lstStyle/>
                    <a:p>
                      <a:pPr rtl="1"/>
                      <a:endParaRPr lang="fa-IR"/>
                    </a:p>
                  </a:txBody>
                  <a:tcPr/>
                </a:tc>
                <a:tc hMerge="1" vMerge="1">
                  <a:txBody>
                    <a:bodyPr/>
                    <a:lstStyle/>
                    <a:p>
                      <a:pPr rtl="1"/>
                      <a:endParaRPr lang="fa-IR"/>
                    </a:p>
                  </a:txBody>
                  <a:tcPr/>
                </a:tc>
                <a:tc>
                  <a:txBody>
                    <a:bodyPr/>
                    <a:lstStyle/>
                    <a:p>
                      <a:pPr algn="ctr">
                        <a:lnSpc>
                          <a:spcPct val="115000"/>
                        </a:lnSpc>
                        <a:spcAft>
                          <a:spcPts val="800"/>
                        </a:spcAft>
                      </a:pPr>
                      <a:r>
                        <a:rPr lang="en-US" sz="1600">
                          <a:effectLst/>
                        </a:rPr>
                        <a:t>Median (IQR)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Mean (SEM)</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p-value*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Median (IQR)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Mean (SEM)</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dirty="0">
                          <a:effectLst/>
                        </a:rPr>
                        <a:t>p-value*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extLst>
                  <a:ext uri="{0D108BD9-81ED-4DB2-BD59-A6C34878D82A}">
                    <a16:rowId xmlns:a16="http://schemas.microsoft.com/office/drawing/2014/main" val="1062960920"/>
                  </a:ext>
                </a:extLst>
              </a:tr>
              <a:tr h="544391">
                <a:tc rowSpan="2">
                  <a:txBody>
                    <a:bodyPr/>
                    <a:lstStyle/>
                    <a:p>
                      <a:pPr algn="ctr">
                        <a:lnSpc>
                          <a:spcPct val="115000"/>
                        </a:lnSpc>
                        <a:spcAft>
                          <a:spcPts val="800"/>
                        </a:spcAft>
                      </a:pPr>
                      <a:r>
                        <a:rPr lang="en-US" sz="1400">
                          <a:effectLst/>
                        </a:rPr>
                        <a:t>Diagnostic delay, year</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Alive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1.0 (2.0-0.0)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1.90 (0.30)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rowSpan="2">
                  <a:txBody>
                    <a:bodyPr/>
                    <a:lstStyle/>
                    <a:p>
                      <a:pPr algn="ctr">
                        <a:lnSpc>
                          <a:spcPct val="115000"/>
                        </a:lnSpc>
                        <a:spcAft>
                          <a:spcPts val="800"/>
                        </a:spcAft>
                      </a:pPr>
                      <a:r>
                        <a:rPr lang="en-US" sz="1600">
                          <a:effectLst/>
                        </a:rPr>
                        <a:t>0.306</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dirty="0">
                          <a:effectLst/>
                        </a:rPr>
                        <a:t>1.0 (1.0-0.0)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1.81 (0.40)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rowSpan="2">
                  <a:txBody>
                    <a:bodyPr/>
                    <a:lstStyle/>
                    <a:p>
                      <a:pPr algn="ctr">
                        <a:lnSpc>
                          <a:spcPct val="115000"/>
                        </a:lnSpc>
                        <a:spcAft>
                          <a:spcPts val="800"/>
                        </a:spcAft>
                      </a:pPr>
                      <a:r>
                        <a:rPr lang="en-US" sz="1600" dirty="0">
                          <a:effectLst/>
                        </a:rPr>
                        <a:t>0.116</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extLst>
                  <a:ext uri="{0D108BD9-81ED-4DB2-BD59-A6C34878D82A}">
                    <a16:rowId xmlns:a16="http://schemas.microsoft.com/office/drawing/2014/main" val="140386669"/>
                  </a:ext>
                </a:extLst>
              </a:tr>
              <a:tr h="544391">
                <a:tc vMerge="1">
                  <a:txBody>
                    <a:bodyPr/>
                    <a:lstStyle/>
                    <a:p>
                      <a:pPr rtl="1"/>
                      <a:endParaRPr lang="fa-IR"/>
                    </a:p>
                  </a:txBody>
                  <a:tcPr/>
                </a:tc>
                <a:tc>
                  <a:txBody>
                    <a:bodyPr/>
                    <a:lstStyle/>
                    <a:p>
                      <a:pPr algn="ctr">
                        <a:lnSpc>
                          <a:spcPct val="115000"/>
                        </a:lnSpc>
                        <a:spcAft>
                          <a:spcPts val="800"/>
                        </a:spcAft>
                      </a:pPr>
                      <a:r>
                        <a:rPr lang="en-US" sz="1600">
                          <a:effectLst/>
                        </a:rPr>
                        <a:t>Dead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2.0 (4.75-0.0)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3.16 (0.89)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vMerge="1">
                  <a:txBody>
                    <a:bodyPr/>
                    <a:lstStyle/>
                    <a:p>
                      <a:pPr rtl="1"/>
                      <a:endParaRPr lang="fa-IR"/>
                    </a:p>
                  </a:txBody>
                  <a:tcPr/>
                </a:tc>
                <a:tc>
                  <a:txBody>
                    <a:bodyPr/>
                    <a:lstStyle/>
                    <a:p>
                      <a:pPr algn="ctr">
                        <a:lnSpc>
                          <a:spcPct val="115000"/>
                        </a:lnSpc>
                        <a:spcAft>
                          <a:spcPts val="800"/>
                        </a:spcAft>
                      </a:pPr>
                      <a:r>
                        <a:rPr lang="en-US" sz="1600">
                          <a:effectLst/>
                        </a:rPr>
                        <a:t>1.0 (2.0-0.0)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1.90 (0.52)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vMerge="1">
                  <a:txBody>
                    <a:bodyPr/>
                    <a:lstStyle/>
                    <a:p>
                      <a:pPr rtl="1"/>
                      <a:endParaRPr lang="fa-IR"/>
                    </a:p>
                  </a:txBody>
                  <a:tcPr/>
                </a:tc>
                <a:extLst>
                  <a:ext uri="{0D108BD9-81ED-4DB2-BD59-A6C34878D82A}">
                    <a16:rowId xmlns:a16="http://schemas.microsoft.com/office/drawing/2014/main" val="833932979"/>
                  </a:ext>
                </a:extLst>
              </a:tr>
              <a:tr h="544391">
                <a:tc rowSpan="2">
                  <a:txBody>
                    <a:bodyPr/>
                    <a:lstStyle/>
                    <a:p>
                      <a:pPr algn="ctr">
                        <a:lnSpc>
                          <a:spcPct val="115000"/>
                        </a:lnSpc>
                        <a:spcAft>
                          <a:spcPts val="800"/>
                        </a:spcAft>
                      </a:pPr>
                      <a:r>
                        <a:rPr lang="en-US" sz="1400">
                          <a:effectLst/>
                        </a:rPr>
                        <a:t>Time to first relapse, month</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Alive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6.0 (11.50-4.0)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10.12 (1.98)</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rowSpan="2">
                  <a:txBody>
                    <a:bodyPr/>
                    <a:lstStyle/>
                    <a:p>
                      <a:pPr algn="ctr">
                        <a:lnSpc>
                          <a:spcPct val="115000"/>
                        </a:lnSpc>
                        <a:spcAft>
                          <a:spcPts val="800"/>
                        </a:spcAft>
                      </a:pPr>
                      <a:r>
                        <a:rPr lang="en-US" sz="1600">
                          <a:effectLst/>
                        </a:rPr>
                        <a:t>0.631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8.0 (15.25-3.75)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11.71 (1.79)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rowSpan="2">
                  <a:txBody>
                    <a:bodyPr/>
                    <a:lstStyle/>
                    <a:p>
                      <a:pPr algn="ctr">
                        <a:lnSpc>
                          <a:spcPct val="115000"/>
                        </a:lnSpc>
                        <a:spcAft>
                          <a:spcPts val="800"/>
                        </a:spcAft>
                      </a:pPr>
                      <a:r>
                        <a:rPr lang="en-US" sz="1600" dirty="0">
                          <a:effectLst/>
                        </a:rPr>
                        <a:t>0.458</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extLst>
                  <a:ext uri="{0D108BD9-81ED-4DB2-BD59-A6C34878D82A}">
                    <a16:rowId xmlns:a16="http://schemas.microsoft.com/office/drawing/2014/main" val="3621462852"/>
                  </a:ext>
                </a:extLst>
              </a:tr>
              <a:tr h="544391">
                <a:tc vMerge="1">
                  <a:txBody>
                    <a:bodyPr/>
                    <a:lstStyle/>
                    <a:p>
                      <a:pPr rtl="1"/>
                      <a:endParaRPr lang="fa-IR"/>
                    </a:p>
                  </a:txBody>
                  <a:tcPr/>
                </a:tc>
                <a:tc>
                  <a:txBody>
                    <a:bodyPr/>
                    <a:lstStyle/>
                    <a:p>
                      <a:pPr algn="ctr">
                        <a:lnSpc>
                          <a:spcPct val="115000"/>
                        </a:lnSpc>
                        <a:spcAft>
                          <a:spcPts val="800"/>
                        </a:spcAft>
                      </a:pPr>
                      <a:r>
                        <a:rPr lang="en-US" sz="1600">
                          <a:effectLst/>
                        </a:rPr>
                        <a:t>Dead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5.0 (9.25-3.0)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5.75 (1.70)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vMerge="1">
                  <a:txBody>
                    <a:bodyPr/>
                    <a:lstStyle/>
                    <a:p>
                      <a:pPr rtl="1"/>
                      <a:endParaRPr lang="fa-IR"/>
                    </a:p>
                  </a:txBody>
                  <a:tcPr/>
                </a:tc>
                <a:tc>
                  <a:txBody>
                    <a:bodyPr/>
                    <a:lstStyle/>
                    <a:p>
                      <a:pPr algn="ctr">
                        <a:lnSpc>
                          <a:spcPct val="115000"/>
                        </a:lnSpc>
                        <a:spcAft>
                          <a:spcPts val="800"/>
                        </a:spcAft>
                      </a:pPr>
                      <a:r>
                        <a:rPr lang="en-US" sz="1600">
                          <a:effectLst/>
                        </a:rPr>
                        <a:t>7.0 (9.0-3.0)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8.31 (1.77)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vMerge="1">
                  <a:txBody>
                    <a:bodyPr/>
                    <a:lstStyle/>
                    <a:p>
                      <a:pPr rtl="1"/>
                      <a:endParaRPr lang="fa-IR"/>
                    </a:p>
                  </a:txBody>
                  <a:tcPr/>
                </a:tc>
                <a:extLst>
                  <a:ext uri="{0D108BD9-81ED-4DB2-BD59-A6C34878D82A}">
                    <a16:rowId xmlns:a16="http://schemas.microsoft.com/office/drawing/2014/main" val="3226266662"/>
                  </a:ext>
                </a:extLst>
              </a:tr>
              <a:tr h="544391">
                <a:tc rowSpan="2">
                  <a:txBody>
                    <a:bodyPr/>
                    <a:lstStyle/>
                    <a:p>
                      <a:pPr algn="ctr">
                        <a:lnSpc>
                          <a:spcPct val="115000"/>
                        </a:lnSpc>
                        <a:spcAft>
                          <a:spcPts val="800"/>
                        </a:spcAft>
                      </a:pPr>
                      <a:r>
                        <a:rPr lang="en-US" sz="1400">
                          <a:effectLst/>
                        </a:rPr>
                        <a:t>BVAS at diagnosis</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Alive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10.0 (14.0-8.0)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11.71 (0.69)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rowSpan="2">
                  <a:txBody>
                    <a:bodyPr/>
                    <a:lstStyle/>
                    <a:p>
                      <a:pPr algn="ctr">
                        <a:lnSpc>
                          <a:spcPct val="115000"/>
                        </a:lnSpc>
                        <a:spcAft>
                          <a:spcPts val="800"/>
                        </a:spcAft>
                      </a:pPr>
                      <a:r>
                        <a:rPr lang="en-US" sz="1600">
                          <a:effectLst/>
                        </a:rPr>
                        <a:t>0.959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12.0 (18.0-7.0)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13.11 (0.77)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rowSpan="2">
                  <a:txBody>
                    <a:bodyPr/>
                    <a:lstStyle/>
                    <a:p>
                      <a:pPr algn="ctr">
                        <a:lnSpc>
                          <a:spcPct val="115000"/>
                        </a:lnSpc>
                        <a:spcAft>
                          <a:spcPts val="800"/>
                        </a:spcAft>
                      </a:pPr>
                      <a:r>
                        <a:rPr lang="en-US" sz="1600" dirty="0">
                          <a:effectLst/>
                        </a:rPr>
                        <a:t>0.024</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extLst>
                  <a:ext uri="{0D108BD9-81ED-4DB2-BD59-A6C34878D82A}">
                    <a16:rowId xmlns:a16="http://schemas.microsoft.com/office/drawing/2014/main" val="2208224529"/>
                  </a:ext>
                </a:extLst>
              </a:tr>
              <a:tr h="544391">
                <a:tc vMerge="1">
                  <a:txBody>
                    <a:bodyPr/>
                    <a:lstStyle/>
                    <a:p>
                      <a:pPr rtl="1"/>
                      <a:endParaRPr lang="fa-IR"/>
                    </a:p>
                  </a:txBody>
                  <a:tcPr/>
                </a:tc>
                <a:tc>
                  <a:txBody>
                    <a:bodyPr/>
                    <a:lstStyle/>
                    <a:p>
                      <a:pPr algn="ctr">
                        <a:lnSpc>
                          <a:spcPct val="115000"/>
                        </a:lnSpc>
                        <a:spcAft>
                          <a:spcPts val="800"/>
                        </a:spcAft>
                      </a:pPr>
                      <a:r>
                        <a:rPr lang="en-US" sz="1600">
                          <a:effectLst/>
                        </a:rPr>
                        <a:t>Dead</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10.0 (16.0-6.75)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12.50 (1.80)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vMerge="1">
                  <a:txBody>
                    <a:bodyPr/>
                    <a:lstStyle/>
                    <a:p>
                      <a:pPr rtl="1"/>
                      <a:endParaRPr lang="fa-IR"/>
                    </a:p>
                  </a:txBody>
                  <a:tcPr/>
                </a:tc>
                <a:tc>
                  <a:txBody>
                    <a:bodyPr/>
                    <a:lstStyle/>
                    <a:p>
                      <a:pPr algn="ctr">
                        <a:lnSpc>
                          <a:spcPct val="115000"/>
                        </a:lnSpc>
                        <a:spcAft>
                          <a:spcPts val="800"/>
                        </a:spcAft>
                      </a:pPr>
                      <a:r>
                        <a:rPr lang="en-US" sz="1600">
                          <a:effectLst/>
                        </a:rPr>
                        <a:t>16.0 (26.25-8.0)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dirty="0">
                          <a:effectLst/>
                        </a:rPr>
                        <a:t>17.22 (1.39)</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vMerge="1">
                  <a:txBody>
                    <a:bodyPr/>
                    <a:lstStyle/>
                    <a:p>
                      <a:pPr rtl="1"/>
                      <a:endParaRPr lang="fa-IR"/>
                    </a:p>
                  </a:txBody>
                  <a:tcPr/>
                </a:tc>
                <a:extLst>
                  <a:ext uri="{0D108BD9-81ED-4DB2-BD59-A6C34878D82A}">
                    <a16:rowId xmlns:a16="http://schemas.microsoft.com/office/drawing/2014/main" val="184735875"/>
                  </a:ext>
                </a:extLst>
              </a:tr>
              <a:tr h="544391">
                <a:tc rowSpan="2">
                  <a:txBody>
                    <a:bodyPr/>
                    <a:lstStyle/>
                    <a:p>
                      <a:pPr algn="ctr">
                        <a:lnSpc>
                          <a:spcPct val="115000"/>
                        </a:lnSpc>
                        <a:spcAft>
                          <a:spcPts val="800"/>
                        </a:spcAft>
                      </a:pPr>
                      <a:r>
                        <a:rPr lang="en-US" sz="1400" dirty="0">
                          <a:effectLst/>
                        </a:rPr>
                        <a:t>PGA</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Alive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5.0 (7.0-4.0)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5.39 (0.21)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rowSpan="2">
                  <a:txBody>
                    <a:bodyPr/>
                    <a:lstStyle/>
                    <a:p>
                      <a:pPr algn="ctr">
                        <a:lnSpc>
                          <a:spcPct val="115000"/>
                        </a:lnSpc>
                        <a:spcAft>
                          <a:spcPts val="800"/>
                        </a:spcAft>
                      </a:pPr>
                      <a:r>
                        <a:rPr lang="en-US" sz="1600">
                          <a:effectLst/>
                        </a:rPr>
                        <a:t>0.686</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6.0 (6.0-5.0)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a:effectLst/>
                        </a:rPr>
                        <a:t>5.71 (0.17)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rowSpan="2">
                  <a:txBody>
                    <a:bodyPr/>
                    <a:lstStyle/>
                    <a:p>
                      <a:pPr algn="ctr">
                        <a:lnSpc>
                          <a:spcPct val="115000"/>
                        </a:lnSpc>
                        <a:spcAft>
                          <a:spcPts val="800"/>
                        </a:spcAft>
                      </a:pPr>
                      <a:r>
                        <a:rPr lang="en-US" sz="1600" dirty="0">
                          <a:effectLst/>
                        </a:rPr>
                        <a:t>&lt;0.001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extLst>
                  <a:ext uri="{0D108BD9-81ED-4DB2-BD59-A6C34878D82A}">
                    <a16:rowId xmlns:a16="http://schemas.microsoft.com/office/drawing/2014/main" val="3226620731"/>
                  </a:ext>
                </a:extLst>
              </a:tr>
              <a:tr h="544391">
                <a:tc vMerge="1">
                  <a:txBody>
                    <a:bodyPr/>
                    <a:lstStyle/>
                    <a:p>
                      <a:pPr rtl="1"/>
                      <a:endParaRPr lang="fa-IR"/>
                    </a:p>
                  </a:txBody>
                  <a:tcPr/>
                </a:tc>
                <a:tc>
                  <a:txBody>
                    <a:bodyPr/>
                    <a:lstStyle/>
                    <a:p>
                      <a:pPr algn="ctr">
                        <a:lnSpc>
                          <a:spcPct val="115000"/>
                        </a:lnSpc>
                        <a:spcAft>
                          <a:spcPts val="800"/>
                        </a:spcAft>
                      </a:pPr>
                      <a:r>
                        <a:rPr lang="en-US" sz="1600" dirty="0">
                          <a:effectLst/>
                        </a:rPr>
                        <a:t>Dead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dirty="0">
                          <a:effectLst/>
                        </a:rPr>
                        <a:t>5.0 (6.25-4.75)</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dirty="0">
                          <a:effectLst/>
                        </a:rPr>
                        <a:t>5.50 (0.38)</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vMerge="1">
                  <a:txBody>
                    <a:bodyPr/>
                    <a:lstStyle/>
                    <a:p>
                      <a:pPr rtl="1"/>
                      <a:endParaRPr lang="fa-IR"/>
                    </a:p>
                  </a:txBody>
                  <a:tcPr/>
                </a:tc>
                <a:tc>
                  <a:txBody>
                    <a:bodyPr/>
                    <a:lstStyle/>
                    <a:p>
                      <a:pPr algn="ctr">
                        <a:lnSpc>
                          <a:spcPct val="115000"/>
                        </a:lnSpc>
                        <a:spcAft>
                          <a:spcPts val="800"/>
                        </a:spcAft>
                      </a:pPr>
                      <a:r>
                        <a:rPr lang="en-US" sz="1600" dirty="0">
                          <a:effectLst/>
                        </a:rPr>
                        <a:t>8.0 (8.0-6.0)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a:txBody>
                    <a:bodyPr/>
                    <a:lstStyle/>
                    <a:p>
                      <a:pPr algn="ctr">
                        <a:lnSpc>
                          <a:spcPct val="115000"/>
                        </a:lnSpc>
                        <a:spcAft>
                          <a:spcPts val="800"/>
                        </a:spcAft>
                      </a:pPr>
                      <a:r>
                        <a:rPr lang="en-US" sz="1600" dirty="0">
                          <a:effectLst/>
                        </a:rPr>
                        <a:t>7.24 (0.26)</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38951" marR="38951" marT="0" marB="0" anchor="ctr"/>
                </a:tc>
                <a:tc vMerge="1">
                  <a:txBody>
                    <a:bodyPr/>
                    <a:lstStyle/>
                    <a:p>
                      <a:pPr rtl="1"/>
                      <a:endParaRPr lang="fa-IR"/>
                    </a:p>
                  </a:txBody>
                  <a:tcPr/>
                </a:tc>
                <a:extLst>
                  <a:ext uri="{0D108BD9-81ED-4DB2-BD59-A6C34878D82A}">
                    <a16:rowId xmlns:a16="http://schemas.microsoft.com/office/drawing/2014/main" val="1486106563"/>
                  </a:ext>
                </a:extLst>
              </a:tr>
            </a:tbl>
          </a:graphicData>
        </a:graphic>
      </p:graphicFrame>
    </p:spTree>
    <p:extLst>
      <p:ext uri="{BB962C8B-B14F-4D97-AF65-F5344CB8AC3E}">
        <p14:creationId xmlns:p14="http://schemas.microsoft.com/office/powerpoint/2010/main" val="1390387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39889-39AD-C0B0-491B-FA25B0AB1C30}"/>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rPr>
              <a:t>Results</a:t>
            </a:r>
            <a:endParaRPr lang="fa-IR" dirty="0"/>
          </a:p>
        </p:txBody>
      </p:sp>
      <p:sp>
        <p:nvSpPr>
          <p:cNvPr id="3" name="Content Placeholder 2">
            <a:extLst>
              <a:ext uri="{FF2B5EF4-FFF2-40B4-BE49-F238E27FC236}">
                <a16:creationId xmlns:a16="http://schemas.microsoft.com/office/drawing/2014/main" id="{76350D86-D21B-EC14-68BB-D7EF74674E88}"/>
              </a:ext>
            </a:extLst>
          </p:cNvPr>
          <p:cNvSpPr>
            <a:spLocks noGrp="1"/>
          </p:cNvSpPr>
          <p:nvPr>
            <p:ph idx="1"/>
          </p:nvPr>
        </p:nvSpPr>
        <p:spPr/>
        <p:txBody>
          <a:bodyPr/>
          <a:lstStyle/>
          <a:p>
            <a:r>
              <a:rPr lang="en-US" sz="2400" dirty="0">
                <a:effectLst/>
                <a:latin typeface="Times New Roman" panose="02020603050405020304" pitchFamily="18" charset="0"/>
                <a:ea typeface="Calibri" panose="020F0502020204030204" pitchFamily="34" charset="0"/>
                <a:cs typeface="Arial" panose="020B0604020202020204" pitchFamily="34" charset="0"/>
              </a:rPr>
              <a:t>Neurologic manifestations are summarized in Table 3. Of 131 patients, 95 patients (72.5%) complained of hearing loss, which is diagnosed as sensory-neural hearing loss (SNHL). Headache was present in 27 patients (20.6%), 13 patients (9.9%) had cerebrovascular events, 5 (3.8%) had an episode of seizure or loss of consciousness (LOC), 3 (2.3%) had mononeuritis multiplex, 2 (1.5%) were diagnosed with meningitis and 2 (1.7%) with encephalitis (Table 3). However, 114 of 131 (87.0%) patients had one or more cranial nerve involvement, as shown in Table 3.</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fa-IR" dirty="0"/>
          </a:p>
        </p:txBody>
      </p:sp>
    </p:spTree>
    <p:extLst>
      <p:ext uri="{BB962C8B-B14F-4D97-AF65-F5344CB8AC3E}">
        <p14:creationId xmlns:p14="http://schemas.microsoft.com/office/powerpoint/2010/main" val="1182580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7DCE2-146C-1275-A1C4-45A40E03AB30}"/>
              </a:ext>
            </a:extLst>
          </p:cNvPr>
          <p:cNvSpPr>
            <a:spLocks noGrp="1"/>
          </p:cNvSpPr>
          <p:nvPr>
            <p:ph type="title"/>
          </p:nvPr>
        </p:nvSpPr>
        <p:spPr>
          <a:xfrm>
            <a:off x="838200" y="365126"/>
            <a:ext cx="10515600" cy="651911"/>
          </a:xfrm>
        </p:spPr>
        <p:txBody>
          <a:bodyPr>
            <a:normAutofit fontScale="90000"/>
          </a:bodyPr>
          <a:lstStyle/>
          <a:p>
            <a:r>
              <a:rPr kumimoji="0" lang="en-US" altLang="fa-IR" sz="27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3. Summary of neurologic manifestations frequency</a:t>
            </a:r>
            <a:br>
              <a:rPr kumimoji="0" lang="en-US" altLang="fa-IR" sz="2400" b="0" i="0" u="none" strike="noStrike" cap="none" normalizeH="0" baseline="0" dirty="0">
                <a:ln>
                  <a:noFill/>
                </a:ln>
                <a:solidFill>
                  <a:schemeClr val="tx1"/>
                </a:solidFill>
                <a:effectLst/>
              </a:rPr>
            </a:br>
            <a:endParaRPr lang="fa-IR" dirty="0"/>
          </a:p>
        </p:txBody>
      </p:sp>
      <p:graphicFrame>
        <p:nvGraphicFramePr>
          <p:cNvPr id="4" name="Content Placeholder 3">
            <a:extLst>
              <a:ext uri="{FF2B5EF4-FFF2-40B4-BE49-F238E27FC236}">
                <a16:creationId xmlns:a16="http://schemas.microsoft.com/office/drawing/2014/main" id="{AC4D7B6D-E62A-B85F-951B-0377197876B5}"/>
              </a:ext>
            </a:extLst>
          </p:cNvPr>
          <p:cNvGraphicFramePr>
            <a:graphicFrameLocks noGrp="1"/>
          </p:cNvGraphicFramePr>
          <p:nvPr>
            <p:ph idx="1"/>
            <p:extLst>
              <p:ext uri="{D42A27DB-BD31-4B8C-83A1-F6EECF244321}">
                <p14:modId xmlns:p14="http://schemas.microsoft.com/office/powerpoint/2010/main" val="1234426983"/>
              </p:ext>
            </p:extLst>
          </p:nvPr>
        </p:nvGraphicFramePr>
        <p:xfrm>
          <a:off x="3051111" y="1017037"/>
          <a:ext cx="4749281" cy="5448793"/>
        </p:xfrm>
        <a:graphic>
          <a:graphicData uri="http://schemas.openxmlformats.org/drawingml/2006/table">
            <a:tbl>
              <a:tblPr firstRow="1" firstCol="1" bandRow="1">
                <a:tableStyleId>{5C22544A-7EE6-4342-B048-85BDC9FD1C3A}</a:tableStyleId>
              </a:tblPr>
              <a:tblGrid>
                <a:gridCol w="3285360">
                  <a:extLst>
                    <a:ext uri="{9D8B030D-6E8A-4147-A177-3AD203B41FA5}">
                      <a16:colId xmlns:a16="http://schemas.microsoft.com/office/drawing/2014/main" val="3098143377"/>
                    </a:ext>
                  </a:extLst>
                </a:gridCol>
                <a:gridCol w="1463921">
                  <a:extLst>
                    <a:ext uri="{9D8B030D-6E8A-4147-A177-3AD203B41FA5}">
                      <a16:colId xmlns:a16="http://schemas.microsoft.com/office/drawing/2014/main" val="4108724444"/>
                    </a:ext>
                  </a:extLst>
                </a:gridCol>
              </a:tblGrid>
              <a:tr h="582253">
                <a:tc>
                  <a:txBody>
                    <a:bodyPr/>
                    <a:lstStyle/>
                    <a:p>
                      <a:pPr>
                        <a:lnSpc>
                          <a:spcPct val="115000"/>
                        </a:lnSpc>
                        <a:spcAft>
                          <a:spcPts val="800"/>
                        </a:spcAft>
                      </a:pPr>
                      <a:r>
                        <a:rPr lang="en-US" sz="1400">
                          <a:effectLst/>
                        </a:rPr>
                        <a:t>Neurologic manifestation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N (%)</a:t>
                      </a:r>
                    </a:p>
                    <a:p>
                      <a:pPr>
                        <a:lnSpc>
                          <a:spcPct val="115000"/>
                        </a:lnSpc>
                        <a:spcAft>
                          <a:spcPts val="800"/>
                        </a:spcAft>
                      </a:pPr>
                      <a:r>
                        <a:rPr lang="en-US" sz="1400">
                          <a:effectLst/>
                        </a:rPr>
                        <a:t>N=131</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314200635"/>
                  </a:ext>
                </a:extLst>
              </a:tr>
              <a:tr h="224479">
                <a:tc>
                  <a:txBody>
                    <a:bodyPr/>
                    <a:lstStyle/>
                    <a:p>
                      <a:pPr>
                        <a:lnSpc>
                          <a:spcPct val="115000"/>
                        </a:lnSpc>
                        <a:spcAft>
                          <a:spcPts val="800"/>
                        </a:spcAft>
                      </a:pPr>
                      <a:r>
                        <a:rPr lang="en-US" sz="1400">
                          <a:effectLst/>
                        </a:rPr>
                        <a:t>Hearing loss (SNHL)</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95 (72.5)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1384366454"/>
                  </a:ext>
                </a:extLst>
              </a:tr>
              <a:tr h="224479">
                <a:tc>
                  <a:txBody>
                    <a:bodyPr/>
                    <a:lstStyle/>
                    <a:p>
                      <a:pPr>
                        <a:lnSpc>
                          <a:spcPct val="115000"/>
                        </a:lnSpc>
                        <a:spcAft>
                          <a:spcPts val="800"/>
                        </a:spcAft>
                      </a:pPr>
                      <a:r>
                        <a:rPr lang="en-US" sz="1400">
                          <a:effectLst/>
                        </a:rPr>
                        <a:t>Headache</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27 (20.6)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1623135702"/>
                  </a:ext>
                </a:extLst>
              </a:tr>
              <a:tr h="464076">
                <a:tc>
                  <a:txBody>
                    <a:bodyPr/>
                    <a:lstStyle/>
                    <a:p>
                      <a:pPr>
                        <a:lnSpc>
                          <a:spcPct val="115000"/>
                        </a:lnSpc>
                        <a:spcAft>
                          <a:spcPts val="800"/>
                        </a:spcAft>
                      </a:pPr>
                      <a:r>
                        <a:rPr lang="en-US" sz="1400">
                          <a:effectLst/>
                        </a:rPr>
                        <a:t>Cerebrovascular events (vasculitis, thrombosis)</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13 (9.9)</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719939095"/>
                  </a:ext>
                </a:extLst>
              </a:tr>
              <a:tr h="224479">
                <a:tc>
                  <a:txBody>
                    <a:bodyPr/>
                    <a:lstStyle/>
                    <a:p>
                      <a:pPr>
                        <a:lnSpc>
                          <a:spcPct val="115000"/>
                        </a:lnSpc>
                        <a:spcAft>
                          <a:spcPts val="800"/>
                        </a:spcAft>
                      </a:pPr>
                      <a:r>
                        <a:rPr lang="en-US" sz="1400">
                          <a:effectLst/>
                        </a:rPr>
                        <a:t>Seizure or LOC</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5 (3.8)</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1885330990"/>
                  </a:ext>
                </a:extLst>
              </a:tr>
              <a:tr h="224479">
                <a:tc>
                  <a:txBody>
                    <a:bodyPr/>
                    <a:lstStyle/>
                    <a:p>
                      <a:pPr>
                        <a:lnSpc>
                          <a:spcPct val="115000"/>
                        </a:lnSpc>
                        <a:spcAft>
                          <a:spcPts val="800"/>
                        </a:spcAft>
                      </a:pPr>
                      <a:r>
                        <a:rPr lang="en-US" sz="1400">
                          <a:effectLst/>
                        </a:rPr>
                        <a:t>Mononeuritis multiplex</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3 (2.3)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407649624"/>
                  </a:ext>
                </a:extLst>
              </a:tr>
              <a:tr h="224479">
                <a:tc>
                  <a:txBody>
                    <a:bodyPr/>
                    <a:lstStyle/>
                    <a:p>
                      <a:pPr>
                        <a:lnSpc>
                          <a:spcPct val="115000"/>
                        </a:lnSpc>
                        <a:spcAft>
                          <a:spcPts val="800"/>
                        </a:spcAft>
                      </a:pPr>
                      <a:r>
                        <a:rPr lang="en-US" sz="1400">
                          <a:effectLst/>
                        </a:rPr>
                        <a:t>Sensory neuropathy</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99 (75.5)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3817757459"/>
                  </a:ext>
                </a:extLst>
              </a:tr>
              <a:tr h="224479">
                <a:tc>
                  <a:txBody>
                    <a:bodyPr/>
                    <a:lstStyle/>
                    <a:p>
                      <a:pPr>
                        <a:lnSpc>
                          <a:spcPct val="115000"/>
                        </a:lnSpc>
                        <a:spcAft>
                          <a:spcPts val="800"/>
                        </a:spcAft>
                      </a:pPr>
                      <a:r>
                        <a:rPr lang="en-US" sz="1400">
                          <a:effectLst/>
                        </a:rPr>
                        <a:t>Meningitis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2 (1.5)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1999096726"/>
                  </a:ext>
                </a:extLst>
              </a:tr>
              <a:tr h="224479">
                <a:tc>
                  <a:txBody>
                    <a:bodyPr/>
                    <a:lstStyle/>
                    <a:p>
                      <a:pPr>
                        <a:lnSpc>
                          <a:spcPct val="115000"/>
                        </a:lnSpc>
                        <a:spcAft>
                          <a:spcPts val="800"/>
                        </a:spcAft>
                      </a:pPr>
                      <a:r>
                        <a:rPr lang="en-US" sz="1400">
                          <a:effectLst/>
                        </a:rPr>
                        <a:t>Encephalitis</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2 (1.5)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3172040111"/>
                  </a:ext>
                </a:extLst>
              </a:tr>
              <a:tr h="464076">
                <a:tc>
                  <a:txBody>
                    <a:bodyPr/>
                    <a:lstStyle/>
                    <a:p>
                      <a:pPr>
                        <a:lnSpc>
                          <a:spcPct val="115000"/>
                        </a:lnSpc>
                        <a:spcAft>
                          <a:spcPts val="800"/>
                        </a:spcAft>
                      </a:pPr>
                      <a:r>
                        <a:rPr lang="en-US" sz="1400">
                          <a:effectLst/>
                        </a:rPr>
                        <a:t>Cranial nerve (CN) involvement</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114 (87.0)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2983085107"/>
                  </a:ext>
                </a:extLst>
              </a:tr>
              <a:tr h="224479">
                <a:tc>
                  <a:txBody>
                    <a:bodyPr/>
                    <a:lstStyle/>
                    <a:p>
                      <a:pPr>
                        <a:lnSpc>
                          <a:spcPct val="115000"/>
                        </a:lnSpc>
                        <a:spcAft>
                          <a:spcPts val="800"/>
                        </a:spcAft>
                      </a:pPr>
                      <a:r>
                        <a:rPr lang="en-US" sz="1400">
                          <a:effectLst/>
                        </a:rPr>
                        <a:t>CN I</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4 (3.0)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2506230982"/>
                  </a:ext>
                </a:extLst>
              </a:tr>
              <a:tr h="224479">
                <a:tc>
                  <a:txBody>
                    <a:bodyPr/>
                    <a:lstStyle/>
                    <a:p>
                      <a:pPr>
                        <a:lnSpc>
                          <a:spcPct val="115000"/>
                        </a:lnSpc>
                        <a:spcAft>
                          <a:spcPts val="800"/>
                        </a:spcAft>
                      </a:pPr>
                      <a:r>
                        <a:rPr lang="en-US" sz="1400">
                          <a:effectLst/>
                        </a:rPr>
                        <a:t>CN II</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2 (1.5)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2131248989"/>
                  </a:ext>
                </a:extLst>
              </a:tr>
              <a:tr h="224479">
                <a:tc>
                  <a:txBody>
                    <a:bodyPr/>
                    <a:lstStyle/>
                    <a:p>
                      <a:pPr>
                        <a:lnSpc>
                          <a:spcPct val="115000"/>
                        </a:lnSpc>
                        <a:spcAft>
                          <a:spcPts val="800"/>
                        </a:spcAft>
                      </a:pPr>
                      <a:r>
                        <a:rPr lang="en-US" sz="1400">
                          <a:effectLst/>
                        </a:rPr>
                        <a:t>CN III</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7 (5.3)</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3620453631"/>
                  </a:ext>
                </a:extLst>
              </a:tr>
              <a:tr h="224479">
                <a:tc>
                  <a:txBody>
                    <a:bodyPr/>
                    <a:lstStyle/>
                    <a:p>
                      <a:pPr>
                        <a:lnSpc>
                          <a:spcPct val="115000"/>
                        </a:lnSpc>
                        <a:spcAft>
                          <a:spcPts val="800"/>
                        </a:spcAft>
                      </a:pPr>
                      <a:r>
                        <a:rPr lang="en-US" sz="1400">
                          <a:effectLst/>
                        </a:rPr>
                        <a:t>CN IV</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2 (1.5)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799590616"/>
                  </a:ext>
                </a:extLst>
              </a:tr>
              <a:tr h="224479">
                <a:tc>
                  <a:txBody>
                    <a:bodyPr/>
                    <a:lstStyle/>
                    <a:p>
                      <a:pPr>
                        <a:lnSpc>
                          <a:spcPct val="115000"/>
                        </a:lnSpc>
                        <a:spcAft>
                          <a:spcPts val="800"/>
                        </a:spcAft>
                      </a:pPr>
                      <a:r>
                        <a:rPr lang="en-US" sz="1400">
                          <a:effectLst/>
                        </a:rPr>
                        <a:t>CN V</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12 (9.0)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2113131829"/>
                  </a:ext>
                </a:extLst>
              </a:tr>
              <a:tr h="224479">
                <a:tc>
                  <a:txBody>
                    <a:bodyPr/>
                    <a:lstStyle/>
                    <a:p>
                      <a:pPr>
                        <a:lnSpc>
                          <a:spcPct val="115000"/>
                        </a:lnSpc>
                        <a:spcAft>
                          <a:spcPts val="800"/>
                        </a:spcAft>
                      </a:pPr>
                      <a:r>
                        <a:rPr lang="en-US" sz="1400">
                          <a:effectLst/>
                        </a:rPr>
                        <a:t>CN VI</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4 (3.0)</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3140804306"/>
                  </a:ext>
                </a:extLst>
              </a:tr>
              <a:tr h="224479">
                <a:tc>
                  <a:txBody>
                    <a:bodyPr/>
                    <a:lstStyle/>
                    <a:p>
                      <a:pPr>
                        <a:lnSpc>
                          <a:spcPct val="115000"/>
                        </a:lnSpc>
                        <a:spcAft>
                          <a:spcPts val="800"/>
                        </a:spcAft>
                      </a:pPr>
                      <a:r>
                        <a:rPr lang="en-US" sz="1400">
                          <a:effectLst/>
                        </a:rPr>
                        <a:t>CN VII</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39 (29.7)</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1749940469"/>
                  </a:ext>
                </a:extLst>
              </a:tr>
              <a:tr h="224479">
                <a:tc>
                  <a:txBody>
                    <a:bodyPr/>
                    <a:lstStyle/>
                    <a:p>
                      <a:pPr>
                        <a:lnSpc>
                          <a:spcPct val="115000"/>
                        </a:lnSpc>
                        <a:spcAft>
                          <a:spcPts val="800"/>
                        </a:spcAft>
                      </a:pPr>
                      <a:r>
                        <a:rPr lang="en-US" sz="1400">
                          <a:effectLst/>
                        </a:rPr>
                        <a:t>CN VIII</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95 (72.5)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435905706"/>
                  </a:ext>
                </a:extLst>
              </a:tr>
              <a:tr h="224479">
                <a:tc>
                  <a:txBody>
                    <a:bodyPr/>
                    <a:lstStyle/>
                    <a:p>
                      <a:pPr>
                        <a:lnSpc>
                          <a:spcPct val="115000"/>
                        </a:lnSpc>
                        <a:spcAft>
                          <a:spcPts val="800"/>
                        </a:spcAft>
                      </a:pPr>
                      <a:r>
                        <a:rPr lang="en-US" sz="1400">
                          <a:effectLst/>
                        </a:rPr>
                        <a:t>CN IX, X, XI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a:effectLst/>
                        </a:rPr>
                        <a:t>6 (4.5)</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733747409"/>
                  </a:ext>
                </a:extLst>
              </a:tr>
              <a:tr h="224479">
                <a:tc>
                  <a:txBody>
                    <a:bodyPr/>
                    <a:lstStyle/>
                    <a:p>
                      <a:pPr>
                        <a:lnSpc>
                          <a:spcPct val="115000"/>
                        </a:lnSpc>
                        <a:spcAft>
                          <a:spcPts val="800"/>
                        </a:spcAft>
                      </a:pPr>
                      <a:r>
                        <a:rPr lang="en-US" sz="1400">
                          <a:effectLst/>
                        </a:rPr>
                        <a:t>Spinal Cord lesion</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tc>
                  <a:txBody>
                    <a:bodyPr/>
                    <a:lstStyle/>
                    <a:p>
                      <a:pPr>
                        <a:lnSpc>
                          <a:spcPct val="115000"/>
                        </a:lnSpc>
                        <a:spcAft>
                          <a:spcPts val="800"/>
                        </a:spcAft>
                      </a:pPr>
                      <a:r>
                        <a:rPr lang="en-US" sz="1400" dirty="0">
                          <a:effectLst/>
                        </a:rPr>
                        <a:t>0 (0)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3854" marR="63854" marT="0" marB="0"/>
                </a:tc>
                <a:extLst>
                  <a:ext uri="{0D108BD9-81ED-4DB2-BD59-A6C34878D82A}">
                    <a16:rowId xmlns:a16="http://schemas.microsoft.com/office/drawing/2014/main" val="2908264145"/>
                  </a:ext>
                </a:extLst>
              </a:tr>
            </a:tbl>
          </a:graphicData>
        </a:graphic>
      </p:graphicFrame>
    </p:spTree>
    <p:extLst>
      <p:ext uri="{BB962C8B-B14F-4D97-AF65-F5344CB8AC3E}">
        <p14:creationId xmlns:p14="http://schemas.microsoft.com/office/powerpoint/2010/main" val="3274375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79485-DDEF-1D4B-5DF3-9026FF0EA19E}"/>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rPr>
              <a:t>Results</a:t>
            </a:r>
            <a:endParaRPr lang="fa-IR" dirty="0"/>
          </a:p>
        </p:txBody>
      </p:sp>
      <p:sp>
        <p:nvSpPr>
          <p:cNvPr id="3" name="Content Placeholder 2">
            <a:extLst>
              <a:ext uri="{FF2B5EF4-FFF2-40B4-BE49-F238E27FC236}">
                <a16:creationId xmlns:a16="http://schemas.microsoft.com/office/drawing/2014/main" id="{844B1606-0494-9F32-84E5-D5D75B1349DD}"/>
              </a:ext>
            </a:extLst>
          </p:cNvPr>
          <p:cNvSpPr>
            <a:spLocks noGrp="1"/>
          </p:cNvSpPr>
          <p:nvPr>
            <p:ph idx="1"/>
          </p:nvPr>
        </p:nvSpPr>
        <p:spPr>
          <a:xfrm>
            <a:off x="838200" y="1530220"/>
            <a:ext cx="10515600" cy="4646743"/>
          </a:xfrm>
        </p:spPr>
        <p:txBody>
          <a:bodyPr/>
          <a:lstStyle/>
          <a:p>
            <a:r>
              <a:rPr lang="en-US" sz="1800" dirty="0">
                <a:effectLst/>
                <a:latin typeface="Times New Roman" panose="02020603050405020304" pitchFamily="18" charset="0"/>
                <a:ea typeface="Calibri" panose="020F0502020204030204" pitchFamily="34" charset="0"/>
              </a:rPr>
              <a:t>Table 4 depicts the status of serologic markers evaluated in patients at the diagnosis of GPA and the comparison between the two groups. In our study, 75.2% of all patients were ANCA (either PR3- or MPO-ANCA) positive, and this portion was nearly the same for non-neurologic and neurologic patients (Table 4). As shown in Table 4, the frequency of positive PR3-ANCA was higher than MPO-ANCA. The frequency of positive PR3-ANCA and MPO-ANCA was 138/218 (62.7%) and 29/216 (13.2%), respectively. There was no significant difference between non-neurologic and neurologic groups regarding positive or negative ANCA (Table 4).</a:t>
            </a:r>
          </a:p>
          <a:p>
            <a:r>
              <a:rPr lang="en-US" sz="1800" dirty="0">
                <a:effectLst/>
                <a:latin typeface="Times New Roman" panose="02020603050405020304" pitchFamily="18" charset="0"/>
                <a:ea typeface="Calibri" panose="020F0502020204030204" pitchFamily="34" charset="0"/>
              </a:rPr>
              <a:t>The median (IQR) of PR3-ANCA was 34.5 (89.0-1.97) in total, 22.0 (73.5-0.0), and 48.0 (99.65-3.95) in the non-neurologic and neurologic group, respectively, which was significantly higher in the neurologic group (p=0.029, Table 4).</a:t>
            </a:r>
            <a:endParaRPr lang="en-US" sz="1800" dirty="0">
              <a:latin typeface="Times New Roman" panose="02020603050405020304" pitchFamily="18" charset="0"/>
              <a:ea typeface="Calibri" panose="020F0502020204030204" pitchFamily="34" charset="0"/>
            </a:endParaRPr>
          </a:p>
          <a:p>
            <a:r>
              <a:rPr lang="en-US" sz="1800" dirty="0">
                <a:effectLst/>
                <a:latin typeface="Times New Roman" panose="02020603050405020304" pitchFamily="18" charset="0"/>
                <a:ea typeface="Calibri" panose="020F0502020204030204" pitchFamily="34" charset="0"/>
              </a:rPr>
              <a:t>In contrast to PR3-ANCA, there was no significant difference between the two groups regarding MPO-ANCA titer (p=0.079, Table 4).</a:t>
            </a:r>
          </a:p>
          <a:p>
            <a:r>
              <a:rPr lang="en-US" sz="1800" dirty="0">
                <a:latin typeface="Times New Roman" panose="02020603050405020304" pitchFamily="18" charset="0"/>
              </a:rPr>
              <a:t>As expected, the median </a:t>
            </a:r>
            <a:r>
              <a:rPr kumimoji="0" lang="en-US" altLang="fa-IR" sz="1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median (IQR) of both ESR and CRP were above the normal range in all patients, and</a:t>
            </a:r>
            <a:r>
              <a:rPr kumimoji="0" lang="en-US" altLang="fa-IR" sz="1800" b="0" i="0" u="sng" strike="noStrike" cap="none" normalizeH="0" baseline="0" dirty="0">
                <a:ln>
                  <a:noFill/>
                </a:ln>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en-US" altLang="fa-IR" sz="1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their values were significantly higher in the neurologic group compared to the non-neurologic group </a:t>
            </a:r>
            <a:r>
              <a:rPr lang="en-US" sz="1800" dirty="0">
                <a:effectLst/>
                <a:latin typeface="Times New Roman" panose="02020603050405020304" pitchFamily="18" charset="0"/>
                <a:ea typeface="Calibri" panose="020F0502020204030204" pitchFamily="34" charset="0"/>
              </a:rPr>
              <a:t>(p&lt;0.001 and p=0.023, respectively, Table 4).</a:t>
            </a:r>
            <a:endParaRPr kumimoji="0" lang="en-US" altLang="fa-IR"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80228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D0A5E-FE7F-BC45-808E-AFC3C390D25D}"/>
              </a:ext>
            </a:extLst>
          </p:cNvPr>
          <p:cNvSpPr>
            <a:spLocks noGrp="1"/>
          </p:cNvSpPr>
          <p:nvPr>
            <p:ph type="title"/>
          </p:nvPr>
        </p:nvSpPr>
        <p:spPr>
          <a:xfrm>
            <a:off x="838200" y="877078"/>
            <a:ext cx="10515600" cy="813610"/>
          </a:xfrm>
        </p:spPr>
        <p:txBody>
          <a:bodyPr>
            <a:normAutofit fontScale="90000"/>
          </a:bodyPr>
          <a:lstStyle/>
          <a:p>
            <a:r>
              <a:rPr kumimoji="0" lang="en-US" altLang="fa-IR" sz="27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4. Serologic markers in patients with GPA, and comparison between non-neurologic and neurologic group</a:t>
            </a:r>
            <a:r>
              <a:rPr kumimoji="0" lang="en-US" altLang="fa-IR" sz="2700" b="0" i="0" u="sng" strike="noStrike" cap="none" normalizeH="0" baseline="0" dirty="0">
                <a:ln>
                  <a:noFill/>
                </a:ln>
                <a:solidFill>
                  <a:srgbClr val="008080"/>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en-US" altLang="fa-IR" sz="27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data are shown in number/total (% of N), *Chi-square test</a:t>
            </a:r>
            <a:br>
              <a:rPr kumimoji="0" lang="en-US" altLang="fa-IR" sz="2400" b="0" i="0" u="none" strike="noStrike" cap="none" normalizeH="0" baseline="0" dirty="0">
                <a:ln>
                  <a:noFill/>
                </a:ln>
                <a:solidFill>
                  <a:schemeClr val="tx1"/>
                </a:solidFill>
                <a:effectLst/>
              </a:rPr>
            </a:br>
            <a:endParaRPr lang="fa-IR" dirty="0"/>
          </a:p>
        </p:txBody>
      </p:sp>
      <p:graphicFrame>
        <p:nvGraphicFramePr>
          <p:cNvPr id="4" name="Content Placeholder 3">
            <a:extLst>
              <a:ext uri="{FF2B5EF4-FFF2-40B4-BE49-F238E27FC236}">
                <a16:creationId xmlns:a16="http://schemas.microsoft.com/office/drawing/2014/main" id="{E7E27541-50D9-3B9D-023F-7136E7186FDA}"/>
              </a:ext>
            </a:extLst>
          </p:cNvPr>
          <p:cNvGraphicFramePr>
            <a:graphicFrameLocks noGrp="1"/>
          </p:cNvGraphicFramePr>
          <p:nvPr>
            <p:ph idx="1"/>
            <p:extLst>
              <p:ext uri="{D42A27DB-BD31-4B8C-83A1-F6EECF244321}">
                <p14:modId xmlns:p14="http://schemas.microsoft.com/office/powerpoint/2010/main" val="989536538"/>
              </p:ext>
            </p:extLst>
          </p:nvPr>
        </p:nvGraphicFramePr>
        <p:xfrm>
          <a:off x="1101012" y="1690689"/>
          <a:ext cx="9703836" cy="4435603"/>
        </p:xfrm>
        <a:graphic>
          <a:graphicData uri="http://schemas.openxmlformats.org/drawingml/2006/table">
            <a:tbl>
              <a:tblPr firstRow="1" firstCol="1" bandRow="1">
                <a:tableStyleId>{5C22544A-7EE6-4342-B048-85BDC9FD1C3A}</a:tableStyleId>
              </a:tblPr>
              <a:tblGrid>
                <a:gridCol w="1487272">
                  <a:extLst>
                    <a:ext uri="{9D8B030D-6E8A-4147-A177-3AD203B41FA5}">
                      <a16:colId xmlns:a16="http://schemas.microsoft.com/office/drawing/2014/main" val="1305347820"/>
                    </a:ext>
                  </a:extLst>
                </a:gridCol>
                <a:gridCol w="1643139">
                  <a:extLst>
                    <a:ext uri="{9D8B030D-6E8A-4147-A177-3AD203B41FA5}">
                      <a16:colId xmlns:a16="http://schemas.microsoft.com/office/drawing/2014/main" val="4167624930"/>
                    </a:ext>
                  </a:extLst>
                </a:gridCol>
                <a:gridCol w="1956615">
                  <a:extLst>
                    <a:ext uri="{9D8B030D-6E8A-4147-A177-3AD203B41FA5}">
                      <a16:colId xmlns:a16="http://schemas.microsoft.com/office/drawing/2014/main" val="435241451"/>
                    </a:ext>
                  </a:extLst>
                </a:gridCol>
                <a:gridCol w="1956615">
                  <a:extLst>
                    <a:ext uri="{9D8B030D-6E8A-4147-A177-3AD203B41FA5}">
                      <a16:colId xmlns:a16="http://schemas.microsoft.com/office/drawing/2014/main" val="2186366950"/>
                    </a:ext>
                  </a:extLst>
                </a:gridCol>
                <a:gridCol w="1799877">
                  <a:extLst>
                    <a:ext uri="{9D8B030D-6E8A-4147-A177-3AD203B41FA5}">
                      <a16:colId xmlns:a16="http://schemas.microsoft.com/office/drawing/2014/main" val="1916780697"/>
                    </a:ext>
                  </a:extLst>
                </a:gridCol>
                <a:gridCol w="860318">
                  <a:extLst>
                    <a:ext uri="{9D8B030D-6E8A-4147-A177-3AD203B41FA5}">
                      <a16:colId xmlns:a16="http://schemas.microsoft.com/office/drawing/2014/main" val="2377030600"/>
                    </a:ext>
                  </a:extLst>
                </a:gridCol>
              </a:tblGrid>
              <a:tr h="488957">
                <a:tc gridSpan="2">
                  <a:txBody>
                    <a:bodyPr/>
                    <a:lstStyle/>
                    <a:p>
                      <a:pPr algn="just">
                        <a:lnSpc>
                          <a:spcPct val="107000"/>
                        </a:lnSpc>
                        <a:spcAft>
                          <a:spcPts val="800"/>
                        </a:spcAft>
                      </a:pPr>
                      <a:r>
                        <a:rPr lang="en-US" sz="1600" dirty="0">
                          <a:effectLst/>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fa-IR"/>
                    </a:p>
                  </a:txBody>
                  <a:tcPr/>
                </a:tc>
                <a:tc>
                  <a:txBody>
                    <a:bodyPr/>
                    <a:lstStyle/>
                    <a:p>
                      <a:pPr algn="just">
                        <a:lnSpc>
                          <a:spcPct val="107000"/>
                        </a:lnSpc>
                        <a:spcAft>
                          <a:spcPts val="800"/>
                        </a:spcAft>
                      </a:pPr>
                      <a:r>
                        <a:rPr lang="en-US" sz="1600">
                          <a:effectLst/>
                        </a:rPr>
                        <a:t>Non-neurologic (N=89)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Neurologic (N=131)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Total (N=220)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P-value</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48081164"/>
                  </a:ext>
                </a:extLst>
              </a:tr>
              <a:tr h="254832">
                <a:tc rowSpan="2">
                  <a:txBody>
                    <a:bodyPr/>
                    <a:lstStyle/>
                    <a:p>
                      <a:pPr algn="just">
                        <a:lnSpc>
                          <a:spcPct val="107000"/>
                        </a:lnSpc>
                        <a:spcAft>
                          <a:spcPts val="800"/>
                        </a:spcAft>
                      </a:pPr>
                      <a:r>
                        <a:rPr lang="en-US" sz="1600">
                          <a:effectLst/>
                        </a:rPr>
                        <a:t>ANCA</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Positive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67/89 (75.3)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97/129 (74.0)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800"/>
                        </a:spcAft>
                      </a:pPr>
                      <a:r>
                        <a:rPr lang="en-US" sz="1600">
                          <a:effectLst/>
                        </a:rPr>
                        <a:t>164/218 (75.2)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gn="just">
                        <a:lnSpc>
                          <a:spcPct val="107000"/>
                        </a:lnSpc>
                        <a:spcAft>
                          <a:spcPts val="800"/>
                        </a:spcAft>
                      </a:pPr>
                      <a:r>
                        <a:rPr lang="en-US" sz="1600">
                          <a:effectLst/>
                        </a:rPr>
                        <a:t>0.559*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17030826"/>
                  </a:ext>
                </a:extLst>
              </a:tr>
              <a:tr h="234604">
                <a:tc vMerge="1">
                  <a:txBody>
                    <a:bodyPr/>
                    <a:lstStyle/>
                    <a:p>
                      <a:pPr rtl="1"/>
                      <a:endParaRPr lang="fa-IR"/>
                    </a:p>
                  </a:txBody>
                  <a:tcPr/>
                </a:tc>
                <a:tc>
                  <a:txBody>
                    <a:bodyPr/>
                    <a:lstStyle/>
                    <a:p>
                      <a:pPr algn="just">
                        <a:lnSpc>
                          <a:spcPct val="107000"/>
                        </a:lnSpc>
                        <a:spcAft>
                          <a:spcPts val="800"/>
                        </a:spcAft>
                      </a:pPr>
                      <a:r>
                        <a:rPr lang="en-US" sz="1600">
                          <a:effectLst/>
                        </a:rPr>
                        <a:t>Negative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22/89 (24.7)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800"/>
                        </a:spcAft>
                      </a:pPr>
                      <a:r>
                        <a:rPr lang="en-US" sz="1600">
                          <a:effectLst/>
                        </a:rPr>
                        <a:t>32/129 (24.4)</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54/218 (24.5)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fa-IR"/>
                    </a:p>
                  </a:txBody>
                  <a:tcPr/>
                </a:tc>
                <a:extLst>
                  <a:ext uri="{0D108BD9-81ED-4DB2-BD59-A6C34878D82A}">
                    <a16:rowId xmlns:a16="http://schemas.microsoft.com/office/drawing/2014/main" val="1568194998"/>
                  </a:ext>
                </a:extLst>
              </a:tr>
              <a:tr h="296242">
                <a:tc rowSpan="2">
                  <a:txBody>
                    <a:bodyPr/>
                    <a:lstStyle/>
                    <a:p>
                      <a:pPr algn="just">
                        <a:lnSpc>
                          <a:spcPct val="107000"/>
                        </a:lnSpc>
                        <a:spcAft>
                          <a:spcPts val="800"/>
                        </a:spcAft>
                      </a:pPr>
                      <a:r>
                        <a:rPr lang="en-US" sz="1600">
                          <a:effectLst/>
                        </a:rPr>
                        <a:t>PR3-ANCA</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Positive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51/89 (57.3)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800"/>
                        </a:spcAft>
                      </a:pPr>
                      <a:r>
                        <a:rPr lang="en-US" sz="1600">
                          <a:effectLst/>
                        </a:rPr>
                        <a:t>87/129 (66.4)</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138/218 (62.7)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gn="just">
                        <a:lnSpc>
                          <a:spcPct val="107000"/>
                        </a:lnSpc>
                        <a:spcAft>
                          <a:spcPts val="800"/>
                        </a:spcAft>
                      </a:pPr>
                      <a:r>
                        <a:rPr lang="en-US" sz="1600">
                          <a:effectLst/>
                        </a:rPr>
                        <a:t>0.083*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47658340"/>
                  </a:ext>
                </a:extLst>
              </a:tr>
              <a:tr h="303409">
                <a:tc vMerge="1">
                  <a:txBody>
                    <a:bodyPr/>
                    <a:lstStyle/>
                    <a:p>
                      <a:pPr rtl="1"/>
                      <a:endParaRPr lang="fa-IR"/>
                    </a:p>
                  </a:txBody>
                  <a:tcPr/>
                </a:tc>
                <a:tc>
                  <a:txBody>
                    <a:bodyPr/>
                    <a:lstStyle/>
                    <a:p>
                      <a:pPr algn="just">
                        <a:lnSpc>
                          <a:spcPct val="107000"/>
                        </a:lnSpc>
                        <a:spcAft>
                          <a:spcPts val="800"/>
                        </a:spcAft>
                      </a:pPr>
                      <a:r>
                        <a:rPr lang="en-US" sz="1600">
                          <a:effectLst/>
                        </a:rPr>
                        <a:t>Negative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38/89 (42.7)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42/129 (32.1)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80/218 (36.4)</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fa-IR"/>
                    </a:p>
                  </a:txBody>
                  <a:tcPr/>
                </a:tc>
                <a:extLst>
                  <a:ext uri="{0D108BD9-81ED-4DB2-BD59-A6C34878D82A}">
                    <a16:rowId xmlns:a16="http://schemas.microsoft.com/office/drawing/2014/main" val="1513729810"/>
                  </a:ext>
                </a:extLst>
              </a:tr>
              <a:tr h="289074">
                <a:tc rowSpan="2">
                  <a:txBody>
                    <a:bodyPr/>
                    <a:lstStyle/>
                    <a:p>
                      <a:pPr algn="just">
                        <a:lnSpc>
                          <a:spcPct val="107000"/>
                        </a:lnSpc>
                        <a:spcAft>
                          <a:spcPts val="800"/>
                        </a:spcAft>
                      </a:pPr>
                      <a:r>
                        <a:rPr lang="en-US" sz="1600">
                          <a:effectLst/>
                        </a:rPr>
                        <a:t>MPO-ANCA</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Positive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17/87 (19.1)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12/129 (9.3)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29/216 (13.2)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gn="just">
                        <a:lnSpc>
                          <a:spcPct val="107000"/>
                        </a:lnSpc>
                        <a:spcAft>
                          <a:spcPts val="800"/>
                        </a:spcAft>
                      </a:pPr>
                      <a:r>
                        <a:rPr lang="en-US" sz="1600">
                          <a:effectLst/>
                        </a:rPr>
                        <a:t>0.026*</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23620973"/>
                  </a:ext>
                </a:extLst>
              </a:tr>
              <a:tr h="303409">
                <a:tc vMerge="1">
                  <a:txBody>
                    <a:bodyPr/>
                    <a:lstStyle/>
                    <a:p>
                      <a:pPr rtl="1"/>
                      <a:endParaRPr lang="fa-IR"/>
                    </a:p>
                  </a:txBody>
                  <a:tcPr/>
                </a:tc>
                <a:tc>
                  <a:txBody>
                    <a:bodyPr/>
                    <a:lstStyle/>
                    <a:p>
                      <a:pPr algn="just">
                        <a:lnSpc>
                          <a:spcPct val="107000"/>
                        </a:lnSpc>
                        <a:spcAft>
                          <a:spcPts val="800"/>
                        </a:spcAft>
                      </a:pPr>
                      <a:r>
                        <a:rPr lang="en-US" sz="1600">
                          <a:effectLst/>
                        </a:rPr>
                        <a:t>Negative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70/87 (78.7)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117/129 (89.3)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187/216 (85.0)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fa-IR"/>
                    </a:p>
                  </a:txBody>
                  <a:tcPr/>
                </a:tc>
                <a:extLst>
                  <a:ext uri="{0D108BD9-81ED-4DB2-BD59-A6C34878D82A}">
                    <a16:rowId xmlns:a16="http://schemas.microsoft.com/office/drawing/2014/main" val="1876662080"/>
                  </a:ext>
                </a:extLst>
              </a:tr>
              <a:tr h="234604">
                <a:tc rowSpan="2">
                  <a:txBody>
                    <a:bodyPr/>
                    <a:lstStyle/>
                    <a:p>
                      <a:pPr algn="just">
                        <a:lnSpc>
                          <a:spcPct val="107000"/>
                        </a:lnSpc>
                        <a:spcAft>
                          <a:spcPts val="800"/>
                        </a:spcAft>
                      </a:pPr>
                      <a:r>
                        <a:rPr lang="en-US" sz="1600">
                          <a:effectLst/>
                        </a:rPr>
                        <a:t>PR3-ANCA</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Median (IQR)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22.0 (73.5-0.0)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48.0 (99.65-3.95)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800"/>
                        </a:spcAft>
                      </a:pPr>
                      <a:r>
                        <a:rPr lang="en-US" sz="1600">
                          <a:effectLst/>
                        </a:rPr>
                        <a:t>34.5 (89.0-1.97)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gn="just">
                        <a:lnSpc>
                          <a:spcPct val="107000"/>
                        </a:lnSpc>
                        <a:spcAft>
                          <a:spcPts val="800"/>
                        </a:spcAft>
                      </a:pPr>
                      <a:r>
                        <a:rPr lang="en-US" sz="1600">
                          <a:effectLst/>
                        </a:rPr>
                        <a:t>0.029*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83679969"/>
                  </a:ext>
                </a:extLst>
              </a:tr>
              <a:tr h="234604">
                <a:tc vMerge="1">
                  <a:txBody>
                    <a:bodyPr/>
                    <a:lstStyle/>
                    <a:p>
                      <a:pPr rtl="1"/>
                      <a:endParaRPr lang="fa-IR"/>
                    </a:p>
                  </a:txBody>
                  <a:tcPr/>
                </a:tc>
                <a:tc>
                  <a:txBody>
                    <a:bodyPr/>
                    <a:lstStyle/>
                    <a:p>
                      <a:pPr algn="just">
                        <a:lnSpc>
                          <a:spcPct val="107000"/>
                        </a:lnSpc>
                        <a:spcAft>
                          <a:spcPts val="800"/>
                        </a:spcAft>
                      </a:pPr>
                      <a:r>
                        <a:rPr lang="en-US" sz="1600">
                          <a:effectLst/>
                        </a:rPr>
                        <a:t>Mean (SEM)</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49.03 (6.91)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68.81 (7.77)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60.73 (5.42)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fa-IR"/>
                    </a:p>
                  </a:txBody>
                  <a:tcPr/>
                </a:tc>
                <a:extLst>
                  <a:ext uri="{0D108BD9-81ED-4DB2-BD59-A6C34878D82A}">
                    <a16:rowId xmlns:a16="http://schemas.microsoft.com/office/drawing/2014/main" val="2019260640"/>
                  </a:ext>
                </a:extLst>
              </a:tr>
              <a:tr h="296242">
                <a:tc rowSpan="2">
                  <a:txBody>
                    <a:bodyPr/>
                    <a:lstStyle/>
                    <a:p>
                      <a:pPr algn="just">
                        <a:lnSpc>
                          <a:spcPct val="107000"/>
                        </a:lnSpc>
                        <a:spcAft>
                          <a:spcPts val="800"/>
                        </a:spcAft>
                      </a:pPr>
                      <a:r>
                        <a:rPr lang="en-US" sz="1600">
                          <a:effectLst/>
                        </a:rPr>
                        <a:t>MPO-ANCA</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Median (IQR)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0.1 (8.5-0.0)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0.0 (2.0-0.0)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0.0 (3.22-0.0)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gn="just">
                        <a:lnSpc>
                          <a:spcPct val="107000"/>
                        </a:lnSpc>
                        <a:spcAft>
                          <a:spcPts val="800"/>
                        </a:spcAft>
                      </a:pPr>
                      <a:r>
                        <a:rPr lang="en-US" sz="1600">
                          <a:effectLst/>
                        </a:rPr>
                        <a:t>0.079*</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95030453"/>
                  </a:ext>
                </a:extLst>
              </a:tr>
              <a:tr h="296242">
                <a:tc vMerge="1">
                  <a:txBody>
                    <a:bodyPr/>
                    <a:lstStyle/>
                    <a:p>
                      <a:pPr rtl="1"/>
                      <a:endParaRPr lang="fa-IR"/>
                    </a:p>
                  </a:txBody>
                  <a:tcPr/>
                </a:tc>
                <a:tc>
                  <a:txBody>
                    <a:bodyPr/>
                    <a:lstStyle/>
                    <a:p>
                      <a:pPr algn="just">
                        <a:lnSpc>
                          <a:spcPct val="107000"/>
                        </a:lnSpc>
                        <a:spcAft>
                          <a:spcPts val="800"/>
                        </a:spcAft>
                      </a:pPr>
                      <a:r>
                        <a:rPr lang="en-US" sz="1600">
                          <a:effectLst/>
                        </a:rPr>
                        <a:t>Mean (SEM)</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16.55 (3.93)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7.68 (2.33)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800"/>
                        </a:spcAft>
                      </a:pPr>
                      <a:r>
                        <a:rPr lang="en-US" sz="1600">
                          <a:effectLst/>
                        </a:rPr>
                        <a:t>11.25 (2.12)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fa-IR"/>
                    </a:p>
                  </a:txBody>
                  <a:tcPr/>
                </a:tc>
                <a:extLst>
                  <a:ext uri="{0D108BD9-81ED-4DB2-BD59-A6C34878D82A}">
                    <a16:rowId xmlns:a16="http://schemas.microsoft.com/office/drawing/2014/main" val="453586700"/>
                  </a:ext>
                </a:extLst>
              </a:tr>
              <a:tr h="234604">
                <a:tc rowSpan="2">
                  <a:txBody>
                    <a:bodyPr/>
                    <a:lstStyle/>
                    <a:p>
                      <a:pPr algn="just">
                        <a:lnSpc>
                          <a:spcPct val="107000"/>
                        </a:lnSpc>
                        <a:spcAft>
                          <a:spcPts val="800"/>
                        </a:spcAft>
                      </a:pPr>
                      <a:r>
                        <a:rPr lang="en-US" sz="1600">
                          <a:effectLst/>
                        </a:rPr>
                        <a:t>ESR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Median (IQR)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28.0 (53.0-10.5)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54.0 (90.0-19.0)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42.0 (78.0-15.0)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gn="just">
                        <a:lnSpc>
                          <a:spcPct val="107000"/>
                        </a:lnSpc>
                        <a:spcAft>
                          <a:spcPts val="800"/>
                        </a:spcAft>
                      </a:pPr>
                      <a:r>
                        <a:rPr lang="en-US" sz="1600">
                          <a:effectLst/>
                        </a:rPr>
                        <a:t>&lt;0.001*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50349314"/>
                  </a:ext>
                </a:extLst>
              </a:tr>
              <a:tr h="296242">
                <a:tc vMerge="1">
                  <a:txBody>
                    <a:bodyPr/>
                    <a:lstStyle/>
                    <a:p>
                      <a:pPr rtl="1"/>
                      <a:endParaRPr lang="fa-IR"/>
                    </a:p>
                  </a:txBody>
                  <a:tcPr/>
                </a:tc>
                <a:tc>
                  <a:txBody>
                    <a:bodyPr/>
                    <a:lstStyle/>
                    <a:p>
                      <a:pPr algn="just">
                        <a:lnSpc>
                          <a:spcPct val="107000"/>
                        </a:lnSpc>
                        <a:spcAft>
                          <a:spcPts val="800"/>
                        </a:spcAft>
                      </a:pPr>
                      <a:r>
                        <a:rPr lang="en-US" sz="1600">
                          <a:effectLst/>
                        </a:rPr>
                        <a:t>Mean (SEM)</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36.94 (3.30)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57.73 (3.72)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49.24 (2.67)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fa-IR"/>
                    </a:p>
                  </a:txBody>
                  <a:tcPr/>
                </a:tc>
                <a:extLst>
                  <a:ext uri="{0D108BD9-81ED-4DB2-BD59-A6C34878D82A}">
                    <a16:rowId xmlns:a16="http://schemas.microsoft.com/office/drawing/2014/main" val="758221906"/>
                  </a:ext>
                </a:extLst>
              </a:tr>
              <a:tr h="296242">
                <a:tc rowSpan="2">
                  <a:txBody>
                    <a:bodyPr/>
                    <a:lstStyle/>
                    <a:p>
                      <a:pPr algn="just">
                        <a:lnSpc>
                          <a:spcPct val="107000"/>
                        </a:lnSpc>
                        <a:spcAft>
                          <a:spcPts val="800"/>
                        </a:spcAft>
                      </a:pPr>
                      <a:r>
                        <a:rPr lang="en-US" sz="1600">
                          <a:effectLst/>
                        </a:rPr>
                        <a:t>CRP</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Median (IQR)</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16.0 (63.0-3.0)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47.0 (96.0-7.0)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23.0 (86.0-5.0)</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gn="just" rtl="0">
                        <a:lnSpc>
                          <a:spcPct val="107000"/>
                        </a:lnSpc>
                        <a:spcAft>
                          <a:spcPts val="800"/>
                        </a:spcAft>
                      </a:pPr>
                      <a:r>
                        <a:rPr lang="en-US" sz="1600" dirty="0">
                          <a:effectLst/>
                        </a:rPr>
                        <a:t>0.023*</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32444468"/>
                  </a:ext>
                </a:extLst>
              </a:tr>
              <a:tr h="296242">
                <a:tc vMerge="1">
                  <a:txBody>
                    <a:bodyPr/>
                    <a:lstStyle/>
                    <a:p>
                      <a:pPr rtl="1"/>
                      <a:endParaRPr lang="fa-IR"/>
                    </a:p>
                  </a:txBody>
                  <a:tcPr/>
                </a:tc>
                <a:tc>
                  <a:txBody>
                    <a:bodyPr/>
                    <a:lstStyle/>
                    <a:p>
                      <a:pPr algn="just">
                        <a:lnSpc>
                          <a:spcPct val="107000"/>
                        </a:lnSpc>
                        <a:spcAft>
                          <a:spcPts val="800"/>
                        </a:spcAft>
                      </a:pPr>
                      <a:r>
                        <a:rPr lang="en-US" sz="1600">
                          <a:effectLst/>
                        </a:rPr>
                        <a:t>Mean (SEM)</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34.56 (4.38)</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Aft>
                          <a:spcPts val="800"/>
                        </a:spcAft>
                      </a:pPr>
                      <a:r>
                        <a:rPr lang="en-US" sz="1600">
                          <a:effectLst/>
                        </a:rPr>
                        <a:t>52.87 (4.67)</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rtl="0">
                        <a:lnSpc>
                          <a:spcPct val="107000"/>
                        </a:lnSpc>
                        <a:spcAft>
                          <a:spcPts val="800"/>
                        </a:spcAft>
                      </a:pPr>
                      <a:r>
                        <a:rPr lang="en-US" sz="1600" dirty="0">
                          <a:effectLst/>
                        </a:rPr>
                        <a:t>45.45 (3.35)</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fa-IR"/>
                    </a:p>
                  </a:txBody>
                  <a:tcPr/>
                </a:tc>
                <a:extLst>
                  <a:ext uri="{0D108BD9-81ED-4DB2-BD59-A6C34878D82A}">
                    <a16:rowId xmlns:a16="http://schemas.microsoft.com/office/drawing/2014/main" val="3350843993"/>
                  </a:ext>
                </a:extLst>
              </a:tr>
            </a:tbl>
          </a:graphicData>
        </a:graphic>
      </p:graphicFrame>
      <p:sp>
        <p:nvSpPr>
          <p:cNvPr id="5" name="Rectangle 1">
            <a:extLst>
              <a:ext uri="{FF2B5EF4-FFF2-40B4-BE49-F238E27FC236}">
                <a16:creationId xmlns:a16="http://schemas.microsoft.com/office/drawing/2014/main" id="{9FC4FD04-32CE-4ADB-4D4D-7EA58AA6179A}"/>
              </a:ext>
            </a:extLst>
          </p:cNvPr>
          <p:cNvSpPr>
            <a:spLocks noChangeArrowheads="1"/>
          </p:cNvSpPr>
          <p:nvPr/>
        </p:nvSpPr>
        <p:spPr bwMode="auto">
          <a:xfrm>
            <a:off x="102637" y="6219268"/>
            <a:ext cx="116725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a-IR"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ANCA: antineutrophil cytoplasmic antibodies, PR3:</a:t>
            </a:r>
            <a:r>
              <a:rPr kumimoji="0" lang="en-US" altLang="fa-I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kumimoji="0" lang="en-US" altLang="fa-IR"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Proteinase 3, MPO:  myeloperoxidase, ESR: erythrocyte sedimentation rate, CRP: C-reactive-protein, IQR: interquartile range, SEM: standard error of the mean</a:t>
            </a:r>
            <a:endParaRPr kumimoji="0" lang="en-US" altLang="fa-I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34442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B1B7A-2BED-44BE-BC4E-673717E8F836}"/>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rPr>
              <a:t>Results</a:t>
            </a:r>
            <a:endParaRPr lang="fa-IR" dirty="0"/>
          </a:p>
        </p:txBody>
      </p:sp>
      <p:sp>
        <p:nvSpPr>
          <p:cNvPr id="3" name="Content Placeholder 2">
            <a:extLst>
              <a:ext uri="{FF2B5EF4-FFF2-40B4-BE49-F238E27FC236}">
                <a16:creationId xmlns:a16="http://schemas.microsoft.com/office/drawing/2014/main" id="{16FDAD47-7A41-9878-119A-BB4E8CEC5198}"/>
              </a:ext>
            </a:extLst>
          </p:cNvPr>
          <p:cNvSpPr>
            <a:spLocks noGrp="1"/>
          </p:cNvSpPr>
          <p:nvPr>
            <p:ph idx="1"/>
          </p:nvPr>
        </p:nvSpPr>
        <p:spPr>
          <a:xfrm>
            <a:off x="838200" y="1459832"/>
            <a:ext cx="10515600" cy="4717131"/>
          </a:xfrm>
        </p:spPr>
        <p:txBody>
          <a:bodyPr>
            <a:normAutofit lnSpcReduction="10000"/>
          </a:bodyPr>
          <a:lstStyle/>
          <a:p>
            <a:r>
              <a:rPr lang="en-US" sz="2000" dirty="0">
                <a:effectLst/>
                <a:latin typeface="Times New Roman" panose="02020603050405020304" pitchFamily="18" charset="0"/>
                <a:ea typeface="Calibri" panose="020F0502020204030204" pitchFamily="34" charset="0"/>
                <a:cs typeface="Arial" panose="020B0604020202020204" pitchFamily="34" charset="0"/>
              </a:rPr>
              <a:t>We classified patients with one or multiple neurologic manifestations into three groups (Tables 5 and 6). The BVAS score was calculated for each group, and a comparison was made using the Kruskal-Wallis test (Table 5). There were statistically significant differences between these groups (χ</a:t>
            </a:r>
            <a:r>
              <a:rPr lang="en-US" sz="2000" baseline="30000" dirty="0">
                <a:effectLst/>
                <a:latin typeface="Times New Roman" panose="02020603050405020304" pitchFamily="18" charset="0"/>
                <a:ea typeface="Calibri" panose="020F0502020204030204" pitchFamily="34" charset="0"/>
                <a:cs typeface="Arial" panose="020B0604020202020204" pitchFamily="34" charset="0"/>
              </a:rPr>
              <a:t>2</a:t>
            </a:r>
            <a:r>
              <a:rPr lang="en-US" sz="2000" dirty="0">
                <a:effectLst/>
                <a:latin typeface="Times New Roman" panose="02020603050405020304" pitchFamily="18" charset="0"/>
                <a:ea typeface="Calibri" panose="020F0502020204030204" pitchFamily="34" charset="0"/>
                <a:cs typeface="Arial" panose="020B0604020202020204" pitchFamily="34" charset="0"/>
              </a:rPr>
              <a:t> = 12.206, p&lt;0.001), with a mean rank BVAS score of 55.82 for one, 75.66 for two, and 82.63 for more than two neurologic manifestations groups. To find out which groups have a significant difference, we performed a post hoc method to clarify the significant difference between each paired group. Pairwise comparison showed that the difference between one and two neurologic manifestation groups and one and more than one neurologic manifestation group were significant (p=0.040 and p=0.007, respectively, Table 5). Spearman's correlation was used to determine the relationship between the number of neurologic manifestations and BVAS and PR3-ANCA. There was a positive correlation between the number of neurologic manifestations and the BVAS score (p&lt;0.001,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r</a:t>
            </a:r>
            <a:r>
              <a:rPr lang="en-US" sz="2000" baseline="-25000" dirty="0" err="1">
                <a:effectLst/>
                <a:latin typeface="Times New Roman" panose="02020603050405020304" pitchFamily="18" charset="0"/>
                <a:ea typeface="Calibri" panose="020F0502020204030204" pitchFamily="34" charset="0"/>
                <a:cs typeface="Arial" panose="020B0604020202020204" pitchFamily="34" charset="0"/>
              </a:rPr>
              <a:t>s</a:t>
            </a:r>
            <a:r>
              <a:rPr lang="en-US" sz="2000" dirty="0">
                <a:effectLst/>
                <a:latin typeface="Times New Roman" panose="02020603050405020304" pitchFamily="18" charset="0"/>
                <a:ea typeface="Calibri" panose="020F0502020204030204" pitchFamily="34" charset="0"/>
                <a:cs typeface="Arial" panose="020B0604020202020204" pitchFamily="34" charset="0"/>
              </a:rPr>
              <a:t>=0.307).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r>
              <a:rPr lang="en-US" sz="2000" dirty="0">
                <a:effectLst/>
                <a:latin typeface="Times New Roman" panose="02020603050405020304" pitchFamily="18" charset="0"/>
                <a:ea typeface="Calibri" panose="020F0502020204030204" pitchFamily="34" charset="0"/>
                <a:cs typeface="Arial" panose="020B0604020202020204" pitchFamily="34" charset="0"/>
              </a:rPr>
              <a:t>Also, the PR3-ANCA titer was compared between the neurologic manifestations groups by the Kruskal-Wallis test. The titer above 20 is considered positive. The result revealed no statistically significant difference between the three groups regarding PR3-ANCA titers (χ</a:t>
            </a:r>
            <a:r>
              <a:rPr lang="en-US" sz="2000" baseline="30000" dirty="0">
                <a:effectLst/>
                <a:latin typeface="Times New Roman" panose="02020603050405020304" pitchFamily="18" charset="0"/>
                <a:ea typeface="Calibri" panose="020F0502020204030204" pitchFamily="34" charset="0"/>
                <a:cs typeface="Arial" panose="020B0604020202020204" pitchFamily="34" charset="0"/>
              </a:rPr>
              <a:t>2</a:t>
            </a:r>
            <a:r>
              <a:rPr lang="en-US" sz="2000" dirty="0">
                <a:effectLst/>
                <a:latin typeface="Times New Roman" panose="02020603050405020304" pitchFamily="18" charset="0"/>
                <a:ea typeface="Calibri" panose="020F0502020204030204" pitchFamily="34" charset="0"/>
                <a:cs typeface="Arial" panose="020B0604020202020204" pitchFamily="34" charset="0"/>
              </a:rPr>
              <a:t> = 1.266, p&lt;0.531, Table 7). Additionally, there was no correlation between neurologic manifestation and PR3-ANCA titer using Spearman's correlation (p=0.47,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r</a:t>
            </a:r>
            <a:r>
              <a:rPr lang="en-US" sz="2000" baseline="-25000" dirty="0" err="1">
                <a:effectLst/>
                <a:latin typeface="Times New Roman" panose="02020603050405020304" pitchFamily="18" charset="0"/>
                <a:ea typeface="Calibri" panose="020F0502020204030204" pitchFamily="34" charset="0"/>
                <a:cs typeface="Arial" panose="020B0604020202020204" pitchFamily="34" charset="0"/>
              </a:rPr>
              <a:t>s</a:t>
            </a:r>
            <a:r>
              <a:rPr lang="en-US" sz="2000" dirty="0">
                <a:effectLst/>
                <a:latin typeface="Times New Roman" panose="02020603050405020304" pitchFamily="18" charset="0"/>
                <a:ea typeface="Calibri" panose="020F0502020204030204" pitchFamily="34" charset="0"/>
                <a:cs typeface="Arial" panose="020B0604020202020204" pitchFamily="34" charset="0"/>
              </a:rPr>
              <a:t>=- 0.064).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fa-IR" dirty="0"/>
          </a:p>
        </p:txBody>
      </p:sp>
    </p:spTree>
    <p:extLst>
      <p:ext uri="{BB962C8B-B14F-4D97-AF65-F5344CB8AC3E}">
        <p14:creationId xmlns:p14="http://schemas.microsoft.com/office/powerpoint/2010/main" val="3792709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5803D-7A90-3111-2C2F-DB37C53CA49D}"/>
              </a:ext>
            </a:extLst>
          </p:cNvPr>
          <p:cNvSpPr>
            <a:spLocks noGrp="1"/>
          </p:cNvSpPr>
          <p:nvPr>
            <p:ph type="title"/>
          </p:nvPr>
        </p:nvSpPr>
        <p:spPr/>
        <p:txBody>
          <a:bodyPr>
            <a:normAutofit fontScale="90000"/>
          </a:bodyPr>
          <a:lstStyle/>
          <a:p>
            <a:r>
              <a:rPr kumimoji="0" lang="en-US" altLang="fa-IR" sz="3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5. Comparison between BVAS score and number of neurologic manifestations; *Kruskal-Wallis test</a:t>
            </a:r>
            <a:br>
              <a:rPr kumimoji="0" lang="en-US" altLang="fa-IR" sz="2400" b="0" i="0" u="none" strike="noStrike" cap="none" normalizeH="0" baseline="0" dirty="0">
                <a:ln>
                  <a:noFill/>
                </a:ln>
                <a:solidFill>
                  <a:schemeClr val="tx1"/>
                </a:solidFill>
                <a:effectLst/>
              </a:rPr>
            </a:br>
            <a:endParaRPr lang="fa-IR" dirty="0"/>
          </a:p>
        </p:txBody>
      </p:sp>
      <p:graphicFrame>
        <p:nvGraphicFramePr>
          <p:cNvPr id="4" name="Content Placeholder 3">
            <a:extLst>
              <a:ext uri="{FF2B5EF4-FFF2-40B4-BE49-F238E27FC236}">
                <a16:creationId xmlns:a16="http://schemas.microsoft.com/office/drawing/2014/main" id="{87FE54B1-2A52-332D-AE1D-3FFA870F6AD8}"/>
              </a:ext>
            </a:extLst>
          </p:cNvPr>
          <p:cNvGraphicFramePr>
            <a:graphicFrameLocks noGrp="1"/>
          </p:cNvGraphicFramePr>
          <p:nvPr>
            <p:ph idx="1"/>
            <p:extLst>
              <p:ext uri="{D42A27DB-BD31-4B8C-83A1-F6EECF244321}">
                <p14:modId xmlns:p14="http://schemas.microsoft.com/office/powerpoint/2010/main" val="564456723"/>
              </p:ext>
            </p:extLst>
          </p:nvPr>
        </p:nvGraphicFramePr>
        <p:xfrm>
          <a:off x="1660849" y="2034074"/>
          <a:ext cx="7697755" cy="3517639"/>
        </p:xfrm>
        <a:graphic>
          <a:graphicData uri="http://schemas.openxmlformats.org/drawingml/2006/table">
            <a:tbl>
              <a:tblPr firstRow="1" firstCol="1" bandRow="1">
                <a:tableStyleId>{5C22544A-7EE6-4342-B048-85BDC9FD1C3A}</a:tableStyleId>
              </a:tblPr>
              <a:tblGrid>
                <a:gridCol w="1685034">
                  <a:extLst>
                    <a:ext uri="{9D8B030D-6E8A-4147-A177-3AD203B41FA5}">
                      <a16:colId xmlns:a16="http://schemas.microsoft.com/office/drawing/2014/main" val="1213799092"/>
                    </a:ext>
                  </a:extLst>
                </a:gridCol>
                <a:gridCol w="1494763">
                  <a:extLst>
                    <a:ext uri="{9D8B030D-6E8A-4147-A177-3AD203B41FA5}">
                      <a16:colId xmlns:a16="http://schemas.microsoft.com/office/drawing/2014/main" val="3332549659"/>
                    </a:ext>
                  </a:extLst>
                </a:gridCol>
                <a:gridCol w="1678770">
                  <a:extLst>
                    <a:ext uri="{9D8B030D-6E8A-4147-A177-3AD203B41FA5}">
                      <a16:colId xmlns:a16="http://schemas.microsoft.com/office/drawing/2014/main" val="359802336"/>
                    </a:ext>
                  </a:extLst>
                </a:gridCol>
                <a:gridCol w="1365566">
                  <a:extLst>
                    <a:ext uri="{9D8B030D-6E8A-4147-A177-3AD203B41FA5}">
                      <a16:colId xmlns:a16="http://schemas.microsoft.com/office/drawing/2014/main" val="4141174086"/>
                    </a:ext>
                  </a:extLst>
                </a:gridCol>
                <a:gridCol w="1473622">
                  <a:extLst>
                    <a:ext uri="{9D8B030D-6E8A-4147-A177-3AD203B41FA5}">
                      <a16:colId xmlns:a16="http://schemas.microsoft.com/office/drawing/2014/main" val="3898068637"/>
                    </a:ext>
                  </a:extLst>
                </a:gridCol>
              </a:tblGrid>
              <a:tr h="676406">
                <a:tc rowSpan="2">
                  <a:txBody>
                    <a:bodyPr/>
                    <a:lstStyle/>
                    <a:p>
                      <a:pPr>
                        <a:lnSpc>
                          <a:spcPct val="107000"/>
                        </a:lnSpc>
                        <a:spcAft>
                          <a:spcPts val="800"/>
                        </a:spcAft>
                      </a:pPr>
                      <a:r>
                        <a:rPr lang="en-US" sz="2000">
                          <a:effectLst/>
                        </a:rPr>
                        <a:t>Number of Neurologic manifestations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nSpc>
                          <a:spcPct val="107000"/>
                        </a:lnSpc>
                        <a:spcAft>
                          <a:spcPts val="800"/>
                        </a:spcAft>
                      </a:pPr>
                      <a:r>
                        <a:rPr lang="en-US" sz="2000">
                          <a:effectLst/>
                        </a:rPr>
                        <a:t>N (%)</a:t>
                      </a:r>
                    </a:p>
                    <a:p>
                      <a:pPr>
                        <a:lnSpc>
                          <a:spcPct val="107000"/>
                        </a:lnSpc>
                        <a:spcAft>
                          <a:spcPts val="800"/>
                        </a:spcAft>
                      </a:pPr>
                      <a:r>
                        <a:rPr lang="en-US" sz="2000">
                          <a:effectLst/>
                        </a:rPr>
                        <a:t>N=131</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nSpc>
                          <a:spcPct val="107000"/>
                        </a:lnSpc>
                        <a:spcAft>
                          <a:spcPts val="800"/>
                        </a:spcAft>
                      </a:pPr>
                      <a:r>
                        <a:rPr lang="en-US" sz="1200">
                          <a:effectLst/>
                        </a:rPr>
                        <a:t>BVAS at diagnosis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fa-IR"/>
                    </a:p>
                  </a:txBody>
                  <a:tcPr/>
                </a:tc>
                <a:tc rowSpan="2">
                  <a:txBody>
                    <a:bodyPr/>
                    <a:lstStyle/>
                    <a:p>
                      <a:pPr>
                        <a:lnSpc>
                          <a:spcPct val="107000"/>
                        </a:lnSpc>
                        <a:spcAft>
                          <a:spcPts val="800"/>
                        </a:spcAft>
                      </a:pPr>
                      <a:r>
                        <a:rPr lang="en-US" sz="2000">
                          <a:effectLst/>
                        </a:rPr>
                        <a:t>p-value*</a:t>
                      </a:r>
                    </a:p>
                    <a:p>
                      <a:pPr>
                        <a:lnSpc>
                          <a:spcPct val="107000"/>
                        </a:lnSpc>
                        <a:spcAft>
                          <a:spcPts val="800"/>
                        </a:spcAft>
                      </a:pPr>
                      <a:r>
                        <a:rPr lang="en-US"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23056503"/>
                  </a:ext>
                </a:extLst>
              </a:tr>
              <a:tr h="812015">
                <a:tc vMerge="1">
                  <a:txBody>
                    <a:bodyPr/>
                    <a:lstStyle/>
                    <a:p>
                      <a:pPr rtl="1"/>
                      <a:endParaRPr lang="fa-IR"/>
                    </a:p>
                  </a:txBody>
                  <a:tcPr/>
                </a:tc>
                <a:tc vMerge="1">
                  <a:txBody>
                    <a:bodyPr/>
                    <a:lstStyle/>
                    <a:p>
                      <a:pPr rtl="1"/>
                      <a:endParaRPr lang="fa-IR"/>
                    </a:p>
                  </a:txBody>
                  <a:tcPr/>
                </a:tc>
                <a:tc>
                  <a:txBody>
                    <a:bodyPr/>
                    <a:lstStyle/>
                    <a:p>
                      <a:pPr>
                        <a:lnSpc>
                          <a:spcPct val="107000"/>
                        </a:lnSpc>
                        <a:spcAft>
                          <a:spcPts val="800"/>
                        </a:spcAft>
                      </a:pPr>
                      <a:r>
                        <a:rPr lang="en-US" sz="2000">
                          <a:effectLst/>
                        </a:rPr>
                        <a:t>Median (IQR)</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Mean (SEM)</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fa-IR"/>
                    </a:p>
                  </a:txBody>
                  <a:tcPr/>
                </a:tc>
                <a:extLst>
                  <a:ext uri="{0D108BD9-81ED-4DB2-BD59-A6C34878D82A}">
                    <a16:rowId xmlns:a16="http://schemas.microsoft.com/office/drawing/2014/main" val="1137651078"/>
                  </a:ext>
                </a:extLst>
              </a:tr>
              <a:tr h="676406">
                <a:tc>
                  <a:txBody>
                    <a:bodyPr/>
                    <a:lstStyle/>
                    <a:p>
                      <a:pPr>
                        <a:lnSpc>
                          <a:spcPct val="107000"/>
                        </a:lnSpc>
                        <a:spcAft>
                          <a:spcPts val="800"/>
                        </a:spcAft>
                      </a:pPr>
                      <a:r>
                        <a:rPr lang="en-US" sz="2000">
                          <a:effectLst/>
                        </a:rPr>
                        <a:t>One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76 (34.4)</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10.0 (18.0-7.0)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12.70 (0.92)</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a:lnSpc>
                          <a:spcPct val="107000"/>
                        </a:lnSpc>
                        <a:spcAft>
                          <a:spcPts val="800"/>
                        </a:spcAft>
                      </a:pPr>
                      <a:r>
                        <a:rPr lang="en-US" sz="2000" dirty="0">
                          <a:effectLst/>
                        </a:rPr>
                        <a:t>0.002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27052989"/>
                  </a:ext>
                </a:extLst>
              </a:tr>
              <a:tr h="676406">
                <a:tc>
                  <a:txBody>
                    <a:bodyPr/>
                    <a:lstStyle/>
                    <a:p>
                      <a:pPr>
                        <a:lnSpc>
                          <a:spcPct val="107000"/>
                        </a:lnSpc>
                        <a:spcAft>
                          <a:spcPts val="800"/>
                        </a:spcAft>
                      </a:pPr>
                      <a:r>
                        <a:rPr lang="en-US" sz="2000">
                          <a:effectLst/>
                        </a:rPr>
                        <a:t>Two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31 (14.1)</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15.0 (22.0-10.0)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16.51 (1.37)</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fa-IR"/>
                    </a:p>
                  </a:txBody>
                  <a:tcPr/>
                </a:tc>
                <a:extLst>
                  <a:ext uri="{0D108BD9-81ED-4DB2-BD59-A6C34878D82A}">
                    <a16:rowId xmlns:a16="http://schemas.microsoft.com/office/drawing/2014/main" val="1105655991"/>
                  </a:ext>
                </a:extLst>
              </a:tr>
              <a:tr h="676406">
                <a:tc>
                  <a:txBody>
                    <a:bodyPr/>
                    <a:lstStyle/>
                    <a:p>
                      <a:pPr>
                        <a:lnSpc>
                          <a:spcPct val="107000"/>
                        </a:lnSpc>
                        <a:spcAft>
                          <a:spcPts val="800"/>
                        </a:spcAft>
                      </a:pPr>
                      <a:r>
                        <a:rPr lang="en-US" sz="2000">
                          <a:effectLst/>
                        </a:rPr>
                        <a:t>More than two</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24 (10.9)</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17.5 (25.5-10.0)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dirty="0">
                          <a:effectLst/>
                        </a:rPr>
                        <a:t>18.54 (1.77)</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fa-IR"/>
                    </a:p>
                  </a:txBody>
                  <a:tcPr/>
                </a:tc>
                <a:extLst>
                  <a:ext uri="{0D108BD9-81ED-4DB2-BD59-A6C34878D82A}">
                    <a16:rowId xmlns:a16="http://schemas.microsoft.com/office/drawing/2014/main" val="3926563008"/>
                  </a:ext>
                </a:extLst>
              </a:tr>
            </a:tbl>
          </a:graphicData>
        </a:graphic>
      </p:graphicFrame>
    </p:spTree>
    <p:extLst>
      <p:ext uri="{BB962C8B-B14F-4D97-AF65-F5344CB8AC3E}">
        <p14:creationId xmlns:p14="http://schemas.microsoft.com/office/powerpoint/2010/main" val="382745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0A96-5279-6D58-DAA6-00B57E54845E}"/>
              </a:ext>
            </a:extLst>
          </p:cNvPr>
          <p:cNvSpPr>
            <a:spLocks noGrp="1"/>
          </p:cNvSpPr>
          <p:nvPr>
            <p:ph type="title"/>
          </p:nvPr>
        </p:nvSpPr>
        <p:spPr>
          <a:xfrm>
            <a:off x="838200" y="0"/>
            <a:ext cx="10515600" cy="770021"/>
          </a:xfrm>
        </p:spPr>
        <p:txBody>
          <a:bodyPr>
            <a:normAutofit/>
          </a:bodyPr>
          <a:lstStyle/>
          <a:p>
            <a:r>
              <a:rPr lang="en-US" sz="3600" b="1" dirty="0">
                <a:effectLst/>
                <a:latin typeface="Times New Roman" panose="02020603050405020304" pitchFamily="18" charset="0"/>
                <a:ea typeface="Calibri" panose="020F0502020204030204" pitchFamily="34" charset="0"/>
              </a:rPr>
              <a:t>Introduction</a:t>
            </a:r>
            <a:endParaRPr lang="fa-IR" sz="3600" dirty="0"/>
          </a:p>
        </p:txBody>
      </p:sp>
      <p:sp>
        <p:nvSpPr>
          <p:cNvPr id="3" name="Content Placeholder 2">
            <a:extLst>
              <a:ext uri="{FF2B5EF4-FFF2-40B4-BE49-F238E27FC236}">
                <a16:creationId xmlns:a16="http://schemas.microsoft.com/office/drawing/2014/main" id="{1759B21C-9551-1D04-E5BA-9E59CE9695BC}"/>
              </a:ext>
            </a:extLst>
          </p:cNvPr>
          <p:cNvSpPr>
            <a:spLocks noGrp="1"/>
          </p:cNvSpPr>
          <p:nvPr>
            <p:ph idx="1"/>
          </p:nvPr>
        </p:nvSpPr>
        <p:spPr>
          <a:xfrm>
            <a:off x="838200" y="882666"/>
            <a:ext cx="10515600" cy="5838976"/>
          </a:xfrm>
        </p:spPr>
        <p:txBody>
          <a:bodyPr>
            <a:noAutofit/>
          </a:bodyPr>
          <a:lstStyle/>
          <a:p>
            <a:r>
              <a:rPr lang="en-US" sz="2400" dirty="0">
                <a:effectLst/>
                <a:latin typeface="Times New Roman" panose="02020603050405020304" pitchFamily="18" charset="0"/>
                <a:ea typeface="Calibri" panose="020F0502020204030204" pitchFamily="34" charset="0"/>
                <a:cs typeface="Arial" panose="020B0604020202020204" pitchFamily="34" charset="0"/>
              </a:rPr>
              <a:t>Granulomatosis with polyangiitis (GPA) was first reported in 1936 and was formerly known as Wegener granulomatosis. GPA as vasculitis is small to medium in size and is characterized by granulomas(</a:t>
            </a:r>
            <a:r>
              <a:rPr lang="en-US" sz="2400" dirty="0" err="1">
                <a:effectLst/>
                <a:latin typeface="Times New Roman" panose="02020603050405020304" pitchFamily="18" charset="0"/>
                <a:ea typeface="Calibri" panose="020F0502020204030204" pitchFamily="34" charset="0"/>
                <a:cs typeface="Arial" panose="020B0604020202020204" pitchFamily="34" charset="0"/>
              </a:rPr>
              <a:t>Corin</a:t>
            </a:r>
            <a:r>
              <a:rPr lang="en-US" sz="2400" dirty="0">
                <a:effectLst/>
                <a:latin typeface="Times New Roman" panose="02020603050405020304" pitchFamily="18" charset="0"/>
                <a:ea typeface="Calibri" panose="020F0502020204030204" pitchFamily="34" charset="0"/>
                <a:cs typeface="Arial" panose="020B0604020202020204" pitchFamily="34" charset="0"/>
              </a:rPr>
              <a:t>, Carlsson et al. 2022).</a:t>
            </a:r>
          </a:p>
          <a:p>
            <a:r>
              <a:rPr lang="en-US" sz="2400" dirty="0">
                <a:effectLst/>
                <a:latin typeface="Times New Roman" panose="02020603050405020304" pitchFamily="18" charset="0"/>
                <a:ea typeface="Calibri" panose="020F0502020204030204" pitchFamily="34" charset="0"/>
              </a:rPr>
              <a:t>It is an anti-neutrophil cytoplasmic antibody (ANCA) mediated by necrotic vasculitis of small vessels, which is manifested by the production of autoantibodies to neutrophil proteins leukocyte proteinase 3 (PR3-ANCA) or myeloperoxidase (MPO-ANCA). The ACR / European League Against Rheumatism (EULAR) 2017 Interim Classification Criteria are used to diagnose GPA according to the clinical, pathological, and immunological characteristics of </a:t>
            </a:r>
            <a:r>
              <a:rPr lang="en-US" sz="2400">
                <a:effectLst/>
                <a:latin typeface="Times New Roman" panose="02020603050405020304" pitchFamily="18" charset="0"/>
                <a:ea typeface="Calibri" panose="020F0502020204030204" pitchFamily="34" charset="0"/>
              </a:rPr>
              <a:t>the diagnosis</a:t>
            </a:r>
            <a:r>
              <a:rPr lang="es-ES" sz="2400">
                <a:effectLst/>
                <a:latin typeface="Times New Roman" panose="02020603050405020304" pitchFamily="18" charset="0"/>
                <a:ea typeface="Calibri" panose="020F0502020204030204" pitchFamily="34" charset="0"/>
              </a:rPr>
              <a:t>(Alba, Moreno-Palacios et al. 2015)</a:t>
            </a:r>
            <a:r>
              <a:rPr lang="en-US" sz="2400">
                <a:effectLst/>
                <a:latin typeface="Times New Roman" panose="02020603050405020304" pitchFamily="18" charset="0"/>
                <a:ea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r>
              <a:rPr lang="en-US" sz="2400" dirty="0">
                <a:effectLst/>
                <a:latin typeface="Times New Roman" panose="02020603050405020304" pitchFamily="18" charset="0"/>
                <a:ea typeface="Calibri" panose="020F0502020204030204" pitchFamily="34" charset="0"/>
              </a:rPr>
              <a:t>Neurologic involvement is reported in about 20–50% of patients </a:t>
            </a:r>
            <a:r>
              <a:rPr lang="en-US" sz="2400">
                <a:effectLst/>
                <a:latin typeface="Times New Roman" panose="02020603050405020304" pitchFamily="18" charset="0"/>
                <a:ea typeface="Calibri" panose="020F0502020204030204" pitchFamily="34" charset="0"/>
              </a:rPr>
              <a:t>with GPA(Zhang, Zhou et al. 2009). </a:t>
            </a:r>
            <a:r>
              <a:rPr lang="en-US" sz="2400" dirty="0">
                <a:effectLst/>
                <a:latin typeface="Times New Roman" panose="02020603050405020304" pitchFamily="18" charset="0"/>
                <a:ea typeface="Calibri" panose="020F0502020204030204" pitchFamily="34" charset="0"/>
              </a:rPr>
              <a:t>GPA can have a variety of clinical manifestations based on involved organs.</a:t>
            </a:r>
            <a:r>
              <a:rPr lang="en-US" sz="2400" dirty="0">
                <a:effectLst/>
                <a:latin typeface="Calibri" panose="020F0502020204030204" pitchFamily="34" charset="0"/>
                <a:ea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rPr>
              <a:t>The most common manifestations of GPA are related to the upper respiratory tract and renal and </a:t>
            </a:r>
            <a:r>
              <a:rPr lang="en-US" sz="2400">
                <a:effectLst/>
                <a:latin typeface="Times New Roman" panose="02020603050405020304" pitchFamily="18" charset="0"/>
                <a:ea typeface="Calibri" panose="020F0502020204030204" pitchFamily="34" charset="0"/>
              </a:rPr>
              <a:t>pulmonary systems</a:t>
            </a:r>
            <a:r>
              <a:rPr lang="nb-NO" sz="2400">
                <a:effectLst/>
                <a:latin typeface="Times New Roman" panose="02020603050405020304" pitchFamily="18" charset="0"/>
                <a:ea typeface="Calibri" panose="020F0502020204030204" pitchFamily="34" charset="0"/>
              </a:rPr>
              <a:t>(Hagen, Daha et al. 1998)</a:t>
            </a:r>
            <a:r>
              <a:rPr lang="en-US" sz="2400">
                <a:effectLst/>
                <a:latin typeface="Times New Roman" panose="02020603050405020304" pitchFamily="18" charset="0"/>
                <a:ea typeface="Calibri" panose="020F0502020204030204" pitchFamily="34" charset="0"/>
              </a:rPr>
              <a:t>. </a:t>
            </a:r>
            <a:r>
              <a:rPr lang="en-US" sz="2400" dirty="0">
                <a:effectLst/>
                <a:latin typeface="Times New Roman" panose="02020603050405020304" pitchFamily="18" charset="0"/>
                <a:ea typeface="Calibri" panose="020F0502020204030204" pitchFamily="34" charset="0"/>
              </a:rPr>
              <a:t>However, infrequent symptoms, such as cardiac, cutaneous, and ocular could be observed in patients.</a:t>
            </a:r>
            <a:endParaRPr lang="fa-IR" sz="2400" dirty="0">
              <a:latin typeface="Times New Roman" panose="02020603050405020304" pitchFamily="18" charset="0"/>
            </a:endParaRPr>
          </a:p>
        </p:txBody>
      </p:sp>
    </p:spTree>
    <p:extLst>
      <p:ext uri="{BB962C8B-B14F-4D97-AF65-F5344CB8AC3E}">
        <p14:creationId xmlns:p14="http://schemas.microsoft.com/office/powerpoint/2010/main" val="414399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BE5F9-5F16-F240-7D4A-55A9C186D2AD}"/>
              </a:ext>
            </a:extLst>
          </p:cNvPr>
          <p:cNvSpPr>
            <a:spLocks noGrp="1"/>
          </p:cNvSpPr>
          <p:nvPr>
            <p:ph type="title"/>
          </p:nvPr>
        </p:nvSpPr>
        <p:spPr/>
        <p:txBody>
          <a:bodyPr>
            <a:normAutofit fontScale="90000"/>
          </a:bodyPr>
          <a:lstStyle/>
          <a:p>
            <a:r>
              <a:rPr kumimoji="0" lang="en-US" altLang="fa-IR" sz="31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6. Comparison between PR3-ANCA titer and number of neurologic manifestations; *Kruskal-Wallis test, corrected p-value.</a:t>
            </a:r>
            <a:br>
              <a:rPr kumimoji="0" lang="en-US" altLang="fa-IR" sz="2400" b="0" i="0" u="none" strike="noStrike" cap="none" normalizeH="0" baseline="0" dirty="0">
                <a:ln>
                  <a:noFill/>
                </a:ln>
                <a:solidFill>
                  <a:schemeClr val="tx1"/>
                </a:solidFill>
                <a:effectLst/>
              </a:rPr>
            </a:br>
            <a:endParaRPr lang="fa-IR" dirty="0"/>
          </a:p>
        </p:txBody>
      </p:sp>
      <p:graphicFrame>
        <p:nvGraphicFramePr>
          <p:cNvPr id="4" name="Content Placeholder 3">
            <a:extLst>
              <a:ext uri="{FF2B5EF4-FFF2-40B4-BE49-F238E27FC236}">
                <a16:creationId xmlns:a16="http://schemas.microsoft.com/office/drawing/2014/main" id="{6C8F3FE6-4862-9AC0-D959-7863475CF366}"/>
              </a:ext>
            </a:extLst>
          </p:cNvPr>
          <p:cNvGraphicFramePr>
            <a:graphicFrameLocks noGrp="1"/>
          </p:cNvGraphicFramePr>
          <p:nvPr>
            <p:ph idx="1"/>
            <p:extLst>
              <p:ext uri="{D42A27DB-BD31-4B8C-83A1-F6EECF244321}">
                <p14:modId xmlns:p14="http://schemas.microsoft.com/office/powerpoint/2010/main" val="1639077617"/>
              </p:ext>
            </p:extLst>
          </p:nvPr>
        </p:nvGraphicFramePr>
        <p:xfrm>
          <a:off x="1380931" y="2090058"/>
          <a:ext cx="8668139" cy="3340359"/>
        </p:xfrm>
        <a:graphic>
          <a:graphicData uri="http://schemas.openxmlformats.org/drawingml/2006/table">
            <a:tbl>
              <a:tblPr firstRow="1" firstCol="1" bandRow="1">
                <a:tableStyleId>{5C22544A-7EE6-4342-B048-85BDC9FD1C3A}</a:tableStyleId>
              </a:tblPr>
              <a:tblGrid>
                <a:gridCol w="1897451">
                  <a:extLst>
                    <a:ext uri="{9D8B030D-6E8A-4147-A177-3AD203B41FA5}">
                      <a16:colId xmlns:a16="http://schemas.microsoft.com/office/drawing/2014/main" val="2353429217"/>
                    </a:ext>
                  </a:extLst>
                </a:gridCol>
                <a:gridCol w="1683193">
                  <a:extLst>
                    <a:ext uri="{9D8B030D-6E8A-4147-A177-3AD203B41FA5}">
                      <a16:colId xmlns:a16="http://schemas.microsoft.com/office/drawing/2014/main" val="2501252580"/>
                    </a:ext>
                  </a:extLst>
                </a:gridCol>
                <a:gridCol w="1890397">
                  <a:extLst>
                    <a:ext uri="{9D8B030D-6E8A-4147-A177-3AD203B41FA5}">
                      <a16:colId xmlns:a16="http://schemas.microsoft.com/office/drawing/2014/main" val="4062395825"/>
                    </a:ext>
                  </a:extLst>
                </a:gridCol>
                <a:gridCol w="1537711">
                  <a:extLst>
                    <a:ext uri="{9D8B030D-6E8A-4147-A177-3AD203B41FA5}">
                      <a16:colId xmlns:a16="http://schemas.microsoft.com/office/drawing/2014/main" val="1408752209"/>
                    </a:ext>
                  </a:extLst>
                </a:gridCol>
                <a:gridCol w="1659387">
                  <a:extLst>
                    <a:ext uri="{9D8B030D-6E8A-4147-A177-3AD203B41FA5}">
                      <a16:colId xmlns:a16="http://schemas.microsoft.com/office/drawing/2014/main" val="676060247"/>
                    </a:ext>
                  </a:extLst>
                </a:gridCol>
              </a:tblGrid>
              <a:tr h="642317">
                <a:tc rowSpan="2">
                  <a:txBody>
                    <a:bodyPr/>
                    <a:lstStyle/>
                    <a:p>
                      <a:pPr>
                        <a:lnSpc>
                          <a:spcPct val="107000"/>
                        </a:lnSpc>
                        <a:spcAft>
                          <a:spcPts val="800"/>
                        </a:spcAft>
                      </a:pPr>
                      <a:r>
                        <a:rPr lang="en-US" sz="2000">
                          <a:effectLst/>
                        </a:rPr>
                        <a:t>Number of Neurologic manifestations</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2">
                  <a:txBody>
                    <a:bodyPr/>
                    <a:lstStyle/>
                    <a:p>
                      <a:pPr>
                        <a:lnSpc>
                          <a:spcPct val="107000"/>
                        </a:lnSpc>
                        <a:spcAft>
                          <a:spcPts val="800"/>
                        </a:spcAft>
                      </a:pPr>
                      <a:r>
                        <a:rPr lang="en-US" sz="2000" dirty="0">
                          <a:effectLst/>
                        </a:rPr>
                        <a:t>N (%)</a:t>
                      </a:r>
                    </a:p>
                    <a:p>
                      <a:pPr>
                        <a:lnSpc>
                          <a:spcPct val="107000"/>
                        </a:lnSpc>
                        <a:spcAft>
                          <a:spcPts val="800"/>
                        </a:spcAft>
                      </a:pPr>
                      <a:r>
                        <a:rPr lang="en-US" sz="2000" dirty="0">
                          <a:effectLst/>
                        </a:rPr>
                        <a:t>N= 131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nSpc>
                          <a:spcPct val="107000"/>
                        </a:lnSpc>
                        <a:spcAft>
                          <a:spcPts val="800"/>
                        </a:spcAft>
                      </a:pPr>
                      <a:r>
                        <a:rPr lang="en-US" sz="1200">
                          <a:effectLst/>
                        </a:rPr>
                        <a:t>PR3-ANCA</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pPr rtl="1"/>
                      <a:endParaRPr lang="fa-IR"/>
                    </a:p>
                  </a:txBody>
                  <a:tcPr/>
                </a:tc>
                <a:tc rowSpan="2">
                  <a:txBody>
                    <a:bodyPr/>
                    <a:lstStyle/>
                    <a:p>
                      <a:pPr>
                        <a:lnSpc>
                          <a:spcPct val="107000"/>
                        </a:lnSpc>
                        <a:spcAft>
                          <a:spcPts val="800"/>
                        </a:spcAft>
                      </a:pPr>
                      <a:r>
                        <a:rPr lang="en-US" sz="2000">
                          <a:effectLst/>
                        </a:rPr>
                        <a:t>p-value</a:t>
                      </a:r>
                    </a:p>
                    <a:p>
                      <a:pPr>
                        <a:lnSpc>
                          <a:spcPct val="107000"/>
                        </a:lnSpc>
                        <a:spcAft>
                          <a:spcPts val="800"/>
                        </a:spcAft>
                      </a:pPr>
                      <a:r>
                        <a:rPr lang="en-US"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88991589"/>
                  </a:ext>
                </a:extLst>
              </a:tr>
              <a:tr h="771091">
                <a:tc vMerge="1">
                  <a:txBody>
                    <a:bodyPr/>
                    <a:lstStyle/>
                    <a:p>
                      <a:pPr rtl="1"/>
                      <a:endParaRPr lang="fa-IR"/>
                    </a:p>
                  </a:txBody>
                  <a:tcPr/>
                </a:tc>
                <a:tc vMerge="1">
                  <a:txBody>
                    <a:bodyPr/>
                    <a:lstStyle/>
                    <a:p>
                      <a:pPr rtl="1"/>
                      <a:endParaRPr lang="fa-IR"/>
                    </a:p>
                  </a:txBody>
                  <a:tcPr/>
                </a:tc>
                <a:tc>
                  <a:txBody>
                    <a:bodyPr/>
                    <a:lstStyle/>
                    <a:p>
                      <a:pPr>
                        <a:lnSpc>
                          <a:spcPct val="107000"/>
                        </a:lnSpc>
                        <a:spcAft>
                          <a:spcPts val="800"/>
                        </a:spcAft>
                      </a:pPr>
                      <a:r>
                        <a:rPr lang="en-US" sz="2000">
                          <a:effectLst/>
                        </a:rPr>
                        <a:t>Median (IQR)</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Mean (SEM)</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fa-IR"/>
                    </a:p>
                  </a:txBody>
                  <a:tcPr/>
                </a:tc>
                <a:extLst>
                  <a:ext uri="{0D108BD9-81ED-4DB2-BD59-A6C34878D82A}">
                    <a16:rowId xmlns:a16="http://schemas.microsoft.com/office/drawing/2014/main" val="2766922112"/>
                  </a:ext>
                </a:extLst>
              </a:tr>
              <a:tr h="642317">
                <a:tc>
                  <a:txBody>
                    <a:bodyPr/>
                    <a:lstStyle/>
                    <a:p>
                      <a:pPr>
                        <a:lnSpc>
                          <a:spcPct val="107000"/>
                        </a:lnSpc>
                        <a:spcAft>
                          <a:spcPts val="800"/>
                        </a:spcAft>
                      </a:pPr>
                      <a:r>
                        <a:rPr lang="en-US" sz="2000">
                          <a:effectLst/>
                        </a:rPr>
                        <a:t>One</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76 (34.4)</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56.0 (100.0-3.5)</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78.28 (11.79)</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rowSpan="3">
                  <a:txBody>
                    <a:bodyPr/>
                    <a:lstStyle/>
                    <a:p>
                      <a:pPr>
                        <a:lnSpc>
                          <a:spcPct val="107000"/>
                        </a:lnSpc>
                        <a:spcAft>
                          <a:spcPts val="800"/>
                        </a:spcAft>
                      </a:pPr>
                      <a:r>
                        <a:rPr lang="en-US" sz="2000" dirty="0">
                          <a:effectLst/>
                        </a:rPr>
                        <a:t>0.531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16908115"/>
                  </a:ext>
                </a:extLst>
              </a:tr>
              <a:tr h="642317">
                <a:tc>
                  <a:txBody>
                    <a:bodyPr/>
                    <a:lstStyle/>
                    <a:p>
                      <a:pPr>
                        <a:lnSpc>
                          <a:spcPct val="107000"/>
                        </a:lnSpc>
                        <a:spcAft>
                          <a:spcPts val="800"/>
                        </a:spcAft>
                      </a:pPr>
                      <a:r>
                        <a:rPr lang="en-US" sz="2000">
                          <a:effectLst/>
                        </a:rPr>
                        <a:t>Two</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31 (14.1)</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25.0 (68.75-6.55)</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56.29 (13.81)</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fa-IR"/>
                    </a:p>
                  </a:txBody>
                  <a:tcPr/>
                </a:tc>
                <a:extLst>
                  <a:ext uri="{0D108BD9-81ED-4DB2-BD59-A6C34878D82A}">
                    <a16:rowId xmlns:a16="http://schemas.microsoft.com/office/drawing/2014/main" val="869174590"/>
                  </a:ext>
                </a:extLst>
              </a:tr>
              <a:tr h="642317">
                <a:tc>
                  <a:txBody>
                    <a:bodyPr/>
                    <a:lstStyle/>
                    <a:p>
                      <a:pPr>
                        <a:lnSpc>
                          <a:spcPct val="107000"/>
                        </a:lnSpc>
                        <a:spcAft>
                          <a:spcPts val="800"/>
                        </a:spcAft>
                      </a:pPr>
                      <a:r>
                        <a:rPr lang="en-US" sz="2000">
                          <a:effectLst/>
                        </a:rPr>
                        <a:t>More than two</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24 (10.9)</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a:effectLst/>
                        </a:rPr>
                        <a:t>54.0 (94.92-6.07)</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US" sz="2000" dirty="0">
                          <a:effectLst/>
                        </a:rPr>
                        <a:t>54.89 (8.78)</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vMerge="1">
                  <a:txBody>
                    <a:bodyPr/>
                    <a:lstStyle/>
                    <a:p>
                      <a:pPr rtl="1"/>
                      <a:endParaRPr lang="fa-IR"/>
                    </a:p>
                  </a:txBody>
                  <a:tcPr/>
                </a:tc>
                <a:extLst>
                  <a:ext uri="{0D108BD9-81ED-4DB2-BD59-A6C34878D82A}">
                    <a16:rowId xmlns:a16="http://schemas.microsoft.com/office/drawing/2014/main" val="758972043"/>
                  </a:ext>
                </a:extLst>
              </a:tr>
            </a:tbl>
          </a:graphicData>
        </a:graphic>
      </p:graphicFrame>
    </p:spTree>
    <p:extLst>
      <p:ext uri="{BB962C8B-B14F-4D97-AF65-F5344CB8AC3E}">
        <p14:creationId xmlns:p14="http://schemas.microsoft.com/office/powerpoint/2010/main" val="2125607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5A1A6-5ECE-915E-E274-D29B5F04F376}"/>
              </a:ext>
            </a:extLst>
          </p:cNvPr>
          <p:cNvSpPr>
            <a:spLocks noGrp="1"/>
          </p:cNvSpPr>
          <p:nvPr>
            <p:ph type="title"/>
          </p:nvPr>
        </p:nvSpPr>
        <p:spPr/>
        <p:txBody>
          <a:bodyPr>
            <a:normAutofit/>
          </a:bodyPr>
          <a:lstStyle/>
          <a:p>
            <a:r>
              <a:rPr lang="en-US" sz="3600" b="1" dirty="0">
                <a:effectLst/>
                <a:latin typeface="Times New Roman" panose="02020603050405020304" pitchFamily="18" charset="0"/>
                <a:ea typeface="Calibri" panose="020F0502020204030204" pitchFamily="34" charset="0"/>
              </a:rPr>
              <a:t>Discussion</a:t>
            </a:r>
            <a:endParaRPr lang="fa-IR" sz="3600" dirty="0"/>
          </a:p>
        </p:txBody>
      </p:sp>
      <p:sp>
        <p:nvSpPr>
          <p:cNvPr id="3" name="Content Placeholder 2">
            <a:extLst>
              <a:ext uri="{FF2B5EF4-FFF2-40B4-BE49-F238E27FC236}">
                <a16:creationId xmlns:a16="http://schemas.microsoft.com/office/drawing/2014/main" id="{96844786-2929-F0BB-5C16-A613B5E827C4}"/>
              </a:ext>
            </a:extLst>
          </p:cNvPr>
          <p:cNvSpPr>
            <a:spLocks noGrp="1"/>
          </p:cNvSpPr>
          <p:nvPr>
            <p:ph idx="1"/>
          </p:nvPr>
        </p:nvSpPr>
        <p:spPr/>
        <p:txBody>
          <a:bodyPr>
            <a:normAutofit/>
          </a:bodyPr>
          <a:lstStyle/>
          <a:p>
            <a:r>
              <a:rPr lang="en-US" dirty="0">
                <a:effectLst/>
                <a:latin typeface="Times New Roman" panose="02020603050405020304" pitchFamily="18" charset="0"/>
                <a:ea typeface="Calibri" panose="020F0502020204030204" pitchFamily="34" charset="0"/>
              </a:rPr>
              <a:t>This study shows that 59.5% of patients have at least one neurological symptom during the mean follow-up of nearly two years. This percentage is high compared to the previous studies</a:t>
            </a:r>
            <a:r>
              <a:rPr lang="es-ES" dirty="0">
                <a:effectLst/>
                <a:latin typeface="Times New Roman" panose="02020603050405020304" pitchFamily="18" charset="0"/>
                <a:ea typeface="Calibri" panose="020F0502020204030204" pitchFamily="34" charset="0"/>
              </a:rPr>
              <a:t>(Sada, </a:t>
            </a:r>
            <a:r>
              <a:rPr lang="es-ES" dirty="0" err="1">
                <a:effectLst/>
                <a:latin typeface="Times New Roman" panose="02020603050405020304" pitchFamily="18" charset="0"/>
                <a:ea typeface="Calibri" panose="020F0502020204030204" pitchFamily="34" charset="0"/>
              </a:rPr>
              <a:t>Yamamura</a:t>
            </a:r>
            <a:r>
              <a:rPr lang="es-ES" dirty="0">
                <a:effectLst/>
                <a:latin typeface="Times New Roman" panose="02020603050405020304" pitchFamily="18" charset="0"/>
                <a:ea typeface="Calibri" panose="020F0502020204030204" pitchFamily="34" charset="0"/>
              </a:rPr>
              <a:t> et al. 2014)(Zhang, Zhou et al. 2009)(</a:t>
            </a:r>
            <a:r>
              <a:rPr lang="es-ES" dirty="0" err="1">
                <a:effectLst/>
                <a:latin typeface="Times New Roman" panose="02020603050405020304" pitchFamily="18" charset="0"/>
                <a:ea typeface="Calibri" panose="020F0502020204030204" pitchFamily="34" charset="0"/>
              </a:rPr>
              <a:t>Agard</a:t>
            </a:r>
            <a:r>
              <a:rPr lang="es-ES" dirty="0">
                <a:effectLst/>
                <a:latin typeface="Times New Roman" panose="02020603050405020304" pitchFamily="18" charset="0"/>
                <a:ea typeface="Calibri" panose="020F0502020204030204" pitchFamily="34" charset="0"/>
              </a:rPr>
              <a:t>, </a:t>
            </a:r>
            <a:r>
              <a:rPr lang="es-ES" dirty="0" err="1">
                <a:effectLst/>
                <a:latin typeface="Times New Roman" panose="02020603050405020304" pitchFamily="18" charset="0"/>
                <a:ea typeface="Calibri" panose="020F0502020204030204" pitchFamily="34" charset="0"/>
              </a:rPr>
              <a:t>Mouthon</a:t>
            </a:r>
            <a:r>
              <a:rPr lang="es-ES" dirty="0">
                <a:effectLst/>
                <a:latin typeface="Times New Roman" panose="02020603050405020304" pitchFamily="18" charset="0"/>
                <a:ea typeface="Calibri" panose="020F0502020204030204" pitchFamily="34" charset="0"/>
              </a:rPr>
              <a:t> et al. 2003)(Graf 2017)</a:t>
            </a:r>
            <a:r>
              <a:rPr lang="en-US" dirty="0">
                <a:effectLst/>
                <a:latin typeface="Times New Roman" panose="02020603050405020304" pitchFamily="18" charset="0"/>
                <a:ea typeface="Calibri" panose="020F0502020204030204" pitchFamily="34" charset="0"/>
              </a:rPr>
              <a:t>. This might be explained by either otorhinolaryngologic involvement in almost all of the included patients or a higher prevalence of nervous system involvement among the Iranian patients with GPA. Although neurological symptoms are less frequently observed among GPA patients, especially at the disease onset, 42.5% of our patients had nervous system involvement when the disease was diagnosed. </a:t>
            </a:r>
            <a:endParaRPr lang="fa-IR" dirty="0"/>
          </a:p>
        </p:txBody>
      </p:sp>
    </p:spTree>
    <p:extLst>
      <p:ext uri="{BB962C8B-B14F-4D97-AF65-F5344CB8AC3E}">
        <p14:creationId xmlns:p14="http://schemas.microsoft.com/office/powerpoint/2010/main" val="9185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CA71F-0279-4B69-24AC-C233515A9677}"/>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rPr>
              <a:t>Discussion</a:t>
            </a:r>
            <a:endParaRPr lang="fa-IR" dirty="0"/>
          </a:p>
        </p:txBody>
      </p:sp>
      <p:sp>
        <p:nvSpPr>
          <p:cNvPr id="3" name="Content Placeholder 2">
            <a:extLst>
              <a:ext uri="{FF2B5EF4-FFF2-40B4-BE49-F238E27FC236}">
                <a16:creationId xmlns:a16="http://schemas.microsoft.com/office/drawing/2014/main" id="{2B1308FD-F7C4-902B-B3A5-803E5DD7577D}"/>
              </a:ext>
            </a:extLst>
          </p:cNvPr>
          <p:cNvSpPr>
            <a:spLocks noGrp="1"/>
          </p:cNvSpPr>
          <p:nvPr>
            <p:ph idx="1"/>
          </p:nvPr>
        </p:nvSpPr>
        <p:spPr/>
        <p:txBody>
          <a:bodyPr>
            <a:normAutofit/>
          </a:bodyPr>
          <a:lstStyle/>
          <a:p>
            <a:r>
              <a:rPr lang="en-US" dirty="0">
                <a:effectLst/>
                <a:latin typeface="Times New Roman" panose="02020603050405020304" pitchFamily="18" charset="0"/>
                <a:ea typeface="Calibri" panose="020F0502020204030204" pitchFamily="34" charset="0"/>
              </a:rPr>
              <a:t>Diagnostic delay was shorter in patients with neurological involvement, although it did not reach statistical significance. The more severe disease might explain this in such patients. Indeed, those with neurologic symptoms had a significantly more severe disease than the other group according to the BVAS score (14.69 vs. 11.87).</a:t>
            </a:r>
          </a:p>
          <a:p>
            <a:r>
              <a:rPr lang="en-US" dirty="0">
                <a:latin typeface="Times New Roman" panose="02020603050405020304" pitchFamily="18" charset="0"/>
              </a:rPr>
              <a:t>we did not find any gender predilection regarding the presence of neurological involvement or any other evaluated variable.</a:t>
            </a:r>
            <a:endParaRPr lang="fa-IR" dirty="0">
              <a:latin typeface="Times New Roman" panose="02020603050405020304" pitchFamily="18" charset="0"/>
            </a:endParaRPr>
          </a:p>
        </p:txBody>
      </p:sp>
    </p:spTree>
    <p:extLst>
      <p:ext uri="{BB962C8B-B14F-4D97-AF65-F5344CB8AC3E}">
        <p14:creationId xmlns:p14="http://schemas.microsoft.com/office/powerpoint/2010/main" val="2503062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6AD96-CD50-6059-9FA7-C00C15419F94}"/>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rPr>
              <a:t>Discussion : </a:t>
            </a:r>
            <a:r>
              <a:rPr lang="en-US" sz="3600" i="1" dirty="0">
                <a:latin typeface="Times New Roman" panose="02020603050405020304" pitchFamily="18" charset="0"/>
              </a:rPr>
              <a:t>serologic markers</a:t>
            </a:r>
            <a:endParaRPr lang="fa-IR" sz="3600" i="1" dirty="0"/>
          </a:p>
        </p:txBody>
      </p:sp>
      <p:sp>
        <p:nvSpPr>
          <p:cNvPr id="3" name="Content Placeholder 2">
            <a:extLst>
              <a:ext uri="{FF2B5EF4-FFF2-40B4-BE49-F238E27FC236}">
                <a16:creationId xmlns:a16="http://schemas.microsoft.com/office/drawing/2014/main" id="{30CC2BEF-7E13-A100-6E06-260126B1FB4E}"/>
              </a:ext>
            </a:extLst>
          </p:cNvPr>
          <p:cNvSpPr>
            <a:spLocks noGrp="1"/>
          </p:cNvSpPr>
          <p:nvPr>
            <p:ph idx="1"/>
          </p:nvPr>
        </p:nvSpPr>
        <p:spPr/>
        <p:txBody>
          <a:bodyPr/>
          <a:lstStyle/>
          <a:p>
            <a:r>
              <a:rPr lang="en-US" dirty="0">
                <a:latin typeface="Times New Roman" panose="02020603050405020304" pitchFamily="18" charset="0"/>
              </a:rPr>
              <a:t>Regarding serologic markers, it was found that inflammatory markers (both ESR and CRP) are significantly higher in patients with neurologic manifestations. Furthermore, mean anti-PR3 is higher in neurologic patients; This serologic test is not only associated with disease severity but also predicts a poor treatment outcome regardless of the specific organ involvement in our GPA patients. </a:t>
            </a:r>
          </a:p>
          <a:p>
            <a:endParaRPr lang="fa-IR" dirty="0"/>
          </a:p>
        </p:txBody>
      </p:sp>
    </p:spTree>
    <p:extLst>
      <p:ext uri="{BB962C8B-B14F-4D97-AF65-F5344CB8AC3E}">
        <p14:creationId xmlns:p14="http://schemas.microsoft.com/office/powerpoint/2010/main" val="1148280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50320-E239-F016-E238-25EDFB58BAC0}"/>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rPr>
              <a:t>Discussion : </a:t>
            </a:r>
            <a:r>
              <a:rPr lang="en-US" sz="3600" i="1" dirty="0">
                <a:effectLst/>
                <a:latin typeface="Times New Roman" panose="02020603050405020304" pitchFamily="18" charset="0"/>
                <a:ea typeface="Calibri" panose="020F0502020204030204" pitchFamily="34" charset="0"/>
              </a:rPr>
              <a:t>neurological symptoms</a:t>
            </a:r>
            <a:endParaRPr lang="fa-IR" sz="3600" i="1" dirty="0"/>
          </a:p>
        </p:txBody>
      </p:sp>
      <p:sp>
        <p:nvSpPr>
          <p:cNvPr id="3" name="Content Placeholder 2">
            <a:extLst>
              <a:ext uri="{FF2B5EF4-FFF2-40B4-BE49-F238E27FC236}">
                <a16:creationId xmlns:a16="http://schemas.microsoft.com/office/drawing/2014/main" id="{735C9F00-09E0-A55A-D04B-50A1EACBBF02}"/>
              </a:ext>
            </a:extLst>
          </p:cNvPr>
          <p:cNvSpPr>
            <a:spLocks noGrp="1"/>
          </p:cNvSpPr>
          <p:nvPr>
            <p:ph idx="1"/>
          </p:nvPr>
        </p:nvSpPr>
        <p:spPr/>
        <p:txBody>
          <a:bodyPr/>
          <a:lstStyle/>
          <a:p>
            <a:r>
              <a:rPr lang="en-US" sz="2000" dirty="0">
                <a:effectLst/>
                <a:latin typeface="Times New Roman" panose="02020603050405020304" pitchFamily="18" charset="0"/>
                <a:ea typeface="Calibri" panose="020F0502020204030204" pitchFamily="34" charset="0"/>
              </a:rPr>
              <a:t>Regarding the frequency of neurological symptoms, cranial neuropathy (especially vestibulocochlear and facial nerves) and headache were the most frequent. Interestingly, all of these were also associated with more severe disease at the diagnosis, and patients with cranial neuropathy had higher c-ANCA titers at the baseline. Previous studies have reported that headache and sensory dysfunction were the most frequent symptoms in GPA patients with </a:t>
            </a:r>
            <a:r>
              <a:rPr lang="en-US" sz="2000">
                <a:effectLst/>
                <a:latin typeface="Times New Roman" panose="02020603050405020304" pitchFamily="18" charset="0"/>
                <a:ea typeface="Calibri" panose="020F0502020204030204" pitchFamily="34" charset="0"/>
              </a:rPr>
              <a:t>neurological involvement(De Luna, Terrier et al. 2015).</a:t>
            </a:r>
            <a:endParaRPr lang="en-US" sz="2000" dirty="0">
              <a:effectLst/>
              <a:latin typeface="Times New Roman" panose="02020603050405020304" pitchFamily="18" charset="0"/>
              <a:ea typeface="Calibri" panose="020F0502020204030204" pitchFamily="34" charset="0"/>
            </a:endParaRPr>
          </a:p>
          <a:p>
            <a:r>
              <a:rPr lang="en-US" sz="2000" dirty="0">
                <a:effectLst/>
                <a:latin typeface="Times New Roman" panose="02020603050405020304" pitchFamily="18" charset="0"/>
                <a:ea typeface="Calibri" panose="020F0502020204030204" pitchFamily="34" charset="0"/>
              </a:rPr>
              <a:t>Increasing BVAS could be due to higher scores as the result of neurological symptoms, but c-ANCA titers and the ability of facial nerve involvement to predict the prognosis of patients are interesting findings. In contrast to the previous studies, which found optic nerves as the most frequently affected, we found the eighth (vestibulocochlear) and the seventh (facial) carinal nerves as the most common cranial </a:t>
            </a:r>
            <a:r>
              <a:rPr lang="en-US" sz="2000">
                <a:effectLst/>
                <a:latin typeface="Times New Roman" panose="02020603050405020304" pitchFamily="18" charset="0"/>
                <a:ea typeface="Calibri" panose="020F0502020204030204" pitchFamily="34" charset="0"/>
              </a:rPr>
              <a:t>nerves affected</a:t>
            </a:r>
            <a:r>
              <a:rPr lang="it-IT" sz="2000">
                <a:effectLst/>
                <a:latin typeface="Times New Roman" panose="02020603050405020304" pitchFamily="18" charset="0"/>
                <a:ea typeface="Calibri" panose="020F0502020204030204" pitchFamily="34" charset="0"/>
              </a:rPr>
              <a:t>(Nishino, Rubino et al. 1993)</a:t>
            </a:r>
            <a:r>
              <a:rPr lang="en-US" sz="2000">
                <a:latin typeface="Times New Roman" panose="02020603050405020304" pitchFamily="18" charset="0"/>
                <a:ea typeface="Calibri" panose="020F0502020204030204" pitchFamily="34" charset="0"/>
              </a:rPr>
              <a:t>.</a:t>
            </a:r>
            <a:endParaRPr lang="en-US" sz="2000" dirty="0">
              <a:latin typeface="Times New Roman" panose="02020603050405020304" pitchFamily="18" charset="0"/>
              <a:ea typeface="Calibri" panose="020F0502020204030204" pitchFamily="34" charset="0"/>
            </a:endParaRPr>
          </a:p>
          <a:p>
            <a:r>
              <a:rPr lang="en-US" sz="2000" dirty="0">
                <a:effectLst/>
                <a:latin typeface="Times New Roman" panose="02020603050405020304" pitchFamily="18" charset="0"/>
                <a:ea typeface="Calibri" panose="020F0502020204030204" pitchFamily="34" charset="0"/>
                <a:cs typeface="Arial" panose="020B0604020202020204" pitchFamily="34" charset="0"/>
              </a:rPr>
              <a:t>However, these results might be due to the patient's recruitment from a tertiary otorhinolaryngology center.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fa-IR" dirty="0"/>
          </a:p>
        </p:txBody>
      </p:sp>
    </p:spTree>
    <p:extLst>
      <p:ext uri="{BB962C8B-B14F-4D97-AF65-F5344CB8AC3E}">
        <p14:creationId xmlns:p14="http://schemas.microsoft.com/office/powerpoint/2010/main" val="1032374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E8D3C-6AC6-41D7-1197-6DD19F65D04D}"/>
              </a:ext>
            </a:extLst>
          </p:cNvPr>
          <p:cNvSpPr>
            <a:spLocks noGrp="1"/>
          </p:cNvSpPr>
          <p:nvPr>
            <p:ph type="title"/>
          </p:nvPr>
        </p:nvSpPr>
        <p:spPr/>
        <p:txBody>
          <a:bodyPr/>
          <a:lstStyle/>
          <a:p>
            <a:r>
              <a:rPr lang="en-US" b="1" dirty="0">
                <a:latin typeface="Times New Roman" panose="02020603050405020304" pitchFamily="18" charset="0"/>
                <a:ea typeface="Calibri" panose="020F0502020204030204" pitchFamily="34" charset="0"/>
              </a:rPr>
              <a:t>L</a:t>
            </a:r>
            <a:r>
              <a:rPr lang="en-US" sz="4400" b="1" dirty="0">
                <a:effectLst/>
                <a:latin typeface="Times New Roman" panose="02020603050405020304" pitchFamily="18" charset="0"/>
                <a:ea typeface="Calibri" panose="020F0502020204030204" pitchFamily="34" charset="0"/>
              </a:rPr>
              <a:t>imitations</a:t>
            </a:r>
            <a:endParaRPr lang="fa-IR" dirty="0"/>
          </a:p>
        </p:txBody>
      </p:sp>
      <p:sp>
        <p:nvSpPr>
          <p:cNvPr id="3" name="Content Placeholder 2">
            <a:extLst>
              <a:ext uri="{FF2B5EF4-FFF2-40B4-BE49-F238E27FC236}">
                <a16:creationId xmlns:a16="http://schemas.microsoft.com/office/drawing/2014/main" id="{810C027B-1A97-220B-D3B0-DE12EF58790C}"/>
              </a:ext>
            </a:extLst>
          </p:cNvPr>
          <p:cNvSpPr>
            <a:spLocks noGrp="1"/>
          </p:cNvSpPr>
          <p:nvPr>
            <p:ph idx="1"/>
          </p:nvPr>
        </p:nvSpPr>
        <p:spPr/>
        <p:txBody>
          <a:bodyPr/>
          <a:lstStyle/>
          <a:p>
            <a:r>
              <a:rPr lang="en-US" dirty="0">
                <a:latin typeface="Times New Roman" panose="02020603050405020304" pitchFamily="18" charset="0"/>
              </a:rPr>
              <a:t>This study has limitations, such as otorhinolaryngologic involvement in almost all the included patients. Because this involvement is widespread among GPA patients, this might not make our results incorrect. However, considering this limitation, the results of this study seem to be true for GPA patients with otorhinolaryngologic involvement, which also might be true for the other patients. Another limitation is not following patients for further relapses and considering only the three common organs (upper airway, kidney, and lung) in our analyses along with nervous system involvement. </a:t>
            </a:r>
          </a:p>
          <a:p>
            <a:endParaRPr lang="fa-IR" dirty="0"/>
          </a:p>
        </p:txBody>
      </p:sp>
    </p:spTree>
    <p:extLst>
      <p:ext uri="{BB962C8B-B14F-4D97-AF65-F5344CB8AC3E}">
        <p14:creationId xmlns:p14="http://schemas.microsoft.com/office/powerpoint/2010/main" val="812477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71509-3EBC-1C3C-ABB2-DCF0364FD268}"/>
              </a:ext>
            </a:extLst>
          </p:cNvPr>
          <p:cNvSpPr>
            <a:spLocks noGrp="1"/>
          </p:cNvSpPr>
          <p:nvPr>
            <p:ph type="title"/>
          </p:nvPr>
        </p:nvSpPr>
        <p:spPr/>
        <p:txBody>
          <a:bodyPr/>
          <a:lstStyle/>
          <a:p>
            <a:r>
              <a:rPr lang="en-US" b="1" dirty="0">
                <a:latin typeface="Times New Roman" panose="02020603050405020304" pitchFamily="18" charset="0"/>
              </a:rPr>
              <a:t>Conclusion</a:t>
            </a:r>
            <a:endParaRPr lang="fa-IR" dirty="0"/>
          </a:p>
        </p:txBody>
      </p:sp>
      <p:sp>
        <p:nvSpPr>
          <p:cNvPr id="4" name="Oval 3">
            <a:extLst>
              <a:ext uri="{FF2B5EF4-FFF2-40B4-BE49-F238E27FC236}">
                <a16:creationId xmlns:a16="http://schemas.microsoft.com/office/drawing/2014/main" id="{C1CA2A68-FD18-627E-4B5E-1D7B56B1A453}"/>
              </a:ext>
            </a:extLst>
          </p:cNvPr>
          <p:cNvSpPr/>
          <p:nvPr/>
        </p:nvSpPr>
        <p:spPr>
          <a:xfrm>
            <a:off x="436984" y="1800808"/>
            <a:ext cx="11170298" cy="40028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a:effectLst/>
                <a:latin typeface="Times New Roman" panose="02020603050405020304" pitchFamily="18" charset="0"/>
                <a:ea typeface="Calibri" panose="020F0502020204030204" pitchFamily="34" charset="0"/>
              </a:rPr>
              <a:t>we have found that neurological symptoms are an undeniable part of GPA patients, which are associated with disease severity, prognosis, and response to treatment. To better understand the importance of neurological symptoms in GPA patients, designing prospective and case/control studies with a larger number of patients is required.</a:t>
            </a:r>
            <a:endParaRPr lang="fa-IR" sz="2800" dirty="0"/>
          </a:p>
          <a:p>
            <a:pPr algn="ctr"/>
            <a:endParaRPr lang="fa-IR" dirty="0"/>
          </a:p>
        </p:txBody>
      </p:sp>
    </p:spTree>
    <p:extLst>
      <p:ext uri="{BB962C8B-B14F-4D97-AF65-F5344CB8AC3E}">
        <p14:creationId xmlns:p14="http://schemas.microsoft.com/office/powerpoint/2010/main" val="2207811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8E0AA-1548-7975-7C9B-5C7C55CAC317}"/>
              </a:ext>
            </a:extLst>
          </p:cNvPr>
          <p:cNvSpPr>
            <a:spLocks noGrp="1"/>
          </p:cNvSpPr>
          <p:nvPr>
            <p:ph type="title"/>
          </p:nvPr>
        </p:nvSpPr>
        <p:spPr/>
        <p:txBody>
          <a:bodyPr/>
          <a:lstStyle/>
          <a:p>
            <a:r>
              <a:rPr lang="en-US" sz="4000" dirty="0">
                <a:effectLst/>
                <a:latin typeface="Times New Roman" panose="02020603050405020304" pitchFamily="18" charset="0"/>
                <a:ea typeface="Calibri" panose="020F0502020204030204" pitchFamily="34" charset="0"/>
                <a:cs typeface="Arial" panose="020B0604020202020204" pitchFamily="34" charset="0"/>
              </a:rPr>
              <a:t>Disclosures:</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fa-IR" dirty="0"/>
          </a:p>
        </p:txBody>
      </p:sp>
      <p:sp>
        <p:nvSpPr>
          <p:cNvPr id="3" name="Content Placeholder 2">
            <a:extLst>
              <a:ext uri="{FF2B5EF4-FFF2-40B4-BE49-F238E27FC236}">
                <a16:creationId xmlns:a16="http://schemas.microsoft.com/office/drawing/2014/main" id="{57CF82E4-EFA6-9EBF-1DB1-469F330D58ED}"/>
              </a:ext>
            </a:extLst>
          </p:cNvPr>
          <p:cNvSpPr>
            <a:spLocks noGrp="1"/>
          </p:cNvSpPr>
          <p:nvPr>
            <p:ph idx="1"/>
          </p:nvPr>
        </p:nvSpPr>
        <p:spPr>
          <a:xfrm>
            <a:off x="597568" y="1809583"/>
            <a:ext cx="10515600" cy="4351338"/>
          </a:xfrm>
        </p:spPr>
        <p:txBody>
          <a:bodyPr>
            <a:normAutofit fontScale="85000" lnSpcReduction="10000"/>
          </a:bodyPr>
          <a:lstStyle/>
          <a:p>
            <a:pPr>
              <a:lnSpc>
                <a:spcPct val="200000"/>
              </a:lnSpc>
              <a:spcAft>
                <a:spcPts val="800"/>
              </a:spcAft>
            </a:pPr>
            <a:r>
              <a:rPr lang="en-US" sz="2000" b="1" dirty="0">
                <a:effectLst/>
                <a:latin typeface="Calibri" panose="020F0502020204030204" pitchFamily="34" charset="0"/>
                <a:ea typeface="Calibri" panose="020F0502020204030204" pitchFamily="34" charset="0"/>
                <a:cs typeface="Arial" panose="020B0604020202020204" pitchFamily="34" charset="0"/>
              </a:rPr>
              <a:t>Disclosure of Author's Contributions : </a:t>
            </a:r>
            <a:r>
              <a:rPr lang="en-US" sz="2000" dirty="0">
                <a:effectLst/>
                <a:latin typeface="Times New Roman" panose="02020603050405020304" pitchFamily="18" charset="0"/>
                <a:ea typeface="Calibri" panose="020F0502020204030204" pitchFamily="34" charset="0"/>
                <a:cs typeface="Arial" panose="020B0604020202020204" pitchFamily="34" charset="0"/>
              </a:rPr>
              <a:t>study conception and design: SA and SBJ; data collection: SBJ and AR; analysis and interpretation of results: SA and ST and MSA; draft manuscript preparation: AR and SBJ. All authors reviewed the results and approved the final version of the manuscript.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200000"/>
              </a:lnSpc>
              <a:spcAft>
                <a:spcPts val="800"/>
              </a:spcAft>
            </a:pPr>
            <a:r>
              <a:rPr lang="en-US" sz="2000" b="1" dirty="0">
                <a:effectLst/>
                <a:latin typeface="Calibri" panose="020F0502020204030204" pitchFamily="34" charset="0"/>
                <a:ea typeface="Calibri" panose="020F0502020204030204" pitchFamily="34" charset="0"/>
                <a:cs typeface="Arial" panose="020B0604020202020204" pitchFamily="34" charset="0"/>
              </a:rPr>
              <a:t>Funding:  </a:t>
            </a:r>
            <a:r>
              <a:rPr lang="en-US" sz="2000" dirty="0">
                <a:effectLst/>
                <a:latin typeface="Times New Roman" panose="02020603050405020304" pitchFamily="18" charset="0"/>
                <a:ea typeface="Calibri" panose="020F0502020204030204" pitchFamily="34" charset="0"/>
                <a:cs typeface="Arial" panose="020B0604020202020204" pitchFamily="34" charset="0"/>
              </a:rPr>
              <a:t>This research received no external funding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200000"/>
              </a:lnSpc>
              <a:spcAft>
                <a:spcPts val="800"/>
              </a:spcAft>
            </a:pPr>
            <a:r>
              <a:rPr lang="en-US" sz="2000" b="1" dirty="0">
                <a:effectLst/>
                <a:latin typeface="Calibri" panose="020F0502020204030204" pitchFamily="34" charset="0"/>
                <a:ea typeface="Batang" panose="020B0503020000020004" pitchFamily="18" charset="-127"/>
                <a:cs typeface="Calibri" panose="020F0502020204030204" pitchFamily="34" charset="0"/>
              </a:rPr>
              <a:t>Data Availability Statement : </a:t>
            </a:r>
            <a:r>
              <a:rPr lang="en-US" sz="2000" dirty="0">
                <a:effectLst/>
                <a:latin typeface="Times New Roman" panose="02020603050405020304" pitchFamily="18" charset="0"/>
                <a:ea typeface="Calibri" panose="020F0502020204030204" pitchFamily="34" charset="0"/>
                <a:cs typeface="Arial" panose="020B0604020202020204" pitchFamily="34" charset="0"/>
              </a:rPr>
              <a:t>The original contributions presented in the study are included in the article, further inquiries can be directed to the corresponding author.</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nSpc>
                <a:spcPct val="200000"/>
              </a:lnSpc>
              <a:spcAft>
                <a:spcPts val="800"/>
              </a:spcAft>
            </a:pPr>
            <a:r>
              <a:rPr lang="en-US" sz="2000" b="1" dirty="0">
                <a:effectLst/>
                <a:latin typeface="Calibri" panose="020F0502020204030204" pitchFamily="34" charset="0"/>
                <a:ea typeface="Calibri" panose="020F0502020204030204" pitchFamily="34" charset="0"/>
                <a:cs typeface="Arial" panose="020B0604020202020204" pitchFamily="34" charset="0"/>
              </a:rPr>
              <a:t>Conflict of interest: </a:t>
            </a:r>
            <a:r>
              <a:rPr lang="en-US" sz="2000" dirty="0">
                <a:effectLst/>
                <a:latin typeface="Times New Roman" panose="02020603050405020304" pitchFamily="18" charset="0"/>
                <a:ea typeface="Calibri" panose="020F0502020204030204" pitchFamily="34" charset="0"/>
                <a:cs typeface="Arial" panose="020B0604020202020204" pitchFamily="34" charset="0"/>
              </a:rPr>
              <a:t>The authors declare no conflict of interest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fa-IR" dirty="0"/>
          </a:p>
        </p:txBody>
      </p:sp>
    </p:spTree>
    <p:extLst>
      <p:ext uri="{BB962C8B-B14F-4D97-AF65-F5344CB8AC3E}">
        <p14:creationId xmlns:p14="http://schemas.microsoft.com/office/powerpoint/2010/main" val="659328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9594D-6EA8-1231-26D4-E95BCFD4C9F3}"/>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rPr>
              <a:t>Introduction</a:t>
            </a:r>
            <a:endParaRPr lang="fa-IR" dirty="0"/>
          </a:p>
        </p:txBody>
      </p:sp>
      <p:sp>
        <p:nvSpPr>
          <p:cNvPr id="3" name="Content Placeholder 2">
            <a:extLst>
              <a:ext uri="{FF2B5EF4-FFF2-40B4-BE49-F238E27FC236}">
                <a16:creationId xmlns:a16="http://schemas.microsoft.com/office/drawing/2014/main" id="{5F8062A9-1598-33E3-3DEE-F7A78FD8BDD5}"/>
              </a:ext>
            </a:extLst>
          </p:cNvPr>
          <p:cNvSpPr>
            <a:spLocks noGrp="1"/>
          </p:cNvSpPr>
          <p:nvPr>
            <p:ph idx="1"/>
          </p:nvPr>
        </p:nvSpPr>
        <p:spPr/>
        <p:txBody>
          <a:bodyPr/>
          <a:lstStyle/>
          <a:p>
            <a:r>
              <a:rPr lang="en-US" sz="2400" dirty="0">
                <a:effectLst/>
                <a:latin typeface="Times New Roman" panose="02020603050405020304" pitchFamily="18" charset="0"/>
                <a:ea typeface="Calibri" panose="020F0502020204030204" pitchFamily="34" charset="0"/>
              </a:rPr>
              <a:t>Neurological manifestations of GPA are among the most critical symptoms that necessitate immediate treatment.</a:t>
            </a:r>
          </a:p>
          <a:p>
            <a:r>
              <a:rPr lang="en-US" sz="2400" dirty="0">
                <a:latin typeface="Times New Roman" panose="02020603050405020304" pitchFamily="18" charset="0"/>
                <a:ea typeface="Calibri" panose="020F0502020204030204" pitchFamily="34" charset="0"/>
              </a:rPr>
              <a:t>A</a:t>
            </a:r>
            <a:r>
              <a:rPr lang="en-US" sz="2400" dirty="0">
                <a:effectLst/>
                <a:latin typeface="Times New Roman" panose="02020603050405020304" pitchFamily="18" charset="0"/>
                <a:ea typeface="Calibri" panose="020F0502020204030204" pitchFamily="34" charset="0"/>
              </a:rPr>
              <a:t>ll items related to nervous system involvement in Birmingham Vasculitis Activity Score for Wegener's granulomatosis (BVAS-WG) are considered "major", meaning that these items pose an imminent threat to either patient's life or </a:t>
            </a:r>
            <a:r>
              <a:rPr lang="en-US" sz="2400" dirty="0">
                <a:solidFill>
                  <a:srgbClr val="242021"/>
                </a:solidFill>
                <a:effectLst/>
                <a:latin typeface="Dutch801BT-Roman"/>
                <a:ea typeface="Calibri" panose="020F0502020204030204" pitchFamily="34" charset="0"/>
                <a:cs typeface="Arial" panose="020B0604020202020204" pitchFamily="34" charset="0"/>
              </a:rPr>
              <a:t>vital organs</a:t>
            </a:r>
            <a:r>
              <a:rPr lang="en-US" sz="2400" dirty="0">
                <a:solidFill>
                  <a:srgbClr val="242021"/>
                </a:solidFill>
                <a:latin typeface="Times New Roman" panose="02020603050405020304" pitchFamily="18" charset="0"/>
                <a:ea typeface="Calibri" panose="020F0502020204030204" pitchFamily="34" charset="0"/>
                <a:cs typeface="Arial" panose="020B0604020202020204" pitchFamily="34" charset="0"/>
              </a:rPr>
              <a:t>.</a:t>
            </a:r>
          </a:p>
          <a:p>
            <a:r>
              <a:rPr lang="en-US" sz="2400" dirty="0">
                <a:effectLst/>
                <a:latin typeface="Times New Roman" panose="02020603050405020304" pitchFamily="18" charset="0"/>
                <a:ea typeface="Calibri" panose="020F0502020204030204" pitchFamily="34" charset="0"/>
              </a:rPr>
              <a:t>The neurological manifestations of GPA are reported in 22% to 54% of patients in their </a:t>
            </a:r>
            <a:r>
              <a:rPr lang="en-US" sz="2400">
                <a:effectLst/>
                <a:latin typeface="Times New Roman" panose="02020603050405020304" pitchFamily="18" charset="0"/>
                <a:ea typeface="Calibri" panose="020F0502020204030204" pitchFamily="34" charset="0"/>
              </a:rPr>
              <a:t>clinical course</a:t>
            </a:r>
            <a:r>
              <a:rPr lang="es-ES" sz="2400">
                <a:effectLst/>
                <a:latin typeface="Times New Roman" panose="02020603050405020304" pitchFamily="18" charset="0"/>
                <a:ea typeface="Calibri" panose="020F0502020204030204" pitchFamily="34" charset="0"/>
              </a:rPr>
              <a:t>(Sada, Yamamura et al. 2014)(Agard, Mouthon et al. 2003)</a:t>
            </a:r>
            <a:r>
              <a:rPr lang="en-US" sz="2400">
                <a:effectLst/>
                <a:latin typeface="Times New Roman" panose="02020603050405020304" pitchFamily="18" charset="0"/>
                <a:ea typeface="Calibri" panose="020F0502020204030204" pitchFamily="34" charset="0"/>
              </a:rPr>
              <a:t>.</a:t>
            </a:r>
            <a:endParaRPr lang="en-US" sz="2400" dirty="0">
              <a:effectLst/>
              <a:latin typeface="Times New Roman" panose="02020603050405020304" pitchFamily="18" charset="0"/>
              <a:ea typeface="Calibri" panose="020F0502020204030204" pitchFamily="34" charset="0"/>
            </a:endParaRPr>
          </a:p>
          <a:p>
            <a:r>
              <a:rPr lang="en-US" sz="2400" dirty="0">
                <a:latin typeface="Times New Roman" panose="02020603050405020304" pitchFamily="18" charset="0"/>
                <a:ea typeface="Calibri" panose="020F0502020204030204" pitchFamily="34" charset="0"/>
              </a:rPr>
              <a:t>T</a:t>
            </a:r>
            <a:r>
              <a:rPr lang="en-US" sz="2400" dirty="0">
                <a:effectLst/>
                <a:latin typeface="Times New Roman" panose="02020603050405020304" pitchFamily="18" charset="0"/>
                <a:ea typeface="Calibri" panose="020F0502020204030204" pitchFamily="34" charset="0"/>
              </a:rPr>
              <a:t>hese manifestations are commonly not the reason for seeking medical help at the onset of the disease.</a:t>
            </a:r>
          </a:p>
          <a:p>
            <a:endParaRPr lang="fa-IR" dirty="0"/>
          </a:p>
        </p:txBody>
      </p:sp>
    </p:spTree>
    <p:extLst>
      <p:ext uri="{BB962C8B-B14F-4D97-AF65-F5344CB8AC3E}">
        <p14:creationId xmlns:p14="http://schemas.microsoft.com/office/powerpoint/2010/main" val="3058831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45DA1-9E21-9A4D-0A7A-6B38AFD03618}"/>
              </a:ext>
            </a:extLst>
          </p:cNvPr>
          <p:cNvSpPr>
            <a:spLocks noGrp="1"/>
          </p:cNvSpPr>
          <p:nvPr>
            <p:ph type="title"/>
          </p:nvPr>
        </p:nvSpPr>
        <p:spPr>
          <a:xfrm>
            <a:off x="838200" y="365125"/>
            <a:ext cx="10515600" cy="670573"/>
          </a:xfrm>
        </p:spPr>
        <p:txBody>
          <a:bodyPr>
            <a:normAutofit/>
          </a:bodyPr>
          <a:lstStyle/>
          <a:p>
            <a:r>
              <a:rPr lang="en-US" sz="3600" b="1" dirty="0">
                <a:effectLst/>
                <a:latin typeface="Times New Roman" panose="02020603050405020304" pitchFamily="18" charset="0"/>
                <a:ea typeface="Calibri" panose="020F0502020204030204" pitchFamily="34" charset="0"/>
              </a:rPr>
              <a:t>Introduction</a:t>
            </a:r>
            <a:endParaRPr lang="fa-IR" sz="3600" dirty="0"/>
          </a:p>
        </p:txBody>
      </p:sp>
      <p:graphicFrame>
        <p:nvGraphicFramePr>
          <p:cNvPr id="7" name="Diagram 6">
            <a:extLst>
              <a:ext uri="{FF2B5EF4-FFF2-40B4-BE49-F238E27FC236}">
                <a16:creationId xmlns:a16="http://schemas.microsoft.com/office/drawing/2014/main" id="{145DB44A-DD03-AA7B-7F75-C9EE4ADE7F93}"/>
              </a:ext>
            </a:extLst>
          </p:cNvPr>
          <p:cNvGraphicFramePr/>
          <p:nvPr>
            <p:extLst>
              <p:ext uri="{D42A27DB-BD31-4B8C-83A1-F6EECF244321}">
                <p14:modId xmlns:p14="http://schemas.microsoft.com/office/powerpoint/2010/main" val="381859603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9598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9EC32-9EBF-5ABD-97C7-1CF9820CD683}"/>
              </a:ext>
            </a:extLst>
          </p:cNvPr>
          <p:cNvSpPr>
            <a:spLocks noGrp="1"/>
          </p:cNvSpPr>
          <p:nvPr>
            <p:ph type="title"/>
          </p:nvPr>
        </p:nvSpPr>
        <p:spPr/>
        <p:txBody>
          <a:bodyPr>
            <a:normAutofit/>
          </a:bodyPr>
          <a:lstStyle/>
          <a:p>
            <a:r>
              <a:rPr lang="en-US" sz="3600" b="1" dirty="0">
                <a:effectLst/>
                <a:latin typeface="Times New Roman" panose="02020603050405020304" pitchFamily="18" charset="0"/>
                <a:ea typeface="Calibri" panose="020F0502020204030204" pitchFamily="34" charset="0"/>
              </a:rPr>
              <a:t>Objective</a:t>
            </a:r>
            <a:endParaRPr lang="fa-IR" sz="3600" dirty="0"/>
          </a:p>
        </p:txBody>
      </p:sp>
      <p:sp>
        <p:nvSpPr>
          <p:cNvPr id="4" name="Oval 3">
            <a:extLst>
              <a:ext uri="{FF2B5EF4-FFF2-40B4-BE49-F238E27FC236}">
                <a16:creationId xmlns:a16="http://schemas.microsoft.com/office/drawing/2014/main" id="{F078BCFE-9DD2-77F6-DE95-26DBE9D446EC}"/>
              </a:ext>
            </a:extLst>
          </p:cNvPr>
          <p:cNvSpPr/>
          <p:nvPr/>
        </p:nvSpPr>
        <p:spPr>
          <a:xfrm>
            <a:off x="548951" y="1901906"/>
            <a:ext cx="11094098" cy="388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dirty="0">
                <a:effectLst/>
                <a:latin typeface="Times New Roman" panose="02020603050405020304" pitchFamily="18" charset="0"/>
                <a:ea typeface="Calibri" panose="020F0502020204030204" pitchFamily="34" charset="0"/>
                <a:cs typeface="Arial" panose="020B0604020202020204" pitchFamily="34" charset="0"/>
              </a:rPr>
              <a:t>The aim of this study was to describe the presentation and outcomes of patients with granulomatosis with polyangiitis (GPA) presenting with neurologic involvement according to ACR criteria.</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ctr"/>
            <a:endParaRPr lang="fa-IR" sz="3200" dirty="0"/>
          </a:p>
        </p:txBody>
      </p:sp>
    </p:spTree>
    <p:extLst>
      <p:ext uri="{BB962C8B-B14F-4D97-AF65-F5344CB8AC3E}">
        <p14:creationId xmlns:p14="http://schemas.microsoft.com/office/powerpoint/2010/main" val="2416944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C2BF2-63A4-6A39-7B74-F1D4C8842295}"/>
              </a:ext>
            </a:extLst>
          </p:cNvPr>
          <p:cNvSpPr>
            <a:spLocks noGrp="1"/>
          </p:cNvSpPr>
          <p:nvPr>
            <p:ph type="title"/>
          </p:nvPr>
        </p:nvSpPr>
        <p:spPr/>
        <p:txBody>
          <a:bodyPr/>
          <a:lstStyle/>
          <a:p>
            <a:r>
              <a:rPr lang="en-US" sz="4400" b="1" dirty="0">
                <a:effectLst/>
                <a:latin typeface="Calibri" panose="020F0502020204030204" pitchFamily="34" charset="0"/>
                <a:ea typeface="Calibri" panose="020F0502020204030204" pitchFamily="34" charset="0"/>
                <a:cs typeface="Arial" panose="020B0604020202020204" pitchFamily="34" charset="0"/>
              </a:rPr>
              <a:t>Methods  : </a:t>
            </a:r>
            <a:r>
              <a:rPr lang="en-US" sz="2800" i="1" dirty="0">
                <a:effectLst/>
                <a:latin typeface="Calibri" panose="020F0502020204030204" pitchFamily="34" charset="0"/>
                <a:ea typeface="Calibri" panose="020F0502020204030204" pitchFamily="34" charset="0"/>
              </a:rPr>
              <a:t>Patient selection and diagnostic criteria</a:t>
            </a:r>
            <a:endParaRPr lang="fa-IR" sz="2800" dirty="0"/>
          </a:p>
        </p:txBody>
      </p:sp>
      <p:sp>
        <p:nvSpPr>
          <p:cNvPr id="3" name="Content Placeholder 2">
            <a:extLst>
              <a:ext uri="{FF2B5EF4-FFF2-40B4-BE49-F238E27FC236}">
                <a16:creationId xmlns:a16="http://schemas.microsoft.com/office/drawing/2014/main" id="{3E11651C-8914-74DE-261D-6BE549202B5E}"/>
              </a:ext>
            </a:extLst>
          </p:cNvPr>
          <p:cNvSpPr>
            <a:spLocks noGrp="1"/>
          </p:cNvSpPr>
          <p:nvPr>
            <p:ph idx="1"/>
          </p:nvPr>
        </p:nvSpPr>
        <p:spPr/>
        <p:txBody>
          <a:bodyPr/>
          <a:lstStyle/>
          <a:p>
            <a:r>
              <a:rPr lang="en-US" dirty="0">
                <a:effectLst/>
                <a:latin typeface="Calibri" panose="020F0502020204030204" pitchFamily="34" charset="0"/>
                <a:ea typeface="Calibri" panose="020F0502020204030204" pitchFamily="34" charset="0"/>
                <a:cs typeface="Calibri" panose="020F0502020204030204" pitchFamily="34" charset="0"/>
              </a:rPr>
              <a:t>Patients with a clinical and/or histopathologic diagnosis in accordance with American College of Rheumatology (ACR) criteria and/or the European Medicines Agency (EMA) algorithm, diagnosed at the rheumatology clinic, Amir-</a:t>
            </a:r>
            <a:r>
              <a:rPr lang="en-US" dirty="0" err="1">
                <a:effectLst/>
                <a:latin typeface="Calibri" panose="020F0502020204030204" pitchFamily="34" charset="0"/>
                <a:ea typeface="Calibri" panose="020F0502020204030204" pitchFamily="34" charset="0"/>
                <a:cs typeface="Calibri" panose="020F0502020204030204" pitchFamily="34" charset="0"/>
              </a:rPr>
              <a:t>A'lam</a:t>
            </a:r>
            <a:r>
              <a:rPr lang="en-US" dirty="0">
                <a:effectLst/>
                <a:latin typeface="Calibri" panose="020F0502020204030204" pitchFamily="34" charset="0"/>
                <a:ea typeface="Calibri" panose="020F0502020204030204" pitchFamily="34" charset="0"/>
                <a:cs typeface="Calibri" panose="020F0502020204030204" pitchFamily="34" charset="0"/>
              </a:rPr>
              <a:t> hospital, Tehran University of Medical Sciences from December 2013 to October 2018 were included. All the patients had complete clinical records, including BVAS at the diagnosis and ANCA titer. Demographic data, clinical manifestations, and laboratory results were monitored.</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fa-IR" dirty="0"/>
          </a:p>
        </p:txBody>
      </p:sp>
    </p:spTree>
    <p:extLst>
      <p:ext uri="{BB962C8B-B14F-4D97-AF65-F5344CB8AC3E}">
        <p14:creationId xmlns:p14="http://schemas.microsoft.com/office/powerpoint/2010/main" val="3080918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2AC99-A8D2-E1D4-C5FC-BA80B9938F59}"/>
              </a:ext>
            </a:extLst>
          </p:cNvPr>
          <p:cNvSpPr>
            <a:spLocks noGrp="1"/>
          </p:cNvSpPr>
          <p:nvPr>
            <p:ph type="title"/>
          </p:nvPr>
        </p:nvSpPr>
        <p:spPr/>
        <p:txBody>
          <a:bodyPr>
            <a:normAutofit/>
          </a:bodyPr>
          <a:lstStyle/>
          <a:p>
            <a:r>
              <a:rPr lang="en-US" sz="3600" b="1" dirty="0">
                <a:effectLst/>
                <a:latin typeface="Calibri" panose="020F0502020204030204" pitchFamily="34" charset="0"/>
                <a:ea typeface="Calibri" panose="020F0502020204030204" pitchFamily="34" charset="0"/>
                <a:cs typeface="Arial" panose="020B0604020202020204" pitchFamily="34" charset="0"/>
              </a:rPr>
              <a:t>Methods  :  </a:t>
            </a:r>
            <a:r>
              <a:rPr lang="en-US" sz="2800" i="1" dirty="0">
                <a:effectLst/>
                <a:latin typeface="Calibri" panose="020F0502020204030204" pitchFamily="34" charset="0"/>
                <a:ea typeface="Calibri" panose="020F0502020204030204" pitchFamily="34" charset="0"/>
              </a:rPr>
              <a:t>Clinical and laboratory assessments</a:t>
            </a:r>
            <a:endParaRPr lang="fa-IR" sz="2800" dirty="0"/>
          </a:p>
        </p:txBody>
      </p:sp>
      <p:sp>
        <p:nvSpPr>
          <p:cNvPr id="3" name="Content Placeholder 2">
            <a:extLst>
              <a:ext uri="{FF2B5EF4-FFF2-40B4-BE49-F238E27FC236}">
                <a16:creationId xmlns:a16="http://schemas.microsoft.com/office/drawing/2014/main" id="{DD8DE906-7195-F031-5B3D-91296C2DD606}"/>
              </a:ext>
            </a:extLst>
          </p:cNvPr>
          <p:cNvSpPr>
            <a:spLocks noGrp="1"/>
          </p:cNvSpPr>
          <p:nvPr>
            <p:ph idx="1"/>
          </p:nvPr>
        </p:nvSpPr>
        <p:spPr>
          <a:xfrm>
            <a:off x="838200" y="1474237"/>
            <a:ext cx="10515600" cy="4702726"/>
          </a:xfrm>
        </p:spPr>
        <p:txBody>
          <a:bodyPr>
            <a:normAutofit/>
          </a:bodyPr>
          <a:lstStyle/>
          <a:p>
            <a:r>
              <a:rPr lang="en-US" sz="2000" dirty="0">
                <a:effectLst/>
                <a:latin typeface="Calibri" panose="020F0502020204030204" pitchFamily="34" charset="0"/>
                <a:ea typeface="Calibri" panose="020F0502020204030204" pitchFamily="34" charset="0"/>
              </a:rPr>
              <a:t>Patients were divided into two major groups</a:t>
            </a:r>
            <a:r>
              <a:rPr lang="en-US" sz="2000" b="1" dirty="0">
                <a:effectLst/>
                <a:latin typeface="Calibri" panose="020F0502020204030204" pitchFamily="34" charset="0"/>
                <a:ea typeface="Calibri" panose="020F0502020204030204" pitchFamily="34" charset="0"/>
              </a:rPr>
              <a:t>, those with nervous system involvement at either disease diagnosis or follow-up</a:t>
            </a:r>
            <a:r>
              <a:rPr lang="en-US" sz="2000" dirty="0">
                <a:effectLst/>
                <a:latin typeface="Calibri" panose="020F0502020204030204" pitchFamily="34" charset="0"/>
                <a:ea typeface="Calibri" panose="020F0502020204030204" pitchFamily="34" charset="0"/>
              </a:rPr>
              <a:t> (group 1) and </a:t>
            </a:r>
            <a:r>
              <a:rPr lang="en-US" sz="2000" b="1" dirty="0">
                <a:effectLst/>
                <a:latin typeface="Calibri" panose="020F0502020204030204" pitchFamily="34" charset="0"/>
                <a:ea typeface="Calibri" panose="020F0502020204030204" pitchFamily="34" charset="0"/>
              </a:rPr>
              <a:t>those without neurological symptoms until the last follow-up </a:t>
            </a:r>
            <a:r>
              <a:rPr lang="en-US" sz="2000" dirty="0">
                <a:effectLst/>
                <a:latin typeface="Calibri" panose="020F0502020204030204" pitchFamily="34" charset="0"/>
                <a:ea typeface="Calibri" panose="020F0502020204030204" pitchFamily="34" charset="0"/>
              </a:rPr>
              <a:t>(group 2). Additionally, patients with neurological symptoms at the diagnosis were distinguished from those who developed symptoms during the disease. </a:t>
            </a:r>
          </a:p>
          <a:p>
            <a:r>
              <a:rPr lang="en-US" sz="2000" b="1" dirty="0">
                <a:effectLst/>
                <a:latin typeface="Calibri" panose="020F0502020204030204" pitchFamily="34" charset="0"/>
                <a:ea typeface="Calibri" panose="020F0502020204030204" pitchFamily="34" charset="0"/>
              </a:rPr>
              <a:t>Clinical, serological, radiographic, and, when available, pathological evidence </a:t>
            </a:r>
            <a:r>
              <a:rPr lang="en-US" sz="2000" dirty="0">
                <a:effectLst/>
                <a:latin typeface="Calibri" panose="020F0502020204030204" pitchFamily="34" charset="0"/>
                <a:ea typeface="Calibri" panose="020F0502020204030204" pitchFamily="34" charset="0"/>
              </a:rPr>
              <a:t>was used to confirm neurological involvement</a:t>
            </a:r>
            <a:r>
              <a:rPr lang="en-US" sz="2000" dirty="0">
                <a:latin typeface="Calibri" panose="020F0502020204030204" pitchFamily="34" charset="0"/>
                <a:ea typeface="Calibri" panose="020F0502020204030204" pitchFamily="34" charset="0"/>
              </a:rPr>
              <a:t>.</a:t>
            </a:r>
          </a:p>
          <a:p>
            <a:r>
              <a:rPr lang="en-US" sz="2000" dirty="0">
                <a:effectLst/>
                <a:latin typeface="Calibri" panose="020F0502020204030204" pitchFamily="34" charset="0"/>
                <a:ea typeface="Calibri" panose="020F0502020204030204" pitchFamily="34" charset="0"/>
              </a:rPr>
              <a:t>In this study, </a:t>
            </a:r>
            <a:r>
              <a:rPr lang="en-US" sz="2000" b="1" dirty="0">
                <a:effectLst/>
                <a:latin typeface="Calibri" panose="020F0502020204030204" pitchFamily="34" charset="0"/>
                <a:ea typeface="Calibri" panose="020F0502020204030204" pitchFamily="34" charset="0"/>
              </a:rPr>
              <a:t>cytoplasmic-ANCA below 60 units was considered a negative status, while values ≥60 units were considered positive</a:t>
            </a:r>
            <a:r>
              <a:rPr lang="en-US" sz="2000" dirty="0">
                <a:effectLst/>
                <a:latin typeface="Calibri" panose="020F0502020204030204" pitchFamily="34" charset="0"/>
                <a:ea typeface="Calibri" panose="020F0502020204030204" pitchFamily="34" charset="0"/>
              </a:rPr>
              <a:t>. ANCA titers were evaluated by measuring Cytoplasmic-ANCA IgG antibody specific to proteinase 3 (PR3) by ELISA.</a:t>
            </a:r>
          </a:p>
          <a:p>
            <a:r>
              <a:rPr lang="en-US" sz="2000" dirty="0">
                <a:effectLst/>
                <a:latin typeface="Calibri" panose="020F0502020204030204" pitchFamily="34" charset="0"/>
                <a:ea typeface="Calibri" panose="020F0502020204030204" pitchFamily="34" charset="0"/>
              </a:rPr>
              <a:t>To evaluate disease severity, the BVAS scoring system was employed. </a:t>
            </a:r>
            <a:r>
              <a:rPr lang="en-US" sz="2000" b="1" dirty="0">
                <a:effectLst/>
                <a:latin typeface="Calibri" panose="020F0502020204030204" pitchFamily="34" charset="0"/>
                <a:ea typeface="Calibri" panose="020F0502020204030204" pitchFamily="34" charset="0"/>
              </a:rPr>
              <a:t>This score was calculated at the disease diagnosis and each follow-up visit</a:t>
            </a:r>
            <a:r>
              <a:rPr lang="en-US" sz="2000" dirty="0">
                <a:effectLst/>
                <a:latin typeface="Calibri" panose="020F0502020204030204" pitchFamily="34" charset="0"/>
                <a:ea typeface="Calibri" panose="020F0502020204030204" pitchFamily="34" charset="0"/>
              </a:rPr>
              <a:t>. BVAS scores were also categorized into two groups; total BVAS and specific BVAS scores, which are according to all symptoms of patients regardless of involved organs, and limited scores for neurological symptoms, respectively. Regarding laboratory tests, ANCA was evaluated at time points, if available</a:t>
            </a:r>
            <a:r>
              <a:rPr lang="en-US" sz="2000" dirty="0">
                <a:latin typeface="Calibri" panose="020F0502020204030204" pitchFamily="34" charset="0"/>
                <a:ea typeface="Calibri" panose="020F0502020204030204" pitchFamily="34" charset="0"/>
              </a:rPr>
              <a:t>.</a:t>
            </a:r>
            <a:endParaRPr lang="fa-IR" sz="2000" dirty="0"/>
          </a:p>
        </p:txBody>
      </p:sp>
    </p:spTree>
    <p:extLst>
      <p:ext uri="{BB962C8B-B14F-4D97-AF65-F5344CB8AC3E}">
        <p14:creationId xmlns:p14="http://schemas.microsoft.com/office/powerpoint/2010/main" val="2668530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D5EF-C832-03D7-F2C0-4576FB35D962}"/>
              </a:ext>
            </a:extLst>
          </p:cNvPr>
          <p:cNvSpPr>
            <a:spLocks noGrp="1"/>
          </p:cNvSpPr>
          <p:nvPr>
            <p:ph type="title"/>
          </p:nvPr>
        </p:nvSpPr>
        <p:spPr/>
        <p:txBody>
          <a:bodyPr>
            <a:normAutofit/>
          </a:bodyPr>
          <a:lstStyle/>
          <a:p>
            <a:r>
              <a:rPr lang="en-US" sz="4000" b="1" dirty="0">
                <a:effectLst/>
                <a:latin typeface="Calibri" panose="020F0502020204030204" pitchFamily="34" charset="0"/>
                <a:ea typeface="Calibri" panose="020F0502020204030204" pitchFamily="34" charset="0"/>
                <a:cs typeface="Arial" panose="020B0604020202020204" pitchFamily="34" charset="0"/>
              </a:rPr>
              <a:t>Methods  : </a:t>
            </a:r>
            <a:r>
              <a:rPr lang="en-US" sz="3200" i="1" dirty="0">
                <a:effectLst/>
                <a:latin typeface="Calibri" panose="020F0502020204030204" pitchFamily="34" charset="0"/>
                <a:ea typeface="Calibri" panose="020F0502020204030204" pitchFamily="34" charset="0"/>
              </a:rPr>
              <a:t>Statistical analysis</a:t>
            </a:r>
            <a:endParaRPr lang="fa-IR" sz="3200" dirty="0"/>
          </a:p>
        </p:txBody>
      </p:sp>
      <p:sp>
        <p:nvSpPr>
          <p:cNvPr id="3" name="Content Placeholder 2">
            <a:extLst>
              <a:ext uri="{FF2B5EF4-FFF2-40B4-BE49-F238E27FC236}">
                <a16:creationId xmlns:a16="http://schemas.microsoft.com/office/drawing/2014/main" id="{B7B824B5-95D3-4260-187C-E4D9772A4284}"/>
              </a:ext>
            </a:extLst>
          </p:cNvPr>
          <p:cNvSpPr>
            <a:spLocks noGrp="1"/>
          </p:cNvSpPr>
          <p:nvPr>
            <p:ph idx="1"/>
          </p:nvPr>
        </p:nvSpPr>
        <p:spPr>
          <a:xfrm>
            <a:off x="838200" y="1511559"/>
            <a:ext cx="10515600" cy="4665404"/>
          </a:xfrm>
        </p:spPr>
        <p:txBody>
          <a:bodyPr>
            <a:normAutofit/>
          </a:bodyPr>
          <a:lstStyle/>
          <a:p>
            <a:r>
              <a:rPr lang="en-US" sz="2000" dirty="0">
                <a:effectLst/>
                <a:latin typeface="Calibri" panose="020F0502020204030204" pitchFamily="34" charset="0"/>
                <a:ea typeface="Calibri" panose="020F0502020204030204" pitchFamily="34" charset="0"/>
              </a:rPr>
              <a:t>Descriptive statistics were reported as mean ± standard deviation (SD) for continuous variables and frequency with percentage for categorical variables.</a:t>
            </a:r>
          </a:p>
          <a:p>
            <a:r>
              <a:rPr lang="en-US" sz="2000" dirty="0">
                <a:effectLst/>
                <a:latin typeface="Calibri" panose="020F0502020204030204" pitchFamily="34" charset="0"/>
                <a:ea typeface="Calibri" panose="020F0502020204030204" pitchFamily="34" charset="0"/>
              </a:rPr>
              <a:t>. Independent t-test and Mann-Whitney U test were used to compare the differences between two continuous variables for normally or not normally distributed variables, respectively.</a:t>
            </a:r>
            <a:endParaRPr lang="en-US" sz="2000" dirty="0">
              <a:latin typeface="Calibri" panose="020F0502020204030204" pitchFamily="34" charset="0"/>
              <a:ea typeface="Calibri" panose="020F0502020204030204" pitchFamily="34" charset="0"/>
            </a:endParaRPr>
          </a:p>
          <a:p>
            <a:r>
              <a:rPr lang="en-US" sz="2000" dirty="0">
                <a:effectLst/>
                <a:latin typeface="Calibri" panose="020F0502020204030204" pitchFamily="34" charset="0"/>
                <a:ea typeface="Calibri" panose="020F0502020204030204" pitchFamily="34" charset="0"/>
              </a:rPr>
              <a:t>Kruskal Wallis and One Way ANOVA tests were also used to compare the difference between more than two groups in variables with normal or not normal distribution, respectively. </a:t>
            </a:r>
          </a:p>
          <a:p>
            <a:r>
              <a:rPr lang="en-US" sz="2000" dirty="0">
                <a:effectLst/>
                <a:latin typeface="Calibri" panose="020F0502020204030204" pitchFamily="34" charset="0"/>
                <a:ea typeface="Calibri" panose="020F0502020204030204" pitchFamily="34" charset="0"/>
              </a:rPr>
              <a:t>Pearson's chi-squared test was used to test the relationship between two categorical variables, and the Spearman correlation coefficient was used to evaluate the correlation between two continuous variables.</a:t>
            </a:r>
          </a:p>
          <a:p>
            <a:r>
              <a:rPr lang="en-US" sz="2000" dirty="0">
                <a:effectLst/>
                <a:latin typeface="Calibri" panose="020F0502020204030204" pitchFamily="34" charset="0"/>
                <a:ea typeface="Calibri" panose="020F0502020204030204" pitchFamily="34" charset="0"/>
              </a:rPr>
              <a:t>. P-value &lt; 0.05 was considered statistically significant, and all statistical tests were two-tailed probability tests.</a:t>
            </a:r>
            <a:endParaRPr lang="en-US" sz="2000" dirty="0">
              <a:latin typeface="Calibri" panose="020F0502020204030204" pitchFamily="34" charset="0"/>
              <a:ea typeface="Calibri" panose="020F0502020204030204" pitchFamily="34" charset="0"/>
            </a:endParaRPr>
          </a:p>
          <a:p>
            <a:r>
              <a:rPr lang="en-US" sz="2000" dirty="0">
                <a:effectLst/>
                <a:latin typeface="Calibri" panose="020F0502020204030204" pitchFamily="34" charset="0"/>
                <a:ea typeface="Calibri" panose="020F0502020204030204" pitchFamily="34" charset="0"/>
              </a:rPr>
              <a:t>All statistical analyses were conducted using IBM SPSS, Version 24 (IBM SPSS Statistics for Windows, Version 24.0. Armonk, NY: IBM Corp; Released 2016). </a:t>
            </a:r>
            <a:endParaRPr lang="fa-IR" sz="2000" dirty="0"/>
          </a:p>
        </p:txBody>
      </p:sp>
    </p:spTree>
    <p:extLst>
      <p:ext uri="{BB962C8B-B14F-4D97-AF65-F5344CB8AC3E}">
        <p14:creationId xmlns:p14="http://schemas.microsoft.com/office/powerpoint/2010/main" val="1363319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02B4B-529B-7D55-554A-CA8BD8185053}"/>
              </a:ext>
            </a:extLst>
          </p:cNvPr>
          <p:cNvSpPr>
            <a:spLocks noGrp="1"/>
          </p:cNvSpPr>
          <p:nvPr>
            <p:ph type="title"/>
          </p:nvPr>
        </p:nvSpPr>
        <p:spPr/>
        <p:txBody>
          <a:bodyPr>
            <a:normAutofit/>
          </a:bodyPr>
          <a:lstStyle/>
          <a:p>
            <a:r>
              <a:rPr lang="en-US" sz="4000" b="1" dirty="0">
                <a:effectLst/>
                <a:latin typeface="Times New Roman" panose="02020603050405020304" pitchFamily="18" charset="0"/>
                <a:ea typeface="Calibri" panose="020F0502020204030204" pitchFamily="34" charset="0"/>
              </a:rPr>
              <a:t>Results</a:t>
            </a:r>
            <a:endParaRPr lang="fa-IR" sz="4000" dirty="0"/>
          </a:p>
        </p:txBody>
      </p:sp>
      <p:sp>
        <p:nvSpPr>
          <p:cNvPr id="3" name="Content Placeholder 2">
            <a:extLst>
              <a:ext uri="{FF2B5EF4-FFF2-40B4-BE49-F238E27FC236}">
                <a16:creationId xmlns:a16="http://schemas.microsoft.com/office/drawing/2014/main" id="{98720419-2FFF-782B-D921-430544588762}"/>
              </a:ext>
            </a:extLst>
          </p:cNvPr>
          <p:cNvSpPr>
            <a:spLocks noGrp="1"/>
          </p:cNvSpPr>
          <p:nvPr>
            <p:ph idx="1"/>
          </p:nvPr>
        </p:nvSpPr>
        <p:spPr/>
        <p:txBody>
          <a:bodyPr/>
          <a:lstStyle/>
          <a:p>
            <a:r>
              <a:rPr lang="en-US" sz="2000" dirty="0">
                <a:effectLst/>
                <a:latin typeface="Times New Roman" panose="02020603050405020304" pitchFamily="18" charset="0"/>
                <a:ea typeface="Calibri" panose="020F0502020204030204" pitchFamily="34" charset="0"/>
                <a:cs typeface="Arial" panose="020B0604020202020204" pitchFamily="34" charset="0"/>
              </a:rPr>
              <a:t>Neurological involvement was assessed in 220 patients with a confirmed diagnosis of GPA. 131 patients (76 males and 55 females) presented with neurological manifestations (neurologic group) at initial presentation. Male to female ratio was approximately 1:1 in total, 1:1.47 in patients with non-neurologic manifestations (non-neurologic group) and 1.38:1 in the neurologic group. The number of male patients in the neurologic group was significantly higher than</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in</a:t>
            </a:r>
            <a:r>
              <a:rPr lang="en-US" sz="20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the non-neurologic group (Table 1). In the present study, the median (IQR) of follow-up duration was 19.0 (36.0-4.0) months, and 105 patients (47.7%) were followed for more than 24 months.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r>
              <a:rPr lang="en-US" sz="2000" dirty="0">
                <a:effectLst/>
                <a:latin typeface="Times New Roman" panose="02020603050405020304" pitchFamily="18" charset="0"/>
                <a:ea typeface="Calibri" panose="020F0502020204030204" pitchFamily="34" charset="0"/>
                <a:cs typeface="Arial" panose="020B0604020202020204" pitchFamily="34" charset="0"/>
              </a:rPr>
              <a:t>The median (IQR) age of patients at the onset of the disease was 39.0 (57.0-31.0) total, 35.0 (44.0-29.0), and 44.0 (61.0-32.0) years in the non-neurologic and neurologic group, respectively. Also, age at the time of the diagnosis was 43.0 (57.0-32.0) in total, 38.0 (46.0-30.0) and 47.0 (62.0-35.0) years in the non-neurologic and neurologic groups, respectively. The age of patients, both at the onset of symptoms and at the time of diagnosis, was significantly higher in the neurologic group (p=0.001 and p=0.001, respectively, Table 1).</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fa-IR" dirty="0"/>
          </a:p>
        </p:txBody>
      </p:sp>
    </p:spTree>
    <p:extLst>
      <p:ext uri="{BB962C8B-B14F-4D97-AF65-F5344CB8AC3E}">
        <p14:creationId xmlns:p14="http://schemas.microsoft.com/office/powerpoint/2010/main" val="2554289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4125</Words>
  <Application>Microsoft Office PowerPoint</Application>
  <PresentationFormat>Widescreen</PresentationFormat>
  <Paragraphs>389</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Dutch801BT-Roman</vt:lpstr>
      <vt:lpstr>Times New Roman</vt:lpstr>
      <vt:lpstr>Office Theme</vt:lpstr>
      <vt:lpstr>Neurologic involvement in Granulomatosis with Polyangiitis: A comparative study  </vt:lpstr>
      <vt:lpstr>Introduction</vt:lpstr>
      <vt:lpstr>Introduction</vt:lpstr>
      <vt:lpstr>Introduction</vt:lpstr>
      <vt:lpstr>Objective</vt:lpstr>
      <vt:lpstr>Methods  : Patient selection and diagnostic criteria</vt:lpstr>
      <vt:lpstr>Methods  :  Clinical and laboratory assessments</vt:lpstr>
      <vt:lpstr>Methods  : Statistical analysis</vt:lpstr>
      <vt:lpstr>Results</vt:lpstr>
      <vt:lpstr>Table 1. Demographic and characteristics of patients with GPA; Data are shown in number (%). *Chi-square test, ** Mann-Whitney test</vt:lpstr>
      <vt:lpstr>Results</vt:lpstr>
      <vt:lpstr>Results</vt:lpstr>
      <vt:lpstr>Table 2. Clinical characteristics comparison between dead and alive cases of the two groups; *Mann-Whitney test </vt:lpstr>
      <vt:lpstr>Results</vt:lpstr>
      <vt:lpstr>Table 3. Summary of neurologic manifestations frequency </vt:lpstr>
      <vt:lpstr>Results</vt:lpstr>
      <vt:lpstr>Table 4. Serologic markers in patients with GPA, and comparison between non-neurologic and neurologic groups; data are shown in number/total (% of N), *Chi-square test </vt:lpstr>
      <vt:lpstr>Results</vt:lpstr>
      <vt:lpstr>Table 5. Comparison between BVAS score and number of neurologic manifestations; *Kruskal-Wallis test </vt:lpstr>
      <vt:lpstr>Table 6. Comparison between PR3-ANCA titer and number of neurologic manifestations; *Kruskal-Wallis test, corrected p-value. </vt:lpstr>
      <vt:lpstr>Discussion</vt:lpstr>
      <vt:lpstr>Discussion</vt:lpstr>
      <vt:lpstr>Discussion : serologic markers</vt:lpstr>
      <vt:lpstr>Discussion : neurological symptoms</vt:lpstr>
      <vt:lpstr>Limitations</vt:lpstr>
      <vt:lpstr>Conclusion</vt:lpstr>
      <vt:lpstr>Disclosures: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Neurologic involvement in Granulomatosis with Polyangiitis: A comparative study  </dc:title>
  <dc:creator>Ahmad Rahimian</dc:creator>
  <cp:lastModifiedBy>Ahmad Rahimian</cp:lastModifiedBy>
  <cp:revision>14</cp:revision>
  <dcterms:created xsi:type="dcterms:W3CDTF">2022-08-14T14:53:06Z</dcterms:created>
  <dcterms:modified xsi:type="dcterms:W3CDTF">2022-08-15T17:20:56Z</dcterms:modified>
</cp:coreProperties>
</file>