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60" r:id="rId4"/>
    <p:sldId id="261" r:id="rId5"/>
    <p:sldId id="269" r:id="rId6"/>
    <p:sldId id="268" r:id="rId7"/>
    <p:sldId id="264" r:id="rId8"/>
    <p:sldId id="270" r:id="rId9"/>
    <p:sldId id="267" r:id="rId10"/>
    <p:sldId id="262"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5" autoAdjust="0"/>
    <p:restoredTop sz="94660"/>
  </p:normalViewPr>
  <p:slideViewPr>
    <p:cSldViewPr snapToGrid="0">
      <p:cViewPr varScale="1">
        <p:scale>
          <a:sx n="84" d="100"/>
          <a:sy n="84" d="100"/>
        </p:scale>
        <p:origin x="114"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Microsoft%20PowerPoint%20&#20869;&#12398;&#12464;&#12521;&#1250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K:\2021HDdata\H26\H25%20&#22823;&#23398;\H25\H25%20&#23398;&#29983;\2020&#23398;&#29983;\&#23736;&#26412;\SmTb19021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81901\Documents\&#12456;&#12493;&#30740;\&#23455;&#39443;&#32080;&#26524;\EQE\1118&#30330;&#34920;&#29992;EQ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0604641732434"/>
          <c:y val="4.3852212139287278E-2"/>
          <c:w val="0.80457228908639933"/>
          <c:h val="0.77272805044181425"/>
        </c:manualLayout>
      </c:layout>
      <c:scatterChart>
        <c:scatterStyle val="smoothMarker"/>
        <c:varyColors val="0"/>
        <c:ser>
          <c:idx val="4"/>
          <c:order val="0"/>
          <c:spPr>
            <a:ln w="25400">
              <a:solidFill>
                <a:srgbClr val="0000FF"/>
              </a:solidFill>
            </a:ln>
          </c:spPr>
          <c:marker>
            <c:symbol val="none"/>
          </c:marker>
          <c:xVal>
            <c:numRef>
              <c:f>Sheet1!$H$3:$H$39</c:f>
              <c:numCache>
                <c:formatCode>General</c:formatCode>
                <c:ptCount val="37"/>
                <c:pt idx="0">
                  <c:v>0.93351999999999991</c:v>
                </c:pt>
                <c:pt idx="1">
                  <c:v>0.90620000000000001</c:v>
                </c:pt>
                <c:pt idx="2">
                  <c:v>0.87891399999999997</c:v>
                </c:pt>
                <c:pt idx="3">
                  <c:v>0.85155899999999995</c:v>
                </c:pt>
                <c:pt idx="4">
                  <c:v>0.82423899999999994</c:v>
                </c:pt>
                <c:pt idx="5">
                  <c:v>0.79691999999999996</c:v>
                </c:pt>
                <c:pt idx="6">
                  <c:v>0.76959999999999995</c:v>
                </c:pt>
                <c:pt idx="7">
                  <c:v>0.74227899999999991</c:v>
                </c:pt>
                <c:pt idx="8">
                  <c:v>0.71495999999999993</c:v>
                </c:pt>
                <c:pt idx="9">
                  <c:v>0.687639</c:v>
                </c:pt>
                <c:pt idx="10">
                  <c:v>0.66032000000000002</c:v>
                </c:pt>
                <c:pt idx="11">
                  <c:v>0.63300000000000001</c:v>
                </c:pt>
                <c:pt idx="12">
                  <c:v>0.60567899999999997</c:v>
                </c:pt>
                <c:pt idx="13">
                  <c:v>0.57835899999999996</c:v>
                </c:pt>
                <c:pt idx="14">
                  <c:v>0.55103999999999997</c:v>
                </c:pt>
                <c:pt idx="15">
                  <c:v>0.52371999999999996</c:v>
                </c:pt>
                <c:pt idx="16">
                  <c:v>0.49639999999999995</c:v>
                </c:pt>
                <c:pt idx="17">
                  <c:v>0.46908</c:v>
                </c:pt>
                <c:pt idx="18">
                  <c:v>0.44175899999999996</c:v>
                </c:pt>
                <c:pt idx="19">
                  <c:v>0.41443999999999998</c:v>
                </c:pt>
                <c:pt idx="20">
                  <c:v>0.38711899999999999</c:v>
                </c:pt>
                <c:pt idx="21">
                  <c:v>0.35979899999999998</c:v>
                </c:pt>
                <c:pt idx="22">
                  <c:v>0.33248</c:v>
                </c:pt>
                <c:pt idx="23">
                  <c:v>0.30515999999999999</c:v>
                </c:pt>
                <c:pt idx="24">
                  <c:v>0.27783999999999998</c:v>
                </c:pt>
                <c:pt idx="25">
                  <c:v>0.25051899999999999</c:v>
                </c:pt>
                <c:pt idx="26">
                  <c:v>0.22319899999999998</c:v>
                </c:pt>
                <c:pt idx="27">
                  <c:v>0.19587979999999999</c:v>
                </c:pt>
                <c:pt idx="28">
                  <c:v>0.16856019999999999</c:v>
                </c:pt>
                <c:pt idx="29">
                  <c:v>0.1412399</c:v>
                </c:pt>
                <c:pt idx="30">
                  <c:v>0.11391989999999999</c:v>
                </c:pt>
                <c:pt idx="31">
                  <c:v>8.6600299999999991E-2</c:v>
                </c:pt>
                <c:pt idx="32">
                  <c:v>5.9279599999999995E-2</c:v>
                </c:pt>
                <c:pt idx="33">
                  <c:v>3.1960200000000001E-2</c:v>
                </c:pt>
                <c:pt idx="34">
                  <c:v>4.6397999999999995E-3</c:v>
                </c:pt>
                <c:pt idx="35">
                  <c:v>-2.26798E-2</c:v>
                </c:pt>
                <c:pt idx="36">
                  <c:v>-5.00004E-2</c:v>
                </c:pt>
              </c:numCache>
            </c:numRef>
          </c:xVal>
          <c:yVal>
            <c:numRef>
              <c:f>Sheet1!$I$3:$I$39</c:f>
              <c:numCache>
                <c:formatCode>General</c:formatCode>
                <c:ptCount val="37"/>
                <c:pt idx="0">
                  <c:v>-3.3878500000000007</c:v>
                </c:pt>
                <c:pt idx="1">
                  <c:v>-1.1502000000000001</c:v>
                </c:pt>
                <c:pt idx="2">
                  <c:v>0.70056125000000002</c:v>
                </c:pt>
                <c:pt idx="3">
                  <c:v>2.1989375</c:v>
                </c:pt>
                <c:pt idx="4">
                  <c:v>3.3798124999999999</c:v>
                </c:pt>
                <c:pt idx="5">
                  <c:v>4.322187500000001</c:v>
                </c:pt>
                <c:pt idx="6">
                  <c:v>5.0873499999999998</c:v>
                </c:pt>
                <c:pt idx="7">
                  <c:v>5.7360125000000002</c:v>
                </c:pt>
                <c:pt idx="8">
                  <c:v>6.2974625000000009</c:v>
                </c:pt>
                <c:pt idx="9">
                  <c:v>6.786900000000001</c:v>
                </c:pt>
                <c:pt idx="10">
                  <c:v>7.2490499999999995</c:v>
                </c:pt>
                <c:pt idx="11">
                  <c:v>7.649</c:v>
                </c:pt>
                <c:pt idx="12">
                  <c:v>8.0042875000000002</c:v>
                </c:pt>
                <c:pt idx="13">
                  <c:v>8.3779625000000006</c:v>
                </c:pt>
                <c:pt idx="14">
                  <c:v>8.6675625000000007</c:v>
                </c:pt>
                <c:pt idx="15">
                  <c:v>8.94435</c:v>
                </c:pt>
                <c:pt idx="16">
                  <c:v>9.1903375000000018</c:v>
                </c:pt>
                <c:pt idx="17">
                  <c:v>9.4018499999999996</c:v>
                </c:pt>
                <c:pt idx="18">
                  <c:v>9.595437500000001</c:v>
                </c:pt>
                <c:pt idx="19">
                  <c:v>9.7013999999999996</c:v>
                </c:pt>
                <c:pt idx="20">
                  <c:v>9.8550750000000011</c:v>
                </c:pt>
                <c:pt idx="21">
                  <c:v>9.9600250000000017</c:v>
                </c:pt>
                <c:pt idx="22">
                  <c:v>10.0423875</c:v>
                </c:pt>
                <c:pt idx="23">
                  <c:v>10.1238625</c:v>
                </c:pt>
                <c:pt idx="24">
                  <c:v>10.2072</c:v>
                </c:pt>
                <c:pt idx="25">
                  <c:v>10.281575000000002</c:v>
                </c:pt>
                <c:pt idx="26">
                  <c:v>10.307162500000002</c:v>
                </c:pt>
                <c:pt idx="27">
                  <c:v>10.343312500000001</c:v>
                </c:pt>
                <c:pt idx="28">
                  <c:v>10.375625000000001</c:v>
                </c:pt>
                <c:pt idx="29">
                  <c:v>10.4315125</c:v>
                </c:pt>
                <c:pt idx="30">
                  <c:v>10.494700000000002</c:v>
                </c:pt>
                <c:pt idx="31">
                  <c:v>10.5239625</c:v>
                </c:pt>
                <c:pt idx="32">
                  <c:v>10.592725000000002</c:v>
                </c:pt>
                <c:pt idx="33">
                  <c:v>10.633725</c:v>
                </c:pt>
                <c:pt idx="34">
                  <c:v>10.6823125</c:v>
                </c:pt>
                <c:pt idx="35">
                  <c:v>10.7305125</c:v>
                </c:pt>
                <c:pt idx="36">
                  <c:v>10.819650000000001</c:v>
                </c:pt>
              </c:numCache>
            </c:numRef>
          </c:yVal>
          <c:smooth val="1"/>
          <c:extLst xmlns:c16r2="http://schemas.microsoft.com/office/drawing/2015/06/chart">
            <c:ext xmlns:c16="http://schemas.microsoft.com/office/drawing/2014/chart" uri="{C3380CC4-5D6E-409C-BE32-E72D297353CC}">
              <c16:uniqueId val="{00000000-C299-45BA-A7E3-2023806964A5}"/>
            </c:ext>
          </c:extLst>
        </c:ser>
        <c:ser>
          <c:idx val="3"/>
          <c:order val="1"/>
          <c:spPr>
            <a:ln w="25400">
              <a:solidFill>
                <a:schemeClr val="tx1"/>
              </a:solidFill>
            </a:ln>
          </c:spPr>
          <c:marker>
            <c:symbol val="none"/>
          </c:marker>
          <c:xVal>
            <c:numRef>
              <c:f>Sheet1!$B$3:$B$39</c:f>
              <c:numCache>
                <c:formatCode>General</c:formatCode>
                <c:ptCount val="37"/>
                <c:pt idx="0">
                  <c:v>0.92415999999999998</c:v>
                </c:pt>
                <c:pt idx="1">
                  <c:v>0.89710000000000001</c:v>
                </c:pt>
                <c:pt idx="2">
                  <c:v>0.87009799999999993</c:v>
                </c:pt>
                <c:pt idx="3">
                  <c:v>0.84297999999999995</c:v>
                </c:pt>
                <c:pt idx="4">
                  <c:v>0.81591999999999998</c:v>
                </c:pt>
                <c:pt idx="5">
                  <c:v>0.78886000000000001</c:v>
                </c:pt>
                <c:pt idx="6">
                  <c:v>0.761799</c:v>
                </c:pt>
                <c:pt idx="7">
                  <c:v>0.73473999999999995</c:v>
                </c:pt>
                <c:pt idx="8">
                  <c:v>0.70767899999999995</c:v>
                </c:pt>
                <c:pt idx="9">
                  <c:v>0.68062</c:v>
                </c:pt>
                <c:pt idx="10">
                  <c:v>0.65355999999999992</c:v>
                </c:pt>
                <c:pt idx="11">
                  <c:v>0.62649999999999995</c:v>
                </c:pt>
                <c:pt idx="12">
                  <c:v>0.59943999999999997</c:v>
                </c:pt>
                <c:pt idx="13">
                  <c:v>0.57237899999999997</c:v>
                </c:pt>
                <c:pt idx="14">
                  <c:v>0.54532000000000003</c:v>
                </c:pt>
                <c:pt idx="15">
                  <c:v>0.51825999999999994</c:v>
                </c:pt>
                <c:pt idx="16">
                  <c:v>0.49119999999999997</c:v>
                </c:pt>
                <c:pt idx="17">
                  <c:v>0.46413899999999997</c:v>
                </c:pt>
                <c:pt idx="18">
                  <c:v>0.43707999999999997</c:v>
                </c:pt>
                <c:pt idx="19">
                  <c:v>0.41002</c:v>
                </c:pt>
                <c:pt idx="20">
                  <c:v>0.38295999999999997</c:v>
                </c:pt>
                <c:pt idx="21">
                  <c:v>0.35589999999999999</c:v>
                </c:pt>
                <c:pt idx="22">
                  <c:v>0.32883999999999997</c:v>
                </c:pt>
                <c:pt idx="23">
                  <c:v>0.30177999999999999</c:v>
                </c:pt>
                <c:pt idx="24">
                  <c:v>0.27471899999999999</c:v>
                </c:pt>
                <c:pt idx="25">
                  <c:v>0.24765999999999999</c:v>
                </c:pt>
                <c:pt idx="26">
                  <c:v>0.22059999999999999</c:v>
                </c:pt>
                <c:pt idx="27">
                  <c:v>0.1935403</c:v>
                </c:pt>
                <c:pt idx="28">
                  <c:v>0.16648019999999999</c:v>
                </c:pt>
                <c:pt idx="29">
                  <c:v>0.13941979999999998</c:v>
                </c:pt>
                <c:pt idx="30">
                  <c:v>0.1123598</c:v>
                </c:pt>
                <c:pt idx="31">
                  <c:v>8.52995E-2</c:v>
                </c:pt>
                <c:pt idx="32">
                  <c:v>5.8240099999999996E-2</c:v>
                </c:pt>
                <c:pt idx="33">
                  <c:v>3.1180299999999998E-2</c:v>
                </c:pt>
                <c:pt idx="34">
                  <c:v>4.1199000000000001E-3</c:v>
                </c:pt>
                <c:pt idx="35">
                  <c:v>-2.2939899999999999E-2</c:v>
                </c:pt>
                <c:pt idx="36">
                  <c:v>-5.0000099999999999E-2</c:v>
                </c:pt>
              </c:numCache>
            </c:numRef>
          </c:xVal>
          <c:yVal>
            <c:numRef>
              <c:f>Sheet1!$C$3:$C$39</c:f>
              <c:numCache>
                <c:formatCode>General</c:formatCode>
                <c:ptCount val="37"/>
                <c:pt idx="0">
                  <c:v>-6.8124750000000001</c:v>
                </c:pt>
                <c:pt idx="1">
                  <c:v>-2.9458875000000004</c:v>
                </c:pt>
                <c:pt idx="2">
                  <c:v>0.43385625000000005</c:v>
                </c:pt>
                <c:pt idx="3">
                  <c:v>3.3465250000000002</c:v>
                </c:pt>
                <c:pt idx="4">
                  <c:v>5.7370750000000008</c:v>
                </c:pt>
                <c:pt idx="5">
                  <c:v>7.6584375000000007</c:v>
                </c:pt>
                <c:pt idx="6">
                  <c:v>9.1840125000000015</c:v>
                </c:pt>
                <c:pt idx="7">
                  <c:v>10.339237500000001</c:v>
                </c:pt>
                <c:pt idx="8">
                  <c:v>11.222737500000001</c:v>
                </c:pt>
                <c:pt idx="9">
                  <c:v>11.910887500000001</c:v>
                </c:pt>
                <c:pt idx="10">
                  <c:v>12.428000000000001</c:v>
                </c:pt>
                <c:pt idx="11">
                  <c:v>12.82325</c:v>
                </c:pt>
                <c:pt idx="12">
                  <c:v>13.1715</c:v>
                </c:pt>
                <c:pt idx="13">
                  <c:v>13.440625000000001</c:v>
                </c:pt>
                <c:pt idx="14">
                  <c:v>13.629125</c:v>
                </c:pt>
                <c:pt idx="15">
                  <c:v>13.813500000000001</c:v>
                </c:pt>
                <c:pt idx="16">
                  <c:v>13.93675</c:v>
                </c:pt>
                <c:pt idx="17">
                  <c:v>14.044</c:v>
                </c:pt>
                <c:pt idx="18">
                  <c:v>14.123875</c:v>
                </c:pt>
                <c:pt idx="19">
                  <c:v>14.205124999999999</c:v>
                </c:pt>
                <c:pt idx="20">
                  <c:v>14.227500000000001</c:v>
                </c:pt>
                <c:pt idx="21">
                  <c:v>14.335625000000002</c:v>
                </c:pt>
                <c:pt idx="22">
                  <c:v>14.345874999999999</c:v>
                </c:pt>
                <c:pt idx="23">
                  <c:v>14.415125000000002</c:v>
                </c:pt>
                <c:pt idx="24">
                  <c:v>14.400625</c:v>
                </c:pt>
                <c:pt idx="25">
                  <c:v>14.468750000000002</c:v>
                </c:pt>
                <c:pt idx="26">
                  <c:v>14.474375</c:v>
                </c:pt>
                <c:pt idx="27">
                  <c:v>14.476374999999999</c:v>
                </c:pt>
                <c:pt idx="28">
                  <c:v>14.490625000000001</c:v>
                </c:pt>
                <c:pt idx="29">
                  <c:v>14.531124999999999</c:v>
                </c:pt>
                <c:pt idx="30">
                  <c:v>14.545875000000002</c:v>
                </c:pt>
                <c:pt idx="31">
                  <c:v>14.516249999999999</c:v>
                </c:pt>
                <c:pt idx="32">
                  <c:v>14.520249999999999</c:v>
                </c:pt>
                <c:pt idx="33">
                  <c:v>14.540000000000001</c:v>
                </c:pt>
                <c:pt idx="34">
                  <c:v>14.548999999999998</c:v>
                </c:pt>
                <c:pt idx="35">
                  <c:v>14.5535</c:v>
                </c:pt>
                <c:pt idx="36">
                  <c:v>14.569125000000001</c:v>
                </c:pt>
              </c:numCache>
            </c:numRef>
          </c:yVal>
          <c:smooth val="1"/>
          <c:extLst xmlns:c16r2="http://schemas.microsoft.com/office/drawing/2015/06/chart">
            <c:ext xmlns:c16="http://schemas.microsoft.com/office/drawing/2014/chart" uri="{C3380CC4-5D6E-409C-BE32-E72D297353CC}">
              <c16:uniqueId val="{00000001-C299-45BA-A7E3-2023806964A5}"/>
            </c:ext>
          </c:extLst>
        </c:ser>
        <c:ser>
          <c:idx val="2"/>
          <c:order val="2"/>
          <c:spPr>
            <a:ln w="25400">
              <a:solidFill>
                <a:srgbClr val="00B050"/>
              </a:solidFill>
            </a:ln>
          </c:spPr>
          <c:marker>
            <c:symbol val="none"/>
          </c:marker>
          <c:xVal>
            <c:numRef>
              <c:f>Sheet1!$K$3:$K$39</c:f>
              <c:numCache>
                <c:formatCode>General</c:formatCode>
                <c:ptCount val="37"/>
                <c:pt idx="0">
                  <c:v>0.91983999999999999</c:v>
                </c:pt>
                <c:pt idx="1">
                  <c:v>0.892841</c:v>
                </c:pt>
                <c:pt idx="2">
                  <c:v>0.86595999999999995</c:v>
                </c:pt>
                <c:pt idx="3">
                  <c:v>0.83901999999999999</c:v>
                </c:pt>
                <c:pt idx="4">
                  <c:v>0.81207999999999991</c:v>
                </c:pt>
                <c:pt idx="5">
                  <c:v>0.78513899999999992</c:v>
                </c:pt>
                <c:pt idx="6">
                  <c:v>0.75819899999999996</c:v>
                </c:pt>
                <c:pt idx="7">
                  <c:v>0.73126000000000002</c:v>
                </c:pt>
                <c:pt idx="8">
                  <c:v>0.70431999999999995</c:v>
                </c:pt>
                <c:pt idx="9">
                  <c:v>0.67737999999999998</c:v>
                </c:pt>
                <c:pt idx="10">
                  <c:v>0.65043899999999999</c:v>
                </c:pt>
                <c:pt idx="11">
                  <c:v>0.62349999999999994</c:v>
                </c:pt>
                <c:pt idx="12">
                  <c:v>0.59655999999999998</c:v>
                </c:pt>
                <c:pt idx="13">
                  <c:v>0.56962000000000002</c:v>
                </c:pt>
                <c:pt idx="14">
                  <c:v>0.54267999999999994</c:v>
                </c:pt>
                <c:pt idx="15">
                  <c:v>0.51573999999999998</c:v>
                </c:pt>
                <c:pt idx="16">
                  <c:v>0.48879899999999998</c:v>
                </c:pt>
                <c:pt idx="17">
                  <c:v>0.46186199999999999</c:v>
                </c:pt>
                <c:pt idx="18">
                  <c:v>0.434919</c:v>
                </c:pt>
                <c:pt idx="19">
                  <c:v>0.40797999999999995</c:v>
                </c:pt>
                <c:pt idx="20">
                  <c:v>0.38103899999999996</c:v>
                </c:pt>
                <c:pt idx="21">
                  <c:v>0.35409999999999997</c:v>
                </c:pt>
                <c:pt idx="22">
                  <c:v>0.32716000000000001</c:v>
                </c:pt>
                <c:pt idx="23">
                  <c:v>0.30021999999999999</c:v>
                </c:pt>
                <c:pt idx="24">
                  <c:v>0.27327999999999997</c:v>
                </c:pt>
                <c:pt idx="25">
                  <c:v>0.246339</c:v>
                </c:pt>
                <c:pt idx="26">
                  <c:v>0.21939999999999998</c:v>
                </c:pt>
                <c:pt idx="27">
                  <c:v>0.19245979999999999</c:v>
                </c:pt>
                <c:pt idx="28">
                  <c:v>0.16552</c:v>
                </c:pt>
                <c:pt idx="29">
                  <c:v>0.13858009999999998</c:v>
                </c:pt>
                <c:pt idx="30">
                  <c:v>0.11163969999999999</c:v>
                </c:pt>
                <c:pt idx="31">
                  <c:v>8.4700299999999992E-2</c:v>
                </c:pt>
                <c:pt idx="32">
                  <c:v>5.7759699999999997E-2</c:v>
                </c:pt>
                <c:pt idx="33">
                  <c:v>3.0820299999999998E-2</c:v>
                </c:pt>
                <c:pt idx="34">
                  <c:v>3.8798999999999999E-3</c:v>
                </c:pt>
                <c:pt idx="35">
                  <c:v>-2.3060199999999999E-2</c:v>
                </c:pt>
                <c:pt idx="36">
                  <c:v>-4.9999799999999997E-2</c:v>
                </c:pt>
              </c:numCache>
            </c:numRef>
          </c:xVal>
          <c:yVal>
            <c:numRef>
              <c:f>Sheet1!$L$3:$L$39</c:f>
              <c:numCache>
                <c:formatCode>General</c:formatCode>
                <c:ptCount val="37"/>
                <c:pt idx="0">
                  <c:v>-3.3956750000000002</c:v>
                </c:pt>
                <c:pt idx="1">
                  <c:v>-0.70353375000000007</c:v>
                </c:pt>
                <c:pt idx="2">
                  <c:v>1.2716125</c:v>
                </c:pt>
                <c:pt idx="3">
                  <c:v>2.7521000000000004</c:v>
                </c:pt>
                <c:pt idx="4">
                  <c:v>3.8621125000000007</c:v>
                </c:pt>
                <c:pt idx="5">
                  <c:v>4.7187250000000009</c:v>
                </c:pt>
                <c:pt idx="6">
                  <c:v>5.4023000000000003</c:v>
                </c:pt>
                <c:pt idx="7">
                  <c:v>5.9619499999999999</c:v>
                </c:pt>
                <c:pt idx="8">
                  <c:v>6.4394749999999998</c:v>
                </c:pt>
                <c:pt idx="9">
                  <c:v>6.8357750000000008</c:v>
                </c:pt>
                <c:pt idx="10">
                  <c:v>7.1833375000000004</c:v>
                </c:pt>
                <c:pt idx="11">
                  <c:v>7.4756</c:v>
                </c:pt>
                <c:pt idx="12">
                  <c:v>7.7402625</c:v>
                </c:pt>
                <c:pt idx="13">
                  <c:v>7.9495250000000004</c:v>
                </c:pt>
                <c:pt idx="14">
                  <c:v>8.1343624999999999</c:v>
                </c:pt>
                <c:pt idx="15">
                  <c:v>8.3199249999999996</c:v>
                </c:pt>
                <c:pt idx="16">
                  <c:v>8.4644999999999992</c:v>
                </c:pt>
                <c:pt idx="17">
                  <c:v>8.6181750000000008</c:v>
                </c:pt>
                <c:pt idx="18">
                  <c:v>8.708400000000001</c:v>
                </c:pt>
                <c:pt idx="19">
                  <c:v>8.8170500000000001</c:v>
                </c:pt>
                <c:pt idx="20">
                  <c:v>8.9054500000000001</c:v>
                </c:pt>
                <c:pt idx="21">
                  <c:v>8.9810625000000002</c:v>
                </c:pt>
                <c:pt idx="22">
                  <c:v>9.0594000000000001</c:v>
                </c:pt>
                <c:pt idx="23">
                  <c:v>9.0843875000000001</c:v>
                </c:pt>
                <c:pt idx="24">
                  <c:v>9.1490250000000017</c:v>
                </c:pt>
                <c:pt idx="25">
                  <c:v>9.1557624999999998</c:v>
                </c:pt>
                <c:pt idx="26">
                  <c:v>9.2427500000000009</c:v>
                </c:pt>
                <c:pt idx="27">
                  <c:v>9.2613625000000024</c:v>
                </c:pt>
                <c:pt idx="28">
                  <c:v>9.2971250000000012</c:v>
                </c:pt>
                <c:pt idx="29">
                  <c:v>9.3057125000000003</c:v>
                </c:pt>
                <c:pt idx="30">
                  <c:v>9.315175</c:v>
                </c:pt>
                <c:pt idx="31">
                  <c:v>9.3395125000000014</c:v>
                </c:pt>
                <c:pt idx="32">
                  <c:v>9.361200000000002</c:v>
                </c:pt>
                <c:pt idx="33">
                  <c:v>9.3961625000000009</c:v>
                </c:pt>
                <c:pt idx="34">
                  <c:v>9.3945875000000019</c:v>
                </c:pt>
                <c:pt idx="35">
                  <c:v>9.4074750000000016</c:v>
                </c:pt>
                <c:pt idx="36">
                  <c:v>9.4063125000000003</c:v>
                </c:pt>
              </c:numCache>
            </c:numRef>
          </c:yVal>
          <c:smooth val="1"/>
          <c:extLst xmlns:c16r2="http://schemas.microsoft.com/office/drawing/2015/06/chart">
            <c:ext xmlns:c16="http://schemas.microsoft.com/office/drawing/2014/chart" uri="{C3380CC4-5D6E-409C-BE32-E72D297353CC}">
              <c16:uniqueId val="{00000002-C299-45BA-A7E3-2023806964A5}"/>
            </c:ext>
          </c:extLst>
        </c:ser>
        <c:ser>
          <c:idx val="1"/>
          <c:order val="3"/>
          <c:spPr>
            <a:ln w="25400"/>
          </c:spPr>
          <c:marker>
            <c:symbol val="none"/>
          </c:marker>
          <c:xVal>
            <c:numRef>
              <c:f>Sheet1!$N$3:$N$39</c:f>
              <c:numCache>
                <c:formatCode>General</c:formatCode>
                <c:ptCount val="37"/>
                <c:pt idx="0">
                  <c:v>0.90903999999999996</c:v>
                </c:pt>
                <c:pt idx="1">
                  <c:v>0.88236099999999995</c:v>
                </c:pt>
                <c:pt idx="2">
                  <c:v>0.85575999999999997</c:v>
                </c:pt>
                <c:pt idx="3">
                  <c:v>0.82911999999999997</c:v>
                </c:pt>
                <c:pt idx="4">
                  <c:v>0.80247999999999997</c:v>
                </c:pt>
                <c:pt idx="5">
                  <c:v>0.77583999999999997</c:v>
                </c:pt>
                <c:pt idx="6">
                  <c:v>0.74919999999999998</c:v>
                </c:pt>
                <c:pt idx="7">
                  <c:v>0.72255899999999995</c:v>
                </c:pt>
                <c:pt idx="8">
                  <c:v>0.69591999999999998</c:v>
                </c:pt>
                <c:pt idx="9">
                  <c:v>0.66927999999999999</c:v>
                </c:pt>
                <c:pt idx="10">
                  <c:v>0.64263999999999999</c:v>
                </c:pt>
                <c:pt idx="11">
                  <c:v>0.61599899999999996</c:v>
                </c:pt>
                <c:pt idx="12">
                  <c:v>0.58935999999999999</c:v>
                </c:pt>
                <c:pt idx="13">
                  <c:v>0.56271899999999997</c:v>
                </c:pt>
                <c:pt idx="14">
                  <c:v>0.53608</c:v>
                </c:pt>
                <c:pt idx="15">
                  <c:v>0.50944</c:v>
                </c:pt>
                <c:pt idx="16">
                  <c:v>0.48279999999999995</c:v>
                </c:pt>
                <c:pt idx="17">
                  <c:v>0.45615999999999995</c:v>
                </c:pt>
                <c:pt idx="18">
                  <c:v>0.42951999999999996</c:v>
                </c:pt>
                <c:pt idx="19">
                  <c:v>0.40287999999999996</c:v>
                </c:pt>
                <c:pt idx="20">
                  <c:v>0.37623999999999996</c:v>
                </c:pt>
                <c:pt idx="21">
                  <c:v>0.34959899999999999</c:v>
                </c:pt>
                <c:pt idx="22">
                  <c:v>0.32295999999999997</c:v>
                </c:pt>
                <c:pt idx="23">
                  <c:v>0.29631999999999997</c:v>
                </c:pt>
                <c:pt idx="24">
                  <c:v>0.269679</c:v>
                </c:pt>
                <c:pt idx="25">
                  <c:v>0.24303899999999998</c:v>
                </c:pt>
                <c:pt idx="26">
                  <c:v>0.21639999999999998</c:v>
                </c:pt>
                <c:pt idx="27">
                  <c:v>0.1897596</c:v>
                </c:pt>
                <c:pt idx="28">
                  <c:v>0.16312009999999999</c:v>
                </c:pt>
                <c:pt idx="29">
                  <c:v>0.13647999999999999</c:v>
                </c:pt>
                <c:pt idx="30">
                  <c:v>0.1098398</c:v>
                </c:pt>
                <c:pt idx="31">
                  <c:v>8.3200099999999999E-2</c:v>
                </c:pt>
                <c:pt idx="32">
                  <c:v>5.6559599999999995E-2</c:v>
                </c:pt>
                <c:pt idx="33">
                  <c:v>2.9920199999999997E-2</c:v>
                </c:pt>
                <c:pt idx="34">
                  <c:v>3.2798999999999997E-3</c:v>
                </c:pt>
                <c:pt idx="35">
                  <c:v>-2.3359599999999998E-2</c:v>
                </c:pt>
                <c:pt idx="36">
                  <c:v>-4.9999999999999996E-2</c:v>
                </c:pt>
              </c:numCache>
            </c:numRef>
          </c:xVal>
          <c:yVal>
            <c:numRef>
              <c:f>Sheet1!$O$3:$O$39</c:f>
              <c:numCache>
                <c:formatCode>General</c:formatCode>
                <c:ptCount val="37"/>
                <c:pt idx="0">
                  <c:v>-2.9678875000000002</c:v>
                </c:pt>
                <c:pt idx="1">
                  <c:v>-0.55152374999999998</c:v>
                </c:pt>
                <c:pt idx="2">
                  <c:v>1.3388625000000001</c:v>
                </c:pt>
                <c:pt idx="3">
                  <c:v>2.8014125000000001</c:v>
                </c:pt>
                <c:pt idx="4">
                  <c:v>3.9298375000000005</c:v>
                </c:pt>
                <c:pt idx="5">
                  <c:v>4.8028874999999998</c:v>
                </c:pt>
                <c:pt idx="6">
                  <c:v>5.5042875000000002</c:v>
                </c:pt>
                <c:pt idx="7">
                  <c:v>6.0544500000000001</c:v>
                </c:pt>
                <c:pt idx="8">
                  <c:v>6.4983250000000004</c:v>
                </c:pt>
                <c:pt idx="9">
                  <c:v>6.8689250000000008</c:v>
                </c:pt>
                <c:pt idx="10">
                  <c:v>7.1957500000000003</c:v>
                </c:pt>
                <c:pt idx="11">
                  <c:v>7.442987500000001</c:v>
                </c:pt>
                <c:pt idx="12">
                  <c:v>7.6849000000000016</c:v>
                </c:pt>
                <c:pt idx="13">
                  <c:v>7.8869875000000009</c:v>
                </c:pt>
                <c:pt idx="14">
                  <c:v>8.0565625000000001</c:v>
                </c:pt>
                <c:pt idx="15">
                  <c:v>8.2038250000000001</c:v>
                </c:pt>
                <c:pt idx="16">
                  <c:v>8.2936750000000004</c:v>
                </c:pt>
                <c:pt idx="17">
                  <c:v>8.4318250000000017</c:v>
                </c:pt>
                <c:pt idx="18">
                  <c:v>8.4951124999999994</c:v>
                </c:pt>
                <c:pt idx="19">
                  <c:v>8.5965875000000018</c:v>
                </c:pt>
                <c:pt idx="20">
                  <c:v>8.6631499999999999</c:v>
                </c:pt>
                <c:pt idx="21">
                  <c:v>8.7040749999999996</c:v>
                </c:pt>
                <c:pt idx="22">
                  <c:v>8.7338750000000012</c:v>
                </c:pt>
                <c:pt idx="23">
                  <c:v>8.7722875000000009</c:v>
                </c:pt>
                <c:pt idx="24">
                  <c:v>8.7944000000000013</c:v>
                </c:pt>
                <c:pt idx="25">
                  <c:v>8.8069875</c:v>
                </c:pt>
                <c:pt idx="26">
                  <c:v>8.8447875000000007</c:v>
                </c:pt>
                <c:pt idx="27">
                  <c:v>8.8508375000000008</c:v>
                </c:pt>
                <c:pt idx="28">
                  <c:v>8.8746875000000003</c:v>
                </c:pt>
                <c:pt idx="29">
                  <c:v>8.8875875000000004</c:v>
                </c:pt>
                <c:pt idx="30">
                  <c:v>8.8807624999999994</c:v>
                </c:pt>
                <c:pt idx="31">
                  <c:v>8.9063999999999997</c:v>
                </c:pt>
                <c:pt idx="32">
                  <c:v>8.8962250000000012</c:v>
                </c:pt>
                <c:pt idx="33">
                  <c:v>8.8879375000000014</c:v>
                </c:pt>
                <c:pt idx="34">
                  <c:v>8.902212500000001</c:v>
                </c:pt>
                <c:pt idx="35">
                  <c:v>8.9105375000000002</c:v>
                </c:pt>
                <c:pt idx="36">
                  <c:v>8.9353000000000016</c:v>
                </c:pt>
              </c:numCache>
            </c:numRef>
          </c:yVal>
          <c:smooth val="1"/>
          <c:extLst xmlns:c16r2="http://schemas.microsoft.com/office/drawing/2015/06/chart">
            <c:ext xmlns:c16="http://schemas.microsoft.com/office/drawing/2014/chart" uri="{C3380CC4-5D6E-409C-BE32-E72D297353CC}">
              <c16:uniqueId val="{00000003-C299-45BA-A7E3-2023806964A5}"/>
            </c:ext>
          </c:extLst>
        </c:ser>
        <c:ser>
          <c:idx val="0"/>
          <c:order val="4"/>
          <c:spPr>
            <a:ln w="25400" cap="rnd">
              <a:solidFill>
                <a:srgbClr val="FF0000"/>
              </a:solidFill>
              <a:round/>
            </a:ln>
            <a:effectLst/>
          </c:spPr>
          <c:marker>
            <c:symbol val="none"/>
          </c:marker>
          <c:xVal>
            <c:numRef>
              <c:f>Sheet1!$E$3:$E$39</c:f>
              <c:numCache>
                <c:formatCode>General</c:formatCode>
                <c:ptCount val="37"/>
                <c:pt idx="0">
                  <c:v>0.88888</c:v>
                </c:pt>
                <c:pt idx="1">
                  <c:v>0.86271399999999998</c:v>
                </c:pt>
                <c:pt idx="2">
                  <c:v>0.83671999999999991</c:v>
                </c:pt>
                <c:pt idx="3">
                  <c:v>0.810639</c:v>
                </c:pt>
                <c:pt idx="4">
                  <c:v>0.78455999999999992</c:v>
                </c:pt>
                <c:pt idx="5">
                  <c:v>0.75847900000000001</c:v>
                </c:pt>
                <c:pt idx="6">
                  <c:v>0.73239999999999994</c:v>
                </c:pt>
                <c:pt idx="7">
                  <c:v>0.70631999999999995</c:v>
                </c:pt>
                <c:pt idx="8">
                  <c:v>0.68023899999999993</c:v>
                </c:pt>
                <c:pt idx="9">
                  <c:v>0.65415999999999996</c:v>
                </c:pt>
                <c:pt idx="10">
                  <c:v>0.62807899999999994</c:v>
                </c:pt>
                <c:pt idx="11">
                  <c:v>0.60199999999999998</c:v>
                </c:pt>
                <c:pt idx="12">
                  <c:v>0.57591999999999999</c:v>
                </c:pt>
                <c:pt idx="13">
                  <c:v>0.54984</c:v>
                </c:pt>
                <c:pt idx="14">
                  <c:v>0.52376</c:v>
                </c:pt>
                <c:pt idx="15">
                  <c:v>0.49767899999999998</c:v>
                </c:pt>
                <c:pt idx="16">
                  <c:v>0.47159999999999996</c:v>
                </c:pt>
                <c:pt idx="17">
                  <c:v>0.44551999999999997</c:v>
                </c:pt>
                <c:pt idx="18">
                  <c:v>0.41943900000000001</c:v>
                </c:pt>
                <c:pt idx="19">
                  <c:v>0.39335999999999999</c:v>
                </c:pt>
                <c:pt idx="20">
                  <c:v>0.36727899999999997</c:v>
                </c:pt>
                <c:pt idx="21">
                  <c:v>0.3412</c:v>
                </c:pt>
                <c:pt idx="22">
                  <c:v>0.31512000000000001</c:v>
                </c:pt>
                <c:pt idx="23">
                  <c:v>0.28903899999999999</c:v>
                </c:pt>
                <c:pt idx="24">
                  <c:v>0.26295999999999997</c:v>
                </c:pt>
                <c:pt idx="25">
                  <c:v>0.23687999999999998</c:v>
                </c:pt>
                <c:pt idx="26">
                  <c:v>0.21079999999999999</c:v>
                </c:pt>
                <c:pt idx="27">
                  <c:v>0.18471979999999999</c:v>
                </c:pt>
                <c:pt idx="28">
                  <c:v>0.1586398</c:v>
                </c:pt>
                <c:pt idx="29">
                  <c:v>0.13256009999999999</c:v>
                </c:pt>
                <c:pt idx="30">
                  <c:v>0.10647949999999999</c:v>
                </c:pt>
                <c:pt idx="31">
                  <c:v>8.0399999999999999E-2</c:v>
                </c:pt>
                <c:pt idx="32">
                  <c:v>5.4319699999999999E-2</c:v>
                </c:pt>
                <c:pt idx="33">
                  <c:v>2.8239799999999999E-2</c:v>
                </c:pt>
                <c:pt idx="34">
                  <c:v>2.1600999999999999E-3</c:v>
                </c:pt>
                <c:pt idx="35">
                  <c:v>-2.3920499999999997E-2</c:v>
                </c:pt>
                <c:pt idx="36">
                  <c:v>-5.0000099999999999E-2</c:v>
                </c:pt>
              </c:numCache>
            </c:numRef>
          </c:xVal>
          <c:yVal>
            <c:numRef>
              <c:f>Sheet1!$F$3:$F$39</c:f>
              <c:numCache>
                <c:formatCode>General</c:formatCode>
                <c:ptCount val="37"/>
                <c:pt idx="0">
                  <c:v>-4.7308000000000003</c:v>
                </c:pt>
                <c:pt idx="1">
                  <c:v>-0.43871624999999997</c:v>
                </c:pt>
                <c:pt idx="2">
                  <c:v>3.1560000000000006</c:v>
                </c:pt>
                <c:pt idx="3">
                  <c:v>6.1600875000000004</c:v>
                </c:pt>
                <c:pt idx="4">
                  <c:v>8.5921500000000002</c:v>
                </c:pt>
                <c:pt idx="5">
                  <c:v>10.583375000000002</c:v>
                </c:pt>
                <c:pt idx="6">
                  <c:v>12.164950000000001</c:v>
                </c:pt>
                <c:pt idx="7">
                  <c:v>13.421624999999999</c:v>
                </c:pt>
                <c:pt idx="8">
                  <c:v>14.409875000000003</c:v>
                </c:pt>
                <c:pt idx="9">
                  <c:v>15.163124999999999</c:v>
                </c:pt>
                <c:pt idx="10">
                  <c:v>15.805625000000001</c:v>
                </c:pt>
                <c:pt idx="11">
                  <c:v>16.268875000000001</c:v>
                </c:pt>
                <c:pt idx="12">
                  <c:v>16.66075</c:v>
                </c:pt>
                <c:pt idx="13">
                  <c:v>16.911125000000002</c:v>
                </c:pt>
                <c:pt idx="14">
                  <c:v>17.130624999999998</c:v>
                </c:pt>
                <c:pt idx="15">
                  <c:v>17.385750000000002</c:v>
                </c:pt>
                <c:pt idx="16">
                  <c:v>17.541124999999997</c:v>
                </c:pt>
                <c:pt idx="17">
                  <c:v>17.650000000000002</c:v>
                </c:pt>
                <c:pt idx="18">
                  <c:v>17.76125</c:v>
                </c:pt>
                <c:pt idx="19">
                  <c:v>17.788125000000001</c:v>
                </c:pt>
                <c:pt idx="20">
                  <c:v>17.816500000000001</c:v>
                </c:pt>
                <c:pt idx="21">
                  <c:v>17.867250000000002</c:v>
                </c:pt>
                <c:pt idx="22">
                  <c:v>17.838500000000003</c:v>
                </c:pt>
                <c:pt idx="23">
                  <c:v>17.832625</c:v>
                </c:pt>
                <c:pt idx="24">
                  <c:v>17.841374999999999</c:v>
                </c:pt>
                <c:pt idx="25">
                  <c:v>17.868000000000002</c:v>
                </c:pt>
                <c:pt idx="26">
                  <c:v>17.796375000000001</c:v>
                </c:pt>
                <c:pt idx="27">
                  <c:v>17.789500000000004</c:v>
                </c:pt>
                <c:pt idx="28">
                  <c:v>17.732375000000001</c:v>
                </c:pt>
                <c:pt idx="29">
                  <c:v>17.673999999999999</c:v>
                </c:pt>
                <c:pt idx="30">
                  <c:v>17.652875000000002</c:v>
                </c:pt>
                <c:pt idx="31">
                  <c:v>17.627624999999998</c:v>
                </c:pt>
                <c:pt idx="32">
                  <c:v>17.588625</c:v>
                </c:pt>
                <c:pt idx="33">
                  <c:v>17.566500000000001</c:v>
                </c:pt>
                <c:pt idx="34">
                  <c:v>17.561749999999996</c:v>
                </c:pt>
                <c:pt idx="35">
                  <c:v>17.489750000000001</c:v>
                </c:pt>
                <c:pt idx="36">
                  <c:v>17.508375000000001</c:v>
                </c:pt>
              </c:numCache>
            </c:numRef>
          </c:yVal>
          <c:smooth val="1"/>
          <c:extLst xmlns:c16r2="http://schemas.microsoft.com/office/drawing/2015/06/chart">
            <c:ext xmlns:c16="http://schemas.microsoft.com/office/drawing/2014/chart" uri="{C3380CC4-5D6E-409C-BE32-E72D297353CC}">
              <c16:uniqueId val="{00000004-C299-45BA-A7E3-2023806964A5}"/>
            </c:ext>
          </c:extLst>
        </c:ser>
        <c:dLbls>
          <c:showLegendKey val="0"/>
          <c:showVal val="0"/>
          <c:showCatName val="0"/>
          <c:showSerName val="0"/>
          <c:showPercent val="0"/>
          <c:showBubbleSize val="0"/>
        </c:dLbls>
        <c:axId val="373270632"/>
        <c:axId val="373267888"/>
      </c:scatterChart>
      <c:valAx>
        <c:axId val="373270632"/>
        <c:scaling>
          <c:orientation val="minMax"/>
          <c:min val="0"/>
        </c:scaling>
        <c:delete val="0"/>
        <c:axPos val="b"/>
        <c:majorGridlines>
          <c:spPr>
            <a:ln w="9525" cap="flat" cmpd="sng" algn="ctr">
              <a:noFill/>
              <a:round/>
            </a:ln>
            <a:effectLst/>
          </c:spPr>
        </c:majorGridlines>
        <c:title>
          <c:tx>
            <c:rich>
              <a:bodyPr/>
              <a:lstStyle/>
              <a:p>
                <a:pPr>
                  <a:defRPr lang="ja-JP" sz="1200">
                    <a:latin typeface="Arial" panose="020B0604020202020204" pitchFamily="34" charset="0"/>
                    <a:cs typeface="Arial" panose="020B0604020202020204" pitchFamily="34" charset="0"/>
                  </a:defRPr>
                </a:pPr>
                <a:r>
                  <a:rPr lang="en-US" altLang="ja-JP" sz="1200">
                    <a:latin typeface="Arial" panose="020B0604020202020204" pitchFamily="34" charset="0"/>
                    <a:cs typeface="Arial" panose="020B0604020202020204" pitchFamily="34" charset="0"/>
                  </a:rPr>
                  <a:t>Voltage</a:t>
                </a:r>
                <a:r>
                  <a:rPr lang="en-US" altLang="ja-JP" sz="1200" baseline="0">
                    <a:latin typeface="Arial" panose="020B0604020202020204" pitchFamily="34" charset="0"/>
                    <a:cs typeface="Arial" panose="020B0604020202020204" pitchFamily="34" charset="0"/>
                  </a:rPr>
                  <a:t> (V)</a:t>
                </a:r>
                <a:endParaRPr lang="ja-JP" altLang="en-US" sz="1200">
                  <a:latin typeface="Arial" panose="020B0604020202020204" pitchFamily="34" charset="0"/>
                  <a:cs typeface="Arial" panose="020B0604020202020204" pitchFamily="34" charset="0"/>
                </a:endParaRPr>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3267888"/>
        <c:crosses val="autoZero"/>
        <c:crossBetween val="midCat"/>
        <c:majorUnit val="0.1"/>
      </c:valAx>
      <c:valAx>
        <c:axId val="373267888"/>
        <c:scaling>
          <c:orientation val="minMax"/>
          <c:min val="0"/>
        </c:scaling>
        <c:delete val="0"/>
        <c:axPos val="l"/>
        <c:majorGridlines>
          <c:spPr>
            <a:ln w="9525" cap="flat" cmpd="sng" algn="ctr">
              <a:noFill/>
              <a:round/>
            </a:ln>
            <a:effectLst/>
          </c:spPr>
        </c:majorGridlines>
        <c:title>
          <c:tx>
            <c:rich>
              <a:bodyPr/>
              <a:lstStyle/>
              <a:p>
                <a:pPr>
                  <a:defRPr lang="ja-JP" sz="1200">
                    <a:latin typeface="Arial" panose="020B0604020202020204" pitchFamily="34" charset="0"/>
                    <a:cs typeface="Arial" panose="020B0604020202020204" pitchFamily="34" charset="0"/>
                  </a:defRPr>
                </a:pPr>
                <a:r>
                  <a:rPr lang="en-US" altLang="ja-JP" sz="1200">
                    <a:latin typeface="Arial" panose="020B0604020202020204" pitchFamily="34" charset="0"/>
                    <a:cs typeface="Arial" panose="020B0604020202020204" pitchFamily="34" charset="0"/>
                  </a:rPr>
                  <a:t>Current</a:t>
                </a:r>
                <a:r>
                  <a:rPr lang="en-US" altLang="ja-JP" sz="1200" baseline="0">
                    <a:latin typeface="Arial" panose="020B0604020202020204" pitchFamily="34" charset="0"/>
                    <a:cs typeface="Arial" panose="020B0604020202020204" pitchFamily="34" charset="0"/>
                  </a:rPr>
                  <a:t> density (mA cm</a:t>
                </a:r>
                <a:r>
                  <a:rPr lang="en-US" altLang="ja-JP" sz="1200" baseline="30000">
                    <a:latin typeface="Arial" panose="020B0604020202020204" pitchFamily="34" charset="0"/>
                    <a:cs typeface="Arial" panose="020B0604020202020204" pitchFamily="34" charset="0"/>
                  </a:rPr>
                  <a:t>-2</a:t>
                </a:r>
                <a:r>
                  <a:rPr lang="en-US" altLang="ja-JP" sz="1200" baseline="0">
                    <a:latin typeface="Arial" panose="020B0604020202020204" pitchFamily="34" charset="0"/>
                    <a:cs typeface="Arial" panose="020B0604020202020204" pitchFamily="34" charset="0"/>
                  </a:rPr>
                  <a:t>)</a:t>
                </a:r>
                <a:endParaRPr lang="ja-JP" altLang="en-US" sz="1200">
                  <a:latin typeface="Arial" panose="020B0604020202020204" pitchFamily="34" charset="0"/>
                  <a:cs typeface="Arial" panose="020B0604020202020204" pitchFamily="34" charset="0"/>
                </a:endParaRPr>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3270632"/>
        <c:crosses val="autoZero"/>
        <c:crossBetween val="midCat"/>
      </c:valAx>
      <c:spPr>
        <a:ln w="25400">
          <a:solidFill>
            <a:schemeClr val="tx1"/>
          </a:solidFill>
        </a:ln>
      </c:spPr>
    </c:plotArea>
    <c:plotVisOnly val="1"/>
    <c:dispBlanksAs val="gap"/>
    <c:showDLblsOverMax val="0"/>
    <c:extLst xmlns:c16r2="http://schemas.microsoft.com/office/drawing/2015/06/chart"/>
  </c:chart>
  <c:spPr>
    <a:ln>
      <a:noFill/>
    </a:ln>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037221326029"/>
          <c:y val="3.3158742177918421E-2"/>
          <c:w val="0.82317711959130591"/>
          <c:h val="0.83081799330283579"/>
        </c:manualLayout>
      </c:layout>
      <c:scatterChart>
        <c:scatterStyle val="smoothMarker"/>
        <c:varyColors val="0"/>
        <c:ser>
          <c:idx val="0"/>
          <c:order val="0"/>
          <c:spPr>
            <a:ln w="19050" cap="rnd">
              <a:solidFill>
                <a:srgbClr val="FF0000"/>
              </a:solidFill>
              <a:round/>
            </a:ln>
            <a:effectLst/>
          </c:spPr>
          <c:marker>
            <c:symbol val="circle"/>
            <c:size val="8"/>
            <c:spPr>
              <a:solidFill>
                <a:srgbClr val="FF0000"/>
              </a:solidFill>
              <a:ln w="25400">
                <a:solidFill>
                  <a:srgbClr val="FF0000"/>
                </a:solidFill>
              </a:ln>
              <a:effectLst/>
            </c:spPr>
          </c:marker>
          <c:dPt>
            <c:idx val="0"/>
            <c:marker>
              <c:symbol val="circle"/>
              <c:size val="8"/>
              <c:spPr>
                <a:solidFill>
                  <a:srgbClr val="FF0000"/>
                </a:solidFill>
                <a:ln w="9525">
                  <a:solidFill>
                    <a:srgbClr val="FF0000"/>
                  </a:solidFill>
                </a:ln>
                <a:effectLst/>
              </c:spPr>
            </c:marker>
            <c:bubble3D val="0"/>
            <c:spPr>
              <a:ln w="19050" cap="rnd">
                <a:solidFill>
                  <a:schemeClr val="accent1"/>
                </a:solidFill>
                <a:round/>
              </a:ln>
              <a:effectLst/>
            </c:spPr>
            <c:extLst xmlns:c16r2="http://schemas.microsoft.com/office/drawing/2015/06/chart">
              <c:ext xmlns:c16="http://schemas.microsoft.com/office/drawing/2014/chart" uri="{C3380CC4-5D6E-409C-BE32-E72D297353CC}">
                <c16:uniqueId val="{00000001-3132-4377-BB66-752CDA34CBEF}"/>
              </c:ext>
            </c:extLst>
          </c:dPt>
          <c:dPt>
            <c:idx val="1"/>
            <c:marker>
              <c:symbol val="circle"/>
              <c:size val="8"/>
              <c:spPr>
                <a:solidFill>
                  <a:srgbClr val="FF0000"/>
                </a:solidFill>
                <a:ln w="12700">
                  <a:solidFill>
                    <a:srgbClr val="FF0000"/>
                  </a:solidFill>
                </a:ln>
                <a:effectLst/>
              </c:spPr>
            </c:marker>
            <c:bubble3D val="0"/>
            <c:spPr>
              <a:ln w="19050" cap="rnd">
                <a:solidFill>
                  <a:srgbClr val="FF0000"/>
                </a:solidFill>
                <a:round/>
              </a:ln>
              <a:effectLst/>
            </c:spPr>
            <c:extLst xmlns:c16r2="http://schemas.microsoft.com/office/drawing/2015/06/chart">
              <c:ext xmlns:c16="http://schemas.microsoft.com/office/drawing/2014/chart" uri="{C3380CC4-5D6E-409C-BE32-E72D297353CC}">
                <c16:uniqueId val="{00000003-3132-4377-BB66-752CDA34CBEF}"/>
              </c:ext>
            </c:extLst>
          </c:dPt>
          <c:xVal>
            <c:numRef>
              <c:f>'[Microsoft PowerPoint 内のグラフ]Sheet1'!$B$11:$F$11</c:f>
              <c:numCache>
                <c:formatCode>General</c:formatCode>
                <c:ptCount val="5"/>
                <c:pt idx="0">
                  <c:v>0</c:v>
                </c:pt>
                <c:pt idx="1">
                  <c:v>30</c:v>
                </c:pt>
                <c:pt idx="2">
                  <c:v>180</c:v>
                </c:pt>
                <c:pt idx="3">
                  <c:v>260</c:v>
                </c:pt>
                <c:pt idx="4">
                  <c:v>320</c:v>
                </c:pt>
              </c:numCache>
            </c:numRef>
          </c:xVal>
          <c:yVal>
            <c:numRef>
              <c:f>'[Microsoft PowerPoint 内のグラフ]Sheet1'!$B$15:$F$15</c:f>
              <c:numCache>
                <c:formatCode>General</c:formatCode>
                <c:ptCount val="5"/>
                <c:pt idx="0">
                  <c:v>8.5882777777777779</c:v>
                </c:pt>
                <c:pt idx="1">
                  <c:v>7.9683333333333328</c:v>
                </c:pt>
                <c:pt idx="2">
                  <c:v>3.1439310000000003</c:v>
                </c:pt>
                <c:pt idx="3">
                  <c:v>3.9368000000000003</c:v>
                </c:pt>
                <c:pt idx="4">
                  <c:v>2.5296333333333334</c:v>
                </c:pt>
              </c:numCache>
            </c:numRef>
          </c:yVal>
          <c:smooth val="1"/>
          <c:extLst xmlns:c16r2="http://schemas.microsoft.com/office/drawing/2015/06/chart">
            <c:ext xmlns:c16="http://schemas.microsoft.com/office/drawing/2014/chart" uri="{C3380CC4-5D6E-409C-BE32-E72D297353CC}">
              <c16:uniqueId val="{00000004-3132-4377-BB66-752CDA34CBEF}"/>
            </c:ext>
          </c:extLst>
        </c:ser>
        <c:ser>
          <c:idx val="1"/>
          <c:order val="1"/>
          <c:tx>
            <c:v>最大</c:v>
          </c:tx>
          <c:spPr>
            <a:ln w="19050" cap="rnd">
              <a:noFill/>
              <a:round/>
            </a:ln>
            <a:effectLst/>
          </c:spPr>
          <c:marker>
            <c:symbol val="circle"/>
            <c:size val="8"/>
            <c:spPr>
              <a:solidFill>
                <a:srgbClr val="FF0000"/>
              </a:solidFill>
              <a:ln w="12700">
                <a:solidFill>
                  <a:srgbClr val="FF0000"/>
                </a:solidFill>
              </a:ln>
              <a:effectLst/>
            </c:spPr>
          </c:marker>
          <c:xVal>
            <c:numRef>
              <c:f>'[Microsoft PowerPoint 内のグラフ]Sheet1'!$B$11:$F$11</c:f>
              <c:numCache>
                <c:formatCode>General</c:formatCode>
                <c:ptCount val="5"/>
                <c:pt idx="0">
                  <c:v>0</c:v>
                </c:pt>
                <c:pt idx="1">
                  <c:v>30</c:v>
                </c:pt>
                <c:pt idx="2">
                  <c:v>180</c:v>
                </c:pt>
                <c:pt idx="3">
                  <c:v>260</c:v>
                </c:pt>
                <c:pt idx="4">
                  <c:v>320</c:v>
                </c:pt>
              </c:numCache>
            </c:numRef>
          </c:xVal>
          <c:yVal>
            <c:numRef>
              <c:f>'[Microsoft PowerPoint 内のグラフ]Sheet1'!$B$13:$F$13</c:f>
              <c:numCache>
                <c:formatCode>General</c:formatCode>
                <c:ptCount val="5"/>
                <c:pt idx="0">
                  <c:v>9.940900000000001</c:v>
                </c:pt>
                <c:pt idx="1">
                  <c:v>10.2759</c:v>
                </c:pt>
                <c:pt idx="2">
                  <c:v>3.8844000000000003</c:v>
                </c:pt>
                <c:pt idx="3">
                  <c:v>4.1588000000000003</c:v>
                </c:pt>
                <c:pt idx="4">
                  <c:v>3.2986</c:v>
                </c:pt>
              </c:numCache>
            </c:numRef>
          </c:yVal>
          <c:smooth val="1"/>
          <c:extLst xmlns:c16r2="http://schemas.microsoft.com/office/drawing/2015/06/chart">
            <c:ext xmlns:c16="http://schemas.microsoft.com/office/drawing/2014/chart" uri="{C3380CC4-5D6E-409C-BE32-E72D297353CC}">
              <c16:uniqueId val="{00000005-3132-4377-BB66-752CDA34CBEF}"/>
            </c:ext>
          </c:extLst>
        </c:ser>
        <c:ser>
          <c:idx val="2"/>
          <c:order val="2"/>
          <c:tx>
            <c:v>最小</c:v>
          </c:tx>
          <c:spPr>
            <a:ln w="19050" cap="rnd">
              <a:noFill/>
              <a:round/>
            </a:ln>
            <a:effectLst/>
          </c:spPr>
          <c:marker>
            <c:symbol val="circle"/>
            <c:size val="8"/>
            <c:spPr>
              <a:solidFill>
                <a:srgbClr val="FF0000"/>
              </a:solidFill>
              <a:ln w="12700">
                <a:solidFill>
                  <a:srgbClr val="FF0000"/>
                </a:solidFill>
              </a:ln>
              <a:effectLst/>
            </c:spPr>
          </c:marker>
          <c:xVal>
            <c:numRef>
              <c:f>'[Microsoft PowerPoint 内のグラフ]Sheet1'!$B$11:$F$11</c:f>
              <c:numCache>
                <c:formatCode>General</c:formatCode>
                <c:ptCount val="5"/>
                <c:pt idx="0">
                  <c:v>0</c:v>
                </c:pt>
                <c:pt idx="1">
                  <c:v>30</c:v>
                </c:pt>
                <c:pt idx="2">
                  <c:v>180</c:v>
                </c:pt>
                <c:pt idx="3">
                  <c:v>260</c:v>
                </c:pt>
                <c:pt idx="4">
                  <c:v>320</c:v>
                </c:pt>
              </c:numCache>
            </c:numRef>
          </c:xVal>
          <c:yVal>
            <c:numRef>
              <c:f>'[Microsoft PowerPoint 内のグラフ]Sheet1'!$B$14:$F$14</c:f>
              <c:numCache>
                <c:formatCode>General</c:formatCode>
                <c:ptCount val="5"/>
                <c:pt idx="0">
                  <c:v>7.52</c:v>
                </c:pt>
                <c:pt idx="1">
                  <c:v>5.5839999999999996</c:v>
                </c:pt>
                <c:pt idx="2">
                  <c:v>2.3936700000000002</c:v>
                </c:pt>
                <c:pt idx="3">
                  <c:v>3.7147999999999999</c:v>
                </c:pt>
                <c:pt idx="4">
                  <c:v>1.9033599999999999</c:v>
                </c:pt>
              </c:numCache>
            </c:numRef>
          </c:yVal>
          <c:smooth val="1"/>
          <c:extLst xmlns:c16r2="http://schemas.microsoft.com/office/drawing/2015/06/chart">
            <c:ext xmlns:c16="http://schemas.microsoft.com/office/drawing/2014/chart" uri="{C3380CC4-5D6E-409C-BE32-E72D297353CC}">
              <c16:uniqueId val="{00000006-3132-4377-BB66-752CDA34CBEF}"/>
            </c:ext>
          </c:extLst>
        </c:ser>
        <c:ser>
          <c:idx val="3"/>
          <c:order val="3"/>
          <c:tx>
            <c:v>EuCl平均</c:v>
          </c:tx>
          <c:spPr>
            <a:ln w="19050" cap="rnd">
              <a:solidFill>
                <a:schemeClr val="tx1"/>
              </a:solidFill>
              <a:round/>
            </a:ln>
            <a:effectLst/>
          </c:spPr>
          <c:marker>
            <c:symbol val="circle"/>
            <c:size val="8"/>
            <c:spPr>
              <a:solidFill>
                <a:schemeClr val="tx1"/>
              </a:solidFill>
              <a:ln w="19050">
                <a:solidFill>
                  <a:schemeClr val="tx1"/>
                </a:solidFill>
              </a:ln>
              <a:effectLst/>
            </c:spPr>
          </c:marker>
          <c:xVal>
            <c:numRef>
              <c:f>'[Microsoft PowerPoint 内のグラフ]Sheet1'!$B$3:$D$3</c:f>
              <c:numCache>
                <c:formatCode>General</c:formatCode>
                <c:ptCount val="3"/>
                <c:pt idx="0">
                  <c:v>0</c:v>
                </c:pt>
                <c:pt idx="1">
                  <c:v>7</c:v>
                </c:pt>
                <c:pt idx="2">
                  <c:v>30</c:v>
                </c:pt>
              </c:numCache>
            </c:numRef>
          </c:xVal>
          <c:yVal>
            <c:numRef>
              <c:f>'[Microsoft PowerPoint 内のグラフ]Sheet1'!$B$7:$D$7</c:f>
              <c:numCache>
                <c:formatCode>General</c:formatCode>
                <c:ptCount val="3"/>
                <c:pt idx="0">
                  <c:v>7.455344444444445</c:v>
                </c:pt>
                <c:pt idx="1">
                  <c:v>5.9589666666666661</c:v>
                </c:pt>
                <c:pt idx="2">
                  <c:v>5.1930200000000006</c:v>
                </c:pt>
              </c:numCache>
            </c:numRef>
          </c:yVal>
          <c:smooth val="1"/>
          <c:extLst xmlns:c16r2="http://schemas.microsoft.com/office/drawing/2015/06/chart">
            <c:ext xmlns:c16="http://schemas.microsoft.com/office/drawing/2014/chart" uri="{C3380CC4-5D6E-409C-BE32-E72D297353CC}">
              <c16:uniqueId val="{00000007-3132-4377-BB66-752CDA34CBEF}"/>
            </c:ext>
          </c:extLst>
        </c:ser>
        <c:ser>
          <c:idx val="4"/>
          <c:order val="4"/>
          <c:tx>
            <c:v>EuCl最大</c:v>
          </c:tx>
          <c:spPr>
            <a:ln w="19050" cap="rnd">
              <a:noFill/>
              <a:round/>
            </a:ln>
            <a:effectLst/>
          </c:spPr>
          <c:marker>
            <c:symbol val="circle"/>
            <c:size val="8"/>
            <c:spPr>
              <a:solidFill>
                <a:schemeClr val="tx1"/>
              </a:solidFill>
              <a:ln w="19050">
                <a:solidFill>
                  <a:schemeClr val="tx1"/>
                </a:solidFill>
              </a:ln>
              <a:effectLst/>
            </c:spPr>
          </c:marker>
          <c:xVal>
            <c:numRef>
              <c:f>'[Microsoft PowerPoint 内のグラフ]Sheet1'!$B$3:$D$3</c:f>
              <c:numCache>
                <c:formatCode>General</c:formatCode>
                <c:ptCount val="3"/>
                <c:pt idx="0">
                  <c:v>0</c:v>
                </c:pt>
                <c:pt idx="1">
                  <c:v>7</c:v>
                </c:pt>
                <c:pt idx="2">
                  <c:v>30</c:v>
                </c:pt>
              </c:numCache>
            </c:numRef>
          </c:xVal>
          <c:yVal>
            <c:numRef>
              <c:f>'[Microsoft PowerPoint 内のグラフ]Sheet1'!$B$5:$D$5</c:f>
              <c:numCache>
                <c:formatCode>General</c:formatCode>
                <c:ptCount val="3"/>
                <c:pt idx="0">
                  <c:v>8.1287000000000003</c:v>
                </c:pt>
                <c:pt idx="1">
                  <c:v>6.0880999999999998</c:v>
                </c:pt>
                <c:pt idx="2">
                  <c:v>5.3792</c:v>
                </c:pt>
              </c:numCache>
            </c:numRef>
          </c:yVal>
          <c:smooth val="1"/>
          <c:extLst xmlns:c16r2="http://schemas.microsoft.com/office/drawing/2015/06/chart">
            <c:ext xmlns:c16="http://schemas.microsoft.com/office/drawing/2014/chart" uri="{C3380CC4-5D6E-409C-BE32-E72D297353CC}">
              <c16:uniqueId val="{00000008-3132-4377-BB66-752CDA34CBEF}"/>
            </c:ext>
          </c:extLst>
        </c:ser>
        <c:ser>
          <c:idx val="5"/>
          <c:order val="5"/>
          <c:tx>
            <c:v>EuCl最小</c:v>
          </c:tx>
          <c:spPr>
            <a:ln w="19050" cap="rnd">
              <a:noFill/>
              <a:round/>
            </a:ln>
            <a:effectLst/>
          </c:spPr>
          <c:marker>
            <c:symbol val="circle"/>
            <c:size val="8"/>
            <c:spPr>
              <a:solidFill>
                <a:schemeClr val="tx1"/>
              </a:solidFill>
              <a:ln w="19050">
                <a:solidFill>
                  <a:schemeClr val="tx1"/>
                </a:solidFill>
              </a:ln>
              <a:effectLst/>
            </c:spPr>
          </c:marker>
          <c:xVal>
            <c:numRef>
              <c:f>'[Microsoft PowerPoint 内のグラフ]Sheet1'!$B$3:$D$3</c:f>
              <c:numCache>
                <c:formatCode>General</c:formatCode>
                <c:ptCount val="3"/>
                <c:pt idx="0">
                  <c:v>0</c:v>
                </c:pt>
                <c:pt idx="1">
                  <c:v>7</c:v>
                </c:pt>
                <c:pt idx="2">
                  <c:v>30</c:v>
                </c:pt>
              </c:numCache>
            </c:numRef>
          </c:xVal>
          <c:yVal>
            <c:numRef>
              <c:f>'[Microsoft PowerPoint 内のグラフ]Sheet1'!$B$6:$D$6</c:f>
              <c:numCache>
                <c:formatCode>General</c:formatCode>
                <c:ptCount val="3"/>
                <c:pt idx="0">
                  <c:v>6.8361999999999998</c:v>
                </c:pt>
                <c:pt idx="1">
                  <c:v>5.6988000000000003</c:v>
                </c:pt>
                <c:pt idx="2">
                  <c:v>4.9752000000000001</c:v>
                </c:pt>
              </c:numCache>
            </c:numRef>
          </c:yVal>
          <c:smooth val="1"/>
          <c:extLst xmlns:c16r2="http://schemas.microsoft.com/office/drawing/2015/06/chart">
            <c:ext xmlns:c16="http://schemas.microsoft.com/office/drawing/2014/chart" uri="{C3380CC4-5D6E-409C-BE32-E72D297353CC}">
              <c16:uniqueId val="{00000009-3132-4377-BB66-752CDA34CBEF}"/>
            </c:ext>
          </c:extLst>
        </c:ser>
        <c:ser>
          <c:idx val="6"/>
          <c:order val="6"/>
          <c:tx>
            <c:v>EuBr1平均</c:v>
          </c:tx>
          <c:spPr>
            <a:ln w="19050" cap="rnd">
              <a:solidFill>
                <a:srgbClr val="3333FF"/>
              </a:solidFill>
              <a:round/>
            </a:ln>
            <a:effectLst/>
          </c:spPr>
          <c:marker>
            <c:symbol val="circle"/>
            <c:size val="8"/>
            <c:spPr>
              <a:solidFill>
                <a:srgbClr val="3333FF"/>
              </a:solidFill>
              <a:ln w="19050">
                <a:solidFill>
                  <a:srgbClr val="3333FF"/>
                </a:solidFill>
              </a:ln>
              <a:effectLst/>
            </c:spPr>
          </c:marker>
          <c:xVal>
            <c:numRef>
              <c:f>'[Microsoft PowerPoint 内のグラフ]Sheet1'!$B$19:$D$19</c:f>
              <c:numCache>
                <c:formatCode>General</c:formatCode>
                <c:ptCount val="3"/>
                <c:pt idx="0">
                  <c:v>0</c:v>
                </c:pt>
                <c:pt idx="1">
                  <c:v>7</c:v>
                </c:pt>
                <c:pt idx="2">
                  <c:v>30</c:v>
                </c:pt>
              </c:numCache>
            </c:numRef>
          </c:xVal>
          <c:yVal>
            <c:numRef>
              <c:f>'[Microsoft PowerPoint 内のグラフ]Sheet1'!$B$23:$D$23</c:f>
              <c:numCache>
                <c:formatCode>General</c:formatCode>
                <c:ptCount val="3"/>
                <c:pt idx="0">
                  <c:v>4.6156111111111109</c:v>
                </c:pt>
                <c:pt idx="1">
                  <c:v>4.0019219999999995</c:v>
                </c:pt>
                <c:pt idx="2">
                  <c:v>3.1936300000000002</c:v>
                </c:pt>
              </c:numCache>
            </c:numRef>
          </c:yVal>
          <c:smooth val="1"/>
          <c:extLst xmlns:c16r2="http://schemas.microsoft.com/office/drawing/2015/06/chart">
            <c:ext xmlns:c16="http://schemas.microsoft.com/office/drawing/2014/chart" uri="{C3380CC4-5D6E-409C-BE32-E72D297353CC}">
              <c16:uniqueId val="{0000000A-3132-4377-BB66-752CDA34CBEF}"/>
            </c:ext>
          </c:extLst>
        </c:ser>
        <c:ser>
          <c:idx val="7"/>
          <c:order val="7"/>
          <c:tx>
            <c:v>EuBr1最大</c:v>
          </c:tx>
          <c:spPr>
            <a:ln w="25400" cap="rnd">
              <a:noFill/>
              <a:round/>
            </a:ln>
            <a:effectLst/>
          </c:spPr>
          <c:marker>
            <c:symbol val="circle"/>
            <c:size val="8"/>
            <c:spPr>
              <a:solidFill>
                <a:srgbClr val="3333FF"/>
              </a:solidFill>
              <a:ln w="19050">
                <a:solidFill>
                  <a:srgbClr val="3333FF"/>
                </a:solidFill>
              </a:ln>
              <a:effectLst/>
            </c:spPr>
          </c:marker>
          <c:xVal>
            <c:numRef>
              <c:f>'[Microsoft PowerPoint 内のグラフ]Sheet1'!$B$19:$D$19</c:f>
              <c:numCache>
                <c:formatCode>General</c:formatCode>
                <c:ptCount val="3"/>
                <c:pt idx="0">
                  <c:v>0</c:v>
                </c:pt>
                <c:pt idx="1">
                  <c:v>7</c:v>
                </c:pt>
                <c:pt idx="2">
                  <c:v>30</c:v>
                </c:pt>
              </c:numCache>
            </c:numRef>
          </c:xVal>
          <c:yVal>
            <c:numRef>
              <c:f>'[Microsoft PowerPoint 内のグラフ]Sheet1'!$B$21:$D$21</c:f>
              <c:numCache>
                <c:formatCode>General</c:formatCode>
                <c:ptCount val="3"/>
                <c:pt idx="0">
                  <c:v>4.8481999999999994</c:v>
                </c:pt>
                <c:pt idx="1">
                  <c:v>4.1960999999999995</c:v>
                </c:pt>
                <c:pt idx="2">
                  <c:v>3.7054999999999998</c:v>
                </c:pt>
              </c:numCache>
            </c:numRef>
          </c:yVal>
          <c:smooth val="1"/>
          <c:extLst xmlns:c16r2="http://schemas.microsoft.com/office/drawing/2015/06/chart">
            <c:ext xmlns:c16="http://schemas.microsoft.com/office/drawing/2014/chart" uri="{C3380CC4-5D6E-409C-BE32-E72D297353CC}">
              <c16:uniqueId val="{0000000B-3132-4377-BB66-752CDA34CBEF}"/>
            </c:ext>
          </c:extLst>
        </c:ser>
        <c:ser>
          <c:idx val="8"/>
          <c:order val="8"/>
          <c:tx>
            <c:v>EuBr1最小</c:v>
          </c:tx>
          <c:spPr>
            <a:ln w="19050" cap="rnd">
              <a:noFill/>
              <a:round/>
            </a:ln>
            <a:effectLst/>
          </c:spPr>
          <c:marker>
            <c:symbol val="circle"/>
            <c:size val="8"/>
            <c:spPr>
              <a:solidFill>
                <a:srgbClr val="3333FF"/>
              </a:solidFill>
              <a:ln w="19050">
                <a:solidFill>
                  <a:srgbClr val="3333FF"/>
                </a:solidFill>
              </a:ln>
              <a:effectLst/>
            </c:spPr>
          </c:marker>
          <c:xVal>
            <c:numRef>
              <c:f>'[Microsoft PowerPoint 内のグラフ]Sheet1'!$B$19:$D$19</c:f>
              <c:numCache>
                <c:formatCode>General</c:formatCode>
                <c:ptCount val="3"/>
                <c:pt idx="0">
                  <c:v>0</c:v>
                </c:pt>
                <c:pt idx="1">
                  <c:v>7</c:v>
                </c:pt>
                <c:pt idx="2">
                  <c:v>30</c:v>
                </c:pt>
              </c:numCache>
            </c:numRef>
          </c:xVal>
          <c:yVal>
            <c:numRef>
              <c:f>'[Microsoft PowerPoint 内のグラフ]Sheet1'!$B$22:$D$22</c:f>
              <c:numCache>
                <c:formatCode>General</c:formatCode>
                <c:ptCount val="3"/>
                <c:pt idx="0">
                  <c:v>4.3424000000000005</c:v>
                </c:pt>
                <c:pt idx="1">
                  <c:v>3.7719000000000005</c:v>
                </c:pt>
                <c:pt idx="2">
                  <c:v>2.74335</c:v>
                </c:pt>
              </c:numCache>
            </c:numRef>
          </c:yVal>
          <c:smooth val="1"/>
          <c:extLst xmlns:c16r2="http://schemas.microsoft.com/office/drawing/2015/06/chart">
            <c:ext xmlns:c16="http://schemas.microsoft.com/office/drawing/2014/chart" uri="{C3380CC4-5D6E-409C-BE32-E72D297353CC}">
              <c16:uniqueId val="{0000000C-3132-4377-BB66-752CDA34CBEF}"/>
            </c:ext>
          </c:extLst>
        </c:ser>
        <c:ser>
          <c:idx val="9"/>
          <c:order val="9"/>
          <c:tx>
            <c:v>EuBr2平均</c:v>
          </c:tx>
          <c:spPr>
            <a:ln w="19050" cap="rnd">
              <a:solidFill>
                <a:srgbClr val="009900"/>
              </a:solidFill>
              <a:round/>
            </a:ln>
            <a:effectLst/>
          </c:spPr>
          <c:marker>
            <c:symbol val="circle"/>
            <c:size val="8"/>
            <c:spPr>
              <a:solidFill>
                <a:srgbClr val="009900"/>
              </a:solidFill>
              <a:ln w="19050">
                <a:solidFill>
                  <a:srgbClr val="009900"/>
                </a:solidFill>
              </a:ln>
              <a:effectLst/>
            </c:spPr>
          </c:marker>
          <c:xVal>
            <c:numRef>
              <c:f>'[Microsoft PowerPoint 内のグラフ]Sheet1'!$B$27:$D$27</c:f>
              <c:numCache>
                <c:formatCode>General</c:formatCode>
                <c:ptCount val="3"/>
                <c:pt idx="0">
                  <c:v>0</c:v>
                </c:pt>
                <c:pt idx="1">
                  <c:v>7</c:v>
                </c:pt>
                <c:pt idx="2">
                  <c:v>30</c:v>
                </c:pt>
              </c:numCache>
            </c:numRef>
          </c:xVal>
          <c:yVal>
            <c:numRef>
              <c:f>'[Microsoft PowerPoint 内のグラフ]Sheet1'!$B$31:$D$31</c:f>
              <c:numCache>
                <c:formatCode>General</c:formatCode>
                <c:ptCount val="3"/>
                <c:pt idx="0">
                  <c:v>3.4311666666666665</c:v>
                </c:pt>
                <c:pt idx="1">
                  <c:v>2.8892100000000003</c:v>
                </c:pt>
                <c:pt idx="2">
                  <c:v>1.2517399999999999</c:v>
                </c:pt>
              </c:numCache>
            </c:numRef>
          </c:yVal>
          <c:smooth val="1"/>
          <c:extLst xmlns:c16r2="http://schemas.microsoft.com/office/drawing/2015/06/chart">
            <c:ext xmlns:c16="http://schemas.microsoft.com/office/drawing/2014/chart" uri="{C3380CC4-5D6E-409C-BE32-E72D297353CC}">
              <c16:uniqueId val="{0000000D-3132-4377-BB66-752CDA34CBEF}"/>
            </c:ext>
          </c:extLst>
        </c:ser>
        <c:ser>
          <c:idx val="10"/>
          <c:order val="10"/>
          <c:tx>
            <c:v>EuBr2最大</c:v>
          </c:tx>
          <c:spPr>
            <a:ln w="19050" cap="rnd">
              <a:noFill/>
              <a:round/>
            </a:ln>
            <a:effectLst/>
          </c:spPr>
          <c:marker>
            <c:symbol val="circle"/>
            <c:size val="8"/>
            <c:spPr>
              <a:solidFill>
                <a:srgbClr val="009900"/>
              </a:solidFill>
              <a:ln w="19050">
                <a:solidFill>
                  <a:srgbClr val="009900"/>
                </a:solidFill>
              </a:ln>
              <a:effectLst/>
            </c:spPr>
          </c:marker>
          <c:xVal>
            <c:numRef>
              <c:f>'[Microsoft PowerPoint 内のグラフ]Sheet1'!$B$27:$D$27</c:f>
              <c:numCache>
                <c:formatCode>General</c:formatCode>
                <c:ptCount val="3"/>
                <c:pt idx="0">
                  <c:v>0</c:v>
                </c:pt>
                <c:pt idx="1">
                  <c:v>7</c:v>
                </c:pt>
                <c:pt idx="2">
                  <c:v>30</c:v>
                </c:pt>
              </c:numCache>
            </c:numRef>
          </c:xVal>
          <c:yVal>
            <c:numRef>
              <c:f>'[Microsoft PowerPoint 内のグラフ]Sheet1'!$B$29:$D$29</c:f>
              <c:numCache>
                <c:formatCode>General</c:formatCode>
                <c:ptCount val="3"/>
                <c:pt idx="0">
                  <c:v>4.6745000000000001</c:v>
                </c:pt>
                <c:pt idx="1">
                  <c:v>3.1484299999999998</c:v>
                </c:pt>
                <c:pt idx="2">
                  <c:v>1.65533</c:v>
                </c:pt>
              </c:numCache>
            </c:numRef>
          </c:yVal>
          <c:smooth val="1"/>
          <c:extLst xmlns:c16r2="http://schemas.microsoft.com/office/drawing/2015/06/chart">
            <c:ext xmlns:c16="http://schemas.microsoft.com/office/drawing/2014/chart" uri="{C3380CC4-5D6E-409C-BE32-E72D297353CC}">
              <c16:uniqueId val="{0000000E-3132-4377-BB66-752CDA34CBEF}"/>
            </c:ext>
          </c:extLst>
        </c:ser>
        <c:ser>
          <c:idx val="11"/>
          <c:order val="11"/>
          <c:tx>
            <c:v>EuBr2最小</c:v>
          </c:tx>
          <c:spPr>
            <a:ln w="19050" cap="rnd">
              <a:noFill/>
              <a:round/>
            </a:ln>
            <a:effectLst/>
          </c:spPr>
          <c:marker>
            <c:symbol val="circle"/>
            <c:size val="8"/>
            <c:spPr>
              <a:solidFill>
                <a:srgbClr val="009900"/>
              </a:solidFill>
              <a:ln w="19050">
                <a:solidFill>
                  <a:srgbClr val="009900"/>
                </a:solidFill>
              </a:ln>
              <a:effectLst/>
            </c:spPr>
          </c:marker>
          <c:xVal>
            <c:numRef>
              <c:f>'[Microsoft PowerPoint 内のグラフ]Sheet1'!$B$27:$D$27</c:f>
              <c:numCache>
                <c:formatCode>General</c:formatCode>
                <c:ptCount val="3"/>
                <c:pt idx="0">
                  <c:v>0</c:v>
                </c:pt>
                <c:pt idx="1">
                  <c:v>7</c:v>
                </c:pt>
                <c:pt idx="2">
                  <c:v>30</c:v>
                </c:pt>
              </c:numCache>
            </c:numRef>
          </c:xVal>
          <c:yVal>
            <c:numRef>
              <c:f>'[Microsoft PowerPoint 内のグラフ]Sheet1'!$B$30:$D$30</c:f>
              <c:numCache>
                <c:formatCode>General</c:formatCode>
                <c:ptCount val="3"/>
                <c:pt idx="0">
                  <c:v>2.0321500000000001</c:v>
                </c:pt>
                <c:pt idx="1">
                  <c:v>2.59585</c:v>
                </c:pt>
                <c:pt idx="2">
                  <c:v>0.92520999999999998</c:v>
                </c:pt>
              </c:numCache>
            </c:numRef>
          </c:yVal>
          <c:smooth val="1"/>
          <c:extLst xmlns:c16r2="http://schemas.microsoft.com/office/drawing/2015/06/chart">
            <c:ext xmlns:c16="http://schemas.microsoft.com/office/drawing/2014/chart" uri="{C3380CC4-5D6E-409C-BE32-E72D297353CC}">
              <c16:uniqueId val="{0000000F-3132-4377-BB66-752CDA34CBEF}"/>
            </c:ext>
          </c:extLst>
        </c:ser>
        <c:ser>
          <c:idx val="12"/>
          <c:order val="12"/>
          <c:tx>
            <c:v>FAI20％EuBr2％平均</c:v>
          </c:tx>
          <c:spPr>
            <a:ln w="19050" cap="rnd">
              <a:solidFill>
                <a:srgbClr val="FF9900"/>
              </a:solidFill>
              <a:round/>
            </a:ln>
            <a:effectLst/>
          </c:spPr>
          <c:marker>
            <c:symbol val="circle"/>
            <c:size val="8"/>
            <c:spPr>
              <a:solidFill>
                <a:srgbClr val="FF9900"/>
              </a:solidFill>
              <a:ln w="19050">
                <a:solidFill>
                  <a:srgbClr val="FF9900"/>
                </a:solidFill>
              </a:ln>
              <a:effectLst/>
            </c:spPr>
          </c:marker>
          <c:xVal>
            <c:numRef>
              <c:f>'[Microsoft PowerPoint 内のグラフ]Sheet1'!$B$35:$D$35</c:f>
              <c:numCache>
                <c:formatCode>General</c:formatCode>
                <c:ptCount val="3"/>
                <c:pt idx="0">
                  <c:v>0</c:v>
                </c:pt>
                <c:pt idx="1">
                  <c:v>7</c:v>
                </c:pt>
                <c:pt idx="2">
                  <c:v>30</c:v>
                </c:pt>
              </c:numCache>
            </c:numRef>
          </c:xVal>
          <c:yVal>
            <c:numRef>
              <c:f>'[Microsoft PowerPoint 内のグラフ]Sheet1'!$B$39:$D$39</c:f>
              <c:numCache>
                <c:formatCode>General</c:formatCode>
                <c:ptCount val="3"/>
                <c:pt idx="0">
                  <c:v>4.3051555555555554</c:v>
                </c:pt>
                <c:pt idx="1">
                  <c:v>2.5893519999999999</c:v>
                </c:pt>
                <c:pt idx="2">
                  <c:v>2.2182766666666667</c:v>
                </c:pt>
              </c:numCache>
            </c:numRef>
          </c:yVal>
          <c:smooth val="1"/>
          <c:extLst xmlns:c16r2="http://schemas.microsoft.com/office/drawing/2015/06/chart">
            <c:ext xmlns:c16="http://schemas.microsoft.com/office/drawing/2014/chart" uri="{C3380CC4-5D6E-409C-BE32-E72D297353CC}">
              <c16:uniqueId val="{00000010-3132-4377-BB66-752CDA34CBEF}"/>
            </c:ext>
          </c:extLst>
        </c:ser>
        <c:ser>
          <c:idx val="13"/>
          <c:order val="13"/>
          <c:tx>
            <c:v>FAI20％EuBr2％最大</c:v>
          </c:tx>
          <c:spPr>
            <a:ln w="19050" cap="rnd">
              <a:noFill/>
              <a:round/>
            </a:ln>
            <a:effectLst/>
          </c:spPr>
          <c:marker>
            <c:symbol val="circle"/>
            <c:size val="8"/>
            <c:spPr>
              <a:solidFill>
                <a:srgbClr val="FF9900"/>
              </a:solidFill>
              <a:ln w="19050">
                <a:solidFill>
                  <a:schemeClr val="accent2">
                    <a:lumMod val="80000"/>
                    <a:lumOff val="20000"/>
                  </a:schemeClr>
                </a:solidFill>
              </a:ln>
              <a:effectLst/>
            </c:spPr>
          </c:marker>
          <c:xVal>
            <c:numRef>
              <c:f>'[Microsoft PowerPoint 内のグラフ]Sheet1'!$B$35:$D$35</c:f>
              <c:numCache>
                <c:formatCode>General</c:formatCode>
                <c:ptCount val="3"/>
                <c:pt idx="0">
                  <c:v>0</c:v>
                </c:pt>
                <c:pt idx="1">
                  <c:v>7</c:v>
                </c:pt>
                <c:pt idx="2">
                  <c:v>30</c:v>
                </c:pt>
              </c:numCache>
            </c:numRef>
          </c:xVal>
          <c:yVal>
            <c:numRef>
              <c:f>'[Microsoft PowerPoint 内のグラフ]Sheet1'!$B$37:$D$37</c:f>
              <c:numCache>
                <c:formatCode>General</c:formatCode>
                <c:ptCount val="3"/>
                <c:pt idx="0">
                  <c:v>4.6246</c:v>
                </c:pt>
                <c:pt idx="1">
                  <c:v>3.03437</c:v>
                </c:pt>
                <c:pt idx="2">
                  <c:v>2.5123099999999998</c:v>
                </c:pt>
              </c:numCache>
            </c:numRef>
          </c:yVal>
          <c:smooth val="1"/>
          <c:extLst xmlns:c16r2="http://schemas.microsoft.com/office/drawing/2015/06/chart">
            <c:ext xmlns:c16="http://schemas.microsoft.com/office/drawing/2014/chart" uri="{C3380CC4-5D6E-409C-BE32-E72D297353CC}">
              <c16:uniqueId val="{00000011-3132-4377-BB66-752CDA34CBEF}"/>
            </c:ext>
          </c:extLst>
        </c:ser>
        <c:ser>
          <c:idx val="14"/>
          <c:order val="14"/>
          <c:tx>
            <c:v>FAI20％EuBr2％最小</c:v>
          </c:tx>
          <c:spPr>
            <a:ln w="19050" cap="rnd">
              <a:noFill/>
              <a:round/>
            </a:ln>
            <a:effectLst/>
          </c:spPr>
          <c:marker>
            <c:symbol val="circle"/>
            <c:size val="8"/>
            <c:spPr>
              <a:solidFill>
                <a:srgbClr val="FF9900"/>
              </a:solidFill>
              <a:ln w="19050">
                <a:solidFill>
                  <a:srgbClr val="FF9900"/>
                </a:solidFill>
              </a:ln>
              <a:effectLst/>
            </c:spPr>
          </c:marker>
          <c:xVal>
            <c:numRef>
              <c:f>'[Microsoft PowerPoint 内のグラフ]Sheet1'!$B$35:$D$35</c:f>
              <c:numCache>
                <c:formatCode>General</c:formatCode>
                <c:ptCount val="3"/>
                <c:pt idx="0">
                  <c:v>0</c:v>
                </c:pt>
                <c:pt idx="1">
                  <c:v>7</c:v>
                </c:pt>
                <c:pt idx="2">
                  <c:v>30</c:v>
                </c:pt>
              </c:numCache>
            </c:numRef>
          </c:xVal>
          <c:yVal>
            <c:numRef>
              <c:f>'[Microsoft PowerPoint 内のグラフ]Sheet1'!$B$38:$D$38</c:f>
              <c:numCache>
                <c:formatCode>General</c:formatCode>
                <c:ptCount val="3"/>
                <c:pt idx="0">
                  <c:v>3.9464999999999999</c:v>
                </c:pt>
                <c:pt idx="1">
                  <c:v>2.1564700000000001</c:v>
                </c:pt>
                <c:pt idx="2">
                  <c:v>1.95116</c:v>
                </c:pt>
              </c:numCache>
            </c:numRef>
          </c:yVal>
          <c:smooth val="1"/>
          <c:extLst xmlns:c16r2="http://schemas.microsoft.com/office/drawing/2015/06/chart">
            <c:ext xmlns:c16="http://schemas.microsoft.com/office/drawing/2014/chart" uri="{C3380CC4-5D6E-409C-BE32-E72D297353CC}">
              <c16:uniqueId val="{00000012-3132-4377-BB66-752CDA34CBEF}"/>
            </c:ext>
          </c:extLst>
        </c:ser>
        <c:dLbls>
          <c:showLegendKey val="0"/>
          <c:showVal val="0"/>
          <c:showCatName val="0"/>
          <c:showSerName val="0"/>
          <c:showPercent val="0"/>
          <c:showBubbleSize val="0"/>
        </c:dLbls>
        <c:axId val="373267104"/>
        <c:axId val="373270240"/>
      </c:scatterChart>
      <c:valAx>
        <c:axId val="373267104"/>
        <c:scaling>
          <c:orientation val="minMax"/>
          <c:max val="30"/>
        </c:scaling>
        <c:delete val="0"/>
        <c:axPos val="b"/>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Arial Unicode MS" panose="020B0604020202020204" pitchFamily="50" charset="-128"/>
                <a:cs typeface="Arial" panose="020B0604020202020204" pitchFamily="34" charset="0"/>
              </a:defRPr>
            </a:pPr>
            <a:endParaRPr lang="ja-JP"/>
          </a:p>
        </c:txPr>
        <c:crossAx val="373270240"/>
        <c:crosses val="autoZero"/>
        <c:crossBetween val="midCat"/>
        <c:majorUnit val="5"/>
      </c:valAx>
      <c:valAx>
        <c:axId val="373270240"/>
        <c:scaling>
          <c:orientation val="minMax"/>
        </c:scaling>
        <c:delete val="0"/>
        <c:axPos val="l"/>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Arial Unicode MS" panose="020B0604020202020204" pitchFamily="50" charset="-128"/>
                <a:cs typeface="Arial" panose="020B0604020202020204" pitchFamily="34" charset="0"/>
              </a:defRPr>
            </a:pPr>
            <a:endParaRPr lang="ja-JP"/>
          </a:p>
        </c:txPr>
        <c:crossAx val="373267104"/>
        <c:crosses val="autoZero"/>
        <c:crossBetween val="midCat"/>
        <c:majorUnit val="1"/>
      </c:valAx>
      <c:spPr>
        <a:noFill/>
        <a:ln w="254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chemeClr val="tx1"/>
          </a:solidFill>
          <a:latin typeface="Arial" panose="020B0604020202020204" pitchFamily="34" charset="0"/>
          <a:ea typeface="Arial Unicode MS" panose="020B0604020202020204" pitchFamily="50" charset="-128"/>
          <a:cs typeface="Arial" panose="020B0604020202020204" pitchFamily="34" charset="0"/>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11183242375064"/>
          <c:y val="3.2920555555555557E-2"/>
          <c:w val="0.78522316232429046"/>
          <c:h val="0.80628805555555561"/>
        </c:manualLayout>
      </c:layout>
      <c:scatterChart>
        <c:scatterStyle val="smoothMarker"/>
        <c:varyColors val="0"/>
        <c:ser>
          <c:idx val="0"/>
          <c:order val="0"/>
          <c:spPr>
            <a:ln w="19050" cap="rnd">
              <a:solidFill>
                <a:srgbClr val="3333FF"/>
              </a:solidFill>
              <a:round/>
            </a:ln>
            <a:effectLst/>
          </c:spPr>
          <c:marker>
            <c:symbol val="circle"/>
            <c:size val="8"/>
            <c:spPr>
              <a:solidFill>
                <a:srgbClr val="3333FF"/>
              </a:solidFill>
              <a:ln w="19050">
                <a:noFill/>
              </a:ln>
              <a:effectLst/>
            </c:spPr>
          </c:marker>
          <c:xVal>
            <c:numRef>
              <c:f>Sheet1!$B$33:$C$33</c:f>
              <c:numCache>
                <c:formatCode>General</c:formatCode>
                <c:ptCount val="2"/>
                <c:pt idx="0">
                  <c:v>0</c:v>
                </c:pt>
                <c:pt idx="1">
                  <c:v>7</c:v>
                </c:pt>
              </c:numCache>
            </c:numRef>
          </c:xVal>
          <c:yVal>
            <c:numRef>
              <c:f>Sheet1!$B$37:$C$37</c:f>
              <c:numCache>
                <c:formatCode>General</c:formatCode>
                <c:ptCount val="2"/>
                <c:pt idx="0">
                  <c:v>1.2256866666666666</c:v>
                </c:pt>
                <c:pt idx="1">
                  <c:v>0.17213133333333333</c:v>
                </c:pt>
              </c:numCache>
            </c:numRef>
          </c:yVal>
          <c:smooth val="1"/>
          <c:extLst xmlns:c16r2="http://schemas.microsoft.com/office/drawing/2015/06/chart">
            <c:ext xmlns:c16="http://schemas.microsoft.com/office/drawing/2014/chart" uri="{C3380CC4-5D6E-409C-BE32-E72D297353CC}">
              <c16:uniqueId val="{00000000-3DD4-43D8-88C4-D676E2F5E25D}"/>
            </c:ext>
          </c:extLst>
        </c:ser>
        <c:ser>
          <c:idx val="1"/>
          <c:order val="1"/>
          <c:tx>
            <c:v>Sm190最大</c:v>
          </c:tx>
          <c:spPr>
            <a:ln w="19050" cap="rnd">
              <a:noFill/>
              <a:round/>
            </a:ln>
            <a:effectLst/>
          </c:spPr>
          <c:marker>
            <c:symbol val="circle"/>
            <c:size val="8"/>
            <c:spPr>
              <a:solidFill>
                <a:srgbClr val="3333FF"/>
              </a:solidFill>
              <a:ln w="9525">
                <a:noFill/>
              </a:ln>
              <a:effectLst/>
            </c:spPr>
          </c:marker>
          <c:xVal>
            <c:numRef>
              <c:f>Sheet1!$B$33:$C$33</c:f>
              <c:numCache>
                <c:formatCode>General</c:formatCode>
                <c:ptCount val="2"/>
                <c:pt idx="0">
                  <c:v>0</c:v>
                </c:pt>
                <c:pt idx="1">
                  <c:v>7</c:v>
                </c:pt>
              </c:numCache>
            </c:numRef>
          </c:xVal>
          <c:yVal>
            <c:numRef>
              <c:f>Sheet1!$B$35:$C$35</c:f>
              <c:numCache>
                <c:formatCode>General</c:formatCode>
                <c:ptCount val="2"/>
                <c:pt idx="0">
                  <c:v>1.3384799999999999</c:v>
                </c:pt>
                <c:pt idx="1">
                  <c:v>0.33861000000000002</c:v>
                </c:pt>
              </c:numCache>
            </c:numRef>
          </c:yVal>
          <c:smooth val="1"/>
          <c:extLst xmlns:c16r2="http://schemas.microsoft.com/office/drawing/2015/06/chart">
            <c:ext xmlns:c16="http://schemas.microsoft.com/office/drawing/2014/chart" uri="{C3380CC4-5D6E-409C-BE32-E72D297353CC}">
              <c16:uniqueId val="{00000001-3DD4-43D8-88C4-D676E2F5E25D}"/>
            </c:ext>
          </c:extLst>
        </c:ser>
        <c:ser>
          <c:idx val="2"/>
          <c:order val="2"/>
          <c:tx>
            <c:v>Sm190最小</c:v>
          </c:tx>
          <c:spPr>
            <a:ln w="19050" cap="rnd">
              <a:noFill/>
              <a:round/>
            </a:ln>
            <a:effectLst/>
          </c:spPr>
          <c:marker>
            <c:symbol val="circle"/>
            <c:size val="8"/>
            <c:spPr>
              <a:solidFill>
                <a:srgbClr val="3333FF"/>
              </a:solidFill>
              <a:ln w="9525">
                <a:noFill/>
              </a:ln>
              <a:effectLst/>
            </c:spPr>
          </c:marker>
          <c:xVal>
            <c:numRef>
              <c:f>Sheet1!$B$33:$C$33</c:f>
              <c:numCache>
                <c:formatCode>General</c:formatCode>
                <c:ptCount val="2"/>
                <c:pt idx="0">
                  <c:v>0</c:v>
                </c:pt>
                <c:pt idx="1">
                  <c:v>7</c:v>
                </c:pt>
              </c:numCache>
            </c:numRef>
          </c:xVal>
          <c:yVal>
            <c:numRef>
              <c:f>Sheet1!$B$36:$C$36</c:f>
              <c:numCache>
                <c:formatCode>General</c:formatCode>
                <c:ptCount val="2"/>
                <c:pt idx="0">
                  <c:v>1.13487</c:v>
                </c:pt>
                <c:pt idx="1">
                  <c:v>3.8124999999999999E-2</c:v>
                </c:pt>
              </c:numCache>
            </c:numRef>
          </c:yVal>
          <c:smooth val="1"/>
          <c:extLst xmlns:c16r2="http://schemas.microsoft.com/office/drawing/2015/06/chart">
            <c:ext xmlns:c16="http://schemas.microsoft.com/office/drawing/2014/chart" uri="{C3380CC4-5D6E-409C-BE32-E72D297353CC}">
              <c16:uniqueId val="{00000002-3DD4-43D8-88C4-D676E2F5E25D}"/>
            </c:ext>
          </c:extLst>
        </c:ser>
        <c:ser>
          <c:idx val="3"/>
          <c:order val="3"/>
          <c:tx>
            <c:v>Sm210</c:v>
          </c:tx>
          <c:spPr>
            <a:ln w="19050" cap="rnd">
              <a:solidFill>
                <a:srgbClr val="FF9900"/>
              </a:solidFill>
              <a:round/>
            </a:ln>
            <a:effectLst/>
          </c:spPr>
          <c:marker>
            <c:symbol val="circle"/>
            <c:size val="8"/>
            <c:spPr>
              <a:solidFill>
                <a:srgbClr val="FF9900"/>
              </a:solidFill>
              <a:ln w="19050">
                <a:noFill/>
              </a:ln>
              <a:effectLst/>
            </c:spPr>
          </c:marker>
          <c:xVal>
            <c:numRef>
              <c:f>Sheet1!$B$41:$C$41</c:f>
              <c:numCache>
                <c:formatCode>General</c:formatCode>
                <c:ptCount val="2"/>
                <c:pt idx="0">
                  <c:v>0</c:v>
                </c:pt>
                <c:pt idx="1">
                  <c:v>7</c:v>
                </c:pt>
              </c:numCache>
            </c:numRef>
          </c:xVal>
          <c:yVal>
            <c:numRef>
              <c:f>Sheet1!$B$45:$C$45</c:f>
              <c:numCache>
                <c:formatCode>General</c:formatCode>
                <c:ptCount val="2"/>
                <c:pt idx="0">
                  <c:v>4.4294099999999998</c:v>
                </c:pt>
                <c:pt idx="1">
                  <c:v>9.9867833333333336E-2</c:v>
                </c:pt>
              </c:numCache>
            </c:numRef>
          </c:yVal>
          <c:smooth val="1"/>
          <c:extLst xmlns:c16r2="http://schemas.microsoft.com/office/drawing/2015/06/chart">
            <c:ext xmlns:c16="http://schemas.microsoft.com/office/drawing/2014/chart" uri="{C3380CC4-5D6E-409C-BE32-E72D297353CC}">
              <c16:uniqueId val="{00000003-3DD4-43D8-88C4-D676E2F5E25D}"/>
            </c:ext>
          </c:extLst>
        </c:ser>
        <c:ser>
          <c:idx val="4"/>
          <c:order val="4"/>
          <c:tx>
            <c:v>Sm210最大</c:v>
          </c:tx>
          <c:spPr>
            <a:ln w="19050" cap="rnd">
              <a:noFill/>
              <a:round/>
            </a:ln>
            <a:effectLst/>
          </c:spPr>
          <c:marker>
            <c:symbol val="circle"/>
            <c:size val="8"/>
            <c:spPr>
              <a:solidFill>
                <a:srgbClr val="FF9900"/>
              </a:solidFill>
              <a:ln w="9525">
                <a:noFill/>
              </a:ln>
              <a:effectLst/>
            </c:spPr>
          </c:marker>
          <c:xVal>
            <c:numRef>
              <c:f>Sheet1!$B$41:$C$41</c:f>
              <c:numCache>
                <c:formatCode>General</c:formatCode>
                <c:ptCount val="2"/>
                <c:pt idx="0">
                  <c:v>0</c:v>
                </c:pt>
                <c:pt idx="1">
                  <c:v>7</c:v>
                </c:pt>
              </c:numCache>
            </c:numRef>
          </c:xVal>
          <c:yVal>
            <c:numRef>
              <c:f>Sheet1!$B$43:$C$43</c:f>
              <c:numCache>
                <c:formatCode>General</c:formatCode>
                <c:ptCount val="2"/>
                <c:pt idx="0">
                  <c:v>4.6632999999999996</c:v>
                </c:pt>
                <c:pt idx="1">
                  <c:v>0.23172300000000001</c:v>
                </c:pt>
              </c:numCache>
            </c:numRef>
          </c:yVal>
          <c:smooth val="1"/>
          <c:extLst xmlns:c16r2="http://schemas.microsoft.com/office/drawing/2015/06/chart">
            <c:ext xmlns:c16="http://schemas.microsoft.com/office/drawing/2014/chart" uri="{C3380CC4-5D6E-409C-BE32-E72D297353CC}">
              <c16:uniqueId val="{00000004-3DD4-43D8-88C4-D676E2F5E25D}"/>
            </c:ext>
          </c:extLst>
        </c:ser>
        <c:ser>
          <c:idx val="5"/>
          <c:order val="5"/>
          <c:tx>
            <c:v>Sm210最小</c:v>
          </c:tx>
          <c:spPr>
            <a:ln w="19050" cap="rnd">
              <a:noFill/>
              <a:round/>
            </a:ln>
            <a:effectLst/>
          </c:spPr>
          <c:marker>
            <c:symbol val="circle"/>
            <c:size val="8"/>
            <c:spPr>
              <a:solidFill>
                <a:srgbClr val="FF9900"/>
              </a:solidFill>
              <a:ln w="9525">
                <a:noFill/>
              </a:ln>
              <a:effectLst/>
            </c:spPr>
          </c:marker>
          <c:xVal>
            <c:numRef>
              <c:f>Sheet1!$B$41:$C$41</c:f>
              <c:numCache>
                <c:formatCode>General</c:formatCode>
                <c:ptCount val="2"/>
                <c:pt idx="0">
                  <c:v>0</c:v>
                </c:pt>
                <c:pt idx="1">
                  <c:v>7</c:v>
                </c:pt>
              </c:numCache>
            </c:numRef>
          </c:xVal>
          <c:yVal>
            <c:numRef>
              <c:f>Sheet1!$B$44:$C$44</c:f>
              <c:numCache>
                <c:formatCode>General</c:formatCode>
                <c:ptCount val="2"/>
                <c:pt idx="0">
                  <c:v>4.1547000000000001</c:v>
                </c:pt>
                <c:pt idx="1">
                  <c:v>4.764E-3</c:v>
                </c:pt>
              </c:numCache>
            </c:numRef>
          </c:yVal>
          <c:smooth val="1"/>
          <c:extLst xmlns:c16r2="http://schemas.microsoft.com/office/drawing/2015/06/chart">
            <c:ext xmlns:c16="http://schemas.microsoft.com/office/drawing/2014/chart" uri="{C3380CC4-5D6E-409C-BE32-E72D297353CC}">
              <c16:uniqueId val="{00000005-3DD4-43D8-88C4-D676E2F5E25D}"/>
            </c:ext>
          </c:extLst>
        </c:ser>
        <c:ser>
          <c:idx val="6"/>
          <c:order val="6"/>
          <c:tx>
            <c:v>Tb190</c:v>
          </c:tx>
          <c:spPr>
            <a:ln w="19050" cap="rnd">
              <a:solidFill>
                <a:schemeClr val="tx1"/>
              </a:solidFill>
              <a:round/>
            </a:ln>
            <a:effectLst/>
          </c:spPr>
          <c:marker>
            <c:symbol val="circle"/>
            <c:size val="8"/>
            <c:spPr>
              <a:solidFill>
                <a:schemeClr val="tx1"/>
              </a:solidFill>
              <a:ln w="19050">
                <a:noFill/>
              </a:ln>
              <a:effectLst/>
            </c:spPr>
          </c:marker>
          <c:xVal>
            <c:numRef>
              <c:f>Sheet1!$B$49:$C$49</c:f>
              <c:numCache>
                <c:formatCode>General</c:formatCode>
                <c:ptCount val="2"/>
                <c:pt idx="0">
                  <c:v>0</c:v>
                </c:pt>
                <c:pt idx="1">
                  <c:v>7</c:v>
                </c:pt>
              </c:numCache>
            </c:numRef>
          </c:xVal>
          <c:yVal>
            <c:numRef>
              <c:f>Sheet1!$B$53:$C$53</c:f>
              <c:numCache>
                <c:formatCode>General</c:formatCode>
                <c:ptCount val="2"/>
                <c:pt idx="0">
                  <c:v>5.1696109999999997</c:v>
                </c:pt>
                <c:pt idx="1">
                  <c:v>0.77202333333333328</c:v>
                </c:pt>
              </c:numCache>
            </c:numRef>
          </c:yVal>
          <c:smooth val="1"/>
          <c:extLst xmlns:c16r2="http://schemas.microsoft.com/office/drawing/2015/06/chart">
            <c:ext xmlns:c16="http://schemas.microsoft.com/office/drawing/2014/chart" uri="{C3380CC4-5D6E-409C-BE32-E72D297353CC}">
              <c16:uniqueId val="{00000006-3DD4-43D8-88C4-D676E2F5E25D}"/>
            </c:ext>
          </c:extLst>
        </c:ser>
        <c:ser>
          <c:idx val="7"/>
          <c:order val="7"/>
          <c:tx>
            <c:v>Tb190最大</c:v>
          </c:tx>
          <c:spPr>
            <a:ln w="19050" cap="rnd">
              <a:noFill/>
              <a:round/>
            </a:ln>
            <a:effectLst/>
          </c:spPr>
          <c:marker>
            <c:symbol val="circle"/>
            <c:size val="8"/>
            <c:spPr>
              <a:solidFill>
                <a:schemeClr val="tx1"/>
              </a:solidFill>
              <a:ln w="9525">
                <a:noFill/>
              </a:ln>
              <a:effectLst/>
            </c:spPr>
          </c:marker>
          <c:xVal>
            <c:numRef>
              <c:f>Sheet1!$B$49:$C$49</c:f>
              <c:numCache>
                <c:formatCode>General</c:formatCode>
                <c:ptCount val="2"/>
                <c:pt idx="0">
                  <c:v>0</c:v>
                </c:pt>
                <c:pt idx="1">
                  <c:v>7</c:v>
                </c:pt>
              </c:numCache>
            </c:numRef>
          </c:xVal>
          <c:yVal>
            <c:numRef>
              <c:f>Sheet1!$B$51:$C$51</c:f>
              <c:numCache>
                <c:formatCode>General</c:formatCode>
                <c:ptCount val="2"/>
                <c:pt idx="0">
                  <c:v>5.1916000000000002</c:v>
                </c:pt>
                <c:pt idx="1">
                  <c:v>0.89090000000000003</c:v>
                </c:pt>
              </c:numCache>
            </c:numRef>
          </c:yVal>
          <c:smooth val="1"/>
          <c:extLst xmlns:c16r2="http://schemas.microsoft.com/office/drawing/2015/06/chart">
            <c:ext xmlns:c16="http://schemas.microsoft.com/office/drawing/2014/chart" uri="{C3380CC4-5D6E-409C-BE32-E72D297353CC}">
              <c16:uniqueId val="{00000007-3DD4-43D8-88C4-D676E2F5E25D}"/>
            </c:ext>
          </c:extLst>
        </c:ser>
        <c:ser>
          <c:idx val="8"/>
          <c:order val="8"/>
          <c:tx>
            <c:v>Tb190最小</c:v>
          </c:tx>
          <c:spPr>
            <a:ln w="19050" cap="rnd">
              <a:noFill/>
              <a:round/>
            </a:ln>
            <a:effectLst/>
          </c:spPr>
          <c:marker>
            <c:symbol val="circle"/>
            <c:size val="8"/>
            <c:spPr>
              <a:solidFill>
                <a:schemeClr val="tx1"/>
              </a:solidFill>
              <a:ln w="9525">
                <a:noFill/>
              </a:ln>
              <a:effectLst/>
            </c:spPr>
          </c:marker>
          <c:xVal>
            <c:numRef>
              <c:f>Sheet1!$B$49:$C$49</c:f>
              <c:numCache>
                <c:formatCode>General</c:formatCode>
                <c:ptCount val="2"/>
                <c:pt idx="0">
                  <c:v>0</c:v>
                </c:pt>
                <c:pt idx="1">
                  <c:v>7</c:v>
                </c:pt>
              </c:numCache>
            </c:numRef>
          </c:xVal>
          <c:yVal>
            <c:numRef>
              <c:f>Sheet1!$B$52:$C$52</c:f>
              <c:numCache>
                <c:formatCode>General</c:formatCode>
                <c:ptCount val="2"/>
                <c:pt idx="0">
                  <c:v>5.1459999999999999</c:v>
                </c:pt>
                <c:pt idx="1">
                  <c:v>0.64246000000000003</c:v>
                </c:pt>
              </c:numCache>
            </c:numRef>
          </c:yVal>
          <c:smooth val="1"/>
          <c:extLst xmlns:c16r2="http://schemas.microsoft.com/office/drawing/2015/06/chart">
            <c:ext xmlns:c16="http://schemas.microsoft.com/office/drawing/2014/chart" uri="{C3380CC4-5D6E-409C-BE32-E72D297353CC}">
              <c16:uniqueId val="{00000008-3DD4-43D8-88C4-D676E2F5E25D}"/>
            </c:ext>
          </c:extLst>
        </c:ser>
        <c:ser>
          <c:idx val="9"/>
          <c:order val="9"/>
          <c:tx>
            <c:v>Tb210</c:v>
          </c:tx>
          <c:spPr>
            <a:ln w="19050" cap="rnd">
              <a:solidFill>
                <a:srgbClr val="FF0000"/>
              </a:solidFill>
              <a:round/>
            </a:ln>
            <a:effectLst/>
          </c:spPr>
          <c:marker>
            <c:symbol val="circle"/>
            <c:size val="8"/>
            <c:spPr>
              <a:solidFill>
                <a:srgbClr val="FF0000"/>
              </a:solidFill>
              <a:ln w="19050">
                <a:noFill/>
              </a:ln>
              <a:effectLst/>
            </c:spPr>
          </c:marker>
          <c:xVal>
            <c:numRef>
              <c:f>Sheet1!$B$57:$C$57</c:f>
              <c:numCache>
                <c:formatCode>General</c:formatCode>
                <c:ptCount val="2"/>
                <c:pt idx="0">
                  <c:v>0</c:v>
                </c:pt>
                <c:pt idx="1">
                  <c:v>7</c:v>
                </c:pt>
              </c:numCache>
            </c:numRef>
          </c:xVal>
          <c:yVal>
            <c:numRef>
              <c:f>Sheet1!$B$61:$C$61</c:f>
              <c:numCache>
                <c:formatCode>General</c:formatCode>
                <c:ptCount val="2"/>
                <c:pt idx="0">
                  <c:v>7.1086</c:v>
                </c:pt>
                <c:pt idx="1">
                  <c:v>0.38740000000000002</c:v>
                </c:pt>
              </c:numCache>
            </c:numRef>
          </c:yVal>
          <c:smooth val="1"/>
          <c:extLst xmlns:c16r2="http://schemas.microsoft.com/office/drawing/2015/06/chart">
            <c:ext xmlns:c16="http://schemas.microsoft.com/office/drawing/2014/chart" uri="{C3380CC4-5D6E-409C-BE32-E72D297353CC}">
              <c16:uniqueId val="{00000009-3DD4-43D8-88C4-D676E2F5E25D}"/>
            </c:ext>
          </c:extLst>
        </c:ser>
        <c:ser>
          <c:idx val="10"/>
          <c:order val="10"/>
          <c:tx>
            <c:v>Tb210最大</c:v>
          </c:tx>
          <c:spPr>
            <a:ln w="19050" cap="rnd">
              <a:noFill/>
              <a:round/>
            </a:ln>
            <a:effectLst/>
          </c:spPr>
          <c:marker>
            <c:symbol val="circle"/>
            <c:size val="8"/>
            <c:spPr>
              <a:solidFill>
                <a:srgbClr val="FF0000"/>
              </a:solidFill>
              <a:ln w="9525">
                <a:noFill/>
              </a:ln>
              <a:effectLst/>
            </c:spPr>
          </c:marker>
          <c:xVal>
            <c:numRef>
              <c:f>Sheet1!$B$57:$C$57</c:f>
              <c:numCache>
                <c:formatCode>General</c:formatCode>
                <c:ptCount val="2"/>
                <c:pt idx="0">
                  <c:v>0</c:v>
                </c:pt>
                <c:pt idx="1">
                  <c:v>7</c:v>
                </c:pt>
              </c:numCache>
            </c:numRef>
          </c:xVal>
          <c:yVal>
            <c:numRef>
              <c:f>Sheet1!$B$59:$C$59</c:f>
              <c:numCache>
                <c:formatCode>General</c:formatCode>
                <c:ptCount val="2"/>
                <c:pt idx="0">
                  <c:v>7.9287999999999998</c:v>
                </c:pt>
                <c:pt idx="1">
                  <c:v>0.43907000000000002</c:v>
                </c:pt>
              </c:numCache>
            </c:numRef>
          </c:yVal>
          <c:smooth val="1"/>
          <c:extLst xmlns:c16r2="http://schemas.microsoft.com/office/drawing/2015/06/chart">
            <c:ext xmlns:c16="http://schemas.microsoft.com/office/drawing/2014/chart" uri="{C3380CC4-5D6E-409C-BE32-E72D297353CC}">
              <c16:uniqueId val="{0000000A-3DD4-43D8-88C4-D676E2F5E25D}"/>
            </c:ext>
          </c:extLst>
        </c:ser>
        <c:ser>
          <c:idx val="11"/>
          <c:order val="11"/>
          <c:tx>
            <c:v>Tb210最小</c:v>
          </c:tx>
          <c:spPr>
            <a:ln w="19050" cap="rnd">
              <a:noFill/>
              <a:round/>
            </a:ln>
            <a:effectLst/>
          </c:spPr>
          <c:marker>
            <c:symbol val="circle"/>
            <c:size val="8"/>
            <c:spPr>
              <a:solidFill>
                <a:srgbClr val="FF0000"/>
              </a:solidFill>
              <a:ln w="9525">
                <a:noFill/>
              </a:ln>
              <a:effectLst/>
            </c:spPr>
          </c:marker>
          <c:xVal>
            <c:numRef>
              <c:f>Sheet1!$B$57:$C$57</c:f>
              <c:numCache>
                <c:formatCode>General</c:formatCode>
                <c:ptCount val="2"/>
                <c:pt idx="0">
                  <c:v>0</c:v>
                </c:pt>
                <c:pt idx="1">
                  <c:v>7</c:v>
                </c:pt>
              </c:numCache>
            </c:numRef>
          </c:xVal>
          <c:yVal>
            <c:numRef>
              <c:f>Sheet1!$B$60:$C$60</c:f>
              <c:numCache>
                <c:formatCode>General</c:formatCode>
                <c:ptCount val="2"/>
                <c:pt idx="0">
                  <c:v>6.1631999999999998</c:v>
                </c:pt>
                <c:pt idx="1">
                  <c:v>0.32558999999999999</c:v>
                </c:pt>
              </c:numCache>
            </c:numRef>
          </c:yVal>
          <c:smooth val="1"/>
          <c:extLst xmlns:c16r2="http://schemas.microsoft.com/office/drawing/2015/06/chart">
            <c:ext xmlns:c16="http://schemas.microsoft.com/office/drawing/2014/chart" uri="{C3380CC4-5D6E-409C-BE32-E72D297353CC}">
              <c16:uniqueId val="{0000000B-3DD4-43D8-88C4-D676E2F5E25D}"/>
            </c:ext>
          </c:extLst>
        </c:ser>
        <c:dLbls>
          <c:showLegendKey val="0"/>
          <c:showVal val="0"/>
          <c:showCatName val="0"/>
          <c:showSerName val="0"/>
          <c:showPercent val="0"/>
          <c:showBubbleSize val="0"/>
        </c:dLbls>
        <c:axId val="373266712"/>
        <c:axId val="373268672"/>
      </c:scatterChart>
      <c:valAx>
        <c:axId val="373266712"/>
        <c:scaling>
          <c:orientation val="minMax"/>
          <c:max val="7"/>
        </c:scaling>
        <c:delete val="0"/>
        <c:axPos val="b"/>
        <c:numFmt formatCode="#,##0_);[Red]\(#,##0\)" sourceLinked="0"/>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crossAx val="373268672"/>
        <c:crosses val="autoZero"/>
        <c:crossBetween val="midCat"/>
        <c:majorUnit val="1"/>
      </c:valAx>
      <c:valAx>
        <c:axId val="373268672"/>
        <c:scaling>
          <c:orientation val="minMax"/>
        </c:scaling>
        <c:delete val="0"/>
        <c:axPos val="l"/>
        <c:numFmt formatCode="General" sourceLinked="0"/>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crossAx val="373266712"/>
        <c:crosses val="autoZero"/>
        <c:crossBetween val="midCat"/>
      </c:valAx>
      <c:spPr>
        <a:noFill/>
        <a:ln w="254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630376344086"/>
          <c:y val="4.3578149070489756E-2"/>
          <c:w val="0.78222674503590484"/>
          <c:h val="0.80589833333333338"/>
        </c:manualLayout>
      </c:layout>
      <c:scatterChart>
        <c:scatterStyle val="smoothMarker"/>
        <c:varyColors val="0"/>
        <c:ser>
          <c:idx val="3"/>
          <c:order val="0"/>
          <c:spPr>
            <a:ln w="25400">
              <a:solidFill>
                <a:srgbClr val="0000FF"/>
              </a:solidFill>
            </a:ln>
          </c:spPr>
          <c:marker>
            <c:symbol val="none"/>
          </c:marker>
          <c:xVal>
            <c:numRef>
              <c:f>Sheet1!$A$3:$A$39</c:f>
              <c:numCache>
                <c:formatCode>General</c:formatCode>
                <c:ptCount val="37"/>
                <c:pt idx="0">
                  <c:v>0.9356819999999999</c:v>
                </c:pt>
                <c:pt idx="1">
                  <c:v>0.9083</c:v>
                </c:pt>
                <c:pt idx="2">
                  <c:v>0.88091999999999993</c:v>
                </c:pt>
                <c:pt idx="3">
                  <c:v>0.85353899999999994</c:v>
                </c:pt>
                <c:pt idx="4">
                  <c:v>0.82615899999999998</c:v>
                </c:pt>
                <c:pt idx="5">
                  <c:v>0.79877900000000002</c:v>
                </c:pt>
                <c:pt idx="6">
                  <c:v>0.77139999999999997</c:v>
                </c:pt>
                <c:pt idx="7">
                  <c:v>0.74401799999999996</c:v>
                </c:pt>
                <c:pt idx="8">
                  <c:v>0.71663299999999996</c:v>
                </c:pt>
                <c:pt idx="9">
                  <c:v>0.68925700000000001</c:v>
                </c:pt>
                <c:pt idx="10">
                  <c:v>0.66188099999999994</c:v>
                </c:pt>
                <c:pt idx="11">
                  <c:v>0.63450299999999993</c:v>
                </c:pt>
                <c:pt idx="12">
                  <c:v>0.60711999999999999</c:v>
                </c:pt>
                <c:pt idx="13">
                  <c:v>0.579739</c:v>
                </c:pt>
                <c:pt idx="14">
                  <c:v>0.55235999999999996</c:v>
                </c:pt>
                <c:pt idx="15">
                  <c:v>0.52498</c:v>
                </c:pt>
                <c:pt idx="16">
                  <c:v>0.49759999999999999</c:v>
                </c:pt>
                <c:pt idx="17">
                  <c:v>0.47021999999999997</c:v>
                </c:pt>
                <c:pt idx="18">
                  <c:v>0.44283999999999996</c:v>
                </c:pt>
                <c:pt idx="19">
                  <c:v>0.41545899999999997</c:v>
                </c:pt>
                <c:pt idx="20">
                  <c:v>0.38807999999999998</c:v>
                </c:pt>
                <c:pt idx="21">
                  <c:v>0.36069999999999997</c:v>
                </c:pt>
                <c:pt idx="22">
                  <c:v>0.33332099999999998</c:v>
                </c:pt>
                <c:pt idx="23">
                  <c:v>0.30593999999999999</c:v>
                </c:pt>
                <c:pt idx="24">
                  <c:v>0.278559</c:v>
                </c:pt>
                <c:pt idx="25">
                  <c:v>0.25117899999999999</c:v>
                </c:pt>
                <c:pt idx="26">
                  <c:v>0.2238</c:v>
                </c:pt>
                <c:pt idx="27">
                  <c:v>0.19642039999999999</c:v>
                </c:pt>
                <c:pt idx="28">
                  <c:v>0.16904039999999998</c:v>
                </c:pt>
                <c:pt idx="29">
                  <c:v>0.14166049999999999</c:v>
                </c:pt>
                <c:pt idx="30">
                  <c:v>0.11427949999999999</c:v>
                </c:pt>
                <c:pt idx="31">
                  <c:v>8.6899299999999999E-2</c:v>
                </c:pt>
                <c:pt idx="32">
                  <c:v>5.9519799999999998E-2</c:v>
                </c:pt>
                <c:pt idx="33">
                  <c:v>3.2139099999999997E-2</c:v>
                </c:pt>
                <c:pt idx="34">
                  <c:v>4.7600999999999997E-3</c:v>
                </c:pt>
                <c:pt idx="35">
                  <c:v>-2.2620499999999998E-2</c:v>
                </c:pt>
                <c:pt idx="36">
                  <c:v>-5.00004E-2</c:v>
                </c:pt>
              </c:numCache>
            </c:numRef>
          </c:xVal>
          <c:yVal>
            <c:numRef>
              <c:f>Sheet1!$B$3:$B$39</c:f>
              <c:numCache>
                <c:formatCode>General</c:formatCode>
                <c:ptCount val="37"/>
                <c:pt idx="0">
                  <c:v>-0.19864999999999999</c:v>
                </c:pt>
                <c:pt idx="1">
                  <c:v>-9.184962499999999E-2</c:v>
                </c:pt>
                <c:pt idx="2">
                  <c:v>1.7714125000000001E-2</c:v>
                </c:pt>
                <c:pt idx="3">
                  <c:v>0.12924374999999999</c:v>
                </c:pt>
                <c:pt idx="4">
                  <c:v>0.24340124999999999</c:v>
                </c:pt>
                <c:pt idx="5">
                  <c:v>0.36006250000000001</c:v>
                </c:pt>
                <c:pt idx="6">
                  <c:v>0.48561124999999999</c:v>
                </c:pt>
                <c:pt idx="7">
                  <c:v>0.61631625000000001</c:v>
                </c:pt>
                <c:pt idx="8">
                  <c:v>0.75682500000000008</c:v>
                </c:pt>
                <c:pt idx="9">
                  <c:v>0.91271749999999996</c:v>
                </c:pt>
                <c:pt idx="10">
                  <c:v>1.08179</c:v>
                </c:pt>
                <c:pt idx="11">
                  <c:v>1.2441674999999999</c:v>
                </c:pt>
                <c:pt idx="12">
                  <c:v>1.423975</c:v>
                </c:pt>
                <c:pt idx="13">
                  <c:v>1.6093500000000001</c:v>
                </c:pt>
                <c:pt idx="14">
                  <c:v>1.8257749999999999</c:v>
                </c:pt>
                <c:pt idx="15">
                  <c:v>2.0296375000000002</c:v>
                </c:pt>
                <c:pt idx="16">
                  <c:v>2.2822125000000004</c:v>
                </c:pt>
                <c:pt idx="17">
                  <c:v>2.5170625000000002</c:v>
                </c:pt>
                <c:pt idx="18">
                  <c:v>2.7913500000000004</c:v>
                </c:pt>
                <c:pt idx="19">
                  <c:v>3.0597875000000001</c:v>
                </c:pt>
                <c:pt idx="20">
                  <c:v>3.3681875000000008</c:v>
                </c:pt>
                <c:pt idx="21">
                  <c:v>3.6649250000000007</c:v>
                </c:pt>
                <c:pt idx="22">
                  <c:v>4.0131249999999996</c:v>
                </c:pt>
                <c:pt idx="23">
                  <c:v>4.358550000000001</c:v>
                </c:pt>
                <c:pt idx="24">
                  <c:v>4.669975</c:v>
                </c:pt>
                <c:pt idx="25">
                  <c:v>5.0069500000000007</c:v>
                </c:pt>
                <c:pt idx="26">
                  <c:v>5.3929000000000009</c:v>
                </c:pt>
                <c:pt idx="27">
                  <c:v>5.7560625000000005</c:v>
                </c:pt>
                <c:pt idx="28">
                  <c:v>6.0243000000000002</c:v>
                </c:pt>
                <c:pt idx="29">
                  <c:v>6.3351625000000009</c:v>
                </c:pt>
                <c:pt idx="30">
                  <c:v>6.6379999999999999</c:v>
                </c:pt>
                <c:pt idx="31">
                  <c:v>6.9019874999999997</c:v>
                </c:pt>
                <c:pt idx="32">
                  <c:v>7.1858624999999998</c:v>
                </c:pt>
                <c:pt idx="33">
                  <c:v>7.513725</c:v>
                </c:pt>
                <c:pt idx="34">
                  <c:v>7.7222</c:v>
                </c:pt>
                <c:pt idx="35">
                  <c:v>7.9524250000000007</c:v>
                </c:pt>
                <c:pt idx="36">
                  <c:v>8.1313250000000004</c:v>
                </c:pt>
              </c:numCache>
            </c:numRef>
          </c:yVal>
          <c:smooth val="1"/>
          <c:extLst xmlns:c16r2="http://schemas.microsoft.com/office/drawing/2015/06/chart">
            <c:ext xmlns:c16="http://schemas.microsoft.com/office/drawing/2014/chart" uri="{C3380CC4-5D6E-409C-BE32-E72D297353CC}">
              <c16:uniqueId val="{00000000-5955-4965-9E7B-BF20F29CD5CD}"/>
            </c:ext>
          </c:extLst>
        </c:ser>
        <c:ser>
          <c:idx val="2"/>
          <c:order val="1"/>
          <c:spPr>
            <a:ln w="25400">
              <a:solidFill>
                <a:schemeClr val="tx1"/>
              </a:solidFill>
            </a:ln>
          </c:spPr>
          <c:marker>
            <c:symbol val="none"/>
          </c:marker>
          <c:xVal>
            <c:numRef>
              <c:f>Sheet1!$G$3:$G$39</c:f>
              <c:numCache>
                <c:formatCode>General</c:formatCode>
                <c:ptCount val="37"/>
                <c:pt idx="0">
                  <c:v>0.92415999999999998</c:v>
                </c:pt>
                <c:pt idx="1">
                  <c:v>0.89709899999999998</c:v>
                </c:pt>
                <c:pt idx="2">
                  <c:v>0.87010100000000001</c:v>
                </c:pt>
                <c:pt idx="3">
                  <c:v>0.84297899999999992</c:v>
                </c:pt>
                <c:pt idx="4">
                  <c:v>0.81591899999999995</c:v>
                </c:pt>
                <c:pt idx="5">
                  <c:v>0.78886000000000001</c:v>
                </c:pt>
                <c:pt idx="6">
                  <c:v>0.76179999999999992</c:v>
                </c:pt>
                <c:pt idx="7">
                  <c:v>0.73473899999999992</c:v>
                </c:pt>
                <c:pt idx="8">
                  <c:v>0.70767999999999998</c:v>
                </c:pt>
                <c:pt idx="9">
                  <c:v>0.68062</c:v>
                </c:pt>
                <c:pt idx="10">
                  <c:v>0.653559</c:v>
                </c:pt>
                <c:pt idx="11">
                  <c:v>0.62650099999999997</c:v>
                </c:pt>
                <c:pt idx="12">
                  <c:v>0.59943999999999997</c:v>
                </c:pt>
                <c:pt idx="13">
                  <c:v>0.57237899999999997</c:v>
                </c:pt>
                <c:pt idx="14">
                  <c:v>0.54532000000000003</c:v>
                </c:pt>
                <c:pt idx="15">
                  <c:v>0.51825900000000003</c:v>
                </c:pt>
                <c:pt idx="16">
                  <c:v>0.49119999999999997</c:v>
                </c:pt>
                <c:pt idx="17">
                  <c:v>0.46413899999999997</c:v>
                </c:pt>
                <c:pt idx="18">
                  <c:v>0.43707999999999997</c:v>
                </c:pt>
                <c:pt idx="19">
                  <c:v>0.41002</c:v>
                </c:pt>
                <c:pt idx="20">
                  <c:v>0.38295999999999997</c:v>
                </c:pt>
                <c:pt idx="21">
                  <c:v>0.35589999999999999</c:v>
                </c:pt>
                <c:pt idx="22">
                  <c:v>0.32883999999999997</c:v>
                </c:pt>
                <c:pt idx="23">
                  <c:v>0.30177999999999999</c:v>
                </c:pt>
                <c:pt idx="24">
                  <c:v>0.27471899999999999</c:v>
                </c:pt>
                <c:pt idx="25">
                  <c:v>0.24765999999999999</c:v>
                </c:pt>
                <c:pt idx="26">
                  <c:v>0.22059899999999999</c:v>
                </c:pt>
                <c:pt idx="27">
                  <c:v>0.19354059999999998</c:v>
                </c:pt>
                <c:pt idx="28">
                  <c:v>0.1664804</c:v>
                </c:pt>
                <c:pt idx="29">
                  <c:v>0.13941979999999998</c:v>
                </c:pt>
                <c:pt idx="30">
                  <c:v>0.11236</c:v>
                </c:pt>
                <c:pt idx="31">
                  <c:v>8.530059999999999E-2</c:v>
                </c:pt>
                <c:pt idx="32">
                  <c:v>5.8239699999999998E-2</c:v>
                </c:pt>
                <c:pt idx="33">
                  <c:v>3.1180099999999999E-2</c:v>
                </c:pt>
                <c:pt idx="34">
                  <c:v>4.1200999999999998E-3</c:v>
                </c:pt>
                <c:pt idx="35">
                  <c:v>-2.2940499999999999E-2</c:v>
                </c:pt>
                <c:pt idx="36">
                  <c:v>-5.0000299999999998E-2</c:v>
                </c:pt>
              </c:numCache>
            </c:numRef>
          </c:xVal>
          <c:yVal>
            <c:numRef>
              <c:f>Sheet1!$H$3:$H$39</c:f>
              <c:numCache>
                <c:formatCode>General</c:formatCode>
                <c:ptCount val="37"/>
                <c:pt idx="0">
                  <c:v>-4.5810374999999999</c:v>
                </c:pt>
                <c:pt idx="1">
                  <c:v>-2.1398000000000001</c:v>
                </c:pt>
                <c:pt idx="2">
                  <c:v>6.2190250000000004E-3</c:v>
                </c:pt>
                <c:pt idx="3">
                  <c:v>1.8637875000000002</c:v>
                </c:pt>
                <c:pt idx="4">
                  <c:v>3.4191375000000002</c:v>
                </c:pt>
                <c:pt idx="5">
                  <c:v>4.6957875000000007</c:v>
                </c:pt>
                <c:pt idx="6">
                  <c:v>5.691062500000001</c:v>
                </c:pt>
                <c:pt idx="7">
                  <c:v>6.4903500000000003</c:v>
                </c:pt>
                <c:pt idx="8">
                  <c:v>7.1009875000000013</c:v>
                </c:pt>
                <c:pt idx="9">
                  <c:v>7.568950000000001</c:v>
                </c:pt>
                <c:pt idx="10">
                  <c:v>7.9435000000000002</c:v>
                </c:pt>
                <c:pt idx="11">
                  <c:v>8.2330625000000008</c:v>
                </c:pt>
                <c:pt idx="12">
                  <c:v>8.4452250000000006</c:v>
                </c:pt>
                <c:pt idx="13">
                  <c:v>8.6620250000000016</c:v>
                </c:pt>
                <c:pt idx="14">
                  <c:v>8.8702250000000014</c:v>
                </c:pt>
                <c:pt idx="15">
                  <c:v>9.0328875000000011</c:v>
                </c:pt>
                <c:pt idx="16">
                  <c:v>9.1620125000000012</c:v>
                </c:pt>
                <c:pt idx="17">
                  <c:v>9.2763000000000009</c:v>
                </c:pt>
                <c:pt idx="18">
                  <c:v>9.3817625000000007</c:v>
                </c:pt>
                <c:pt idx="19">
                  <c:v>9.453875</c:v>
                </c:pt>
                <c:pt idx="20">
                  <c:v>9.5562500000000004</c:v>
                </c:pt>
                <c:pt idx="21">
                  <c:v>9.6696249999999999</c:v>
                </c:pt>
                <c:pt idx="22">
                  <c:v>9.7080125000000006</c:v>
                </c:pt>
                <c:pt idx="23">
                  <c:v>9.8017500000000002</c:v>
                </c:pt>
                <c:pt idx="24">
                  <c:v>9.8939000000000021</c:v>
                </c:pt>
                <c:pt idx="25">
                  <c:v>9.9560124999999999</c:v>
                </c:pt>
                <c:pt idx="26">
                  <c:v>10.031025000000001</c:v>
                </c:pt>
                <c:pt idx="27">
                  <c:v>10.0762125</c:v>
                </c:pt>
                <c:pt idx="28">
                  <c:v>10.168687499999999</c:v>
                </c:pt>
                <c:pt idx="29">
                  <c:v>10.206950000000001</c:v>
                </c:pt>
                <c:pt idx="30">
                  <c:v>10.276899999999999</c:v>
                </c:pt>
                <c:pt idx="31">
                  <c:v>10.34815</c:v>
                </c:pt>
                <c:pt idx="32">
                  <c:v>10.40875</c:v>
                </c:pt>
                <c:pt idx="33">
                  <c:v>10.485150000000001</c:v>
                </c:pt>
                <c:pt idx="34">
                  <c:v>10.571800000000001</c:v>
                </c:pt>
                <c:pt idx="35">
                  <c:v>10.6601625</c:v>
                </c:pt>
                <c:pt idx="36">
                  <c:v>10.720462500000002</c:v>
                </c:pt>
              </c:numCache>
            </c:numRef>
          </c:yVal>
          <c:smooth val="1"/>
          <c:extLst xmlns:c16r2="http://schemas.microsoft.com/office/drawing/2015/06/chart">
            <c:ext xmlns:c16="http://schemas.microsoft.com/office/drawing/2014/chart" uri="{C3380CC4-5D6E-409C-BE32-E72D297353CC}">
              <c16:uniqueId val="{00000001-5955-4965-9E7B-BF20F29CD5CD}"/>
            </c:ext>
          </c:extLst>
        </c:ser>
        <c:ser>
          <c:idx val="1"/>
          <c:order val="2"/>
          <c:spPr>
            <a:ln w="25400"/>
          </c:spPr>
          <c:marker>
            <c:symbol val="none"/>
          </c:marker>
          <c:xVal>
            <c:numRef>
              <c:f>Sheet1!$D$3:$D$39</c:f>
              <c:numCache>
                <c:formatCode>General</c:formatCode>
                <c:ptCount val="37"/>
                <c:pt idx="0">
                  <c:v>0.92991899999999994</c:v>
                </c:pt>
                <c:pt idx="1">
                  <c:v>0.90268999999999999</c:v>
                </c:pt>
                <c:pt idx="2">
                  <c:v>0.87547900000000001</c:v>
                </c:pt>
                <c:pt idx="3">
                  <c:v>0.84826000000000001</c:v>
                </c:pt>
                <c:pt idx="4">
                  <c:v>0.82103999999999999</c:v>
                </c:pt>
                <c:pt idx="5">
                  <c:v>0.79381999999999997</c:v>
                </c:pt>
                <c:pt idx="6">
                  <c:v>0.76660099999999998</c:v>
                </c:pt>
                <c:pt idx="7">
                  <c:v>0.73937900000000001</c:v>
                </c:pt>
                <c:pt idx="8">
                  <c:v>0.71216000000000002</c:v>
                </c:pt>
                <c:pt idx="9">
                  <c:v>0.68493999999999999</c:v>
                </c:pt>
                <c:pt idx="10">
                  <c:v>0.65771999999999997</c:v>
                </c:pt>
                <c:pt idx="11">
                  <c:v>0.63049899999999992</c:v>
                </c:pt>
                <c:pt idx="12">
                  <c:v>0.60327999999999993</c:v>
                </c:pt>
                <c:pt idx="13">
                  <c:v>0.57605899999999999</c:v>
                </c:pt>
                <c:pt idx="14">
                  <c:v>0.54883999999999999</c:v>
                </c:pt>
                <c:pt idx="15">
                  <c:v>0.52161999999999997</c:v>
                </c:pt>
                <c:pt idx="16">
                  <c:v>0.49439999999999995</c:v>
                </c:pt>
                <c:pt idx="17">
                  <c:v>0.46717899999999996</c:v>
                </c:pt>
                <c:pt idx="18">
                  <c:v>0.43995999999999996</c:v>
                </c:pt>
                <c:pt idx="19">
                  <c:v>0.41274</c:v>
                </c:pt>
                <c:pt idx="20">
                  <c:v>0.385519</c:v>
                </c:pt>
                <c:pt idx="21">
                  <c:v>0.35829899999999998</c:v>
                </c:pt>
                <c:pt idx="22">
                  <c:v>0.33107999999999999</c:v>
                </c:pt>
                <c:pt idx="23">
                  <c:v>0.30385999999999996</c:v>
                </c:pt>
                <c:pt idx="24">
                  <c:v>0.27664</c:v>
                </c:pt>
                <c:pt idx="25">
                  <c:v>0.24941999999999998</c:v>
                </c:pt>
                <c:pt idx="26">
                  <c:v>0.22219899999999998</c:v>
                </c:pt>
                <c:pt idx="27">
                  <c:v>0.19497999999999999</c:v>
                </c:pt>
                <c:pt idx="28">
                  <c:v>0.1677592</c:v>
                </c:pt>
                <c:pt idx="29">
                  <c:v>0.14054039999999998</c:v>
                </c:pt>
                <c:pt idx="30">
                  <c:v>0.11331909999999999</c:v>
                </c:pt>
                <c:pt idx="31">
                  <c:v>8.6100200000000002E-2</c:v>
                </c:pt>
                <c:pt idx="32">
                  <c:v>5.88797E-2</c:v>
                </c:pt>
                <c:pt idx="33">
                  <c:v>3.16595E-2</c:v>
                </c:pt>
                <c:pt idx="34">
                  <c:v>4.4397999999999998E-3</c:v>
                </c:pt>
                <c:pt idx="35">
                  <c:v>-2.2779399999999998E-2</c:v>
                </c:pt>
                <c:pt idx="36">
                  <c:v>-4.9998799999999996E-2</c:v>
                </c:pt>
              </c:numCache>
            </c:numRef>
          </c:xVal>
          <c:yVal>
            <c:numRef>
              <c:f>Sheet1!$E$3:$E$39</c:f>
              <c:numCache>
                <c:formatCode>General</c:formatCode>
                <c:ptCount val="37"/>
                <c:pt idx="0">
                  <c:v>-1.9839750000000003</c:v>
                </c:pt>
                <c:pt idx="1">
                  <c:v>-0.72779625000000003</c:v>
                </c:pt>
                <c:pt idx="2">
                  <c:v>0.4732575</c:v>
                </c:pt>
                <c:pt idx="3">
                  <c:v>1.6073250000000001</c:v>
                </c:pt>
                <c:pt idx="4">
                  <c:v>2.6708500000000002</c:v>
                </c:pt>
                <c:pt idx="5">
                  <c:v>3.6379750000000004</c:v>
                </c:pt>
                <c:pt idx="6">
                  <c:v>4.5227499999999994</c:v>
                </c:pt>
                <c:pt idx="7">
                  <c:v>5.2907624999999996</c:v>
                </c:pt>
                <c:pt idx="8">
                  <c:v>5.9639749999999996</c:v>
                </c:pt>
                <c:pt idx="9">
                  <c:v>6.5310750000000013</c:v>
                </c:pt>
                <c:pt idx="10">
                  <c:v>6.9973375000000004</c:v>
                </c:pt>
                <c:pt idx="11">
                  <c:v>7.3894875000000013</c:v>
                </c:pt>
                <c:pt idx="12">
                  <c:v>7.7077500000000008</c:v>
                </c:pt>
                <c:pt idx="13">
                  <c:v>7.9871125000000012</c:v>
                </c:pt>
                <c:pt idx="14">
                  <c:v>8.2490624999999991</c:v>
                </c:pt>
                <c:pt idx="15">
                  <c:v>8.4663000000000004</c:v>
                </c:pt>
                <c:pt idx="16">
                  <c:v>8.6350000000000016</c:v>
                </c:pt>
                <c:pt idx="17">
                  <c:v>8.7887874999999998</c:v>
                </c:pt>
                <c:pt idx="18">
                  <c:v>8.9169375000000013</c:v>
                </c:pt>
                <c:pt idx="19">
                  <c:v>9.0287500000000005</c:v>
                </c:pt>
                <c:pt idx="20">
                  <c:v>9.1233249999999995</c:v>
                </c:pt>
                <c:pt idx="21">
                  <c:v>9.2301750000000009</c:v>
                </c:pt>
                <c:pt idx="22">
                  <c:v>9.3179000000000016</c:v>
                </c:pt>
                <c:pt idx="23">
                  <c:v>9.3878875000000015</c:v>
                </c:pt>
                <c:pt idx="24">
                  <c:v>9.4603249999999992</c:v>
                </c:pt>
                <c:pt idx="25">
                  <c:v>9.5297499999999999</c:v>
                </c:pt>
                <c:pt idx="26">
                  <c:v>9.5894625000000016</c:v>
                </c:pt>
                <c:pt idx="27">
                  <c:v>9.6582875000000001</c:v>
                </c:pt>
                <c:pt idx="28">
                  <c:v>9.6978375000000003</c:v>
                </c:pt>
                <c:pt idx="29">
                  <c:v>9.7696375</c:v>
                </c:pt>
                <c:pt idx="30">
                  <c:v>9.8264125</c:v>
                </c:pt>
                <c:pt idx="31">
                  <c:v>9.8425000000000011</c:v>
                </c:pt>
                <c:pt idx="32">
                  <c:v>9.9215875000000011</c:v>
                </c:pt>
                <c:pt idx="33">
                  <c:v>9.9383125000000003</c:v>
                </c:pt>
                <c:pt idx="34">
                  <c:v>9.992537500000001</c:v>
                </c:pt>
                <c:pt idx="35">
                  <c:v>10.01995</c:v>
                </c:pt>
                <c:pt idx="36">
                  <c:v>10.084487500000002</c:v>
                </c:pt>
              </c:numCache>
            </c:numRef>
          </c:yVal>
          <c:smooth val="1"/>
          <c:extLst xmlns:c16r2="http://schemas.microsoft.com/office/drawing/2015/06/chart">
            <c:ext xmlns:c16="http://schemas.microsoft.com/office/drawing/2014/chart" uri="{C3380CC4-5D6E-409C-BE32-E72D297353CC}">
              <c16:uniqueId val="{00000002-5955-4965-9E7B-BF20F29CD5CD}"/>
            </c:ext>
          </c:extLst>
        </c:ser>
        <c:ser>
          <c:idx val="0"/>
          <c:order val="3"/>
          <c:spPr>
            <a:ln w="25400" cap="rnd">
              <a:solidFill>
                <a:srgbClr val="FF0000"/>
              </a:solidFill>
              <a:round/>
            </a:ln>
            <a:effectLst/>
          </c:spPr>
          <c:marker>
            <c:symbol val="none"/>
          </c:marker>
          <c:xVal>
            <c:numRef>
              <c:f>Sheet1!$J$3:$J$39</c:f>
              <c:numCache>
                <c:formatCode>General</c:formatCode>
                <c:ptCount val="37"/>
                <c:pt idx="0">
                  <c:v>0.98319999999999996</c:v>
                </c:pt>
                <c:pt idx="1">
                  <c:v>0.95449899999999999</c:v>
                </c:pt>
                <c:pt idx="2">
                  <c:v>0.92585299999999993</c:v>
                </c:pt>
                <c:pt idx="3">
                  <c:v>0.89710000000000001</c:v>
                </c:pt>
                <c:pt idx="4">
                  <c:v>0.86839899999999992</c:v>
                </c:pt>
                <c:pt idx="5">
                  <c:v>0.83969899999999997</c:v>
                </c:pt>
                <c:pt idx="6">
                  <c:v>0.81099999999999994</c:v>
                </c:pt>
                <c:pt idx="7">
                  <c:v>0.7823</c:v>
                </c:pt>
                <c:pt idx="8">
                  <c:v>0.75359900000000002</c:v>
                </c:pt>
                <c:pt idx="9">
                  <c:v>0.72489899999999996</c:v>
                </c:pt>
                <c:pt idx="10">
                  <c:v>0.69619999999999993</c:v>
                </c:pt>
                <c:pt idx="11">
                  <c:v>0.66749999999999998</c:v>
                </c:pt>
                <c:pt idx="12">
                  <c:v>0.63879900000000001</c:v>
                </c:pt>
                <c:pt idx="13">
                  <c:v>0.61009899999999995</c:v>
                </c:pt>
                <c:pt idx="14">
                  <c:v>0.58140000000000003</c:v>
                </c:pt>
                <c:pt idx="15">
                  <c:v>0.55269999999999997</c:v>
                </c:pt>
                <c:pt idx="16">
                  <c:v>0.52400000000000002</c:v>
                </c:pt>
                <c:pt idx="17">
                  <c:v>0.49530099999999999</c:v>
                </c:pt>
                <c:pt idx="18">
                  <c:v>0.46659999999999996</c:v>
                </c:pt>
                <c:pt idx="19">
                  <c:v>0.43789999999999996</c:v>
                </c:pt>
                <c:pt idx="20">
                  <c:v>0.40919899999999998</c:v>
                </c:pt>
                <c:pt idx="21">
                  <c:v>0.38049899999999998</c:v>
                </c:pt>
                <c:pt idx="22">
                  <c:v>0.35179899999999997</c:v>
                </c:pt>
                <c:pt idx="23">
                  <c:v>0.3231</c:v>
                </c:pt>
                <c:pt idx="24">
                  <c:v>0.2944</c:v>
                </c:pt>
                <c:pt idx="25">
                  <c:v>0.26569999999999999</c:v>
                </c:pt>
                <c:pt idx="26">
                  <c:v>0.23700099999999999</c:v>
                </c:pt>
                <c:pt idx="27">
                  <c:v>0.20829919999999999</c:v>
                </c:pt>
                <c:pt idx="28">
                  <c:v>0.17959999999999998</c:v>
                </c:pt>
                <c:pt idx="29">
                  <c:v>0.15089929999999999</c:v>
                </c:pt>
                <c:pt idx="30">
                  <c:v>0.12220049999999999</c:v>
                </c:pt>
                <c:pt idx="31">
                  <c:v>9.3500100000000003E-2</c:v>
                </c:pt>
                <c:pt idx="32">
                  <c:v>6.4799099999999998E-2</c:v>
                </c:pt>
                <c:pt idx="33">
                  <c:v>3.6100799999999995E-2</c:v>
                </c:pt>
                <c:pt idx="34">
                  <c:v>7.4002E-3</c:v>
                </c:pt>
                <c:pt idx="35">
                  <c:v>-2.1299499999999999E-2</c:v>
                </c:pt>
                <c:pt idx="36">
                  <c:v>-4.9999200000000001E-2</c:v>
                </c:pt>
              </c:numCache>
            </c:numRef>
          </c:xVal>
          <c:yVal>
            <c:numRef>
              <c:f>Sheet1!$K$3:$K$39</c:f>
              <c:numCache>
                <c:formatCode>General</c:formatCode>
                <c:ptCount val="37"/>
                <c:pt idx="0">
                  <c:v>-5.0660375000000011</c:v>
                </c:pt>
                <c:pt idx="1">
                  <c:v>-2.0843250000000002</c:v>
                </c:pt>
                <c:pt idx="2">
                  <c:v>0.53932250000000004</c:v>
                </c:pt>
                <c:pt idx="3">
                  <c:v>2.8471500000000005</c:v>
                </c:pt>
                <c:pt idx="4">
                  <c:v>4.8109500000000009</c:v>
                </c:pt>
                <c:pt idx="5">
                  <c:v>6.465937499999999</c:v>
                </c:pt>
                <c:pt idx="6">
                  <c:v>7.8581874999999997</c:v>
                </c:pt>
                <c:pt idx="7">
                  <c:v>8.9878875000000011</c:v>
                </c:pt>
                <c:pt idx="8">
                  <c:v>9.9204375000000002</c:v>
                </c:pt>
                <c:pt idx="9">
                  <c:v>10.691587500000001</c:v>
                </c:pt>
                <c:pt idx="10">
                  <c:v>11.340375000000002</c:v>
                </c:pt>
                <c:pt idx="11">
                  <c:v>11.87665</c:v>
                </c:pt>
                <c:pt idx="12">
                  <c:v>12.311375</c:v>
                </c:pt>
                <c:pt idx="13">
                  <c:v>12.709000000000001</c:v>
                </c:pt>
                <c:pt idx="14">
                  <c:v>13.014749999999999</c:v>
                </c:pt>
                <c:pt idx="15">
                  <c:v>13.312625000000001</c:v>
                </c:pt>
                <c:pt idx="16">
                  <c:v>13.524125000000002</c:v>
                </c:pt>
                <c:pt idx="17">
                  <c:v>13.735875</c:v>
                </c:pt>
                <c:pt idx="18">
                  <c:v>13.888</c:v>
                </c:pt>
                <c:pt idx="19">
                  <c:v>14.020250000000001</c:v>
                </c:pt>
                <c:pt idx="20">
                  <c:v>14.109625000000001</c:v>
                </c:pt>
                <c:pt idx="21">
                  <c:v>14.195375000000002</c:v>
                </c:pt>
                <c:pt idx="22">
                  <c:v>14.233375000000001</c:v>
                </c:pt>
                <c:pt idx="23">
                  <c:v>14.291</c:v>
                </c:pt>
                <c:pt idx="24">
                  <c:v>14.3675</c:v>
                </c:pt>
                <c:pt idx="25">
                  <c:v>14.398875000000002</c:v>
                </c:pt>
                <c:pt idx="26">
                  <c:v>14.454250000000002</c:v>
                </c:pt>
                <c:pt idx="27">
                  <c:v>14.46425</c:v>
                </c:pt>
                <c:pt idx="28">
                  <c:v>14.503250000000001</c:v>
                </c:pt>
                <c:pt idx="29">
                  <c:v>14.546750000000003</c:v>
                </c:pt>
                <c:pt idx="30">
                  <c:v>14.55475</c:v>
                </c:pt>
                <c:pt idx="31">
                  <c:v>14.580625</c:v>
                </c:pt>
                <c:pt idx="32">
                  <c:v>14.547499999999999</c:v>
                </c:pt>
                <c:pt idx="33">
                  <c:v>14.579749999999999</c:v>
                </c:pt>
                <c:pt idx="34">
                  <c:v>14.608749999999999</c:v>
                </c:pt>
                <c:pt idx="35">
                  <c:v>14.632499999999999</c:v>
                </c:pt>
                <c:pt idx="36">
                  <c:v>14.64425</c:v>
                </c:pt>
              </c:numCache>
            </c:numRef>
          </c:yVal>
          <c:smooth val="1"/>
          <c:extLst xmlns:c16r2="http://schemas.microsoft.com/office/drawing/2015/06/chart">
            <c:ext xmlns:c16="http://schemas.microsoft.com/office/drawing/2014/chart" uri="{C3380CC4-5D6E-409C-BE32-E72D297353CC}">
              <c16:uniqueId val="{00000003-5955-4965-9E7B-BF20F29CD5CD}"/>
            </c:ext>
          </c:extLst>
        </c:ser>
        <c:dLbls>
          <c:showLegendKey val="0"/>
          <c:showVal val="0"/>
          <c:showCatName val="0"/>
          <c:showSerName val="0"/>
          <c:showPercent val="0"/>
          <c:showBubbleSize val="0"/>
        </c:dLbls>
        <c:axId val="373269064"/>
        <c:axId val="373265144"/>
      </c:scatterChart>
      <c:valAx>
        <c:axId val="373269064"/>
        <c:scaling>
          <c:orientation val="minMax"/>
          <c:max val="1"/>
          <c:min val="0"/>
        </c:scaling>
        <c:delete val="0"/>
        <c:axPos val="b"/>
        <c:majorGridlines>
          <c:spPr>
            <a:ln w="9525" cap="flat" cmpd="sng" algn="ctr">
              <a:noFill/>
              <a:round/>
            </a:ln>
            <a:effectLst/>
          </c:spPr>
        </c:majorGridlines>
        <c:title>
          <c:tx>
            <c:rich>
              <a:bodyPr/>
              <a:lstStyle/>
              <a:p>
                <a:pPr>
                  <a:defRPr/>
                </a:pPr>
                <a:r>
                  <a:rPr lang="en-US"/>
                  <a:t>Voltage (V)</a:t>
                </a:r>
              </a:p>
            </c:rich>
          </c:tx>
          <c:layout>
            <c:manualLayout>
              <c:xMode val="edge"/>
              <c:yMode val="edge"/>
              <c:x val="0.44227400144086082"/>
              <c:y val="0.90998972222222219"/>
            </c:manualLayout>
          </c:layout>
          <c:overlay val="0"/>
        </c:title>
        <c:numFmt formatCode="General" sourceLinked="1"/>
        <c:majorTickMark val="in"/>
        <c:minorTickMark val="none"/>
        <c:tickLblPos val="nextTo"/>
        <c:spPr>
          <a:noFill/>
          <a:ln w="25400" cap="flat" cmpd="sng" algn="ctr">
            <a:solidFill>
              <a:schemeClr val="tx1"/>
            </a:solidFill>
            <a:round/>
          </a:ln>
          <a:effectLst/>
        </c:spPr>
        <c:txPr>
          <a:bodyPr rot="-60000000" vert="horz"/>
          <a:lstStyle/>
          <a:p>
            <a:pPr>
              <a:defRPr>
                <a:solidFill>
                  <a:schemeClr val="tx1"/>
                </a:solidFill>
              </a:defRPr>
            </a:pPr>
            <a:endParaRPr lang="ja-JP"/>
          </a:p>
        </c:txPr>
        <c:crossAx val="373265144"/>
        <c:crosses val="autoZero"/>
        <c:crossBetween val="midCat"/>
        <c:majorUnit val="0.1"/>
      </c:valAx>
      <c:valAx>
        <c:axId val="373265144"/>
        <c:scaling>
          <c:orientation val="minMax"/>
          <c:min val="0"/>
        </c:scaling>
        <c:delete val="0"/>
        <c:axPos val="l"/>
        <c:majorGridlines>
          <c:spPr>
            <a:ln w="9525" cap="flat" cmpd="sng" algn="ctr">
              <a:noFill/>
              <a:round/>
            </a:ln>
            <a:effectLst/>
          </c:spPr>
        </c:majorGridlines>
        <c:title>
          <c:tx>
            <c:rich>
              <a:bodyPr/>
              <a:lstStyle/>
              <a:p>
                <a:pPr>
                  <a:defRPr/>
                </a:pPr>
                <a:r>
                  <a:rPr lang="en-US" dirty="0"/>
                  <a:t>Current density (mA cm</a:t>
                </a:r>
                <a:r>
                  <a:rPr lang="en-US" baseline="30000" dirty="0"/>
                  <a:t>-2</a:t>
                </a:r>
                <a:r>
                  <a:rPr lang="en-US" dirty="0"/>
                  <a:t>)</a:t>
                </a:r>
                <a:endParaRPr lang="ja-JP" dirty="0"/>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vert="horz"/>
          <a:lstStyle/>
          <a:p>
            <a:pPr>
              <a:defRPr>
                <a:solidFill>
                  <a:schemeClr val="tx1"/>
                </a:solidFill>
              </a:defRPr>
            </a:pPr>
            <a:endParaRPr lang="ja-JP"/>
          </a:p>
        </c:txPr>
        <c:crossAx val="373269064"/>
        <c:crosses val="autoZero"/>
        <c:crossBetween val="midCat"/>
      </c:valAx>
      <c:spPr>
        <a:ln w="25400">
          <a:solidFill>
            <a:schemeClr val="tx1"/>
          </a:solidFill>
        </a:ln>
      </c:spPr>
    </c:plotArea>
    <c:plotVisOnly val="1"/>
    <c:dispBlanksAs val="gap"/>
    <c:showDLblsOverMax val="0"/>
    <c:extLst xmlns:c16r2="http://schemas.microsoft.com/office/drawing/2015/06/chart"/>
  </c:chart>
  <c:spPr>
    <a:ln>
      <a:noFill/>
    </a:ln>
  </c:spPr>
  <c:txPr>
    <a:bodyPr/>
    <a:lstStyle/>
    <a:p>
      <a:pPr>
        <a:defRPr sz="1200" b="1">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ysClr val="windowText" lastClr="000000"/>
              </a:solidFill>
            </a:ln>
          </c:spPr>
          <c:marker>
            <c:symbol val="none"/>
          </c:marker>
          <c:xVal>
            <c:numRef>
              <c:f>Sheet1!$Y$2:$Y$62</c:f>
              <c:numCache>
                <c:formatCode>General</c:formatCode>
                <c:ptCount val="61"/>
                <c:pt idx="0">
                  <c:v>300</c:v>
                </c:pt>
                <c:pt idx="1">
                  <c:v>310</c:v>
                </c:pt>
                <c:pt idx="2">
                  <c:v>320</c:v>
                </c:pt>
                <c:pt idx="3">
                  <c:v>330</c:v>
                </c:pt>
                <c:pt idx="4">
                  <c:v>340</c:v>
                </c:pt>
                <c:pt idx="5">
                  <c:v>350</c:v>
                </c:pt>
                <c:pt idx="6">
                  <c:v>360</c:v>
                </c:pt>
                <c:pt idx="7">
                  <c:v>370</c:v>
                </c:pt>
                <c:pt idx="8">
                  <c:v>380</c:v>
                </c:pt>
                <c:pt idx="9">
                  <c:v>390</c:v>
                </c:pt>
                <c:pt idx="10">
                  <c:v>400</c:v>
                </c:pt>
                <c:pt idx="11">
                  <c:v>410</c:v>
                </c:pt>
                <c:pt idx="12">
                  <c:v>420</c:v>
                </c:pt>
                <c:pt idx="13">
                  <c:v>430</c:v>
                </c:pt>
                <c:pt idx="14">
                  <c:v>440</c:v>
                </c:pt>
                <c:pt idx="15">
                  <c:v>450</c:v>
                </c:pt>
                <c:pt idx="16">
                  <c:v>460</c:v>
                </c:pt>
                <c:pt idx="17">
                  <c:v>470</c:v>
                </c:pt>
                <c:pt idx="18">
                  <c:v>480</c:v>
                </c:pt>
                <c:pt idx="19">
                  <c:v>490</c:v>
                </c:pt>
                <c:pt idx="20">
                  <c:v>500</c:v>
                </c:pt>
                <c:pt idx="21">
                  <c:v>510</c:v>
                </c:pt>
                <c:pt idx="22">
                  <c:v>520</c:v>
                </c:pt>
                <c:pt idx="23">
                  <c:v>530</c:v>
                </c:pt>
                <c:pt idx="24">
                  <c:v>540</c:v>
                </c:pt>
                <c:pt idx="25">
                  <c:v>550</c:v>
                </c:pt>
                <c:pt idx="26">
                  <c:v>560</c:v>
                </c:pt>
                <c:pt idx="27">
                  <c:v>570</c:v>
                </c:pt>
                <c:pt idx="28">
                  <c:v>580</c:v>
                </c:pt>
                <c:pt idx="29">
                  <c:v>590</c:v>
                </c:pt>
                <c:pt idx="30">
                  <c:v>600</c:v>
                </c:pt>
                <c:pt idx="31">
                  <c:v>610</c:v>
                </c:pt>
                <c:pt idx="32">
                  <c:v>620</c:v>
                </c:pt>
                <c:pt idx="33">
                  <c:v>630</c:v>
                </c:pt>
                <c:pt idx="34">
                  <c:v>640</c:v>
                </c:pt>
                <c:pt idx="35">
                  <c:v>650</c:v>
                </c:pt>
                <c:pt idx="36">
                  <c:v>660</c:v>
                </c:pt>
                <c:pt idx="37">
                  <c:v>670</c:v>
                </c:pt>
                <c:pt idx="38">
                  <c:v>680</c:v>
                </c:pt>
                <c:pt idx="39">
                  <c:v>690</c:v>
                </c:pt>
                <c:pt idx="40">
                  <c:v>700</c:v>
                </c:pt>
                <c:pt idx="41">
                  <c:v>710</c:v>
                </c:pt>
                <c:pt idx="42">
                  <c:v>720</c:v>
                </c:pt>
                <c:pt idx="43">
                  <c:v>730</c:v>
                </c:pt>
                <c:pt idx="44">
                  <c:v>740</c:v>
                </c:pt>
                <c:pt idx="45">
                  <c:v>750</c:v>
                </c:pt>
                <c:pt idx="46">
                  <c:v>760</c:v>
                </c:pt>
                <c:pt idx="47">
                  <c:v>770</c:v>
                </c:pt>
                <c:pt idx="48">
                  <c:v>780</c:v>
                </c:pt>
                <c:pt idx="49">
                  <c:v>790</c:v>
                </c:pt>
                <c:pt idx="50">
                  <c:v>800</c:v>
                </c:pt>
                <c:pt idx="51">
                  <c:v>810</c:v>
                </c:pt>
                <c:pt idx="52">
                  <c:v>820</c:v>
                </c:pt>
                <c:pt idx="53">
                  <c:v>830</c:v>
                </c:pt>
                <c:pt idx="54">
                  <c:v>840</c:v>
                </c:pt>
                <c:pt idx="55">
                  <c:v>850</c:v>
                </c:pt>
                <c:pt idx="56">
                  <c:v>860</c:v>
                </c:pt>
                <c:pt idx="57">
                  <c:v>870</c:v>
                </c:pt>
                <c:pt idx="58">
                  <c:v>880</c:v>
                </c:pt>
                <c:pt idx="59">
                  <c:v>890</c:v>
                </c:pt>
                <c:pt idx="60">
                  <c:v>900</c:v>
                </c:pt>
              </c:numCache>
            </c:numRef>
          </c:xVal>
          <c:yVal>
            <c:numRef>
              <c:f>Sheet1!$Z$2:$Z$62</c:f>
              <c:numCache>
                <c:formatCode>General</c:formatCode>
                <c:ptCount val="61"/>
                <c:pt idx="0">
                  <c:v>6.2330389999999998</c:v>
                </c:pt>
                <c:pt idx="1">
                  <c:v>12.996593000000001</c:v>
                </c:pt>
                <c:pt idx="2">
                  <c:v>18.030111000000002</c:v>
                </c:pt>
                <c:pt idx="3">
                  <c:v>18.508357</c:v>
                </c:pt>
                <c:pt idx="4">
                  <c:v>15.094007</c:v>
                </c:pt>
                <c:pt idx="5">
                  <c:v>10.414401</c:v>
                </c:pt>
                <c:pt idx="6">
                  <c:v>6.5378590000000001</c:v>
                </c:pt>
                <c:pt idx="7">
                  <c:v>4.1638349999999997</c:v>
                </c:pt>
                <c:pt idx="8">
                  <c:v>2.5745520000000002</c:v>
                </c:pt>
                <c:pt idx="9">
                  <c:v>1.575774</c:v>
                </c:pt>
                <c:pt idx="10">
                  <c:v>1.1936910000000001</c:v>
                </c:pt>
                <c:pt idx="11">
                  <c:v>1.255004</c:v>
                </c:pt>
                <c:pt idx="12">
                  <c:v>1.9872829999999999</c:v>
                </c:pt>
                <c:pt idx="13">
                  <c:v>2.8002030000000002</c:v>
                </c:pt>
                <c:pt idx="14">
                  <c:v>3.398387</c:v>
                </c:pt>
                <c:pt idx="15">
                  <c:v>3.9285899999999998</c:v>
                </c:pt>
                <c:pt idx="16">
                  <c:v>4.4370700000000003</c:v>
                </c:pt>
                <c:pt idx="17">
                  <c:v>5.3803830000000001</c:v>
                </c:pt>
                <c:pt idx="18">
                  <c:v>5.2968039999999998</c:v>
                </c:pt>
                <c:pt idx="19">
                  <c:v>4.9213480000000001</c:v>
                </c:pt>
                <c:pt idx="20">
                  <c:v>5.2781820000000002</c:v>
                </c:pt>
                <c:pt idx="21">
                  <c:v>5.2312370000000001</c:v>
                </c:pt>
                <c:pt idx="22">
                  <c:v>5.2631560000000004</c:v>
                </c:pt>
                <c:pt idx="23">
                  <c:v>5.2807839999999997</c:v>
                </c:pt>
                <c:pt idx="24">
                  <c:v>5.3902359999999998</c:v>
                </c:pt>
                <c:pt idx="25">
                  <c:v>5.6751690000000004</c:v>
                </c:pt>
                <c:pt idx="26">
                  <c:v>5.8416699999999997</c:v>
                </c:pt>
                <c:pt idx="27">
                  <c:v>5.8236990000000004</c:v>
                </c:pt>
                <c:pt idx="28">
                  <c:v>5.6595399999999998</c:v>
                </c:pt>
                <c:pt idx="29">
                  <c:v>5.5140630000000002</c:v>
                </c:pt>
                <c:pt idx="30">
                  <c:v>5.2002300000000004</c:v>
                </c:pt>
                <c:pt idx="31">
                  <c:v>4.8623130000000003</c:v>
                </c:pt>
                <c:pt idx="32">
                  <c:v>4.6773420000000003</c:v>
                </c:pt>
                <c:pt idx="33">
                  <c:v>4.5018399999999996</c:v>
                </c:pt>
                <c:pt idx="34">
                  <c:v>4.1286060000000004</c:v>
                </c:pt>
                <c:pt idx="35">
                  <c:v>3.8244690000000001</c:v>
                </c:pt>
                <c:pt idx="36">
                  <c:v>3.4414169999999999</c:v>
                </c:pt>
                <c:pt idx="37">
                  <c:v>3.1193230000000001</c:v>
                </c:pt>
                <c:pt idx="38">
                  <c:v>3.3709600000000002</c:v>
                </c:pt>
                <c:pt idx="39">
                  <c:v>3.9107180000000001</c:v>
                </c:pt>
                <c:pt idx="40">
                  <c:v>3.7801369999999999</c:v>
                </c:pt>
                <c:pt idx="41">
                  <c:v>3.3370570000000002</c:v>
                </c:pt>
                <c:pt idx="42">
                  <c:v>3.6287430000000001</c:v>
                </c:pt>
                <c:pt idx="43">
                  <c:v>2.9701140000000001</c:v>
                </c:pt>
                <c:pt idx="44">
                  <c:v>3.1022439999999998</c:v>
                </c:pt>
                <c:pt idx="45">
                  <c:v>2.7979020000000001</c:v>
                </c:pt>
                <c:pt idx="46">
                  <c:v>2.6417890000000002</c:v>
                </c:pt>
                <c:pt idx="47">
                  <c:v>3.461932</c:v>
                </c:pt>
                <c:pt idx="48">
                  <c:v>1.2297169999999999</c:v>
                </c:pt>
                <c:pt idx="49">
                  <c:v>1.6272999999999999E-2</c:v>
                </c:pt>
                <c:pt idx="50">
                  <c:v>0.221223</c:v>
                </c:pt>
                <c:pt idx="51">
                  <c:v>0.13059799999999999</c:v>
                </c:pt>
                <c:pt idx="52">
                  <c:v>2.1503000000000001E-2</c:v>
                </c:pt>
                <c:pt idx="53">
                  <c:v>8.8380000000000004E-3</c:v>
                </c:pt>
                <c:pt idx="54">
                  <c:v>1.0660000000000001E-3</c:v>
                </c:pt>
                <c:pt idx="55">
                  <c:v>2.4541E-2</c:v>
                </c:pt>
                <c:pt idx="56">
                  <c:v>9.5602000000000006E-2</c:v>
                </c:pt>
                <c:pt idx="57">
                  <c:v>3.1304999999999999E-2</c:v>
                </c:pt>
                <c:pt idx="58">
                  <c:v>1.8034999999999999E-2</c:v>
                </c:pt>
                <c:pt idx="59">
                  <c:v>1.243E-3</c:v>
                </c:pt>
                <c:pt idx="60">
                  <c:v>3.1960000000000001E-3</c:v>
                </c:pt>
              </c:numCache>
            </c:numRef>
          </c:yVal>
          <c:smooth val="1"/>
          <c:extLst xmlns:c16r2="http://schemas.microsoft.com/office/drawing/2015/06/chart">
            <c:ext xmlns:c16="http://schemas.microsoft.com/office/drawing/2014/chart" uri="{C3380CC4-5D6E-409C-BE32-E72D297353CC}">
              <c16:uniqueId val="{00000000-2F61-48EB-88D3-7C3151819DAB}"/>
            </c:ext>
          </c:extLst>
        </c:ser>
        <c:ser>
          <c:idx val="1"/>
          <c:order val="1"/>
          <c:spPr>
            <a:ln w="25400">
              <a:solidFill>
                <a:schemeClr val="accent2"/>
              </a:solidFill>
            </a:ln>
          </c:spPr>
          <c:marker>
            <c:symbol val="none"/>
          </c:marker>
          <c:xVal>
            <c:numRef>
              <c:f>Sheet1!$V$2:$V$104</c:f>
              <c:numCache>
                <c:formatCode>General</c:formatCode>
                <c:ptCount val="103"/>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numCache>
            </c:numRef>
          </c:xVal>
          <c:yVal>
            <c:numRef>
              <c:f>Sheet1!$W$2:$W$104</c:f>
              <c:numCache>
                <c:formatCode>General</c:formatCode>
                <c:ptCount val="103"/>
                <c:pt idx="0">
                  <c:v>0</c:v>
                </c:pt>
                <c:pt idx="1">
                  <c:v>10.68</c:v>
                </c:pt>
                <c:pt idx="2">
                  <c:v>15.18</c:v>
                </c:pt>
                <c:pt idx="3">
                  <c:v>18.41</c:v>
                </c:pt>
                <c:pt idx="4">
                  <c:v>21.1</c:v>
                </c:pt>
                <c:pt idx="5">
                  <c:v>22.34</c:v>
                </c:pt>
                <c:pt idx="6">
                  <c:v>22.97</c:v>
                </c:pt>
                <c:pt idx="7">
                  <c:v>22.36</c:v>
                </c:pt>
                <c:pt idx="8">
                  <c:v>21.41</c:v>
                </c:pt>
                <c:pt idx="9">
                  <c:v>20.32</c:v>
                </c:pt>
                <c:pt idx="10">
                  <c:v>19.3</c:v>
                </c:pt>
                <c:pt idx="11">
                  <c:v>17.39</c:v>
                </c:pt>
                <c:pt idx="12">
                  <c:v>16.489999999999998</c:v>
                </c:pt>
                <c:pt idx="13">
                  <c:v>16.170000000000002</c:v>
                </c:pt>
                <c:pt idx="14">
                  <c:v>15.57</c:v>
                </c:pt>
                <c:pt idx="15">
                  <c:v>14.85</c:v>
                </c:pt>
                <c:pt idx="16">
                  <c:v>17.79</c:v>
                </c:pt>
                <c:pt idx="17">
                  <c:v>18.010000000000002</c:v>
                </c:pt>
                <c:pt idx="18">
                  <c:v>18.3</c:v>
                </c:pt>
                <c:pt idx="19">
                  <c:v>18.329999999999998</c:v>
                </c:pt>
                <c:pt idx="20">
                  <c:v>18.190000000000001</c:v>
                </c:pt>
                <c:pt idx="21">
                  <c:v>18.05</c:v>
                </c:pt>
                <c:pt idx="22">
                  <c:v>18.16</c:v>
                </c:pt>
                <c:pt idx="23">
                  <c:v>18.82</c:v>
                </c:pt>
                <c:pt idx="24">
                  <c:v>20.27</c:v>
                </c:pt>
                <c:pt idx="25">
                  <c:v>21.44</c:v>
                </c:pt>
                <c:pt idx="26">
                  <c:v>22.3</c:v>
                </c:pt>
                <c:pt idx="27">
                  <c:v>22.93</c:v>
                </c:pt>
                <c:pt idx="28">
                  <c:v>23.39</c:v>
                </c:pt>
                <c:pt idx="29">
                  <c:v>23.76</c:v>
                </c:pt>
                <c:pt idx="30">
                  <c:v>24.22</c:v>
                </c:pt>
                <c:pt idx="31">
                  <c:v>24.42</c:v>
                </c:pt>
                <c:pt idx="32">
                  <c:v>24.77</c:v>
                </c:pt>
                <c:pt idx="33">
                  <c:v>25.53</c:v>
                </c:pt>
                <c:pt idx="34">
                  <c:v>26.45</c:v>
                </c:pt>
                <c:pt idx="35">
                  <c:v>26.65</c:v>
                </c:pt>
                <c:pt idx="36">
                  <c:v>26.43</c:v>
                </c:pt>
                <c:pt idx="37">
                  <c:v>26.47</c:v>
                </c:pt>
                <c:pt idx="38">
                  <c:v>25.75</c:v>
                </c:pt>
                <c:pt idx="39">
                  <c:v>26.05</c:v>
                </c:pt>
                <c:pt idx="40">
                  <c:v>26.01</c:v>
                </c:pt>
                <c:pt idx="41">
                  <c:v>25.83</c:v>
                </c:pt>
                <c:pt idx="42">
                  <c:v>25.69</c:v>
                </c:pt>
                <c:pt idx="43">
                  <c:v>25.59</c:v>
                </c:pt>
                <c:pt idx="44">
                  <c:v>25.61</c:v>
                </c:pt>
                <c:pt idx="45">
                  <c:v>25.23</c:v>
                </c:pt>
                <c:pt idx="46">
                  <c:v>25.31</c:v>
                </c:pt>
                <c:pt idx="47">
                  <c:v>25.52</c:v>
                </c:pt>
                <c:pt idx="48">
                  <c:v>25.69</c:v>
                </c:pt>
                <c:pt idx="49">
                  <c:v>25.78</c:v>
                </c:pt>
                <c:pt idx="50">
                  <c:v>25.75</c:v>
                </c:pt>
                <c:pt idx="51">
                  <c:v>25.7</c:v>
                </c:pt>
                <c:pt idx="52">
                  <c:v>25.81</c:v>
                </c:pt>
                <c:pt idx="53">
                  <c:v>25.72</c:v>
                </c:pt>
                <c:pt idx="54">
                  <c:v>25.42</c:v>
                </c:pt>
                <c:pt idx="55">
                  <c:v>25.3</c:v>
                </c:pt>
                <c:pt idx="56">
                  <c:v>25.09</c:v>
                </c:pt>
                <c:pt idx="57">
                  <c:v>24.95</c:v>
                </c:pt>
                <c:pt idx="58">
                  <c:v>24.69</c:v>
                </c:pt>
                <c:pt idx="59">
                  <c:v>24.32</c:v>
                </c:pt>
                <c:pt idx="60">
                  <c:v>24</c:v>
                </c:pt>
                <c:pt idx="61">
                  <c:v>23.71</c:v>
                </c:pt>
                <c:pt idx="62">
                  <c:v>23.34</c:v>
                </c:pt>
                <c:pt idx="63">
                  <c:v>23.28</c:v>
                </c:pt>
                <c:pt idx="64">
                  <c:v>23.03</c:v>
                </c:pt>
                <c:pt idx="65">
                  <c:v>22.82</c:v>
                </c:pt>
                <c:pt idx="66">
                  <c:v>22.42</c:v>
                </c:pt>
                <c:pt idx="67">
                  <c:v>22.02</c:v>
                </c:pt>
                <c:pt idx="68">
                  <c:v>21.57</c:v>
                </c:pt>
                <c:pt idx="69">
                  <c:v>21.09</c:v>
                </c:pt>
                <c:pt idx="70">
                  <c:v>20.83</c:v>
                </c:pt>
                <c:pt idx="71">
                  <c:v>20.46</c:v>
                </c:pt>
                <c:pt idx="72">
                  <c:v>19.829999999999998</c:v>
                </c:pt>
                <c:pt idx="73">
                  <c:v>19.48</c:v>
                </c:pt>
                <c:pt idx="74">
                  <c:v>19.3</c:v>
                </c:pt>
                <c:pt idx="75">
                  <c:v>19.23</c:v>
                </c:pt>
                <c:pt idx="76">
                  <c:v>19.739999999999998</c:v>
                </c:pt>
                <c:pt idx="77">
                  <c:v>20.100000000000001</c:v>
                </c:pt>
                <c:pt idx="78">
                  <c:v>20.41</c:v>
                </c:pt>
                <c:pt idx="79">
                  <c:v>20.36</c:v>
                </c:pt>
                <c:pt idx="80">
                  <c:v>19.809999999999999</c:v>
                </c:pt>
                <c:pt idx="81">
                  <c:v>19.25</c:v>
                </c:pt>
                <c:pt idx="82">
                  <c:v>19.03</c:v>
                </c:pt>
                <c:pt idx="83">
                  <c:v>19.28</c:v>
                </c:pt>
                <c:pt idx="84">
                  <c:v>19.309999999999999</c:v>
                </c:pt>
                <c:pt idx="85">
                  <c:v>18.53</c:v>
                </c:pt>
                <c:pt idx="86">
                  <c:v>18.03</c:v>
                </c:pt>
                <c:pt idx="87">
                  <c:v>18.510000000000002</c:v>
                </c:pt>
                <c:pt idx="88">
                  <c:v>18.37</c:v>
                </c:pt>
                <c:pt idx="89">
                  <c:v>17.84</c:v>
                </c:pt>
                <c:pt idx="90">
                  <c:v>17.149999999999999</c:v>
                </c:pt>
                <c:pt idx="91">
                  <c:v>16.73</c:v>
                </c:pt>
                <c:pt idx="92">
                  <c:v>15.89</c:v>
                </c:pt>
                <c:pt idx="93">
                  <c:v>15.47</c:v>
                </c:pt>
                <c:pt idx="94">
                  <c:v>14.38</c:v>
                </c:pt>
                <c:pt idx="95">
                  <c:v>10.88</c:v>
                </c:pt>
                <c:pt idx="96">
                  <c:v>6.97</c:v>
                </c:pt>
                <c:pt idx="97">
                  <c:v>4.2300000000000004</c:v>
                </c:pt>
                <c:pt idx="98">
                  <c:v>0</c:v>
                </c:pt>
                <c:pt idx="99">
                  <c:v>0</c:v>
                </c:pt>
                <c:pt idx="100">
                  <c:v>0</c:v>
                </c:pt>
                <c:pt idx="101">
                  <c:v>0</c:v>
                </c:pt>
                <c:pt idx="102">
                  <c:v>0</c:v>
                </c:pt>
              </c:numCache>
            </c:numRef>
          </c:yVal>
          <c:smooth val="1"/>
          <c:extLst xmlns:c16r2="http://schemas.microsoft.com/office/drawing/2015/06/chart">
            <c:ext xmlns:c16="http://schemas.microsoft.com/office/drawing/2014/chart" uri="{C3380CC4-5D6E-409C-BE32-E72D297353CC}">
              <c16:uniqueId val="{00000001-2F61-48EB-88D3-7C3151819DAB}"/>
            </c:ext>
          </c:extLst>
        </c:ser>
        <c:ser>
          <c:idx val="2"/>
          <c:order val="2"/>
          <c:spPr>
            <a:ln w="25400">
              <a:solidFill>
                <a:srgbClr val="FF0000"/>
              </a:solidFill>
            </a:ln>
          </c:spPr>
          <c:marker>
            <c:symbol val="none"/>
          </c:marker>
          <c:xVal>
            <c:numRef>
              <c:f>Sheet1!$S$2:$S$52</c:f>
              <c:numCache>
                <c:formatCode>General</c:formatCode>
                <c:ptCount val="51"/>
                <c:pt idx="0">
                  <c:v>300</c:v>
                </c:pt>
                <c:pt idx="1">
                  <c:v>310</c:v>
                </c:pt>
                <c:pt idx="2">
                  <c:v>320</c:v>
                </c:pt>
                <c:pt idx="3">
                  <c:v>330</c:v>
                </c:pt>
                <c:pt idx="4">
                  <c:v>340</c:v>
                </c:pt>
                <c:pt idx="5">
                  <c:v>350</c:v>
                </c:pt>
                <c:pt idx="6">
                  <c:v>360</c:v>
                </c:pt>
                <c:pt idx="7">
                  <c:v>370</c:v>
                </c:pt>
                <c:pt idx="8">
                  <c:v>380</c:v>
                </c:pt>
                <c:pt idx="9">
                  <c:v>390</c:v>
                </c:pt>
                <c:pt idx="10">
                  <c:v>400</c:v>
                </c:pt>
                <c:pt idx="11">
                  <c:v>410</c:v>
                </c:pt>
                <c:pt idx="12">
                  <c:v>420</c:v>
                </c:pt>
                <c:pt idx="13">
                  <c:v>430</c:v>
                </c:pt>
                <c:pt idx="14">
                  <c:v>440</c:v>
                </c:pt>
                <c:pt idx="15">
                  <c:v>450</c:v>
                </c:pt>
                <c:pt idx="16">
                  <c:v>460</c:v>
                </c:pt>
                <c:pt idx="17">
                  <c:v>470</c:v>
                </c:pt>
                <c:pt idx="18">
                  <c:v>480</c:v>
                </c:pt>
                <c:pt idx="19">
                  <c:v>490</c:v>
                </c:pt>
                <c:pt idx="20">
                  <c:v>500</c:v>
                </c:pt>
                <c:pt idx="21">
                  <c:v>510</c:v>
                </c:pt>
                <c:pt idx="22">
                  <c:v>520</c:v>
                </c:pt>
                <c:pt idx="23">
                  <c:v>530</c:v>
                </c:pt>
                <c:pt idx="24">
                  <c:v>540</c:v>
                </c:pt>
                <c:pt idx="25">
                  <c:v>550</c:v>
                </c:pt>
                <c:pt idx="26">
                  <c:v>560</c:v>
                </c:pt>
                <c:pt idx="27">
                  <c:v>570</c:v>
                </c:pt>
                <c:pt idx="28">
                  <c:v>580</c:v>
                </c:pt>
                <c:pt idx="29">
                  <c:v>590</c:v>
                </c:pt>
                <c:pt idx="30">
                  <c:v>600</c:v>
                </c:pt>
                <c:pt idx="31">
                  <c:v>610</c:v>
                </c:pt>
                <c:pt idx="32">
                  <c:v>620</c:v>
                </c:pt>
                <c:pt idx="33">
                  <c:v>630</c:v>
                </c:pt>
                <c:pt idx="34">
                  <c:v>640</c:v>
                </c:pt>
                <c:pt idx="35">
                  <c:v>650</c:v>
                </c:pt>
                <c:pt idx="36">
                  <c:v>660</c:v>
                </c:pt>
                <c:pt idx="37">
                  <c:v>670</c:v>
                </c:pt>
                <c:pt idx="38">
                  <c:v>680</c:v>
                </c:pt>
                <c:pt idx="39">
                  <c:v>690</c:v>
                </c:pt>
                <c:pt idx="40">
                  <c:v>700</c:v>
                </c:pt>
                <c:pt idx="41">
                  <c:v>710</c:v>
                </c:pt>
                <c:pt idx="42">
                  <c:v>720</c:v>
                </c:pt>
                <c:pt idx="43">
                  <c:v>730</c:v>
                </c:pt>
                <c:pt idx="44">
                  <c:v>740</c:v>
                </c:pt>
                <c:pt idx="45">
                  <c:v>750</c:v>
                </c:pt>
                <c:pt idx="46">
                  <c:v>760</c:v>
                </c:pt>
                <c:pt idx="47">
                  <c:v>770</c:v>
                </c:pt>
                <c:pt idx="48">
                  <c:v>780</c:v>
                </c:pt>
                <c:pt idx="49">
                  <c:v>790</c:v>
                </c:pt>
                <c:pt idx="50">
                  <c:v>800</c:v>
                </c:pt>
              </c:numCache>
            </c:numRef>
          </c:xVal>
          <c:yVal>
            <c:numRef>
              <c:f>Sheet1!$T$2:$T$52</c:f>
              <c:numCache>
                <c:formatCode>General</c:formatCode>
                <c:ptCount val="51"/>
                <c:pt idx="0">
                  <c:v>0</c:v>
                </c:pt>
                <c:pt idx="1">
                  <c:v>13.1</c:v>
                </c:pt>
                <c:pt idx="2">
                  <c:v>19.98</c:v>
                </c:pt>
                <c:pt idx="3">
                  <c:v>22.27</c:v>
                </c:pt>
                <c:pt idx="4">
                  <c:v>22.3</c:v>
                </c:pt>
                <c:pt idx="5">
                  <c:v>21.02</c:v>
                </c:pt>
                <c:pt idx="6">
                  <c:v>19.82</c:v>
                </c:pt>
                <c:pt idx="7">
                  <c:v>19.61</c:v>
                </c:pt>
                <c:pt idx="8">
                  <c:v>22.84</c:v>
                </c:pt>
                <c:pt idx="9">
                  <c:v>23.18</c:v>
                </c:pt>
                <c:pt idx="10">
                  <c:v>23.77</c:v>
                </c:pt>
                <c:pt idx="11">
                  <c:v>24.11</c:v>
                </c:pt>
                <c:pt idx="12">
                  <c:v>26.43</c:v>
                </c:pt>
                <c:pt idx="13">
                  <c:v>29.08</c:v>
                </c:pt>
                <c:pt idx="14">
                  <c:v>31.2</c:v>
                </c:pt>
                <c:pt idx="15">
                  <c:v>32.96</c:v>
                </c:pt>
                <c:pt idx="16">
                  <c:v>34.08</c:v>
                </c:pt>
                <c:pt idx="17">
                  <c:v>35.61</c:v>
                </c:pt>
                <c:pt idx="18">
                  <c:v>35.119999999999997</c:v>
                </c:pt>
                <c:pt idx="19">
                  <c:v>33.86</c:v>
                </c:pt>
                <c:pt idx="20">
                  <c:v>34.520000000000003</c:v>
                </c:pt>
                <c:pt idx="21">
                  <c:v>34.479999999999997</c:v>
                </c:pt>
                <c:pt idx="22">
                  <c:v>34.520000000000003</c:v>
                </c:pt>
                <c:pt idx="23">
                  <c:v>34.42</c:v>
                </c:pt>
                <c:pt idx="24">
                  <c:v>34.159999999999997</c:v>
                </c:pt>
                <c:pt idx="25">
                  <c:v>33.69</c:v>
                </c:pt>
                <c:pt idx="26">
                  <c:v>33.03</c:v>
                </c:pt>
                <c:pt idx="27">
                  <c:v>32.19</c:v>
                </c:pt>
                <c:pt idx="28">
                  <c:v>31.42</c:v>
                </c:pt>
                <c:pt idx="29">
                  <c:v>30.82</c:v>
                </c:pt>
                <c:pt idx="30">
                  <c:v>29.98</c:v>
                </c:pt>
                <c:pt idx="31">
                  <c:v>29.25</c:v>
                </c:pt>
                <c:pt idx="32">
                  <c:v>28.56</c:v>
                </c:pt>
                <c:pt idx="33">
                  <c:v>28.02</c:v>
                </c:pt>
                <c:pt idx="34">
                  <c:v>27.02</c:v>
                </c:pt>
                <c:pt idx="35">
                  <c:v>26.2</c:v>
                </c:pt>
                <c:pt idx="36">
                  <c:v>25.25</c:v>
                </c:pt>
                <c:pt idx="37">
                  <c:v>24.39</c:v>
                </c:pt>
                <c:pt idx="38">
                  <c:v>24.38</c:v>
                </c:pt>
                <c:pt idx="39">
                  <c:v>24.58</c:v>
                </c:pt>
                <c:pt idx="40">
                  <c:v>24.15</c:v>
                </c:pt>
                <c:pt idx="41">
                  <c:v>23.5</c:v>
                </c:pt>
                <c:pt idx="42">
                  <c:v>23.54</c:v>
                </c:pt>
                <c:pt idx="43">
                  <c:v>22.74</c:v>
                </c:pt>
                <c:pt idx="44">
                  <c:v>21.52</c:v>
                </c:pt>
                <c:pt idx="45">
                  <c:v>17.75</c:v>
                </c:pt>
                <c:pt idx="46">
                  <c:v>12.39</c:v>
                </c:pt>
                <c:pt idx="47">
                  <c:v>7.05</c:v>
                </c:pt>
                <c:pt idx="48">
                  <c:v>0</c:v>
                </c:pt>
                <c:pt idx="49">
                  <c:v>0</c:v>
                </c:pt>
                <c:pt idx="50">
                  <c:v>0</c:v>
                </c:pt>
              </c:numCache>
            </c:numRef>
          </c:yVal>
          <c:smooth val="1"/>
          <c:extLst xmlns:c16r2="http://schemas.microsoft.com/office/drawing/2015/06/chart">
            <c:ext xmlns:c16="http://schemas.microsoft.com/office/drawing/2014/chart" uri="{C3380CC4-5D6E-409C-BE32-E72D297353CC}">
              <c16:uniqueId val="{00000002-2F61-48EB-88D3-7C3151819DAB}"/>
            </c:ext>
          </c:extLst>
        </c:ser>
        <c:ser>
          <c:idx val="3"/>
          <c:order val="3"/>
          <c:spPr>
            <a:ln w="25400">
              <a:solidFill>
                <a:srgbClr val="009900"/>
              </a:solidFill>
            </a:ln>
          </c:spPr>
          <c:marker>
            <c:symbol val="none"/>
          </c:marker>
          <c:xVal>
            <c:numRef>
              <c:f>Sheet1!$P$2:$P$52</c:f>
              <c:numCache>
                <c:formatCode>General</c:formatCode>
                <c:ptCount val="51"/>
                <c:pt idx="0">
                  <c:v>300</c:v>
                </c:pt>
                <c:pt idx="1">
                  <c:v>310</c:v>
                </c:pt>
                <c:pt idx="2">
                  <c:v>320</c:v>
                </c:pt>
                <c:pt idx="3">
                  <c:v>330</c:v>
                </c:pt>
                <c:pt idx="4">
                  <c:v>340</c:v>
                </c:pt>
                <c:pt idx="5">
                  <c:v>350</c:v>
                </c:pt>
                <c:pt idx="6">
                  <c:v>360</c:v>
                </c:pt>
                <c:pt idx="7">
                  <c:v>370</c:v>
                </c:pt>
                <c:pt idx="8">
                  <c:v>380</c:v>
                </c:pt>
                <c:pt idx="9">
                  <c:v>390</c:v>
                </c:pt>
                <c:pt idx="10">
                  <c:v>400</c:v>
                </c:pt>
                <c:pt idx="11">
                  <c:v>410</c:v>
                </c:pt>
                <c:pt idx="12">
                  <c:v>420</c:v>
                </c:pt>
                <c:pt idx="13">
                  <c:v>430</c:v>
                </c:pt>
                <c:pt idx="14">
                  <c:v>440</c:v>
                </c:pt>
                <c:pt idx="15">
                  <c:v>450</c:v>
                </c:pt>
                <c:pt idx="16">
                  <c:v>460</c:v>
                </c:pt>
                <c:pt idx="17">
                  <c:v>470</c:v>
                </c:pt>
                <c:pt idx="18">
                  <c:v>480</c:v>
                </c:pt>
                <c:pt idx="19">
                  <c:v>490</c:v>
                </c:pt>
                <c:pt idx="20">
                  <c:v>500</c:v>
                </c:pt>
                <c:pt idx="21">
                  <c:v>510</c:v>
                </c:pt>
                <c:pt idx="22">
                  <c:v>520</c:v>
                </c:pt>
                <c:pt idx="23">
                  <c:v>530</c:v>
                </c:pt>
                <c:pt idx="24">
                  <c:v>540</c:v>
                </c:pt>
                <c:pt idx="25">
                  <c:v>550</c:v>
                </c:pt>
                <c:pt idx="26">
                  <c:v>560</c:v>
                </c:pt>
                <c:pt idx="27">
                  <c:v>570</c:v>
                </c:pt>
                <c:pt idx="28">
                  <c:v>580</c:v>
                </c:pt>
                <c:pt idx="29">
                  <c:v>590</c:v>
                </c:pt>
                <c:pt idx="30">
                  <c:v>600</c:v>
                </c:pt>
                <c:pt idx="31">
                  <c:v>610</c:v>
                </c:pt>
                <c:pt idx="32">
                  <c:v>620</c:v>
                </c:pt>
                <c:pt idx="33">
                  <c:v>630</c:v>
                </c:pt>
                <c:pt idx="34">
                  <c:v>640</c:v>
                </c:pt>
                <c:pt idx="35">
                  <c:v>650</c:v>
                </c:pt>
                <c:pt idx="36">
                  <c:v>660</c:v>
                </c:pt>
                <c:pt idx="37">
                  <c:v>670</c:v>
                </c:pt>
                <c:pt idx="38">
                  <c:v>680</c:v>
                </c:pt>
                <c:pt idx="39">
                  <c:v>690</c:v>
                </c:pt>
                <c:pt idx="40">
                  <c:v>700</c:v>
                </c:pt>
                <c:pt idx="41">
                  <c:v>710</c:v>
                </c:pt>
                <c:pt idx="42">
                  <c:v>720</c:v>
                </c:pt>
                <c:pt idx="43">
                  <c:v>730</c:v>
                </c:pt>
                <c:pt idx="44">
                  <c:v>740</c:v>
                </c:pt>
                <c:pt idx="45">
                  <c:v>750</c:v>
                </c:pt>
                <c:pt idx="46">
                  <c:v>760</c:v>
                </c:pt>
                <c:pt idx="47">
                  <c:v>770</c:v>
                </c:pt>
                <c:pt idx="48">
                  <c:v>780</c:v>
                </c:pt>
                <c:pt idx="49">
                  <c:v>790</c:v>
                </c:pt>
                <c:pt idx="50">
                  <c:v>800</c:v>
                </c:pt>
              </c:numCache>
            </c:numRef>
          </c:xVal>
          <c:yVal>
            <c:numRef>
              <c:f>Sheet1!$Q$2:$Q$52</c:f>
              <c:numCache>
                <c:formatCode>General</c:formatCode>
                <c:ptCount val="51"/>
                <c:pt idx="0">
                  <c:v>0</c:v>
                </c:pt>
                <c:pt idx="1">
                  <c:v>11.18</c:v>
                </c:pt>
                <c:pt idx="2">
                  <c:v>16.48</c:v>
                </c:pt>
                <c:pt idx="3">
                  <c:v>18.5</c:v>
                </c:pt>
                <c:pt idx="4">
                  <c:v>18.84</c:v>
                </c:pt>
                <c:pt idx="5">
                  <c:v>18.100000000000001</c:v>
                </c:pt>
                <c:pt idx="6">
                  <c:v>17.28</c:v>
                </c:pt>
                <c:pt idx="7">
                  <c:v>17.37</c:v>
                </c:pt>
                <c:pt idx="8">
                  <c:v>19.7</c:v>
                </c:pt>
                <c:pt idx="9">
                  <c:v>20.190000000000001</c:v>
                </c:pt>
                <c:pt idx="10">
                  <c:v>20.88</c:v>
                </c:pt>
                <c:pt idx="11">
                  <c:v>21.26</c:v>
                </c:pt>
                <c:pt idx="12">
                  <c:v>23.59</c:v>
                </c:pt>
                <c:pt idx="13">
                  <c:v>26.64</c:v>
                </c:pt>
                <c:pt idx="14">
                  <c:v>29.16</c:v>
                </c:pt>
                <c:pt idx="15">
                  <c:v>31.25</c:v>
                </c:pt>
                <c:pt idx="16">
                  <c:v>32.68</c:v>
                </c:pt>
                <c:pt idx="17">
                  <c:v>34.24</c:v>
                </c:pt>
                <c:pt idx="18">
                  <c:v>34.270000000000003</c:v>
                </c:pt>
                <c:pt idx="19">
                  <c:v>34.1</c:v>
                </c:pt>
                <c:pt idx="20">
                  <c:v>35.380000000000003</c:v>
                </c:pt>
                <c:pt idx="21">
                  <c:v>35.85</c:v>
                </c:pt>
                <c:pt idx="22">
                  <c:v>36.36</c:v>
                </c:pt>
                <c:pt idx="23">
                  <c:v>36.729999999999997</c:v>
                </c:pt>
                <c:pt idx="24">
                  <c:v>36.93</c:v>
                </c:pt>
                <c:pt idx="25">
                  <c:v>36.94</c:v>
                </c:pt>
                <c:pt idx="26">
                  <c:v>36.81</c:v>
                </c:pt>
                <c:pt idx="27">
                  <c:v>36.340000000000003</c:v>
                </c:pt>
                <c:pt idx="28">
                  <c:v>35.93</c:v>
                </c:pt>
                <c:pt idx="29">
                  <c:v>35.64</c:v>
                </c:pt>
                <c:pt idx="30">
                  <c:v>35.229999999999997</c:v>
                </c:pt>
                <c:pt idx="31">
                  <c:v>34.85</c:v>
                </c:pt>
                <c:pt idx="32">
                  <c:v>34.43</c:v>
                </c:pt>
                <c:pt idx="33">
                  <c:v>34</c:v>
                </c:pt>
                <c:pt idx="34">
                  <c:v>33.32</c:v>
                </c:pt>
                <c:pt idx="35">
                  <c:v>32.5</c:v>
                </c:pt>
                <c:pt idx="36">
                  <c:v>31.82</c:v>
                </c:pt>
                <c:pt idx="37">
                  <c:v>30.96</c:v>
                </c:pt>
                <c:pt idx="38">
                  <c:v>31.14</c:v>
                </c:pt>
                <c:pt idx="39">
                  <c:v>31.57</c:v>
                </c:pt>
                <c:pt idx="40">
                  <c:v>31.4</c:v>
                </c:pt>
                <c:pt idx="41">
                  <c:v>30.83</c:v>
                </c:pt>
                <c:pt idx="42">
                  <c:v>31.02</c:v>
                </c:pt>
                <c:pt idx="43">
                  <c:v>29.93</c:v>
                </c:pt>
                <c:pt idx="44">
                  <c:v>29.38</c:v>
                </c:pt>
                <c:pt idx="45">
                  <c:v>25.82</c:v>
                </c:pt>
                <c:pt idx="46">
                  <c:v>19.329999999999998</c:v>
                </c:pt>
                <c:pt idx="47">
                  <c:v>11.36</c:v>
                </c:pt>
                <c:pt idx="48">
                  <c:v>3.33</c:v>
                </c:pt>
                <c:pt idx="49">
                  <c:v>0</c:v>
                </c:pt>
                <c:pt idx="50">
                  <c:v>0</c:v>
                </c:pt>
              </c:numCache>
            </c:numRef>
          </c:yVal>
          <c:smooth val="1"/>
          <c:extLst xmlns:c16r2="http://schemas.microsoft.com/office/drawing/2015/06/chart">
            <c:ext xmlns:c16="http://schemas.microsoft.com/office/drawing/2014/chart" uri="{C3380CC4-5D6E-409C-BE32-E72D297353CC}">
              <c16:uniqueId val="{00000003-2F61-48EB-88D3-7C3151819DAB}"/>
            </c:ext>
          </c:extLst>
        </c:ser>
        <c:ser>
          <c:idx val="4"/>
          <c:order val="4"/>
          <c:spPr>
            <a:ln w="25400">
              <a:solidFill>
                <a:srgbClr val="0000FF"/>
              </a:solidFill>
            </a:ln>
          </c:spPr>
          <c:marker>
            <c:symbol val="none"/>
          </c:marker>
          <c:xVal>
            <c:numRef>
              <c:f>Sheet1!$A$2:$A$110</c:f>
              <c:numCache>
                <c:formatCode>General</c:formatCode>
                <c:ptCount val="109"/>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pt idx="107">
                  <c:v>835</c:v>
                </c:pt>
                <c:pt idx="108">
                  <c:v>840</c:v>
                </c:pt>
              </c:numCache>
            </c:numRef>
          </c:xVal>
          <c:yVal>
            <c:numRef>
              <c:f>Sheet1!$B$2:$B$110</c:f>
              <c:numCache>
                <c:formatCode>General</c:formatCode>
                <c:ptCount val="109"/>
                <c:pt idx="0">
                  <c:v>7.0548960000000003</c:v>
                </c:pt>
                <c:pt idx="1">
                  <c:v>10.714541000000001</c:v>
                </c:pt>
                <c:pt idx="2">
                  <c:v>14.405402</c:v>
                </c:pt>
                <c:pt idx="3">
                  <c:v>17.896142000000001</c:v>
                </c:pt>
                <c:pt idx="4">
                  <c:v>20.851317000000002</c:v>
                </c:pt>
                <c:pt idx="5">
                  <c:v>22.772729000000002</c:v>
                </c:pt>
                <c:pt idx="6">
                  <c:v>23.924337000000001</c:v>
                </c:pt>
                <c:pt idx="7">
                  <c:v>24.735386999999999</c:v>
                </c:pt>
                <c:pt idx="8">
                  <c:v>24.627043</c:v>
                </c:pt>
                <c:pt idx="9">
                  <c:v>24.450326</c:v>
                </c:pt>
                <c:pt idx="10">
                  <c:v>24.091965999999999</c:v>
                </c:pt>
                <c:pt idx="11">
                  <c:v>23.424797999999999</c:v>
                </c:pt>
                <c:pt idx="12">
                  <c:v>23.710286</c:v>
                </c:pt>
                <c:pt idx="13">
                  <c:v>23.816604000000002</c:v>
                </c:pt>
                <c:pt idx="14">
                  <c:v>23.360904999999999</c:v>
                </c:pt>
                <c:pt idx="15">
                  <c:v>22.703472000000001</c:v>
                </c:pt>
                <c:pt idx="16">
                  <c:v>22.244962999999998</c:v>
                </c:pt>
                <c:pt idx="17">
                  <c:v>22.021249999999998</c:v>
                </c:pt>
                <c:pt idx="18">
                  <c:v>22.183881</c:v>
                </c:pt>
                <c:pt idx="19">
                  <c:v>22.557516</c:v>
                </c:pt>
                <c:pt idx="20">
                  <c:v>23.051760999999999</c:v>
                </c:pt>
                <c:pt idx="21">
                  <c:v>23.902740999999999</c:v>
                </c:pt>
                <c:pt idx="22">
                  <c:v>25.075223999999999</c:v>
                </c:pt>
                <c:pt idx="23">
                  <c:v>27.359563000000001</c:v>
                </c:pt>
                <c:pt idx="24">
                  <c:v>29.901895</c:v>
                </c:pt>
                <c:pt idx="25">
                  <c:v>33.066389999999998</c:v>
                </c:pt>
                <c:pt idx="26">
                  <c:v>34.605328</c:v>
                </c:pt>
                <c:pt idx="27">
                  <c:v>36.176644000000003</c:v>
                </c:pt>
                <c:pt idx="28">
                  <c:v>36.566704999999999</c:v>
                </c:pt>
                <c:pt idx="29">
                  <c:v>37.286458000000003</c:v>
                </c:pt>
                <c:pt idx="30">
                  <c:v>38.439909</c:v>
                </c:pt>
                <c:pt idx="31">
                  <c:v>38.326988</c:v>
                </c:pt>
                <c:pt idx="32">
                  <c:v>38.725774999999999</c:v>
                </c:pt>
                <c:pt idx="33">
                  <c:v>39.539790000000004</c:v>
                </c:pt>
                <c:pt idx="34">
                  <c:v>39.321680999999998</c:v>
                </c:pt>
                <c:pt idx="35">
                  <c:v>39.741627000000001</c:v>
                </c:pt>
                <c:pt idx="36">
                  <c:v>38.709975</c:v>
                </c:pt>
                <c:pt idx="37">
                  <c:v>39.129618000000001</c:v>
                </c:pt>
                <c:pt idx="38">
                  <c:v>37.538991000000003</c:v>
                </c:pt>
                <c:pt idx="39">
                  <c:v>38.094163999999999</c:v>
                </c:pt>
                <c:pt idx="40">
                  <c:v>38.470457000000003</c:v>
                </c:pt>
                <c:pt idx="41">
                  <c:v>38.11056</c:v>
                </c:pt>
                <c:pt idx="42">
                  <c:v>36.826369</c:v>
                </c:pt>
                <c:pt idx="43">
                  <c:v>36.369419000000001</c:v>
                </c:pt>
                <c:pt idx="44">
                  <c:v>35.530622000000001</c:v>
                </c:pt>
                <c:pt idx="45">
                  <c:v>35.496322999999997</c:v>
                </c:pt>
                <c:pt idx="46">
                  <c:v>35.290925999999999</c:v>
                </c:pt>
                <c:pt idx="47">
                  <c:v>35.328600000000002</c:v>
                </c:pt>
                <c:pt idx="48">
                  <c:v>35.550485999999999</c:v>
                </c:pt>
                <c:pt idx="49">
                  <c:v>36.148691999999997</c:v>
                </c:pt>
                <c:pt idx="50">
                  <c:v>36.053528</c:v>
                </c:pt>
                <c:pt idx="51">
                  <c:v>36.415477000000003</c:v>
                </c:pt>
                <c:pt idx="52">
                  <c:v>36.228053000000003</c:v>
                </c:pt>
                <c:pt idx="53">
                  <c:v>36.320746</c:v>
                </c:pt>
                <c:pt idx="54">
                  <c:v>35.921238000000002</c:v>
                </c:pt>
                <c:pt idx="55">
                  <c:v>36.199312999999997</c:v>
                </c:pt>
                <c:pt idx="56">
                  <c:v>35.528902000000002</c:v>
                </c:pt>
                <c:pt idx="57">
                  <c:v>35.755586999999998</c:v>
                </c:pt>
                <c:pt idx="58">
                  <c:v>35.086821</c:v>
                </c:pt>
                <c:pt idx="59">
                  <c:v>34.849975999999998</c:v>
                </c:pt>
                <c:pt idx="60">
                  <c:v>34.969247000000003</c:v>
                </c:pt>
                <c:pt idx="61">
                  <c:v>34.477341000000003</c:v>
                </c:pt>
                <c:pt idx="62">
                  <c:v>34.514091000000001</c:v>
                </c:pt>
                <c:pt idx="63">
                  <c:v>33.940375000000003</c:v>
                </c:pt>
                <c:pt idx="64">
                  <c:v>33.907575000000001</c:v>
                </c:pt>
                <c:pt idx="65">
                  <c:v>33.277417999999997</c:v>
                </c:pt>
                <c:pt idx="66">
                  <c:v>33.417847999999999</c:v>
                </c:pt>
                <c:pt idx="67">
                  <c:v>32.966833999999999</c:v>
                </c:pt>
                <c:pt idx="68">
                  <c:v>32.621026000000001</c:v>
                </c:pt>
                <c:pt idx="69">
                  <c:v>31.411292</c:v>
                </c:pt>
                <c:pt idx="70">
                  <c:v>31.084302999999998</c:v>
                </c:pt>
                <c:pt idx="71">
                  <c:v>30.699656999999998</c:v>
                </c:pt>
                <c:pt idx="72">
                  <c:v>30.536187000000002</c:v>
                </c:pt>
                <c:pt idx="73">
                  <c:v>30.234573000000001</c:v>
                </c:pt>
                <c:pt idx="74">
                  <c:v>29.884931999999999</c:v>
                </c:pt>
                <c:pt idx="75">
                  <c:v>29.835808</c:v>
                </c:pt>
                <c:pt idx="76">
                  <c:v>29.713633999999999</c:v>
                </c:pt>
                <c:pt idx="77">
                  <c:v>29.801659000000001</c:v>
                </c:pt>
                <c:pt idx="78">
                  <c:v>30.761171999999998</c:v>
                </c:pt>
                <c:pt idx="79">
                  <c:v>30.672355</c:v>
                </c:pt>
                <c:pt idx="80">
                  <c:v>30.546354999999998</c:v>
                </c:pt>
                <c:pt idx="81">
                  <c:v>29.090579999999999</c:v>
                </c:pt>
                <c:pt idx="82">
                  <c:v>28.920293000000001</c:v>
                </c:pt>
                <c:pt idx="83">
                  <c:v>28.999652000000001</c:v>
                </c:pt>
                <c:pt idx="84">
                  <c:v>28.866121</c:v>
                </c:pt>
                <c:pt idx="85">
                  <c:v>28.659597999999999</c:v>
                </c:pt>
                <c:pt idx="86">
                  <c:v>28.198401</c:v>
                </c:pt>
                <c:pt idx="87">
                  <c:v>28.312477999999999</c:v>
                </c:pt>
                <c:pt idx="88">
                  <c:v>28.374648000000001</c:v>
                </c:pt>
                <c:pt idx="89">
                  <c:v>27.834287</c:v>
                </c:pt>
                <c:pt idx="90">
                  <c:v>27.800318999999998</c:v>
                </c:pt>
                <c:pt idx="91">
                  <c:v>27.152650000000001</c:v>
                </c:pt>
                <c:pt idx="92">
                  <c:v>26.163751000000001</c:v>
                </c:pt>
                <c:pt idx="93">
                  <c:v>24.585369</c:v>
                </c:pt>
                <c:pt idx="94">
                  <c:v>22.969601000000001</c:v>
                </c:pt>
                <c:pt idx="95">
                  <c:v>19.127444000000001</c:v>
                </c:pt>
                <c:pt idx="96">
                  <c:v>13.859712999999999</c:v>
                </c:pt>
                <c:pt idx="97">
                  <c:v>9.3093620000000001</c:v>
                </c:pt>
                <c:pt idx="98">
                  <c:v>5.5732970000000002</c:v>
                </c:pt>
                <c:pt idx="99">
                  <c:v>3.2575099999999999</c:v>
                </c:pt>
                <c:pt idx="100">
                  <c:v>1.7033739999999999</c:v>
                </c:pt>
                <c:pt idx="101">
                  <c:v>0.81015300000000001</c:v>
                </c:pt>
                <c:pt idx="102">
                  <c:v>0.34340700000000002</c:v>
                </c:pt>
                <c:pt idx="103">
                  <c:v>0.13089999999999999</c:v>
                </c:pt>
                <c:pt idx="104">
                  <c:v>3.3671E-2</c:v>
                </c:pt>
                <c:pt idx="105">
                  <c:v>2.7417E-2</c:v>
                </c:pt>
                <c:pt idx="106">
                  <c:v>1.8994E-2</c:v>
                </c:pt>
                <c:pt idx="107">
                  <c:v>5.8910000000000004E-3</c:v>
                </c:pt>
                <c:pt idx="108">
                  <c:v>1.2452E-2</c:v>
                </c:pt>
              </c:numCache>
            </c:numRef>
          </c:yVal>
          <c:smooth val="1"/>
          <c:extLst xmlns:c16r2="http://schemas.microsoft.com/office/drawing/2015/06/chart">
            <c:ext xmlns:c16="http://schemas.microsoft.com/office/drawing/2014/chart" uri="{C3380CC4-5D6E-409C-BE32-E72D297353CC}">
              <c16:uniqueId val="{00000004-2F61-48EB-88D3-7C3151819DAB}"/>
            </c:ext>
          </c:extLst>
        </c:ser>
        <c:dLbls>
          <c:showLegendKey val="0"/>
          <c:showVal val="0"/>
          <c:showCatName val="0"/>
          <c:showSerName val="0"/>
          <c:showPercent val="0"/>
          <c:showBubbleSize val="0"/>
        </c:dLbls>
        <c:axId val="373266320"/>
        <c:axId val="373267496"/>
      </c:scatterChart>
      <c:valAx>
        <c:axId val="373266320"/>
        <c:scaling>
          <c:orientation val="minMax"/>
          <c:max val="800"/>
          <c:min val="300"/>
        </c:scaling>
        <c:delete val="0"/>
        <c:axPos val="b"/>
        <c:majorGridlines>
          <c:spPr>
            <a:ln w="9525" cap="flat" cmpd="sng" algn="ctr">
              <a:noFill/>
              <a:round/>
            </a:ln>
            <a:effectLst/>
          </c:spPr>
        </c:majorGridlines>
        <c:title>
          <c:tx>
            <c:rich>
              <a:bodyPr/>
              <a:lstStyle/>
              <a:p>
                <a:pPr>
                  <a:defRPr lang="ja-JP" sz="1400">
                    <a:latin typeface="Arial" panose="020B0604020202020204" pitchFamily="34" charset="0"/>
                    <a:cs typeface="Arial" panose="020B0604020202020204" pitchFamily="34" charset="0"/>
                  </a:defRPr>
                </a:pPr>
                <a:r>
                  <a:rPr lang="en-US" altLang="ja-JP" sz="1400">
                    <a:latin typeface="Arial" panose="020B0604020202020204" pitchFamily="34" charset="0"/>
                    <a:cs typeface="Arial" panose="020B0604020202020204" pitchFamily="34" charset="0"/>
                  </a:rPr>
                  <a:t>Wavelength</a:t>
                </a:r>
                <a:r>
                  <a:rPr lang="en-US" altLang="ja-JP" sz="1400" baseline="0">
                    <a:latin typeface="Arial" panose="020B0604020202020204" pitchFamily="34" charset="0"/>
                    <a:cs typeface="Arial" panose="020B0604020202020204" pitchFamily="34" charset="0"/>
                  </a:rPr>
                  <a:t> (nm)</a:t>
                </a:r>
                <a:endParaRPr lang="ja-JP" altLang="en-US" sz="1400">
                  <a:latin typeface="Arial" panose="020B0604020202020204" pitchFamily="34" charset="0"/>
                  <a:cs typeface="Arial" panose="020B0604020202020204" pitchFamily="34" charset="0"/>
                </a:endParaRPr>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3267496"/>
        <c:crosses val="autoZero"/>
        <c:crossBetween val="midCat"/>
      </c:valAx>
      <c:valAx>
        <c:axId val="373267496"/>
        <c:scaling>
          <c:orientation val="minMax"/>
          <c:max val="40"/>
          <c:min val="0"/>
        </c:scaling>
        <c:delete val="0"/>
        <c:axPos val="l"/>
        <c:majorGridlines>
          <c:spPr>
            <a:ln w="9525" cap="flat" cmpd="sng" algn="ctr">
              <a:noFill/>
              <a:round/>
            </a:ln>
            <a:effectLst/>
          </c:spPr>
        </c:majorGridlines>
        <c:title>
          <c:tx>
            <c:rich>
              <a:bodyPr/>
              <a:lstStyle/>
              <a:p>
                <a:pPr>
                  <a:defRPr lang="ja-JP" sz="1200"/>
                </a:pPr>
                <a:r>
                  <a:rPr lang="en-US" altLang="ja-JP" sz="1200"/>
                  <a:t>EQE</a:t>
                </a:r>
                <a:r>
                  <a:rPr lang="en-US" altLang="ja-JP" sz="1200" baseline="0"/>
                  <a:t> (%)</a:t>
                </a:r>
                <a:endParaRPr lang="ja-JP" altLang="en-US" sz="1200"/>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3266320"/>
        <c:crosses val="autoZero"/>
        <c:crossBetween val="midCat"/>
      </c:valAx>
      <c:spPr>
        <a:ln w="25400">
          <a:solidFill>
            <a:schemeClr val="tx1"/>
          </a:solidFill>
        </a:ln>
      </c:spPr>
    </c:plotArea>
    <c:plotVisOnly val="1"/>
    <c:dispBlanksAs val="gap"/>
    <c:showDLblsOverMax val="0"/>
    <c:extLst xmlns:c16r2="http://schemas.microsoft.com/office/drawing/2015/06/chart"/>
  </c:chart>
  <c:spPr>
    <a:ln>
      <a:noFill/>
    </a:ln>
  </c:spPr>
  <c:txPr>
    <a:bodyPr/>
    <a:lstStyle/>
    <a:p>
      <a:pPr>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4"/>
          <c:order val="0"/>
          <c:spPr>
            <a:ln w="25400">
              <a:solidFill>
                <a:srgbClr val="0000FF"/>
              </a:solidFill>
            </a:ln>
          </c:spPr>
          <c:marker>
            <c:symbol val="none"/>
          </c:marker>
          <c:xVal>
            <c:numRef>
              <c:f>Sheet1!$A$2:$A$110</c:f>
              <c:numCache>
                <c:formatCode>General</c:formatCode>
                <c:ptCount val="109"/>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pt idx="107">
                  <c:v>835</c:v>
                </c:pt>
                <c:pt idx="108">
                  <c:v>840</c:v>
                </c:pt>
              </c:numCache>
            </c:numRef>
          </c:xVal>
          <c:yVal>
            <c:numRef>
              <c:f>Sheet1!$B$2:$B$110</c:f>
              <c:numCache>
                <c:formatCode>General</c:formatCode>
                <c:ptCount val="109"/>
                <c:pt idx="0">
                  <c:v>7.0548960000000003</c:v>
                </c:pt>
                <c:pt idx="1">
                  <c:v>10.714541000000001</c:v>
                </c:pt>
                <c:pt idx="2">
                  <c:v>14.405402</c:v>
                </c:pt>
                <c:pt idx="3">
                  <c:v>17.896142000000001</c:v>
                </c:pt>
                <c:pt idx="4">
                  <c:v>20.851317000000002</c:v>
                </c:pt>
                <c:pt idx="5">
                  <c:v>22.772729000000002</c:v>
                </c:pt>
                <c:pt idx="6">
                  <c:v>23.924337000000001</c:v>
                </c:pt>
                <c:pt idx="7">
                  <c:v>24.735386999999999</c:v>
                </c:pt>
                <c:pt idx="8">
                  <c:v>24.627043</c:v>
                </c:pt>
                <c:pt idx="9">
                  <c:v>24.450326</c:v>
                </c:pt>
                <c:pt idx="10">
                  <c:v>24.091965999999999</c:v>
                </c:pt>
                <c:pt idx="11">
                  <c:v>23.424797999999999</c:v>
                </c:pt>
                <c:pt idx="12">
                  <c:v>23.710286</c:v>
                </c:pt>
                <c:pt idx="13">
                  <c:v>23.816604000000002</c:v>
                </c:pt>
                <c:pt idx="14">
                  <c:v>23.360904999999999</c:v>
                </c:pt>
                <c:pt idx="15">
                  <c:v>22.703472000000001</c:v>
                </c:pt>
                <c:pt idx="16">
                  <c:v>22.244962999999998</c:v>
                </c:pt>
                <c:pt idx="17">
                  <c:v>22.021249999999998</c:v>
                </c:pt>
                <c:pt idx="18">
                  <c:v>22.183881</c:v>
                </c:pt>
                <c:pt idx="19">
                  <c:v>22.557516</c:v>
                </c:pt>
                <c:pt idx="20">
                  <c:v>23.051760999999999</c:v>
                </c:pt>
                <c:pt idx="21">
                  <c:v>23.902740999999999</c:v>
                </c:pt>
                <c:pt idx="22">
                  <c:v>25.075223999999999</c:v>
                </c:pt>
                <c:pt idx="23">
                  <c:v>27.359563000000001</c:v>
                </c:pt>
                <c:pt idx="24">
                  <c:v>29.901895</c:v>
                </c:pt>
                <c:pt idx="25">
                  <c:v>33.066389999999998</c:v>
                </c:pt>
                <c:pt idx="26">
                  <c:v>34.605328</c:v>
                </c:pt>
                <c:pt idx="27">
                  <c:v>36.176644000000003</c:v>
                </c:pt>
                <c:pt idx="28">
                  <c:v>36.566704999999999</c:v>
                </c:pt>
                <c:pt idx="29">
                  <c:v>37.286458000000003</c:v>
                </c:pt>
                <c:pt idx="30">
                  <c:v>38.439909</c:v>
                </c:pt>
                <c:pt idx="31">
                  <c:v>38.326988</c:v>
                </c:pt>
                <c:pt idx="32">
                  <c:v>38.725774999999999</c:v>
                </c:pt>
                <c:pt idx="33">
                  <c:v>39.539790000000004</c:v>
                </c:pt>
                <c:pt idx="34">
                  <c:v>39.321680999999998</c:v>
                </c:pt>
                <c:pt idx="35">
                  <c:v>39.741627000000001</c:v>
                </c:pt>
                <c:pt idx="36">
                  <c:v>38.709975</c:v>
                </c:pt>
                <c:pt idx="37">
                  <c:v>39.129618000000001</c:v>
                </c:pt>
                <c:pt idx="38">
                  <c:v>37.538991000000003</c:v>
                </c:pt>
                <c:pt idx="39">
                  <c:v>38.094163999999999</c:v>
                </c:pt>
                <c:pt idx="40">
                  <c:v>38.470457000000003</c:v>
                </c:pt>
                <c:pt idx="41">
                  <c:v>38.11056</c:v>
                </c:pt>
                <c:pt idx="42">
                  <c:v>36.826369</c:v>
                </c:pt>
                <c:pt idx="43">
                  <c:v>36.369419000000001</c:v>
                </c:pt>
                <c:pt idx="44">
                  <c:v>35.530622000000001</c:v>
                </c:pt>
                <c:pt idx="45">
                  <c:v>35.496322999999997</c:v>
                </c:pt>
                <c:pt idx="46">
                  <c:v>35.290925999999999</c:v>
                </c:pt>
                <c:pt idx="47">
                  <c:v>35.328600000000002</c:v>
                </c:pt>
                <c:pt idx="48">
                  <c:v>35.550485999999999</c:v>
                </c:pt>
                <c:pt idx="49">
                  <c:v>36.148691999999997</c:v>
                </c:pt>
                <c:pt idx="50">
                  <c:v>36.053528</c:v>
                </c:pt>
                <c:pt idx="51">
                  <c:v>36.415477000000003</c:v>
                </c:pt>
                <c:pt idx="52">
                  <c:v>36.228053000000003</c:v>
                </c:pt>
                <c:pt idx="53">
                  <c:v>36.320746</c:v>
                </c:pt>
                <c:pt idx="54">
                  <c:v>35.921238000000002</c:v>
                </c:pt>
                <c:pt idx="55">
                  <c:v>36.199312999999997</c:v>
                </c:pt>
                <c:pt idx="56">
                  <c:v>35.528902000000002</c:v>
                </c:pt>
                <c:pt idx="57">
                  <c:v>35.755586999999998</c:v>
                </c:pt>
                <c:pt idx="58">
                  <c:v>35.086821</c:v>
                </c:pt>
                <c:pt idx="59">
                  <c:v>34.849975999999998</c:v>
                </c:pt>
                <c:pt idx="60">
                  <c:v>34.969247000000003</c:v>
                </c:pt>
                <c:pt idx="61">
                  <c:v>34.477341000000003</c:v>
                </c:pt>
                <c:pt idx="62">
                  <c:v>34.514091000000001</c:v>
                </c:pt>
                <c:pt idx="63">
                  <c:v>33.940375000000003</c:v>
                </c:pt>
                <c:pt idx="64">
                  <c:v>33.907575000000001</c:v>
                </c:pt>
                <c:pt idx="65">
                  <c:v>33.277417999999997</c:v>
                </c:pt>
                <c:pt idx="66">
                  <c:v>33.417847999999999</c:v>
                </c:pt>
                <c:pt idx="67">
                  <c:v>32.966833999999999</c:v>
                </c:pt>
                <c:pt idx="68">
                  <c:v>32.621026000000001</c:v>
                </c:pt>
                <c:pt idx="69">
                  <c:v>31.411292</c:v>
                </c:pt>
                <c:pt idx="70">
                  <c:v>31.084302999999998</c:v>
                </c:pt>
                <c:pt idx="71">
                  <c:v>30.699656999999998</c:v>
                </c:pt>
                <c:pt idx="72">
                  <c:v>30.536187000000002</c:v>
                </c:pt>
                <c:pt idx="73">
                  <c:v>30.234573000000001</c:v>
                </c:pt>
                <c:pt idx="74">
                  <c:v>29.884931999999999</c:v>
                </c:pt>
                <c:pt idx="75">
                  <c:v>29.835808</c:v>
                </c:pt>
                <c:pt idx="76">
                  <c:v>29.713633999999999</c:v>
                </c:pt>
                <c:pt idx="77">
                  <c:v>29.801659000000001</c:v>
                </c:pt>
                <c:pt idx="78">
                  <c:v>30.761171999999998</c:v>
                </c:pt>
                <c:pt idx="79">
                  <c:v>30.672355</c:v>
                </c:pt>
                <c:pt idx="80">
                  <c:v>30.546354999999998</c:v>
                </c:pt>
                <c:pt idx="81">
                  <c:v>29.090579999999999</c:v>
                </c:pt>
                <c:pt idx="82">
                  <c:v>28.920293000000001</c:v>
                </c:pt>
                <c:pt idx="83">
                  <c:v>28.999652000000001</c:v>
                </c:pt>
                <c:pt idx="84">
                  <c:v>28.866121</c:v>
                </c:pt>
                <c:pt idx="85">
                  <c:v>28.659597999999999</c:v>
                </c:pt>
                <c:pt idx="86">
                  <c:v>28.198401</c:v>
                </c:pt>
                <c:pt idx="87">
                  <c:v>28.312477999999999</c:v>
                </c:pt>
                <c:pt idx="88">
                  <c:v>28.374648000000001</c:v>
                </c:pt>
                <c:pt idx="89">
                  <c:v>27.834287</c:v>
                </c:pt>
                <c:pt idx="90">
                  <c:v>27.800318999999998</c:v>
                </c:pt>
                <c:pt idx="91">
                  <c:v>27.152650000000001</c:v>
                </c:pt>
                <c:pt idx="92">
                  <c:v>26.163751000000001</c:v>
                </c:pt>
                <c:pt idx="93">
                  <c:v>24.585369</c:v>
                </c:pt>
                <c:pt idx="94">
                  <c:v>22.969601000000001</c:v>
                </c:pt>
                <c:pt idx="95">
                  <c:v>19.127444000000001</c:v>
                </c:pt>
                <c:pt idx="96">
                  <c:v>13.859712999999999</c:v>
                </c:pt>
                <c:pt idx="97">
                  <c:v>9.3093620000000001</c:v>
                </c:pt>
                <c:pt idx="98">
                  <c:v>5.5732970000000002</c:v>
                </c:pt>
                <c:pt idx="99">
                  <c:v>3.2575099999999999</c:v>
                </c:pt>
                <c:pt idx="100">
                  <c:v>1.7033739999999999</c:v>
                </c:pt>
                <c:pt idx="101">
                  <c:v>0.81015300000000001</c:v>
                </c:pt>
                <c:pt idx="102">
                  <c:v>0.34340700000000002</c:v>
                </c:pt>
                <c:pt idx="103">
                  <c:v>0.13089999999999999</c:v>
                </c:pt>
                <c:pt idx="104">
                  <c:v>3.3671E-2</c:v>
                </c:pt>
                <c:pt idx="105">
                  <c:v>2.7417E-2</c:v>
                </c:pt>
                <c:pt idx="106">
                  <c:v>1.8994E-2</c:v>
                </c:pt>
                <c:pt idx="107">
                  <c:v>5.8910000000000004E-3</c:v>
                </c:pt>
                <c:pt idx="108">
                  <c:v>1.2452E-2</c:v>
                </c:pt>
              </c:numCache>
            </c:numRef>
          </c:yVal>
          <c:smooth val="1"/>
          <c:extLst xmlns:c16r2="http://schemas.microsoft.com/office/drawing/2015/06/chart">
            <c:ext xmlns:c16="http://schemas.microsoft.com/office/drawing/2014/chart" uri="{C3380CC4-5D6E-409C-BE32-E72D297353CC}">
              <c16:uniqueId val="{00000000-290F-4D50-AADD-0C3EC4E7EF2C}"/>
            </c:ext>
          </c:extLst>
        </c:ser>
        <c:ser>
          <c:idx val="3"/>
          <c:order val="1"/>
          <c:spPr>
            <a:ln w="25400">
              <a:solidFill>
                <a:srgbClr val="FF0000"/>
              </a:solidFill>
            </a:ln>
          </c:spPr>
          <c:marker>
            <c:symbol val="none"/>
          </c:marker>
          <c:xVal>
            <c:numRef>
              <c:f>Sheet1!$D$2:$D$108</c:f>
              <c:numCache>
                <c:formatCode>General</c:formatCode>
                <c:ptCount val="107"/>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numCache>
            </c:numRef>
          </c:xVal>
          <c:yVal>
            <c:numRef>
              <c:f>Sheet1!$E$2:$E$108</c:f>
              <c:numCache>
                <c:formatCode>General</c:formatCode>
                <c:ptCount val="107"/>
                <c:pt idx="0">
                  <c:v>6.0366330000000001</c:v>
                </c:pt>
                <c:pt idx="1">
                  <c:v>9.0805760000000006</c:v>
                </c:pt>
                <c:pt idx="2">
                  <c:v>12.646623</c:v>
                </c:pt>
                <c:pt idx="3">
                  <c:v>15.870706</c:v>
                </c:pt>
                <c:pt idx="4">
                  <c:v>18.965921000000002</c:v>
                </c:pt>
                <c:pt idx="5">
                  <c:v>21.187381999999999</c:v>
                </c:pt>
                <c:pt idx="6">
                  <c:v>23.057966</c:v>
                </c:pt>
                <c:pt idx="7">
                  <c:v>24.756478999999999</c:v>
                </c:pt>
                <c:pt idx="8">
                  <c:v>25.972888999999999</c:v>
                </c:pt>
                <c:pt idx="9">
                  <c:v>26.529057000000002</c:v>
                </c:pt>
                <c:pt idx="10">
                  <c:v>26.859491999999999</c:v>
                </c:pt>
                <c:pt idx="11">
                  <c:v>27.109020000000001</c:v>
                </c:pt>
                <c:pt idx="12">
                  <c:v>27.714303000000001</c:v>
                </c:pt>
                <c:pt idx="13">
                  <c:v>28.530943000000001</c:v>
                </c:pt>
                <c:pt idx="14">
                  <c:v>28.821180999999999</c:v>
                </c:pt>
                <c:pt idx="15">
                  <c:v>28.850442000000001</c:v>
                </c:pt>
                <c:pt idx="16">
                  <c:v>28.181887</c:v>
                </c:pt>
                <c:pt idx="17">
                  <c:v>27.766304000000002</c:v>
                </c:pt>
                <c:pt idx="18">
                  <c:v>27.651751999999998</c:v>
                </c:pt>
                <c:pt idx="19">
                  <c:v>27.694192999999999</c:v>
                </c:pt>
                <c:pt idx="20">
                  <c:v>27.866782000000001</c:v>
                </c:pt>
                <c:pt idx="21">
                  <c:v>27.553615000000001</c:v>
                </c:pt>
                <c:pt idx="22">
                  <c:v>27.279174000000001</c:v>
                </c:pt>
                <c:pt idx="23">
                  <c:v>27.236104000000001</c:v>
                </c:pt>
                <c:pt idx="24">
                  <c:v>27.345752999999998</c:v>
                </c:pt>
                <c:pt idx="25">
                  <c:v>27.478034000000001</c:v>
                </c:pt>
                <c:pt idx="26">
                  <c:v>27.898104</c:v>
                </c:pt>
                <c:pt idx="27">
                  <c:v>28.419098999999999</c:v>
                </c:pt>
                <c:pt idx="28">
                  <c:v>29.269195</c:v>
                </c:pt>
                <c:pt idx="29">
                  <c:v>30.106048000000001</c:v>
                </c:pt>
                <c:pt idx="30">
                  <c:v>31.264385000000001</c:v>
                </c:pt>
                <c:pt idx="31">
                  <c:v>32.236375000000002</c:v>
                </c:pt>
                <c:pt idx="32">
                  <c:v>33.064459999999997</c:v>
                </c:pt>
                <c:pt idx="33">
                  <c:v>33.975262999999998</c:v>
                </c:pt>
                <c:pt idx="34">
                  <c:v>34.267727999999998</c:v>
                </c:pt>
                <c:pt idx="35">
                  <c:v>34.483783000000003</c:v>
                </c:pt>
                <c:pt idx="36">
                  <c:v>34.835031000000001</c:v>
                </c:pt>
                <c:pt idx="37">
                  <c:v>35.204542000000004</c:v>
                </c:pt>
                <c:pt idx="38">
                  <c:v>33.937122000000002</c:v>
                </c:pt>
                <c:pt idx="39">
                  <c:v>34.895563000000003</c:v>
                </c:pt>
                <c:pt idx="40">
                  <c:v>35.465874999999997</c:v>
                </c:pt>
                <c:pt idx="41">
                  <c:v>35.927501999999997</c:v>
                </c:pt>
                <c:pt idx="42">
                  <c:v>36.074930999999999</c:v>
                </c:pt>
                <c:pt idx="43">
                  <c:v>36.146178999999997</c:v>
                </c:pt>
                <c:pt idx="44">
                  <c:v>36.292003999999999</c:v>
                </c:pt>
                <c:pt idx="45">
                  <c:v>36.670416000000003</c:v>
                </c:pt>
                <c:pt idx="46">
                  <c:v>36.990765000000003</c:v>
                </c:pt>
                <c:pt idx="47">
                  <c:v>37.423031000000002</c:v>
                </c:pt>
                <c:pt idx="48">
                  <c:v>37.616540000000001</c:v>
                </c:pt>
                <c:pt idx="49">
                  <c:v>37.768107999999998</c:v>
                </c:pt>
                <c:pt idx="50">
                  <c:v>37.928522999999998</c:v>
                </c:pt>
                <c:pt idx="51">
                  <c:v>38.065043000000003</c:v>
                </c:pt>
                <c:pt idx="52">
                  <c:v>38.165249000000003</c:v>
                </c:pt>
                <c:pt idx="53">
                  <c:v>38.182777000000002</c:v>
                </c:pt>
                <c:pt idx="54">
                  <c:v>38.156253</c:v>
                </c:pt>
                <c:pt idx="55">
                  <c:v>38.165737</c:v>
                </c:pt>
                <c:pt idx="56">
                  <c:v>38.130285000000001</c:v>
                </c:pt>
                <c:pt idx="57">
                  <c:v>38.220193999999999</c:v>
                </c:pt>
                <c:pt idx="58">
                  <c:v>38.093654000000001</c:v>
                </c:pt>
                <c:pt idx="59">
                  <c:v>38.058340999999999</c:v>
                </c:pt>
                <c:pt idx="60">
                  <c:v>38.100636000000002</c:v>
                </c:pt>
                <c:pt idx="61">
                  <c:v>38.061518</c:v>
                </c:pt>
                <c:pt idx="62">
                  <c:v>37.964903999999997</c:v>
                </c:pt>
                <c:pt idx="63">
                  <c:v>37.808441999999999</c:v>
                </c:pt>
                <c:pt idx="64">
                  <c:v>37.630622000000002</c:v>
                </c:pt>
                <c:pt idx="65">
                  <c:v>37.555835000000002</c:v>
                </c:pt>
                <c:pt idx="66">
                  <c:v>37.496592</c:v>
                </c:pt>
                <c:pt idx="67">
                  <c:v>37.328026999999999</c:v>
                </c:pt>
                <c:pt idx="68">
                  <c:v>37.176445000000001</c:v>
                </c:pt>
                <c:pt idx="69">
                  <c:v>37.104539000000003</c:v>
                </c:pt>
                <c:pt idx="70">
                  <c:v>36.845123999999998</c:v>
                </c:pt>
                <c:pt idx="71">
                  <c:v>36.695844000000001</c:v>
                </c:pt>
                <c:pt idx="72">
                  <c:v>36.554268</c:v>
                </c:pt>
                <c:pt idx="73">
                  <c:v>36.285454000000001</c:v>
                </c:pt>
                <c:pt idx="74">
                  <c:v>35.932823999999997</c:v>
                </c:pt>
                <c:pt idx="75">
                  <c:v>35.806187000000001</c:v>
                </c:pt>
                <c:pt idx="76">
                  <c:v>35.674706999999998</c:v>
                </c:pt>
                <c:pt idx="77">
                  <c:v>35.599128</c:v>
                </c:pt>
                <c:pt idx="78">
                  <c:v>35.658577999999999</c:v>
                </c:pt>
                <c:pt idx="79">
                  <c:v>35.794742999999997</c:v>
                </c:pt>
                <c:pt idx="80">
                  <c:v>35.905527999999997</c:v>
                </c:pt>
                <c:pt idx="81">
                  <c:v>35.935889000000003</c:v>
                </c:pt>
                <c:pt idx="82">
                  <c:v>35.910401</c:v>
                </c:pt>
                <c:pt idx="83">
                  <c:v>35.507150000000003</c:v>
                </c:pt>
                <c:pt idx="84">
                  <c:v>35.422176999999998</c:v>
                </c:pt>
                <c:pt idx="85">
                  <c:v>35.497475999999999</c:v>
                </c:pt>
                <c:pt idx="86">
                  <c:v>35.264195999999998</c:v>
                </c:pt>
                <c:pt idx="87">
                  <c:v>34.893524999999997</c:v>
                </c:pt>
                <c:pt idx="88">
                  <c:v>34.917167999999997</c:v>
                </c:pt>
                <c:pt idx="89">
                  <c:v>34.883713</c:v>
                </c:pt>
                <c:pt idx="90">
                  <c:v>34.399853</c:v>
                </c:pt>
                <c:pt idx="91">
                  <c:v>33.738281000000001</c:v>
                </c:pt>
                <c:pt idx="92">
                  <c:v>32.656348000000001</c:v>
                </c:pt>
                <c:pt idx="93">
                  <c:v>30.315918</c:v>
                </c:pt>
                <c:pt idx="94">
                  <c:v>27.616361000000001</c:v>
                </c:pt>
                <c:pt idx="95">
                  <c:v>23.871642000000001</c:v>
                </c:pt>
                <c:pt idx="96">
                  <c:v>17.247623000000001</c:v>
                </c:pt>
                <c:pt idx="97">
                  <c:v>11.386797</c:v>
                </c:pt>
                <c:pt idx="98">
                  <c:v>6.8318899999999996</c:v>
                </c:pt>
                <c:pt idx="99">
                  <c:v>3.996985</c:v>
                </c:pt>
                <c:pt idx="100">
                  <c:v>2.1856399999999998</c:v>
                </c:pt>
                <c:pt idx="101">
                  <c:v>1.099375</c:v>
                </c:pt>
                <c:pt idx="102">
                  <c:v>0.51973400000000003</c:v>
                </c:pt>
                <c:pt idx="103">
                  <c:v>0.23421</c:v>
                </c:pt>
                <c:pt idx="104">
                  <c:v>0.100496</c:v>
                </c:pt>
                <c:pt idx="105">
                  <c:v>4.5587000000000003E-2</c:v>
                </c:pt>
                <c:pt idx="106">
                  <c:v>3.4930000000000003E-2</c:v>
                </c:pt>
              </c:numCache>
            </c:numRef>
          </c:yVal>
          <c:smooth val="1"/>
          <c:extLst xmlns:c16r2="http://schemas.microsoft.com/office/drawing/2015/06/chart">
            <c:ext xmlns:c16="http://schemas.microsoft.com/office/drawing/2014/chart" uri="{C3380CC4-5D6E-409C-BE32-E72D297353CC}">
              <c16:uniqueId val="{00000001-290F-4D50-AADD-0C3EC4E7EF2C}"/>
            </c:ext>
          </c:extLst>
        </c:ser>
        <c:ser>
          <c:idx val="2"/>
          <c:order val="2"/>
          <c:spPr>
            <a:ln w="25400">
              <a:solidFill>
                <a:schemeClr val="tx1"/>
              </a:solidFill>
            </a:ln>
          </c:spPr>
          <c:marker>
            <c:symbol val="none"/>
          </c:marker>
          <c:xVal>
            <c:numRef>
              <c:f>Sheet1!$J$2:$J$110</c:f>
              <c:numCache>
                <c:formatCode>General</c:formatCode>
                <c:ptCount val="109"/>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pt idx="107">
                  <c:v>835</c:v>
                </c:pt>
                <c:pt idx="108">
                  <c:v>840</c:v>
                </c:pt>
              </c:numCache>
            </c:numRef>
          </c:xVal>
          <c:yVal>
            <c:numRef>
              <c:f>Sheet1!$K$2:$K$110</c:f>
              <c:numCache>
                <c:formatCode>General</c:formatCode>
                <c:ptCount val="109"/>
                <c:pt idx="0">
                  <c:v>9.4876579999999997</c:v>
                </c:pt>
                <c:pt idx="1">
                  <c:v>14.114252</c:v>
                </c:pt>
                <c:pt idx="2">
                  <c:v>18.789681000000002</c:v>
                </c:pt>
                <c:pt idx="3">
                  <c:v>22.455719999999999</c:v>
                </c:pt>
                <c:pt idx="4">
                  <c:v>25.113444999999999</c:v>
                </c:pt>
                <c:pt idx="5">
                  <c:v>26.108553000000001</c:v>
                </c:pt>
                <c:pt idx="6">
                  <c:v>25.862532999999999</c:v>
                </c:pt>
                <c:pt idx="7">
                  <c:v>24.745441</c:v>
                </c:pt>
                <c:pt idx="8">
                  <c:v>23.266746000000001</c:v>
                </c:pt>
                <c:pt idx="9">
                  <c:v>21.296188000000001</c:v>
                </c:pt>
                <c:pt idx="10">
                  <c:v>19.568231999999998</c:v>
                </c:pt>
                <c:pt idx="11">
                  <c:v>18.054266999999999</c:v>
                </c:pt>
                <c:pt idx="12">
                  <c:v>17.297833000000001</c:v>
                </c:pt>
                <c:pt idx="13">
                  <c:v>16.909376000000002</c:v>
                </c:pt>
                <c:pt idx="14">
                  <c:v>16.610834000000001</c:v>
                </c:pt>
                <c:pt idx="15">
                  <c:v>16.454573</c:v>
                </c:pt>
                <c:pt idx="16">
                  <c:v>16.016406</c:v>
                </c:pt>
                <c:pt idx="17">
                  <c:v>15.65471</c:v>
                </c:pt>
                <c:pt idx="18">
                  <c:v>15.341381999999999</c:v>
                </c:pt>
                <c:pt idx="19">
                  <c:v>14.937825999999999</c:v>
                </c:pt>
                <c:pt idx="20">
                  <c:v>14.703847</c:v>
                </c:pt>
                <c:pt idx="21">
                  <c:v>14.316623</c:v>
                </c:pt>
                <c:pt idx="22">
                  <c:v>14.174001000000001</c:v>
                </c:pt>
                <c:pt idx="23">
                  <c:v>14.567280999999999</c:v>
                </c:pt>
                <c:pt idx="24">
                  <c:v>15.520788</c:v>
                </c:pt>
                <c:pt idx="25">
                  <c:v>16.595412</c:v>
                </c:pt>
                <c:pt idx="26">
                  <c:v>17.711908999999999</c:v>
                </c:pt>
                <c:pt idx="27">
                  <c:v>18.743124000000002</c:v>
                </c:pt>
                <c:pt idx="28">
                  <c:v>19.616413999999999</c:v>
                </c:pt>
                <c:pt idx="29">
                  <c:v>20.352229999999999</c:v>
                </c:pt>
                <c:pt idx="30">
                  <c:v>21.168194</c:v>
                </c:pt>
                <c:pt idx="31">
                  <c:v>21.793617999999999</c:v>
                </c:pt>
                <c:pt idx="32">
                  <c:v>22.358540999999999</c:v>
                </c:pt>
                <c:pt idx="33">
                  <c:v>23.158080999999999</c:v>
                </c:pt>
                <c:pt idx="34">
                  <c:v>23.587375999999999</c:v>
                </c:pt>
                <c:pt idx="35">
                  <c:v>23.208272999999998</c:v>
                </c:pt>
                <c:pt idx="36">
                  <c:v>22.2453</c:v>
                </c:pt>
                <c:pt idx="37">
                  <c:v>21.415330999999998</c:v>
                </c:pt>
                <c:pt idx="38">
                  <c:v>20.797464000000002</c:v>
                </c:pt>
                <c:pt idx="39">
                  <c:v>21.137494</c:v>
                </c:pt>
                <c:pt idx="40">
                  <c:v>21.522466000000001</c:v>
                </c:pt>
                <c:pt idx="41">
                  <c:v>21.921240000000001</c:v>
                </c:pt>
                <c:pt idx="42">
                  <c:v>22.305595</c:v>
                </c:pt>
                <c:pt idx="43">
                  <c:v>22.702656999999999</c:v>
                </c:pt>
                <c:pt idx="44">
                  <c:v>23.086580000000001</c:v>
                </c:pt>
                <c:pt idx="45">
                  <c:v>23.4603</c:v>
                </c:pt>
                <c:pt idx="46">
                  <c:v>23.978311000000001</c:v>
                </c:pt>
                <c:pt idx="47">
                  <c:v>24.443895000000001</c:v>
                </c:pt>
                <c:pt idx="48">
                  <c:v>24.983177000000001</c:v>
                </c:pt>
                <c:pt idx="49">
                  <c:v>25.485745000000001</c:v>
                </c:pt>
                <c:pt idx="50">
                  <c:v>25.9252</c:v>
                </c:pt>
                <c:pt idx="51">
                  <c:v>26.287040000000001</c:v>
                </c:pt>
                <c:pt idx="52">
                  <c:v>26.607707999999999</c:v>
                </c:pt>
                <c:pt idx="53">
                  <c:v>26.840209000000002</c:v>
                </c:pt>
                <c:pt idx="54">
                  <c:v>26.888489</c:v>
                </c:pt>
                <c:pt idx="55">
                  <c:v>26.971052</c:v>
                </c:pt>
                <c:pt idx="56">
                  <c:v>27.177068999999999</c:v>
                </c:pt>
                <c:pt idx="57">
                  <c:v>27.258037000000002</c:v>
                </c:pt>
                <c:pt idx="58">
                  <c:v>27.427709</c:v>
                </c:pt>
                <c:pt idx="59">
                  <c:v>27.533543999999999</c:v>
                </c:pt>
                <c:pt idx="60">
                  <c:v>27.635695999999999</c:v>
                </c:pt>
                <c:pt idx="61">
                  <c:v>27.435959</c:v>
                </c:pt>
                <c:pt idx="62">
                  <c:v>27.450481</c:v>
                </c:pt>
                <c:pt idx="63">
                  <c:v>27.437135999999999</c:v>
                </c:pt>
                <c:pt idx="64">
                  <c:v>27.561907999999999</c:v>
                </c:pt>
                <c:pt idx="65">
                  <c:v>27.765837000000001</c:v>
                </c:pt>
                <c:pt idx="66">
                  <c:v>27.801227000000001</c:v>
                </c:pt>
                <c:pt idx="67">
                  <c:v>27.767128</c:v>
                </c:pt>
                <c:pt idx="68">
                  <c:v>27.733810999999999</c:v>
                </c:pt>
                <c:pt idx="69">
                  <c:v>27.637549</c:v>
                </c:pt>
                <c:pt idx="70">
                  <c:v>27.609044000000001</c:v>
                </c:pt>
                <c:pt idx="71">
                  <c:v>27.686233999999999</c:v>
                </c:pt>
                <c:pt idx="72">
                  <c:v>27.435444</c:v>
                </c:pt>
                <c:pt idx="73">
                  <c:v>27.216546000000001</c:v>
                </c:pt>
                <c:pt idx="74">
                  <c:v>27.039598000000002</c:v>
                </c:pt>
                <c:pt idx="75">
                  <c:v>27.247074999999999</c:v>
                </c:pt>
                <c:pt idx="76">
                  <c:v>27.452607</c:v>
                </c:pt>
                <c:pt idx="77">
                  <c:v>27.65577</c:v>
                </c:pt>
                <c:pt idx="78">
                  <c:v>28.116274000000001</c:v>
                </c:pt>
                <c:pt idx="79">
                  <c:v>28.438434999999998</c:v>
                </c:pt>
                <c:pt idx="80">
                  <c:v>28.106846999999998</c:v>
                </c:pt>
                <c:pt idx="81">
                  <c:v>27.667884999999998</c:v>
                </c:pt>
                <c:pt idx="82">
                  <c:v>27.433085999999999</c:v>
                </c:pt>
                <c:pt idx="83">
                  <c:v>27.644584999999999</c:v>
                </c:pt>
                <c:pt idx="84">
                  <c:v>27.943626999999999</c:v>
                </c:pt>
                <c:pt idx="85">
                  <c:v>27.568373999999999</c:v>
                </c:pt>
                <c:pt idx="86">
                  <c:v>27.037165000000002</c:v>
                </c:pt>
                <c:pt idx="87">
                  <c:v>27.342151000000001</c:v>
                </c:pt>
                <c:pt idx="88">
                  <c:v>27.385625999999998</c:v>
                </c:pt>
                <c:pt idx="89">
                  <c:v>27.074034000000001</c:v>
                </c:pt>
                <c:pt idx="90">
                  <c:v>26.764984999999999</c:v>
                </c:pt>
                <c:pt idx="91">
                  <c:v>26.114115000000002</c:v>
                </c:pt>
                <c:pt idx="92">
                  <c:v>24.998366000000001</c:v>
                </c:pt>
                <c:pt idx="93">
                  <c:v>22.915175999999999</c:v>
                </c:pt>
                <c:pt idx="94">
                  <c:v>20.956602</c:v>
                </c:pt>
                <c:pt idx="95">
                  <c:v>16.528048999999999</c:v>
                </c:pt>
                <c:pt idx="96">
                  <c:v>11.023599000000001</c:v>
                </c:pt>
                <c:pt idx="97">
                  <c:v>7.0511999999999997</c:v>
                </c:pt>
                <c:pt idx="98">
                  <c:v>4.1074149999999996</c:v>
                </c:pt>
                <c:pt idx="99">
                  <c:v>2.4136820000000001</c:v>
                </c:pt>
                <c:pt idx="100">
                  <c:v>1.33125</c:v>
                </c:pt>
                <c:pt idx="101">
                  <c:v>0.69084199999999996</c:v>
                </c:pt>
                <c:pt idx="102">
                  <c:v>0.37184600000000001</c:v>
                </c:pt>
                <c:pt idx="103">
                  <c:v>0.18262</c:v>
                </c:pt>
                <c:pt idx="104">
                  <c:v>9.7110000000000002E-2</c:v>
                </c:pt>
                <c:pt idx="105">
                  <c:v>3.2933999999999998E-2</c:v>
                </c:pt>
                <c:pt idx="106">
                  <c:v>2.6098E-2</c:v>
                </c:pt>
                <c:pt idx="107">
                  <c:v>1.6149E-2</c:v>
                </c:pt>
                <c:pt idx="108">
                  <c:v>8.3000000000000001E-3</c:v>
                </c:pt>
              </c:numCache>
            </c:numRef>
          </c:yVal>
          <c:smooth val="1"/>
          <c:extLst xmlns:c16r2="http://schemas.microsoft.com/office/drawing/2015/06/chart">
            <c:ext xmlns:c16="http://schemas.microsoft.com/office/drawing/2014/chart" uri="{C3380CC4-5D6E-409C-BE32-E72D297353CC}">
              <c16:uniqueId val="{00000002-290F-4D50-AADD-0C3EC4E7EF2C}"/>
            </c:ext>
          </c:extLst>
        </c:ser>
        <c:ser>
          <c:idx val="1"/>
          <c:order val="3"/>
          <c:spPr>
            <a:ln w="25400"/>
          </c:spPr>
          <c:marker>
            <c:symbol val="none"/>
          </c:marker>
          <c:xVal>
            <c:numRef>
              <c:f>Sheet1!$G$2:$G$110</c:f>
              <c:numCache>
                <c:formatCode>General</c:formatCode>
                <c:ptCount val="109"/>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pt idx="107">
                  <c:v>835</c:v>
                </c:pt>
                <c:pt idx="108">
                  <c:v>840</c:v>
                </c:pt>
              </c:numCache>
            </c:numRef>
          </c:xVal>
          <c:yVal>
            <c:numRef>
              <c:f>Sheet1!$H$2:$H$110</c:f>
              <c:numCache>
                <c:formatCode>General</c:formatCode>
                <c:ptCount val="109"/>
                <c:pt idx="0">
                  <c:v>10.479839999999999</c:v>
                </c:pt>
                <c:pt idx="1">
                  <c:v>15.639737</c:v>
                </c:pt>
                <c:pt idx="2">
                  <c:v>20.861332000000001</c:v>
                </c:pt>
                <c:pt idx="3">
                  <c:v>25.06606</c:v>
                </c:pt>
                <c:pt idx="4">
                  <c:v>28.16084</c:v>
                </c:pt>
                <c:pt idx="5">
                  <c:v>29.297346000000001</c:v>
                </c:pt>
                <c:pt idx="6">
                  <c:v>28.699608000000001</c:v>
                </c:pt>
                <c:pt idx="7">
                  <c:v>26.773963999999999</c:v>
                </c:pt>
                <c:pt idx="8">
                  <c:v>24.637965000000001</c:v>
                </c:pt>
                <c:pt idx="9">
                  <c:v>22.179127999999999</c:v>
                </c:pt>
                <c:pt idx="10">
                  <c:v>19.923669</c:v>
                </c:pt>
                <c:pt idx="11">
                  <c:v>17.726585</c:v>
                </c:pt>
                <c:pt idx="12">
                  <c:v>16.009096</c:v>
                </c:pt>
                <c:pt idx="13">
                  <c:v>14.969721</c:v>
                </c:pt>
                <c:pt idx="14">
                  <c:v>14.045399</c:v>
                </c:pt>
                <c:pt idx="15">
                  <c:v>13.489061</c:v>
                </c:pt>
                <c:pt idx="16">
                  <c:v>12.86478</c:v>
                </c:pt>
                <c:pt idx="17">
                  <c:v>12.327626</c:v>
                </c:pt>
                <c:pt idx="18">
                  <c:v>11.859724</c:v>
                </c:pt>
                <c:pt idx="19">
                  <c:v>11.443251999999999</c:v>
                </c:pt>
                <c:pt idx="20">
                  <c:v>11.221831999999999</c:v>
                </c:pt>
                <c:pt idx="21">
                  <c:v>10.936282</c:v>
                </c:pt>
                <c:pt idx="22">
                  <c:v>10.968457000000001</c:v>
                </c:pt>
                <c:pt idx="23">
                  <c:v>11.389803000000001</c:v>
                </c:pt>
                <c:pt idx="24">
                  <c:v>12.28416</c:v>
                </c:pt>
                <c:pt idx="25">
                  <c:v>13.355184</c:v>
                </c:pt>
                <c:pt idx="26">
                  <c:v>14.611727999999999</c:v>
                </c:pt>
                <c:pt idx="27">
                  <c:v>15.876601000000001</c:v>
                </c:pt>
                <c:pt idx="28">
                  <c:v>17.04683</c:v>
                </c:pt>
                <c:pt idx="29">
                  <c:v>18.073934999999999</c:v>
                </c:pt>
                <c:pt idx="30">
                  <c:v>19.263629000000002</c:v>
                </c:pt>
                <c:pt idx="31">
                  <c:v>20.22082</c:v>
                </c:pt>
                <c:pt idx="32">
                  <c:v>21.318504999999998</c:v>
                </c:pt>
                <c:pt idx="33">
                  <c:v>22.752445999999999</c:v>
                </c:pt>
                <c:pt idx="34">
                  <c:v>24.093783999999999</c:v>
                </c:pt>
                <c:pt idx="35">
                  <c:v>24.655664000000002</c:v>
                </c:pt>
                <c:pt idx="36">
                  <c:v>24.942311</c:v>
                </c:pt>
                <c:pt idx="37">
                  <c:v>25.32236</c:v>
                </c:pt>
                <c:pt idx="38">
                  <c:v>24.637513999999999</c:v>
                </c:pt>
                <c:pt idx="39">
                  <c:v>25.191790000000001</c:v>
                </c:pt>
                <c:pt idx="40">
                  <c:v>25.300217</c:v>
                </c:pt>
                <c:pt idx="41">
                  <c:v>25.343008999999999</c:v>
                </c:pt>
                <c:pt idx="42">
                  <c:v>25.454214</c:v>
                </c:pt>
                <c:pt idx="43">
                  <c:v>25.595839000000002</c:v>
                </c:pt>
                <c:pt idx="44">
                  <c:v>25.744326000000001</c:v>
                </c:pt>
                <c:pt idx="45">
                  <c:v>25.903397999999999</c:v>
                </c:pt>
                <c:pt idx="46">
                  <c:v>26.117857999999998</c:v>
                </c:pt>
                <c:pt idx="47">
                  <c:v>26.180465000000002</c:v>
                </c:pt>
                <c:pt idx="48">
                  <c:v>26.340520999999999</c:v>
                </c:pt>
                <c:pt idx="49">
                  <c:v>26.699698000000001</c:v>
                </c:pt>
                <c:pt idx="50">
                  <c:v>26.89678</c:v>
                </c:pt>
                <c:pt idx="51">
                  <c:v>27.071286000000001</c:v>
                </c:pt>
                <c:pt idx="52">
                  <c:v>27.252811999999999</c:v>
                </c:pt>
                <c:pt idx="53">
                  <c:v>27.109894000000001</c:v>
                </c:pt>
                <c:pt idx="54">
                  <c:v>26.975128000000002</c:v>
                </c:pt>
                <c:pt idx="55">
                  <c:v>26.752642999999999</c:v>
                </c:pt>
                <c:pt idx="56">
                  <c:v>26.616299000000001</c:v>
                </c:pt>
                <c:pt idx="57">
                  <c:v>26.412586000000001</c:v>
                </c:pt>
                <c:pt idx="58">
                  <c:v>26.285263</c:v>
                </c:pt>
                <c:pt idx="59">
                  <c:v>26.017132</c:v>
                </c:pt>
                <c:pt idx="60">
                  <c:v>25.765127</c:v>
                </c:pt>
                <c:pt idx="61">
                  <c:v>25.317848999999999</c:v>
                </c:pt>
                <c:pt idx="62">
                  <c:v>25.065394000000001</c:v>
                </c:pt>
                <c:pt idx="63">
                  <c:v>24.81127</c:v>
                </c:pt>
                <c:pt idx="64">
                  <c:v>24.659064999999998</c:v>
                </c:pt>
                <c:pt idx="65">
                  <c:v>24.590046000000001</c:v>
                </c:pt>
                <c:pt idx="66">
                  <c:v>24.306322999999999</c:v>
                </c:pt>
                <c:pt idx="67">
                  <c:v>23.972031999999999</c:v>
                </c:pt>
                <c:pt idx="68">
                  <c:v>23.583500999999998</c:v>
                </c:pt>
                <c:pt idx="69">
                  <c:v>23.233592999999999</c:v>
                </c:pt>
                <c:pt idx="70">
                  <c:v>23.003474000000001</c:v>
                </c:pt>
                <c:pt idx="71">
                  <c:v>22.787872</c:v>
                </c:pt>
                <c:pt idx="72">
                  <c:v>22.264600999999999</c:v>
                </c:pt>
                <c:pt idx="73">
                  <c:v>21.789567999999999</c:v>
                </c:pt>
                <c:pt idx="74">
                  <c:v>21.555924000000001</c:v>
                </c:pt>
                <c:pt idx="75">
                  <c:v>21.607316999999998</c:v>
                </c:pt>
                <c:pt idx="76">
                  <c:v>21.713827999999999</c:v>
                </c:pt>
                <c:pt idx="77">
                  <c:v>21.935713</c:v>
                </c:pt>
                <c:pt idx="78">
                  <c:v>22.288523999999999</c:v>
                </c:pt>
                <c:pt idx="79">
                  <c:v>22.252057000000001</c:v>
                </c:pt>
                <c:pt idx="80">
                  <c:v>21.785926</c:v>
                </c:pt>
                <c:pt idx="81">
                  <c:v>21.254968999999999</c:v>
                </c:pt>
                <c:pt idx="82">
                  <c:v>20.956081000000001</c:v>
                </c:pt>
                <c:pt idx="83">
                  <c:v>21.173812999999999</c:v>
                </c:pt>
                <c:pt idx="84">
                  <c:v>21.254497000000001</c:v>
                </c:pt>
                <c:pt idx="85">
                  <c:v>20.608944999999999</c:v>
                </c:pt>
                <c:pt idx="86">
                  <c:v>20.152211000000001</c:v>
                </c:pt>
                <c:pt idx="87">
                  <c:v>20.423984999999998</c:v>
                </c:pt>
                <c:pt idx="88">
                  <c:v>20.281137999999999</c:v>
                </c:pt>
                <c:pt idx="89">
                  <c:v>19.835889000000002</c:v>
                </c:pt>
                <c:pt idx="90">
                  <c:v>19.247333000000001</c:v>
                </c:pt>
                <c:pt idx="91">
                  <c:v>18.379055000000001</c:v>
                </c:pt>
                <c:pt idx="92">
                  <c:v>17.072538000000002</c:v>
                </c:pt>
                <c:pt idx="93">
                  <c:v>15.351535</c:v>
                </c:pt>
                <c:pt idx="94">
                  <c:v>13.473694999999999</c:v>
                </c:pt>
                <c:pt idx="95">
                  <c:v>9.9194700000000005</c:v>
                </c:pt>
                <c:pt idx="96">
                  <c:v>6.0947259999999996</c:v>
                </c:pt>
                <c:pt idx="97">
                  <c:v>3.6099570000000001</c:v>
                </c:pt>
                <c:pt idx="98">
                  <c:v>1.9394690000000001</c:v>
                </c:pt>
                <c:pt idx="99">
                  <c:v>1.018599</c:v>
                </c:pt>
                <c:pt idx="100">
                  <c:v>0.497392</c:v>
                </c:pt>
                <c:pt idx="101">
                  <c:v>0.21151600000000001</c:v>
                </c:pt>
                <c:pt idx="102">
                  <c:v>6.1441999999999997E-2</c:v>
                </c:pt>
                <c:pt idx="103">
                  <c:v>4.9410000000000001E-3</c:v>
                </c:pt>
                <c:pt idx="104">
                  <c:v>3.7002E-2</c:v>
                </c:pt>
                <c:pt idx="105">
                  <c:v>2.464E-3</c:v>
                </c:pt>
                <c:pt idx="106">
                  <c:v>1.4339999999999999E-3</c:v>
                </c:pt>
                <c:pt idx="107">
                  <c:v>7.9920000000000008E-3</c:v>
                </c:pt>
                <c:pt idx="108">
                  <c:v>2.8067000000000002E-2</c:v>
                </c:pt>
              </c:numCache>
            </c:numRef>
          </c:yVal>
          <c:smooth val="1"/>
          <c:extLst xmlns:c16r2="http://schemas.microsoft.com/office/drawing/2015/06/chart">
            <c:ext xmlns:c16="http://schemas.microsoft.com/office/drawing/2014/chart" uri="{C3380CC4-5D6E-409C-BE32-E72D297353CC}">
              <c16:uniqueId val="{00000003-290F-4D50-AADD-0C3EC4E7EF2C}"/>
            </c:ext>
          </c:extLst>
        </c:ser>
        <c:ser>
          <c:idx val="0"/>
          <c:order val="4"/>
          <c:spPr>
            <a:ln w="25400" cap="rnd">
              <a:solidFill>
                <a:srgbClr val="009900"/>
              </a:solidFill>
              <a:round/>
            </a:ln>
            <a:effectLst/>
          </c:spPr>
          <c:marker>
            <c:symbol val="none"/>
          </c:marker>
          <c:xVal>
            <c:numRef>
              <c:f>Sheet1!$M$2:$M$110</c:f>
              <c:numCache>
                <c:formatCode>General</c:formatCode>
                <c:ptCount val="109"/>
                <c:pt idx="0">
                  <c:v>300</c:v>
                </c:pt>
                <c:pt idx="1">
                  <c:v>305</c:v>
                </c:pt>
                <c:pt idx="2">
                  <c:v>310</c:v>
                </c:pt>
                <c:pt idx="3">
                  <c:v>315</c:v>
                </c:pt>
                <c:pt idx="4">
                  <c:v>320</c:v>
                </c:pt>
                <c:pt idx="5">
                  <c:v>325</c:v>
                </c:pt>
                <c:pt idx="6">
                  <c:v>330</c:v>
                </c:pt>
                <c:pt idx="7">
                  <c:v>335</c:v>
                </c:pt>
                <c:pt idx="8">
                  <c:v>340</c:v>
                </c:pt>
                <c:pt idx="9">
                  <c:v>345</c:v>
                </c:pt>
                <c:pt idx="10">
                  <c:v>350</c:v>
                </c:pt>
                <c:pt idx="11">
                  <c:v>355</c:v>
                </c:pt>
                <c:pt idx="12">
                  <c:v>360</c:v>
                </c:pt>
                <c:pt idx="13">
                  <c:v>365</c:v>
                </c:pt>
                <c:pt idx="14">
                  <c:v>370</c:v>
                </c:pt>
                <c:pt idx="15">
                  <c:v>375</c:v>
                </c:pt>
                <c:pt idx="16">
                  <c:v>380</c:v>
                </c:pt>
                <c:pt idx="17">
                  <c:v>385</c:v>
                </c:pt>
                <c:pt idx="18">
                  <c:v>390</c:v>
                </c:pt>
                <c:pt idx="19">
                  <c:v>395</c:v>
                </c:pt>
                <c:pt idx="20">
                  <c:v>400</c:v>
                </c:pt>
                <c:pt idx="21">
                  <c:v>405</c:v>
                </c:pt>
                <c:pt idx="22">
                  <c:v>410</c:v>
                </c:pt>
                <c:pt idx="23">
                  <c:v>415</c:v>
                </c:pt>
                <c:pt idx="24">
                  <c:v>420</c:v>
                </c:pt>
                <c:pt idx="25">
                  <c:v>425</c:v>
                </c:pt>
                <c:pt idx="26">
                  <c:v>430</c:v>
                </c:pt>
                <c:pt idx="27">
                  <c:v>435</c:v>
                </c:pt>
                <c:pt idx="28">
                  <c:v>440</c:v>
                </c:pt>
                <c:pt idx="29">
                  <c:v>445</c:v>
                </c:pt>
                <c:pt idx="30">
                  <c:v>450</c:v>
                </c:pt>
                <c:pt idx="31">
                  <c:v>455</c:v>
                </c:pt>
                <c:pt idx="32">
                  <c:v>460</c:v>
                </c:pt>
                <c:pt idx="33">
                  <c:v>465</c:v>
                </c:pt>
                <c:pt idx="34">
                  <c:v>470</c:v>
                </c:pt>
                <c:pt idx="35">
                  <c:v>475</c:v>
                </c:pt>
                <c:pt idx="36">
                  <c:v>480</c:v>
                </c:pt>
                <c:pt idx="37">
                  <c:v>485</c:v>
                </c:pt>
                <c:pt idx="38">
                  <c:v>490</c:v>
                </c:pt>
                <c:pt idx="39">
                  <c:v>495</c:v>
                </c:pt>
                <c:pt idx="40">
                  <c:v>500</c:v>
                </c:pt>
                <c:pt idx="41">
                  <c:v>505</c:v>
                </c:pt>
                <c:pt idx="42">
                  <c:v>510</c:v>
                </c:pt>
                <c:pt idx="43">
                  <c:v>515</c:v>
                </c:pt>
                <c:pt idx="44">
                  <c:v>520</c:v>
                </c:pt>
                <c:pt idx="45">
                  <c:v>525</c:v>
                </c:pt>
                <c:pt idx="46">
                  <c:v>530</c:v>
                </c:pt>
                <c:pt idx="47">
                  <c:v>535</c:v>
                </c:pt>
                <c:pt idx="48">
                  <c:v>540</c:v>
                </c:pt>
                <c:pt idx="49">
                  <c:v>545</c:v>
                </c:pt>
                <c:pt idx="50">
                  <c:v>550</c:v>
                </c:pt>
                <c:pt idx="51">
                  <c:v>555</c:v>
                </c:pt>
                <c:pt idx="52">
                  <c:v>560</c:v>
                </c:pt>
                <c:pt idx="53">
                  <c:v>565</c:v>
                </c:pt>
                <c:pt idx="54">
                  <c:v>570</c:v>
                </c:pt>
                <c:pt idx="55">
                  <c:v>575</c:v>
                </c:pt>
                <c:pt idx="56">
                  <c:v>580</c:v>
                </c:pt>
                <c:pt idx="57">
                  <c:v>585</c:v>
                </c:pt>
                <c:pt idx="58">
                  <c:v>590</c:v>
                </c:pt>
                <c:pt idx="59">
                  <c:v>595</c:v>
                </c:pt>
                <c:pt idx="60">
                  <c:v>600</c:v>
                </c:pt>
                <c:pt idx="61">
                  <c:v>605</c:v>
                </c:pt>
                <c:pt idx="62">
                  <c:v>610</c:v>
                </c:pt>
                <c:pt idx="63">
                  <c:v>615</c:v>
                </c:pt>
                <c:pt idx="64">
                  <c:v>620</c:v>
                </c:pt>
                <c:pt idx="65">
                  <c:v>625</c:v>
                </c:pt>
                <c:pt idx="66">
                  <c:v>630</c:v>
                </c:pt>
                <c:pt idx="67">
                  <c:v>635</c:v>
                </c:pt>
                <c:pt idx="68">
                  <c:v>640</c:v>
                </c:pt>
                <c:pt idx="69">
                  <c:v>645</c:v>
                </c:pt>
                <c:pt idx="70">
                  <c:v>650</c:v>
                </c:pt>
                <c:pt idx="71">
                  <c:v>655</c:v>
                </c:pt>
                <c:pt idx="72">
                  <c:v>660</c:v>
                </c:pt>
                <c:pt idx="73">
                  <c:v>665</c:v>
                </c:pt>
                <c:pt idx="74">
                  <c:v>670</c:v>
                </c:pt>
                <c:pt idx="75">
                  <c:v>675</c:v>
                </c:pt>
                <c:pt idx="76">
                  <c:v>680</c:v>
                </c:pt>
                <c:pt idx="77">
                  <c:v>685</c:v>
                </c:pt>
                <c:pt idx="78">
                  <c:v>690</c:v>
                </c:pt>
                <c:pt idx="79">
                  <c:v>695</c:v>
                </c:pt>
                <c:pt idx="80">
                  <c:v>700</c:v>
                </c:pt>
                <c:pt idx="81">
                  <c:v>705</c:v>
                </c:pt>
                <c:pt idx="82">
                  <c:v>710</c:v>
                </c:pt>
                <c:pt idx="83">
                  <c:v>715</c:v>
                </c:pt>
                <c:pt idx="84">
                  <c:v>720</c:v>
                </c:pt>
                <c:pt idx="85">
                  <c:v>725</c:v>
                </c:pt>
                <c:pt idx="86">
                  <c:v>730</c:v>
                </c:pt>
                <c:pt idx="87">
                  <c:v>735</c:v>
                </c:pt>
                <c:pt idx="88">
                  <c:v>740</c:v>
                </c:pt>
                <c:pt idx="89">
                  <c:v>745</c:v>
                </c:pt>
                <c:pt idx="90">
                  <c:v>750</c:v>
                </c:pt>
                <c:pt idx="91">
                  <c:v>755</c:v>
                </c:pt>
                <c:pt idx="92">
                  <c:v>760</c:v>
                </c:pt>
                <c:pt idx="93">
                  <c:v>765</c:v>
                </c:pt>
                <c:pt idx="94">
                  <c:v>770</c:v>
                </c:pt>
                <c:pt idx="95">
                  <c:v>775</c:v>
                </c:pt>
                <c:pt idx="96">
                  <c:v>780</c:v>
                </c:pt>
                <c:pt idx="97">
                  <c:v>785</c:v>
                </c:pt>
                <c:pt idx="98">
                  <c:v>790</c:v>
                </c:pt>
                <c:pt idx="99">
                  <c:v>795</c:v>
                </c:pt>
                <c:pt idx="100">
                  <c:v>800</c:v>
                </c:pt>
                <c:pt idx="101">
                  <c:v>805</c:v>
                </c:pt>
                <c:pt idx="102">
                  <c:v>810</c:v>
                </c:pt>
                <c:pt idx="103">
                  <c:v>815</c:v>
                </c:pt>
                <c:pt idx="104">
                  <c:v>820</c:v>
                </c:pt>
                <c:pt idx="105">
                  <c:v>825</c:v>
                </c:pt>
                <c:pt idx="106">
                  <c:v>830</c:v>
                </c:pt>
                <c:pt idx="107">
                  <c:v>835</c:v>
                </c:pt>
                <c:pt idx="108">
                  <c:v>840</c:v>
                </c:pt>
              </c:numCache>
            </c:numRef>
          </c:xVal>
          <c:yVal>
            <c:numRef>
              <c:f>Sheet1!$N$2:$N$110</c:f>
              <c:numCache>
                <c:formatCode>General</c:formatCode>
                <c:ptCount val="109"/>
                <c:pt idx="0">
                  <c:v>10.34445</c:v>
                </c:pt>
                <c:pt idx="1">
                  <c:v>15.799006</c:v>
                </c:pt>
                <c:pt idx="2">
                  <c:v>21.112331000000001</c:v>
                </c:pt>
                <c:pt idx="3">
                  <c:v>25.479109000000001</c:v>
                </c:pt>
                <c:pt idx="4">
                  <c:v>28.755129</c:v>
                </c:pt>
                <c:pt idx="5">
                  <c:v>30.066960000000002</c:v>
                </c:pt>
                <c:pt idx="6">
                  <c:v>29.572077</c:v>
                </c:pt>
                <c:pt idx="7">
                  <c:v>27.555924999999998</c:v>
                </c:pt>
                <c:pt idx="8">
                  <c:v>25.032626</c:v>
                </c:pt>
                <c:pt idx="9">
                  <c:v>22.040338999999999</c:v>
                </c:pt>
                <c:pt idx="10">
                  <c:v>19.34177</c:v>
                </c:pt>
                <c:pt idx="11">
                  <c:v>16.830704000000001</c:v>
                </c:pt>
                <c:pt idx="12">
                  <c:v>14.871385</c:v>
                </c:pt>
                <c:pt idx="13">
                  <c:v>13.642042999999999</c:v>
                </c:pt>
                <c:pt idx="14">
                  <c:v>12.467843</c:v>
                </c:pt>
                <c:pt idx="15">
                  <c:v>11.862619</c:v>
                </c:pt>
                <c:pt idx="16">
                  <c:v>11.129576999999999</c:v>
                </c:pt>
                <c:pt idx="17">
                  <c:v>10.521013</c:v>
                </c:pt>
                <c:pt idx="18">
                  <c:v>10.018222</c:v>
                </c:pt>
                <c:pt idx="19">
                  <c:v>9.4946459999999995</c:v>
                </c:pt>
                <c:pt idx="20">
                  <c:v>9.081671</c:v>
                </c:pt>
                <c:pt idx="21">
                  <c:v>8.6504370000000002</c:v>
                </c:pt>
                <c:pt idx="22">
                  <c:v>8.4886739999999996</c:v>
                </c:pt>
                <c:pt idx="23">
                  <c:v>8.7155769999999997</c:v>
                </c:pt>
                <c:pt idx="24">
                  <c:v>9.3839129999999997</c:v>
                </c:pt>
                <c:pt idx="25">
                  <c:v>10.176589999999999</c:v>
                </c:pt>
                <c:pt idx="26">
                  <c:v>11.136441</c:v>
                </c:pt>
                <c:pt idx="27">
                  <c:v>12.050705000000001</c:v>
                </c:pt>
                <c:pt idx="28">
                  <c:v>12.906135000000001</c:v>
                </c:pt>
                <c:pt idx="29">
                  <c:v>13.696838</c:v>
                </c:pt>
                <c:pt idx="30">
                  <c:v>14.587966</c:v>
                </c:pt>
                <c:pt idx="31">
                  <c:v>15.334415</c:v>
                </c:pt>
                <c:pt idx="32">
                  <c:v>16.162174</c:v>
                </c:pt>
                <c:pt idx="33">
                  <c:v>16.928311999999998</c:v>
                </c:pt>
                <c:pt idx="34">
                  <c:v>17.305475000000001</c:v>
                </c:pt>
                <c:pt idx="35">
                  <c:v>17.176390999999999</c:v>
                </c:pt>
                <c:pt idx="36">
                  <c:v>16.862283999999999</c:v>
                </c:pt>
                <c:pt idx="37">
                  <c:v>16.885019</c:v>
                </c:pt>
                <c:pt idx="38">
                  <c:v>16.820338</c:v>
                </c:pt>
                <c:pt idx="39">
                  <c:v>17.268829</c:v>
                </c:pt>
                <c:pt idx="40">
                  <c:v>17.639648000000001</c:v>
                </c:pt>
                <c:pt idx="41">
                  <c:v>17.960889000000002</c:v>
                </c:pt>
                <c:pt idx="42">
                  <c:v>18.151736</c:v>
                </c:pt>
                <c:pt idx="43">
                  <c:v>18.349952999999999</c:v>
                </c:pt>
                <c:pt idx="44">
                  <c:v>18.522258999999998</c:v>
                </c:pt>
                <c:pt idx="45">
                  <c:v>18.598236</c:v>
                </c:pt>
                <c:pt idx="46">
                  <c:v>18.810708999999999</c:v>
                </c:pt>
                <c:pt idx="47">
                  <c:v>18.935176999999999</c:v>
                </c:pt>
                <c:pt idx="48">
                  <c:v>19.122281999999998</c:v>
                </c:pt>
                <c:pt idx="49">
                  <c:v>19.372875000000001</c:v>
                </c:pt>
                <c:pt idx="50">
                  <c:v>19.616499999999998</c:v>
                </c:pt>
                <c:pt idx="51">
                  <c:v>19.828790000000001</c:v>
                </c:pt>
                <c:pt idx="52">
                  <c:v>19.903414999999999</c:v>
                </c:pt>
                <c:pt idx="53">
                  <c:v>19.961893</c:v>
                </c:pt>
                <c:pt idx="54">
                  <c:v>19.881063999999999</c:v>
                </c:pt>
                <c:pt idx="55">
                  <c:v>19.811810999999999</c:v>
                </c:pt>
                <c:pt idx="56">
                  <c:v>19.780826000000001</c:v>
                </c:pt>
                <c:pt idx="57">
                  <c:v>19.694455999999999</c:v>
                </c:pt>
                <c:pt idx="58">
                  <c:v>19.676017000000002</c:v>
                </c:pt>
                <c:pt idx="59">
                  <c:v>19.552471000000001</c:v>
                </c:pt>
                <c:pt idx="60">
                  <c:v>19.37312</c:v>
                </c:pt>
                <c:pt idx="61">
                  <c:v>19.160958999999998</c:v>
                </c:pt>
                <c:pt idx="62">
                  <c:v>19.055011</c:v>
                </c:pt>
                <c:pt idx="63">
                  <c:v>18.838763</c:v>
                </c:pt>
                <c:pt idx="64">
                  <c:v>18.751296</c:v>
                </c:pt>
                <c:pt idx="65">
                  <c:v>18.686919</c:v>
                </c:pt>
                <c:pt idx="66">
                  <c:v>18.489476</c:v>
                </c:pt>
                <c:pt idx="67">
                  <c:v>18.290454</c:v>
                </c:pt>
                <c:pt idx="68">
                  <c:v>18.056933999999998</c:v>
                </c:pt>
                <c:pt idx="69">
                  <c:v>17.821624</c:v>
                </c:pt>
                <c:pt idx="70">
                  <c:v>17.676829000000001</c:v>
                </c:pt>
                <c:pt idx="71">
                  <c:v>17.4711</c:v>
                </c:pt>
                <c:pt idx="72">
                  <c:v>17.101029</c:v>
                </c:pt>
                <c:pt idx="73">
                  <c:v>16.761628000000002</c:v>
                </c:pt>
                <c:pt idx="74">
                  <c:v>16.581626</c:v>
                </c:pt>
                <c:pt idx="75">
                  <c:v>16.719090999999999</c:v>
                </c:pt>
                <c:pt idx="76">
                  <c:v>16.873867000000001</c:v>
                </c:pt>
                <c:pt idx="77">
                  <c:v>17.036845</c:v>
                </c:pt>
                <c:pt idx="78">
                  <c:v>17.325991999999999</c:v>
                </c:pt>
                <c:pt idx="79">
                  <c:v>17.294218000000001</c:v>
                </c:pt>
                <c:pt idx="80">
                  <c:v>16.984138999999999</c:v>
                </c:pt>
                <c:pt idx="81">
                  <c:v>16.595659000000001</c:v>
                </c:pt>
                <c:pt idx="82">
                  <c:v>16.348358000000001</c:v>
                </c:pt>
                <c:pt idx="83">
                  <c:v>16.575759000000001</c:v>
                </c:pt>
                <c:pt idx="84">
                  <c:v>16.644158999999998</c:v>
                </c:pt>
                <c:pt idx="85">
                  <c:v>16.106945</c:v>
                </c:pt>
                <c:pt idx="86">
                  <c:v>15.633922</c:v>
                </c:pt>
                <c:pt idx="87">
                  <c:v>15.904235</c:v>
                </c:pt>
                <c:pt idx="88">
                  <c:v>15.798753</c:v>
                </c:pt>
                <c:pt idx="89">
                  <c:v>15.401821</c:v>
                </c:pt>
                <c:pt idx="90">
                  <c:v>15.109170000000001</c:v>
                </c:pt>
                <c:pt idx="91">
                  <c:v>14.525328</c:v>
                </c:pt>
                <c:pt idx="92">
                  <c:v>13.804373999999999</c:v>
                </c:pt>
                <c:pt idx="93">
                  <c:v>13.029455</c:v>
                </c:pt>
                <c:pt idx="94">
                  <c:v>12.005222</c:v>
                </c:pt>
                <c:pt idx="95">
                  <c:v>8.9803139999999999</c:v>
                </c:pt>
                <c:pt idx="96">
                  <c:v>5.5715820000000003</c:v>
                </c:pt>
                <c:pt idx="97">
                  <c:v>3.2765590000000002</c:v>
                </c:pt>
                <c:pt idx="98">
                  <c:v>1.7143710000000001</c:v>
                </c:pt>
                <c:pt idx="99">
                  <c:v>0.89032299999999998</c:v>
                </c:pt>
                <c:pt idx="100">
                  <c:v>0.424205</c:v>
                </c:pt>
                <c:pt idx="101">
                  <c:v>0.191246</c:v>
                </c:pt>
                <c:pt idx="102">
                  <c:v>0.100172</c:v>
                </c:pt>
                <c:pt idx="103">
                  <c:v>6.4676999999999998E-2</c:v>
                </c:pt>
                <c:pt idx="104">
                  <c:v>3.4863999999999999E-2</c:v>
                </c:pt>
                <c:pt idx="105">
                  <c:v>1.3217E-2</c:v>
                </c:pt>
                <c:pt idx="106">
                  <c:v>6.992E-3</c:v>
                </c:pt>
                <c:pt idx="107">
                  <c:v>6.7190000000000001E-3</c:v>
                </c:pt>
                <c:pt idx="108">
                  <c:v>8.1989999999999997E-3</c:v>
                </c:pt>
              </c:numCache>
            </c:numRef>
          </c:yVal>
          <c:smooth val="1"/>
          <c:extLst xmlns:c16r2="http://schemas.microsoft.com/office/drawing/2015/06/chart">
            <c:ext xmlns:c16="http://schemas.microsoft.com/office/drawing/2014/chart" uri="{C3380CC4-5D6E-409C-BE32-E72D297353CC}">
              <c16:uniqueId val="{00000004-290F-4D50-AADD-0C3EC4E7EF2C}"/>
            </c:ext>
          </c:extLst>
        </c:ser>
        <c:dLbls>
          <c:showLegendKey val="0"/>
          <c:showVal val="0"/>
          <c:showCatName val="0"/>
          <c:showSerName val="0"/>
          <c:showPercent val="0"/>
          <c:showBubbleSize val="0"/>
        </c:dLbls>
        <c:axId val="374273224"/>
        <c:axId val="374274792"/>
      </c:scatterChart>
      <c:valAx>
        <c:axId val="374273224"/>
        <c:scaling>
          <c:orientation val="minMax"/>
          <c:max val="800"/>
          <c:min val="300"/>
        </c:scaling>
        <c:delete val="0"/>
        <c:axPos val="b"/>
        <c:majorGridlines>
          <c:spPr>
            <a:ln w="9525" cap="flat" cmpd="sng" algn="ctr">
              <a:noFill/>
              <a:round/>
            </a:ln>
            <a:effectLst/>
          </c:spPr>
        </c:majorGridlines>
        <c:title>
          <c:tx>
            <c:rich>
              <a:bodyPr/>
              <a:lstStyle/>
              <a:p>
                <a:pPr>
                  <a:defRPr lang="ja-JP" sz="1400">
                    <a:solidFill>
                      <a:sysClr val="windowText" lastClr="000000"/>
                    </a:solidFill>
                    <a:latin typeface="Arial" panose="020B0604020202020204" pitchFamily="34" charset="0"/>
                    <a:cs typeface="Arial" panose="020B0604020202020204" pitchFamily="34" charset="0"/>
                  </a:defRPr>
                </a:pPr>
                <a:r>
                  <a:rPr lang="en-US" altLang="ja-JP" sz="1400">
                    <a:solidFill>
                      <a:sysClr val="windowText" lastClr="000000"/>
                    </a:solidFill>
                    <a:latin typeface="Arial" panose="020B0604020202020204" pitchFamily="34" charset="0"/>
                    <a:cs typeface="Arial" panose="020B0604020202020204" pitchFamily="34" charset="0"/>
                  </a:rPr>
                  <a:t>Wavelength</a:t>
                </a:r>
                <a:r>
                  <a:rPr lang="en-US" altLang="ja-JP" sz="1400" baseline="0">
                    <a:solidFill>
                      <a:sysClr val="windowText" lastClr="000000"/>
                    </a:solidFill>
                    <a:latin typeface="Arial" panose="020B0604020202020204" pitchFamily="34" charset="0"/>
                    <a:cs typeface="Arial" panose="020B0604020202020204" pitchFamily="34" charset="0"/>
                  </a:rPr>
                  <a:t> (nm)</a:t>
                </a:r>
                <a:endParaRPr lang="ja-JP" altLang="en-US" sz="1400">
                  <a:solidFill>
                    <a:sysClr val="windowText" lastClr="000000"/>
                  </a:solidFill>
                  <a:latin typeface="Arial" panose="020B0604020202020204" pitchFamily="34" charset="0"/>
                  <a:cs typeface="Arial" panose="020B0604020202020204" pitchFamily="34" charset="0"/>
                </a:endParaRPr>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4274792"/>
        <c:crosses val="autoZero"/>
        <c:crossBetween val="midCat"/>
      </c:valAx>
      <c:valAx>
        <c:axId val="374274792"/>
        <c:scaling>
          <c:orientation val="minMax"/>
          <c:max val="40"/>
          <c:min val="0"/>
        </c:scaling>
        <c:delete val="0"/>
        <c:axPos val="l"/>
        <c:majorGridlines>
          <c:spPr>
            <a:ln w="9525" cap="flat" cmpd="sng" algn="ctr">
              <a:noFill/>
              <a:round/>
            </a:ln>
            <a:effectLst/>
          </c:spPr>
        </c:majorGridlines>
        <c:title>
          <c:tx>
            <c:rich>
              <a:bodyPr/>
              <a:lstStyle/>
              <a:p>
                <a:pPr>
                  <a:defRPr lang="ja-JP" sz="1200">
                    <a:solidFill>
                      <a:sysClr val="windowText" lastClr="000000"/>
                    </a:solidFill>
                    <a:latin typeface="Arial" panose="020B0604020202020204" pitchFamily="34" charset="0"/>
                    <a:cs typeface="Arial" panose="020B0604020202020204" pitchFamily="34" charset="0"/>
                  </a:defRPr>
                </a:pPr>
                <a:r>
                  <a:rPr lang="en-US" altLang="ja-JP" sz="1200">
                    <a:solidFill>
                      <a:sysClr val="windowText" lastClr="000000"/>
                    </a:solidFill>
                    <a:latin typeface="Arial" panose="020B0604020202020204" pitchFamily="34" charset="0"/>
                    <a:cs typeface="Arial" panose="020B0604020202020204" pitchFamily="34" charset="0"/>
                  </a:rPr>
                  <a:t>EQE</a:t>
                </a:r>
                <a:r>
                  <a:rPr lang="en-US" altLang="ja-JP" sz="1200" baseline="0">
                    <a:solidFill>
                      <a:sysClr val="windowText" lastClr="000000"/>
                    </a:solidFill>
                    <a:latin typeface="Arial" panose="020B0604020202020204" pitchFamily="34" charset="0"/>
                    <a:cs typeface="Arial" panose="020B0604020202020204" pitchFamily="34" charset="0"/>
                  </a:rPr>
                  <a:t> (%)</a:t>
                </a:r>
                <a:endParaRPr lang="ja-JP" altLang="en-US" sz="1200">
                  <a:solidFill>
                    <a:sysClr val="windowText" lastClr="000000"/>
                  </a:solidFill>
                  <a:latin typeface="Arial" panose="020B0604020202020204" pitchFamily="34" charset="0"/>
                  <a:cs typeface="Arial" panose="020B0604020202020204" pitchFamily="34" charset="0"/>
                </a:endParaRPr>
              </a:p>
            </c:rich>
          </c:tx>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lang="ja-JP"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ja-JP"/>
          </a:p>
        </c:txPr>
        <c:crossAx val="374273224"/>
        <c:crosses val="autoZero"/>
        <c:crossBetween val="midCat"/>
      </c:valAx>
      <c:spPr>
        <a:ln w="25400">
          <a:solidFill>
            <a:schemeClr val="tx1"/>
          </a:solidFill>
        </a:ln>
      </c:spPr>
    </c:plotArea>
    <c:plotVisOnly val="1"/>
    <c:dispBlanksAs val="gap"/>
    <c:showDLblsOverMax val="0"/>
    <c:extLst xmlns:c16r2="http://schemas.microsoft.com/office/drawing/2015/06/chart"/>
  </c:chart>
  <c:spPr>
    <a:ln>
      <a:noFill/>
    </a:ln>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0.94727</cdr:x>
      <cdr:y>0.08826</cdr:y>
    </cdr:from>
    <cdr:to>
      <cdr:x>0.94727</cdr:x>
      <cdr:y>0.44019</cdr:y>
    </cdr:to>
    <cdr:cxnSp macro="">
      <cdr:nvCxnSpPr>
        <cdr:cNvPr id="3" name="直線コネクタ 2">
          <a:extLst xmlns:a="http://schemas.openxmlformats.org/drawingml/2006/main">
            <a:ext uri="{FF2B5EF4-FFF2-40B4-BE49-F238E27FC236}">
              <a16:creationId xmlns:a16="http://schemas.microsoft.com/office/drawing/2014/main" xmlns="" id="{FC15B2FC-CE78-4FEE-94E9-668AACD6FB45}"/>
            </a:ext>
          </a:extLst>
        </cdr:cNvPr>
        <cdr:cNvCxnSpPr/>
      </cdr:nvCxnSpPr>
      <cdr:spPr>
        <a:xfrm xmlns:a="http://schemas.openxmlformats.org/drawingml/2006/main">
          <a:off x="4619626" y="433388"/>
          <a:ext cx="0" cy="172800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0.1276</cdr:x>
      <cdr:y>0.10734</cdr:y>
    </cdr:from>
    <cdr:to>
      <cdr:x>0.1276</cdr:x>
      <cdr:y>0.29797</cdr:y>
    </cdr:to>
    <cdr:cxnSp macro="">
      <cdr:nvCxnSpPr>
        <cdr:cNvPr id="6" name="直線コネクタ 5">
          <a:extLst xmlns:a="http://schemas.openxmlformats.org/drawingml/2006/main">
            <a:ext uri="{FF2B5EF4-FFF2-40B4-BE49-F238E27FC236}">
              <a16:creationId xmlns:a16="http://schemas.microsoft.com/office/drawing/2014/main" xmlns="" id="{52D36B44-49D6-4C7E-A206-D856650AD015}"/>
            </a:ext>
          </a:extLst>
        </cdr:cNvPr>
        <cdr:cNvCxnSpPr/>
      </cdr:nvCxnSpPr>
      <cdr:spPr>
        <a:xfrm xmlns:a="http://schemas.openxmlformats.org/drawingml/2006/main">
          <a:off x="622300" y="527050"/>
          <a:ext cx="0" cy="93600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0.12695</cdr:x>
      <cdr:y>0.25315</cdr:y>
    </cdr:from>
    <cdr:to>
      <cdr:x>0.12695</cdr:x>
      <cdr:y>0.34627</cdr:y>
    </cdr:to>
    <cdr:cxnSp macro="">
      <cdr:nvCxnSpPr>
        <cdr:cNvPr id="8" name="直線コネクタ 7">
          <a:extLst xmlns:a="http://schemas.openxmlformats.org/drawingml/2006/main">
            <a:ext uri="{FF2B5EF4-FFF2-40B4-BE49-F238E27FC236}">
              <a16:creationId xmlns:a16="http://schemas.microsoft.com/office/drawing/2014/main" xmlns="" id="{07AEA8C2-EBD3-4971-8A15-6E1EE5458B04}"/>
            </a:ext>
          </a:extLst>
        </cdr:cNvPr>
        <cdr:cNvCxnSpPr/>
      </cdr:nvCxnSpPr>
      <cdr:spPr>
        <a:xfrm xmlns:a="http://schemas.openxmlformats.org/drawingml/2006/main">
          <a:off x="619126" y="1243013"/>
          <a:ext cx="0" cy="457200"/>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0.32096</cdr:x>
      <cdr:y>0.40123</cdr:y>
    </cdr:from>
    <cdr:to>
      <cdr:x>0.32096</cdr:x>
      <cdr:y>0.44522</cdr:y>
    </cdr:to>
    <cdr:cxnSp macro="">
      <cdr:nvCxnSpPr>
        <cdr:cNvPr id="9" name="直線コネクタ 8">
          <a:extLst xmlns:a="http://schemas.openxmlformats.org/drawingml/2006/main">
            <a:ext uri="{FF2B5EF4-FFF2-40B4-BE49-F238E27FC236}">
              <a16:creationId xmlns:a16="http://schemas.microsoft.com/office/drawing/2014/main" xmlns="" id="{2B27DB9A-F1D4-4538-A3F2-2DE1699FD988}"/>
            </a:ext>
          </a:extLst>
        </cdr:cNvPr>
        <cdr:cNvCxnSpPr/>
      </cdr:nvCxnSpPr>
      <cdr:spPr>
        <a:xfrm xmlns:a="http://schemas.openxmlformats.org/drawingml/2006/main">
          <a:off x="1565276" y="1970088"/>
          <a:ext cx="0" cy="21600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0.94857</cdr:x>
      <cdr:y>0.45619</cdr:y>
    </cdr:from>
    <cdr:to>
      <cdr:x>0.94857</cdr:x>
      <cdr:y>0.50018</cdr:y>
    </cdr:to>
    <cdr:cxnSp macro="">
      <cdr:nvCxnSpPr>
        <cdr:cNvPr id="10" name="直線コネクタ 9">
          <a:extLst xmlns:a="http://schemas.openxmlformats.org/drawingml/2006/main">
            <a:ext uri="{FF2B5EF4-FFF2-40B4-BE49-F238E27FC236}">
              <a16:creationId xmlns:a16="http://schemas.microsoft.com/office/drawing/2014/main" xmlns="" id="{E3F79689-93BB-4868-901B-AF9B2B283BA9}"/>
            </a:ext>
          </a:extLst>
        </cdr:cNvPr>
        <cdr:cNvCxnSpPr/>
      </cdr:nvCxnSpPr>
      <cdr:spPr>
        <a:xfrm xmlns:a="http://schemas.openxmlformats.org/drawingml/2006/main">
          <a:off x="4625976" y="2239963"/>
          <a:ext cx="0" cy="21600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0.12695</cdr:x>
      <cdr:y>0.49564</cdr:y>
    </cdr:from>
    <cdr:to>
      <cdr:x>0.12695</cdr:x>
      <cdr:y>0.53637</cdr:y>
    </cdr:to>
    <cdr:cxnSp macro="">
      <cdr:nvCxnSpPr>
        <cdr:cNvPr id="12" name="直線コネクタ 11">
          <a:extLst xmlns:a="http://schemas.openxmlformats.org/drawingml/2006/main">
            <a:ext uri="{FF2B5EF4-FFF2-40B4-BE49-F238E27FC236}">
              <a16:creationId xmlns:a16="http://schemas.microsoft.com/office/drawing/2014/main" xmlns="" id="{D7696A95-50C1-4C38-AA1E-A2CAA4B5D33B}"/>
            </a:ext>
          </a:extLst>
        </cdr:cNvPr>
        <cdr:cNvCxnSpPr/>
      </cdr:nvCxnSpPr>
      <cdr:spPr>
        <a:xfrm xmlns:a="http://schemas.openxmlformats.org/drawingml/2006/main" flipH="1">
          <a:off x="619126" y="2433638"/>
          <a:ext cx="0" cy="200025"/>
        </a:xfrm>
        <a:prstGeom xmlns:a="http://schemas.openxmlformats.org/drawingml/2006/main" prst="line">
          <a:avLst/>
        </a:prstGeom>
        <a:ln xmlns:a="http://schemas.openxmlformats.org/drawingml/2006/main" w="12700">
          <a:solidFill>
            <a:srgbClr val="3333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0.32292</cdr:x>
      <cdr:y>0.5409</cdr:y>
    </cdr:from>
    <cdr:to>
      <cdr:x>0.32292</cdr:x>
      <cdr:y>0.58164</cdr:y>
    </cdr:to>
    <cdr:cxnSp macro="">
      <cdr:nvCxnSpPr>
        <cdr:cNvPr id="13" name="直線コネクタ 12">
          <a:extLst xmlns:a="http://schemas.openxmlformats.org/drawingml/2006/main">
            <a:ext uri="{FF2B5EF4-FFF2-40B4-BE49-F238E27FC236}">
              <a16:creationId xmlns:a16="http://schemas.microsoft.com/office/drawing/2014/main" xmlns="" id="{4EA7F6BE-A75A-427C-9039-9900B8AD245D}"/>
            </a:ext>
          </a:extLst>
        </cdr:cNvPr>
        <cdr:cNvCxnSpPr/>
      </cdr:nvCxnSpPr>
      <cdr:spPr>
        <a:xfrm xmlns:a="http://schemas.openxmlformats.org/drawingml/2006/main" flipH="1">
          <a:off x="1574801" y="2655888"/>
          <a:ext cx="0" cy="200025"/>
        </a:xfrm>
        <a:prstGeom xmlns:a="http://schemas.openxmlformats.org/drawingml/2006/main" prst="line">
          <a:avLst/>
        </a:prstGeom>
        <a:ln xmlns:a="http://schemas.openxmlformats.org/drawingml/2006/main" w="12700">
          <a:solidFill>
            <a:srgbClr val="3333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0.95443</cdr:x>
      <cdr:y>0.5881</cdr:y>
    </cdr:from>
    <cdr:to>
      <cdr:x>0.95443</cdr:x>
      <cdr:y>0.65409</cdr:y>
    </cdr:to>
    <cdr:cxnSp macro="">
      <cdr:nvCxnSpPr>
        <cdr:cNvPr id="14" name="直線コネクタ 13">
          <a:extLst xmlns:a="http://schemas.openxmlformats.org/drawingml/2006/main">
            <a:ext uri="{FF2B5EF4-FFF2-40B4-BE49-F238E27FC236}">
              <a16:creationId xmlns:a16="http://schemas.microsoft.com/office/drawing/2014/main" xmlns="" id="{3BCDE935-1513-4971-9D04-F826DDF9AAB3}"/>
            </a:ext>
          </a:extLst>
        </cdr:cNvPr>
        <cdr:cNvCxnSpPr/>
      </cdr:nvCxnSpPr>
      <cdr:spPr>
        <a:xfrm xmlns:a="http://schemas.openxmlformats.org/drawingml/2006/main" flipH="1">
          <a:off x="4654551" y="2887662"/>
          <a:ext cx="0" cy="324000"/>
        </a:xfrm>
        <a:prstGeom xmlns:a="http://schemas.openxmlformats.org/drawingml/2006/main" prst="line">
          <a:avLst/>
        </a:prstGeom>
        <a:ln xmlns:a="http://schemas.openxmlformats.org/drawingml/2006/main" w="12700">
          <a:solidFill>
            <a:srgbClr val="3333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0.31836</cdr:x>
      <cdr:y>0.62561</cdr:y>
    </cdr:from>
    <cdr:to>
      <cdr:x>0.31836</cdr:x>
      <cdr:y>0.66634</cdr:y>
    </cdr:to>
    <cdr:cxnSp macro="">
      <cdr:nvCxnSpPr>
        <cdr:cNvPr id="16" name="直線コネクタ 15">
          <a:extLst xmlns:a="http://schemas.openxmlformats.org/drawingml/2006/main">
            <a:ext uri="{FF2B5EF4-FFF2-40B4-BE49-F238E27FC236}">
              <a16:creationId xmlns:a16="http://schemas.microsoft.com/office/drawing/2014/main" xmlns="" id="{0D347448-953F-4ECF-B54A-4EA4595ABEA3}"/>
            </a:ext>
          </a:extLst>
        </cdr:cNvPr>
        <cdr:cNvCxnSpPr/>
      </cdr:nvCxnSpPr>
      <cdr:spPr>
        <a:xfrm xmlns:a="http://schemas.openxmlformats.org/drawingml/2006/main">
          <a:off x="1552576" y="3071813"/>
          <a:ext cx="0" cy="200025"/>
        </a:xfrm>
        <a:prstGeom xmlns:a="http://schemas.openxmlformats.org/drawingml/2006/main" prst="line">
          <a:avLst/>
        </a:prstGeom>
        <a:ln xmlns:a="http://schemas.openxmlformats.org/drawingml/2006/main" w="19050">
          <a:solidFill>
            <a:srgbClr val="00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0.1276</cdr:x>
      <cdr:y>0.51665</cdr:y>
    </cdr:from>
    <cdr:to>
      <cdr:x>0.1276</cdr:x>
      <cdr:y>0.70902</cdr:y>
    </cdr:to>
    <cdr:cxnSp macro="">
      <cdr:nvCxnSpPr>
        <cdr:cNvPr id="17" name="直線コネクタ 16">
          <a:extLst xmlns:a="http://schemas.openxmlformats.org/drawingml/2006/main">
            <a:ext uri="{FF2B5EF4-FFF2-40B4-BE49-F238E27FC236}">
              <a16:creationId xmlns:a16="http://schemas.microsoft.com/office/drawing/2014/main" xmlns="" id="{1008FD62-3294-48B9-9955-AF88DD94CF81}"/>
            </a:ext>
          </a:extLst>
        </cdr:cNvPr>
        <cdr:cNvCxnSpPr/>
      </cdr:nvCxnSpPr>
      <cdr:spPr>
        <a:xfrm xmlns:a="http://schemas.openxmlformats.org/drawingml/2006/main">
          <a:off x="622300" y="2536825"/>
          <a:ext cx="0" cy="944563"/>
        </a:xfrm>
        <a:prstGeom xmlns:a="http://schemas.openxmlformats.org/drawingml/2006/main" prst="line">
          <a:avLst/>
        </a:prstGeom>
        <a:ln xmlns:a="http://schemas.openxmlformats.org/drawingml/2006/main" w="19050">
          <a:solidFill>
            <a:srgbClr val="00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0.95052</cdr:x>
      <cdr:y>0.7365</cdr:y>
    </cdr:from>
    <cdr:to>
      <cdr:x>0.95052</cdr:x>
      <cdr:y>0.79516</cdr:y>
    </cdr:to>
    <cdr:cxnSp macro="">
      <cdr:nvCxnSpPr>
        <cdr:cNvPr id="19" name="直線コネクタ 18">
          <a:extLst xmlns:a="http://schemas.openxmlformats.org/drawingml/2006/main">
            <a:ext uri="{FF2B5EF4-FFF2-40B4-BE49-F238E27FC236}">
              <a16:creationId xmlns:a16="http://schemas.microsoft.com/office/drawing/2014/main" xmlns="" id="{9D5F9F69-AB2C-437B-8F53-3F5D0A4AA7A7}"/>
            </a:ext>
          </a:extLst>
        </cdr:cNvPr>
        <cdr:cNvCxnSpPr/>
      </cdr:nvCxnSpPr>
      <cdr:spPr>
        <a:xfrm xmlns:a="http://schemas.openxmlformats.org/drawingml/2006/main">
          <a:off x="4635500" y="3616325"/>
          <a:ext cx="0" cy="288000"/>
        </a:xfrm>
        <a:prstGeom xmlns:a="http://schemas.openxmlformats.org/drawingml/2006/main" prst="line">
          <a:avLst/>
        </a:prstGeom>
        <a:ln xmlns:a="http://schemas.openxmlformats.org/drawingml/2006/main" w="19050">
          <a:solidFill>
            <a:srgbClr val="00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0.32031</cdr:x>
      <cdr:y>0.63531</cdr:y>
    </cdr:from>
    <cdr:to>
      <cdr:x>0.32031</cdr:x>
      <cdr:y>0.70514</cdr:y>
    </cdr:to>
    <cdr:cxnSp macro="">
      <cdr:nvCxnSpPr>
        <cdr:cNvPr id="21" name="直線コネクタ 20">
          <a:extLst xmlns:a="http://schemas.openxmlformats.org/drawingml/2006/main">
            <a:ext uri="{FF2B5EF4-FFF2-40B4-BE49-F238E27FC236}">
              <a16:creationId xmlns:a16="http://schemas.microsoft.com/office/drawing/2014/main" xmlns="" id="{684A7753-B898-49C8-AD68-A5D28D0D08A0}"/>
            </a:ext>
          </a:extLst>
        </cdr:cNvPr>
        <cdr:cNvCxnSpPr/>
      </cdr:nvCxnSpPr>
      <cdr:spPr>
        <a:xfrm xmlns:a="http://schemas.openxmlformats.org/drawingml/2006/main">
          <a:off x="1562101" y="3119438"/>
          <a:ext cx="0" cy="342900"/>
        </a:xfrm>
        <a:prstGeom xmlns:a="http://schemas.openxmlformats.org/drawingml/2006/main" prst="line">
          <a:avLst/>
        </a:prstGeom>
        <a:ln xmlns:a="http://schemas.openxmlformats.org/drawingml/2006/main" w="19050">
          <a:solidFill>
            <a:srgbClr val="FF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0.95573</cdr:x>
      <cdr:y>0.67087</cdr:y>
    </cdr:from>
    <cdr:to>
      <cdr:x>0.95573</cdr:x>
      <cdr:y>0.71486</cdr:y>
    </cdr:to>
    <cdr:cxnSp macro="">
      <cdr:nvCxnSpPr>
        <cdr:cNvPr id="22" name="直線コネクタ 21">
          <a:extLst xmlns:a="http://schemas.openxmlformats.org/drawingml/2006/main">
            <a:ext uri="{FF2B5EF4-FFF2-40B4-BE49-F238E27FC236}">
              <a16:creationId xmlns:a16="http://schemas.microsoft.com/office/drawing/2014/main" xmlns="" id="{E80208A1-5E13-478C-AFAD-8A76B52B8FF8}"/>
            </a:ext>
          </a:extLst>
        </cdr:cNvPr>
        <cdr:cNvCxnSpPr/>
      </cdr:nvCxnSpPr>
      <cdr:spPr>
        <a:xfrm xmlns:a="http://schemas.openxmlformats.org/drawingml/2006/main">
          <a:off x="4660901" y="3294063"/>
          <a:ext cx="0" cy="216000"/>
        </a:xfrm>
        <a:prstGeom xmlns:a="http://schemas.openxmlformats.org/drawingml/2006/main" prst="line">
          <a:avLst/>
        </a:prstGeom>
        <a:ln xmlns:a="http://schemas.openxmlformats.org/drawingml/2006/main" w="19050">
          <a:solidFill>
            <a:srgbClr val="FF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0.1263</cdr:x>
      <cdr:y>0.52409</cdr:y>
    </cdr:from>
    <cdr:to>
      <cdr:x>0.1263</cdr:x>
      <cdr:y>0.56808</cdr:y>
    </cdr:to>
    <cdr:cxnSp macro="">
      <cdr:nvCxnSpPr>
        <cdr:cNvPr id="23" name="直線コネクタ 22">
          <a:extLst xmlns:a="http://schemas.openxmlformats.org/drawingml/2006/main">
            <a:ext uri="{FF2B5EF4-FFF2-40B4-BE49-F238E27FC236}">
              <a16:creationId xmlns:a16="http://schemas.microsoft.com/office/drawing/2014/main" xmlns="" id="{6D68843A-C02E-4E86-A7D2-986A6A362EEE}"/>
            </a:ext>
          </a:extLst>
        </cdr:cNvPr>
        <cdr:cNvCxnSpPr/>
      </cdr:nvCxnSpPr>
      <cdr:spPr>
        <a:xfrm xmlns:a="http://schemas.openxmlformats.org/drawingml/2006/main">
          <a:off x="615951" y="2573338"/>
          <a:ext cx="0" cy="216000"/>
        </a:xfrm>
        <a:prstGeom xmlns:a="http://schemas.openxmlformats.org/drawingml/2006/main" prst="line">
          <a:avLst/>
        </a:prstGeom>
        <a:ln xmlns:a="http://schemas.openxmlformats.org/drawingml/2006/main" w="19050">
          <a:solidFill>
            <a:srgbClr val="FF99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0.33008</cdr:x>
      <cdr:y>0.92976</cdr:y>
    </cdr:from>
    <cdr:to>
      <cdr:x>0.78125</cdr:x>
      <cdr:y>1</cdr:y>
    </cdr:to>
    <cdr:sp macro="" textlink="">
      <cdr:nvSpPr>
        <cdr:cNvPr id="24" name="テキスト ボックス 23"/>
        <cdr:cNvSpPr txBox="1"/>
      </cdr:nvSpPr>
      <cdr:spPr>
        <a:xfrm xmlns:a="http://schemas.openxmlformats.org/drawingml/2006/main">
          <a:off x="1450755" y="2858977"/>
          <a:ext cx="1982965" cy="2159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1200" b="1" dirty="0">
              <a:latin typeface="Arial" panose="020B0604020202020204" pitchFamily="34" charset="0"/>
              <a:ea typeface="Arial Unicode MS" panose="020B0604020202020204" pitchFamily="50" charset="-128"/>
              <a:cs typeface="Arial" panose="020B0604020202020204" pitchFamily="34" charset="0"/>
            </a:rPr>
            <a:t>Time (days)</a:t>
          </a:r>
          <a:endParaRPr lang="ja-JP" altLang="en-US" sz="1200" b="1" dirty="0">
            <a:latin typeface="Arial" panose="020B0604020202020204" pitchFamily="34" charset="0"/>
            <a:ea typeface="Arial Unicode MS" panose="020B0604020202020204" pitchFamily="50" charset="-128"/>
            <a:cs typeface="Arial" panose="020B0604020202020204" pitchFamily="34" charset="0"/>
          </a:endParaRPr>
        </a:p>
      </cdr:txBody>
    </cdr:sp>
  </cdr:relSizeAnchor>
  <cdr:relSizeAnchor xmlns:cdr="http://schemas.openxmlformats.org/drawingml/2006/chartDrawing">
    <cdr:from>
      <cdr:x>0.00781</cdr:x>
      <cdr:y>0.22211</cdr:y>
    </cdr:from>
    <cdr:to>
      <cdr:x>0.0625</cdr:x>
      <cdr:y>0.64888</cdr:y>
    </cdr:to>
    <cdr:sp macro="" textlink="">
      <cdr:nvSpPr>
        <cdr:cNvPr id="25" name="テキスト ボックス 24"/>
        <cdr:cNvSpPr txBox="1"/>
      </cdr:nvSpPr>
      <cdr:spPr>
        <a:xfrm xmlns:a="http://schemas.openxmlformats.org/drawingml/2006/main">
          <a:off x="38101" y="1090613"/>
          <a:ext cx="266700" cy="2095500"/>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altLang="ja-JP" sz="1200" b="1">
              <a:solidFill>
                <a:schemeClr val="tx1"/>
              </a:solidFill>
              <a:latin typeface="Arial" panose="020B0604020202020204" pitchFamily="34" charset="0"/>
              <a:ea typeface="Arial Unicode MS" panose="020B0604020202020204" pitchFamily="50" charset="-128"/>
              <a:cs typeface="Arial" panose="020B0604020202020204" pitchFamily="34" charset="0"/>
            </a:rPr>
            <a:t>η (%)</a:t>
          </a:r>
          <a:endParaRPr lang="ja-JP" altLang="en-US" sz="1200" b="1">
            <a:solidFill>
              <a:schemeClr val="tx1"/>
            </a:solidFill>
            <a:latin typeface="Arial" panose="020B0604020202020204" pitchFamily="34" charset="0"/>
            <a:ea typeface="Arial Unicode MS" panose="020B0604020202020204" pitchFamily="50" charset="-128"/>
            <a:cs typeface="Arial" panose="020B0604020202020204" pitchFamily="34" charset="0"/>
          </a:endParaRPr>
        </a:p>
      </cdr:txBody>
    </cdr:sp>
  </cdr:relSizeAnchor>
  <cdr:relSizeAnchor xmlns:cdr="http://schemas.openxmlformats.org/drawingml/2006/chartDrawing">
    <cdr:from>
      <cdr:x>0.46096</cdr:x>
      <cdr:y>0.13249</cdr:y>
    </cdr:from>
    <cdr:to>
      <cdr:x>0.84129</cdr:x>
      <cdr:y>0.212</cdr:y>
    </cdr:to>
    <cdr:sp macro="" textlink="">
      <cdr:nvSpPr>
        <cdr:cNvPr id="26" name="テキスト ボックス 25"/>
        <cdr:cNvSpPr txBox="1"/>
      </cdr:nvSpPr>
      <cdr:spPr>
        <a:xfrm xmlns:a="http://schemas.openxmlformats.org/drawingml/2006/main">
          <a:off x="1970232" y="420389"/>
          <a:ext cx="1625613" cy="2522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200" b="1" dirty="0">
              <a:solidFill>
                <a:srgbClr val="FF0000"/>
              </a:solidFill>
              <a:latin typeface="Arial" panose="020B0604020202020204" pitchFamily="34" charset="0"/>
              <a:ea typeface="Arial Unicode MS" panose="020B0604020202020204" pitchFamily="50" charset="-128"/>
              <a:cs typeface="Arial" panose="020B0604020202020204" pitchFamily="34" charset="0"/>
            </a:rPr>
            <a:t>FAI 10% + EuCl</a:t>
          </a:r>
          <a:r>
            <a:rPr lang="en-US" altLang="ja-JP" sz="1200" b="1" baseline="-25000" dirty="0">
              <a:solidFill>
                <a:srgbClr val="FF0000"/>
              </a:solidFill>
              <a:latin typeface="Arial" panose="020B0604020202020204" pitchFamily="34" charset="0"/>
              <a:ea typeface="Arial Unicode MS" panose="020B0604020202020204" pitchFamily="50" charset="-128"/>
              <a:cs typeface="Arial" panose="020B0604020202020204" pitchFamily="34" charset="0"/>
            </a:rPr>
            <a:t>2</a:t>
          </a:r>
          <a:r>
            <a:rPr lang="en-US" altLang="ja-JP" sz="1200" b="1" baseline="0" dirty="0">
              <a:solidFill>
                <a:srgbClr val="FF0000"/>
              </a:solidFill>
              <a:latin typeface="Arial" panose="020B0604020202020204" pitchFamily="34" charset="0"/>
              <a:ea typeface="Arial Unicode MS" panose="020B0604020202020204" pitchFamily="50" charset="-128"/>
              <a:cs typeface="Arial" panose="020B0604020202020204" pitchFamily="34" charset="0"/>
            </a:rPr>
            <a:t> 2%</a:t>
          </a:r>
          <a:endParaRPr lang="ja-JP" altLang="en-US" sz="1200" b="1" dirty="0">
            <a:solidFill>
              <a:srgbClr val="FF0000"/>
            </a:solidFill>
            <a:latin typeface="Arial" panose="020B0604020202020204" pitchFamily="34" charset="0"/>
            <a:ea typeface="Arial Unicode MS" panose="020B0604020202020204" pitchFamily="50" charset="-128"/>
            <a:cs typeface="Arial" panose="020B0604020202020204" pitchFamily="34" charset="0"/>
          </a:endParaRPr>
        </a:p>
      </cdr:txBody>
    </cdr:sp>
  </cdr:relSizeAnchor>
  <cdr:relSizeAnchor xmlns:cdr="http://schemas.openxmlformats.org/drawingml/2006/chartDrawing">
    <cdr:from>
      <cdr:x>0.47582</cdr:x>
      <cdr:y>0.33107</cdr:y>
    </cdr:from>
    <cdr:to>
      <cdr:x>0.67186</cdr:x>
      <cdr:y>0.41058</cdr:y>
    </cdr:to>
    <cdr:sp macro="" textlink="">
      <cdr:nvSpPr>
        <cdr:cNvPr id="27" name="テキスト ボックス 1"/>
        <cdr:cNvSpPr txBox="1"/>
      </cdr:nvSpPr>
      <cdr:spPr>
        <a:xfrm xmlns:a="http://schemas.openxmlformats.org/drawingml/2006/main">
          <a:off x="2033758" y="1050475"/>
          <a:ext cx="837918" cy="2522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tx1"/>
              </a:solidFill>
              <a:latin typeface="Arial" panose="020B0604020202020204" pitchFamily="34" charset="0"/>
              <a:ea typeface="Arial Unicode MS" panose="020B0604020202020204" pitchFamily="50" charset="-128"/>
              <a:cs typeface="Arial" panose="020B0604020202020204" pitchFamily="34" charset="0"/>
            </a:rPr>
            <a:t>FAI 20%</a:t>
          </a:r>
          <a:endParaRPr lang="ja-JP" altLang="en-US" sz="1200" b="1"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cdr:txBody>
    </cdr:sp>
  </cdr:relSizeAnchor>
  <cdr:relSizeAnchor xmlns:cdr="http://schemas.openxmlformats.org/drawingml/2006/chartDrawing">
    <cdr:from>
      <cdr:x>0.48713</cdr:x>
      <cdr:y>0.50528</cdr:y>
    </cdr:from>
    <cdr:to>
      <cdr:x>0.90758</cdr:x>
      <cdr:y>0.5848</cdr:y>
    </cdr:to>
    <cdr:sp macro="" textlink="">
      <cdr:nvSpPr>
        <cdr:cNvPr id="28" name="テキスト ボックス 1"/>
        <cdr:cNvSpPr txBox="1"/>
      </cdr:nvSpPr>
      <cdr:spPr>
        <a:xfrm xmlns:a="http://schemas.openxmlformats.org/drawingml/2006/main">
          <a:off x="2082079" y="1603212"/>
          <a:ext cx="1797095" cy="2523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rgbClr val="3333FF"/>
              </a:solidFill>
              <a:latin typeface="Arial" panose="020B0604020202020204" pitchFamily="34" charset="0"/>
              <a:ea typeface="Arial Unicode MS" panose="020B0604020202020204" pitchFamily="50" charset="-128"/>
              <a:cs typeface="Arial" panose="020B0604020202020204" pitchFamily="34" charset="0"/>
            </a:rPr>
            <a:t>FAI 10% + EuBr</a:t>
          </a:r>
          <a:r>
            <a:rPr lang="en-US" altLang="ja-JP" sz="1200" b="1" baseline="-25000" dirty="0">
              <a:solidFill>
                <a:srgbClr val="3333FF"/>
              </a:solidFill>
              <a:latin typeface="Arial" panose="020B0604020202020204" pitchFamily="34" charset="0"/>
              <a:ea typeface="Arial Unicode MS" panose="020B0604020202020204" pitchFamily="50" charset="-128"/>
              <a:cs typeface="Arial" panose="020B0604020202020204" pitchFamily="34" charset="0"/>
            </a:rPr>
            <a:t>2</a:t>
          </a:r>
          <a:r>
            <a:rPr lang="en-US" altLang="ja-JP" sz="1200" b="1" baseline="0" dirty="0">
              <a:solidFill>
                <a:srgbClr val="3333FF"/>
              </a:solidFill>
              <a:latin typeface="Arial" panose="020B0604020202020204" pitchFamily="34" charset="0"/>
              <a:ea typeface="Arial Unicode MS" panose="020B0604020202020204" pitchFamily="50" charset="-128"/>
              <a:cs typeface="Arial" panose="020B0604020202020204" pitchFamily="34" charset="0"/>
            </a:rPr>
            <a:t> 1%</a:t>
          </a:r>
          <a:endParaRPr lang="ja-JP" altLang="en-US" sz="1200" b="1" dirty="0">
            <a:solidFill>
              <a:srgbClr val="3333FF"/>
            </a:solidFill>
            <a:latin typeface="Arial" panose="020B0604020202020204" pitchFamily="34" charset="0"/>
            <a:ea typeface="Arial Unicode MS" panose="020B0604020202020204" pitchFamily="50" charset="-128"/>
            <a:cs typeface="Arial" panose="020B0604020202020204" pitchFamily="34" charset="0"/>
          </a:endParaRPr>
        </a:p>
      </cdr:txBody>
    </cdr:sp>
  </cdr:relSizeAnchor>
  <cdr:relSizeAnchor xmlns:cdr="http://schemas.openxmlformats.org/drawingml/2006/chartDrawing">
    <cdr:from>
      <cdr:x>0.5</cdr:x>
      <cdr:y>0.61566</cdr:y>
    </cdr:from>
    <cdr:to>
      <cdr:x>0.92616</cdr:x>
      <cdr:y>0.76696</cdr:y>
    </cdr:to>
    <cdr:sp macro="" textlink="">
      <cdr:nvSpPr>
        <cdr:cNvPr id="29" name="テキスト ボックス 1"/>
        <cdr:cNvSpPr txBox="1"/>
      </cdr:nvSpPr>
      <cdr:spPr>
        <a:xfrm xmlns:a="http://schemas.openxmlformats.org/drawingml/2006/main">
          <a:off x="2137109" y="1953457"/>
          <a:ext cx="1821499" cy="4800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rPr>
            <a:t>FAI 20% + EuBr</a:t>
          </a:r>
          <a:r>
            <a:rPr lang="en-US" altLang="ja-JP" sz="1200" b="1" baseline="-25000"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lang="en-US" altLang="ja-JP" sz="1200" b="1" baseline="0"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rPr>
            <a:t> 2%</a:t>
          </a:r>
          <a:endParaRPr lang="ja-JP" altLang="en-US" sz="1200" b="1"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0.5</cdr:x>
      <cdr:y>0.76402</cdr:y>
    </cdr:from>
    <cdr:to>
      <cdr:x>0.92695</cdr:x>
      <cdr:y>0.84353</cdr:y>
    </cdr:to>
    <cdr:sp macro="" textlink="">
      <cdr:nvSpPr>
        <cdr:cNvPr id="30" name="テキスト ボックス 1"/>
        <cdr:cNvSpPr txBox="1"/>
      </cdr:nvSpPr>
      <cdr:spPr>
        <a:xfrm xmlns:a="http://schemas.openxmlformats.org/drawingml/2006/main">
          <a:off x="2137109" y="2424169"/>
          <a:ext cx="1824877" cy="2522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rgbClr val="009900"/>
              </a:solidFill>
              <a:latin typeface="Arial" panose="020B0604020202020204" pitchFamily="34" charset="0"/>
              <a:ea typeface="Arial Unicode MS" panose="020B0604020202020204" pitchFamily="50" charset="-128"/>
              <a:cs typeface="Arial" panose="020B0604020202020204" pitchFamily="34" charset="0"/>
            </a:rPr>
            <a:t>FAI 10% + EuBr</a:t>
          </a:r>
          <a:r>
            <a:rPr lang="en-US" altLang="ja-JP" sz="1200" b="1" baseline="-25000" dirty="0">
              <a:solidFill>
                <a:srgbClr val="009900"/>
              </a:solidFill>
              <a:latin typeface="Arial" panose="020B0604020202020204" pitchFamily="34" charset="0"/>
              <a:ea typeface="Arial Unicode MS" panose="020B0604020202020204" pitchFamily="50" charset="-128"/>
              <a:cs typeface="Arial" panose="020B0604020202020204" pitchFamily="34" charset="0"/>
            </a:rPr>
            <a:t>2</a:t>
          </a:r>
          <a:r>
            <a:rPr lang="en-US" altLang="ja-JP" sz="1200" b="1" baseline="0" dirty="0">
              <a:solidFill>
                <a:srgbClr val="009900"/>
              </a:solidFill>
              <a:latin typeface="Arial" panose="020B0604020202020204" pitchFamily="34" charset="0"/>
              <a:ea typeface="Arial Unicode MS" panose="020B0604020202020204" pitchFamily="50" charset="-128"/>
              <a:cs typeface="Arial" panose="020B0604020202020204" pitchFamily="34" charset="0"/>
            </a:rPr>
            <a:t> 2%</a:t>
          </a:r>
          <a:endParaRPr lang="ja-JP" altLang="en-US" sz="1200" b="1" dirty="0">
            <a:solidFill>
              <a:srgbClr val="009900"/>
            </a:solidFill>
            <a:latin typeface="Arial" panose="020B0604020202020204" pitchFamily="34" charset="0"/>
            <a:ea typeface="Arial Unicode MS" panose="020B0604020202020204" pitchFamily="50" charset="-128"/>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0.31837</cdr:x>
      <cdr:y>0.90378</cdr:y>
    </cdr:from>
    <cdr:to>
      <cdr:x>0.74398</cdr:x>
      <cdr:y>0.98028</cdr:y>
    </cdr:to>
    <cdr:sp macro="" textlink="">
      <cdr:nvSpPr>
        <cdr:cNvPr id="2" name="テキスト ボックス 1"/>
        <cdr:cNvSpPr txBox="1"/>
      </cdr:nvSpPr>
      <cdr:spPr>
        <a:xfrm xmlns:a="http://schemas.openxmlformats.org/drawingml/2006/main">
          <a:off x="1422350" y="3253613"/>
          <a:ext cx="1901455" cy="275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1200" b="1" dirty="0">
              <a:latin typeface="Arial Unicode MS" panose="020B0604020202020204" pitchFamily="50" charset="-128"/>
              <a:ea typeface="Arial Unicode MS" panose="020B0604020202020204" pitchFamily="50" charset="-128"/>
              <a:cs typeface="Arial Unicode MS" panose="020B0604020202020204" pitchFamily="50" charset="-128"/>
            </a:rPr>
            <a:t>Time</a:t>
          </a:r>
          <a:r>
            <a:rPr lang="en-US" altLang="ja-JP" sz="1200" b="1" baseline="0"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200" b="1" dirty="0">
              <a:latin typeface="Arial Unicode MS" panose="020B0604020202020204" pitchFamily="50" charset="-128"/>
              <a:ea typeface="Arial Unicode MS" panose="020B0604020202020204" pitchFamily="50" charset="-128"/>
              <a:cs typeface="Arial Unicode MS" panose="020B0604020202020204" pitchFamily="50" charset="-128"/>
            </a:rPr>
            <a:t>(days)</a:t>
          </a:r>
          <a:endParaRPr lang="ja-JP" altLang="en-US" sz="1200" b="1" dirty="0">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0.00926</cdr:x>
      <cdr:y>0.10909</cdr:y>
    </cdr:from>
    <cdr:to>
      <cdr:x>0.08087</cdr:x>
      <cdr:y>0.80498</cdr:y>
    </cdr:to>
    <cdr:sp macro="" textlink="">
      <cdr:nvSpPr>
        <cdr:cNvPr id="3" name="テキスト ボックス 2"/>
        <cdr:cNvSpPr txBox="1"/>
      </cdr:nvSpPr>
      <cdr:spPr>
        <a:xfrm xmlns:a="http://schemas.openxmlformats.org/drawingml/2006/main">
          <a:off x="44725" y="389786"/>
          <a:ext cx="345915" cy="2486512"/>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pPr algn="ctr"/>
          <a:r>
            <a:rPr lang="en-US" altLang="ja-JP" sz="1200" b="1" dirty="0">
              <a:latin typeface="Arial Unicode MS" panose="020B0604020202020204" pitchFamily="50" charset="-128"/>
              <a:ea typeface="Arial Unicode MS" panose="020B0604020202020204" pitchFamily="50" charset="-128"/>
              <a:cs typeface="Arial Unicode MS" panose="020B0604020202020204" pitchFamily="50" charset="-128"/>
            </a:rPr>
            <a:t>Conversion efficiency (%)</a:t>
          </a:r>
          <a:endParaRPr lang="ja-JP" altLang="en-US" sz="1200" b="1" dirty="0">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0.19921</cdr:x>
      <cdr:y>0.66203</cdr:y>
    </cdr:from>
    <cdr:to>
      <cdr:x>0.44511</cdr:x>
      <cdr:y>0.7344</cdr:y>
    </cdr:to>
    <cdr:sp macro="" textlink="">
      <cdr:nvSpPr>
        <cdr:cNvPr id="4" name="テキスト ボックス 3"/>
        <cdr:cNvSpPr txBox="1"/>
      </cdr:nvSpPr>
      <cdr:spPr>
        <a:xfrm xmlns:a="http://schemas.openxmlformats.org/drawingml/2006/main">
          <a:off x="889982" y="2383311"/>
          <a:ext cx="1098583" cy="2605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200" b="1" dirty="0">
              <a:solidFill>
                <a:srgbClr val="3333FF"/>
              </a:solidFill>
              <a:latin typeface="Arial Unicode MS" panose="020B0604020202020204" pitchFamily="50" charset="-128"/>
              <a:ea typeface="Arial Unicode MS" panose="020B0604020202020204" pitchFamily="50" charset="-128"/>
              <a:cs typeface="Arial Unicode MS" panose="020B0604020202020204" pitchFamily="50" charset="-128"/>
            </a:rPr>
            <a:t>Sm 190℃ </a:t>
          </a:r>
          <a:endParaRPr lang="ja-JP" altLang="en-US" sz="1200" b="1" dirty="0">
            <a:solidFill>
              <a:srgbClr val="3333FF"/>
            </a:solidFill>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0.201</cdr:x>
      <cdr:y>0.55137</cdr:y>
    </cdr:from>
    <cdr:to>
      <cdr:x>0.47313</cdr:x>
      <cdr:y>0.62374</cdr:y>
    </cdr:to>
    <cdr:sp macro="" textlink="">
      <cdr:nvSpPr>
        <cdr:cNvPr id="5" name="テキスト ボックス 1"/>
        <cdr:cNvSpPr txBox="1"/>
      </cdr:nvSpPr>
      <cdr:spPr>
        <a:xfrm xmlns:a="http://schemas.openxmlformats.org/drawingml/2006/main">
          <a:off x="897980" y="1984926"/>
          <a:ext cx="1215768" cy="2605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rPr>
            <a:t>Sm 210℃ </a:t>
          </a:r>
          <a:endParaRPr lang="ja-JP" altLang="en-US" sz="1200" b="1" dirty="0">
            <a:solidFill>
              <a:srgbClr val="FF9900"/>
            </a:solidFill>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0.2049</cdr:x>
      <cdr:y>0.35559</cdr:y>
    </cdr:from>
    <cdr:to>
      <cdr:x>0.46276</cdr:x>
      <cdr:y>0.42796</cdr:y>
    </cdr:to>
    <cdr:sp macro="" textlink="">
      <cdr:nvSpPr>
        <cdr:cNvPr id="6" name="テキスト ボックス 1"/>
        <cdr:cNvSpPr txBox="1"/>
      </cdr:nvSpPr>
      <cdr:spPr>
        <a:xfrm xmlns:a="http://schemas.openxmlformats.org/drawingml/2006/main">
          <a:off x="915431" y="1280131"/>
          <a:ext cx="1152015" cy="2605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Tb 190℃ </a:t>
          </a:r>
          <a:endParaRPr lang="ja-JP" altLang="en-US" sz="1200" b="1"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dr:relSizeAnchor xmlns:cdr="http://schemas.openxmlformats.org/drawingml/2006/chartDrawing">
    <cdr:from>
      <cdr:x>0.19478</cdr:x>
      <cdr:y>0.19335</cdr:y>
    </cdr:from>
    <cdr:to>
      <cdr:x>0.43207</cdr:x>
      <cdr:y>0.26572</cdr:y>
    </cdr:to>
    <cdr:sp macro="" textlink="">
      <cdr:nvSpPr>
        <cdr:cNvPr id="8" name="テキスト ボックス 1"/>
        <cdr:cNvSpPr txBox="1"/>
      </cdr:nvSpPr>
      <cdr:spPr>
        <a:xfrm xmlns:a="http://schemas.openxmlformats.org/drawingml/2006/main">
          <a:off x="870218" y="696052"/>
          <a:ext cx="1060117" cy="2605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Tb 210℃ </a:t>
          </a:r>
          <a:endParaRPr lang="ja-JP" altLang="en-US" sz="12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11AC1-7C9E-4E2B-B163-0233A4284B2F}" type="datetimeFigureOut">
              <a:rPr kumimoji="1" lang="ja-JP" altLang="en-US" smtClean="0"/>
              <a:t>2022/10/6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9824D-86B9-48C7-8A82-7584C4109C83}" type="slidenum">
              <a:rPr kumimoji="1" lang="ja-JP" altLang="en-US" smtClean="0"/>
              <a:t>‹#›</a:t>
            </a:fld>
            <a:endParaRPr kumimoji="1" lang="ja-JP" altLang="en-US"/>
          </a:p>
        </p:txBody>
      </p:sp>
    </p:spTree>
    <p:extLst>
      <p:ext uri="{BB962C8B-B14F-4D97-AF65-F5344CB8AC3E}">
        <p14:creationId xmlns:p14="http://schemas.microsoft.com/office/powerpoint/2010/main" val="6120489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25763" y="850900"/>
            <a:ext cx="4075112" cy="2292350"/>
          </a:xfrm>
        </p:spPr>
      </p:sp>
      <p:sp>
        <p:nvSpPr>
          <p:cNvPr id="3" name="ノート プレースホルダー 2"/>
          <p:cNvSpPr>
            <a:spLocks noGrp="1"/>
          </p:cNvSpPr>
          <p:nvPr>
            <p:ph type="body" idx="1"/>
          </p:nvPr>
        </p:nvSpPr>
        <p:spPr/>
        <p:txBody>
          <a:bodyPr/>
          <a:lstStyle/>
          <a:p>
            <a:r>
              <a:rPr kumimoji="1" lang="ja-JP" altLang="en-US" dirty="0"/>
              <a:t>最近、希土類元素である</a:t>
            </a:r>
            <a:r>
              <a:rPr kumimoji="1" lang="en-US" altLang="ja-JP" dirty="0" err="1"/>
              <a:t>Eu</a:t>
            </a:r>
            <a:r>
              <a:rPr kumimoji="1" lang="ja-JP" altLang="en-US" dirty="0"/>
              <a:t>を導入したペロブスカイト太陽電池が作製され、その性能が報告されています。</a:t>
            </a:r>
            <a:r>
              <a:rPr kumimoji="1" lang="en-US" altLang="ja-JP" dirty="0" err="1"/>
              <a:t>Eu</a:t>
            </a:r>
            <a:r>
              <a:rPr kumimoji="1" lang="ja-JP" altLang="en-US" dirty="0"/>
              <a:t>の酸化還元機構を利用してペロブスカイト層の分解が抑制され、長期安定性や性能向上が報告されています。</a:t>
            </a:r>
            <a:endParaRPr kumimoji="1" lang="en-US" altLang="ja-JP" dirty="0"/>
          </a:p>
          <a:p>
            <a:r>
              <a:rPr kumimoji="1" lang="ja-JP" altLang="en-US" dirty="0"/>
              <a:t>本研究の目的は、希土類元素である</a:t>
            </a:r>
            <a:r>
              <a:rPr kumimoji="1" lang="en-US" altLang="ja-JP" dirty="0"/>
              <a:t>(</a:t>
            </a:r>
            <a:r>
              <a:rPr kumimoji="1" lang="en-US" altLang="ja-JP" dirty="0" err="1"/>
              <a:t>Eu</a:t>
            </a:r>
            <a:r>
              <a:rPr kumimoji="1" lang="en-US" altLang="ja-JP" dirty="0"/>
              <a:t>, Sm,</a:t>
            </a:r>
            <a:r>
              <a:rPr kumimoji="1" lang="en-US" altLang="ja-JP" baseline="0" dirty="0"/>
              <a:t> Tb, Ce)</a:t>
            </a:r>
            <a:r>
              <a:rPr kumimoji="1" lang="ja-JP" altLang="en-US" baseline="0" dirty="0"/>
              <a:t>を部分置換したペロブスカイト結晶の電子構造を第一原理計算により予測し、光起電力特性である短絡電流密度や変換効率の向上を検証することである。</a:t>
            </a:r>
            <a:endParaRPr kumimoji="1" lang="en-US" altLang="ja-JP" dirty="0"/>
          </a:p>
          <a:p>
            <a:r>
              <a:rPr kumimoji="1" lang="en-US" altLang="ja-JP" dirty="0"/>
              <a:t>Rare-earth-based</a:t>
            </a:r>
            <a:r>
              <a:rPr kumimoji="1" lang="en-US" altLang="ja-JP" baseline="0" dirty="0"/>
              <a:t> compound</a:t>
            </a:r>
            <a:r>
              <a:rPr kumimoji="1" lang="en-US" altLang="ja-JP" dirty="0"/>
              <a:t> with </a:t>
            </a:r>
            <a:r>
              <a:rPr kumimoji="1" lang="en-US" altLang="ja-JP" baseline="0" dirty="0"/>
              <a:t>heavy-electron behavior </a:t>
            </a:r>
            <a:r>
              <a:rPr kumimoji="1" lang="en-US" altLang="ja-JP" dirty="0"/>
              <a:t>have</a:t>
            </a:r>
            <a:r>
              <a:rPr kumimoji="1" lang="en-US" altLang="ja-JP" baseline="0" dirty="0"/>
              <a:t> unique type of physical phenomena such as magnetic properties, fluorescence characteristics and superconductivity. </a:t>
            </a:r>
          </a:p>
          <a:p>
            <a:endParaRPr kumimoji="1" lang="en-US" altLang="ja-JP" baseline="0" dirty="0"/>
          </a:p>
          <a:p>
            <a:r>
              <a:rPr kumimoji="1" lang="en-US" altLang="ja-JP" baseline="0" dirty="0"/>
              <a:t>For example, the 4f electrons of europium are blocked by the closed shell structure of 5s-5p6. </a:t>
            </a:r>
          </a:p>
          <a:p>
            <a:r>
              <a:rPr kumimoji="1" lang="en-US" altLang="ja-JP" baseline="0" dirty="0"/>
              <a:t>The europium compound (</a:t>
            </a:r>
            <a:r>
              <a:rPr kumimoji="1" lang="en-US" altLang="ja-JP" baseline="0" dirty="0" err="1"/>
              <a:t>EuIII</a:t>
            </a:r>
            <a:r>
              <a:rPr kumimoji="1" lang="en-US" altLang="ja-JP" baseline="0" dirty="0"/>
              <a:t>) emits a sharp red fluorescence based on 4f-4f transition, </a:t>
            </a:r>
          </a:p>
          <a:p>
            <a:r>
              <a:rPr kumimoji="1" lang="en-US" altLang="ja-JP" baseline="0" dirty="0"/>
              <a:t>applying wavelength converter for solar cells. </a:t>
            </a:r>
          </a:p>
          <a:p>
            <a:endParaRPr kumimoji="1" lang="en-US" altLang="ja-JP" baseline="0" dirty="0"/>
          </a:p>
          <a:p>
            <a:r>
              <a:rPr kumimoji="1" lang="en-US" altLang="ja-JP" baseline="0" dirty="0"/>
              <a:t>The europium compound (</a:t>
            </a:r>
            <a:r>
              <a:rPr kumimoji="1" lang="en-US" altLang="ja-JP" baseline="0" dirty="0" err="1"/>
              <a:t>EuII</a:t>
            </a:r>
            <a:r>
              <a:rPr kumimoji="1" lang="en-US" altLang="ja-JP" baseline="0" dirty="0"/>
              <a:t>) had a wide area of fluorescence, electron correlation between d orbital and conductive carrier based on metal-ligand charge transfer in the coordination structure. </a:t>
            </a:r>
          </a:p>
          <a:p>
            <a:endParaRPr kumimoji="1" lang="en-US" altLang="ja-JP" baseline="0" dirty="0"/>
          </a:p>
          <a:p>
            <a:r>
              <a:rPr kumimoji="1" lang="en-US" altLang="ja-JP" baseline="0" dirty="0"/>
              <a:t>The heavy-electron behavior based on localized 4f orbital will be considered by the electronic structure and effective mass.           </a:t>
            </a:r>
          </a:p>
          <a:p>
            <a:endParaRPr kumimoji="1" lang="ja-JP" altLang="en-US" dirty="0"/>
          </a:p>
        </p:txBody>
      </p:sp>
      <p:sp>
        <p:nvSpPr>
          <p:cNvPr id="4" name="スライド番号プレースホルダー 3"/>
          <p:cNvSpPr>
            <a:spLocks noGrp="1"/>
          </p:cNvSpPr>
          <p:nvPr>
            <p:ph type="sldNum" sz="quarter" idx="10"/>
          </p:nvPr>
        </p:nvSpPr>
        <p:spPr/>
        <p:txBody>
          <a:bodyPr/>
          <a:lstStyle/>
          <a:p>
            <a:fld id="{BA9706DA-9D5C-4592-8AEF-CB94D1BF35C2}" type="slidenum">
              <a:rPr kumimoji="1" lang="ja-JP" altLang="en-US" smtClean="0"/>
              <a:t>3</a:t>
            </a:fld>
            <a:endParaRPr kumimoji="1" lang="ja-JP" altLang="en-US"/>
          </a:p>
        </p:txBody>
      </p:sp>
    </p:spTree>
    <p:extLst>
      <p:ext uri="{BB962C8B-B14F-4D97-AF65-F5344CB8AC3E}">
        <p14:creationId xmlns:p14="http://schemas.microsoft.com/office/powerpoint/2010/main" val="274838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FAPbTb</a:t>
            </a:r>
            <a:r>
              <a:rPr kumimoji="1" lang="en-US" altLang="ja-JP" dirty="0"/>
              <a:t>(III)I3</a:t>
            </a:r>
            <a:r>
              <a:rPr kumimoji="1" lang="ja-JP" altLang="en-US" dirty="0"/>
              <a:t>ペロブスカイト結晶の電子密度分布、バンド構造、部分状態密度を示します。</a:t>
            </a:r>
            <a:endParaRPr kumimoji="1" lang="en-US" altLang="ja-JP" dirty="0"/>
          </a:p>
          <a:p>
            <a:r>
              <a:rPr kumimoji="1" lang="en-US" altLang="ja-JP" dirty="0"/>
              <a:t>Tb, I</a:t>
            </a:r>
            <a:r>
              <a:rPr kumimoji="1" lang="ja-JP" altLang="en-US" dirty="0"/>
              <a:t>原子の電子密度分布は高く、</a:t>
            </a:r>
            <a:r>
              <a:rPr kumimoji="1" lang="en-US" altLang="ja-JP" dirty="0"/>
              <a:t>Tb – I</a:t>
            </a:r>
            <a:r>
              <a:rPr kumimoji="1" lang="ja-JP" altLang="en-US" dirty="0"/>
              <a:t>結合間の相互作用は弱い。</a:t>
            </a:r>
            <a:endParaRPr kumimoji="1" lang="en-US" altLang="ja-JP" dirty="0"/>
          </a:p>
          <a:p>
            <a:endParaRPr kumimoji="1" lang="en-US" altLang="ja-JP" dirty="0"/>
          </a:p>
          <a:p>
            <a:r>
              <a:rPr kumimoji="1" lang="ja-JP" altLang="en-US" dirty="0"/>
              <a:t>価電子帯では局在化した</a:t>
            </a:r>
            <a:r>
              <a:rPr kumimoji="1" lang="en-US" altLang="ja-JP" dirty="0"/>
              <a:t>Tb 4f</a:t>
            </a:r>
            <a:r>
              <a:rPr kumimoji="1" lang="ja-JP" altLang="en-US" dirty="0"/>
              <a:t>軌道が出現し、配位子</a:t>
            </a:r>
            <a:r>
              <a:rPr kumimoji="1" lang="en-US" altLang="ja-JP" dirty="0"/>
              <a:t>I p</a:t>
            </a:r>
            <a:r>
              <a:rPr kumimoji="1" lang="ja-JP" altLang="en-US" dirty="0"/>
              <a:t>軌道との相互作用は弱く、電荷移動は抑制され、</a:t>
            </a:r>
            <a:endParaRPr kumimoji="1" lang="en-US" altLang="ja-JP" dirty="0"/>
          </a:p>
          <a:p>
            <a:r>
              <a:rPr kumimoji="1" lang="ja-JP" altLang="en-US" dirty="0"/>
              <a:t>ホール移動、</a:t>
            </a:r>
            <a:r>
              <a:rPr kumimoji="1" lang="en-US" altLang="ja-JP" dirty="0" err="1"/>
              <a:t>Jsc</a:t>
            </a:r>
            <a:r>
              <a:rPr kumimoji="1" lang="en-US" altLang="ja-JP" dirty="0"/>
              <a:t>, η</a:t>
            </a:r>
            <a:r>
              <a:rPr kumimoji="1" lang="ja-JP" altLang="en-US" dirty="0"/>
              <a:t>は低下すると予想される。</a:t>
            </a:r>
            <a:endParaRPr kumimoji="1" lang="en-US" altLang="ja-JP" dirty="0"/>
          </a:p>
          <a:p>
            <a:endParaRPr kumimoji="1" lang="en-US" altLang="ja-JP" dirty="0"/>
          </a:p>
          <a:p>
            <a:r>
              <a:rPr kumimoji="1" lang="ja-JP" altLang="en-US" dirty="0"/>
              <a:t>伝導帯では</a:t>
            </a:r>
            <a:r>
              <a:rPr kumimoji="1" lang="en-US" altLang="ja-JP" dirty="0"/>
              <a:t>Pb p</a:t>
            </a:r>
            <a:r>
              <a:rPr kumimoji="1" lang="ja-JP" altLang="en-US" dirty="0"/>
              <a:t>軌道から離れたところに</a:t>
            </a:r>
            <a:r>
              <a:rPr kumimoji="1" lang="en-US" altLang="ja-JP" dirty="0"/>
              <a:t>Tb d</a:t>
            </a:r>
            <a:r>
              <a:rPr kumimoji="1" lang="ja-JP" altLang="en-US" dirty="0"/>
              <a:t>軌道が出現し、電荷移動の影響は少ない。</a:t>
            </a:r>
            <a:endParaRPr kumimoji="1" lang="en-US" altLang="ja-JP" dirty="0"/>
          </a:p>
          <a:p>
            <a:r>
              <a:rPr kumimoji="1" lang="ja-JP" altLang="en-US" dirty="0"/>
              <a:t>バンドギャップは</a:t>
            </a:r>
            <a:r>
              <a:rPr kumimoji="1" lang="en-US" altLang="ja-JP" dirty="0"/>
              <a:t>1.49</a:t>
            </a:r>
            <a:r>
              <a:rPr kumimoji="1" lang="en-US" altLang="ja-JP" baseline="0" dirty="0"/>
              <a:t> </a:t>
            </a:r>
            <a:r>
              <a:rPr kumimoji="1" lang="en-US" altLang="ja-JP" dirty="0"/>
              <a:t>eV</a:t>
            </a:r>
            <a:r>
              <a:rPr kumimoji="1" lang="ja-JP" altLang="en-US" dirty="0"/>
              <a:t>となり、開放電圧は</a:t>
            </a:r>
            <a:r>
              <a:rPr kumimoji="1" lang="en-US" altLang="ja-JP" dirty="0"/>
              <a:t>FAPbI3</a:t>
            </a:r>
            <a:r>
              <a:rPr kumimoji="1" lang="ja-JP" altLang="en-US" dirty="0"/>
              <a:t>系と同様の結果が予想される。</a:t>
            </a:r>
            <a:endParaRPr kumimoji="1" lang="en-US" altLang="ja-JP" dirty="0"/>
          </a:p>
          <a:p>
            <a:endParaRPr kumimoji="1" lang="en-US" altLang="ja-JP" dirty="0"/>
          </a:p>
          <a:p>
            <a:r>
              <a:rPr kumimoji="1" lang="ja-JP" altLang="en-US" dirty="0"/>
              <a:t>全エネルギーは</a:t>
            </a:r>
            <a:r>
              <a:rPr kumimoji="1" lang="en-US" altLang="ja-JP" dirty="0"/>
              <a:t>FAPbI3</a:t>
            </a:r>
            <a:r>
              <a:rPr kumimoji="1" lang="ja-JP" altLang="en-US" dirty="0"/>
              <a:t>系よりも低下し、</a:t>
            </a:r>
            <a:r>
              <a:rPr kumimoji="1" lang="en-US" altLang="ja-JP" dirty="0"/>
              <a:t>Tb(III)</a:t>
            </a:r>
            <a:r>
              <a:rPr kumimoji="1" lang="ja-JP" altLang="en-US" dirty="0"/>
              <a:t>添加によりエネルギー的に安定性を示す。</a:t>
            </a:r>
          </a:p>
        </p:txBody>
      </p:sp>
      <p:sp>
        <p:nvSpPr>
          <p:cNvPr id="4" name="スライド番号プレースホルダー 3"/>
          <p:cNvSpPr>
            <a:spLocks noGrp="1"/>
          </p:cNvSpPr>
          <p:nvPr>
            <p:ph type="sldNum" sz="quarter" idx="5"/>
          </p:nvPr>
        </p:nvSpPr>
        <p:spPr/>
        <p:txBody>
          <a:bodyPr/>
          <a:lstStyle/>
          <a:p>
            <a:fld id="{774AE690-D688-46A2-BA98-28EA2E6BECAA}" type="slidenum">
              <a:rPr kumimoji="1" lang="ja-JP" altLang="en-US" smtClean="0"/>
              <a:t>5</a:t>
            </a:fld>
            <a:endParaRPr kumimoji="1" lang="ja-JP" altLang="en-US"/>
          </a:p>
        </p:txBody>
      </p:sp>
    </p:spTree>
    <p:extLst>
      <p:ext uri="{BB962C8B-B14F-4D97-AF65-F5344CB8AC3E}">
        <p14:creationId xmlns:p14="http://schemas.microsoft.com/office/powerpoint/2010/main" val="242850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Lanthanide</a:t>
            </a:r>
            <a:r>
              <a:rPr kumimoji="1" lang="en-US" altLang="ja-JP" baseline="0" dirty="0"/>
              <a:t>—doped perovskite</a:t>
            </a:r>
            <a:r>
              <a:rPr kumimoji="1" lang="ja-JP" altLang="en-US" baseline="0" dirty="0"/>
              <a:t>結晶の全エネルギーを表に示す。</a:t>
            </a:r>
            <a:endParaRPr kumimoji="1" lang="en-US" altLang="ja-JP" baseline="0" dirty="0"/>
          </a:p>
          <a:p>
            <a:r>
              <a:rPr kumimoji="1" lang="en-US" altLang="ja-JP" baseline="0" dirty="0"/>
              <a:t>Eu</a:t>
            </a:r>
            <a:r>
              <a:rPr kumimoji="1" lang="ja-JP" altLang="en-US" baseline="0" dirty="0"/>
              <a:t>を導入した系の全エネルギーは低下し、安定性を示した。</a:t>
            </a:r>
            <a:endParaRPr kumimoji="1" lang="en-US" altLang="ja-JP" baseline="0" dirty="0"/>
          </a:p>
          <a:p>
            <a:r>
              <a:rPr kumimoji="1" lang="en-US" altLang="ja-JP" baseline="0" dirty="0"/>
              <a:t>Total energies of Eu-doped cluster and crystals were decreased as compared with other cases, </a:t>
            </a:r>
          </a:p>
          <a:p>
            <a:r>
              <a:rPr kumimoji="1" lang="en-US" altLang="ja-JP" baseline="0" dirty="0"/>
              <a:t>yielding thermal stabilities of conversion efficiency.  </a:t>
            </a:r>
          </a:p>
          <a:p>
            <a:endParaRPr kumimoji="1" lang="en-US" altLang="ja-JP" baseline="0" dirty="0"/>
          </a:p>
          <a:p>
            <a:r>
              <a:rPr kumimoji="1" lang="en-US" altLang="ja-JP" baseline="0" dirty="0" err="1"/>
              <a:t>Gd</a:t>
            </a:r>
            <a:r>
              <a:rPr kumimoji="1" lang="en-US" altLang="ja-JP" baseline="0" dirty="0"/>
              <a:t>-doped crystal total energy  </a:t>
            </a:r>
            <a:endParaRPr kumimoji="1" lang="ja-JP" altLang="en-US" dirty="0"/>
          </a:p>
        </p:txBody>
      </p:sp>
      <p:sp>
        <p:nvSpPr>
          <p:cNvPr id="4" name="スライド番号プレースホルダー 3"/>
          <p:cNvSpPr>
            <a:spLocks noGrp="1"/>
          </p:cNvSpPr>
          <p:nvPr>
            <p:ph type="sldNum" sz="quarter" idx="10"/>
          </p:nvPr>
        </p:nvSpPr>
        <p:spPr/>
        <p:txBody>
          <a:bodyPr/>
          <a:lstStyle/>
          <a:p>
            <a:fld id="{774AE690-D688-46A2-BA98-28EA2E6BECAA}" type="slidenum">
              <a:rPr kumimoji="1" lang="ja-JP" altLang="en-US" smtClean="0"/>
              <a:t>6</a:t>
            </a:fld>
            <a:endParaRPr kumimoji="1" lang="ja-JP" altLang="en-US"/>
          </a:p>
        </p:txBody>
      </p:sp>
    </p:spTree>
    <p:extLst>
      <p:ext uri="{BB962C8B-B14F-4D97-AF65-F5344CB8AC3E}">
        <p14:creationId xmlns:p14="http://schemas.microsoft.com/office/powerpoint/2010/main" val="107425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25763" y="850900"/>
            <a:ext cx="4075112" cy="2292350"/>
          </a:xfrm>
        </p:spPr>
      </p:sp>
      <p:sp>
        <p:nvSpPr>
          <p:cNvPr id="3" name="ノート プレースホルダー 2"/>
          <p:cNvSpPr>
            <a:spLocks noGrp="1"/>
          </p:cNvSpPr>
          <p:nvPr>
            <p:ph type="body" idx="1"/>
          </p:nvPr>
        </p:nvSpPr>
        <p:spPr/>
        <p:txBody>
          <a:bodyPr/>
          <a:lstStyle/>
          <a:p>
            <a:r>
              <a:rPr kumimoji="1" lang="en-US" altLang="ja-JP" dirty="0"/>
              <a:t>Eu</a:t>
            </a:r>
            <a:r>
              <a:rPr kumimoji="1" lang="ja-JP" altLang="en-US" dirty="0"/>
              <a:t>を導入した系の電流</a:t>
            </a:r>
            <a:r>
              <a:rPr kumimoji="1" lang="en-US" altLang="ja-JP" dirty="0"/>
              <a:t>-</a:t>
            </a:r>
            <a:r>
              <a:rPr kumimoji="1" lang="ja-JP" altLang="en-US" dirty="0"/>
              <a:t>電圧特性と変換効率の経時変化を示す。</a:t>
            </a:r>
            <a:endParaRPr kumimoji="1" lang="en-US" altLang="ja-JP" dirty="0"/>
          </a:p>
          <a:p>
            <a:r>
              <a:rPr kumimoji="1" lang="en-US" altLang="ja-JP" dirty="0"/>
              <a:t>FAI 10%, EuCl2 2%</a:t>
            </a:r>
            <a:r>
              <a:rPr kumimoji="1" lang="ja-JP" altLang="en-US" dirty="0"/>
              <a:t>導入によって短絡電流密度、極性因子、並列抵抗が改善し、変換効率が向上した。</a:t>
            </a:r>
            <a:endParaRPr kumimoji="1" lang="en-US" altLang="ja-JP" dirty="0"/>
          </a:p>
          <a:p>
            <a:r>
              <a:rPr kumimoji="1" lang="ja-JP" altLang="en-US" dirty="0"/>
              <a:t>変換効率は</a:t>
            </a:r>
            <a:r>
              <a:rPr kumimoji="1" lang="en-US" altLang="ja-JP" dirty="0"/>
              <a:t>30</a:t>
            </a:r>
            <a:r>
              <a:rPr kumimoji="1" lang="ja-JP" altLang="en-US" dirty="0"/>
              <a:t>日間維持し、安定性を示した。</a:t>
            </a:r>
            <a:endParaRPr kumimoji="1" lang="en-US" altLang="ja-JP" dirty="0"/>
          </a:p>
          <a:p>
            <a:r>
              <a:rPr kumimoji="1" lang="en-US" altLang="ja-JP" dirty="0"/>
              <a:t>Figures show J-V characteristics and stability of conversion efficiency for the perovskite solar</a:t>
            </a:r>
            <a:r>
              <a:rPr kumimoji="1" lang="en-US" altLang="ja-JP" baseline="0" dirty="0"/>
              <a:t> cells. </a:t>
            </a:r>
          </a:p>
          <a:p>
            <a:r>
              <a:rPr kumimoji="1" lang="en-US" altLang="ja-JP" baseline="0" dirty="0"/>
              <a:t>The photovoltaic parameters of the perovskite solar cell are listed in Table. </a:t>
            </a:r>
          </a:p>
          <a:p>
            <a:r>
              <a:rPr kumimoji="1" lang="en-US" altLang="ja-JP" baseline="0" dirty="0"/>
              <a:t>Addition of 10% FAI and 2% EuCl2 improved the photovoltaic parameters such as shirt circuit current density and fill factor related to η.</a:t>
            </a:r>
            <a:r>
              <a:rPr kumimoji="1" lang="ja-JP" altLang="en-US" baseline="0" dirty="0"/>
              <a:t> </a:t>
            </a:r>
            <a:endParaRPr kumimoji="1" lang="en-US" altLang="ja-JP" baseline="0" dirty="0"/>
          </a:p>
          <a:p>
            <a:r>
              <a:rPr kumimoji="1" lang="en-US" altLang="ja-JP" baseline="0" dirty="0"/>
              <a:t>Addition of FAI and EuCl2 maintained the stability of η for 30 days. </a:t>
            </a:r>
            <a:endParaRPr kumimoji="1" lang="ja-JP" altLang="en-US" dirty="0"/>
          </a:p>
        </p:txBody>
      </p:sp>
      <p:sp>
        <p:nvSpPr>
          <p:cNvPr id="4" name="スライド番号プレースホルダー 3"/>
          <p:cNvSpPr>
            <a:spLocks noGrp="1"/>
          </p:cNvSpPr>
          <p:nvPr>
            <p:ph type="sldNum" sz="quarter" idx="10"/>
          </p:nvPr>
        </p:nvSpPr>
        <p:spPr/>
        <p:txBody>
          <a:bodyPr/>
          <a:lstStyle/>
          <a:p>
            <a:fld id="{774AE690-D688-46A2-BA98-28EA2E6BECAA}" type="slidenum">
              <a:rPr kumimoji="1" lang="ja-JP" altLang="en-US" smtClean="0"/>
              <a:t>7</a:t>
            </a:fld>
            <a:endParaRPr kumimoji="1" lang="ja-JP" altLang="en-US"/>
          </a:p>
        </p:txBody>
      </p:sp>
    </p:spTree>
    <p:extLst>
      <p:ext uri="{BB962C8B-B14F-4D97-AF65-F5344CB8AC3E}">
        <p14:creationId xmlns:p14="http://schemas.microsoft.com/office/powerpoint/2010/main" val="328886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25763" y="850900"/>
            <a:ext cx="4075112" cy="2292350"/>
          </a:xfrm>
        </p:spPr>
      </p:sp>
      <p:sp>
        <p:nvSpPr>
          <p:cNvPr id="3" name="ノート プレースホルダー 2"/>
          <p:cNvSpPr>
            <a:spLocks noGrp="1"/>
          </p:cNvSpPr>
          <p:nvPr>
            <p:ph type="body" idx="1"/>
          </p:nvPr>
        </p:nvSpPr>
        <p:spPr/>
        <p:txBody>
          <a:bodyPr/>
          <a:lstStyle/>
          <a:p>
            <a:r>
              <a:rPr kumimoji="1" lang="en-US" altLang="ja-JP" dirty="0" err="1"/>
              <a:t>Sm</a:t>
            </a:r>
            <a:r>
              <a:rPr kumimoji="1" lang="en-US" altLang="ja-JP" dirty="0"/>
              <a:t>, Tb</a:t>
            </a:r>
            <a:r>
              <a:rPr kumimoji="1" lang="ja-JP" altLang="en-US" dirty="0"/>
              <a:t>を導入した系の電流</a:t>
            </a:r>
            <a:r>
              <a:rPr kumimoji="1" lang="en-US" altLang="ja-JP" dirty="0"/>
              <a:t>-</a:t>
            </a:r>
            <a:r>
              <a:rPr kumimoji="1" lang="ja-JP" altLang="en-US" dirty="0"/>
              <a:t>電圧特性と変換効率の経時変化を示す。</a:t>
            </a:r>
            <a:endParaRPr kumimoji="1" lang="en-US" altLang="ja-JP" dirty="0"/>
          </a:p>
          <a:p>
            <a:r>
              <a:rPr kumimoji="1" lang="en-US" altLang="ja-JP" dirty="0" err="1"/>
              <a:t>Sm</a:t>
            </a:r>
            <a:r>
              <a:rPr kumimoji="1" lang="en-US" altLang="ja-JP" dirty="0"/>
              <a:t>, Tb</a:t>
            </a:r>
            <a:r>
              <a:rPr kumimoji="1" lang="ja-JP" altLang="en-US" dirty="0"/>
              <a:t>導入系は熱処理温度</a:t>
            </a:r>
            <a:r>
              <a:rPr kumimoji="1" lang="en-US" altLang="ja-JP" dirty="0"/>
              <a:t>210</a:t>
            </a:r>
            <a:r>
              <a:rPr kumimoji="1" lang="ja-JP" altLang="en-US" dirty="0"/>
              <a:t>℃で短絡電流密度、極性因子、並列抵抗が改善し、変換効率が向上した。</a:t>
            </a:r>
            <a:endParaRPr kumimoji="1" lang="en-US" altLang="ja-JP" dirty="0"/>
          </a:p>
          <a:p>
            <a:r>
              <a:rPr kumimoji="1" lang="ja-JP" altLang="en-US" dirty="0"/>
              <a:t>しかし、変換効率は</a:t>
            </a:r>
            <a:r>
              <a:rPr kumimoji="1" lang="en-US" altLang="ja-JP" dirty="0"/>
              <a:t>7</a:t>
            </a:r>
            <a:r>
              <a:rPr kumimoji="1" lang="ja-JP" altLang="en-US" dirty="0"/>
              <a:t>日間で低下し、安定性を示さなかった。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J-V characteristics and stability of conversion efficiency for the </a:t>
            </a:r>
            <a:r>
              <a:rPr kumimoji="1" lang="en-US" altLang="ja-JP" baseline="0" dirty="0"/>
              <a:t>added with Sm- and Tb-doped </a:t>
            </a:r>
            <a:r>
              <a:rPr kumimoji="1" lang="en-US" altLang="ja-JP" dirty="0"/>
              <a:t>perovskite solar</a:t>
            </a:r>
            <a:r>
              <a:rPr kumimoji="1" lang="en-US" altLang="ja-JP" baseline="0" dirty="0"/>
              <a:t> cells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are shown in Figures and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Incorporation of Tb into the perovskite layer improved the photovoltaic parameters of shirt circuit current density,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open circuit voltage, FF, series resistance, shunt resistance related to η. Stabilities of η were reduced for 1 week.  </a:t>
            </a:r>
          </a:p>
          <a:p>
            <a:endParaRPr kumimoji="1" lang="ja-JP" altLang="en-US" dirty="0"/>
          </a:p>
        </p:txBody>
      </p:sp>
      <p:sp>
        <p:nvSpPr>
          <p:cNvPr id="4" name="スライド番号プレースホルダー 3"/>
          <p:cNvSpPr>
            <a:spLocks noGrp="1"/>
          </p:cNvSpPr>
          <p:nvPr>
            <p:ph type="sldNum" sz="quarter" idx="10"/>
          </p:nvPr>
        </p:nvSpPr>
        <p:spPr/>
        <p:txBody>
          <a:bodyPr/>
          <a:lstStyle/>
          <a:p>
            <a:fld id="{774AE690-D688-46A2-BA98-28EA2E6BECAA}" type="slidenum">
              <a:rPr kumimoji="1" lang="ja-JP" altLang="en-US" smtClean="0"/>
              <a:t>8</a:t>
            </a:fld>
            <a:endParaRPr kumimoji="1" lang="ja-JP" altLang="en-US"/>
          </a:p>
        </p:txBody>
      </p:sp>
    </p:spTree>
    <p:extLst>
      <p:ext uri="{BB962C8B-B14F-4D97-AF65-F5344CB8AC3E}">
        <p14:creationId xmlns:p14="http://schemas.microsoft.com/office/powerpoint/2010/main" val="371661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225708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199845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257301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72906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400231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61221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3425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4135864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33315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54283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0CEC5C1-AF2E-4F11-8603-8412C0DFF19B}" type="datetimeFigureOut">
              <a:rPr kumimoji="1" lang="ja-JP" altLang="en-US" smtClean="0"/>
              <a:t>2022/10/6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53682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EC5C1-AF2E-4F11-8603-8412C0DFF19B}" type="datetimeFigureOut">
              <a:rPr kumimoji="1" lang="ja-JP" altLang="en-US" smtClean="0"/>
              <a:t>2022/10/6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4965-4BDB-4EC4-989D-4DDDF76B1358}" type="slidenum">
              <a:rPr kumimoji="1" lang="ja-JP" altLang="en-US" smtClean="0"/>
              <a:t>‹#›</a:t>
            </a:fld>
            <a:endParaRPr kumimoji="1" lang="ja-JP" altLang="en-US"/>
          </a:p>
        </p:txBody>
      </p:sp>
    </p:spTree>
    <p:extLst>
      <p:ext uri="{BB962C8B-B14F-4D97-AF65-F5344CB8AC3E}">
        <p14:creationId xmlns:p14="http://schemas.microsoft.com/office/powerpoint/2010/main" val="1054230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 xmlns:a16="http://schemas.microsoft.com/office/drawing/2014/main" id="{43ADD5A1-929C-4A10-B25D-55C9B5D47473}"/>
              </a:ext>
            </a:extLst>
          </p:cNvPr>
          <p:cNvSpPr txBox="1"/>
          <p:nvPr/>
        </p:nvSpPr>
        <p:spPr>
          <a:xfrm>
            <a:off x="148166" y="824543"/>
            <a:ext cx="11895667" cy="5724000"/>
          </a:xfrm>
          <a:prstGeom prst="rect">
            <a:avLst/>
          </a:prstGeom>
          <a:noFill/>
          <a:ln w="50800">
            <a:solidFill>
              <a:srgbClr val="00B050"/>
            </a:solidFill>
          </a:ln>
        </p:spPr>
        <p:txBody>
          <a:bodyPr wrap="square" rtlCol="0">
            <a:spAutoFit/>
          </a:bodyPr>
          <a:lstStyle/>
          <a:p>
            <a:endParaRPr lang="en-US" altLang="ja-JP" sz="2800" b="1" dirty="0">
              <a:latin typeface="Arial" panose="020B0604020202020204" pitchFamily="34" charset="0"/>
              <a:cs typeface="Arial" panose="020B0604020202020204" pitchFamily="34" charset="0"/>
            </a:endParaRPr>
          </a:p>
          <a:p>
            <a:pPr algn="ctr"/>
            <a:r>
              <a:rPr lang="en-US" altLang="ja-JP" sz="3600" b="1" dirty="0" smtClean="0">
                <a:latin typeface="Arial" panose="020B0604020202020204" pitchFamily="34" charset="0"/>
                <a:cs typeface="Arial" panose="020B0604020202020204" pitchFamily="34" charset="0"/>
              </a:rPr>
              <a:t>Additive effects of lanthanide compound into CH</a:t>
            </a:r>
            <a:r>
              <a:rPr lang="en-US" altLang="ja-JP" sz="3600" b="1" baseline="-25000" dirty="0" smtClean="0">
                <a:latin typeface="Arial" panose="020B0604020202020204" pitchFamily="34" charset="0"/>
                <a:cs typeface="Arial" panose="020B0604020202020204" pitchFamily="34" charset="0"/>
              </a:rPr>
              <a:t>3</a:t>
            </a:r>
            <a:r>
              <a:rPr lang="en-US" altLang="ja-JP" sz="3600" b="1" dirty="0" smtClean="0">
                <a:latin typeface="Arial" panose="020B0604020202020204" pitchFamily="34" charset="0"/>
                <a:cs typeface="Arial" panose="020B0604020202020204" pitchFamily="34" charset="0"/>
              </a:rPr>
              <a:t>NH</a:t>
            </a:r>
            <a:r>
              <a:rPr lang="en-US" altLang="ja-JP" sz="3600" b="1" baseline="-25000" dirty="0" smtClean="0">
                <a:latin typeface="Arial" panose="020B0604020202020204" pitchFamily="34" charset="0"/>
                <a:cs typeface="Arial" panose="020B0604020202020204" pitchFamily="34" charset="0"/>
              </a:rPr>
              <a:t>3</a:t>
            </a:r>
            <a:r>
              <a:rPr lang="en-US" altLang="ja-JP" sz="3600" b="1" dirty="0" smtClean="0">
                <a:latin typeface="Arial" panose="020B0604020202020204" pitchFamily="34" charset="0"/>
                <a:cs typeface="Arial" panose="020B0604020202020204" pitchFamily="34" charset="0"/>
              </a:rPr>
              <a:t>PbI</a:t>
            </a:r>
            <a:r>
              <a:rPr lang="en-US" altLang="ja-JP" sz="3600" b="1" baseline="-25000" dirty="0" smtClean="0">
                <a:latin typeface="Arial" panose="020B0604020202020204" pitchFamily="34" charset="0"/>
                <a:cs typeface="Arial" panose="020B0604020202020204" pitchFamily="34" charset="0"/>
              </a:rPr>
              <a:t>3</a:t>
            </a:r>
            <a:r>
              <a:rPr lang="en-US" altLang="ja-JP" sz="3600" b="1" dirty="0" smtClean="0">
                <a:latin typeface="Arial" panose="020B0604020202020204" pitchFamily="34" charset="0"/>
                <a:cs typeface="Arial" panose="020B0604020202020204" pitchFamily="34" charset="0"/>
              </a:rPr>
              <a:t> perovskite layer on the photovoltaic properties and electronic structure</a:t>
            </a:r>
          </a:p>
          <a:p>
            <a:r>
              <a:rPr lang="en-US" altLang="ja-JP" sz="2400" b="1" dirty="0" smtClean="0">
                <a:latin typeface="Arial" panose="020B0604020202020204" pitchFamily="34" charset="0"/>
                <a:cs typeface="Arial" panose="020B0604020202020204" pitchFamily="34" charset="0"/>
              </a:rPr>
              <a:t> </a:t>
            </a:r>
            <a:endParaRPr lang="ja-JP" altLang="ja-JP" sz="2400" b="1" dirty="0" smtClean="0">
              <a:latin typeface="Arial" panose="020B0604020202020204" pitchFamily="34" charset="0"/>
              <a:cs typeface="Arial" panose="020B0604020202020204" pitchFamily="34" charset="0"/>
            </a:endParaRPr>
          </a:p>
          <a:p>
            <a:pPr algn="ctr"/>
            <a:r>
              <a:rPr lang="en-US" altLang="ja-JP" sz="2400" b="1" dirty="0" smtClean="0">
                <a:latin typeface="Arial" panose="020B0604020202020204" pitchFamily="34" charset="0"/>
                <a:cs typeface="Arial" panose="020B0604020202020204" pitchFamily="34" charset="0"/>
              </a:rPr>
              <a:t>*A. </a:t>
            </a:r>
            <a:r>
              <a:rPr lang="en-US" altLang="ja-JP" sz="2400" b="1" dirty="0">
                <a:latin typeface="Arial" panose="020B0604020202020204" pitchFamily="34" charset="0"/>
                <a:cs typeface="Arial" panose="020B0604020202020204" pitchFamily="34" charset="0"/>
              </a:rPr>
              <a:t>Suzuki</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 </a:t>
            </a:r>
            <a:r>
              <a:rPr lang="en-US" altLang="ja-JP" sz="2400" b="1" dirty="0" smtClean="0">
                <a:latin typeface="Arial" panose="020B0604020202020204" pitchFamily="34" charset="0"/>
                <a:cs typeface="Arial" panose="020B0604020202020204" pitchFamily="34" charset="0"/>
              </a:rPr>
              <a:t>K. </a:t>
            </a:r>
            <a:r>
              <a:rPr lang="en-US" altLang="ja-JP" sz="2400" b="1" dirty="0">
                <a:latin typeface="Arial" panose="020B0604020202020204" pitchFamily="34" charset="0"/>
                <a:cs typeface="Arial" panose="020B0604020202020204" pitchFamily="34" charset="0"/>
              </a:rPr>
              <a:t>Kishimoto</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 </a:t>
            </a:r>
            <a:r>
              <a:rPr lang="en-US" altLang="ja-JP" sz="2400" b="1" dirty="0" smtClean="0">
                <a:latin typeface="Arial" panose="020B0604020202020204" pitchFamily="34" charset="0"/>
                <a:cs typeface="Arial" panose="020B0604020202020204" pitchFamily="34" charset="0"/>
              </a:rPr>
              <a:t>T. </a:t>
            </a:r>
            <a:r>
              <a:rPr lang="en-US" altLang="ja-JP" sz="2400" b="1" dirty="0">
                <a:latin typeface="Arial" panose="020B0604020202020204" pitchFamily="34" charset="0"/>
                <a:cs typeface="Arial" panose="020B0604020202020204" pitchFamily="34" charset="0"/>
              </a:rPr>
              <a:t>Oku</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 </a:t>
            </a:r>
            <a:endParaRPr lang="en-US" altLang="ja-JP" sz="2400" b="1" dirty="0" smtClean="0">
              <a:latin typeface="Arial" panose="020B0604020202020204" pitchFamily="34" charset="0"/>
              <a:cs typeface="Arial" panose="020B0604020202020204" pitchFamily="34" charset="0"/>
            </a:endParaRPr>
          </a:p>
          <a:p>
            <a:pPr algn="ctr"/>
            <a:r>
              <a:rPr lang="en-US" altLang="ja-JP" sz="2400" b="1" dirty="0" smtClean="0">
                <a:latin typeface="Arial" panose="020B0604020202020204" pitchFamily="34" charset="0"/>
                <a:cs typeface="Arial" panose="020B0604020202020204" pitchFamily="34" charset="0"/>
              </a:rPr>
              <a:t>M. </a:t>
            </a:r>
            <a:r>
              <a:rPr lang="en-US" altLang="ja-JP" sz="2400" b="1" dirty="0">
                <a:latin typeface="Arial" panose="020B0604020202020204" pitchFamily="34" charset="0"/>
                <a:cs typeface="Arial" panose="020B0604020202020204" pitchFamily="34" charset="0"/>
              </a:rPr>
              <a:t>Okita</a:t>
            </a:r>
            <a:r>
              <a:rPr lang="en-US" altLang="ja-JP" sz="2400" b="1" baseline="30000" dirty="0">
                <a:latin typeface="Arial" panose="020B0604020202020204" pitchFamily="34" charset="0"/>
                <a:cs typeface="Arial" panose="020B0604020202020204" pitchFamily="34" charset="0"/>
              </a:rPr>
              <a:t>2</a:t>
            </a:r>
            <a:r>
              <a:rPr lang="en-US" altLang="ja-JP" sz="2400" b="1" dirty="0">
                <a:latin typeface="Arial" panose="020B0604020202020204" pitchFamily="34" charset="0"/>
                <a:cs typeface="Arial" panose="020B0604020202020204" pitchFamily="34" charset="0"/>
              </a:rPr>
              <a:t>, </a:t>
            </a:r>
            <a:r>
              <a:rPr lang="en-US" altLang="ja-JP" sz="2400" b="1" dirty="0" smtClean="0">
                <a:latin typeface="Arial" panose="020B0604020202020204" pitchFamily="34" charset="0"/>
                <a:cs typeface="Arial" panose="020B0604020202020204" pitchFamily="34" charset="0"/>
              </a:rPr>
              <a:t>S. Fukunishi</a:t>
            </a:r>
            <a:r>
              <a:rPr lang="en-US" altLang="ja-JP" sz="2400" b="1" baseline="30000" dirty="0" smtClean="0">
                <a:latin typeface="Arial" panose="020B0604020202020204" pitchFamily="34" charset="0"/>
                <a:cs typeface="Arial" panose="020B0604020202020204" pitchFamily="34" charset="0"/>
              </a:rPr>
              <a:t>2</a:t>
            </a:r>
            <a:r>
              <a:rPr lang="en-US" altLang="ja-JP" sz="2400" b="1" dirty="0" smtClean="0">
                <a:latin typeface="Arial" panose="020B0604020202020204" pitchFamily="34" charset="0"/>
                <a:cs typeface="Arial" panose="020B0604020202020204" pitchFamily="34" charset="0"/>
              </a:rPr>
              <a:t>, T. Tachikawa</a:t>
            </a:r>
            <a:r>
              <a:rPr lang="en-US" altLang="ja-JP" sz="2400" b="1" baseline="30000" dirty="0" smtClean="0">
                <a:latin typeface="Arial" panose="020B0604020202020204" pitchFamily="34" charset="0"/>
                <a:cs typeface="Arial" panose="020B0604020202020204" pitchFamily="34" charset="0"/>
              </a:rPr>
              <a:t>2</a:t>
            </a:r>
            <a:r>
              <a:rPr lang="pt-BR" altLang="ja-JP" b="1" dirty="0" smtClean="0">
                <a:latin typeface="Arial" panose="020B0604020202020204" pitchFamily="34" charset="0"/>
                <a:cs typeface="Arial" panose="020B0604020202020204" pitchFamily="34" charset="0"/>
              </a:rPr>
              <a:t>, </a:t>
            </a:r>
            <a:r>
              <a:rPr lang="pt-BR" altLang="ja-JP" sz="2400" b="1" dirty="0" smtClean="0">
                <a:latin typeface="Arial" panose="020B0604020202020204" pitchFamily="34" charset="0"/>
                <a:cs typeface="Arial" panose="020B0604020202020204" pitchFamily="34" charset="0"/>
              </a:rPr>
              <a:t>and T. Hasegawa</a:t>
            </a:r>
            <a:r>
              <a:rPr lang="pt-BR" altLang="ja-JP" sz="2400" b="1" baseline="30000" dirty="0" smtClean="0">
                <a:latin typeface="Arial" panose="020B0604020202020204" pitchFamily="34" charset="0"/>
                <a:cs typeface="Arial" panose="020B0604020202020204" pitchFamily="34" charset="0"/>
              </a:rPr>
              <a:t>2</a:t>
            </a:r>
            <a:r>
              <a:rPr lang="pt-BR" altLang="ja-JP" sz="2400" b="1" dirty="0" smtClean="0">
                <a:latin typeface="Arial" panose="020B0604020202020204" pitchFamily="34" charset="0"/>
                <a:cs typeface="Arial" panose="020B0604020202020204" pitchFamily="34" charset="0"/>
              </a:rPr>
              <a:t> </a:t>
            </a:r>
            <a:r>
              <a:rPr lang="pt-BR" altLang="ja-JP" sz="2400" b="1" dirty="0">
                <a:latin typeface="Arial" panose="020B0604020202020204" pitchFamily="34" charset="0"/>
                <a:cs typeface="Arial" panose="020B0604020202020204" pitchFamily="34" charset="0"/>
              </a:rPr>
              <a:t> </a:t>
            </a:r>
          </a:p>
          <a:p>
            <a:endParaRPr lang="ja-JP" altLang="ja-JP" sz="2000" b="1" dirty="0">
              <a:latin typeface="Arial" panose="020B0604020202020204" pitchFamily="34" charset="0"/>
              <a:cs typeface="Arial" panose="020B0604020202020204" pitchFamily="34" charset="0"/>
            </a:endParaRPr>
          </a:p>
          <a:p>
            <a:pPr marL="1792288"/>
            <a:r>
              <a:rPr lang="en-US" altLang="ja-JP" sz="2000" b="1" baseline="30000" dirty="0">
                <a:latin typeface="Arial" panose="020B0604020202020204" pitchFamily="34" charset="0"/>
                <a:cs typeface="Arial" panose="020B0604020202020204" pitchFamily="34" charset="0"/>
              </a:rPr>
              <a:t>1 </a:t>
            </a:r>
            <a:r>
              <a:rPr lang="en-US" altLang="ja-JP" sz="2000" b="1" dirty="0" smtClean="0">
                <a:latin typeface="Arial" panose="020B0604020202020204" pitchFamily="34" charset="0"/>
                <a:cs typeface="Arial" panose="020B0604020202020204" pitchFamily="34" charset="0"/>
              </a:rPr>
              <a:t>The </a:t>
            </a:r>
            <a:r>
              <a:rPr lang="en-US" altLang="ja-JP" sz="2000" b="1" dirty="0">
                <a:latin typeface="Arial" panose="020B0604020202020204" pitchFamily="34" charset="0"/>
                <a:cs typeface="Arial" panose="020B0604020202020204" pitchFamily="34" charset="0"/>
              </a:rPr>
              <a:t>University of Shiga Prefecture, Shiga 522-8533, Japan</a:t>
            </a:r>
            <a:endParaRPr lang="ja-JP" altLang="ja-JP" sz="2000" b="1" dirty="0">
              <a:latin typeface="Arial" panose="020B0604020202020204" pitchFamily="34" charset="0"/>
              <a:cs typeface="Arial" panose="020B0604020202020204" pitchFamily="34" charset="0"/>
            </a:endParaRPr>
          </a:p>
          <a:p>
            <a:pPr marL="1792288"/>
            <a:r>
              <a:rPr lang="en-US" altLang="ja-JP" sz="2000" b="1" baseline="30000" dirty="0">
                <a:latin typeface="Arial" panose="020B0604020202020204" pitchFamily="34" charset="0"/>
                <a:cs typeface="Arial" panose="020B0604020202020204" pitchFamily="34" charset="0"/>
              </a:rPr>
              <a:t>2 </a:t>
            </a:r>
            <a:r>
              <a:rPr lang="en-US" altLang="ja-JP" sz="2000" b="1" dirty="0">
                <a:latin typeface="Arial" panose="020B0604020202020204" pitchFamily="34" charset="0"/>
                <a:cs typeface="Arial" panose="020B0604020202020204" pitchFamily="34" charset="0"/>
              </a:rPr>
              <a:t>Osaka Gas Chemicals Co., Ltd., Osaka 554-0051, </a:t>
            </a:r>
            <a:r>
              <a:rPr lang="en-US" altLang="ja-JP" sz="2000" b="1" dirty="0" smtClean="0">
                <a:latin typeface="Arial" panose="020B0604020202020204" pitchFamily="34" charset="0"/>
                <a:cs typeface="Arial" panose="020B0604020202020204" pitchFamily="34" charset="0"/>
              </a:rPr>
              <a:t>Japan</a:t>
            </a:r>
            <a:endParaRPr kumimoji="1" lang="en-US" altLang="ja-JP" dirty="0"/>
          </a:p>
          <a:p>
            <a:endParaRPr lang="en-US" altLang="ja-JP" dirty="0"/>
          </a:p>
          <a:p>
            <a:endParaRPr kumimoji="1" lang="en-US" altLang="ja-JP" dirty="0"/>
          </a:p>
          <a:p>
            <a:endParaRPr lang="en-US" altLang="ja-JP" dirty="0"/>
          </a:p>
        </p:txBody>
      </p:sp>
      <p:pic>
        <p:nvPicPr>
          <p:cNvPr id="7" name="図 6">
            <a:extLst>
              <a:ext uri="{FF2B5EF4-FFF2-40B4-BE49-F238E27FC236}">
                <a16:creationId xmlns="" xmlns:a16="http://schemas.microsoft.com/office/drawing/2014/main" id="{F7FAAA63-21E2-4E57-AD27-E231266DA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342" y="5683501"/>
            <a:ext cx="3349317" cy="407561"/>
          </a:xfrm>
          <a:prstGeom prst="rect">
            <a:avLst/>
          </a:prstGeom>
        </p:spPr>
      </p:pic>
      <p:sp>
        <p:nvSpPr>
          <p:cNvPr id="3" name="テキスト ボックス 2"/>
          <p:cNvSpPr txBox="1"/>
          <p:nvPr/>
        </p:nvSpPr>
        <p:spPr>
          <a:xfrm>
            <a:off x="148165" y="279927"/>
            <a:ext cx="11895667" cy="400110"/>
          </a:xfrm>
          <a:prstGeom prst="rect">
            <a:avLst/>
          </a:prstGeom>
          <a:noFill/>
        </p:spPr>
        <p:txBody>
          <a:bodyPr wrap="square" rtlCol="0">
            <a:spAutoFit/>
          </a:bodyPr>
          <a:lstStyle/>
          <a:p>
            <a:pPr algn="ctr"/>
            <a:r>
              <a:rPr kumimoji="1" lang="en-US" altLang="ja-JP" sz="2000" b="1" dirty="0" smtClean="0">
                <a:solidFill>
                  <a:srgbClr val="0000FF"/>
                </a:solidFill>
                <a:latin typeface="Arial" panose="020B0604020202020204" pitchFamily="34" charset="0"/>
                <a:cs typeface="Arial" panose="020B0604020202020204" pitchFamily="34" charset="0"/>
              </a:rPr>
              <a:t>ASEC 2022 The 3</a:t>
            </a:r>
            <a:r>
              <a:rPr kumimoji="1" lang="en-US" altLang="ja-JP" sz="2000" b="1" baseline="30000" dirty="0" smtClean="0">
                <a:solidFill>
                  <a:srgbClr val="0000FF"/>
                </a:solidFill>
                <a:latin typeface="Arial" panose="020B0604020202020204" pitchFamily="34" charset="0"/>
                <a:cs typeface="Arial" panose="020B0604020202020204" pitchFamily="34" charset="0"/>
              </a:rPr>
              <a:t>rd</a:t>
            </a:r>
            <a:r>
              <a:rPr kumimoji="1" lang="en-US" altLang="ja-JP" sz="2000" b="1" dirty="0" smtClean="0">
                <a:solidFill>
                  <a:srgbClr val="0000FF"/>
                </a:solidFill>
                <a:latin typeface="Arial" panose="020B0604020202020204" pitchFamily="34" charset="0"/>
                <a:cs typeface="Arial" panose="020B0604020202020204" pitchFamily="34" charset="0"/>
              </a:rPr>
              <a:t> International Electronic Conference on Applied Sciences   01-15 Dec. 2022</a:t>
            </a:r>
            <a:endParaRPr kumimoji="1" lang="ja-JP" altLang="en-US" sz="2000" b="1" dirty="0">
              <a:solidFill>
                <a:srgbClr val="0000FF"/>
              </a:solidFill>
              <a:latin typeface="Arial" panose="020B0604020202020204" pitchFamily="34" charset="0"/>
              <a:cs typeface="Arial" panose="020B0604020202020204" pitchFamily="34" charset="0"/>
            </a:endParaRPr>
          </a:p>
        </p:txBody>
      </p:sp>
      <p:pic>
        <p:nvPicPr>
          <p:cNvPr id="1026" name="Picture 2" descr="Osaka Gas Chemicals Co., L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859" y="5372932"/>
            <a:ext cx="34290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5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 xmlns:a16="http://schemas.microsoft.com/office/drawing/2014/main" id="{F746B0E2-EF4D-492B-B7EF-EAA353ED671E}"/>
              </a:ext>
            </a:extLst>
          </p:cNvPr>
          <p:cNvSpPr/>
          <p:nvPr/>
        </p:nvSpPr>
        <p:spPr>
          <a:xfrm>
            <a:off x="228601" y="878233"/>
            <a:ext cx="11646568" cy="5248247"/>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 xmlns:a16="http://schemas.microsoft.com/office/drawing/2014/main" id="{9CA0075C-51CC-4F27-916F-8951656F031B}"/>
              </a:ext>
            </a:extLst>
          </p:cNvPr>
          <p:cNvSpPr txBox="1"/>
          <p:nvPr/>
        </p:nvSpPr>
        <p:spPr>
          <a:xfrm>
            <a:off x="380707" y="1322979"/>
            <a:ext cx="11205704" cy="1384995"/>
          </a:xfrm>
          <a:prstGeom prst="rect">
            <a:avLst/>
          </a:prstGeom>
          <a:noFill/>
        </p:spPr>
        <p:txBody>
          <a:bodyPr wrap="square" rtlCol="0">
            <a:spAutoFit/>
          </a:bodyPr>
          <a:lstStyle/>
          <a:p>
            <a:pPr algn="just"/>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Electronic structure of lanthanide</a:t>
            </a:r>
            <a:r>
              <a:rPr lang="ja-JP" altLang="en-US" sz="2800" b="1"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smtClean="0">
                <a:latin typeface="Arial" panose="020B0604020202020204" pitchFamily="34" charset="0"/>
                <a:ea typeface="ＭＳ Ｐゴシック" panose="020B0600070205080204" pitchFamily="50" charset="-128"/>
                <a:cs typeface="Arial" panose="020B0604020202020204" pitchFamily="34" charset="0"/>
              </a:rPr>
              <a:t>incorporate</a:t>
            </a:r>
            <a:r>
              <a:rPr lang="ja-JP" altLang="en-US" sz="2800" b="1" dirty="0" smtClean="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smtClean="0">
                <a:latin typeface="Arial" panose="020B0604020202020204" pitchFamily="34" charset="0"/>
                <a:ea typeface="ＭＳ Ｐゴシック" panose="020B0600070205080204" pitchFamily="50" charset="-128"/>
                <a:cs typeface="Arial" panose="020B0604020202020204" pitchFamily="34" charset="0"/>
              </a:rPr>
              <a:t>perovskite crystal</a:t>
            </a:r>
            <a:r>
              <a:rPr lang="ja-JP" altLang="en-US" sz="2800" b="1" dirty="0" smtClean="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was</a:t>
            </a:r>
            <a:r>
              <a:rPr lang="ja-JP" altLang="en-US" sz="2800" b="1"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expected by first-principles </a:t>
            </a:r>
            <a:r>
              <a:rPr lang="en-US" altLang="ja-JP" sz="2800" b="1" dirty="0" smtClean="0">
                <a:latin typeface="Arial" panose="020B0604020202020204" pitchFamily="34" charset="0"/>
                <a:ea typeface="ＭＳ Ｐゴシック" panose="020B0600070205080204" pitchFamily="50" charset="-128"/>
                <a:cs typeface="Arial" panose="020B0604020202020204" pitchFamily="34" charset="0"/>
              </a:rPr>
              <a:t>calculation. The </a:t>
            </a: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experimental investigation was performed.</a:t>
            </a:r>
          </a:p>
        </p:txBody>
      </p:sp>
      <p:sp>
        <p:nvSpPr>
          <p:cNvPr id="6" name="テキスト ボックス 5">
            <a:extLst>
              <a:ext uri="{FF2B5EF4-FFF2-40B4-BE49-F238E27FC236}">
                <a16:creationId xmlns="" xmlns:a16="http://schemas.microsoft.com/office/drawing/2014/main" id="{ED15BC49-1412-427B-8984-6528255DBB83}"/>
              </a:ext>
            </a:extLst>
          </p:cNvPr>
          <p:cNvSpPr txBox="1"/>
          <p:nvPr/>
        </p:nvSpPr>
        <p:spPr>
          <a:xfrm>
            <a:off x="380707" y="3259075"/>
            <a:ext cx="11494462" cy="1384995"/>
          </a:xfrm>
          <a:prstGeom prst="rect">
            <a:avLst/>
          </a:prstGeom>
          <a:noFill/>
        </p:spPr>
        <p:txBody>
          <a:bodyPr wrap="square">
            <a:spAutoFit/>
          </a:bodyPr>
          <a:lstStyle/>
          <a:p>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Incorporation</a:t>
            </a:r>
            <a:r>
              <a:rPr lang="ja-JP" altLang="en-US" sz="2800" b="1" kern="1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of Eu promoted the charge transfer, increasing </a:t>
            </a:r>
            <a:r>
              <a:rPr lang="en-US" altLang="ja-JP" sz="2800" b="1" i="1" kern="100" dirty="0" err="1">
                <a:latin typeface="Arial" panose="020B0604020202020204" pitchFamily="34" charset="0"/>
                <a:ea typeface="ＭＳ Ｐゴシック" panose="020B0600070205080204" pitchFamily="50" charset="-128"/>
                <a:cs typeface="Arial" panose="020B0604020202020204" pitchFamily="34" charset="0"/>
              </a:rPr>
              <a:t>J</a:t>
            </a:r>
            <a:r>
              <a:rPr lang="en-US" altLang="ja-JP" sz="2800" b="1" kern="100" baseline="-25000" dirty="0" err="1">
                <a:latin typeface="Arial" panose="020B0604020202020204" pitchFamily="34" charset="0"/>
                <a:ea typeface="ＭＳ Ｐゴシック" panose="020B0600070205080204" pitchFamily="50" charset="-128"/>
                <a:cs typeface="Arial" panose="020B0604020202020204" pitchFamily="34" charset="0"/>
              </a:rPr>
              <a:t>sc</a:t>
            </a:r>
            <a:r>
              <a:rPr lang="en-US" altLang="ja-JP" sz="2800" b="1" kern="100" baseline="-250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related to </a:t>
            </a:r>
            <a:r>
              <a:rPr lang="en-US" altLang="ja-JP" sz="2800" b="1" i="1" kern="100" dirty="0">
                <a:latin typeface="Arial" panose="020B0604020202020204" pitchFamily="34" charset="0"/>
                <a:ea typeface="ＭＳ Ｐゴシック" panose="020B0600070205080204" pitchFamily="50" charset="-128"/>
                <a:cs typeface="Arial" panose="020B0604020202020204" pitchFamily="34" charset="0"/>
              </a:rPr>
              <a:t>η</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a:t>
            </a:r>
            <a:r>
              <a:rPr lang="ja-JP" altLang="en-US" sz="2800" b="1" kern="1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Localization of d, f orbital of </a:t>
            </a:r>
            <a:r>
              <a:rPr lang="en-US" altLang="ja-JP" sz="2800" b="1" kern="100" dirty="0" err="1">
                <a:latin typeface="Arial" panose="020B0604020202020204" pitchFamily="34" charset="0"/>
                <a:ea typeface="ＭＳ Ｐゴシック" panose="020B0600070205080204" pitchFamily="50" charset="-128"/>
                <a:cs typeface="Arial" panose="020B0604020202020204" pitchFamily="34" charset="0"/>
              </a:rPr>
              <a:t>Sm</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 Tb, Ce</a:t>
            </a:r>
            <a:r>
              <a:rPr lang="ja-JP" altLang="en-US" sz="2800" b="1" kern="1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near VB and CB </a:t>
            </a:r>
            <a:r>
              <a:rPr lang="en-US" altLang="ja-JP" sz="2800" b="1" kern="100" dirty="0" smtClean="0">
                <a:latin typeface="Arial" panose="020B0604020202020204" pitchFamily="34" charset="0"/>
                <a:ea typeface="ＭＳ Ｐゴシック" panose="020B0600070205080204" pitchFamily="50" charset="-128"/>
                <a:cs typeface="Arial" panose="020B0604020202020204" pitchFamily="34" charset="0"/>
              </a:rPr>
              <a:t>suppressed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the carrier</a:t>
            </a:r>
            <a:r>
              <a:rPr lang="ja-JP" altLang="en-US" sz="2800" b="1" kern="1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smtClean="0">
                <a:latin typeface="Arial" panose="020B0604020202020204" pitchFamily="34" charset="0"/>
                <a:ea typeface="ＭＳ Ｐゴシック" panose="020B0600070205080204" pitchFamily="50" charset="-128"/>
                <a:cs typeface="Arial" panose="020B0604020202020204" pitchFamily="34" charset="0"/>
              </a:rPr>
              <a:t>diffusion, decreasing </a:t>
            </a:r>
            <a:r>
              <a:rPr lang="en-US" altLang="ja-JP" sz="2800" b="1" i="1" kern="100" dirty="0" err="1">
                <a:latin typeface="Arial" panose="020B0604020202020204" pitchFamily="34" charset="0"/>
                <a:ea typeface="ＭＳ Ｐゴシック" panose="020B0600070205080204" pitchFamily="50" charset="-128"/>
                <a:cs typeface="Arial" panose="020B0604020202020204" pitchFamily="34" charset="0"/>
              </a:rPr>
              <a:t>J</a:t>
            </a:r>
            <a:r>
              <a:rPr lang="en-US" altLang="ja-JP" sz="2800" b="1" kern="100" baseline="-25000" dirty="0" err="1">
                <a:latin typeface="Arial" panose="020B0604020202020204" pitchFamily="34" charset="0"/>
                <a:ea typeface="ＭＳ Ｐゴシック" panose="020B0600070205080204" pitchFamily="50" charset="-128"/>
                <a:cs typeface="Arial" panose="020B0604020202020204" pitchFamily="34" charset="0"/>
              </a:rPr>
              <a:t>sc</a:t>
            </a:r>
            <a:r>
              <a:rPr lang="en-US" altLang="ja-JP" sz="2800" b="1" kern="100" baseline="-250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kern="100" dirty="0">
                <a:latin typeface="Arial" panose="020B0604020202020204" pitchFamily="34" charset="0"/>
                <a:ea typeface="ＭＳ Ｐゴシック" panose="020B0600070205080204" pitchFamily="50" charset="-128"/>
                <a:cs typeface="Arial" panose="020B0604020202020204" pitchFamily="34" charset="0"/>
              </a:rPr>
              <a:t>related to </a:t>
            </a:r>
            <a:r>
              <a:rPr lang="en-US" altLang="ja-JP" sz="2800" b="1" i="1" kern="100" dirty="0" smtClean="0">
                <a:latin typeface="Arial" panose="020B0604020202020204" pitchFamily="34" charset="0"/>
                <a:ea typeface="ＭＳ Ｐゴシック" panose="020B0600070205080204" pitchFamily="50" charset="-128"/>
                <a:cs typeface="Arial" panose="020B0604020202020204" pitchFamily="34" charset="0"/>
              </a:rPr>
              <a:t>η.</a:t>
            </a:r>
            <a:endParaRPr lang="en-US" altLang="ja-JP" sz="2800" b="1" kern="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 xmlns:a16="http://schemas.microsoft.com/office/drawing/2014/main" id="{3AF82675-FB56-4C49-84F2-3AD9EDA8A359}"/>
              </a:ext>
            </a:extLst>
          </p:cNvPr>
          <p:cNvSpPr txBox="1"/>
          <p:nvPr/>
        </p:nvSpPr>
        <p:spPr>
          <a:xfrm>
            <a:off x="4644535" y="540219"/>
            <a:ext cx="2144886" cy="523220"/>
          </a:xfrm>
          <a:prstGeom prst="rect">
            <a:avLst/>
          </a:prstGeom>
          <a:solidFill>
            <a:schemeClr val="accent6">
              <a:lumMod val="20000"/>
              <a:lumOff val="80000"/>
            </a:schemeClr>
          </a:solidFill>
          <a:ln w="38100">
            <a:solidFill>
              <a:srgbClr val="00B050"/>
            </a:solidFill>
          </a:ln>
        </p:spPr>
        <p:txBody>
          <a:bodyPr wrap="square" rtlCol="0">
            <a:spAutoFit/>
          </a:bodyPr>
          <a:lstStyle/>
          <a:p>
            <a:r>
              <a:rPr kumimoji="1" lang="en-US" altLang="ja-JP" sz="2800" b="1" dirty="0">
                <a:latin typeface="Arial" panose="020B0604020202020204" pitchFamily="34" charset="0"/>
                <a:ea typeface="ＭＳ Ｐゴシック" panose="020B0600070205080204" pitchFamily="50" charset="-128"/>
                <a:cs typeface="Arial" panose="020B0604020202020204" pitchFamily="34" charset="0"/>
              </a:rPr>
              <a:t>Conclusion</a:t>
            </a:r>
            <a:endParaRPr kumimoji="1" lang="ja-JP" altLang="en-US" sz="2800"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 xmlns:a16="http://schemas.microsoft.com/office/drawing/2014/main" id="{A971CEDE-DA07-489C-8856-C7A785AFB452}"/>
              </a:ext>
            </a:extLst>
          </p:cNvPr>
          <p:cNvSpPr txBox="1"/>
          <p:nvPr/>
        </p:nvSpPr>
        <p:spPr>
          <a:xfrm>
            <a:off x="364812" y="5163150"/>
            <a:ext cx="11374146" cy="523220"/>
          </a:xfrm>
          <a:prstGeom prst="rect">
            <a:avLst/>
          </a:prstGeom>
          <a:noFill/>
        </p:spPr>
        <p:txBody>
          <a:bodyPr wrap="square" rtlCol="0">
            <a:spAutoFit/>
          </a:bodyPr>
          <a:lstStyle/>
          <a:p>
            <a:r>
              <a:rPr kumimoji="1" lang="en-US" altLang="ja-JP" sz="2800" b="1" dirty="0">
                <a:latin typeface="Arial" panose="020B0604020202020204" pitchFamily="34" charset="0"/>
                <a:cs typeface="Arial" panose="020B0604020202020204" pitchFamily="34" charset="0"/>
              </a:rPr>
              <a:t>The calculation prediction could be proved from the experiments.</a:t>
            </a:r>
          </a:p>
        </p:txBody>
      </p:sp>
    </p:spTree>
    <p:extLst>
      <p:ext uri="{BB962C8B-B14F-4D97-AF65-F5344CB8AC3E}">
        <p14:creationId xmlns:p14="http://schemas.microsoft.com/office/powerpoint/2010/main" val="260524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 xmlns:a16="http://schemas.microsoft.com/office/drawing/2014/main" id="{5AD84A70-DCD9-4563-9B95-A8DE73420539}"/>
              </a:ext>
            </a:extLst>
          </p:cNvPr>
          <p:cNvSpPr/>
          <p:nvPr/>
        </p:nvSpPr>
        <p:spPr>
          <a:xfrm>
            <a:off x="329609" y="415784"/>
            <a:ext cx="11461898" cy="633274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 xmlns:a16="http://schemas.microsoft.com/office/drawing/2014/main" id="{E4FA2A97-1F30-411B-959A-ACF5F3D570DE}"/>
              </a:ext>
            </a:extLst>
          </p:cNvPr>
          <p:cNvSpPr txBox="1"/>
          <p:nvPr/>
        </p:nvSpPr>
        <p:spPr>
          <a:xfrm>
            <a:off x="6450706" y="5956103"/>
            <a:ext cx="4288408" cy="307777"/>
          </a:xfrm>
          <a:prstGeom prst="rect">
            <a:avLst/>
          </a:prstGeom>
          <a:noFill/>
        </p:spPr>
        <p:txBody>
          <a:bodyPr wrap="square" rtlCol="0">
            <a:spAutoFit/>
          </a:bodyPr>
          <a:lstStyle/>
          <a:p>
            <a:r>
              <a:rPr lang="fr-FR" altLang="ja-JP" sz="1400" b="1" dirty="0">
                <a:latin typeface="Arial" panose="020B0604020202020204" pitchFamily="34" charset="0"/>
                <a:cs typeface="Arial" panose="020B0604020202020204" pitchFamily="34" charset="0"/>
              </a:rPr>
              <a:t>Wang et al., Science 363 (2019) 265–270.</a:t>
            </a:r>
            <a:endParaRPr lang="ja-JP" altLang="en-US" sz="1400" b="1"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 xmlns:a16="http://schemas.microsoft.com/office/drawing/2014/main" id="{193E8719-DDC7-4C5C-AE4F-101BE17FD4A0}"/>
              </a:ext>
            </a:extLst>
          </p:cNvPr>
          <p:cNvSpPr txBox="1"/>
          <p:nvPr/>
        </p:nvSpPr>
        <p:spPr>
          <a:xfrm>
            <a:off x="480055" y="5919828"/>
            <a:ext cx="8314880" cy="738664"/>
          </a:xfrm>
          <a:prstGeom prst="rect">
            <a:avLst/>
          </a:prstGeom>
          <a:noFill/>
        </p:spPr>
        <p:txBody>
          <a:bodyPr wrap="square" rtlCol="0">
            <a:spAutoFit/>
          </a:bodyPr>
          <a:lstStyle/>
          <a:p>
            <a:r>
              <a:rPr lang="en-US" altLang="ja-JP" sz="1400" b="1" dirty="0" smtClean="0">
                <a:latin typeface="Arial" panose="020B0604020202020204" pitchFamily="34" charset="0"/>
                <a:cs typeface="Arial" panose="020B0604020202020204" pitchFamily="34" charset="0"/>
              </a:rPr>
              <a:t>A. Suzuki</a:t>
            </a:r>
            <a:r>
              <a:rPr lang="en-US" altLang="ja-JP" sz="1400" b="1" dirty="0">
                <a:latin typeface="Arial" panose="020B0604020202020204" pitchFamily="34" charset="0"/>
                <a:cs typeface="Arial" panose="020B0604020202020204" pitchFamily="34" charset="0"/>
              </a:rPr>
              <a:t>, T. Oku, </a:t>
            </a:r>
            <a:r>
              <a:rPr lang="en-US" altLang="ja-JP" sz="1400" b="1" dirty="0" err="1">
                <a:latin typeface="Arial" panose="020B0604020202020204" pitchFamily="34" charset="0"/>
                <a:cs typeface="Arial" panose="020B0604020202020204" pitchFamily="34" charset="0"/>
              </a:rPr>
              <a:t>Jpn</a:t>
            </a:r>
            <a:r>
              <a:rPr lang="en-US" altLang="ja-JP" sz="1400" b="1" dirty="0">
                <a:latin typeface="Arial" panose="020B0604020202020204" pitchFamily="34" charset="0"/>
                <a:cs typeface="Arial" panose="020B0604020202020204" pitchFamily="34" charset="0"/>
              </a:rPr>
              <a:t>. J. Appl. Phys. 57 (2018) 02CE04-1-7. </a:t>
            </a:r>
            <a:endParaRPr lang="en-US" altLang="ja-JP" sz="1400" b="1" dirty="0" smtClean="0">
              <a:latin typeface="Arial" panose="020B0604020202020204" pitchFamily="34" charset="0"/>
              <a:cs typeface="Arial" panose="020B0604020202020204" pitchFamily="34" charset="0"/>
            </a:endParaRPr>
          </a:p>
          <a:p>
            <a:r>
              <a:rPr lang="en-US" altLang="ja-JP" sz="1400" b="1" dirty="0" smtClean="0">
                <a:latin typeface="Arial" panose="020B0604020202020204" pitchFamily="34" charset="0"/>
                <a:cs typeface="Arial" panose="020B0604020202020204" pitchFamily="34" charset="0"/>
              </a:rPr>
              <a:t>A</a:t>
            </a:r>
            <a:r>
              <a:rPr lang="en-US" altLang="ja-JP" sz="1400" b="1" dirty="0">
                <a:latin typeface="Arial" panose="020B0604020202020204" pitchFamily="34" charset="0"/>
                <a:cs typeface="Arial" panose="020B0604020202020204" pitchFamily="34" charset="0"/>
              </a:rPr>
              <a:t>. Suzuki, M. </a:t>
            </a:r>
            <a:r>
              <a:rPr lang="en-US" altLang="ja-JP" sz="1400" b="1" dirty="0" err="1">
                <a:latin typeface="Arial" panose="020B0604020202020204" pitchFamily="34" charset="0"/>
                <a:cs typeface="Arial" panose="020B0604020202020204" pitchFamily="34" charset="0"/>
              </a:rPr>
              <a:t>Oe</a:t>
            </a:r>
            <a:r>
              <a:rPr lang="en-US" altLang="ja-JP" sz="1400" b="1" dirty="0">
                <a:latin typeface="Arial" panose="020B0604020202020204" pitchFamily="34" charset="0"/>
                <a:cs typeface="Arial" panose="020B0604020202020204" pitchFamily="34" charset="0"/>
              </a:rPr>
              <a:t>, T. Oku, J. Electron. Mater. 50 (2021) 1980.</a:t>
            </a:r>
          </a:p>
          <a:p>
            <a:r>
              <a:rPr lang="en-US" altLang="ja-JP" sz="1400" b="1" dirty="0">
                <a:latin typeface="Arial" panose="020B0604020202020204" pitchFamily="34" charset="0"/>
                <a:cs typeface="Arial" panose="020B0604020202020204" pitchFamily="34" charset="0"/>
              </a:rPr>
              <a:t>A. Suzuki, T. Oku, </a:t>
            </a:r>
            <a:r>
              <a:rPr lang="en-US" altLang="ja-JP" sz="1400" b="1" dirty="0" err="1">
                <a:latin typeface="Arial" panose="020B0604020202020204" pitchFamily="34" charset="0"/>
                <a:cs typeface="Arial" panose="020B0604020202020204" pitchFamily="34" charset="0"/>
              </a:rPr>
              <a:t>Heliyon</a:t>
            </a:r>
            <a:r>
              <a:rPr lang="en-US" altLang="ja-JP" sz="1400" b="1" dirty="0">
                <a:latin typeface="Arial" panose="020B0604020202020204" pitchFamily="34" charset="0"/>
                <a:cs typeface="Arial" panose="020B0604020202020204" pitchFamily="34" charset="0"/>
              </a:rPr>
              <a:t> 4 (2018) e00755-1-22, A. Suzuki, T. Oku, Mater. Adv. 2 (2021) 2609-2616. </a:t>
            </a:r>
            <a:endParaRPr lang="ja-JP" altLang="ja-JP" sz="1400" b="1" dirty="0">
              <a:latin typeface="Arial" panose="020B0604020202020204" pitchFamily="34" charset="0"/>
              <a:cs typeface="Arial" panose="020B0604020202020204" pitchFamily="34" charset="0"/>
            </a:endParaRPr>
          </a:p>
        </p:txBody>
      </p:sp>
      <p:sp>
        <p:nvSpPr>
          <p:cNvPr id="8" name="コンテンツ プレースホルダー 3">
            <a:extLst>
              <a:ext uri="{FF2B5EF4-FFF2-40B4-BE49-F238E27FC236}">
                <a16:creationId xmlns="" xmlns:a16="http://schemas.microsoft.com/office/drawing/2014/main" id="{48C931DE-2538-4647-AA7C-A30A667CD7D3}"/>
              </a:ext>
            </a:extLst>
          </p:cNvPr>
          <p:cNvSpPr txBox="1">
            <a:spLocks/>
          </p:cNvSpPr>
          <p:nvPr/>
        </p:nvSpPr>
        <p:spPr>
          <a:xfrm>
            <a:off x="874506" y="429057"/>
            <a:ext cx="4497788" cy="275460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Clr>
                <a:srgbClr val="FF0000"/>
              </a:buClr>
              <a:buNone/>
            </a:pPr>
            <a:r>
              <a:rPr lang="en-US" altLang="ja-JP" sz="2300" b="1" u="sng" dirty="0">
                <a:latin typeface="Arial" panose="020B0604020202020204" pitchFamily="34" charset="0"/>
                <a:ea typeface="ＭＳ ゴシック" panose="020B0609070205080204" pitchFamily="49" charset="-128"/>
                <a:cs typeface="Arial" panose="020B0604020202020204" pitchFamily="34" charset="0"/>
              </a:rPr>
              <a:t>Perovskite solar cell</a:t>
            </a:r>
          </a:p>
          <a:p>
            <a:pPr marL="0" indent="0">
              <a:lnSpc>
                <a:spcPts val="1200"/>
              </a:lnSpc>
              <a:spcBef>
                <a:spcPts val="0"/>
              </a:spcBef>
              <a:buClr>
                <a:srgbClr val="FF0000"/>
              </a:buClr>
              <a:buNone/>
            </a:pPr>
            <a:r>
              <a:rPr lang="en-US" altLang="ja-JP" sz="2000" b="1" u="sng" dirty="0">
                <a:latin typeface="Arial" panose="020B0604020202020204" pitchFamily="34" charset="0"/>
                <a:ea typeface="ＭＳ ゴシック" panose="020B0609070205080204" pitchFamily="49" charset="-128"/>
                <a:cs typeface="Arial" panose="020B0604020202020204" pitchFamily="34" charset="0"/>
              </a:rPr>
              <a:t>  </a:t>
            </a:r>
            <a:endParaRPr lang="en-US" altLang="ja-JP" sz="2000" b="1" u="sng" dirty="0" smtClean="0">
              <a:latin typeface="Arial" panose="020B0604020202020204" pitchFamily="34" charset="0"/>
              <a:ea typeface="ＭＳ ゴシック" panose="020B0609070205080204" pitchFamily="49" charset="-128"/>
              <a:cs typeface="Arial" panose="020B0604020202020204" pitchFamily="34" charset="0"/>
            </a:endParaRPr>
          </a:p>
          <a:p>
            <a:pPr>
              <a:lnSpc>
                <a:spcPct val="100000"/>
              </a:lnSpc>
              <a:spcBef>
                <a:spcPts val="0"/>
              </a:spcBef>
              <a:buClr>
                <a:srgbClr val="FF0000"/>
              </a:buClr>
            </a:pPr>
            <a:r>
              <a:rPr lang="en-US" altLang="ja-JP" sz="2000" b="1" dirty="0" smtClean="0">
                <a:latin typeface="Arial" panose="020B0604020202020204" pitchFamily="34" charset="0"/>
                <a:cs typeface="Arial" panose="020B0604020202020204" pitchFamily="34" charset="0"/>
              </a:rPr>
              <a:t>Elements, Crystal structure</a:t>
            </a:r>
            <a:endParaRPr lang="en-US" altLang="ja-JP" sz="2000" b="1" dirty="0" smtClean="0">
              <a:latin typeface="Arial" panose="020B0604020202020204" pitchFamily="34" charset="0"/>
              <a:ea typeface="ＭＳ Ｐゴシック" panose="020B0600070205080204" pitchFamily="50" charset="-128"/>
              <a:cs typeface="Arial" panose="020B0604020202020204" pitchFamily="34" charset="0"/>
            </a:endParaRPr>
          </a:p>
          <a:p>
            <a:pPr>
              <a:lnSpc>
                <a:spcPct val="100000"/>
              </a:lnSpc>
              <a:spcBef>
                <a:spcPts val="0"/>
              </a:spcBef>
              <a:buClr>
                <a:srgbClr val="FF0000"/>
              </a:buClr>
            </a:pPr>
            <a:r>
              <a:rPr lang="en-US" altLang="ja-JP" sz="2000" b="1" dirty="0" err="1" smtClean="0">
                <a:latin typeface="Arial" panose="020B0604020202020204" pitchFamily="34" charset="0"/>
                <a:ea typeface="ＭＳ Ｐゴシック" panose="020B0600070205080204" pitchFamily="50" charset="-128"/>
                <a:cs typeface="Arial" panose="020B0604020202020204" pitchFamily="34" charset="0"/>
              </a:rPr>
              <a:t>V</a:t>
            </a:r>
            <a:r>
              <a:rPr lang="en-US" altLang="ja-JP" sz="2000" b="1" baseline="-25000" dirty="0" err="1" smtClean="0">
                <a:latin typeface="Arial" panose="020B0604020202020204" pitchFamily="34" charset="0"/>
                <a:ea typeface="ＭＳ Ｐゴシック" panose="020B0600070205080204" pitchFamily="50" charset="-128"/>
                <a:cs typeface="Arial" panose="020B0604020202020204" pitchFamily="34" charset="0"/>
              </a:rPr>
              <a:t>oc</a:t>
            </a:r>
            <a:r>
              <a:rPr lang="en-US" altLang="ja-JP" sz="2000" b="1" dirty="0" smtClean="0">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&gt; 1.0 V Si, </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err="1">
                <a:latin typeface="Arial" panose="020B0604020202020204" pitchFamily="34" charset="0"/>
                <a:ea typeface="ＭＳ Ｐゴシック" panose="020B0600070205080204" pitchFamily="50" charset="-128"/>
                <a:cs typeface="Arial" panose="020B0604020202020204" pitchFamily="34" charset="0"/>
              </a:rPr>
              <a:t>E</a:t>
            </a:r>
            <a:r>
              <a:rPr lang="en-US" altLang="ja-JP" sz="2000" b="1" baseline="-25000" dirty="0" err="1">
                <a:latin typeface="Arial" panose="020B0604020202020204" pitchFamily="34" charset="0"/>
                <a:ea typeface="ＭＳ Ｐゴシック" panose="020B0600070205080204" pitchFamily="50" charset="-128"/>
                <a:cs typeface="Arial" panose="020B0604020202020204" pitchFamily="34" charset="0"/>
              </a:rPr>
              <a:t>g</a:t>
            </a:r>
            <a:r>
              <a:rPr lang="en-US" altLang="ja-JP" sz="2000" b="1" dirty="0">
                <a:latin typeface="Arial" panose="020B0604020202020204" pitchFamily="34" charset="0"/>
                <a:cs typeface="Arial" panose="020B0604020202020204" pitchFamily="34" charset="0"/>
              </a:rPr>
              <a:t> ≈ 1.6 eV, </a:t>
            </a:r>
          </a:p>
          <a:p>
            <a:pPr>
              <a:lnSpc>
                <a:spcPct val="100000"/>
              </a:lnSpc>
              <a:spcBef>
                <a:spcPts val="0"/>
              </a:spcBef>
              <a:buClr>
                <a:srgbClr val="FF0000"/>
              </a:buClr>
            </a:pPr>
            <a:r>
              <a:rPr lang="ja-JP" altLang="en-US" sz="2000" b="1" i="1" dirty="0">
                <a:latin typeface="Arial" panose="020B0604020202020204" pitchFamily="34" charset="0"/>
                <a:ea typeface="ＭＳ Ｐゴシック" panose="020B0600070205080204" pitchFamily="50" charset="-128"/>
                <a:cs typeface="Arial" panose="020B0604020202020204" pitchFamily="34" charset="0"/>
              </a:rPr>
              <a:t>η</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Si, GaAs]</a:t>
            </a:r>
          </a:p>
          <a:p>
            <a:pPr>
              <a:lnSpc>
                <a:spcPct val="100000"/>
              </a:lnSpc>
              <a:spcBef>
                <a:spcPts val="0"/>
              </a:spcBef>
              <a:buClr>
                <a:srgbClr val="FF0000"/>
              </a:buClr>
            </a:pP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Conversion region (300 - 800 nm)</a:t>
            </a:r>
          </a:p>
          <a:p>
            <a:pPr>
              <a:lnSpc>
                <a:spcPct val="100000"/>
              </a:lnSpc>
              <a:spcBef>
                <a:spcPts val="0"/>
              </a:spcBef>
              <a:buClr>
                <a:srgbClr val="FF0000"/>
              </a:buClr>
            </a:pP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Simple process by spin coating</a:t>
            </a:r>
          </a:p>
          <a:p>
            <a:pPr>
              <a:lnSpc>
                <a:spcPct val="100000"/>
              </a:lnSpc>
              <a:spcBef>
                <a:spcPts val="0"/>
              </a:spcBef>
              <a:buClr>
                <a:srgbClr val="FF0000"/>
              </a:buClr>
            </a:pP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Easy to decompose, </a:t>
            </a:r>
          </a:p>
          <a:p>
            <a:pPr>
              <a:lnSpc>
                <a:spcPct val="100000"/>
              </a:lnSpc>
              <a:spcBef>
                <a:spcPts val="0"/>
              </a:spcBef>
              <a:buClr>
                <a:srgbClr val="FF0000"/>
              </a:buClr>
            </a:pP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Challenges for stability</a:t>
            </a:r>
          </a:p>
        </p:txBody>
      </p:sp>
      <p:sp>
        <p:nvSpPr>
          <p:cNvPr id="9" name="テキスト ボックス 8">
            <a:extLst>
              <a:ext uri="{FF2B5EF4-FFF2-40B4-BE49-F238E27FC236}">
                <a16:creationId xmlns="" xmlns:a16="http://schemas.microsoft.com/office/drawing/2014/main" id="{D02EC112-6D79-4B06-B69A-CB701E7C0B51}"/>
              </a:ext>
            </a:extLst>
          </p:cNvPr>
          <p:cNvSpPr txBox="1"/>
          <p:nvPr/>
        </p:nvSpPr>
        <p:spPr>
          <a:xfrm>
            <a:off x="6247951" y="5251798"/>
            <a:ext cx="5330561" cy="369332"/>
          </a:xfrm>
          <a:prstGeom prst="rect">
            <a:avLst/>
          </a:prstGeom>
          <a:noFill/>
        </p:spPr>
        <p:txBody>
          <a:bodyPr wrap="square" rtlCol="0">
            <a:spAutoFit/>
          </a:bodyPr>
          <a:lstStyle/>
          <a:p>
            <a:r>
              <a:rPr lang="en-US" altLang="ja-JP" b="1" dirty="0">
                <a:solidFill>
                  <a:srgbClr val="0000FF"/>
                </a:solidFill>
                <a:latin typeface="Arial" panose="020B0604020202020204" pitchFamily="34" charset="0"/>
                <a:ea typeface="ＭＳ ゴシック" panose="020B0609070205080204" pitchFamily="49" charset="-128"/>
                <a:cs typeface="Arial" panose="020B0604020202020204" pitchFamily="34" charset="0"/>
              </a:rPr>
              <a:t>Lanthanoid compounds:</a:t>
            </a:r>
            <a:r>
              <a:rPr lang="en-US" altLang="ja-JP" b="1" dirty="0">
                <a:solidFill>
                  <a:srgbClr val="0000FF"/>
                </a:solidFill>
                <a:latin typeface="Arial" panose="020B0604020202020204" pitchFamily="34" charset="0"/>
                <a:cs typeface="Arial" panose="020B0604020202020204" pitchFamily="34" charset="0"/>
              </a:rPr>
              <a:t> Eu (II), </a:t>
            </a:r>
            <a:r>
              <a:rPr lang="en-US" altLang="ja-JP" b="1" dirty="0" err="1">
                <a:solidFill>
                  <a:srgbClr val="0000FF"/>
                </a:solidFill>
                <a:latin typeface="Arial" panose="020B0604020202020204" pitchFamily="34" charset="0"/>
                <a:cs typeface="Arial" panose="020B0604020202020204" pitchFamily="34" charset="0"/>
              </a:rPr>
              <a:t>Sm</a:t>
            </a:r>
            <a:r>
              <a:rPr lang="en-US" altLang="ja-JP" b="1" dirty="0">
                <a:solidFill>
                  <a:srgbClr val="0000FF"/>
                </a:solidFill>
                <a:latin typeface="Arial" panose="020B0604020202020204" pitchFamily="34" charset="0"/>
                <a:cs typeface="Arial" panose="020B0604020202020204" pitchFamily="34" charset="0"/>
              </a:rPr>
              <a:t> (III), Tb (III) </a:t>
            </a:r>
            <a:endParaRPr lang="en-US" altLang="ja-JP" b="1" dirty="0">
              <a:solidFill>
                <a:srgbClr val="0000FF"/>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2" name="テキスト ボックス 11">
            <a:extLst>
              <a:ext uri="{FF2B5EF4-FFF2-40B4-BE49-F238E27FC236}">
                <a16:creationId xmlns="" xmlns:a16="http://schemas.microsoft.com/office/drawing/2014/main" id="{42F53818-6825-440A-A82A-EA11849BE9EE}"/>
              </a:ext>
            </a:extLst>
          </p:cNvPr>
          <p:cNvSpPr txBox="1"/>
          <p:nvPr/>
        </p:nvSpPr>
        <p:spPr>
          <a:xfrm>
            <a:off x="6123989" y="5550496"/>
            <a:ext cx="5164090" cy="369332"/>
          </a:xfrm>
          <a:prstGeom prst="rect">
            <a:avLst/>
          </a:prstGeom>
          <a:noFill/>
        </p:spPr>
        <p:txBody>
          <a:bodyPr wrap="square" rtlCol="0">
            <a:spAutoFit/>
          </a:bodyPr>
          <a:lstStyle/>
          <a:p>
            <a:r>
              <a:rPr lang="ja-JP" altLang="en-US" b="1" dirty="0">
                <a:latin typeface="Arial" panose="020B0604020202020204" pitchFamily="34" charset="0"/>
                <a:ea typeface="ＭＳ ゴシック" panose="020B0609070205080204" pitchFamily="49" charset="-128"/>
                <a:cs typeface="Arial" panose="020B0604020202020204" pitchFamily="34" charset="0"/>
              </a:rPr>
              <a:t>⇒ </a:t>
            </a:r>
            <a:r>
              <a:rPr lang="en-US" altLang="ja-JP" b="1" dirty="0">
                <a:latin typeface="Arial" panose="020B0604020202020204" pitchFamily="34" charset="0"/>
                <a:ea typeface="ＭＳ ゴシック" panose="020B0609070205080204" pitchFamily="49" charset="-128"/>
                <a:cs typeface="Arial" panose="020B0604020202020204" pitchFamily="34" charset="0"/>
              </a:rPr>
              <a:t>Stability of the photovoltaic performance</a:t>
            </a:r>
            <a:endParaRPr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13" name="図 12">
            <a:extLst>
              <a:ext uri="{FF2B5EF4-FFF2-40B4-BE49-F238E27FC236}">
                <a16:creationId xmlns="" xmlns:a16="http://schemas.microsoft.com/office/drawing/2014/main" id="{A63C6A41-D8B0-461A-BFDF-1630B3DA702B}"/>
              </a:ext>
            </a:extLst>
          </p:cNvPr>
          <p:cNvPicPr>
            <a:picLocks noChangeAspect="1"/>
          </p:cNvPicPr>
          <p:nvPr/>
        </p:nvPicPr>
        <p:blipFill>
          <a:blip r:embed="rId2"/>
          <a:stretch>
            <a:fillRect/>
          </a:stretch>
        </p:blipFill>
        <p:spPr>
          <a:xfrm>
            <a:off x="6056865" y="2626773"/>
            <a:ext cx="3468045" cy="2774747"/>
          </a:xfrm>
          <a:prstGeom prst="rect">
            <a:avLst/>
          </a:prstGeom>
        </p:spPr>
      </p:pic>
      <p:sp>
        <p:nvSpPr>
          <p:cNvPr id="14" name="テキスト ボックス 13">
            <a:extLst>
              <a:ext uri="{FF2B5EF4-FFF2-40B4-BE49-F238E27FC236}">
                <a16:creationId xmlns="" xmlns:a16="http://schemas.microsoft.com/office/drawing/2014/main" id="{6D989E4A-C8A7-4823-A3F6-51D0937EF38D}"/>
              </a:ext>
            </a:extLst>
          </p:cNvPr>
          <p:cNvSpPr txBox="1"/>
          <p:nvPr/>
        </p:nvSpPr>
        <p:spPr>
          <a:xfrm>
            <a:off x="7790887" y="4888355"/>
            <a:ext cx="3733609" cy="400110"/>
          </a:xfrm>
          <a:prstGeom prst="rect">
            <a:avLst/>
          </a:prstGeom>
          <a:noFill/>
        </p:spPr>
        <p:txBody>
          <a:bodyPr wrap="square" rtlCol="0">
            <a:spAutoFit/>
          </a:bodyPr>
          <a:lstStyle/>
          <a:p>
            <a:r>
              <a:rPr lang="en-US" altLang="ja-JP" sz="2000" b="1" dirty="0" smtClean="0">
                <a:latin typeface="Arial" panose="020B0604020202020204" pitchFamily="34" charset="0"/>
                <a:ea typeface="ＭＳ Ｐゴシック" panose="020B0600070205080204" pitchFamily="50" charset="-128"/>
                <a:cs typeface="Arial" panose="020B0604020202020204" pitchFamily="34" charset="0"/>
              </a:rPr>
              <a:t>Energy diagram of solar cell</a:t>
            </a:r>
            <a:endParaRPr lang="ja-JP" altLang="en-US" sz="2000" b="1"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5" name="図 14"/>
          <p:cNvPicPr>
            <a:picLocks noChangeAspect="1"/>
          </p:cNvPicPr>
          <p:nvPr/>
        </p:nvPicPr>
        <p:blipFill>
          <a:blip r:embed="rId3"/>
          <a:stretch>
            <a:fillRect/>
          </a:stretch>
        </p:blipFill>
        <p:spPr>
          <a:xfrm>
            <a:off x="8913232" y="944719"/>
            <a:ext cx="2271201" cy="2126209"/>
          </a:xfrm>
          <a:prstGeom prst="rect">
            <a:avLst/>
          </a:prstGeom>
        </p:spPr>
      </p:pic>
      <p:sp>
        <p:nvSpPr>
          <p:cNvPr id="16" name="テキスト ボックス 15"/>
          <p:cNvSpPr txBox="1"/>
          <p:nvPr/>
        </p:nvSpPr>
        <p:spPr>
          <a:xfrm>
            <a:off x="8913232" y="2996875"/>
            <a:ext cx="2729276" cy="400110"/>
          </a:xfrm>
          <a:prstGeom prst="rect">
            <a:avLst/>
          </a:prstGeom>
          <a:noFill/>
        </p:spPr>
        <p:txBody>
          <a:bodyPr wrap="square" rtlCol="0">
            <a:spAutoFit/>
          </a:bodyPr>
          <a:lstStyle/>
          <a:p>
            <a:r>
              <a:rPr kumimoji="1" lang="en-US" altLang="ja-JP" sz="2000" b="1" dirty="0" smtClean="0">
                <a:latin typeface="Arial" panose="020B0604020202020204" pitchFamily="34" charset="0"/>
                <a:ea typeface="ＭＳ Ｐゴシック" panose="020B0600070205080204" pitchFamily="50" charset="-128"/>
                <a:cs typeface="Arial" panose="020B0604020202020204" pitchFamily="34" charset="0"/>
              </a:rPr>
              <a:t>Perovskite solar cell</a:t>
            </a:r>
            <a:endParaRPr kumimoji="1" lang="ja-JP" altLang="en-US" sz="2000"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テキスト ボックス 16"/>
          <p:cNvSpPr txBox="1"/>
          <p:nvPr/>
        </p:nvSpPr>
        <p:spPr>
          <a:xfrm>
            <a:off x="6457271" y="2208891"/>
            <a:ext cx="2412557" cy="400110"/>
          </a:xfrm>
          <a:prstGeom prst="rect">
            <a:avLst/>
          </a:prstGeom>
          <a:noFill/>
        </p:spPr>
        <p:txBody>
          <a:bodyPr wrap="square" rtlCol="0">
            <a:spAutoFit/>
          </a:bodyPr>
          <a:lstStyle/>
          <a:p>
            <a:pPr algn="ctr"/>
            <a:r>
              <a:rPr kumimoji="1" lang="en-US" altLang="ja-JP" sz="2000" b="1" dirty="0" smtClean="0">
                <a:latin typeface="Arial" panose="020B0604020202020204" pitchFamily="34" charset="0"/>
                <a:ea typeface="ＭＳ Ｐゴシック" panose="020B0600070205080204" pitchFamily="50" charset="-128"/>
                <a:cs typeface="Arial" panose="020B0604020202020204" pitchFamily="34" charset="0"/>
              </a:rPr>
              <a:t>Perovskite crystal</a:t>
            </a: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8" name="直線矢印コネクタ 17"/>
          <p:cNvCxnSpPr/>
          <p:nvPr/>
        </p:nvCxnSpPr>
        <p:spPr>
          <a:xfrm>
            <a:off x="8255213" y="1543910"/>
            <a:ext cx="1493044" cy="296458"/>
          </a:xfrm>
          <a:prstGeom prst="straightConnector1">
            <a:avLst/>
          </a:prstGeom>
          <a:ln w="254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4"/>
          <p:cNvGrpSpPr>
            <a:grpSpLocks noChangeAspect="1"/>
          </p:cNvGrpSpPr>
          <p:nvPr/>
        </p:nvGrpSpPr>
        <p:grpSpPr bwMode="auto">
          <a:xfrm>
            <a:off x="6818497" y="648295"/>
            <a:ext cx="2365375" cy="1617663"/>
            <a:chOff x="4051" y="228"/>
            <a:chExt cx="1490" cy="1019"/>
          </a:xfrm>
        </p:grpSpPr>
        <p:sp>
          <p:nvSpPr>
            <p:cNvPr id="20" name="AutoShape 3"/>
            <p:cNvSpPr>
              <a:spLocks noChangeAspect="1" noChangeArrowheads="1" noTextEdit="1"/>
            </p:cNvSpPr>
            <p:nvPr/>
          </p:nvSpPr>
          <p:spPr bwMode="auto">
            <a:xfrm>
              <a:off x="4051" y="228"/>
              <a:ext cx="1490"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Arial" panose="020B0604020202020204" pitchFamily="34" charset="0"/>
                <a:cs typeface="Arial" panose="020B0604020202020204" pitchFamily="34" charset="0"/>
              </a:endParaRPr>
            </a:p>
          </p:txBody>
        </p:sp>
        <p:pic>
          <p:nvPicPr>
            <p:cNvPr id="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1" y="228"/>
              <a:ext cx="964"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6"/>
            <p:cNvSpPr>
              <a:spLocks noChangeArrowheads="1"/>
            </p:cNvSpPr>
            <p:nvPr/>
          </p:nvSpPr>
          <p:spPr bwMode="auto">
            <a:xfrm>
              <a:off x="5019" y="934"/>
              <a:ext cx="1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dirty="0">
                  <a:ln>
                    <a:noFill/>
                  </a:ln>
                  <a:solidFill>
                    <a:srgbClr val="000000"/>
                  </a:solidFill>
                  <a:effectLst/>
                  <a:cs typeface="Arial" panose="020B0604020202020204" pitchFamily="34" charset="0"/>
                </a:rPr>
                <a:t>CH</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23" name="Rectangle 7"/>
            <p:cNvSpPr>
              <a:spLocks noChangeArrowheads="1"/>
            </p:cNvSpPr>
            <p:nvPr/>
          </p:nvSpPr>
          <p:spPr bwMode="auto">
            <a:xfrm>
              <a:off x="5173" y="994"/>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cs typeface="Arial" panose="020B0604020202020204" pitchFamily="34" charset="0"/>
                </a:rPr>
                <a:t>3</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24" name="Rectangle 8"/>
            <p:cNvSpPr>
              <a:spLocks noChangeArrowheads="1"/>
            </p:cNvSpPr>
            <p:nvPr/>
          </p:nvSpPr>
          <p:spPr bwMode="auto">
            <a:xfrm>
              <a:off x="5212" y="934"/>
              <a:ext cx="1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000000"/>
                  </a:solidFill>
                  <a:effectLst/>
                  <a:cs typeface="Arial" panose="020B0604020202020204" pitchFamily="34" charset="0"/>
                </a:rPr>
                <a:t>NH</a:t>
              </a:r>
              <a:endParaRPr kumimoji="0" lang="ja-JP" altLang="ja-JP" sz="1800" b="0" i="0" u="none" strike="noStrike" cap="none" normalizeH="0" baseline="0">
                <a:ln>
                  <a:noFill/>
                </a:ln>
                <a:solidFill>
                  <a:schemeClr val="tx1"/>
                </a:solidFill>
                <a:effectLst/>
                <a:cs typeface="Arial" panose="020B0604020202020204" pitchFamily="34" charset="0"/>
              </a:endParaRPr>
            </a:p>
          </p:txBody>
        </p:sp>
        <p:sp>
          <p:nvSpPr>
            <p:cNvPr id="25" name="Rectangle 9"/>
            <p:cNvSpPr>
              <a:spLocks noChangeArrowheads="1"/>
            </p:cNvSpPr>
            <p:nvPr/>
          </p:nvSpPr>
          <p:spPr bwMode="auto">
            <a:xfrm>
              <a:off x="5365" y="994"/>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cs typeface="Arial" panose="020B0604020202020204" pitchFamily="34" charset="0"/>
                </a:rPr>
                <a:t>3</a:t>
              </a:r>
              <a:endParaRPr kumimoji="0" lang="ja-JP" altLang="ja-JP" sz="1800" b="0" i="0" u="none" strike="noStrike" cap="none" normalizeH="0" baseline="0">
                <a:ln>
                  <a:noFill/>
                </a:ln>
                <a:solidFill>
                  <a:schemeClr val="tx1"/>
                </a:solidFill>
                <a:effectLst/>
                <a:cs typeface="Arial" panose="020B0604020202020204" pitchFamily="34" charset="0"/>
              </a:endParaRPr>
            </a:p>
          </p:txBody>
        </p:sp>
        <p:sp>
          <p:nvSpPr>
            <p:cNvPr id="26" name="Rectangle 10"/>
            <p:cNvSpPr>
              <a:spLocks noChangeArrowheads="1"/>
            </p:cNvSpPr>
            <p:nvPr/>
          </p:nvSpPr>
          <p:spPr bwMode="auto">
            <a:xfrm>
              <a:off x="5405" y="936"/>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cs typeface="Arial" panose="020B0604020202020204" pitchFamily="34" charset="0"/>
                </a:rPr>
                <a:t>+</a:t>
              </a:r>
              <a:endParaRPr kumimoji="0" lang="ja-JP" altLang="ja-JP" sz="1800" b="0" i="0" u="none" strike="noStrike" cap="none" normalizeH="0" baseline="0">
                <a:ln>
                  <a:noFill/>
                </a:ln>
                <a:solidFill>
                  <a:schemeClr val="tx1"/>
                </a:solidFill>
                <a:effectLst/>
                <a:cs typeface="Arial" panose="020B0604020202020204" pitchFamily="34" charset="0"/>
              </a:endParaRPr>
            </a:p>
          </p:txBody>
        </p:sp>
        <p:sp>
          <p:nvSpPr>
            <p:cNvPr id="27" name="Rectangle 11"/>
            <p:cNvSpPr>
              <a:spLocks noChangeArrowheads="1"/>
            </p:cNvSpPr>
            <p:nvPr/>
          </p:nvSpPr>
          <p:spPr bwMode="auto">
            <a:xfrm>
              <a:off x="5019" y="1061"/>
              <a:ext cx="19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dirty="0">
                  <a:ln>
                    <a:noFill/>
                  </a:ln>
                  <a:solidFill>
                    <a:srgbClr val="000000"/>
                  </a:solidFill>
                  <a:effectLst/>
                  <a:cs typeface="Arial" panose="020B0604020202020204" pitchFamily="34" charset="0"/>
                </a:rPr>
                <a:t>(MA</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28" name="Rectangle 12"/>
            <p:cNvSpPr>
              <a:spLocks noChangeArrowheads="1"/>
            </p:cNvSpPr>
            <p:nvPr/>
          </p:nvSpPr>
          <p:spPr bwMode="auto">
            <a:xfrm>
              <a:off x="5219" y="1063"/>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cs typeface="Arial" panose="020B0604020202020204" pitchFamily="34" charset="0"/>
                </a:rPr>
                <a:t>+</a:t>
              </a:r>
              <a:endParaRPr kumimoji="0" lang="ja-JP" altLang="ja-JP" sz="1800" b="0" i="0" u="none" strike="noStrike" cap="none" normalizeH="0" baseline="0">
                <a:ln>
                  <a:noFill/>
                </a:ln>
                <a:solidFill>
                  <a:schemeClr val="tx1"/>
                </a:solidFill>
                <a:effectLst/>
                <a:cs typeface="Arial" panose="020B0604020202020204" pitchFamily="34" charset="0"/>
              </a:endParaRPr>
            </a:p>
          </p:txBody>
        </p:sp>
        <p:sp>
          <p:nvSpPr>
            <p:cNvPr id="29" name="Rectangle 13"/>
            <p:cNvSpPr>
              <a:spLocks noChangeArrowheads="1"/>
            </p:cNvSpPr>
            <p:nvPr/>
          </p:nvSpPr>
          <p:spPr bwMode="auto">
            <a:xfrm>
              <a:off x="5261" y="1061"/>
              <a:ext cx="3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dirty="0">
                  <a:ln>
                    <a:noFill/>
                  </a:ln>
                  <a:solidFill>
                    <a:srgbClr val="000000"/>
                  </a:solidFill>
                  <a:effectLst/>
                  <a:cs typeface="Arial" panose="020B0604020202020204" pitchFamily="34" charset="0"/>
                </a:rPr>
                <a:t>)</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30" name="Rectangle 14"/>
            <p:cNvSpPr>
              <a:spLocks noChangeArrowheads="1"/>
            </p:cNvSpPr>
            <p:nvPr/>
          </p:nvSpPr>
          <p:spPr bwMode="auto">
            <a:xfrm>
              <a:off x="4322" y="552"/>
              <a:ext cx="1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dirty="0">
                  <a:ln>
                    <a:noFill/>
                  </a:ln>
                  <a:solidFill>
                    <a:srgbClr val="000000"/>
                  </a:solidFill>
                  <a:effectLst/>
                  <a:cs typeface="Arial" panose="020B0604020202020204" pitchFamily="34" charset="0"/>
                </a:rPr>
                <a:t>Pb</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31" name="Rectangle 15"/>
            <p:cNvSpPr>
              <a:spLocks noChangeArrowheads="1"/>
            </p:cNvSpPr>
            <p:nvPr/>
          </p:nvSpPr>
          <p:spPr bwMode="auto">
            <a:xfrm>
              <a:off x="4431" y="526"/>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cs typeface="Arial" panose="020B0604020202020204" pitchFamily="34" charset="0"/>
                </a:rPr>
                <a:t>2</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32" name="Rectangle 16"/>
            <p:cNvSpPr>
              <a:spLocks noChangeArrowheads="1"/>
            </p:cNvSpPr>
            <p:nvPr/>
          </p:nvSpPr>
          <p:spPr bwMode="auto">
            <a:xfrm>
              <a:off x="4469" y="529"/>
              <a:ext cx="4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cs typeface="Arial" panose="020B0604020202020204" pitchFamily="34" charset="0"/>
                </a:rPr>
                <a:t>+</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33" name="Rectangle 20"/>
            <p:cNvSpPr>
              <a:spLocks noChangeArrowheads="1"/>
            </p:cNvSpPr>
            <p:nvPr/>
          </p:nvSpPr>
          <p:spPr bwMode="auto">
            <a:xfrm>
              <a:off x="4825" y="592"/>
              <a:ext cx="2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dirty="0">
                  <a:ln>
                    <a:noFill/>
                  </a:ln>
                  <a:solidFill>
                    <a:srgbClr val="000000"/>
                  </a:solidFill>
                  <a:effectLst/>
                  <a:cs typeface="Arial" panose="020B0604020202020204" pitchFamily="34" charset="0"/>
                </a:rPr>
                <a:t>I</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34" name="Rectangle 21"/>
            <p:cNvSpPr>
              <a:spLocks noChangeArrowheads="1"/>
            </p:cNvSpPr>
            <p:nvPr/>
          </p:nvSpPr>
          <p:spPr bwMode="auto">
            <a:xfrm>
              <a:off x="4855" y="595"/>
              <a:ext cx="2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cs typeface="Arial" panose="020B0604020202020204" pitchFamily="34" charset="0"/>
                </a:rPr>
                <a:t>-</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grpSp>
      <p:sp>
        <p:nvSpPr>
          <p:cNvPr id="4" name="テキスト ボックス 3">
            <a:extLst>
              <a:ext uri="{FF2B5EF4-FFF2-40B4-BE49-F238E27FC236}">
                <a16:creationId xmlns="" xmlns:a16="http://schemas.microsoft.com/office/drawing/2014/main" id="{C157B11E-25B7-4D88-8060-5970F84BCF11}"/>
              </a:ext>
            </a:extLst>
          </p:cNvPr>
          <p:cNvSpPr txBox="1"/>
          <p:nvPr/>
        </p:nvSpPr>
        <p:spPr>
          <a:xfrm>
            <a:off x="4446562" y="77407"/>
            <a:ext cx="2262169" cy="523220"/>
          </a:xfrm>
          <a:prstGeom prst="rect">
            <a:avLst/>
          </a:prstGeom>
          <a:solidFill>
            <a:schemeClr val="accent6">
              <a:lumMod val="20000"/>
              <a:lumOff val="80000"/>
            </a:schemeClr>
          </a:solidFill>
          <a:ln w="38100">
            <a:solidFill>
              <a:srgbClr val="00B050"/>
            </a:solidFill>
          </a:ln>
        </p:spPr>
        <p:txBody>
          <a:bodyPr wrap="square" rtlCol="0">
            <a:spAutoFit/>
          </a:bodyPr>
          <a:lstStyle/>
          <a:p>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Introduction</a:t>
            </a:r>
          </a:p>
        </p:txBody>
      </p:sp>
      <p:pic>
        <p:nvPicPr>
          <p:cNvPr id="36" name="図 35"/>
          <p:cNvPicPr>
            <a:picLocks noChangeAspect="1"/>
          </p:cNvPicPr>
          <p:nvPr/>
        </p:nvPicPr>
        <p:blipFill>
          <a:blip r:embed="rId5"/>
          <a:stretch>
            <a:fillRect/>
          </a:stretch>
        </p:blipFill>
        <p:spPr>
          <a:xfrm>
            <a:off x="789546" y="3188164"/>
            <a:ext cx="4460401" cy="2541500"/>
          </a:xfrm>
          <a:prstGeom prst="rect">
            <a:avLst/>
          </a:prstGeom>
        </p:spPr>
      </p:pic>
    </p:spTree>
    <p:extLst>
      <p:ext uri="{BB962C8B-B14F-4D97-AF65-F5344CB8AC3E}">
        <p14:creationId xmlns:p14="http://schemas.microsoft.com/office/powerpoint/2010/main" val="382363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91961" y="66521"/>
            <a:ext cx="12057481" cy="3168000"/>
          </a:xfrm>
          <a:prstGeom prst="rect">
            <a:avLst/>
          </a:prstGeom>
          <a:noFill/>
          <a:ln w="38100">
            <a:solidFill>
              <a:srgbClr val="00B050"/>
            </a:solidFill>
          </a:ln>
        </p:spPr>
        <p:txBody>
          <a:bodyPr vert="horz" wrap="square" lIns="415587" tIns="207793" rIns="415587" bIns="207793" rtlCol="0">
            <a:spAutoFit/>
          </a:bodyPr>
          <a:lstStyle>
            <a:lvl1pPr marL="0" indent="0" algn="ctr" defTabSz="4155857" rtl="0" eaLnBrk="1" latinLnBrk="0" hangingPunct="1">
              <a:spcBef>
                <a:spcPct val="20000"/>
              </a:spcBef>
              <a:buFont typeface="Arial" pitchFamily="34" charset="0"/>
              <a:buNone/>
              <a:defRPr kumimoji="1" sz="14500" kern="1200">
                <a:solidFill>
                  <a:schemeClr val="tx1">
                    <a:tint val="75000"/>
                  </a:schemeClr>
                </a:solidFill>
                <a:latin typeface="+mn-lt"/>
                <a:ea typeface="+mn-ea"/>
                <a:cs typeface="+mn-cs"/>
              </a:defRPr>
            </a:lvl1pPr>
            <a:lvl2pPr marL="2077928" indent="0" algn="ctr" defTabSz="4155857" rtl="0" eaLnBrk="1" latinLnBrk="0" hangingPunct="1">
              <a:spcBef>
                <a:spcPct val="20000"/>
              </a:spcBef>
              <a:buFont typeface="Arial" pitchFamily="34" charset="0"/>
              <a:buNone/>
              <a:defRPr kumimoji="1" sz="12700" kern="1200">
                <a:solidFill>
                  <a:schemeClr val="tx1">
                    <a:tint val="75000"/>
                  </a:schemeClr>
                </a:solidFill>
                <a:latin typeface="+mn-lt"/>
                <a:ea typeface="+mn-ea"/>
                <a:cs typeface="+mn-cs"/>
              </a:defRPr>
            </a:lvl2pPr>
            <a:lvl3pPr marL="4155857" indent="0" algn="ctr" defTabSz="4155857" rtl="0" eaLnBrk="1" latinLnBrk="0" hangingPunct="1">
              <a:spcBef>
                <a:spcPct val="20000"/>
              </a:spcBef>
              <a:buFont typeface="Arial" pitchFamily="34" charset="0"/>
              <a:buNone/>
              <a:defRPr kumimoji="1" sz="10900" kern="1200">
                <a:solidFill>
                  <a:schemeClr val="tx1">
                    <a:tint val="75000"/>
                  </a:schemeClr>
                </a:solidFill>
                <a:latin typeface="+mn-lt"/>
                <a:ea typeface="+mn-ea"/>
                <a:cs typeface="+mn-cs"/>
              </a:defRPr>
            </a:lvl3pPr>
            <a:lvl4pPr marL="6233785"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4pPr>
            <a:lvl5pPr marL="8311713"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5pPr>
            <a:lvl6pPr marL="10389641"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6pPr>
            <a:lvl7pPr marL="12467570"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7pPr>
            <a:lvl8pPr marL="14545498"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8pPr>
            <a:lvl9pPr marL="16623426" indent="0" algn="ctr" defTabSz="4155857" rtl="0" eaLnBrk="1" latinLnBrk="0" hangingPunct="1">
              <a:spcBef>
                <a:spcPct val="20000"/>
              </a:spcBef>
              <a:buFont typeface="Arial" pitchFamily="34" charset="0"/>
              <a:buNone/>
              <a:defRPr kumimoji="1" sz="9100" kern="1200">
                <a:solidFill>
                  <a:schemeClr val="tx1">
                    <a:tint val="75000"/>
                  </a:schemeClr>
                </a:solidFill>
                <a:latin typeface="+mn-lt"/>
                <a:ea typeface="+mn-ea"/>
                <a:cs typeface="+mn-cs"/>
              </a:defRPr>
            </a:lvl9pPr>
          </a:lstStyle>
          <a:p>
            <a:pPr algn="l">
              <a:spcBef>
                <a:spcPts val="0"/>
              </a:spcBef>
              <a:spcAft>
                <a:spcPts val="600"/>
              </a:spcAft>
            </a:pPr>
            <a:r>
              <a:rPr lang="en-US" altLang="ja-JP" sz="2400" b="1" u="sng"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lanthanide (Ln) compound</a:t>
            </a:r>
            <a:endParaRPr lang="en-US" altLang="ja-JP" sz="2400" b="1" u="sng"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l">
              <a:spcBef>
                <a:spcPts val="800"/>
              </a:spcBef>
              <a:spcAft>
                <a:spcPts val="600"/>
              </a:spcAft>
            </a:pPr>
            <a:r>
              <a:rPr lang="en-US" altLang="ja-JP" sz="2000" b="1" dirty="0" smtClean="0">
                <a:solidFill>
                  <a:srgbClr val="0000FF"/>
                </a:solidFill>
                <a:latin typeface="Arial" panose="020B0604020202020204" pitchFamily="34" charset="0"/>
                <a:ea typeface="ＭＳ Ｐゴシック" panose="020B0600070205080204" pitchFamily="50" charset="-128"/>
                <a:cs typeface="Arial" panose="020B0604020202020204" pitchFamily="34" charset="0"/>
              </a:rPr>
              <a:t>4f-spin in Ln is less susceptible to the effect of crystal field </a:t>
            </a:r>
            <a:endParaRPr lang="en-US" altLang="ja-JP" sz="2000" b="1" dirty="0">
              <a:solidFill>
                <a:srgbClr val="0000FF"/>
              </a:solidFill>
              <a:latin typeface="Arial" panose="020B0604020202020204" pitchFamily="34" charset="0"/>
              <a:ea typeface="ＭＳ Ｐゴシック" panose="020B0600070205080204" pitchFamily="50" charset="-128"/>
              <a:cs typeface="Arial" panose="020B0604020202020204" pitchFamily="34" charset="0"/>
            </a:endParaRPr>
          </a:p>
          <a:p>
            <a:pPr algn="l">
              <a:lnSpc>
                <a:spcPts val="3000"/>
              </a:lnSpc>
              <a:spcBef>
                <a:spcPts val="0"/>
              </a:spcBef>
            </a:pPr>
            <a:r>
              <a:rPr lang="en-US" altLang="ja-JP" sz="2000" b="1" dirty="0">
                <a:solidFill>
                  <a:srgbClr val="0000FF"/>
                </a:solidFill>
                <a:latin typeface="Arial" panose="020B0604020202020204" pitchFamily="34" charset="0"/>
                <a:ea typeface="ＭＳ Ｐゴシック" panose="020B0600070205080204" pitchFamily="50" charset="-128"/>
                <a:cs typeface="Arial" panose="020B0604020202020204" pitchFamily="34" charset="0"/>
              </a:rPr>
              <a:t>Eu</a:t>
            </a:r>
            <a:r>
              <a:rPr lang="en-US" altLang="ja-JP" sz="2000" b="1" baseline="30000" dirty="0">
                <a:solidFill>
                  <a:srgbClr val="0000FF"/>
                </a:solidFill>
                <a:latin typeface="Arial" panose="020B0604020202020204" pitchFamily="34" charset="0"/>
                <a:ea typeface="ＭＳ Ｐゴシック" panose="020B0600070205080204" pitchFamily="50" charset="-128"/>
                <a:cs typeface="Arial" panose="020B0604020202020204" pitchFamily="34" charset="0"/>
              </a:rPr>
              <a:t>3+</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4f-4f</a:t>
            </a:r>
            <a:r>
              <a:rPr lang="ja-JP" altLang="en-US"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transition</a:t>
            </a: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Red fluorescence</a:t>
            </a:r>
            <a:endPar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l">
              <a:lnSpc>
                <a:spcPts val="3000"/>
              </a:lnSpc>
              <a:spcBef>
                <a:spcPts val="0"/>
              </a:spcBef>
            </a:pP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Up/down conversion materials for solar cell</a:t>
            </a:r>
            <a:endPar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l">
              <a:lnSpc>
                <a:spcPts val="3000"/>
              </a:lnSpc>
              <a:spcBef>
                <a:spcPts val="0"/>
              </a:spcBef>
            </a:pPr>
            <a:r>
              <a:rPr lang="en-US" altLang="ja-JP" sz="2000" b="1" dirty="0">
                <a:solidFill>
                  <a:srgbClr val="0000FF"/>
                </a:solidFill>
                <a:latin typeface="Arial" panose="020B0604020202020204" pitchFamily="34" charset="0"/>
                <a:ea typeface="ＭＳ Ｐゴシック" panose="020B0600070205080204" pitchFamily="50" charset="-128"/>
                <a:cs typeface="Arial" panose="020B0604020202020204" pitchFamily="34" charset="0"/>
              </a:rPr>
              <a:t>Eu</a:t>
            </a:r>
            <a:r>
              <a:rPr lang="en-US" altLang="ja-JP" sz="2000" b="1" baseline="30000" dirty="0">
                <a:solidFill>
                  <a:srgbClr val="0000FF"/>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4f</a:t>
            </a:r>
            <a:r>
              <a:rPr lang="en-US" altLang="ja-JP" sz="2000" b="1" baseline="300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6</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5d</a:t>
            </a:r>
            <a:r>
              <a:rPr lang="en-US" altLang="ja-JP" sz="2000" b="1" baseline="300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transition</a:t>
            </a: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wide fluorescence</a:t>
            </a: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endPar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l">
              <a:lnSpc>
                <a:spcPts val="3000"/>
              </a:lnSpc>
              <a:spcBef>
                <a:spcPts val="0"/>
              </a:spcBef>
            </a:pPr>
            <a:r>
              <a:rPr lang="ja-JP" altLang="en-US"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Magnetism, high spin state</a:t>
            </a:r>
            <a:r>
              <a:rPr lang="ja-JP" altLang="en-US" sz="2000" b="1"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(4f</a:t>
            </a:r>
            <a:r>
              <a:rPr lang="en-US" altLang="ja-JP" sz="2000" b="1" baseline="300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7</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i="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J </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b="1" i="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S</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 7/2)  (</a:t>
            </a:r>
            <a:r>
              <a:rPr lang="en-US" altLang="ja-JP" sz="2000" b="1" i="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I</a:t>
            </a:r>
            <a:r>
              <a:rPr lang="en-US" altLang="ja-JP" sz="20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 5/2)</a:t>
            </a:r>
          </a:p>
        </p:txBody>
      </p:sp>
      <p:pic>
        <p:nvPicPr>
          <p:cNvPr id="8" name="図 7"/>
          <p:cNvPicPr>
            <a:picLocks noChangeAspect="1"/>
          </p:cNvPicPr>
          <p:nvPr/>
        </p:nvPicPr>
        <p:blipFill rotWithShape="1">
          <a:blip r:embed="rId3"/>
          <a:srcRect t="-4171" b="22586"/>
          <a:stretch/>
        </p:blipFill>
        <p:spPr>
          <a:xfrm>
            <a:off x="7646263" y="66521"/>
            <a:ext cx="3622446" cy="2587081"/>
          </a:xfrm>
          <a:prstGeom prst="rect">
            <a:avLst/>
          </a:prstGeom>
        </p:spPr>
      </p:pic>
      <p:pic>
        <p:nvPicPr>
          <p:cNvPr id="10" name="図 9"/>
          <p:cNvPicPr>
            <a:picLocks noChangeAspect="1"/>
          </p:cNvPicPr>
          <p:nvPr/>
        </p:nvPicPr>
        <p:blipFill rotWithShape="1">
          <a:blip r:embed="rId4"/>
          <a:srcRect t="604" b="74592"/>
          <a:stretch/>
        </p:blipFill>
        <p:spPr>
          <a:xfrm>
            <a:off x="6943196" y="3290850"/>
            <a:ext cx="3555447" cy="2484000"/>
          </a:xfrm>
          <a:prstGeom prst="rect">
            <a:avLst/>
          </a:prstGeom>
        </p:spPr>
      </p:pic>
      <p:pic>
        <p:nvPicPr>
          <p:cNvPr id="11" name="図 10"/>
          <p:cNvPicPr>
            <a:picLocks noChangeAspect="1"/>
          </p:cNvPicPr>
          <p:nvPr/>
        </p:nvPicPr>
        <p:blipFill rotWithShape="1">
          <a:blip r:embed="rId5"/>
          <a:srcRect t="1" r="2066" b="75853"/>
          <a:stretch/>
        </p:blipFill>
        <p:spPr>
          <a:xfrm>
            <a:off x="1880923" y="3281241"/>
            <a:ext cx="4608000" cy="1891219"/>
          </a:xfrm>
          <a:prstGeom prst="rect">
            <a:avLst/>
          </a:prstGeom>
        </p:spPr>
      </p:pic>
      <p:sp>
        <p:nvSpPr>
          <p:cNvPr id="12" name="テキスト ボックス 11"/>
          <p:cNvSpPr txBox="1"/>
          <p:nvPr/>
        </p:nvSpPr>
        <p:spPr>
          <a:xfrm>
            <a:off x="1657874" y="5486807"/>
            <a:ext cx="5367129" cy="338554"/>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M. </a:t>
            </a:r>
            <a:r>
              <a:rPr lang="en-US" altLang="ja-JP" sz="1600" dirty="0" err="1">
                <a:latin typeface="Arial" panose="020B0604020202020204" pitchFamily="34" charset="0"/>
                <a:cs typeface="Arial" panose="020B0604020202020204" pitchFamily="34" charset="0"/>
              </a:rPr>
              <a:t>Pazoki</a:t>
            </a:r>
            <a:r>
              <a:rPr lang="en-US" altLang="ja-JP" sz="1600" dirty="0">
                <a:latin typeface="Arial" panose="020B0604020202020204" pitchFamily="34" charset="0"/>
                <a:cs typeface="Arial" panose="020B0604020202020204" pitchFamily="34" charset="0"/>
              </a:rPr>
              <a:t>, et. al. J. Mater. Chem. A, </a:t>
            </a:r>
            <a:r>
              <a:rPr lang="en-US" altLang="ja-JP" sz="1600" b="1" dirty="0">
                <a:latin typeface="Arial" panose="020B0604020202020204" pitchFamily="34" charset="0"/>
                <a:cs typeface="Arial" panose="020B0604020202020204" pitchFamily="34" charset="0"/>
              </a:rPr>
              <a:t>5</a:t>
            </a:r>
            <a:r>
              <a:rPr lang="en-US" altLang="ja-JP" sz="1600" dirty="0">
                <a:latin typeface="Arial" panose="020B0604020202020204" pitchFamily="34" charset="0"/>
                <a:cs typeface="Arial" panose="020B0604020202020204" pitchFamily="34" charset="0"/>
              </a:rPr>
              <a:t> (2017) 23131</a:t>
            </a:r>
            <a:endParaRPr lang="ja-JP" altLang="en-US" sz="1600" dirty="0">
              <a:latin typeface="Arial" panose="020B0604020202020204" pitchFamily="34" charset="0"/>
              <a:cs typeface="Arial" panose="020B0604020202020204" pitchFamily="34" charset="0"/>
            </a:endParaRPr>
          </a:p>
        </p:txBody>
      </p:sp>
      <p:sp>
        <p:nvSpPr>
          <p:cNvPr id="3" name="正方形/長方形 2"/>
          <p:cNvSpPr/>
          <p:nvPr/>
        </p:nvSpPr>
        <p:spPr>
          <a:xfrm>
            <a:off x="6891133" y="5729652"/>
            <a:ext cx="506895" cy="10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p:cNvSpPr txBox="1"/>
          <p:nvPr/>
        </p:nvSpPr>
        <p:spPr>
          <a:xfrm>
            <a:off x="6768754" y="3273049"/>
            <a:ext cx="427381" cy="400110"/>
          </a:xfrm>
          <a:prstGeom prst="rect">
            <a:avLst/>
          </a:prstGeom>
          <a:solidFill>
            <a:schemeClr val="bg1"/>
          </a:solidFill>
        </p:spPr>
        <p:txBody>
          <a:bodyPr wrap="square" rtlCol="0">
            <a:spAutoFit/>
          </a:bodyPr>
          <a:lstStyle/>
          <a:p>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b)</a:t>
            </a:r>
            <a:endParaRPr lang="ja-JP" altLang="en-US" sz="2000"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p:cNvSpPr txBox="1"/>
          <p:nvPr/>
        </p:nvSpPr>
        <p:spPr>
          <a:xfrm>
            <a:off x="1558416" y="5210656"/>
            <a:ext cx="5595729" cy="323165"/>
          </a:xfrm>
          <a:prstGeom prst="rect">
            <a:avLst/>
          </a:prstGeom>
          <a:noFill/>
        </p:spPr>
        <p:txBody>
          <a:bodyPr wrap="square" rtlCol="0">
            <a:spAutoFit/>
          </a:bodyPr>
          <a:lstStyle/>
          <a:p>
            <a:r>
              <a:rPr lang="en-US" altLang="ja-JP" sz="1500" b="1" dirty="0">
                <a:latin typeface="Arial" panose="020B0604020202020204" pitchFamily="34" charset="0"/>
                <a:cs typeface="Arial" panose="020B0604020202020204" pitchFamily="34" charset="0"/>
              </a:rPr>
              <a:t>Charge density of </a:t>
            </a:r>
            <a:r>
              <a:rPr lang="en-US" altLang="ja-JP" sz="1500" b="1" dirty="0">
                <a:solidFill>
                  <a:srgbClr val="0066FF"/>
                </a:solidFill>
                <a:latin typeface="Arial" panose="020B0604020202020204" pitchFamily="34" charset="0"/>
                <a:cs typeface="Arial" panose="020B0604020202020204" pitchFamily="34" charset="0"/>
              </a:rPr>
              <a:t>MAEuI</a:t>
            </a:r>
            <a:r>
              <a:rPr lang="en-US" altLang="ja-JP" sz="1500" b="1" baseline="-25000" dirty="0">
                <a:solidFill>
                  <a:srgbClr val="0066FF"/>
                </a:solidFill>
                <a:latin typeface="Arial" panose="020B0604020202020204" pitchFamily="34" charset="0"/>
                <a:cs typeface="Arial" panose="020B0604020202020204" pitchFamily="34" charset="0"/>
              </a:rPr>
              <a:t>3</a:t>
            </a:r>
            <a:r>
              <a:rPr lang="en-US" altLang="ja-JP" sz="1500" b="1" dirty="0">
                <a:solidFill>
                  <a:srgbClr val="0066FF"/>
                </a:solidFill>
                <a:latin typeface="Arial" panose="020B0604020202020204" pitchFamily="34" charset="0"/>
                <a:cs typeface="Arial" panose="020B0604020202020204" pitchFamily="34" charset="0"/>
              </a:rPr>
              <a:t> perovskite </a:t>
            </a:r>
            <a:r>
              <a:rPr lang="en-US" altLang="ja-JP" sz="1500" b="1" dirty="0">
                <a:latin typeface="Arial" panose="020B0604020202020204" pitchFamily="34" charset="0"/>
                <a:cs typeface="Arial" panose="020B0604020202020204" pitchFamily="34" charset="0"/>
              </a:rPr>
              <a:t>calculated by DFT+U</a:t>
            </a:r>
            <a:endParaRPr lang="ja-JP" altLang="en-US" sz="1500" b="1" dirty="0">
              <a:latin typeface="Arial" panose="020B0604020202020204" pitchFamily="34" charset="0"/>
              <a:cs typeface="Arial" panose="020B0604020202020204" pitchFamily="34" charset="0"/>
            </a:endParaRPr>
          </a:p>
        </p:txBody>
      </p:sp>
      <p:sp>
        <p:nvSpPr>
          <p:cNvPr id="14" name="テキスト ボックス 13"/>
          <p:cNvSpPr txBox="1"/>
          <p:nvPr/>
        </p:nvSpPr>
        <p:spPr>
          <a:xfrm>
            <a:off x="9817077" y="4307565"/>
            <a:ext cx="1363132" cy="369332"/>
          </a:xfrm>
          <a:prstGeom prst="rect">
            <a:avLst/>
          </a:prstGeom>
          <a:noFill/>
        </p:spPr>
        <p:txBody>
          <a:bodyPr wrap="square" rtlCol="0">
            <a:spAutoFit/>
          </a:bodyPr>
          <a:lstStyle/>
          <a:p>
            <a:r>
              <a:rPr lang="en-US" altLang="ja-JP" b="1" dirty="0" smtClean="0">
                <a:solidFill>
                  <a:srgbClr val="FF0000"/>
                </a:solidFill>
              </a:rPr>
              <a:t>Localization</a:t>
            </a:r>
            <a:endParaRPr lang="ja-JP" altLang="en-US" b="1" dirty="0">
              <a:solidFill>
                <a:srgbClr val="FF0000"/>
              </a:solidFill>
            </a:endParaRPr>
          </a:p>
        </p:txBody>
      </p:sp>
      <p:sp>
        <p:nvSpPr>
          <p:cNvPr id="15" name="テキスト ボックス 14"/>
          <p:cNvSpPr txBox="1"/>
          <p:nvPr/>
        </p:nvSpPr>
        <p:spPr>
          <a:xfrm>
            <a:off x="795310" y="2829785"/>
            <a:ext cx="3990007" cy="338554"/>
          </a:xfrm>
          <a:prstGeom prst="rect">
            <a:avLst/>
          </a:prstGeom>
          <a:noFill/>
        </p:spPr>
        <p:txBody>
          <a:bodyPr wrap="square" rtlCol="0">
            <a:spAutoFit/>
          </a:bodyPr>
          <a:lstStyle/>
          <a:p>
            <a:r>
              <a:rPr lang="fr-FR" altLang="ja-JP" sz="1600" dirty="0">
                <a:latin typeface="Arial" panose="020B0604020202020204" pitchFamily="34" charset="0"/>
                <a:ea typeface="ＭＳ Ｐゴシック" panose="020B0600070205080204" pitchFamily="50" charset="-128"/>
                <a:cs typeface="Arial" panose="020B0604020202020204" pitchFamily="34" charset="0"/>
              </a:rPr>
              <a:t>Wang et al., Science 363, 265–270 (2019)</a:t>
            </a:r>
            <a:endParaRPr lang="ja-JP" altLang="en-US" sz="1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p:cNvSpPr txBox="1"/>
          <p:nvPr/>
        </p:nvSpPr>
        <p:spPr>
          <a:xfrm>
            <a:off x="160017" y="5870793"/>
            <a:ext cx="11989425" cy="923330"/>
          </a:xfrm>
          <a:prstGeom prst="rect">
            <a:avLst/>
          </a:prstGeom>
          <a:noFill/>
          <a:ln w="34925">
            <a:solidFill>
              <a:srgbClr val="00B050"/>
            </a:solidFill>
          </a:ln>
        </p:spPr>
        <p:txBody>
          <a:bodyPr wrap="square" rtlCol="0">
            <a:spAutoFit/>
          </a:bodyPr>
          <a:lstStyle/>
          <a:p>
            <a:pPr algn="just"/>
            <a:r>
              <a:rPr lang="en-US" altLang="ja-JP" b="1" dirty="0" smtClean="0">
                <a:solidFill>
                  <a:srgbClr val="FF0000"/>
                </a:solidFill>
                <a:latin typeface="Arial" panose="020B0604020202020204" pitchFamily="34" charset="0"/>
                <a:cs typeface="Arial" panose="020B0604020202020204" pitchFamily="34" charset="0"/>
              </a:rPr>
              <a:t>Purpose: </a:t>
            </a:r>
            <a:r>
              <a:rPr lang="en-US" altLang="ja-JP" b="1" dirty="0" smtClean="0">
                <a:solidFill>
                  <a:srgbClr val="0000FF"/>
                </a:solidFill>
                <a:latin typeface="Arial" panose="020B0604020202020204" pitchFamily="34" charset="0"/>
                <a:cs typeface="Arial" panose="020B0604020202020204" pitchFamily="34" charset="0"/>
              </a:rPr>
              <a:t>Electronic structures </a:t>
            </a:r>
            <a:r>
              <a:rPr lang="en-US" altLang="ja-JP" b="1" dirty="0" smtClean="0">
                <a:latin typeface="Arial" panose="020B0604020202020204" pitchFamily="34" charset="0"/>
                <a:cs typeface="Arial" panose="020B0604020202020204" pitchFamily="34" charset="0"/>
              </a:rPr>
              <a:t>of lanthanide </a:t>
            </a:r>
            <a:r>
              <a:rPr lang="en-US" altLang="ja-JP" b="1" dirty="0" smtClean="0">
                <a:solidFill>
                  <a:srgbClr val="0000FF"/>
                </a:solidFill>
                <a:latin typeface="Arial" panose="020B0604020202020204" pitchFamily="34" charset="0"/>
                <a:cs typeface="Arial" panose="020B0604020202020204" pitchFamily="34" charset="0"/>
              </a:rPr>
              <a:t>(</a:t>
            </a:r>
            <a:r>
              <a:rPr lang="en-US" altLang="ja-JP" b="1" dirty="0" err="1" smtClean="0">
                <a:solidFill>
                  <a:srgbClr val="0000FF"/>
                </a:solidFill>
                <a:latin typeface="Arial" panose="020B0604020202020204" pitchFamily="34" charset="0"/>
                <a:cs typeface="Arial" panose="020B0604020202020204" pitchFamily="34" charset="0"/>
              </a:rPr>
              <a:t>Eu</a:t>
            </a:r>
            <a:r>
              <a:rPr lang="en-US" altLang="ja-JP" b="1" dirty="0" smtClean="0">
                <a:solidFill>
                  <a:srgbClr val="0000FF"/>
                </a:solidFill>
                <a:latin typeface="Arial" panose="020B0604020202020204" pitchFamily="34" charset="0"/>
                <a:cs typeface="Arial" panose="020B0604020202020204" pitchFamily="34" charset="0"/>
              </a:rPr>
              <a:t>, Sm, Tb, Ce) </a:t>
            </a:r>
            <a:r>
              <a:rPr lang="en-US" altLang="ja-JP" b="1" dirty="0" smtClean="0">
                <a:latin typeface="Arial" panose="020B0604020202020204" pitchFamily="34" charset="0"/>
                <a:cs typeface="Arial" panose="020B0604020202020204" pitchFamily="34" charset="0"/>
              </a:rPr>
              <a:t>incorporated perovskite crystal</a:t>
            </a:r>
            <a:r>
              <a:rPr lang="ja-JP" altLang="en-US" b="1" dirty="0" smtClean="0">
                <a:latin typeface="Arial" panose="020B0604020202020204" pitchFamily="34" charset="0"/>
                <a:cs typeface="Arial" panose="020B0604020202020204" pitchFamily="34" charset="0"/>
              </a:rPr>
              <a:t> </a:t>
            </a:r>
            <a:r>
              <a:rPr lang="en-US" altLang="ja-JP" b="1" dirty="0" smtClean="0">
                <a:latin typeface="Arial" panose="020B0604020202020204" pitchFamily="34" charset="0"/>
                <a:cs typeface="Arial" panose="020B0604020202020204" pitchFamily="34" charset="0"/>
              </a:rPr>
              <a:t>were calculated by first-principles calculation, and characterization of lanthanide compound incorporated </a:t>
            </a:r>
            <a:r>
              <a:rPr lang="en-US" altLang="ja-JP" b="1" dirty="0">
                <a:latin typeface="Arial" panose="020B0604020202020204" pitchFamily="34" charset="0"/>
                <a:cs typeface="Arial" panose="020B0604020202020204" pitchFamily="34" charset="0"/>
              </a:rPr>
              <a:t>CH(NH</a:t>
            </a:r>
            <a:r>
              <a:rPr lang="en-US" altLang="ja-JP" b="1" baseline="-25000" dirty="0">
                <a:latin typeface="Arial" panose="020B0604020202020204" pitchFamily="34" charset="0"/>
                <a:cs typeface="Arial" panose="020B0604020202020204" pitchFamily="34" charset="0"/>
              </a:rPr>
              <a:t>2</a:t>
            </a:r>
            <a:r>
              <a:rPr lang="en-US" altLang="ja-JP" b="1" dirty="0">
                <a:latin typeface="Arial" panose="020B0604020202020204" pitchFamily="34" charset="0"/>
                <a:cs typeface="Arial" panose="020B0604020202020204" pitchFamily="34" charset="0"/>
              </a:rPr>
              <a:t>)</a:t>
            </a:r>
            <a:r>
              <a:rPr lang="en-US" altLang="ja-JP" b="1" baseline="-25000" dirty="0">
                <a:latin typeface="Arial" panose="020B0604020202020204" pitchFamily="34" charset="0"/>
                <a:cs typeface="Arial" panose="020B0604020202020204" pitchFamily="34" charset="0"/>
              </a:rPr>
              <a:t>2</a:t>
            </a:r>
            <a:r>
              <a:rPr lang="en-US" altLang="ja-JP" b="1" dirty="0">
                <a:latin typeface="Arial" panose="020B0604020202020204" pitchFamily="34" charset="0"/>
                <a:cs typeface="Arial" panose="020B0604020202020204" pitchFamily="34" charset="0"/>
              </a:rPr>
              <a:t>PbI</a:t>
            </a:r>
            <a:r>
              <a:rPr lang="en-US" altLang="ja-JP" b="1" baseline="-25000" dirty="0">
                <a:latin typeface="Arial" panose="020B0604020202020204" pitchFamily="34" charset="0"/>
                <a:cs typeface="Arial" panose="020B0604020202020204" pitchFamily="34" charset="0"/>
              </a:rPr>
              <a:t>3</a:t>
            </a:r>
            <a:r>
              <a:rPr lang="en-US" altLang="ja-JP" b="1" dirty="0">
                <a:latin typeface="Arial" panose="020B0604020202020204" pitchFamily="34" charset="0"/>
                <a:cs typeface="Arial" panose="020B0604020202020204" pitchFamily="34" charset="0"/>
              </a:rPr>
              <a:t> (FAPbI</a:t>
            </a:r>
            <a:r>
              <a:rPr lang="en-US" altLang="ja-JP" b="1" baseline="-25000" dirty="0">
                <a:latin typeface="Arial" panose="020B0604020202020204" pitchFamily="34" charset="0"/>
                <a:cs typeface="Arial" panose="020B0604020202020204" pitchFamily="34" charset="0"/>
              </a:rPr>
              <a:t>3</a:t>
            </a:r>
            <a:r>
              <a:rPr lang="en-US" altLang="ja-JP" b="1" dirty="0">
                <a:latin typeface="Arial" panose="020B0604020202020204" pitchFamily="34" charset="0"/>
                <a:cs typeface="Arial" panose="020B0604020202020204" pitchFamily="34" charset="0"/>
              </a:rPr>
              <a:t>) </a:t>
            </a:r>
            <a:r>
              <a:rPr lang="en-US" altLang="ja-JP" b="1" dirty="0" smtClean="0">
                <a:latin typeface="Arial" panose="020B0604020202020204" pitchFamily="34" charset="0"/>
                <a:cs typeface="Arial" panose="020B0604020202020204" pitchFamily="34" charset="0"/>
              </a:rPr>
              <a:t>perovskite solar cell was performed for improving the photovoltaic performance. </a:t>
            </a:r>
            <a:endParaRPr lang="en-US" altLang="ja-JP" b="1" dirty="0">
              <a:solidFill>
                <a:prstClr val="black"/>
              </a:solidFill>
              <a:latin typeface="Arial" panose="020B0604020202020204" pitchFamily="34" charset="0"/>
              <a:cs typeface="Arial" panose="020B0604020202020204" pitchFamily="34" charset="0"/>
            </a:endParaRPr>
          </a:p>
        </p:txBody>
      </p:sp>
      <p:sp>
        <p:nvSpPr>
          <p:cNvPr id="4" name="テキスト ボックス 3"/>
          <p:cNvSpPr txBox="1"/>
          <p:nvPr/>
        </p:nvSpPr>
        <p:spPr>
          <a:xfrm>
            <a:off x="6891133" y="2598356"/>
            <a:ext cx="5132707" cy="584775"/>
          </a:xfrm>
          <a:prstGeom prst="rect">
            <a:avLst/>
          </a:prstGeom>
          <a:noFill/>
        </p:spPr>
        <p:txBody>
          <a:bodyPr wrap="square" rtlCol="0">
            <a:spAutoFit/>
          </a:bodyPr>
          <a:lstStyle/>
          <a:p>
            <a:r>
              <a:rPr kumimoji="1" lang="en-US" altLang="ja-JP" sz="1600" b="1" dirty="0" smtClean="0">
                <a:solidFill>
                  <a:srgbClr val="0000FF"/>
                </a:solidFill>
                <a:latin typeface="Arial" panose="020B0604020202020204" pitchFamily="34" charset="0"/>
                <a:cs typeface="Arial" panose="020B0604020202020204" pitchFamily="34" charset="0"/>
              </a:rPr>
              <a:t>Incorporation of </a:t>
            </a:r>
            <a:r>
              <a:rPr kumimoji="1" lang="en-US" altLang="ja-JP" sz="1600" b="1" dirty="0" err="1" smtClean="0">
                <a:solidFill>
                  <a:srgbClr val="0000FF"/>
                </a:solidFill>
                <a:latin typeface="Arial" panose="020B0604020202020204" pitchFamily="34" charset="0"/>
                <a:cs typeface="Arial" panose="020B0604020202020204" pitchFamily="34" charset="0"/>
              </a:rPr>
              <a:t>Eu</a:t>
            </a:r>
            <a:r>
              <a:rPr kumimoji="1" lang="en-US" altLang="ja-JP" sz="1600" b="1" dirty="0" smtClean="0">
                <a:solidFill>
                  <a:srgbClr val="0000FF"/>
                </a:solidFill>
                <a:latin typeface="Arial" panose="020B0604020202020204" pitchFamily="34" charset="0"/>
                <a:cs typeface="Arial" panose="020B0604020202020204" pitchFamily="34" charset="0"/>
              </a:rPr>
              <a:t> suppressed the decomposition</a:t>
            </a:r>
          </a:p>
          <a:p>
            <a:r>
              <a:rPr lang="ja-JP" altLang="en-US" sz="1600" b="1" dirty="0" smtClean="0">
                <a:latin typeface="Arial" panose="020B0604020202020204" pitchFamily="34" charset="0"/>
                <a:cs typeface="Arial" panose="020B0604020202020204" pitchFamily="34" charset="0"/>
              </a:rPr>
              <a:t>⇒ </a:t>
            </a:r>
            <a:r>
              <a:rPr lang="en-US" altLang="ja-JP" sz="1600" b="1" dirty="0" smtClean="0">
                <a:latin typeface="Arial" panose="020B0604020202020204" pitchFamily="34" charset="0"/>
                <a:cs typeface="Arial" panose="020B0604020202020204" pitchFamily="34" charset="0"/>
              </a:rPr>
              <a:t>Long-term of stability,  Improved performance </a:t>
            </a:r>
            <a:endParaRPr kumimoji="1" lang="ja-JP" altLang="en-US" sz="1600" b="1" dirty="0">
              <a:latin typeface="Arial" panose="020B0604020202020204" pitchFamily="34" charset="0"/>
              <a:cs typeface="Arial" panose="020B0604020202020204" pitchFamily="34" charset="0"/>
            </a:endParaRPr>
          </a:p>
        </p:txBody>
      </p:sp>
      <p:sp>
        <p:nvSpPr>
          <p:cNvPr id="9" name="テキスト ボックス 8"/>
          <p:cNvSpPr txBox="1"/>
          <p:nvPr/>
        </p:nvSpPr>
        <p:spPr>
          <a:xfrm>
            <a:off x="6717932" y="5512084"/>
            <a:ext cx="493583" cy="288000"/>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303760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76234" y="541675"/>
            <a:ext cx="10983053" cy="6177236"/>
          </a:xfrm>
          <a:prstGeom prst="rect">
            <a:avLst/>
          </a:prstGeom>
          <a:ln w="38100">
            <a:solidFill>
              <a:srgbClr val="00B050"/>
            </a:solidFill>
          </a:ln>
        </p:spPr>
      </p:pic>
      <p:sp>
        <p:nvSpPr>
          <p:cNvPr id="3" name="テキスト ボックス 2">
            <a:extLst>
              <a:ext uri="{FF2B5EF4-FFF2-40B4-BE49-F238E27FC236}">
                <a16:creationId xmlns="" xmlns:a16="http://schemas.microsoft.com/office/drawing/2014/main" id="{C157B11E-25B7-4D88-8060-5970F84BCF11}"/>
              </a:ext>
            </a:extLst>
          </p:cNvPr>
          <p:cNvSpPr txBox="1"/>
          <p:nvPr/>
        </p:nvSpPr>
        <p:spPr>
          <a:xfrm>
            <a:off x="3886200" y="57150"/>
            <a:ext cx="4034790" cy="461665"/>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altLang="ja-JP" sz="2400" b="1" dirty="0" smtClean="0">
                <a:latin typeface="Arial" panose="020B0604020202020204" pitchFamily="34" charset="0"/>
                <a:ea typeface="ＭＳ Ｐゴシック" panose="020B0600070205080204" pitchFamily="50" charset="-128"/>
                <a:cs typeface="Arial" panose="020B0604020202020204" pitchFamily="34" charset="0"/>
              </a:rPr>
              <a:t>First-principle calculation</a:t>
            </a:r>
            <a:endParaRPr lang="en-US" altLang="ja-JP" sz="2400" b="1"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2685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7966152" y="1210822"/>
            <a:ext cx="4181475" cy="3962400"/>
          </a:xfrm>
          <a:prstGeom prst="rect">
            <a:avLst/>
          </a:prstGeom>
        </p:spPr>
      </p:pic>
      <p:pic>
        <p:nvPicPr>
          <p:cNvPr id="11" name="図 10"/>
          <p:cNvPicPr>
            <a:picLocks noChangeAspect="1"/>
          </p:cNvPicPr>
          <p:nvPr/>
        </p:nvPicPr>
        <p:blipFill rotWithShape="1">
          <a:blip r:embed="rId4"/>
          <a:srcRect l="862" t="2210" r="2612" b="3852"/>
          <a:stretch/>
        </p:blipFill>
        <p:spPr>
          <a:xfrm>
            <a:off x="3950525" y="1207988"/>
            <a:ext cx="4032000" cy="3924000"/>
          </a:xfrm>
          <a:prstGeom prst="rect">
            <a:avLst/>
          </a:prstGeom>
        </p:spPr>
      </p:pic>
      <p:sp>
        <p:nvSpPr>
          <p:cNvPr id="4" name="テキスト ボックス 3"/>
          <p:cNvSpPr txBox="1"/>
          <p:nvPr/>
        </p:nvSpPr>
        <p:spPr>
          <a:xfrm>
            <a:off x="495300" y="5088770"/>
            <a:ext cx="11563887" cy="707886"/>
          </a:xfrm>
          <a:prstGeom prst="rect">
            <a:avLst/>
          </a:prstGeom>
          <a:noFill/>
        </p:spPr>
        <p:txBody>
          <a:bodyPr wrap="square" rtlCol="0">
            <a:spAutoFit/>
          </a:bodyPr>
          <a:lstStyle/>
          <a:p>
            <a:r>
              <a:rPr kumimoji="1" lang="en-US" altLang="ja-JP" sz="2000" b="1" dirty="0">
                <a:latin typeface="Arial" panose="020B0604020202020204" pitchFamily="34" charset="0"/>
                <a:ea typeface="Arial Unicode MS" panose="020B0604020202020204" pitchFamily="50" charset="-128"/>
                <a:cs typeface="Arial" panose="020B0604020202020204" pitchFamily="34" charset="0"/>
              </a:rPr>
              <a:t>(a) Electronic density distribution, (b) band structure and (c) partial density of state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P</a:t>
            </a:r>
            <a:r>
              <a:rPr kumimoji="1" lang="en-US" altLang="ja-JP" sz="2000" b="1" dirty="0">
                <a:latin typeface="Arial" panose="020B0604020202020204" pitchFamily="34" charset="0"/>
                <a:ea typeface="Arial Unicode MS" panose="020B0604020202020204" pitchFamily="50" charset="-128"/>
                <a:cs typeface="Arial" panose="020B0604020202020204" pitchFamily="34" charset="0"/>
              </a:rPr>
              <a:t>DOS) of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Tb(III)</a:t>
            </a:r>
            <a:r>
              <a:rPr kumimoji="1" lang="en-US" altLang="ja-JP" sz="2000" b="1" dirty="0">
                <a:latin typeface="Arial" panose="020B0604020202020204" pitchFamily="34" charset="0"/>
                <a:ea typeface="Arial Unicode MS" panose="020B0604020202020204" pitchFamily="50" charset="-128"/>
                <a:cs typeface="Arial" panose="020B0604020202020204" pitchFamily="34" charset="0"/>
              </a:rPr>
              <a:t>-doped FAPbI</a:t>
            </a:r>
            <a:r>
              <a:rPr kumimoji="1" lang="en-US" altLang="ja-JP" sz="2000" b="1" baseline="-25000" dirty="0">
                <a:latin typeface="Arial" panose="020B0604020202020204" pitchFamily="34" charset="0"/>
                <a:ea typeface="Arial Unicode MS" panose="020B0604020202020204" pitchFamily="50" charset="-128"/>
                <a:cs typeface="Arial" panose="020B0604020202020204" pitchFamily="34" charset="0"/>
              </a:rPr>
              <a:t>3</a:t>
            </a:r>
            <a:r>
              <a:rPr kumimoji="1" lang="en-US" altLang="ja-JP" sz="2000" b="1" dirty="0">
                <a:latin typeface="Arial" panose="020B0604020202020204" pitchFamily="34" charset="0"/>
                <a:ea typeface="Arial Unicode MS" panose="020B0604020202020204" pitchFamily="50" charset="-128"/>
                <a:cs typeface="Arial" panose="020B0604020202020204" pitchFamily="34" charset="0"/>
              </a:rPr>
              <a:t> perovskite crystals</a:t>
            </a:r>
            <a:endParaRPr kumimoji="1" lang="ja-JP" altLang="en-US" sz="2000" b="1" dirty="0">
              <a:latin typeface="Arial" panose="020B0604020202020204" pitchFamily="34" charset="0"/>
              <a:ea typeface="Arial Unicode MS" panose="020B060402020202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xmlns="" id="{C5AD15AB-BE36-4325-8E42-7F5B6CE6DB0B}"/>
              </a:ext>
            </a:extLst>
          </p:cNvPr>
          <p:cNvSpPr txBox="1"/>
          <p:nvPr/>
        </p:nvSpPr>
        <p:spPr>
          <a:xfrm>
            <a:off x="509447" y="5724681"/>
            <a:ext cx="6503378" cy="369332"/>
          </a:xfrm>
          <a:prstGeom prst="rect">
            <a:avLst/>
          </a:prstGeom>
          <a:noFill/>
        </p:spPr>
        <p:txBody>
          <a:bodyPr wrap="square" rtlCol="0">
            <a:spAutoFit/>
          </a:bodyPr>
          <a:lstStyle/>
          <a:p>
            <a:r>
              <a:rPr lang="en-US" altLang="ja-JP" b="1" dirty="0">
                <a:latin typeface="Arial" panose="020B0604020202020204" pitchFamily="34" charset="0"/>
                <a:cs typeface="Arial" panose="020B0604020202020204" pitchFamily="34" charset="0"/>
              </a:rPr>
              <a:t>PBE, </a:t>
            </a:r>
            <a:r>
              <a:rPr lang="en-US" altLang="ja-JP" b="1" i="1" dirty="0">
                <a:latin typeface="Arial" panose="020B0604020202020204" pitchFamily="34" charset="0"/>
                <a:cs typeface="Arial" panose="020B0604020202020204" pitchFamily="34" charset="0"/>
              </a:rPr>
              <a:t>k</a:t>
            </a:r>
            <a:r>
              <a:rPr lang="en-US" altLang="ja-JP" b="1" dirty="0">
                <a:latin typeface="Arial" panose="020B0604020202020204" pitchFamily="34" charset="0"/>
                <a:cs typeface="Arial" panose="020B0604020202020204" pitchFamily="34" charset="0"/>
              </a:rPr>
              <a:t> = 4 x 4 x 4, Cubic, </a:t>
            </a:r>
            <a:r>
              <a:rPr lang="en-US" altLang="ja-JP" b="1" dirty="0" smtClean="0">
                <a:latin typeface="Arial" panose="020B0604020202020204" pitchFamily="34" charset="0"/>
                <a:cs typeface="Arial" panose="020B0604020202020204" pitchFamily="34" charset="0"/>
              </a:rPr>
              <a:t>a </a:t>
            </a:r>
            <a:r>
              <a:rPr lang="en-US" altLang="ja-JP" b="1" dirty="0">
                <a:latin typeface="Arial" panose="020B0604020202020204" pitchFamily="34" charset="0"/>
                <a:cs typeface="Arial" panose="020B0604020202020204" pitchFamily="34" charset="0"/>
              </a:rPr>
              <a:t>= 12.72  Å</a:t>
            </a:r>
            <a:endParaRPr lang="ja-JP" altLang="en-US" b="1"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xmlns="" id="{E87D4E9C-466A-4209-996E-32613F4219AA}"/>
              </a:ext>
            </a:extLst>
          </p:cNvPr>
          <p:cNvSpPr/>
          <p:nvPr/>
        </p:nvSpPr>
        <p:spPr>
          <a:xfrm>
            <a:off x="0" y="502920"/>
            <a:ext cx="12192000" cy="5738995"/>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873938" y="1328107"/>
            <a:ext cx="408526" cy="276999"/>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(b)</a:t>
            </a:r>
            <a:endParaRPr kumimoji="1" lang="ja-JP" altLang="en-US" sz="1200" b="1" dirty="0">
              <a:latin typeface="Arial" panose="020B0604020202020204" pitchFamily="34" charset="0"/>
              <a:cs typeface="Arial" panose="020B0604020202020204" pitchFamily="34" charset="0"/>
            </a:endParaRPr>
          </a:p>
        </p:txBody>
      </p:sp>
      <p:sp>
        <p:nvSpPr>
          <p:cNvPr id="17" name="テキスト ボックス 16"/>
          <p:cNvSpPr txBox="1"/>
          <p:nvPr/>
        </p:nvSpPr>
        <p:spPr>
          <a:xfrm>
            <a:off x="7905938" y="1328106"/>
            <a:ext cx="408526" cy="276999"/>
          </a:xfrm>
          <a:prstGeom prst="rect">
            <a:avLst/>
          </a:prstGeom>
          <a:noFill/>
        </p:spPr>
        <p:txBody>
          <a:bodyPr wrap="square" rtlCol="0">
            <a:spAutoFit/>
          </a:bodyPr>
          <a:lstStyle/>
          <a:p>
            <a:r>
              <a:rPr kumimoji="1" lang="en-US" altLang="ja-JP" sz="1200" b="1" dirty="0">
                <a:latin typeface="Arial" panose="020B0604020202020204" pitchFamily="34" charset="0"/>
                <a:cs typeface="Arial" panose="020B0604020202020204" pitchFamily="34" charset="0"/>
              </a:rPr>
              <a:t>(c)</a:t>
            </a:r>
            <a:endParaRPr kumimoji="1" lang="ja-JP" altLang="en-US" sz="1200" b="1"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xmlns="" id="{CF27D16C-84AC-459D-900D-A3FF7A4E33C3}"/>
              </a:ext>
            </a:extLst>
          </p:cNvPr>
          <p:cNvSpPr txBox="1"/>
          <p:nvPr/>
        </p:nvSpPr>
        <p:spPr>
          <a:xfrm>
            <a:off x="10080250" y="5798016"/>
            <a:ext cx="1852800" cy="400110"/>
          </a:xfrm>
          <a:prstGeom prst="rect">
            <a:avLst/>
          </a:prstGeom>
          <a:noFill/>
        </p:spPr>
        <p:txBody>
          <a:bodyPr wrap="square" rtlCol="0">
            <a:spAutoFit/>
          </a:bodyPr>
          <a:lstStyle/>
          <a:p>
            <a:r>
              <a:rPr lang="en-US" altLang="ja-JP" sz="2000" b="1" dirty="0" smtClean="0">
                <a:latin typeface="Arial" panose="020B0604020202020204" pitchFamily="34" charset="0"/>
                <a:ea typeface="ＭＳ Ｐゴシック" panose="020B0600070205080204" pitchFamily="50" charset="-128"/>
                <a:cs typeface="Arial" panose="020B0604020202020204" pitchFamily="34" charset="0"/>
              </a:rPr>
              <a:t>Tb: </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4f</a:t>
            </a:r>
            <a:r>
              <a:rPr lang="en-US" altLang="ja-JP" sz="2000" b="1" baseline="30000" dirty="0">
                <a:latin typeface="Arial" panose="020B0604020202020204" pitchFamily="34" charset="0"/>
                <a:ea typeface="ＭＳ Ｐゴシック" panose="020B0600070205080204" pitchFamily="50" charset="-128"/>
                <a:cs typeface="Arial" panose="020B0604020202020204" pitchFamily="34" charset="0"/>
              </a:rPr>
              <a:t>9</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 5d 6s</a:t>
            </a:r>
            <a:r>
              <a:rPr lang="en-US" altLang="ja-JP" sz="2000" b="1" baseline="30000" dirty="0">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000" b="1"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9" name="直線矢印コネクタ 28">
            <a:extLst>
              <a:ext uri="{FF2B5EF4-FFF2-40B4-BE49-F238E27FC236}">
                <a16:creationId xmlns:a16="http://schemas.microsoft.com/office/drawing/2014/main" xmlns="" id="{3109CD84-3B42-4676-AE97-7DE59C738439}"/>
              </a:ext>
            </a:extLst>
          </p:cNvPr>
          <p:cNvCxnSpPr/>
          <p:nvPr/>
        </p:nvCxnSpPr>
        <p:spPr>
          <a:xfrm>
            <a:off x="5890437" y="2951804"/>
            <a:ext cx="0" cy="7200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xmlns="" id="{32693A32-61C3-4C09-B1FD-A776FC1B804B}"/>
              </a:ext>
            </a:extLst>
          </p:cNvPr>
          <p:cNvSpPr txBox="1"/>
          <p:nvPr/>
        </p:nvSpPr>
        <p:spPr>
          <a:xfrm>
            <a:off x="5850067" y="3085449"/>
            <a:ext cx="1343246" cy="261610"/>
          </a:xfrm>
          <a:prstGeom prst="rect">
            <a:avLst/>
          </a:prstGeom>
          <a:noFill/>
        </p:spPr>
        <p:txBody>
          <a:bodyPr wrap="square" rtlCol="0">
            <a:spAutoFit/>
          </a:bodyPr>
          <a:lstStyle/>
          <a:p>
            <a:r>
              <a:rPr kumimoji="1" lang="en-US" altLang="ja-JP" sz="1100" b="1" i="1" dirty="0">
                <a:latin typeface="Arial" panose="020B0604020202020204" pitchFamily="34" charset="0"/>
                <a:cs typeface="Arial" panose="020B0604020202020204" pitchFamily="34" charset="0"/>
              </a:rPr>
              <a:t>E</a:t>
            </a:r>
            <a:r>
              <a:rPr kumimoji="1" lang="en-US" altLang="ja-JP" sz="1100" b="1" baseline="-25000" dirty="0">
                <a:latin typeface="Arial" panose="020B0604020202020204" pitchFamily="34" charset="0"/>
                <a:cs typeface="Arial" panose="020B0604020202020204" pitchFamily="34" charset="0"/>
              </a:rPr>
              <a:t>g</a:t>
            </a:r>
            <a:r>
              <a:rPr kumimoji="1" lang="en-US" altLang="ja-JP" sz="1100" b="1" dirty="0">
                <a:latin typeface="Arial" panose="020B0604020202020204" pitchFamily="34" charset="0"/>
                <a:cs typeface="Arial" panose="020B0604020202020204" pitchFamily="34" charset="0"/>
              </a:rPr>
              <a:t> = 1.49 eV</a:t>
            </a:r>
            <a:endParaRPr kumimoji="1" lang="ja-JP" altLang="en-US" sz="1100" b="1"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xmlns="" id="{A0339ABD-1BF3-40AC-BC12-8D5F2E8FCF48}"/>
              </a:ext>
            </a:extLst>
          </p:cNvPr>
          <p:cNvSpPr txBox="1"/>
          <p:nvPr/>
        </p:nvSpPr>
        <p:spPr>
          <a:xfrm>
            <a:off x="9973958" y="2035446"/>
            <a:ext cx="1959092" cy="400110"/>
          </a:xfrm>
          <a:prstGeom prst="rect">
            <a:avLst/>
          </a:prstGeom>
          <a:solidFill>
            <a:schemeClr val="bg1"/>
          </a:solidFill>
          <a:ln>
            <a:solidFill>
              <a:schemeClr val="tx1"/>
            </a:solidFill>
          </a:ln>
        </p:spPr>
        <p:txBody>
          <a:bodyPr wrap="square" rtlCol="0">
            <a:spAutoFit/>
          </a:bodyPr>
          <a:lstStyle/>
          <a:p>
            <a:r>
              <a:rPr kumimoji="1" lang="en-US" altLang="ja-JP" sz="1000" b="1" dirty="0">
                <a:latin typeface="Arial" panose="020B0604020202020204" pitchFamily="34" charset="0"/>
                <a:cs typeface="Arial" panose="020B0604020202020204" pitchFamily="34" charset="0"/>
              </a:rPr>
              <a:t>Total energy -4725 eV cell</a:t>
            </a:r>
            <a:r>
              <a:rPr kumimoji="1" lang="en-US" altLang="ja-JP" sz="1000" b="1" baseline="30000" dirty="0">
                <a:latin typeface="Arial" panose="020B0604020202020204" pitchFamily="34" charset="0"/>
                <a:cs typeface="Arial" panose="020B0604020202020204" pitchFamily="34" charset="0"/>
              </a:rPr>
              <a:t>-1</a:t>
            </a:r>
            <a:r>
              <a:rPr kumimoji="1" lang="en-US" altLang="ja-JP" sz="1000" b="1" dirty="0">
                <a:latin typeface="Arial" panose="020B0604020202020204" pitchFamily="34" charset="0"/>
                <a:cs typeface="Arial" panose="020B0604020202020204" pitchFamily="34" charset="0"/>
              </a:rPr>
              <a:t>  </a:t>
            </a:r>
          </a:p>
          <a:p>
            <a:r>
              <a:rPr kumimoji="1" lang="en-US" altLang="ja-JP" sz="1000" b="1" i="1" dirty="0">
                <a:latin typeface="Arial" panose="020B0604020202020204" pitchFamily="34" charset="0"/>
                <a:cs typeface="Arial" panose="020B0604020202020204" pitchFamily="34" charset="0"/>
              </a:rPr>
              <a:t>ΔE</a:t>
            </a:r>
            <a:r>
              <a:rPr kumimoji="1" lang="en-US" altLang="ja-JP" sz="1000" b="1" dirty="0">
                <a:latin typeface="Arial" panose="020B0604020202020204" pitchFamily="34" charset="0"/>
                <a:cs typeface="Arial" panose="020B0604020202020204" pitchFamily="34" charset="0"/>
              </a:rPr>
              <a:t> = -980 eV cell</a:t>
            </a:r>
            <a:r>
              <a:rPr kumimoji="1" lang="en-US" altLang="ja-JP" sz="1000" b="1" baseline="30000" dirty="0">
                <a:latin typeface="Arial" panose="020B0604020202020204" pitchFamily="34" charset="0"/>
                <a:cs typeface="Arial" panose="020B0604020202020204" pitchFamily="34" charset="0"/>
              </a:rPr>
              <a:t>-1</a:t>
            </a:r>
            <a:r>
              <a:rPr kumimoji="1" lang="en-US" altLang="ja-JP" sz="1000" b="1" dirty="0">
                <a:latin typeface="Arial" panose="020B0604020202020204" pitchFamily="34" charset="0"/>
                <a:cs typeface="Arial" panose="020B0604020202020204" pitchFamily="34" charset="0"/>
              </a:rPr>
              <a:t> </a:t>
            </a:r>
            <a:endParaRPr kumimoji="1" lang="ja-JP" altLang="en-US" sz="1000" b="1" dirty="0">
              <a:latin typeface="Arial" panose="020B0604020202020204" pitchFamily="34" charset="0"/>
              <a:cs typeface="Arial" panose="020B0604020202020204" pitchFamily="34" charset="0"/>
            </a:endParaRPr>
          </a:p>
        </p:txBody>
      </p:sp>
      <p:pic>
        <p:nvPicPr>
          <p:cNvPr id="32" name="図 31"/>
          <p:cNvPicPr>
            <a:picLocks noChangeAspect="1"/>
          </p:cNvPicPr>
          <p:nvPr/>
        </p:nvPicPr>
        <p:blipFill rotWithShape="1">
          <a:blip r:embed="rId5">
            <a:extLst>
              <a:ext uri="{28A0092B-C50C-407E-A947-70E740481C1C}">
                <a14:useLocalDpi xmlns:a14="http://schemas.microsoft.com/office/drawing/2010/main" val="0"/>
              </a:ext>
            </a:extLst>
          </a:blip>
          <a:srcRect t="19304" r="17163" b="354"/>
          <a:stretch/>
        </p:blipFill>
        <p:spPr>
          <a:xfrm>
            <a:off x="104410" y="1328355"/>
            <a:ext cx="3836069" cy="3528000"/>
          </a:xfrm>
          <a:prstGeom prst="rect">
            <a:avLst/>
          </a:prstGeom>
        </p:spPr>
      </p:pic>
      <p:sp>
        <p:nvSpPr>
          <p:cNvPr id="33" name="テキスト ボックス 32"/>
          <p:cNvSpPr txBox="1"/>
          <p:nvPr/>
        </p:nvSpPr>
        <p:spPr>
          <a:xfrm>
            <a:off x="111035" y="1654624"/>
            <a:ext cx="572186" cy="281093"/>
          </a:xfrm>
          <a:prstGeom prst="rect">
            <a:avLst/>
          </a:prstGeom>
          <a:solidFill>
            <a:schemeClr val="tx1"/>
          </a:solidFill>
        </p:spPr>
        <p:txBody>
          <a:bodyPr wrap="square" rtlCol="0">
            <a:spAutoFit/>
          </a:bodyPr>
          <a:lstStyle/>
          <a:p>
            <a:r>
              <a:rPr kumimoji="1" lang="en-US" altLang="ja-JP" sz="1200" b="1" dirty="0">
                <a:solidFill>
                  <a:schemeClr val="bg1"/>
                </a:solidFill>
                <a:latin typeface="Arial" panose="020B0604020202020204" pitchFamily="34" charset="0"/>
                <a:cs typeface="Arial" panose="020B0604020202020204" pitchFamily="34" charset="0"/>
              </a:rPr>
              <a:t> 0.05</a:t>
            </a:r>
            <a:endParaRPr kumimoji="1" lang="ja-JP" altLang="en-US" sz="1200" b="1" dirty="0">
              <a:solidFill>
                <a:schemeClr val="bg1"/>
              </a:solidFill>
              <a:latin typeface="Arial" panose="020B0604020202020204" pitchFamily="34" charset="0"/>
              <a:cs typeface="Arial" panose="020B0604020202020204" pitchFamily="34" charset="0"/>
            </a:endParaRPr>
          </a:p>
        </p:txBody>
      </p:sp>
      <p:sp>
        <p:nvSpPr>
          <p:cNvPr id="34" name="テキスト ボックス 33"/>
          <p:cNvSpPr txBox="1"/>
          <p:nvPr/>
        </p:nvSpPr>
        <p:spPr>
          <a:xfrm>
            <a:off x="122451" y="3542882"/>
            <a:ext cx="560770" cy="461665"/>
          </a:xfrm>
          <a:prstGeom prst="rect">
            <a:avLst/>
          </a:prstGeom>
          <a:solidFill>
            <a:srgbClr val="000000"/>
          </a:solidFill>
          <a:ln>
            <a:solidFill>
              <a:srgbClr val="000066"/>
            </a:solidFill>
          </a:ln>
        </p:spPr>
        <p:txBody>
          <a:bodyPr wrap="square" rtlCol="0">
            <a:spAutoFit/>
          </a:bodyPr>
          <a:lstStyle/>
          <a:p>
            <a:pPr algn="ctr"/>
            <a:r>
              <a:rPr kumimoji="1" lang="en-US" altLang="ja-JP" sz="1200" b="1" dirty="0">
                <a:solidFill>
                  <a:schemeClr val="bg1"/>
                </a:solidFill>
                <a:latin typeface="Arial" panose="020B0604020202020204" pitchFamily="34" charset="0"/>
                <a:cs typeface="Arial" panose="020B0604020202020204" pitchFamily="34" charset="0"/>
              </a:rPr>
              <a:t>-0.01</a:t>
            </a:r>
          </a:p>
          <a:p>
            <a:pPr algn="ctr"/>
            <a:endParaRPr kumimoji="1" lang="ja-JP" altLang="en-US" sz="1200" b="1" dirty="0">
              <a:solidFill>
                <a:schemeClr val="bg1"/>
              </a:solidFill>
              <a:latin typeface="Arial" panose="020B0604020202020204" pitchFamily="34" charset="0"/>
              <a:cs typeface="Arial" panose="020B0604020202020204" pitchFamily="34" charset="0"/>
            </a:endParaRPr>
          </a:p>
        </p:txBody>
      </p:sp>
      <p:sp>
        <p:nvSpPr>
          <p:cNvPr id="35" name="テキスト ボックス 34"/>
          <p:cNvSpPr txBox="1"/>
          <p:nvPr/>
        </p:nvSpPr>
        <p:spPr>
          <a:xfrm>
            <a:off x="104410" y="1341249"/>
            <a:ext cx="405037" cy="307777"/>
          </a:xfrm>
          <a:prstGeom prst="rect">
            <a:avLst/>
          </a:prstGeom>
          <a:solidFill>
            <a:schemeClr val="tx1"/>
          </a:solidFill>
        </p:spPr>
        <p:txBody>
          <a:bodyPr wrap="square" rtlCol="0">
            <a:spAutoFit/>
          </a:bodyPr>
          <a:lstStyle/>
          <a:p>
            <a:r>
              <a:rPr kumimoji="1" lang="en-US" altLang="ja-JP" sz="1400" b="1" dirty="0">
                <a:solidFill>
                  <a:schemeClr val="bg1"/>
                </a:solidFill>
                <a:latin typeface="Arial" panose="020B0604020202020204" pitchFamily="34" charset="0"/>
                <a:cs typeface="Arial" panose="020B0604020202020204" pitchFamily="34" charset="0"/>
              </a:rPr>
              <a:t>(a)</a:t>
            </a:r>
            <a:endParaRPr kumimoji="1" lang="ja-JP" altLang="en-US" sz="1400" b="1" dirty="0">
              <a:solidFill>
                <a:schemeClr val="bg1"/>
              </a:solidFill>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xmlns="" id="{4D0BDF89-6964-4AD6-8385-6F13DA96722C}"/>
              </a:ext>
            </a:extLst>
          </p:cNvPr>
          <p:cNvSpPr txBox="1"/>
          <p:nvPr/>
        </p:nvSpPr>
        <p:spPr>
          <a:xfrm>
            <a:off x="1452553" y="2266279"/>
            <a:ext cx="1746477" cy="338554"/>
          </a:xfrm>
          <a:prstGeom prst="rect">
            <a:avLst/>
          </a:prstGeom>
          <a:noFill/>
        </p:spPr>
        <p:txBody>
          <a:bodyPr wrap="square" rtlCol="0">
            <a:spAutoFit/>
          </a:bodyPr>
          <a:lstStyle/>
          <a:p>
            <a:r>
              <a:rPr kumimoji="1" lang="en-US" altLang="ja-JP" sz="1600" b="1" dirty="0">
                <a:latin typeface="Arial" panose="020B0604020202020204" pitchFamily="34" charset="0"/>
                <a:cs typeface="Arial" panose="020B0604020202020204" pitchFamily="34" charset="0"/>
              </a:rPr>
              <a:t>FA                 </a:t>
            </a:r>
            <a:r>
              <a:rPr kumimoji="1" lang="en-US" altLang="ja-JP" sz="1600" b="1" dirty="0" err="1">
                <a:latin typeface="Arial" panose="020B0604020202020204" pitchFamily="34" charset="0"/>
                <a:cs typeface="Arial" panose="020B0604020202020204" pitchFamily="34" charset="0"/>
              </a:rPr>
              <a:t>FA</a:t>
            </a:r>
            <a:endParaRPr kumimoji="1" lang="ja-JP" altLang="en-US" sz="1600" b="1" dirty="0">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xmlns="" id="{7367EAC4-7F98-417A-A5B7-3BF33297CE3F}"/>
              </a:ext>
            </a:extLst>
          </p:cNvPr>
          <p:cNvSpPr txBox="1"/>
          <p:nvPr/>
        </p:nvSpPr>
        <p:spPr>
          <a:xfrm>
            <a:off x="1452553" y="2748178"/>
            <a:ext cx="1707493" cy="338554"/>
          </a:xfrm>
          <a:prstGeom prst="rect">
            <a:avLst/>
          </a:prstGeom>
          <a:noFill/>
        </p:spPr>
        <p:txBody>
          <a:bodyPr wrap="square" rtlCol="0">
            <a:spAutoFit/>
          </a:bodyPr>
          <a:lstStyle/>
          <a:p>
            <a:r>
              <a:rPr lang="en-US" altLang="ja-JP" sz="1600" b="1" dirty="0">
                <a:latin typeface="Arial" panose="020B0604020202020204" pitchFamily="34" charset="0"/>
                <a:cs typeface="Arial" panose="020B0604020202020204" pitchFamily="34" charset="0"/>
              </a:rPr>
              <a:t>I</a:t>
            </a:r>
            <a:r>
              <a:rPr kumimoji="1" lang="en-US" altLang="ja-JP" sz="1600" b="1" dirty="0">
                <a:latin typeface="Arial" panose="020B0604020202020204" pitchFamily="34" charset="0"/>
                <a:cs typeface="Arial" panose="020B0604020202020204" pitchFamily="34" charset="0"/>
              </a:rPr>
              <a:t>        </a:t>
            </a:r>
            <a:r>
              <a:rPr kumimoji="1" lang="en-US" altLang="ja-JP" sz="1600" b="1" dirty="0">
                <a:solidFill>
                  <a:srgbClr val="FF0000"/>
                </a:solidFill>
                <a:latin typeface="Arial" panose="020B0604020202020204" pitchFamily="34" charset="0"/>
                <a:cs typeface="Arial" panose="020B0604020202020204" pitchFamily="34" charset="0"/>
              </a:rPr>
              <a:t>Tb</a:t>
            </a:r>
            <a:r>
              <a:rPr kumimoji="1" lang="en-US" altLang="ja-JP" sz="1600" b="1" dirty="0">
                <a:latin typeface="Arial" panose="020B0604020202020204" pitchFamily="34" charset="0"/>
                <a:cs typeface="Arial" panose="020B0604020202020204" pitchFamily="34" charset="0"/>
              </a:rPr>
              <a:t>	      I</a:t>
            </a:r>
            <a:endParaRPr kumimoji="1" lang="ja-JP" altLang="en-US" sz="1600" b="1"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xmlns="" id="{6ABE433F-326B-45D2-85CE-6302770A3345}"/>
              </a:ext>
            </a:extLst>
          </p:cNvPr>
          <p:cNvSpPr txBox="1"/>
          <p:nvPr/>
        </p:nvSpPr>
        <p:spPr>
          <a:xfrm>
            <a:off x="1414278" y="3128168"/>
            <a:ext cx="1707493" cy="338554"/>
          </a:xfrm>
          <a:prstGeom prst="rect">
            <a:avLst/>
          </a:prstGeom>
          <a:noFill/>
        </p:spPr>
        <p:txBody>
          <a:bodyPr wrap="square" rtlCol="0">
            <a:spAutoFit/>
          </a:bodyPr>
          <a:lstStyle/>
          <a:p>
            <a:r>
              <a:rPr lang="en-US" altLang="ja-JP" sz="1600" b="1" dirty="0">
                <a:latin typeface="Arial" panose="020B0604020202020204" pitchFamily="34" charset="0"/>
                <a:cs typeface="Arial" panose="020B0604020202020204" pitchFamily="34" charset="0"/>
              </a:rPr>
              <a:t>I</a:t>
            </a:r>
            <a:r>
              <a:rPr kumimoji="1" lang="en-US" altLang="ja-JP" sz="1600" b="1" dirty="0">
                <a:latin typeface="Arial" panose="020B0604020202020204" pitchFamily="34" charset="0"/>
                <a:cs typeface="Arial" panose="020B0604020202020204" pitchFamily="34" charset="0"/>
              </a:rPr>
              <a:t>         Pb	        I</a:t>
            </a:r>
            <a:endParaRPr kumimoji="1" lang="ja-JP" altLang="en-US" sz="1600" b="1" dirty="0">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xmlns="" id="{8E6696A4-FD8F-40E8-8918-79A6D5BD38D8}"/>
              </a:ext>
            </a:extLst>
          </p:cNvPr>
          <p:cNvSpPr txBox="1"/>
          <p:nvPr/>
        </p:nvSpPr>
        <p:spPr>
          <a:xfrm>
            <a:off x="2022444" y="2162965"/>
            <a:ext cx="346527" cy="338554"/>
          </a:xfrm>
          <a:prstGeom prst="rect">
            <a:avLst/>
          </a:prstGeom>
          <a:noFill/>
        </p:spPr>
        <p:txBody>
          <a:bodyPr wrap="square" rtlCol="0">
            <a:spAutoFit/>
          </a:bodyPr>
          <a:lstStyle/>
          <a:p>
            <a:pPr algn="ctr"/>
            <a:r>
              <a:rPr kumimoji="1" lang="en-US" altLang="ja-JP" sz="1600" b="1" dirty="0">
                <a:latin typeface="Arial" panose="020B0604020202020204" pitchFamily="34" charset="0"/>
                <a:cs typeface="Arial" panose="020B0604020202020204" pitchFamily="34" charset="0"/>
              </a:rPr>
              <a:t>I</a:t>
            </a:r>
            <a:endParaRPr kumimoji="1" lang="ja-JP" altLang="en-US" sz="1600" b="1" dirty="0">
              <a:latin typeface="Arial" panose="020B0604020202020204" pitchFamily="34" charset="0"/>
              <a:cs typeface="Arial" panose="020B0604020202020204" pitchFamily="34" charset="0"/>
            </a:endParaRPr>
          </a:p>
        </p:txBody>
      </p:sp>
      <p:sp>
        <p:nvSpPr>
          <p:cNvPr id="3" name="テキスト ボックス 2"/>
          <p:cNvSpPr txBox="1"/>
          <p:nvPr/>
        </p:nvSpPr>
        <p:spPr>
          <a:xfrm>
            <a:off x="397128" y="882022"/>
            <a:ext cx="3317622" cy="369332"/>
          </a:xfrm>
          <a:prstGeom prst="rect">
            <a:avLst/>
          </a:prstGeom>
          <a:solidFill>
            <a:schemeClr val="bg1"/>
          </a:solidFill>
        </p:spPr>
        <p:txBody>
          <a:bodyPr wrap="square" rtlCol="0">
            <a:spAutoFit/>
          </a:bodyPr>
          <a:lstStyle/>
          <a:p>
            <a:r>
              <a:rPr kumimoji="1" lang="en-US" altLang="ja-JP" b="1" dirty="0" smtClean="0">
                <a:latin typeface="Arial" panose="020B0604020202020204" pitchFamily="34" charset="0"/>
                <a:cs typeface="Arial" panose="020B0604020202020204" pitchFamily="34" charset="0"/>
              </a:rPr>
              <a:t>Electron density distribution</a:t>
            </a:r>
            <a:endParaRPr kumimoji="1" lang="ja-JP" altLang="en-US" b="1" dirty="0">
              <a:latin typeface="Arial" panose="020B0604020202020204" pitchFamily="34" charset="0"/>
              <a:cs typeface="Arial" panose="020B0604020202020204" pitchFamily="34" charset="0"/>
            </a:endParaRPr>
          </a:p>
        </p:txBody>
      </p:sp>
      <p:sp>
        <p:nvSpPr>
          <p:cNvPr id="8" name="テキスト ボックス 7"/>
          <p:cNvSpPr txBox="1"/>
          <p:nvPr/>
        </p:nvSpPr>
        <p:spPr>
          <a:xfrm>
            <a:off x="5127545" y="882022"/>
            <a:ext cx="1866876" cy="369332"/>
          </a:xfrm>
          <a:prstGeom prst="rect">
            <a:avLst/>
          </a:prstGeom>
          <a:solidFill>
            <a:schemeClr val="bg1"/>
          </a:solidFill>
        </p:spPr>
        <p:txBody>
          <a:bodyPr wrap="square" rtlCol="0">
            <a:spAutoFit/>
          </a:bodyPr>
          <a:lstStyle/>
          <a:p>
            <a:r>
              <a:rPr kumimoji="1" lang="en-US" altLang="ja-JP" b="1" dirty="0" smtClean="0">
                <a:latin typeface="Arial" panose="020B0604020202020204" pitchFamily="34" charset="0"/>
                <a:cs typeface="Arial" panose="020B0604020202020204" pitchFamily="34" charset="0"/>
              </a:rPr>
              <a:t>Band structure</a:t>
            </a:r>
            <a:endParaRPr kumimoji="1" lang="ja-JP" altLang="en-US" b="1" dirty="0">
              <a:latin typeface="Arial" panose="020B0604020202020204" pitchFamily="34" charset="0"/>
              <a:cs typeface="Arial" panose="020B0604020202020204" pitchFamily="34" charset="0"/>
            </a:endParaRPr>
          </a:p>
        </p:txBody>
      </p:sp>
      <p:sp>
        <p:nvSpPr>
          <p:cNvPr id="9" name="テキスト ボックス 8"/>
          <p:cNvSpPr txBox="1"/>
          <p:nvPr/>
        </p:nvSpPr>
        <p:spPr>
          <a:xfrm>
            <a:off x="8407216" y="850856"/>
            <a:ext cx="3527015" cy="369332"/>
          </a:xfrm>
          <a:prstGeom prst="rect">
            <a:avLst/>
          </a:prstGeom>
          <a:solidFill>
            <a:schemeClr val="bg1"/>
          </a:solidFill>
        </p:spPr>
        <p:txBody>
          <a:bodyPr wrap="square" rtlCol="0">
            <a:spAutoFit/>
          </a:bodyPr>
          <a:lstStyle/>
          <a:p>
            <a:r>
              <a:rPr kumimoji="1" lang="en-US" altLang="ja-JP" b="1" dirty="0" smtClean="0">
                <a:latin typeface="Arial" panose="020B0604020202020204" pitchFamily="34" charset="0"/>
                <a:cs typeface="Arial" panose="020B0604020202020204" pitchFamily="34" charset="0"/>
              </a:rPr>
              <a:t>Partial density of state (PDOS)</a:t>
            </a:r>
            <a:endParaRPr kumimoji="1" lang="ja-JP" altLang="en-US" b="1" dirty="0">
              <a:latin typeface="Arial" panose="020B0604020202020204" pitchFamily="34" charset="0"/>
              <a:cs typeface="Arial" panose="020B0604020202020204" pitchFamily="34" charset="0"/>
            </a:endParaRPr>
          </a:p>
        </p:txBody>
      </p:sp>
      <p:sp>
        <p:nvSpPr>
          <p:cNvPr id="5" name="テキスト ボックス 4"/>
          <p:cNvSpPr txBox="1"/>
          <p:nvPr/>
        </p:nvSpPr>
        <p:spPr>
          <a:xfrm>
            <a:off x="3006089" y="282965"/>
            <a:ext cx="5509261" cy="461665"/>
          </a:xfrm>
          <a:prstGeom prst="rect">
            <a:avLst/>
          </a:prstGeom>
          <a:solidFill>
            <a:schemeClr val="accent6">
              <a:lumMod val="20000"/>
              <a:lumOff val="80000"/>
            </a:schemeClr>
          </a:solidFill>
          <a:ln w="50800">
            <a:solidFill>
              <a:srgbClr val="00B050"/>
            </a:solidFill>
          </a:ln>
        </p:spPr>
        <p:txBody>
          <a:bodyPr wrap="square" rtlCol="0">
            <a:spAutoFit/>
          </a:bodyPr>
          <a:lstStyle/>
          <a:p>
            <a:pPr algn="ctr"/>
            <a:r>
              <a:rPr lang="en-US" altLang="ja-JP" sz="2400" b="1" dirty="0" smtClean="0">
                <a:latin typeface="Arial" panose="020B0604020202020204" pitchFamily="34" charset="0"/>
                <a:ea typeface="ＭＳ Ｐゴシック" panose="020B0600070205080204" pitchFamily="50" charset="-128"/>
                <a:cs typeface="Arial" panose="020B0604020202020204" pitchFamily="34" charset="0"/>
              </a:rPr>
              <a:t>Electronic structure of </a:t>
            </a:r>
            <a:r>
              <a:rPr lang="en-US" altLang="ja-JP" sz="2400" b="1" dirty="0" err="1" smtClean="0">
                <a:latin typeface="Arial" panose="020B0604020202020204" pitchFamily="34" charset="0"/>
                <a:ea typeface="ＭＳ Ｐゴシック" panose="020B0600070205080204" pitchFamily="50" charset="-128"/>
                <a:cs typeface="Arial" panose="020B0604020202020204" pitchFamily="34" charset="0"/>
              </a:rPr>
              <a:t>FAPbTb</a:t>
            </a:r>
            <a:r>
              <a:rPr lang="en-US" altLang="ja-JP" sz="2400" b="1" dirty="0" smtClean="0">
                <a:latin typeface="Arial" panose="020B0604020202020204" pitchFamily="34" charset="0"/>
                <a:ea typeface="ＭＳ Ｐゴシック" panose="020B0600070205080204" pitchFamily="50" charset="-128"/>
                <a:cs typeface="Arial" panose="020B0604020202020204" pitchFamily="34" charset="0"/>
              </a:rPr>
              <a:t>(III)I</a:t>
            </a:r>
            <a:r>
              <a:rPr lang="en-US" altLang="ja-JP" sz="2400" b="1" baseline="-25000" dirty="0" smtClean="0">
                <a:latin typeface="Arial" panose="020B0604020202020204" pitchFamily="34" charset="0"/>
                <a:ea typeface="ＭＳ Ｐゴシック" panose="020B0600070205080204" pitchFamily="50" charset="-128"/>
                <a:cs typeface="Arial" panose="020B0604020202020204" pitchFamily="34" charset="0"/>
              </a:rPr>
              <a:t>3</a:t>
            </a:r>
            <a:endParaRPr lang="ja-JP" altLang="en-US" sz="2400" b="1"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72773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コネクタ 29"/>
          <p:cNvCxnSpPr/>
          <p:nvPr/>
        </p:nvCxnSpPr>
        <p:spPr>
          <a:xfrm>
            <a:off x="1626788" y="446059"/>
            <a:ext cx="90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2"/>
          <p:cNvSpPr>
            <a:spLocks noChangeArrowheads="1"/>
          </p:cNvSpPr>
          <p:nvPr/>
        </p:nvSpPr>
        <p:spPr bwMode="auto">
          <a:xfrm>
            <a:off x="1280160" y="56507"/>
            <a:ext cx="102437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ja-JP" sz="2400" b="1" dirty="0" smtClean="0">
                <a:solidFill>
                  <a:srgbClr val="0000FF"/>
                </a:solidFill>
                <a:latin typeface="Arial" panose="020B0604020202020204" pitchFamily="34" charset="0"/>
                <a:ea typeface="ＭＳ 明朝" panose="02020609040205080304" pitchFamily="17" charset="-128"/>
                <a:cs typeface="Arial" panose="020B0604020202020204" pitchFamily="34" charset="0"/>
              </a:rPr>
              <a:t>   </a:t>
            </a:r>
            <a:r>
              <a:rPr kumimoji="0" lang="ja-JP" altLang="en-US" sz="2400" b="1" dirty="0" smtClean="0">
                <a:solidFill>
                  <a:srgbClr val="0000FF"/>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smtClean="0">
                <a:solidFill>
                  <a:srgbClr val="0000FF"/>
                </a:solidFill>
                <a:latin typeface="Arial" panose="020B0604020202020204" pitchFamily="34" charset="0"/>
                <a:ea typeface="ＭＳ 明朝" panose="02020609040205080304" pitchFamily="17" charset="-128"/>
                <a:cs typeface="Arial" panose="020B0604020202020204" pitchFamily="34" charset="0"/>
              </a:rPr>
              <a:t>T</a:t>
            </a:r>
            <a:r>
              <a:rPr kumimoji="0" lang="en-US" altLang="ja-JP" sz="2400" b="1" i="0" u="none" strike="noStrike" cap="none" normalizeH="0" baseline="0" dirty="0" smtClean="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otal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energies of the doped-FAPbI</a:t>
            </a:r>
            <a:r>
              <a:rPr kumimoji="0" lang="en-US" altLang="ja-JP" sz="2400" b="1" i="0" u="none" strike="noStrike" cap="none" normalizeH="0" baseline="-3000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cluster and crystals. </a:t>
            </a:r>
            <a:endParaRPr kumimoji="0" lang="en-US" altLang="ja-JP"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p>
            <a:pPr eaLnBrk="0" fontAlgn="base" hangingPunct="0">
              <a:spcBef>
                <a:spcPct val="0"/>
              </a:spcBef>
              <a:spcAft>
                <a:spcPct val="0"/>
              </a:spcAf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Doped-cluster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Total energy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(eV cell</a:t>
            </a:r>
            <a:r>
              <a:rPr kumimoji="0" lang="en-US" altLang="ja-JP" sz="2400" b="1" baseline="30000" dirty="0">
                <a:solidFill>
                  <a:srgbClr val="000000"/>
                </a:solidFill>
                <a:latin typeface="Arial" panose="020B0604020202020204" pitchFamily="34" charset="0"/>
                <a:ea typeface="ＭＳ 明朝" panose="02020609040205080304" pitchFamily="17" charset="-128"/>
                <a:cs typeface="Arial" panose="020B0604020202020204" pitchFamily="34" charset="0"/>
              </a:rPr>
              <a:t>-1</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ja-JP" altLang="en-US"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1"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Δ E </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a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(eV cell</a:t>
            </a:r>
            <a:r>
              <a:rPr kumimoji="0" lang="en-US" altLang="ja-JP" sz="2400" b="1" baseline="30000" dirty="0">
                <a:solidFill>
                  <a:srgbClr val="000000"/>
                </a:solidFill>
                <a:latin typeface="Arial" panose="020B0604020202020204" pitchFamily="34" charset="0"/>
                <a:ea typeface="ＭＳ 明朝" panose="02020609040205080304" pitchFamily="17" charset="-128"/>
                <a:cs typeface="Arial" panose="020B0604020202020204" pitchFamily="34" charset="0"/>
              </a:rPr>
              <a:t>-1</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a:t>
            </a:r>
            <a:endParaRPr kumimoji="0" lang="en-US" altLang="ja-JP" sz="2400" b="1" dirty="0">
              <a:latin typeface="Arial" panose="020B0604020202020204" pitchFamily="34" charset="0"/>
              <a:cs typeface="Arial" panose="020B0604020202020204" pitchFamily="34" charset="0"/>
            </a:endParaRPr>
          </a:p>
        </p:txBody>
      </p:sp>
      <p:sp>
        <p:nvSpPr>
          <p:cNvPr id="38" name="Rectangle 33"/>
          <p:cNvSpPr>
            <a:spLocks noChangeArrowheads="1"/>
          </p:cNvSpPr>
          <p:nvPr/>
        </p:nvSpPr>
        <p:spPr bwMode="auto">
          <a:xfrm>
            <a:off x="2475098" y="860852"/>
            <a:ext cx="937693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FAPbI</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-6513		         		       0</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-8918 	                		-2405 </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-8915 	                		-2402 </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Sm</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-5417 	                 		 1096 </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Tb</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-5894 	                   		</a:t>
            </a:r>
            <a:r>
              <a:rPr kumimoji="0" lang="ja-JP" altLang="en-US"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619 </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Cl</a:t>
            </a:r>
            <a:r>
              <a:rPr kumimoji="0" lang="en-US" altLang="ja-JP" sz="2400" b="1" i="0" u="none" strike="noStrike" cap="none" normalizeH="0" baseline="3000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a:solidFill>
                  <a:srgbClr val="0000FF"/>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a:solidFill>
                  <a:srgbClr val="0000FF"/>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-11971 		           	-5458 </a:t>
            </a:r>
            <a:endParaRPr kumimoji="0" lang="en-US" altLang="ja-JP"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Br</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-8931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-2418 </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9" name="Rectangle 34"/>
          <p:cNvSpPr>
            <a:spLocks noChangeArrowheads="1"/>
          </p:cNvSpPr>
          <p:nvPr/>
        </p:nvSpPr>
        <p:spPr bwMode="auto">
          <a:xfrm>
            <a:off x="1564510" y="3517140"/>
            <a:ext cx="94563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ja-JP" sz="2400" b="1" i="0" u="none" strike="noStrike" cap="none" normalizeH="0" baseline="0" dirty="0" smtClean="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Doped-crystal</a:t>
            </a:r>
            <a:r>
              <a:rPr kumimoji="0" lang="en-US" altLang="ja-JP" sz="2400" b="1" i="0" u="none" strike="noStrike" cap="none" normalizeH="0" baseline="0" dirty="0" smtClean="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Total energy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(eV cell</a:t>
            </a:r>
            <a:r>
              <a:rPr kumimoji="0" lang="en-US" altLang="ja-JP" sz="2400" b="1" baseline="30000" dirty="0">
                <a:solidFill>
                  <a:srgbClr val="000000"/>
                </a:solidFill>
                <a:latin typeface="Arial" panose="020B0604020202020204" pitchFamily="34" charset="0"/>
                <a:ea typeface="ＭＳ 明朝" panose="02020609040205080304" pitchFamily="17" charset="-128"/>
                <a:cs typeface="Arial" panose="020B0604020202020204" pitchFamily="34" charset="0"/>
              </a:rPr>
              <a:t>-1</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1"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Δ E </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a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(eV cell</a:t>
            </a:r>
            <a:r>
              <a:rPr kumimoji="0" lang="en-US" altLang="ja-JP" sz="2400" b="1" baseline="30000" dirty="0">
                <a:solidFill>
                  <a:srgbClr val="000000"/>
                </a:solidFill>
                <a:latin typeface="Arial" panose="020B0604020202020204" pitchFamily="34" charset="0"/>
                <a:ea typeface="ＭＳ 明朝" panose="02020609040205080304" pitchFamily="17" charset="-128"/>
                <a:cs typeface="Arial" panose="020B0604020202020204" pitchFamily="34" charset="0"/>
              </a:rPr>
              <a:t>-1</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0" name="Rectangle 35"/>
          <p:cNvSpPr>
            <a:spLocks noChangeArrowheads="1"/>
          </p:cNvSpPr>
          <p:nvPr/>
        </p:nvSpPr>
        <p:spPr bwMode="auto">
          <a:xfrm>
            <a:off x="2466839" y="4057069"/>
            <a:ext cx="833510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FAPbI</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-3745		                            0</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-4582			            -837</a:t>
            </a:r>
            <a:endParaRPr kumimoji="0" lang="en-US" altLang="ja-JP"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Eu</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-3714			               31</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Sm</a:t>
            </a:r>
            <a:r>
              <a:rPr kumimoji="0" lang="en-US" altLang="ja-JP" sz="2400" b="1" i="0" u="none" strike="noStrike" cap="none" normalizeH="0" baseline="3000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2+</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a:solidFill>
                  <a:srgbClr val="000000"/>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00"/>
                </a:solidFill>
                <a:effectLst/>
                <a:latin typeface="Arial" panose="020B0604020202020204" pitchFamily="34" charset="0"/>
                <a:ea typeface="ＭＳ 明朝" panose="02020609040205080304" pitchFamily="17" charset="-128"/>
                <a:cs typeface="Arial" panose="020B0604020202020204" pitchFamily="34" charset="0"/>
              </a:rPr>
              <a:t>-3538			             207</a:t>
            </a:r>
            <a:endPar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2466839" y="5528634"/>
            <a:ext cx="78309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Tb</a:t>
            </a:r>
            <a:r>
              <a:rPr kumimoji="0" lang="en-US" altLang="ja-JP" sz="2400" b="1" i="0" u="none" strike="noStrike" cap="none" normalizeH="0" baseline="3000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3+</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dirty="0">
                <a:solidFill>
                  <a:srgbClr val="0000FF"/>
                </a:solidFill>
                <a:latin typeface="Arial" panose="020B0604020202020204" pitchFamily="34" charset="0"/>
                <a:ea typeface="ＭＳ 明朝" panose="02020609040205080304" pitchFamily="17" charset="-128"/>
                <a:cs typeface="Arial" panose="020B0604020202020204" pitchFamily="34" charset="0"/>
              </a:rPr>
              <a:t>                     </a:t>
            </a:r>
            <a:r>
              <a:rPr kumimoji="0" lang="en-US" altLang="ja-JP" sz="2400" b="1" i="0" u="none" strike="noStrike" cap="none" normalizeH="0" baseline="0" dirty="0">
                <a:ln>
                  <a:noFill/>
                </a:ln>
                <a:solidFill>
                  <a:srgbClr val="0000FF"/>
                </a:solidFill>
                <a:effectLst/>
                <a:latin typeface="Arial" panose="020B0604020202020204" pitchFamily="34" charset="0"/>
                <a:ea typeface="ＭＳ 明朝" panose="02020609040205080304" pitchFamily="17" charset="-128"/>
                <a:cs typeface="Arial" panose="020B0604020202020204" pitchFamily="34" charset="0"/>
              </a:rPr>
              <a:t>-4725  			            -980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Ce</a:t>
            </a:r>
            <a:r>
              <a:rPr kumimoji="0" lang="en-US" altLang="ja-JP" sz="2400" b="1" i="0" u="none" strike="noStrike" cap="none" normalizeH="0" baseline="30000" dirty="0">
                <a:ln>
                  <a:noFill/>
                </a:ln>
                <a:solidFill>
                  <a:schemeClr val="tx1"/>
                </a:solidFill>
                <a:effectLst/>
                <a:latin typeface="Arial" panose="020B0604020202020204" pitchFamily="34" charset="0"/>
                <a:cs typeface="Arial" panose="020B0604020202020204" pitchFamily="34" charset="0"/>
              </a:rPr>
              <a:t>4+</a:t>
            </a:r>
            <a:r>
              <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ja-JP" sz="2400" b="1"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ja-JP"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-3500                                     245</a:t>
            </a:r>
          </a:p>
        </p:txBody>
      </p:sp>
      <p:cxnSp>
        <p:nvCxnSpPr>
          <p:cNvPr id="42" name="直線コネクタ 41"/>
          <p:cNvCxnSpPr/>
          <p:nvPr/>
        </p:nvCxnSpPr>
        <p:spPr>
          <a:xfrm>
            <a:off x="1596070" y="3495705"/>
            <a:ext cx="90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596070" y="6338475"/>
            <a:ext cx="90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626788" y="886341"/>
            <a:ext cx="90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1596070" y="3987962"/>
            <a:ext cx="90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70" y="6427379"/>
            <a:ext cx="12192000" cy="400110"/>
          </a:xfrm>
          <a:prstGeom prst="rect">
            <a:avLst/>
          </a:prstGeom>
          <a:noFill/>
        </p:spPr>
        <p:txBody>
          <a:bodyPr wrap="square" rtlCol="0">
            <a:spAutoFit/>
          </a:bodyPr>
          <a:lstStyle/>
          <a:p>
            <a:pPr algn="ctr"/>
            <a:r>
              <a:rPr lang="en-US" altLang="ja-JP" sz="2000" b="1" baseline="30000" dirty="0">
                <a:latin typeface="Arial" panose="020B0604020202020204" pitchFamily="34" charset="0"/>
                <a:cs typeface="Arial" panose="020B0604020202020204" pitchFamily="34" charset="0"/>
              </a:rPr>
              <a:t>a</a:t>
            </a:r>
            <a:r>
              <a:rPr lang="en-US" altLang="ja-JP" sz="2000" b="1" dirty="0">
                <a:latin typeface="Arial" panose="020B0604020202020204" pitchFamily="34" charset="0"/>
                <a:cs typeface="Arial" panose="020B0604020202020204" pitchFamily="34" charset="0"/>
              </a:rPr>
              <a:t> </a:t>
            </a:r>
            <a:r>
              <a:rPr lang="en-US" altLang="ja-JP" sz="2000" b="1" i="1" dirty="0">
                <a:latin typeface="Arial" panose="020B0604020202020204" pitchFamily="34" charset="0"/>
                <a:cs typeface="Arial" panose="020B0604020202020204" pitchFamily="34" charset="0"/>
              </a:rPr>
              <a:t>△ E</a:t>
            </a:r>
            <a:r>
              <a:rPr lang="en-US" altLang="ja-JP" sz="2000" b="1" dirty="0">
                <a:latin typeface="Arial" panose="020B0604020202020204" pitchFamily="34" charset="0"/>
                <a:cs typeface="Arial" panose="020B0604020202020204" pitchFamily="34" charset="0"/>
              </a:rPr>
              <a:t>: difference between the total energy of the doped-FAPbI</a:t>
            </a:r>
            <a:r>
              <a:rPr lang="en-US" altLang="ja-JP" sz="2000" b="1" baseline="-25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 and FAPbI</a:t>
            </a:r>
            <a:r>
              <a:rPr lang="en-US" altLang="ja-JP" sz="2000" b="1" baseline="-25000" dirty="0">
                <a:latin typeface="Arial" panose="020B0604020202020204" pitchFamily="34" charset="0"/>
                <a:cs typeface="Arial" panose="020B0604020202020204" pitchFamily="34" charset="0"/>
              </a:rPr>
              <a:t>3</a:t>
            </a:r>
            <a:r>
              <a:rPr lang="en-US" altLang="ja-JP" sz="2000" b="1" dirty="0">
                <a:latin typeface="Arial" panose="020B0604020202020204" pitchFamily="34" charset="0"/>
                <a:cs typeface="Arial" panose="020B0604020202020204" pitchFamily="34" charset="0"/>
              </a:rPr>
              <a:t> clusters and crystals</a:t>
            </a:r>
            <a:endParaRPr kumimoji="1" lang="ja-JP" altLang="en-US" sz="2000" b="1" dirty="0">
              <a:latin typeface="Arial" panose="020B0604020202020204" pitchFamily="34" charset="0"/>
              <a:cs typeface="Arial" panose="020B0604020202020204" pitchFamily="34" charset="0"/>
            </a:endParaRPr>
          </a:p>
        </p:txBody>
      </p:sp>
      <p:sp>
        <p:nvSpPr>
          <p:cNvPr id="47" name="テキスト ボックス 46"/>
          <p:cNvSpPr txBox="1"/>
          <p:nvPr/>
        </p:nvSpPr>
        <p:spPr>
          <a:xfrm>
            <a:off x="9806354" y="2738378"/>
            <a:ext cx="1385902" cy="400110"/>
          </a:xfrm>
          <a:prstGeom prst="rect">
            <a:avLst/>
          </a:prstGeom>
          <a:noFill/>
        </p:spPr>
        <p:txBody>
          <a:bodyPr wrap="square" rtlCol="0">
            <a:spAutoFit/>
          </a:bodyPr>
          <a:lstStyle/>
          <a:p>
            <a:r>
              <a:rPr lang="en-US" altLang="ja-JP" sz="2000" b="1" dirty="0" smtClean="0">
                <a:solidFill>
                  <a:srgbClr val="FF0000"/>
                </a:solidFill>
                <a:latin typeface="Arial" panose="020B0604020202020204" pitchFamily="34" charset="0"/>
                <a:ea typeface="ＭＳ ゴシック" panose="020B0609070205080204" pitchFamily="49" charset="-128"/>
                <a:cs typeface="Arial" panose="020B0604020202020204" pitchFamily="34" charset="0"/>
              </a:rPr>
              <a:t>Stability</a:t>
            </a:r>
            <a:endParaRPr kumimoji="1" lang="ja-JP" altLang="en-US"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7" name="テキスト ボックス 16"/>
          <p:cNvSpPr txBox="1"/>
          <p:nvPr/>
        </p:nvSpPr>
        <p:spPr>
          <a:xfrm>
            <a:off x="9772167" y="4475486"/>
            <a:ext cx="1385902" cy="400110"/>
          </a:xfrm>
          <a:prstGeom prst="rect">
            <a:avLst/>
          </a:prstGeom>
          <a:noFill/>
        </p:spPr>
        <p:txBody>
          <a:bodyPr wrap="square" rtlCol="0">
            <a:spAutoFit/>
          </a:bodyPr>
          <a:lstStyle/>
          <a:p>
            <a:r>
              <a:rPr lang="en-US" altLang="ja-JP" sz="2000" b="1" dirty="0" smtClean="0">
                <a:solidFill>
                  <a:srgbClr val="FF0000"/>
                </a:solidFill>
                <a:latin typeface="Arial" panose="020B0604020202020204" pitchFamily="34" charset="0"/>
                <a:ea typeface="ＭＳ ゴシック" panose="020B0609070205080204" pitchFamily="49" charset="-128"/>
                <a:cs typeface="Arial" panose="020B0604020202020204" pitchFamily="34" charset="0"/>
              </a:rPr>
              <a:t>Stability</a:t>
            </a:r>
            <a:endParaRPr kumimoji="1" lang="ja-JP" altLang="en-US"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8" name="テキスト ボックス 17"/>
          <p:cNvSpPr txBox="1"/>
          <p:nvPr/>
        </p:nvSpPr>
        <p:spPr>
          <a:xfrm>
            <a:off x="9774657" y="5544022"/>
            <a:ext cx="1385902" cy="400110"/>
          </a:xfrm>
          <a:prstGeom prst="rect">
            <a:avLst/>
          </a:prstGeom>
          <a:noFill/>
        </p:spPr>
        <p:txBody>
          <a:bodyPr wrap="square" rtlCol="0">
            <a:spAutoFit/>
          </a:bodyPr>
          <a:lstStyle/>
          <a:p>
            <a:r>
              <a:rPr lang="en-US" altLang="ja-JP" sz="2000" b="1" dirty="0" smtClean="0">
                <a:solidFill>
                  <a:srgbClr val="FF0000"/>
                </a:solidFill>
                <a:latin typeface="Arial" panose="020B0604020202020204" pitchFamily="34" charset="0"/>
                <a:ea typeface="ＭＳ ゴシック" panose="020B0609070205080204" pitchFamily="49" charset="-128"/>
                <a:cs typeface="Arial" panose="020B0604020202020204" pitchFamily="34" charset="0"/>
              </a:rPr>
              <a:t>Stability</a:t>
            </a:r>
            <a:endParaRPr kumimoji="1" lang="ja-JP" altLang="en-US"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17497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xmlns="" id="{8D48EEE2-555D-4D89-A68D-DD1E1ABC4848}"/>
              </a:ext>
            </a:extLst>
          </p:cNvPr>
          <p:cNvGraphicFramePr>
            <a:graphicFrameLocks/>
          </p:cNvGraphicFramePr>
          <p:nvPr>
            <p:extLst>
              <p:ext uri="{D42A27DB-BD31-4B8C-83A1-F6EECF244321}">
                <p14:modId xmlns:p14="http://schemas.microsoft.com/office/powerpoint/2010/main" val="1505883549"/>
              </p:ext>
            </p:extLst>
          </p:nvPr>
        </p:nvGraphicFramePr>
        <p:xfrm>
          <a:off x="1843238" y="429369"/>
          <a:ext cx="4374789" cy="3389887"/>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xmlns="" id="{4E510141-9D72-4415-A9FC-5FE1D7008AB0}"/>
              </a:ext>
            </a:extLst>
          </p:cNvPr>
          <p:cNvSpPr txBox="1"/>
          <p:nvPr/>
        </p:nvSpPr>
        <p:spPr>
          <a:xfrm>
            <a:off x="2361447" y="3656501"/>
            <a:ext cx="3805848" cy="338554"/>
          </a:xfrm>
          <a:prstGeom prst="rect">
            <a:avLst/>
          </a:prstGeom>
          <a:noFill/>
        </p:spPr>
        <p:txBody>
          <a:bodyPr wrap="square" rtlCol="0">
            <a:spAutoFit/>
          </a:bodyPr>
          <a:lstStyle/>
          <a:p>
            <a:r>
              <a:rPr lang="en-US" altLang="ja-JP" sz="1600" b="1" dirty="0">
                <a:solidFill>
                  <a:srgbClr val="0000FF"/>
                </a:solidFill>
                <a:latin typeface="Arial" panose="020B0604020202020204" pitchFamily="34" charset="0"/>
                <a:ea typeface="ＭＳ ゴシック" panose="020B0609070205080204" pitchFamily="49" charset="-128"/>
                <a:cs typeface="Arial" panose="020B0604020202020204" pitchFamily="34" charset="0"/>
              </a:rPr>
              <a:t>J-V characteristics of the solar </a:t>
            </a:r>
            <a:r>
              <a:rPr lang="en-US" altLang="ja-JP" sz="1600" b="1" dirty="0" smtClean="0">
                <a:solidFill>
                  <a:srgbClr val="0000FF"/>
                </a:solidFill>
                <a:latin typeface="Arial" panose="020B0604020202020204" pitchFamily="34" charset="0"/>
                <a:ea typeface="ＭＳ ゴシック" panose="020B0609070205080204" pitchFamily="49" charset="-128"/>
                <a:cs typeface="Arial" panose="020B0604020202020204" pitchFamily="34" charset="0"/>
              </a:rPr>
              <a:t>cells</a:t>
            </a:r>
            <a:endParaRPr lang="ja-JP" altLang="en-US" sz="1600" b="1" dirty="0">
              <a:solidFill>
                <a:srgbClr val="0000FF"/>
              </a:solidFill>
              <a:latin typeface="Arial" panose="020B0604020202020204" pitchFamily="34" charset="0"/>
              <a:ea typeface="ＭＳ ゴシック" panose="020B0609070205080204" pitchFamily="49" charset="-128"/>
              <a:cs typeface="Arial" panose="020B0604020202020204" pitchFamily="34" charset="0"/>
            </a:endParaRPr>
          </a:p>
        </p:txBody>
      </p:sp>
      <p:graphicFrame>
        <p:nvGraphicFramePr>
          <p:cNvPr id="7" name="表 7">
            <a:extLst>
              <a:ext uri="{FF2B5EF4-FFF2-40B4-BE49-F238E27FC236}">
                <a16:creationId xmlns:a16="http://schemas.microsoft.com/office/drawing/2014/main" xmlns="" id="{1A0E6869-97FD-422E-A0E8-36717AD817EB}"/>
              </a:ext>
            </a:extLst>
          </p:cNvPr>
          <p:cNvGraphicFramePr>
            <a:graphicFrameLocks noGrp="1"/>
          </p:cNvGraphicFramePr>
          <p:nvPr>
            <p:extLst>
              <p:ext uri="{D42A27DB-BD31-4B8C-83A1-F6EECF244321}">
                <p14:modId xmlns:p14="http://schemas.microsoft.com/office/powerpoint/2010/main" val="2502011079"/>
              </p:ext>
            </p:extLst>
          </p:nvPr>
        </p:nvGraphicFramePr>
        <p:xfrm>
          <a:off x="162560" y="4271814"/>
          <a:ext cx="11866880" cy="2514204"/>
        </p:xfrm>
        <a:graphic>
          <a:graphicData uri="http://schemas.openxmlformats.org/drawingml/2006/table">
            <a:tbl>
              <a:tblPr firstRow="1" bandRow="1">
                <a:tableStyleId>{5C22544A-7EE6-4342-B048-85BDC9FD1C3A}</a:tableStyleId>
              </a:tblPr>
              <a:tblGrid>
                <a:gridCol w="1999872">
                  <a:extLst>
                    <a:ext uri="{9D8B030D-6E8A-4147-A177-3AD203B41FA5}">
                      <a16:colId xmlns:a16="http://schemas.microsoft.com/office/drawing/2014/main" xmlns="" val="370643103"/>
                    </a:ext>
                  </a:extLst>
                </a:gridCol>
                <a:gridCol w="1174088">
                  <a:extLst>
                    <a:ext uri="{9D8B030D-6E8A-4147-A177-3AD203B41FA5}">
                      <a16:colId xmlns:a16="http://schemas.microsoft.com/office/drawing/2014/main" xmlns="" val="1671138943"/>
                    </a:ext>
                  </a:extLst>
                </a:gridCol>
                <a:gridCol w="1276120">
                  <a:extLst>
                    <a:ext uri="{9D8B030D-6E8A-4147-A177-3AD203B41FA5}">
                      <a16:colId xmlns:a16="http://schemas.microsoft.com/office/drawing/2014/main" xmlns="" val="4145577231"/>
                    </a:ext>
                  </a:extLst>
                </a:gridCol>
                <a:gridCol w="1483360">
                  <a:extLst>
                    <a:ext uri="{9D8B030D-6E8A-4147-A177-3AD203B41FA5}">
                      <a16:colId xmlns:a16="http://schemas.microsoft.com/office/drawing/2014/main" xmlns="" val="1926894375"/>
                    </a:ext>
                  </a:extLst>
                </a:gridCol>
                <a:gridCol w="1483360">
                  <a:extLst>
                    <a:ext uri="{9D8B030D-6E8A-4147-A177-3AD203B41FA5}">
                      <a16:colId xmlns:a16="http://schemas.microsoft.com/office/drawing/2014/main" xmlns="" val="2031540941"/>
                    </a:ext>
                  </a:extLst>
                </a:gridCol>
                <a:gridCol w="1483360">
                  <a:extLst>
                    <a:ext uri="{9D8B030D-6E8A-4147-A177-3AD203B41FA5}">
                      <a16:colId xmlns:a16="http://schemas.microsoft.com/office/drawing/2014/main" xmlns="" val="2228144985"/>
                    </a:ext>
                  </a:extLst>
                </a:gridCol>
                <a:gridCol w="1483360">
                  <a:extLst>
                    <a:ext uri="{9D8B030D-6E8A-4147-A177-3AD203B41FA5}">
                      <a16:colId xmlns:a16="http://schemas.microsoft.com/office/drawing/2014/main" xmlns="" val="1560000269"/>
                    </a:ext>
                  </a:extLst>
                </a:gridCol>
                <a:gridCol w="1483360">
                  <a:extLst>
                    <a:ext uri="{9D8B030D-6E8A-4147-A177-3AD203B41FA5}">
                      <a16:colId xmlns:a16="http://schemas.microsoft.com/office/drawing/2014/main" xmlns="" val="2762645618"/>
                    </a:ext>
                  </a:extLst>
                </a:gridCol>
              </a:tblGrid>
              <a:tr h="551195">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en-US" altLang="ja-JP" sz="1600" b="1" dirty="0">
                          <a:latin typeface="Arial" panose="020B0604020202020204" pitchFamily="34" charset="0"/>
                          <a:cs typeface="Arial" panose="020B0604020202020204" pitchFamily="34" charset="0"/>
                        </a:rPr>
                        <a:t>Perovskite 190 </a:t>
                      </a:r>
                      <a:r>
                        <a:rPr kumimoji="1" lang="ja-JP" altLang="en-US" sz="1600" b="1" dirty="0">
                          <a:latin typeface="Arial" panose="020B0604020202020204" pitchFamily="34" charset="0"/>
                          <a:cs typeface="Arial" panose="020B0604020202020204" pitchFamily="34" charset="0"/>
                        </a:rPr>
                        <a:t>℃</a:t>
                      </a: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J</a:t>
                      </a:r>
                      <a:r>
                        <a:rPr kumimoji="1" lang="en-US" altLang="ja-JP" sz="1600" b="1" baseline="-25000" dirty="0">
                          <a:latin typeface="Arial" panose="020B0604020202020204" pitchFamily="34" charset="0"/>
                          <a:cs typeface="Arial" panose="020B0604020202020204" pitchFamily="34" charset="0"/>
                        </a:rPr>
                        <a:t>sc</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(mA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V</a:t>
                      </a:r>
                      <a:r>
                        <a:rPr kumimoji="1" lang="en-US" altLang="ja-JP" sz="1600" b="1" baseline="-25000" dirty="0">
                          <a:latin typeface="Arial" panose="020B0604020202020204" pitchFamily="34" charset="0"/>
                          <a:cs typeface="Arial" panose="020B0604020202020204" pitchFamily="34" charset="0"/>
                        </a:rPr>
                        <a:t>oc</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(V)</a:t>
                      </a:r>
                      <a:endParaRPr kumimoji="1" lang="ja-JP" altLang="en-US" sz="16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FF</a:t>
                      </a:r>
                      <a:endParaRPr kumimoji="1" lang="ja-JP" altLang="en-US" sz="1600" b="1" i="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R</a:t>
                      </a:r>
                      <a:r>
                        <a:rPr kumimoji="1" lang="en-US" altLang="ja-JP" sz="1600" b="1" baseline="-25000" dirty="0">
                          <a:latin typeface="Arial" panose="020B0604020202020204" pitchFamily="34" charset="0"/>
                          <a:cs typeface="Arial" panose="020B0604020202020204" pitchFamily="34" charset="0"/>
                        </a:rPr>
                        <a:t>s</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(Ω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R</a:t>
                      </a:r>
                      <a:r>
                        <a:rPr kumimoji="1" lang="en-US" altLang="ja-JP" sz="1600" b="1" baseline="-25000" dirty="0">
                          <a:latin typeface="Arial" panose="020B0604020202020204" pitchFamily="34" charset="0"/>
                          <a:cs typeface="Arial" panose="020B0604020202020204" pitchFamily="34" charset="0"/>
                        </a:rPr>
                        <a:t>sh</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(Ω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a:latin typeface="Arial" panose="020B0604020202020204" pitchFamily="34" charset="0"/>
                          <a:cs typeface="Arial" panose="020B0604020202020204" pitchFamily="34" charset="0"/>
                        </a:rPr>
                        <a:t>η</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600" b="1" i="1" dirty="0" err="1">
                          <a:latin typeface="Arial" panose="020B0604020202020204" pitchFamily="34" charset="0"/>
                          <a:cs typeface="Arial" panose="020B0604020202020204" pitchFamily="34" charset="0"/>
                        </a:rPr>
                        <a:t>η</a:t>
                      </a:r>
                      <a:r>
                        <a:rPr kumimoji="1" lang="en-US" altLang="ja-JP" sz="1600" b="1" baseline="-25000" dirty="0" err="1">
                          <a:latin typeface="Arial" panose="020B0604020202020204" pitchFamily="34" charset="0"/>
                          <a:cs typeface="Arial" panose="020B0604020202020204" pitchFamily="34" charset="0"/>
                        </a:rPr>
                        <a:t>ave</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342327112"/>
                  </a:ext>
                </a:extLst>
              </a:tr>
              <a:tr h="362628">
                <a:tc>
                  <a:txBody>
                    <a:bodyPr/>
                    <a:lstStyle/>
                    <a:p>
                      <a:pPr algn="l"/>
                      <a:r>
                        <a:rPr kumimoji="1" lang="en-US" altLang="ja-JP" sz="1600" b="1" dirty="0">
                          <a:solidFill>
                            <a:schemeClr val="tx1"/>
                          </a:solidFill>
                          <a:latin typeface="Arial" panose="020B0604020202020204" pitchFamily="34" charset="0"/>
                          <a:cs typeface="Arial" panose="020B0604020202020204" pitchFamily="34" charset="0"/>
                        </a:rPr>
                        <a:t>FAI 20%</a:t>
                      </a:r>
                      <a:endParaRPr kumimoji="1" lang="ja-JP" alt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14.5</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0.874</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0.640</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7.46</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3950</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8.13</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7.40</a:t>
                      </a:r>
                      <a:endParaRPr kumimoji="1" lang="ja-JP" altLang="en-US" sz="1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669830308"/>
                  </a:ext>
                </a:extLst>
              </a:tr>
              <a:tr h="362628">
                <a:tc>
                  <a:txBody>
                    <a:bodyPr/>
                    <a:lstStyle/>
                    <a:p>
                      <a:pPr algn="l"/>
                      <a:r>
                        <a:rPr kumimoji="1" lang="en-US" altLang="ja-JP" sz="1600" b="1" dirty="0">
                          <a:solidFill>
                            <a:srgbClr val="FF0000"/>
                          </a:solidFill>
                          <a:latin typeface="Arial" panose="020B0604020202020204" pitchFamily="34" charset="0"/>
                          <a:cs typeface="Arial" panose="020B0604020202020204" pitchFamily="34" charset="0"/>
                        </a:rPr>
                        <a:t>FAI 10%+EuCl</a:t>
                      </a:r>
                      <a:r>
                        <a:rPr kumimoji="1" lang="en-US" altLang="ja-JP" sz="1600" b="1" baseline="-25000" dirty="0">
                          <a:solidFill>
                            <a:srgbClr val="FF0000"/>
                          </a:solidFill>
                          <a:latin typeface="Arial" panose="020B0604020202020204" pitchFamily="34" charset="0"/>
                          <a:cs typeface="Arial" panose="020B0604020202020204" pitchFamily="34" charset="0"/>
                        </a:rPr>
                        <a:t>2 </a:t>
                      </a:r>
                      <a:r>
                        <a:rPr kumimoji="1" lang="en-US" altLang="ja-JP" sz="1600" b="1" dirty="0">
                          <a:solidFill>
                            <a:srgbClr val="FF0000"/>
                          </a:solidFill>
                          <a:latin typeface="Arial" panose="020B0604020202020204" pitchFamily="34" charset="0"/>
                          <a:cs typeface="Arial" panose="020B0604020202020204" pitchFamily="34" charset="0"/>
                        </a:rPr>
                        <a:t>2%</a:t>
                      </a:r>
                      <a:endParaRPr kumimoji="1" lang="ja-JP" altLang="en-US" sz="16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17.6</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0.860</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0.659</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6.57</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3960</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9.94</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8.30</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25301732"/>
                  </a:ext>
                </a:extLst>
              </a:tr>
              <a:tr h="391028">
                <a:tc>
                  <a:txBody>
                    <a:bodyPr/>
                    <a:lstStyle/>
                    <a:p>
                      <a:pPr algn="l"/>
                      <a:r>
                        <a:rPr kumimoji="1" lang="en-US" altLang="ja-JP" sz="1600" b="1" dirty="0">
                          <a:solidFill>
                            <a:schemeClr val="tx1"/>
                          </a:solidFill>
                          <a:latin typeface="Arial" panose="020B0604020202020204" pitchFamily="34" charset="0"/>
                          <a:cs typeface="Arial" panose="020B0604020202020204" pitchFamily="34" charset="0"/>
                        </a:rPr>
                        <a:t>FAI 10%+EuBr</a:t>
                      </a:r>
                      <a:r>
                        <a:rPr kumimoji="1" lang="en-US" altLang="ja-JP" sz="1600" b="1" baseline="-25000" dirty="0">
                          <a:solidFill>
                            <a:schemeClr val="tx1"/>
                          </a:solidFill>
                          <a:latin typeface="Arial" panose="020B0604020202020204" pitchFamily="34" charset="0"/>
                          <a:cs typeface="Arial" panose="020B0604020202020204" pitchFamily="34" charset="0"/>
                        </a:rPr>
                        <a:t>2 </a:t>
                      </a:r>
                      <a:r>
                        <a:rPr kumimoji="1" lang="en-US" altLang="ja-JP" sz="1600" b="1" dirty="0">
                          <a:solidFill>
                            <a:schemeClr val="tx1"/>
                          </a:solidFill>
                          <a:latin typeface="Arial" panose="020B0604020202020204" pitchFamily="34" charset="0"/>
                          <a:cs typeface="Arial" panose="020B0604020202020204" pitchFamily="34" charset="0"/>
                        </a:rPr>
                        <a:t>1%</a:t>
                      </a:r>
                      <a:endParaRPr kumimoji="1" lang="ja-JP" alt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10.7</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0.889</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0.510</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14.6</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622</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4.85</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4.66</a:t>
                      </a:r>
                      <a:endParaRPr kumimoji="1" lang="ja-JP" altLang="en-US" sz="1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90839399"/>
                  </a:ext>
                </a:extLst>
              </a:tr>
              <a:tr h="391028">
                <a:tc>
                  <a:txBody>
                    <a:bodyPr/>
                    <a:lstStyle/>
                    <a:p>
                      <a:pPr algn="l"/>
                      <a:r>
                        <a:rPr kumimoji="1" lang="en-US" altLang="ja-JP" sz="1600" b="1" dirty="0">
                          <a:solidFill>
                            <a:schemeClr val="tx1"/>
                          </a:solidFill>
                          <a:latin typeface="Arial" panose="020B0604020202020204" pitchFamily="34" charset="0"/>
                          <a:cs typeface="Arial" panose="020B0604020202020204" pitchFamily="34" charset="0"/>
                        </a:rPr>
                        <a:t>FAI 10%+EuBr</a:t>
                      </a:r>
                      <a:r>
                        <a:rPr kumimoji="1" lang="en-US" altLang="ja-JP" sz="1600" b="1" baseline="-25000" dirty="0">
                          <a:solidFill>
                            <a:schemeClr val="tx1"/>
                          </a:solidFill>
                          <a:latin typeface="Arial" panose="020B0604020202020204" pitchFamily="34" charset="0"/>
                          <a:cs typeface="Arial" panose="020B0604020202020204" pitchFamily="34" charset="0"/>
                        </a:rPr>
                        <a:t>2 </a:t>
                      </a:r>
                      <a:r>
                        <a:rPr kumimoji="1" lang="en-US" altLang="ja-JP" sz="1600" b="1" dirty="0">
                          <a:solidFill>
                            <a:schemeClr val="tx1"/>
                          </a:solidFill>
                          <a:latin typeface="Arial" panose="020B0604020202020204" pitchFamily="34" charset="0"/>
                          <a:cs typeface="Arial" panose="020B0604020202020204" pitchFamily="34" charset="0"/>
                        </a:rPr>
                        <a:t>2%</a:t>
                      </a:r>
                      <a:endParaRPr kumimoji="1" lang="ja-JP" alt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9.40</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0.883</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0.563</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11.5</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1690</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4.67</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3.59</a:t>
                      </a:r>
                      <a:endParaRPr kumimoji="1" lang="ja-JP" altLang="en-US" sz="1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896011832"/>
                  </a:ext>
                </a:extLst>
              </a:tr>
              <a:tr h="391028">
                <a:tc>
                  <a:txBody>
                    <a:bodyPr/>
                    <a:lstStyle/>
                    <a:p>
                      <a:pPr algn="l"/>
                      <a:r>
                        <a:rPr kumimoji="1" lang="en-US" altLang="ja-JP" sz="1600" b="1" dirty="0">
                          <a:solidFill>
                            <a:schemeClr val="tx1"/>
                          </a:solidFill>
                          <a:latin typeface="Arial" panose="020B0604020202020204" pitchFamily="34" charset="0"/>
                          <a:cs typeface="Arial" panose="020B0604020202020204" pitchFamily="34" charset="0"/>
                        </a:rPr>
                        <a:t>FAI 20%+EuBr</a:t>
                      </a:r>
                      <a:r>
                        <a:rPr kumimoji="1" lang="en-US" altLang="ja-JP" sz="1600" b="1" baseline="-25000" dirty="0">
                          <a:solidFill>
                            <a:schemeClr val="tx1"/>
                          </a:solidFill>
                          <a:latin typeface="Arial" panose="020B0604020202020204" pitchFamily="34" charset="0"/>
                          <a:cs typeface="Arial" panose="020B0604020202020204" pitchFamily="34" charset="0"/>
                        </a:rPr>
                        <a:t>2 </a:t>
                      </a:r>
                      <a:r>
                        <a:rPr kumimoji="1" lang="en-US" altLang="ja-JP" sz="1600" b="1" dirty="0">
                          <a:solidFill>
                            <a:schemeClr val="tx1"/>
                          </a:solidFill>
                          <a:latin typeface="Arial" panose="020B0604020202020204" pitchFamily="34" charset="0"/>
                          <a:cs typeface="Arial" panose="020B0604020202020204" pitchFamily="34" charset="0"/>
                        </a:rPr>
                        <a:t>2%</a:t>
                      </a:r>
                      <a:endParaRPr kumimoji="1" lang="ja-JP" alt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8.90</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0.875</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0.594</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12.3</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4760</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4.62</a:t>
                      </a:r>
                      <a:endParaRPr kumimoji="1" lang="ja-JP" altLang="en-US" sz="1900" b="1" dirty="0">
                        <a:latin typeface="Arial" panose="020B0604020202020204" pitchFamily="34" charset="0"/>
                        <a:cs typeface="Arial" panose="020B0604020202020204" pitchFamily="34" charset="0"/>
                      </a:endParaRPr>
                    </a:p>
                  </a:txBody>
                  <a:tcPr anchor="ctr"/>
                </a:tc>
                <a:tc>
                  <a:txBody>
                    <a:bodyPr/>
                    <a:lstStyle/>
                    <a:p>
                      <a:pPr algn="ctr"/>
                      <a:r>
                        <a:rPr kumimoji="1" lang="en-US" altLang="ja-JP" sz="1900" b="1" dirty="0">
                          <a:latin typeface="Arial" panose="020B0604020202020204" pitchFamily="34" charset="0"/>
                          <a:cs typeface="Arial" panose="020B0604020202020204" pitchFamily="34" charset="0"/>
                        </a:rPr>
                        <a:t>4.34</a:t>
                      </a:r>
                      <a:endParaRPr kumimoji="1" lang="ja-JP" altLang="en-US" sz="19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804017303"/>
                  </a:ext>
                </a:extLst>
              </a:tr>
            </a:tbl>
          </a:graphicData>
        </a:graphic>
      </p:graphicFrame>
      <p:sp>
        <p:nvSpPr>
          <p:cNvPr id="11" name="テキスト ボックス 10">
            <a:extLst>
              <a:ext uri="{FF2B5EF4-FFF2-40B4-BE49-F238E27FC236}">
                <a16:creationId xmlns:a16="http://schemas.microsoft.com/office/drawing/2014/main" xmlns="" id="{BEEA8F4A-A853-40C7-851C-5C5F1EE4753F}"/>
              </a:ext>
            </a:extLst>
          </p:cNvPr>
          <p:cNvSpPr txBox="1"/>
          <p:nvPr/>
        </p:nvSpPr>
        <p:spPr>
          <a:xfrm>
            <a:off x="982193" y="3948801"/>
            <a:ext cx="9645871" cy="30512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altLang="ja-JP" b="1" dirty="0">
                <a:latin typeface="Arial" panose="020B0604020202020204" pitchFamily="34" charset="0"/>
                <a:ea typeface="+mj-ea"/>
                <a:cs typeface="Arial" panose="020B0604020202020204" pitchFamily="34" charset="0"/>
              </a:rPr>
              <a:t>Photovoltaic </a:t>
            </a:r>
            <a:r>
              <a:rPr lang="en-US" altLang="ja-JP" b="1" dirty="0" smtClean="0">
                <a:latin typeface="Arial" panose="020B0604020202020204" pitchFamily="34" charset="0"/>
                <a:ea typeface="+mj-ea"/>
                <a:cs typeface="Arial" panose="020B0604020202020204" pitchFamily="34" charset="0"/>
              </a:rPr>
              <a:t>parameters </a:t>
            </a:r>
            <a:r>
              <a:rPr lang="en-US" altLang="ja-JP" b="1" dirty="0">
                <a:latin typeface="Arial" panose="020B0604020202020204" pitchFamily="34" charset="0"/>
                <a:ea typeface="+mj-ea"/>
                <a:cs typeface="Arial" panose="020B0604020202020204" pitchFamily="34" charset="0"/>
              </a:rPr>
              <a:t>of the perovskite solar cells with FAI and Eu.</a:t>
            </a:r>
          </a:p>
        </p:txBody>
      </p:sp>
      <p:sp>
        <p:nvSpPr>
          <p:cNvPr id="9" name="テキスト ボックス 8">
            <a:extLst>
              <a:ext uri="{FF2B5EF4-FFF2-40B4-BE49-F238E27FC236}">
                <a16:creationId xmlns:a16="http://schemas.microsoft.com/office/drawing/2014/main" xmlns="" id="{6DAB6880-90DF-4014-8F78-3E368088603C}"/>
              </a:ext>
            </a:extLst>
          </p:cNvPr>
          <p:cNvSpPr txBox="1"/>
          <p:nvPr/>
        </p:nvSpPr>
        <p:spPr>
          <a:xfrm>
            <a:off x="3133849" y="1000773"/>
            <a:ext cx="1060839" cy="276999"/>
          </a:xfrm>
          <a:prstGeom prst="rect">
            <a:avLst/>
          </a:prstGeom>
          <a:noFill/>
        </p:spPr>
        <p:txBody>
          <a:bodyPr wrap="square">
            <a:spAutoFit/>
          </a:bodyPr>
          <a:lstStyle/>
          <a:p>
            <a:pPr algn="ctr"/>
            <a:r>
              <a:rPr lang="en-US" altLang="ja-JP" sz="1200" b="1" dirty="0">
                <a:latin typeface="Arial" panose="020B0604020202020204" pitchFamily="34" charset="0"/>
                <a:cs typeface="Arial" panose="020B0604020202020204" pitchFamily="34" charset="0"/>
              </a:rPr>
              <a:t>FAI 20%</a:t>
            </a:r>
            <a:endParaRPr lang="ja-JP" altLang="en-US" sz="1200" b="1"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xmlns="" id="{E2225DD3-0C09-4529-BA11-12782526CA67}"/>
              </a:ext>
            </a:extLst>
          </p:cNvPr>
          <p:cNvSpPr txBox="1"/>
          <p:nvPr/>
        </p:nvSpPr>
        <p:spPr>
          <a:xfrm>
            <a:off x="4600113" y="677608"/>
            <a:ext cx="1119884" cy="461665"/>
          </a:xfrm>
          <a:prstGeom prst="rect">
            <a:avLst/>
          </a:prstGeom>
          <a:noFill/>
        </p:spPr>
        <p:txBody>
          <a:bodyPr wrap="square">
            <a:spAutoFit/>
          </a:bodyPr>
          <a:lstStyle/>
          <a:p>
            <a:pPr algn="ctr"/>
            <a:r>
              <a:rPr lang="en-US" altLang="ja-JP" sz="1200" b="1" dirty="0">
                <a:solidFill>
                  <a:srgbClr val="FF0000"/>
                </a:solidFill>
                <a:latin typeface="Arial" panose="020B0604020202020204" pitchFamily="34" charset="0"/>
                <a:cs typeface="Arial" panose="020B0604020202020204" pitchFamily="34" charset="0"/>
              </a:rPr>
              <a:t>FAI 10%</a:t>
            </a:r>
          </a:p>
          <a:p>
            <a:pPr algn="ctr"/>
            <a:r>
              <a:rPr lang="en-US" altLang="ja-JP" sz="1200" b="1" dirty="0">
                <a:solidFill>
                  <a:srgbClr val="FF0000"/>
                </a:solidFill>
                <a:latin typeface="Arial" panose="020B0604020202020204" pitchFamily="34" charset="0"/>
                <a:cs typeface="Arial" panose="020B0604020202020204" pitchFamily="34" charset="0"/>
              </a:rPr>
              <a:t>+EuCl</a:t>
            </a:r>
            <a:r>
              <a:rPr lang="en-US" altLang="ja-JP" sz="1200" b="1" baseline="-25000" dirty="0">
                <a:solidFill>
                  <a:srgbClr val="FF0000"/>
                </a:solidFill>
                <a:latin typeface="Arial" panose="020B0604020202020204" pitchFamily="34" charset="0"/>
                <a:cs typeface="Arial" panose="020B0604020202020204" pitchFamily="34" charset="0"/>
              </a:rPr>
              <a:t>2 </a:t>
            </a:r>
            <a:r>
              <a:rPr lang="en-US" altLang="ja-JP" sz="1200" b="1" dirty="0">
                <a:solidFill>
                  <a:srgbClr val="FF0000"/>
                </a:solidFill>
                <a:latin typeface="Arial" panose="020B0604020202020204" pitchFamily="34" charset="0"/>
                <a:cs typeface="Arial" panose="020B0604020202020204" pitchFamily="34" charset="0"/>
              </a:rPr>
              <a:t>2%</a:t>
            </a:r>
            <a:endParaRPr lang="ja-JP" altLang="en-US" sz="1200" b="1" dirty="0">
              <a:solidFill>
                <a:srgbClr val="FF0000"/>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xmlns="" id="{6382B891-E8E9-4468-A9DF-6C06C795C027}"/>
              </a:ext>
            </a:extLst>
          </p:cNvPr>
          <p:cNvSpPr txBox="1"/>
          <p:nvPr/>
        </p:nvSpPr>
        <p:spPr>
          <a:xfrm>
            <a:off x="2887910" y="1400027"/>
            <a:ext cx="1397285" cy="461665"/>
          </a:xfrm>
          <a:prstGeom prst="rect">
            <a:avLst/>
          </a:prstGeom>
          <a:noFill/>
        </p:spPr>
        <p:txBody>
          <a:bodyPr wrap="square">
            <a:spAutoFit/>
          </a:bodyPr>
          <a:lstStyle/>
          <a:p>
            <a:pPr algn="ctr"/>
            <a:r>
              <a:rPr lang="en-US" altLang="ja-JP" sz="1200" b="1" dirty="0">
                <a:solidFill>
                  <a:srgbClr val="0000FF"/>
                </a:solidFill>
                <a:latin typeface="Arial" panose="020B0604020202020204" pitchFamily="34" charset="0"/>
                <a:cs typeface="Arial" panose="020B0604020202020204" pitchFamily="34" charset="0"/>
              </a:rPr>
              <a:t>FAI 10%</a:t>
            </a:r>
          </a:p>
          <a:p>
            <a:pPr algn="ctr"/>
            <a:r>
              <a:rPr lang="en-US" altLang="ja-JP" sz="1200" b="1" dirty="0">
                <a:solidFill>
                  <a:srgbClr val="0000FF"/>
                </a:solidFill>
                <a:latin typeface="Arial" panose="020B0604020202020204" pitchFamily="34" charset="0"/>
                <a:cs typeface="Arial" panose="020B0604020202020204" pitchFamily="34" charset="0"/>
              </a:rPr>
              <a:t>+EuBr</a:t>
            </a:r>
            <a:r>
              <a:rPr lang="en-US" altLang="ja-JP" sz="1200" b="1" baseline="-25000" dirty="0">
                <a:solidFill>
                  <a:srgbClr val="0000FF"/>
                </a:solidFill>
                <a:latin typeface="Arial" panose="020B0604020202020204" pitchFamily="34" charset="0"/>
                <a:cs typeface="Arial" panose="020B0604020202020204" pitchFamily="34" charset="0"/>
              </a:rPr>
              <a:t>2 </a:t>
            </a:r>
            <a:r>
              <a:rPr lang="en-US" altLang="ja-JP" sz="1200" b="1" dirty="0">
                <a:solidFill>
                  <a:srgbClr val="0000FF"/>
                </a:solidFill>
                <a:latin typeface="Arial" panose="020B0604020202020204" pitchFamily="34" charset="0"/>
                <a:cs typeface="Arial" panose="020B0604020202020204" pitchFamily="34" charset="0"/>
              </a:rPr>
              <a:t>1%</a:t>
            </a:r>
            <a:endParaRPr lang="ja-JP" altLang="en-US" sz="1200" b="1" dirty="0">
              <a:solidFill>
                <a:srgbClr val="0000FF"/>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xmlns="" id="{15DFC055-3764-4526-8861-28B08DD83B3E}"/>
              </a:ext>
            </a:extLst>
          </p:cNvPr>
          <p:cNvSpPr txBox="1"/>
          <p:nvPr/>
        </p:nvSpPr>
        <p:spPr>
          <a:xfrm>
            <a:off x="2538895" y="2080984"/>
            <a:ext cx="1125375" cy="461665"/>
          </a:xfrm>
          <a:prstGeom prst="rect">
            <a:avLst/>
          </a:prstGeom>
          <a:noFill/>
        </p:spPr>
        <p:txBody>
          <a:bodyPr wrap="square">
            <a:spAutoFit/>
          </a:bodyPr>
          <a:lstStyle/>
          <a:p>
            <a:pPr algn="ctr"/>
            <a:r>
              <a:rPr lang="en-US" altLang="ja-JP" sz="1200" b="1" dirty="0">
                <a:solidFill>
                  <a:srgbClr val="00B050"/>
                </a:solidFill>
                <a:latin typeface="Arial" panose="020B0604020202020204" pitchFamily="34" charset="0"/>
                <a:cs typeface="Arial" panose="020B0604020202020204" pitchFamily="34" charset="0"/>
              </a:rPr>
              <a:t>FAI 10%</a:t>
            </a:r>
          </a:p>
          <a:p>
            <a:pPr algn="ctr"/>
            <a:r>
              <a:rPr lang="en-US" altLang="ja-JP" sz="1200" b="1" dirty="0">
                <a:solidFill>
                  <a:srgbClr val="00B050"/>
                </a:solidFill>
                <a:latin typeface="Arial" panose="020B0604020202020204" pitchFamily="34" charset="0"/>
                <a:cs typeface="Arial" panose="020B0604020202020204" pitchFamily="34" charset="0"/>
              </a:rPr>
              <a:t>+EuBr</a:t>
            </a:r>
            <a:r>
              <a:rPr lang="en-US" altLang="ja-JP" sz="1200" b="1" baseline="-25000" dirty="0">
                <a:solidFill>
                  <a:srgbClr val="00B050"/>
                </a:solidFill>
                <a:latin typeface="Arial" panose="020B0604020202020204" pitchFamily="34" charset="0"/>
                <a:cs typeface="Arial" panose="020B0604020202020204" pitchFamily="34" charset="0"/>
              </a:rPr>
              <a:t>2 </a:t>
            </a:r>
            <a:r>
              <a:rPr lang="en-US" altLang="ja-JP" sz="1200" b="1" dirty="0">
                <a:solidFill>
                  <a:srgbClr val="00B050"/>
                </a:solidFill>
                <a:latin typeface="Arial" panose="020B0604020202020204" pitchFamily="34" charset="0"/>
                <a:cs typeface="Arial" panose="020B0604020202020204" pitchFamily="34" charset="0"/>
              </a:rPr>
              <a:t>2%</a:t>
            </a:r>
            <a:endParaRPr lang="ja-JP" altLang="en-US" sz="1200" b="1" dirty="0">
              <a:solidFill>
                <a:srgbClr val="00B050"/>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xmlns="" id="{E4CA09F1-62C8-4C20-98B5-702046B903A7}"/>
              </a:ext>
            </a:extLst>
          </p:cNvPr>
          <p:cNvSpPr txBox="1"/>
          <p:nvPr/>
        </p:nvSpPr>
        <p:spPr>
          <a:xfrm>
            <a:off x="3799126" y="2260678"/>
            <a:ext cx="1294544" cy="461665"/>
          </a:xfrm>
          <a:prstGeom prst="rect">
            <a:avLst/>
          </a:prstGeom>
          <a:noFill/>
        </p:spPr>
        <p:txBody>
          <a:bodyPr wrap="square">
            <a:spAutoFit/>
          </a:bodyPr>
          <a:lstStyle/>
          <a:p>
            <a:pPr algn="ctr"/>
            <a:r>
              <a:rPr lang="en-US" altLang="ja-JP" sz="1200" b="1" dirty="0">
                <a:solidFill>
                  <a:schemeClr val="accent2"/>
                </a:solidFill>
                <a:latin typeface="Arial" panose="020B0604020202020204" pitchFamily="34" charset="0"/>
                <a:cs typeface="Arial" panose="020B0604020202020204" pitchFamily="34" charset="0"/>
              </a:rPr>
              <a:t>FAI 20%</a:t>
            </a:r>
          </a:p>
          <a:p>
            <a:pPr algn="ctr"/>
            <a:r>
              <a:rPr lang="en-US" altLang="ja-JP" sz="1200" b="1" dirty="0">
                <a:solidFill>
                  <a:schemeClr val="accent2"/>
                </a:solidFill>
                <a:latin typeface="Arial" panose="020B0604020202020204" pitchFamily="34" charset="0"/>
                <a:cs typeface="Arial" panose="020B0604020202020204" pitchFamily="34" charset="0"/>
              </a:rPr>
              <a:t>+EuBr</a:t>
            </a:r>
            <a:r>
              <a:rPr lang="en-US" altLang="ja-JP" sz="1200" b="1" baseline="-25000" dirty="0">
                <a:solidFill>
                  <a:schemeClr val="accent2"/>
                </a:solidFill>
                <a:latin typeface="Arial" panose="020B0604020202020204" pitchFamily="34" charset="0"/>
                <a:cs typeface="Arial" panose="020B0604020202020204" pitchFamily="34" charset="0"/>
              </a:rPr>
              <a:t>2 </a:t>
            </a:r>
            <a:r>
              <a:rPr lang="en-US" altLang="ja-JP" sz="1200" b="1" dirty="0">
                <a:solidFill>
                  <a:schemeClr val="accent2"/>
                </a:solidFill>
                <a:latin typeface="Arial" panose="020B0604020202020204" pitchFamily="34" charset="0"/>
                <a:cs typeface="Arial" panose="020B0604020202020204" pitchFamily="34" charset="0"/>
              </a:rPr>
              <a:t>2%</a:t>
            </a:r>
            <a:endParaRPr lang="ja-JP" altLang="en-US" sz="1200" b="1" dirty="0">
              <a:solidFill>
                <a:schemeClr val="accent2"/>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xmlns="" id="{14BED61F-35C1-4105-99F8-913A82248472}"/>
              </a:ext>
            </a:extLst>
          </p:cNvPr>
          <p:cNvSpPr txBox="1"/>
          <p:nvPr/>
        </p:nvSpPr>
        <p:spPr>
          <a:xfrm>
            <a:off x="7019994" y="3638617"/>
            <a:ext cx="3608070" cy="338554"/>
          </a:xfrm>
          <a:prstGeom prst="rect">
            <a:avLst/>
          </a:prstGeom>
          <a:noFill/>
        </p:spPr>
        <p:txBody>
          <a:bodyPr wrap="square">
            <a:spAutoFit/>
          </a:bodyPr>
          <a:lstStyle/>
          <a:p>
            <a:r>
              <a:rPr lang="en-US" altLang="ja-JP" sz="1600" b="1" dirty="0">
                <a:solidFill>
                  <a:srgbClr val="0000FF"/>
                </a:solidFill>
                <a:latin typeface="Arial" panose="020B0604020202020204" pitchFamily="34" charset="0"/>
                <a:cs typeface="Arial" panose="020B0604020202020204" pitchFamily="34" charset="0"/>
              </a:rPr>
              <a:t>Stabilities of conversion </a:t>
            </a:r>
            <a:r>
              <a:rPr lang="en-US" altLang="ja-JP" sz="1600" b="1" dirty="0" smtClean="0">
                <a:solidFill>
                  <a:srgbClr val="0000FF"/>
                </a:solidFill>
                <a:latin typeface="Arial" panose="020B0604020202020204" pitchFamily="34" charset="0"/>
                <a:cs typeface="Arial" panose="020B0604020202020204" pitchFamily="34" charset="0"/>
              </a:rPr>
              <a:t>efficiency</a:t>
            </a:r>
            <a:endParaRPr lang="ja-JP" altLang="en-US" sz="1600" b="1" dirty="0">
              <a:solidFill>
                <a:srgbClr val="0000FF"/>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xmlns="" id="{3869DDB7-9244-4E98-8017-2DF0594C1C89}"/>
              </a:ext>
            </a:extLst>
          </p:cNvPr>
          <p:cNvSpPr txBox="1"/>
          <p:nvPr/>
        </p:nvSpPr>
        <p:spPr>
          <a:xfrm>
            <a:off x="1887177" y="467053"/>
            <a:ext cx="656159"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xmlns="" id="{C9BCE7CA-F83E-468B-9706-CCD09470F3ED}"/>
              </a:ext>
            </a:extLst>
          </p:cNvPr>
          <p:cNvSpPr txBox="1"/>
          <p:nvPr/>
        </p:nvSpPr>
        <p:spPr>
          <a:xfrm>
            <a:off x="10542084" y="653997"/>
            <a:ext cx="1236276" cy="1323439"/>
          </a:xfrm>
          <a:prstGeom prst="rect">
            <a:avLst/>
          </a:prstGeom>
          <a:noFill/>
        </p:spPr>
        <p:txBody>
          <a:bodyPr wrap="square" rtlCol="0">
            <a:spAutoFit/>
          </a:bodyPr>
          <a:lstStyle/>
          <a:p>
            <a:r>
              <a:rPr lang="en-US" altLang="ja-JP"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FAI 10%, </a:t>
            </a:r>
          </a:p>
          <a:p>
            <a:r>
              <a:rPr lang="en-US" altLang="ja-JP"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EuCl</a:t>
            </a:r>
            <a:r>
              <a:rPr lang="en-US" altLang="ja-JP" sz="1600" b="1" baseline="-250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 2%</a:t>
            </a:r>
          </a:p>
          <a:p>
            <a:endParaRPr lang="en-US" altLang="ja-JP"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a:p>
            <a:r>
              <a:rPr lang="en-US" altLang="ja-JP" sz="1600" b="1" dirty="0" smtClean="0">
                <a:solidFill>
                  <a:srgbClr val="FF0000"/>
                </a:solidFill>
                <a:latin typeface="Arial" panose="020B0604020202020204" pitchFamily="34" charset="0"/>
                <a:ea typeface="ＭＳ Ｐゴシック" panose="020B0600070205080204" pitchFamily="50" charset="-128"/>
                <a:cs typeface="Arial" panose="020B0604020202020204" pitchFamily="34" charset="0"/>
              </a:rPr>
              <a:t>30</a:t>
            </a:r>
            <a:r>
              <a:rPr lang="ja-JP" altLang="en-US"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1600" b="1" dirty="0" smtClean="0">
                <a:solidFill>
                  <a:srgbClr val="FF0000"/>
                </a:solidFill>
                <a:latin typeface="Arial" panose="020B0604020202020204" pitchFamily="34" charset="0"/>
                <a:ea typeface="ＭＳ Ｐゴシック" panose="020B0600070205080204" pitchFamily="50" charset="-128"/>
                <a:cs typeface="Arial" panose="020B0604020202020204" pitchFamily="34" charset="0"/>
              </a:rPr>
              <a:t>days   </a:t>
            </a:r>
          </a:p>
          <a:p>
            <a:r>
              <a:rPr lang="en-US" altLang="ja-JP" sz="1600" b="1" dirty="0" smtClean="0">
                <a:solidFill>
                  <a:srgbClr val="FF0000"/>
                </a:solidFill>
                <a:latin typeface="Arial" panose="020B0604020202020204" pitchFamily="34" charset="0"/>
                <a:ea typeface="ＭＳ Ｐゴシック" panose="020B0600070205080204" pitchFamily="50" charset="-128"/>
                <a:cs typeface="Arial" panose="020B0604020202020204" pitchFamily="34" charset="0"/>
              </a:rPr>
              <a:t>stability</a:t>
            </a:r>
            <a:endParaRPr lang="ja-JP" altLang="en-US" sz="16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25" name="グラフ 24">
            <a:extLst>
              <a:ext uri="{FF2B5EF4-FFF2-40B4-BE49-F238E27FC236}">
                <a16:creationId xmlns:a16="http://schemas.microsoft.com/office/drawing/2014/main" xmlns="" id="{02499D00-0A5D-4879-BFD4-BCAA354F3111}"/>
              </a:ext>
            </a:extLst>
          </p:cNvPr>
          <p:cNvGraphicFramePr>
            <a:graphicFrameLocks/>
          </p:cNvGraphicFramePr>
          <p:nvPr>
            <p:extLst>
              <p:ext uri="{D42A27DB-BD31-4B8C-83A1-F6EECF244321}">
                <p14:modId xmlns:p14="http://schemas.microsoft.com/office/powerpoint/2010/main" val="2238829816"/>
              </p:ext>
            </p:extLst>
          </p:nvPr>
        </p:nvGraphicFramePr>
        <p:xfrm>
          <a:off x="6353846" y="454244"/>
          <a:ext cx="4274218" cy="3172926"/>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a:extLst>
              <a:ext uri="{FF2B5EF4-FFF2-40B4-BE49-F238E27FC236}">
                <a16:creationId xmlns:a16="http://schemas.microsoft.com/office/drawing/2014/main" xmlns="" id="{777D1C8C-7A47-4810-B133-FF00E1967FD4}"/>
              </a:ext>
            </a:extLst>
          </p:cNvPr>
          <p:cNvSpPr txBox="1"/>
          <p:nvPr/>
        </p:nvSpPr>
        <p:spPr>
          <a:xfrm>
            <a:off x="6167295" y="454244"/>
            <a:ext cx="459866"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sp>
        <p:nvSpPr>
          <p:cNvPr id="15" name="正方形/長方形 14"/>
          <p:cNvSpPr/>
          <p:nvPr/>
        </p:nvSpPr>
        <p:spPr>
          <a:xfrm>
            <a:off x="0" y="274320"/>
            <a:ext cx="12192000" cy="65836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 xmlns:a16="http://schemas.microsoft.com/office/drawing/2014/main" id="{C157B11E-25B7-4D88-8060-5970F84BCF11}"/>
              </a:ext>
            </a:extLst>
          </p:cNvPr>
          <p:cNvSpPr txBox="1"/>
          <p:nvPr/>
        </p:nvSpPr>
        <p:spPr>
          <a:xfrm>
            <a:off x="4285195" y="0"/>
            <a:ext cx="3679479" cy="461665"/>
          </a:xfrm>
          <a:prstGeom prst="rect">
            <a:avLst/>
          </a:prstGeom>
          <a:solidFill>
            <a:schemeClr val="accent6">
              <a:lumMod val="20000"/>
              <a:lumOff val="80000"/>
            </a:schemeClr>
          </a:solidFill>
          <a:ln w="38100">
            <a:solidFill>
              <a:srgbClr val="00B050"/>
            </a:solidFill>
          </a:ln>
        </p:spPr>
        <p:txBody>
          <a:bodyPr wrap="square" rtlCol="0">
            <a:spAutoFit/>
          </a:bodyPr>
          <a:lstStyle/>
          <a:p>
            <a:r>
              <a:rPr lang="en-US" altLang="ja-JP" sz="2400" b="1" dirty="0" smtClean="0">
                <a:latin typeface="Arial" panose="020B0604020202020204" pitchFamily="34" charset="0"/>
                <a:ea typeface="ＭＳ Ｐゴシック" panose="020B0600070205080204" pitchFamily="50" charset="-128"/>
                <a:cs typeface="Arial" panose="020B0604020202020204" pitchFamily="34" charset="0"/>
              </a:rPr>
              <a:t>Results and Discussion</a:t>
            </a:r>
            <a:endParaRPr lang="en-US" altLang="ja-JP" sz="2400" b="1"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20176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3829398063"/>
              </p:ext>
            </p:extLst>
          </p:nvPr>
        </p:nvGraphicFramePr>
        <p:xfrm>
          <a:off x="5952000" y="245745"/>
          <a:ext cx="4467600"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a:extLst>
              <a:ext uri="{FF2B5EF4-FFF2-40B4-BE49-F238E27FC236}">
                <a16:creationId xmlns:a16="http://schemas.microsoft.com/office/drawing/2014/main" xmlns="" id="{DB1A7B17-2C33-4809-827C-34512B46D68E}"/>
              </a:ext>
            </a:extLst>
          </p:cNvPr>
          <p:cNvGraphicFramePr>
            <a:graphicFrameLocks/>
          </p:cNvGraphicFramePr>
          <p:nvPr>
            <p:extLst>
              <p:ext uri="{D42A27DB-BD31-4B8C-83A1-F6EECF244321}">
                <p14:modId xmlns:p14="http://schemas.microsoft.com/office/powerpoint/2010/main" val="2809539720"/>
              </p:ext>
            </p:extLst>
          </p:nvPr>
        </p:nvGraphicFramePr>
        <p:xfrm>
          <a:off x="1626421" y="208459"/>
          <a:ext cx="4467229" cy="36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表 4">
            <a:extLst>
              <a:ext uri="{FF2B5EF4-FFF2-40B4-BE49-F238E27FC236}">
                <a16:creationId xmlns:a16="http://schemas.microsoft.com/office/drawing/2014/main" xmlns="" id="{6850DF4A-88A8-429D-A43F-181E490154F3}"/>
              </a:ext>
            </a:extLst>
          </p:cNvPr>
          <p:cNvGraphicFramePr>
            <a:graphicFrameLocks noGrp="1"/>
          </p:cNvGraphicFramePr>
          <p:nvPr>
            <p:extLst>
              <p:ext uri="{D42A27DB-BD31-4B8C-83A1-F6EECF244321}">
                <p14:modId xmlns:p14="http://schemas.microsoft.com/office/powerpoint/2010/main" val="1586539172"/>
              </p:ext>
            </p:extLst>
          </p:nvPr>
        </p:nvGraphicFramePr>
        <p:xfrm>
          <a:off x="251438" y="4443967"/>
          <a:ext cx="11765278" cy="2164343"/>
        </p:xfrm>
        <a:graphic>
          <a:graphicData uri="http://schemas.openxmlformats.org/drawingml/2006/table">
            <a:tbl>
              <a:tblPr firstRow="1" bandRow="1">
                <a:tableStyleId>{5C22544A-7EE6-4342-B048-85BDC9FD1C3A}</a:tableStyleId>
              </a:tblPr>
              <a:tblGrid>
                <a:gridCol w="1618831">
                  <a:extLst>
                    <a:ext uri="{9D8B030D-6E8A-4147-A177-3AD203B41FA5}">
                      <a16:colId xmlns:a16="http://schemas.microsoft.com/office/drawing/2014/main" xmlns="" val="1624012928"/>
                    </a:ext>
                  </a:extLst>
                </a:gridCol>
                <a:gridCol w="1664027">
                  <a:extLst>
                    <a:ext uri="{9D8B030D-6E8A-4147-A177-3AD203B41FA5}">
                      <a16:colId xmlns:a16="http://schemas.microsoft.com/office/drawing/2014/main" xmlns="" val="533820337"/>
                    </a:ext>
                  </a:extLst>
                </a:gridCol>
                <a:gridCol w="1221460">
                  <a:extLst>
                    <a:ext uri="{9D8B030D-6E8A-4147-A177-3AD203B41FA5}">
                      <a16:colId xmlns:a16="http://schemas.microsoft.com/office/drawing/2014/main" xmlns="" val="352248527"/>
                    </a:ext>
                  </a:extLst>
                </a:gridCol>
                <a:gridCol w="1501439">
                  <a:extLst>
                    <a:ext uri="{9D8B030D-6E8A-4147-A177-3AD203B41FA5}">
                      <a16:colId xmlns:a16="http://schemas.microsoft.com/office/drawing/2014/main" xmlns="" val="3533768445"/>
                    </a:ext>
                  </a:extLst>
                </a:gridCol>
                <a:gridCol w="1609732">
                  <a:extLst>
                    <a:ext uri="{9D8B030D-6E8A-4147-A177-3AD203B41FA5}">
                      <a16:colId xmlns:a16="http://schemas.microsoft.com/office/drawing/2014/main" xmlns="" val="1683636462"/>
                    </a:ext>
                  </a:extLst>
                </a:gridCol>
                <a:gridCol w="1639373">
                  <a:extLst>
                    <a:ext uri="{9D8B030D-6E8A-4147-A177-3AD203B41FA5}">
                      <a16:colId xmlns:a16="http://schemas.microsoft.com/office/drawing/2014/main" xmlns="" val="3546901340"/>
                    </a:ext>
                  </a:extLst>
                </a:gridCol>
                <a:gridCol w="1255208">
                  <a:extLst>
                    <a:ext uri="{9D8B030D-6E8A-4147-A177-3AD203B41FA5}">
                      <a16:colId xmlns:a16="http://schemas.microsoft.com/office/drawing/2014/main" xmlns="" val="887316558"/>
                    </a:ext>
                  </a:extLst>
                </a:gridCol>
                <a:gridCol w="1255208">
                  <a:extLst>
                    <a:ext uri="{9D8B030D-6E8A-4147-A177-3AD203B41FA5}">
                      <a16:colId xmlns:a16="http://schemas.microsoft.com/office/drawing/2014/main" xmlns="" val="1448767586"/>
                    </a:ext>
                  </a:extLst>
                </a:gridCol>
              </a:tblGrid>
              <a:tr h="623321">
                <a:tc>
                  <a:txBody>
                    <a:bodyPr/>
                    <a:lstStyle/>
                    <a:p>
                      <a:pPr algn="ct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J</a:t>
                      </a:r>
                      <a:r>
                        <a:rPr kumimoji="1" lang="en-US" altLang="ja-JP" sz="1600" b="1" baseline="-25000" dirty="0">
                          <a:latin typeface="Arial" panose="020B0604020202020204" pitchFamily="34" charset="0"/>
                          <a:cs typeface="Arial" panose="020B0604020202020204" pitchFamily="34" charset="0"/>
                        </a:rPr>
                        <a:t>sc</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(mA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V</a:t>
                      </a:r>
                      <a:r>
                        <a:rPr kumimoji="1" lang="en-US" altLang="ja-JP" sz="1600" b="1" baseline="-25000" dirty="0">
                          <a:latin typeface="Arial" panose="020B0604020202020204" pitchFamily="34" charset="0"/>
                          <a:cs typeface="Arial" panose="020B0604020202020204" pitchFamily="34" charset="0"/>
                        </a:rPr>
                        <a:t>oc</a:t>
                      </a:r>
                      <a:r>
                        <a:rPr kumimoji="1" lang="en-US" altLang="ja-JP" sz="1600" b="1" dirty="0">
                          <a:latin typeface="Arial" panose="020B0604020202020204" pitchFamily="34" charset="0"/>
                          <a:cs typeface="Arial" panose="020B0604020202020204" pitchFamily="34" charset="0"/>
                        </a:rPr>
                        <a:t> (V)</a:t>
                      </a: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FF</a:t>
                      </a:r>
                      <a:endParaRPr kumimoji="1" lang="ja-JP" altLang="en-US" sz="1600" b="1" i="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R</a:t>
                      </a:r>
                      <a:r>
                        <a:rPr kumimoji="1" lang="en-US" altLang="ja-JP" sz="1600" b="1" baseline="-25000" dirty="0">
                          <a:latin typeface="Arial" panose="020B0604020202020204" pitchFamily="34" charset="0"/>
                          <a:cs typeface="Arial" panose="020B0604020202020204" pitchFamily="34" charset="0"/>
                        </a:rPr>
                        <a:t>s</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(Ω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R</a:t>
                      </a:r>
                      <a:r>
                        <a:rPr kumimoji="1" lang="en-US" altLang="ja-JP" sz="1600" b="1" baseline="-25000" dirty="0">
                          <a:latin typeface="Arial" panose="020B0604020202020204" pitchFamily="34" charset="0"/>
                          <a:cs typeface="Arial" panose="020B0604020202020204" pitchFamily="34" charset="0"/>
                        </a:rPr>
                        <a:t>sh</a:t>
                      </a:r>
                      <a:r>
                        <a:rPr kumimoji="1" lang="en-US" altLang="ja-JP" sz="1600" b="1" dirty="0">
                          <a:latin typeface="Arial" panose="020B0604020202020204" pitchFamily="34" charset="0"/>
                          <a:cs typeface="Arial" panose="020B0604020202020204" pitchFamily="34" charset="0"/>
                        </a:rPr>
                        <a:t> </a:t>
                      </a:r>
                    </a:p>
                    <a:p>
                      <a:pPr algn="ctr"/>
                      <a:r>
                        <a:rPr kumimoji="1" lang="en-US" altLang="ja-JP" sz="1600" b="1" dirty="0">
                          <a:latin typeface="Arial" panose="020B0604020202020204" pitchFamily="34" charset="0"/>
                          <a:cs typeface="Arial" panose="020B0604020202020204" pitchFamily="34" charset="0"/>
                        </a:rPr>
                        <a:t>(Ω cm</a:t>
                      </a:r>
                      <a:r>
                        <a:rPr kumimoji="1" lang="en-US" altLang="ja-JP" sz="1600" b="1" baseline="30000" dirty="0">
                          <a:latin typeface="Arial" panose="020B0604020202020204" pitchFamily="34" charset="0"/>
                          <a:cs typeface="Arial" panose="020B0604020202020204" pitchFamily="34" charset="0"/>
                        </a:rPr>
                        <a:t>2</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a:latin typeface="Arial" panose="020B0604020202020204" pitchFamily="34" charset="0"/>
                          <a:cs typeface="Arial" panose="020B0604020202020204" pitchFamily="34" charset="0"/>
                        </a:rPr>
                        <a:t>η</a:t>
                      </a:r>
                      <a:r>
                        <a:rPr kumimoji="1" lang="ja-JP" altLang="en-US" sz="1600" b="1" dirty="0">
                          <a:latin typeface="Arial" panose="020B0604020202020204" pitchFamily="34" charset="0"/>
                          <a:cs typeface="Arial" panose="020B0604020202020204" pitchFamily="34" charset="0"/>
                        </a:rPr>
                        <a:t> </a:t>
                      </a:r>
                      <a:r>
                        <a:rPr kumimoji="1" lang="en-US" altLang="ja-JP" sz="1600" b="1" dirty="0">
                          <a:latin typeface="Arial" panose="020B0604020202020204" pitchFamily="34" charset="0"/>
                          <a:cs typeface="Arial" panose="020B0604020202020204" pitchFamily="34" charset="0"/>
                        </a:rPr>
                        <a:t>(%)</a:t>
                      </a:r>
                      <a:endParaRPr kumimoji="1" lang="ja-JP" altLang="en-US" sz="16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600" b="1" i="1" dirty="0" err="1">
                          <a:latin typeface="Arial" panose="020B0604020202020204" pitchFamily="34" charset="0"/>
                          <a:cs typeface="Arial" panose="020B0604020202020204" pitchFamily="34" charset="0"/>
                        </a:rPr>
                        <a:t>η</a:t>
                      </a:r>
                      <a:r>
                        <a:rPr kumimoji="1" lang="en-US" altLang="ja-JP" sz="1600" b="1" baseline="-25000" dirty="0" err="1">
                          <a:latin typeface="Arial" panose="020B0604020202020204" pitchFamily="34" charset="0"/>
                          <a:cs typeface="Arial" panose="020B0604020202020204" pitchFamily="34" charset="0"/>
                        </a:rPr>
                        <a:t>ave</a:t>
                      </a:r>
                      <a:r>
                        <a:rPr kumimoji="1" lang="en-US" altLang="ja-JP" sz="1600" b="1" dirty="0">
                          <a:latin typeface="Arial" panose="020B0604020202020204" pitchFamily="34" charset="0"/>
                          <a:cs typeface="Arial" panose="020B0604020202020204" pitchFamily="34" charset="0"/>
                        </a:rPr>
                        <a:t> (%)</a:t>
                      </a:r>
                      <a:endParaRPr kumimoji="1" lang="ja-JP" altLang="en-US" sz="1600" b="1" dirty="0">
                        <a:latin typeface="Arial" panose="020B0604020202020204" pitchFamily="34" charset="0"/>
                        <a:cs typeface="Arial" panose="020B0604020202020204" pitchFamily="34" charset="0"/>
                      </a:endParaRPr>
                    </a:p>
                  </a:txBody>
                  <a:tcPr anchor="ctr" anchorCtr="1"/>
                </a:tc>
                <a:extLst>
                  <a:ext uri="{0D108BD9-81ED-4DB2-BD59-A6C34878D82A}">
                    <a16:rowId xmlns:a16="http://schemas.microsoft.com/office/drawing/2014/main" xmlns="" val="2562813615"/>
                  </a:ext>
                </a:extLst>
              </a:tr>
              <a:tr h="360716">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190</a:t>
                      </a:r>
                      <a:r>
                        <a:rPr kumimoji="1" lang="ja-JP" altLang="en-US" sz="1900" b="1" dirty="0">
                          <a:solidFill>
                            <a:schemeClr val="tx1"/>
                          </a:solidFill>
                          <a:latin typeface="Arial" panose="020B0604020202020204" pitchFamily="34" charset="0"/>
                          <a:cs typeface="Arial" panose="020B0604020202020204" pitchFamily="34" charset="0"/>
                        </a:rPr>
                        <a:t>℃</a:t>
                      </a:r>
                      <a:r>
                        <a:rPr kumimoji="1" lang="en-US" altLang="ja-JP" sz="1900" b="1" dirty="0">
                          <a:solidFill>
                            <a:schemeClr val="tx1"/>
                          </a:solidFill>
                          <a:latin typeface="Arial" panose="020B0604020202020204" pitchFamily="34" charset="0"/>
                          <a:cs typeface="Arial" panose="020B0604020202020204" pitchFamily="34" charset="0"/>
                        </a:rPr>
                        <a:t> </a:t>
                      </a:r>
                      <a:r>
                        <a:rPr kumimoji="1" lang="en-US" altLang="ja-JP" sz="1900" b="1" dirty="0" err="1">
                          <a:solidFill>
                            <a:schemeClr val="tx1"/>
                          </a:solidFill>
                          <a:latin typeface="Arial" panose="020B0604020202020204" pitchFamily="34" charset="0"/>
                          <a:cs typeface="Arial" panose="020B0604020202020204" pitchFamily="34" charset="0"/>
                        </a:rPr>
                        <a:t>Sm</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7.76</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0.885</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0.195</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100</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118</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1.34</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1.20</a:t>
                      </a:r>
                    </a:p>
                  </a:txBody>
                  <a:tcPr anchor="ctr" anchorCtr="1"/>
                </a:tc>
                <a:extLst>
                  <a:ext uri="{0D108BD9-81ED-4DB2-BD59-A6C34878D82A}">
                    <a16:rowId xmlns:a16="http://schemas.microsoft.com/office/drawing/2014/main" xmlns="" val="608103092"/>
                  </a:ext>
                </a:extLst>
              </a:tr>
              <a:tr h="386674">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210</a:t>
                      </a:r>
                      <a:r>
                        <a:rPr kumimoji="1" lang="ja-JP" altLang="en-US" sz="1900" b="1" dirty="0">
                          <a:solidFill>
                            <a:schemeClr val="tx1"/>
                          </a:solidFill>
                          <a:latin typeface="Arial" panose="020B0604020202020204" pitchFamily="34" charset="0"/>
                          <a:cs typeface="Arial" panose="020B0604020202020204" pitchFamily="34" charset="0"/>
                        </a:rPr>
                        <a:t>℃ </a:t>
                      </a:r>
                      <a:r>
                        <a:rPr kumimoji="1" lang="en-US" altLang="ja-JP" sz="1900" b="1" dirty="0" err="1">
                          <a:solidFill>
                            <a:schemeClr val="tx1"/>
                          </a:solidFill>
                          <a:latin typeface="Arial" panose="020B0604020202020204" pitchFamily="34" charset="0"/>
                          <a:cs typeface="Arial" panose="020B0604020202020204" pitchFamily="34" charset="0"/>
                        </a:rPr>
                        <a:t>Sm</a:t>
                      </a:r>
                      <a:endParaRPr kumimoji="1" lang="en-US" altLang="ja-JP"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11.2</a:t>
                      </a: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0.891</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0.440</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23.6</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455</a:t>
                      </a: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4.79</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4.54</a:t>
                      </a:r>
                    </a:p>
                  </a:txBody>
                  <a:tcPr anchor="ctr" anchorCtr="1"/>
                </a:tc>
                <a:extLst>
                  <a:ext uri="{0D108BD9-81ED-4DB2-BD59-A6C34878D82A}">
                    <a16:rowId xmlns:a16="http://schemas.microsoft.com/office/drawing/2014/main" xmlns="" val="4209828694"/>
                  </a:ext>
                </a:extLst>
              </a:tr>
              <a:tr h="386674">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190</a:t>
                      </a:r>
                      <a:r>
                        <a:rPr kumimoji="1" lang="ja-JP" altLang="en-US" sz="1900" b="1" dirty="0">
                          <a:solidFill>
                            <a:schemeClr val="tx1"/>
                          </a:solidFill>
                          <a:latin typeface="Arial" panose="020B0604020202020204" pitchFamily="34" charset="0"/>
                          <a:cs typeface="Arial" panose="020B0604020202020204" pitchFamily="34" charset="0"/>
                        </a:rPr>
                        <a:t>℃ </a:t>
                      </a:r>
                      <a:r>
                        <a:rPr kumimoji="1" lang="en-US" altLang="ja-JP" sz="1900" b="1" dirty="0">
                          <a:solidFill>
                            <a:schemeClr val="tx1"/>
                          </a:solidFill>
                          <a:latin typeface="Arial" panose="020B0604020202020204" pitchFamily="34" charset="0"/>
                          <a:cs typeface="Arial" panose="020B0604020202020204" pitchFamily="34" charset="0"/>
                        </a:rPr>
                        <a:t>Tb</a:t>
                      </a: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10.6</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0.870</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0.564</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11.8</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421</a:t>
                      </a:r>
                      <a:endParaRPr kumimoji="1" lang="ja-JP" altLang="en-US" sz="1900" b="1" dirty="0">
                        <a:solidFill>
                          <a:schemeClr val="tx1"/>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latin typeface="Arial" panose="020B0604020202020204" pitchFamily="34" charset="0"/>
                          <a:cs typeface="Arial" panose="020B0604020202020204" pitchFamily="34" charset="0"/>
                        </a:rPr>
                        <a:t>5.19</a:t>
                      </a:r>
                      <a:endParaRPr kumimoji="1" lang="ja-JP" altLang="en-US" sz="1900" b="1" dirty="0">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chemeClr val="tx1"/>
                          </a:solidFill>
                          <a:latin typeface="Arial" panose="020B0604020202020204" pitchFamily="34" charset="0"/>
                          <a:cs typeface="Arial" panose="020B0604020202020204" pitchFamily="34" charset="0"/>
                        </a:rPr>
                        <a:t>5.17</a:t>
                      </a:r>
                    </a:p>
                  </a:txBody>
                  <a:tcPr anchor="ctr" anchorCtr="1"/>
                </a:tc>
                <a:extLst>
                  <a:ext uri="{0D108BD9-81ED-4DB2-BD59-A6C34878D82A}">
                    <a16:rowId xmlns:a16="http://schemas.microsoft.com/office/drawing/2014/main" xmlns="" val="2265811745"/>
                  </a:ext>
                </a:extLst>
              </a:tr>
              <a:tr h="386674">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210</a:t>
                      </a:r>
                      <a:r>
                        <a:rPr kumimoji="1" lang="ja-JP" altLang="en-US" sz="1900" b="1" dirty="0">
                          <a:solidFill>
                            <a:srgbClr val="FF0000"/>
                          </a:solidFill>
                          <a:latin typeface="Arial" panose="020B0604020202020204" pitchFamily="34" charset="0"/>
                          <a:cs typeface="Arial" panose="020B0604020202020204" pitchFamily="34" charset="0"/>
                        </a:rPr>
                        <a:t>℃ </a:t>
                      </a:r>
                      <a:r>
                        <a:rPr kumimoji="1" lang="en-US" altLang="ja-JP" sz="1900" b="1" dirty="0">
                          <a:solidFill>
                            <a:srgbClr val="FF0000"/>
                          </a:solidFill>
                          <a:latin typeface="Arial" panose="020B0604020202020204" pitchFamily="34" charset="0"/>
                          <a:cs typeface="Arial" panose="020B0604020202020204" pitchFamily="34" charset="0"/>
                        </a:rPr>
                        <a:t>Tb</a:t>
                      </a: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14.6</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0.932</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0.582</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10.9</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2030</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7.93</a:t>
                      </a:r>
                      <a:endParaRPr kumimoji="1" lang="ja-JP" altLang="en-US" sz="1900" b="1" dirty="0">
                        <a:solidFill>
                          <a:srgbClr val="FF0000"/>
                        </a:solidFill>
                        <a:latin typeface="Arial" panose="020B0604020202020204" pitchFamily="34" charset="0"/>
                        <a:cs typeface="Arial" panose="020B0604020202020204" pitchFamily="34" charset="0"/>
                      </a:endParaRPr>
                    </a:p>
                  </a:txBody>
                  <a:tcPr anchor="ctr" anchorCtr="1"/>
                </a:tc>
                <a:tc>
                  <a:txBody>
                    <a:bodyPr/>
                    <a:lstStyle/>
                    <a:p>
                      <a:pPr algn="ctr"/>
                      <a:r>
                        <a:rPr kumimoji="1" lang="en-US" altLang="ja-JP" sz="1900" b="1" dirty="0">
                          <a:solidFill>
                            <a:srgbClr val="FF0000"/>
                          </a:solidFill>
                          <a:latin typeface="Arial" panose="020B0604020202020204" pitchFamily="34" charset="0"/>
                          <a:cs typeface="Arial" panose="020B0604020202020204" pitchFamily="34" charset="0"/>
                        </a:rPr>
                        <a:t>7.23</a:t>
                      </a:r>
                    </a:p>
                  </a:txBody>
                  <a:tcPr anchor="ctr" anchorCtr="1"/>
                </a:tc>
                <a:extLst>
                  <a:ext uri="{0D108BD9-81ED-4DB2-BD59-A6C34878D82A}">
                    <a16:rowId xmlns:a16="http://schemas.microsoft.com/office/drawing/2014/main" xmlns="" val="2741244167"/>
                  </a:ext>
                </a:extLst>
              </a:tr>
            </a:tbl>
          </a:graphicData>
        </a:graphic>
      </p:graphicFrame>
      <p:sp>
        <p:nvSpPr>
          <p:cNvPr id="6" name="テキスト ボックス 5">
            <a:extLst>
              <a:ext uri="{FF2B5EF4-FFF2-40B4-BE49-F238E27FC236}">
                <a16:creationId xmlns:a16="http://schemas.microsoft.com/office/drawing/2014/main" xmlns="" id="{E5881025-CDC3-4AAF-9B0D-CF7C817DF832}"/>
              </a:ext>
            </a:extLst>
          </p:cNvPr>
          <p:cNvSpPr txBox="1"/>
          <p:nvPr/>
        </p:nvSpPr>
        <p:spPr>
          <a:xfrm>
            <a:off x="3047871" y="2213044"/>
            <a:ext cx="1417835" cy="276999"/>
          </a:xfrm>
          <a:prstGeom prst="rect">
            <a:avLst/>
          </a:prstGeom>
          <a:noFill/>
        </p:spPr>
        <p:txBody>
          <a:bodyPr wrap="square">
            <a:spAutoFit/>
          </a:bodyPr>
          <a:lstStyle/>
          <a:p>
            <a:pPr algn="ctr"/>
            <a:r>
              <a:rPr lang="en-US" altLang="ja-JP" sz="12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Sm 190</a:t>
            </a:r>
            <a:r>
              <a:rPr lang="ja-JP" altLang="en-US" sz="12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2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ja-JP" altLang="en-US" sz="12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 name="テキスト ボックス 7">
            <a:extLst>
              <a:ext uri="{FF2B5EF4-FFF2-40B4-BE49-F238E27FC236}">
                <a16:creationId xmlns:a16="http://schemas.microsoft.com/office/drawing/2014/main" xmlns="" id="{B410970B-B56B-4B19-9464-367E7F78300B}"/>
              </a:ext>
            </a:extLst>
          </p:cNvPr>
          <p:cNvSpPr txBox="1"/>
          <p:nvPr/>
        </p:nvSpPr>
        <p:spPr>
          <a:xfrm>
            <a:off x="3678195" y="496154"/>
            <a:ext cx="1060117" cy="260532"/>
          </a:xfrm>
          <a:prstGeom prst="rect">
            <a:avLst/>
          </a:prstGeom>
          <a:noFill/>
        </p:spPr>
        <p:txBody>
          <a:bodyPr wrap="square">
            <a:spAutoFit/>
          </a:bodyPr>
          <a:lstStyle/>
          <a:p>
            <a:pPr algn="ctr"/>
            <a:r>
              <a:rPr lang="en-US" altLang="ja-JP" sz="12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Tb 210</a:t>
            </a:r>
            <a:r>
              <a:rPr lang="ja-JP" altLang="en-US" sz="12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12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 name="テキスト ボックス 9">
            <a:extLst>
              <a:ext uri="{FF2B5EF4-FFF2-40B4-BE49-F238E27FC236}">
                <a16:creationId xmlns:a16="http://schemas.microsoft.com/office/drawing/2014/main" xmlns="" id="{A4A8F007-08A3-4FDB-BA54-E1F773B9D399}"/>
              </a:ext>
            </a:extLst>
          </p:cNvPr>
          <p:cNvSpPr txBox="1"/>
          <p:nvPr/>
        </p:nvSpPr>
        <p:spPr>
          <a:xfrm>
            <a:off x="3362673" y="1274019"/>
            <a:ext cx="1145569" cy="276999"/>
          </a:xfrm>
          <a:prstGeom prst="rect">
            <a:avLst/>
          </a:prstGeom>
          <a:noFill/>
        </p:spPr>
        <p:txBody>
          <a:bodyPr wrap="square">
            <a:spAutoFit/>
          </a:bodyPr>
          <a:lstStyle/>
          <a:p>
            <a:pPr algn="ctr"/>
            <a:r>
              <a:rPr lang="en-US" altLang="ja-JP" sz="1200" b="1" dirty="0">
                <a:latin typeface="Arial Unicode MS" panose="020B0604020202020204" pitchFamily="50" charset="-128"/>
                <a:ea typeface="Arial Unicode MS" panose="020B0604020202020204" pitchFamily="50" charset="-128"/>
                <a:cs typeface="Arial Unicode MS" panose="020B0604020202020204" pitchFamily="50" charset="-128"/>
              </a:rPr>
              <a:t>Tb 190</a:t>
            </a:r>
            <a:r>
              <a:rPr lang="ja-JP" altLang="en-US" sz="1200" b="1" dirty="0">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1200" b="1"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2" name="テキスト ボックス 11">
            <a:extLst>
              <a:ext uri="{FF2B5EF4-FFF2-40B4-BE49-F238E27FC236}">
                <a16:creationId xmlns:a16="http://schemas.microsoft.com/office/drawing/2014/main" xmlns="" id="{E419558C-9272-4B12-BB4D-42C8AD8730E0}"/>
              </a:ext>
            </a:extLst>
          </p:cNvPr>
          <p:cNvSpPr txBox="1"/>
          <p:nvPr/>
        </p:nvSpPr>
        <p:spPr>
          <a:xfrm>
            <a:off x="3227670" y="1718192"/>
            <a:ext cx="1238036" cy="276999"/>
          </a:xfrm>
          <a:prstGeom prst="rect">
            <a:avLst/>
          </a:prstGeom>
          <a:noFill/>
        </p:spPr>
        <p:txBody>
          <a:bodyPr wrap="square">
            <a:spAutoFit/>
          </a:bodyPr>
          <a:lstStyle/>
          <a:p>
            <a:pPr algn="ctr"/>
            <a:r>
              <a:rPr lang="en-US" altLang="ja-JP" sz="12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rPr>
              <a:t>Sm 210</a:t>
            </a:r>
            <a:r>
              <a:rPr lang="ja-JP" altLang="en-US" sz="12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12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 name="テキスト ボックス 13">
            <a:extLst>
              <a:ext uri="{FF2B5EF4-FFF2-40B4-BE49-F238E27FC236}">
                <a16:creationId xmlns:a16="http://schemas.microsoft.com/office/drawing/2014/main" xmlns="" id="{90B5733C-BD41-43B0-91C9-9B3D606283CD}"/>
              </a:ext>
            </a:extLst>
          </p:cNvPr>
          <p:cNvSpPr txBox="1"/>
          <p:nvPr/>
        </p:nvSpPr>
        <p:spPr>
          <a:xfrm>
            <a:off x="2235252" y="3773821"/>
            <a:ext cx="3817436" cy="338554"/>
          </a:xfrm>
          <a:prstGeom prst="rect">
            <a:avLst/>
          </a:prstGeom>
          <a:noFill/>
        </p:spPr>
        <p:txBody>
          <a:bodyPr wrap="square" rtlCol="0">
            <a:spAutoFit/>
          </a:bodyPr>
          <a:lstStyle/>
          <a:p>
            <a:r>
              <a:rPr lang="en-US" altLang="ja-JP" sz="1600" b="1" dirty="0">
                <a:solidFill>
                  <a:srgbClr val="0000FF"/>
                </a:solidFill>
                <a:latin typeface="Arial" panose="020B0604020202020204" pitchFamily="34" charset="0"/>
                <a:ea typeface="ＭＳ ゴシック" panose="020B0609070205080204" pitchFamily="49" charset="-128"/>
                <a:cs typeface="Arial" panose="020B0604020202020204" pitchFamily="34" charset="0"/>
              </a:rPr>
              <a:t>J-V characteristics of the solar cells.</a:t>
            </a:r>
            <a:endParaRPr lang="ja-JP" altLang="en-US" sz="1600" b="1" dirty="0">
              <a:solidFill>
                <a:srgbClr val="0000FF"/>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xmlns="" id="{B1CB0F7F-9305-423A-ADD1-15E00CD5F908}"/>
              </a:ext>
            </a:extLst>
          </p:cNvPr>
          <p:cNvSpPr txBox="1"/>
          <p:nvPr/>
        </p:nvSpPr>
        <p:spPr>
          <a:xfrm>
            <a:off x="1682028" y="4058968"/>
            <a:ext cx="8462187" cy="36119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ltLang="ja-JP" b="1" dirty="0">
                <a:latin typeface="Arial" panose="020B0604020202020204" pitchFamily="34" charset="0"/>
                <a:ea typeface="+mj-ea"/>
                <a:cs typeface="Arial" panose="020B0604020202020204" pitchFamily="34" charset="0"/>
              </a:rPr>
              <a:t>Photovoltaic properties of perovskite solar cells</a:t>
            </a:r>
          </a:p>
        </p:txBody>
      </p:sp>
      <p:sp>
        <p:nvSpPr>
          <p:cNvPr id="15" name="テキスト ボックス 14">
            <a:extLst>
              <a:ext uri="{FF2B5EF4-FFF2-40B4-BE49-F238E27FC236}">
                <a16:creationId xmlns:a16="http://schemas.microsoft.com/office/drawing/2014/main" xmlns="" id="{0AD9FBE7-DF64-4CAA-9FEA-43CE12A1FC7C}"/>
              </a:ext>
            </a:extLst>
          </p:cNvPr>
          <p:cNvSpPr txBox="1"/>
          <p:nvPr/>
        </p:nvSpPr>
        <p:spPr>
          <a:xfrm>
            <a:off x="6605912" y="3780782"/>
            <a:ext cx="3661433" cy="338554"/>
          </a:xfrm>
          <a:prstGeom prst="rect">
            <a:avLst/>
          </a:prstGeom>
          <a:noFill/>
        </p:spPr>
        <p:txBody>
          <a:bodyPr wrap="square">
            <a:spAutoFit/>
          </a:bodyPr>
          <a:lstStyle/>
          <a:p>
            <a:r>
              <a:rPr lang="en-US" altLang="ja-JP" sz="1600" b="1" dirty="0">
                <a:solidFill>
                  <a:srgbClr val="0000FF"/>
                </a:solidFill>
                <a:latin typeface="Arial" panose="020B0604020202020204" pitchFamily="34" charset="0"/>
                <a:cs typeface="Arial" panose="020B0604020202020204" pitchFamily="34" charset="0"/>
              </a:rPr>
              <a:t>Stabilities of conversion </a:t>
            </a:r>
            <a:r>
              <a:rPr lang="en-US" altLang="ja-JP" sz="1600" b="1" dirty="0" smtClean="0">
                <a:solidFill>
                  <a:srgbClr val="0000FF"/>
                </a:solidFill>
                <a:latin typeface="Arial" panose="020B0604020202020204" pitchFamily="34" charset="0"/>
                <a:cs typeface="Arial" panose="020B0604020202020204" pitchFamily="34" charset="0"/>
              </a:rPr>
              <a:t>efficiency</a:t>
            </a:r>
            <a:endParaRPr lang="ja-JP" altLang="en-US" sz="1600" b="1" dirty="0">
              <a:solidFill>
                <a:srgbClr val="0000FF"/>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xmlns="" id="{0FC0C7E2-A176-43B2-AC54-51D6A8D78304}"/>
              </a:ext>
            </a:extLst>
          </p:cNvPr>
          <p:cNvSpPr txBox="1"/>
          <p:nvPr/>
        </p:nvSpPr>
        <p:spPr>
          <a:xfrm>
            <a:off x="353363" y="4151580"/>
            <a:ext cx="1438383" cy="584775"/>
          </a:xfrm>
          <a:prstGeom prst="rect">
            <a:avLst/>
          </a:prstGeom>
          <a:noFill/>
        </p:spPr>
        <p:txBody>
          <a:bodyPr wrap="square" rtlCol="0">
            <a:spAutoFit/>
          </a:bodyPr>
          <a:lstStyle/>
          <a:p>
            <a:pPr algn="ctr"/>
            <a:r>
              <a:rPr lang="en-US" altLang="ja-JP"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FAI 20%</a:t>
            </a:r>
          </a:p>
          <a:p>
            <a:pPr algn="ctr"/>
            <a:r>
              <a:rPr lang="en-US" altLang="ja-JP"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Sm, Tb 2%</a:t>
            </a:r>
            <a:endParaRPr lang="ja-JP" altLang="en-US" sz="16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xmlns="" id="{A8ED7C51-EEAD-488C-BCCB-B5B03890324A}"/>
              </a:ext>
            </a:extLst>
          </p:cNvPr>
          <p:cNvSpPr txBox="1"/>
          <p:nvPr/>
        </p:nvSpPr>
        <p:spPr>
          <a:xfrm>
            <a:off x="1660943" y="308310"/>
            <a:ext cx="507736"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(a)</a:t>
            </a:r>
            <a:endParaRPr lang="ja-JP" altLang="en-US" sz="1200" b="1"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xmlns="" id="{012FF913-E8C6-4706-91BE-00913C2A4BED}"/>
              </a:ext>
            </a:extLst>
          </p:cNvPr>
          <p:cNvSpPr txBox="1"/>
          <p:nvPr/>
        </p:nvSpPr>
        <p:spPr>
          <a:xfrm>
            <a:off x="5951197" y="339089"/>
            <a:ext cx="507736" cy="276999"/>
          </a:xfrm>
          <a:prstGeom prst="rect">
            <a:avLst/>
          </a:prstGeom>
          <a:noFill/>
        </p:spPr>
        <p:txBody>
          <a:bodyPr wrap="square" rtlCol="0">
            <a:spAutoFit/>
          </a:bodyPr>
          <a:lstStyle/>
          <a:p>
            <a:r>
              <a:rPr lang="en-US" altLang="ja-JP" sz="1200" b="1" dirty="0">
                <a:latin typeface="Arial" panose="020B0604020202020204" pitchFamily="34" charset="0"/>
                <a:cs typeface="Arial" panose="020B0604020202020204" pitchFamily="34" charset="0"/>
              </a:rPr>
              <a:t>(b)</a:t>
            </a:r>
            <a:endParaRPr lang="ja-JP" altLang="en-US" sz="1200" b="1" dirty="0">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xmlns="" id="{02E1CDC9-1754-49C2-913C-1021A3560BCC}"/>
              </a:ext>
            </a:extLst>
          </p:cNvPr>
          <p:cNvSpPr txBox="1"/>
          <p:nvPr/>
        </p:nvSpPr>
        <p:spPr>
          <a:xfrm>
            <a:off x="4617983" y="377386"/>
            <a:ext cx="1437951" cy="338554"/>
          </a:xfrm>
          <a:prstGeom prst="rect">
            <a:avLst/>
          </a:prstGeom>
          <a:noFill/>
        </p:spPr>
        <p:txBody>
          <a:bodyPr wrap="square" rtlCol="0">
            <a:spAutoFit/>
          </a:bodyPr>
          <a:lstStyle/>
          <a:p>
            <a:r>
              <a:rPr lang="en-US" altLang="ja-JP" sz="1600" b="1" dirty="0">
                <a:latin typeface="Arial" panose="020B0604020202020204" pitchFamily="34" charset="0"/>
                <a:ea typeface="Arial Unicode MS" panose="020B0604020202020204"/>
                <a:cs typeface="Arial" panose="020B0604020202020204" pitchFamily="34" charset="0"/>
              </a:rPr>
              <a:t>JV</a:t>
            </a:r>
            <a:r>
              <a:rPr lang="ja-JP" altLang="en-US" sz="1600" b="1" dirty="0">
                <a:latin typeface="Arial" panose="020B0604020202020204" pitchFamily="34" charset="0"/>
                <a:ea typeface="Arial Unicode MS" panose="020B0604020202020204"/>
                <a:cs typeface="Arial" panose="020B0604020202020204" pitchFamily="34" charset="0"/>
              </a:rPr>
              <a:t> </a:t>
            </a:r>
            <a:r>
              <a:rPr lang="en-US" altLang="ja-JP" sz="1600" b="1" dirty="0">
                <a:latin typeface="Arial" panose="020B0604020202020204" pitchFamily="34" charset="0"/>
                <a:ea typeface="Arial Unicode MS" panose="020B0604020202020204"/>
                <a:cs typeface="Arial" panose="020B0604020202020204" pitchFamily="34" charset="0"/>
              </a:rPr>
              <a:t>curve</a:t>
            </a:r>
            <a:endParaRPr lang="ja-JP" altLang="en-US" sz="1600" b="1" dirty="0">
              <a:latin typeface="Arial" panose="020B0604020202020204" pitchFamily="34" charset="0"/>
              <a:ea typeface="Arial Unicode MS" panose="020B0604020202020204"/>
              <a:cs typeface="Arial" panose="020B0604020202020204" pitchFamily="34" charset="0"/>
            </a:endParaRPr>
          </a:p>
        </p:txBody>
      </p:sp>
      <p:sp>
        <p:nvSpPr>
          <p:cNvPr id="23" name="テキスト ボックス 22">
            <a:extLst>
              <a:ext uri="{FF2B5EF4-FFF2-40B4-BE49-F238E27FC236}">
                <a16:creationId xmlns:a16="http://schemas.microsoft.com/office/drawing/2014/main" xmlns="" id="{22C85AA4-CFD5-48BC-89C5-1A3CF895D1FD}"/>
              </a:ext>
            </a:extLst>
          </p:cNvPr>
          <p:cNvSpPr txBox="1"/>
          <p:nvPr/>
        </p:nvSpPr>
        <p:spPr>
          <a:xfrm>
            <a:off x="8584851" y="433951"/>
            <a:ext cx="1485405" cy="338554"/>
          </a:xfrm>
          <a:prstGeom prst="rect">
            <a:avLst/>
          </a:prstGeom>
          <a:noFill/>
        </p:spPr>
        <p:txBody>
          <a:bodyPr wrap="square" rtlCol="0">
            <a:spAutoFit/>
          </a:bodyPr>
          <a:lstStyle/>
          <a:p>
            <a:r>
              <a:rPr lang="en-US" altLang="ja-JP" sz="1600" b="1" dirty="0">
                <a:latin typeface="Arial" panose="020B0604020202020204" pitchFamily="34" charset="0"/>
                <a:ea typeface="Arial Unicode MS" panose="020B0604020202020204"/>
                <a:cs typeface="Arial" panose="020B0604020202020204" pitchFamily="34" charset="0"/>
              </a:rPr>
              <a:t>Stability of η </a:t>
            </a:r>
            <a:endParaRPr lang="ja-JP" altLang="en-US" sz="1600" b="1" dirty="0">
              <a:latin typeface="Arial" panose="020B0604020202020204" pitchFamily="34" charset="0"/>
              <a:ea typeface="Arial Unicode MS" panose="020B0604020202020204"/>
              <a:cs typeface="Arial" panose="020B0604020202020204" pitchFamily="34" charset="0"/>
            </a:endParaRPr>
          </a:p>
        </p:txBody>
      </p:sp>
      <p:sp>
        <p:nvSpPr>
          <p:cNvPr id="7" name="テキスト ボックス 6">
            <a:extLst>
              <a:ext uri="{FF2B5EF4-FFF2-40B4-BE49-F238E27FC236}">
                <a16:creationId xmlns:a16="http://schemas.microsoft.com/office/drawing/2014/main" xmlns="" id="{8FF40A5C-B64A-488F-ABBF-6D0339F1DB69}"/>
              </a:ext>
            </a:extLst>
          </p:cNvPr>
          <p:cNvSpPr txBox="1"/>
          <p:nvPr/>
        </p:nvSpPr>
        <p:spPr>
          <a:xfrm>
            <a:off x="9508401" y="3445124"/>
            <a:ext cx="1821655" cy="369332"/>
          </a:xfrm>
          <a:prstGeom prst="rect">
            <a:avLst/>
          </a:prstGeom>
          <a:noFill/>
        </p:spPr>
        <p:txBody>
          <a:bodyPr wrap="square" rtlCol="0">
            <a:spAutoFit/>
          </a:bodyPr>
          <a:lstStyle/>
          <a:p>
            <a:r>
              <a:rPr lang="en-US" altLang="ja-JP" b="1" dirty="0">
                <a:solidFill>
                  <a:srgbClr val="FF0000"/>
                </a:solidFill>
                <a:latin typeface="Arial" panose="020B0604020202020204" pitchFamily="34" charset="0"/>
                <a:ea typeface="Arial Unicode MS" panose="020B0604020202020204" pitchFamily="50" charset="-128"/>
                <a:cs typeface="Arial" panose="020B0604020202020204" pitchFamily="34" charset="0"/>
              </a:rPr>
              <a:t>decomposition</a:t>
            </a:r>
            <a:endParaRPr lang="ja-JP" altLang="en-US" b="1" dirty="0">
              <a:solidFill>
                <a:srgbClr val="FF0000"/>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19" name="正方形/長方形 18"/>
          <p:cNvSpPr/>
          <p:nvPr/>
        </p:nvSpPr>
        <p:spPr>
          <a:xfrm>
            <a:off x="0" y="148590"/>
            <a:ext cx="12192000" cy="65836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6296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a:extLst>
              <a:ext uri="{FF2B5EF4-FFF2-40B4-BE49-F238E27FC236}">
                <a16:creationId xmlns="" xmlns:a16="http://schemas.microsoft.com/office/drawing/2014/main" id="{4EB1E62E-D3D2-4402-8A78-EF5D0E03DFE7}"/>
              </a:ext>
            </a:extLst>
          </p:cNvPr>
          <p:cNvGraphicFramePr>
            <a:graphicFrameLocks/>
          </p:cNvGraphicFramePr>
          <p:nvPr>
            <p:extLst>
              <p:ext uri="{D42A27DB-BD31-4B8C-83A1-F6EECF244321}">
                <p14:modId xmlns:p14="http://schemas.microsoft.com/office/powerpoint/2010/main" val="4181856694"/>
              </p:ext>
            </p:extLst>
          </p:nvPr>
        </p:nvGraphicFramePr>
        <p:xfrm>
          <a:off x="5955201" y="826952"/>
          <a:ext cx="5257169" cy="48509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a:extLst>
              <a:ext uri="{FF2B5EF4-FFF2-40B4-BE49-F238E27FC236}">
                <a16:creationId xmlns="" xmlns:a16="http://schemas.microsoft.com/office/drawing/2014/main" id="{6BA6BA0D-E4EA-48DB-A0FF-B4B4949442B1}"/>
              </a:ext>
            </a:extLst>
          </p:cNvPr>
          <p:cNvGraphicFramePr>
            <a:graphicFrameLocks/>
          </p:cNvGraphicFramePr>
          <p:nvPr>
            <p:extLst>
              <p:ext uri="{D42A27DB-BD31-4B8C-83A1-F6EECF244321}">
                <p14:modId xmlns:p14="http://schemas.microsoft.com/office/powerpoint/2010/main" val="1624040182"/>
              </p:ext>
            </p:extLst>
          </p:nvPr>
        </p:nvGraphicFramePr>
        <p:xfrm>
          <a:off x="956769" y="826953"/>
          <a:ext cx="4965078" cy="4850945"/>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 xmlns:a16="http://schemas.microsoft.com/office/drawing/2014/main" id="{7CAEA6B0-0108-4578-A1C2-367DD2BF85ED}"/>
              </a:ext>
            </a:extLst>
          </p:cNvPr>
          <p:cNvSpPr txBox="1"/>
          <p:nvPr/>
        </p:nvSpPr>
        <p:spPr>
          <a:xfrm>
            <a:off x="1706785" y="1082923"/>
            <a:ext cx="1111840" cy="307777"/>
          </a:xfrm>
          <a:prstGeom prst="rect">
            <a:avLst/>
          </a:prstGeom>
          <a:noFill/>
        </p:spPr>
        <p:txBody>
          <a:bodyPr wrap="square">
            <a:spAutoFit/>
          </a:bodyPr>
          <a:lstStyle/>
          <a:p>
            <a:pPr algn="ctr"/>
            <a:r>
              <a:rPr lang="en-US" altLang="ja-JP" sz="14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FAI 20%</a:t>
            </a:r>
            <a:endParaRPr lang="ja-JP" altLang="en-US" sz="14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 name="テキスト ボックス 6">
            <a:extLst>
              <a:ext uri="{FF2B5EF4-FFF2-40B4-BE49-F238E27FC236}">
                <a16:creationId xmlns="" xmlns:a16="http://schemas.microsoft.com/office/drawing/2014/main" id="{34CC20D3-3363-495C-9A56-A9A553C3904D}"/>
              </a:ext>
            </a:extLst>
          </p:cNvPr>
          <p:cNvSpPr txBox="1"/>
          <p:nvPr/>
        </p:nvSpPr>
        <p:spPr>
          <a:xfrm>
            <a:off x="3679865" y="944913"/>
            <a:ext cx="2073248" cy="307777"/>
          </a:xfrm>
          <a:prstGeom prst="rect">
            <a:avLst/>
          </a:prstGeom>
          <a:noFill/>
        </p:spPr>
        <p:txBody>
          <a:bodyPr wrap="square">
            <a:spAutoFit/>
          </a:bodyPr>
          <a:lstStyle/>
          <a:p>
            <a:pPr algn="ctr"/>
            <a:r>
              <a:rPr lang="en-US" altLang="ja-JP"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FAI 10%+EuCl</a:t>
            </a:r>
            <a:r>
              <a:rPr lang="en-US" altLang="ja-JP" sz="1400" b="1" baseline="-2500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2 </a:t>
            </a:r>
            <a:r>
              <a:rPr lang="en-US" altLang="ja-JP"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2%</a:t>
            </a:r>
            <a:endParaRPr lang="ja-JP" altLang="en-US"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 name="テキスト ボックス 7">
            <a:extLst>
              <a:ext uri="{FF2B5EF4-FFF2-40B4-BE49-F238E27FC236}">
                <a16:creationId xmlns="" xmlns:a16="http://schemas.microsoft.com/office/drawing/2014/main" id="{14DFAF26-40F6-4FDA-8606-532716001137}"/>
              </a:ext>
            </a:extLst>
          </p:cNvPr>
          <p:cNvSpPr txBox="1"/>
          <p:nvPr/>
        </p:nvSpPr>
        <p:spPr>
          <a:xfrm>
            <a:off x="2650342" y="1762587"/>
            <a:ext cx="1397285" cy="523220"/>
          </a:xfrm>
          <a:prstGeom prst="rect">
            <a:avLst/>
          </a:prstGeom>
          <a:noFill/>
        </p:spPr>
        <p:txBody>
          <a:bodyPr wrap="square">
            <a:spAutoFit/>
          </a:bodyPr>
          <a:lstStyle/>
          <a:p>
            <a:pPr algn="ctr"/>
            <a:r>
              <a:rPr lang="en-US" altLang="ja-JP" sz="1400" b="1" dirty="0">
                <a:solidFill>
                  <a:srgbClr val="CC6600"/>
                </a:solidFill>
                <a:latin typeface="Arial Unicode MS" panose="020B0604020202020204" pitchFamily="50" charset="-128"/>
                <a:ea typeface="Arial Unicode MS" panose="020B0604020202020204" pitchFamily="50" charset="-128"/>
                <a:cs typeface="Arial Unicode MS" panose="020B0604020202020204" pitchFamily="50" charset="-128"/>
              </a:rPr>
              <a:t>FAI 10%</a:t>
            </a:r>
          </a:p>
          <a:p>
            <a:pPr algn="ctr"/>
            <a:r>
              <a:rPr lang="en-US" altLang="ja-JP" sz="1400" b="1" dirty="0">
                <a:solidFill>
                  <a:srgbClr val="CC6600"/>
                </a:solidFill>
                <a:latin typeface="Arial Unicode MS" panose="020B0604020202020204" pitchFamily="50" charset="-128"/>
                <a:ea typeface="Arial Unicode MS" panose="020B0604020202020204" pitchFamily="50" charset="-128"/>
                <a:cs typeface="Arial Unicode MS" panose="020B0604020202020204" pitchFamily="50" charset="-128"/>
              </a:rPr>
              <a:t>+EuBr</a:t>
            </a:r>
            <a:r>
              <a:rPr lang="en-US" altLang="ja-JP" sz="1400" b="1" baseline="-25000" dirty="0">
                <a:solidFill>
                  <a:srgbClr val="CC6600"/>
                </a:solidFill>
                <a:latin typeface="Arial Unicode MS" panose="020B0604020202020204" pitchFamily="50" charset="-128"/>
                <a:ea typeface="Arial Unicode MS" panose="020B0604020202020204" pitchFamily="50" charset="-128"/>
                <a:cs typeface="Arial Unicode MS" panose="020B0604020202020204" pitchFamily="50" charset="-128"/>
              </a:rPr>
              <a:t>2 </a:t>
            </a:r>
            <a:r>
              <a:rPr lang="en-US" altLang="ja-JP" sz="1400" b="1" dirty="0">
                <a:solidFill>
                  <a:srgbClr val="CC6600"/>
                </a:solidFill>
                <a:latin typeface="Arial Unicode MS" panose="020B0604020202020204" pitchFamily="50" charset="-128"/>
                <a:ea typeface="Arial Unicode MS" panose="020B0604020202020204" pitchFamily="50" charset="-128"/>
                <a:cs typeface="Arial Unicode MS" panose="020B0604020202020204" pitchFamily="50" charset="-128"/>
              </a:rPr>
              <a:t>1%</a:t>
            </a:r>
            <a:endParaRPr lang="ja-JP" altLang="en-US" sz="1400" b="1" dirty="0">
              <a:solidFill>
                <a:srgbClr val="CC66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9" name="テキスト ボックス 8">
            <a:extLst>
              <a:ext uri="{FF2B5EF4-FFF2-40B4-BE49-F238E27FC236}">
                <a16:creationId xmlns="" xmlns:a16="http://schemas.microsoft.com/office/drawing/2014/main" id="{FC6E60D3-A37C-43E3-9A24-3625A69BFA8E}"/>
              </a:ext>
            </a:extLst>
          </p:cNvPr>
          <p:cNvSpPr txBox="1"/>
          <p:nvPr/>
        </p:nvSpPr>
        <p:spPr>
          <a:xfrm>
            <a:off x="3166825" y="2477666"/>
            <a:ext cx="1377319" cy="523220"/>
          </a:xfrm>
          <a:prstGeom prst="rect">
            <a:avLst/>
          </a:prstGeom>
          <a:noFill/>
        </p:spPr>
        <p:txBody>
          <a:bodyPr wrap="square">
            <a:spAutoFit/>
          </a:bodyPr>
          <a:lstStyle/>
          <a:p>
            <a:pPr algn="ctr"/>
            <a:r>
              <a:rPr lang="en-US" altLang="ja-JP" sz="1400" b="1" dirty="0">
                <a:latin typeface="Arial Unicode MS" panose="020B0604020202020204" pitchFamily="50" charset="-128"/>
                <a:ea typeface="Arial Unicode MS" panose="020B0604020202020204" pitchFamily="50" charset="-128"/>
                <a:cs typeface="Arial Unicode MS" panose="020B0604020202020204" pitchFamily="50" charset="-128"/>
              </a:rPr>
              <a:t>FAI 10%</a:t>
            </a:r>
          </a:p>
          <a:p>
            <a:pPr algn="ctr"/>
            <a:r>
              <a:rPr lang="en-US" altLang="ja-JP" sz="1400" b="1" dirty="0">
                <a:latin typeface="Arial Unicode MS" panose="020B0604020202020204" pitchFamily="50" charset="-128"/>
                <a:ea typeface="Arial Unicode MS" panose="020B0604020202020204" pitchFamily="50" charset="-128"/>
                <a:cs typeface="Arial Unicode MS" panose="020B0604020202020204" pitchFamily="50" charset="-128"/>
              </a:rPr>
              <a:t>+EuBr</a:t>
            </a:r>
            <a:r>
              <a:rPr lang="en-US" altLang="ja-JP" sz="1400" b="1" baseline="-25000" dirty="0">
                <a:latin typeface="Arial Unicode MS" panose="020B0604020202020204" pitchFamily="50" charset="-128"/>
                <a:ea typeface="Arial Unicode MS" panose="020B0604020202020204" pitchFamily="50" charset="-128"/>
                <a:cs typeface="Arial Unicode MS" panose="020B0604020202020204" pitchFamily="50" charset="-128"/>
              </a:rPr>
              <a:t>2 </a:t>
            </a:r>
            <a:r>
              <a:rPr lang="en-US" altLang="ja-JP" sz="1400" b="1" dirty="0">
                <a:latin typeface="Arial Unicode MS" panose="020B0604020202020204" pitchFamily="50" charset="-128"/>
                <a:ea typeface="Arial Unicode MS" panose="020B0604020202020204" pitchFamily="50" charset="-128"/>
                <a:cs typeface="Arial Unicode MS" panose="020B0604020202020204" pitchFamily="50" charset="-128"/>
              </a:rPr>
              <a:t>2%</a:t>
            </a:r>
            <a:endParaRPr lang="ja-JP" altLang="en-US" sz="1400" b="1"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0" name="テキスト ボックス 9">
            <a:extLst>
              <a:ext uri="{FF2B5EF4-FFF2-40B4-BE49-F238E27FC236}">
                <a16:creationId xmlns="" xmlns:a16="http://schemas.microsoft.com/office/drawing/2014/main" id="{39DD67D5-537D-4741-90EE-D0C3EF85F63E}"/>
              </a:ext>
            </a:extLst>
          </p:cNvPr>
          <p:cNvSpPr txBox="1"/>
          <p:nvPr/>
        </p:nvSpPr>
        <p:spPr>
          <a:xfrm>
            <a:off x="2460229" y="3744661"/>
            <a:ext cx="1356191" cy="523220"/>
          </a:xfrm>
          <a:prstGeom prst="rect">
            <a:avLst/>
          </a:prstGeom>
          <a:noFill/>
        </p:spPr>
        <p:txBody>
          <a:bodyPr wrap="square">
            <a:spAutoFit/>
          </a:bodyPr>
          <a:lstStyle/>
          <a:p>
            <a:pPr algn="ctr"/>
            <a:r>
              <a:rPr lang="en-US" altLang="ja-JP"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FAI 20%</a:t>
            </a:r>
          </a:p>
          <a:p>
            <a:pPr algn="ctr"/>
            <a:r>
              <a:rPr lang="en-US" altLang="ja-JP"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+EuBr</a:t>
            </a:r>
            <a:r>
              <a:rPr lang="en-US" altLang="ja-JP" sz="1400" b="1" baseline="-25000"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2 </a:t>
            </a:r>
            <a:r>
              <a:rPr lang="en-US" altLang="ja-JP"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2%</a:t>
            </a:r>
            <a:endParaRPr lang="ja-JP" altLang="en-US"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2" name="正方形/長方形 11">
            <a:extLst>
              <a:ext uri="{FF2B5EF4-FFF2-40B4-BE49-F238E27FC236}">
                <a16:creationId xmlns="" xmlns:a16="http://schemas.microsoft.com/office/drawing/2014/main" id="{8163ABCA-163D-47F3-AAC6-DD377353375F}"/>
              </a:ext>
            </a:extLst>
          </p:cNvPr>
          <p:cNvSpPr/>
          <p:nvPr/>
        </p:nvSpPr>
        <p:spPr>
          <a:xfrm>
            <a:off x="2118601" y="5651574"/>
            <a:ext cx="8266278" cy="707886"/>
          </a:xfrm>
          <a:prstGeom prst="rect">
            <a:avLst/>
          </a:prstGeom>
        </p:spPr>
        <p:txBody>
          <a:bodyPr wrap="square">
            <a:spAutoFit/>
          </a:bodyPr>
          <a:lstStyle/>
          <a:p>
            <a:r>
              <a:rPr lang="en-US" altLang="ja-JP" sz="2000" b="1" dirty="0">
                <a:latin typeface="Arial" panose="020B0604020202020204" pitchFamily="34" charset="0"/>
                <a:ea typeface="Arial Unicode MS" panose="020B0604020202020204" pitchFamily="50" charset="-128"/>
                <a:cs typeface="Arial" panose="020B0604020202020204" pitchFamily="34" charset="0"/>
              </a:rPr>
              <a:t>EQE of the perovskite solar cells</a:t>
            </a:r>
            <a:r>
              <a:rPr lang="ja-JP" altLang="en-US" sz="2000" b="1" dirty="0">
                <a:latin typeface="Arial" panose="020B0604020202020204" pitchFamily="34" charset="0"/>
                <a:ea typeface="Arial Unicode MS" panose="020B0604020202020204" pitchFamily="50" charset="-128"/>
                <a:cs typeface="Arial" panose="020B0604020202020204" pitchFamily="34" charset="0"/>
              </a:rPr>
              <a:t>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with</a:t>
            </a:r>
            <a:r>
              <a:rPr lang="ja-JP" altLang="en-US" sz="2000" b="1" dirty="0">
                <a:latin typeface="Arial" panose="020B0604020202020204" pitchFamily="34" charset="0"/>
                <a:ea typeface="Arial Unicode MS" panose="020B0604020202020204" pitchFamily="50" charset="-128"/>
                <a:cs typeface="Arial" panose="020B0604020202020204" pitchFamily="34" charset="0"/>
              </a:rPr>
              <a:t>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(a) Eu, FA and (b) Sm or Tb.</a:t>
            </a:r>
          </a:p>
          <a:p>
            <a:r>
              <a:rPr lang="en-US" altLang="ja-JP"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FAI 10%, EuCl</a:t>
            </a:r>
            <a:r>
              <a:rPr lang="en-US" altLang="ja-JP" sz="2000" b="1" baseline="-25000" dirty="0">
                <a:solidFill>
                  <a:srgbClr val="0000FF"/>
                </a:solidFill>
                <a:latin typeface="Arial" panose="020B0604020202020204" pitchFamily="34" charset="0"/>
                <a:ea typeface="Arial Unicode MS" panose="020B0604020202020204" pitchFamily="50" charset="-128"/>
                <a:cs typeface="Arial" panose="020B0604020202020204" pitchFamily="34" charset="0"/>
              </a:rPr>
              <a:t>2</a:t>
            </a:r>
            <a:r>
              <a:rPr lang="en-US" altLang="ja-JP"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 2% EQE Up, Tb, Sm 190</a:t>
            </a:r>
            <a:r>
              <a:rPr lang="ja-JP" altLang="en-US"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a:t>
            </a:r>
            <a:r>
              <a:rPr lang="en-US" altLang="ja-JP"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210</a:t>
            </a:r>
            <a:r>
              <a:rPr lang="ja-JP" altLang="en-US"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 </a:t>
            </a:r>
            <a:r>
              <a:rPr lang="en-US" altLang="ja-JP"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EQE increased</a:t>
            </a:r>
            <a:r>
              <a:rPr lang="ja-JP" altLang="en-US" sz="20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 </a:t>
            </a:r>
          </a:p>
        </p:txBody>
      </p:sp>
      <p:sp>
        <p:nvSpPr>
          <p:cNvPr id="14" name="テキスト ボックス 13">
            <a:extLst>
              <a:ext uri="{FF2B5EF4-FFF2-40B4-BE49-F238E27FC236}">
                <a16:creationId xmlns="" xmlns:a16="http://schemas.microsoft.com/office/drawing/2014/main" id="{CD30A78D-6C1F-4928-93AE-BB24550FFCE2}"/>
              </a:ext>
            </a:extLst>
          </p:cNvPr>
          <p:cNvSpPr txBox="1"/>
          <p:nvPr/>
        </p:nvSpPr>
        <p:spPr>
          <a:xfrm>
            <a:off x="7584554" y="4515548"/>
            <a:ext cx="1791425" cy="307777"/>
          </a:xfrm>
          <a:prstGeom prst="rect">
            <a:avLst/>
          </a:prstGeom>
          <a:noFill/>
        </p:spPr>
        <p:txBody>
          <a:bodyPr wrap="square">
            <a:spAutoFit/>
          </a:bodyPr>
          <a:lstStyle/>
          <a:p>
            <a:pPr algn="ctr"/>
            <a:r>
              <a:rPr lang="en-US" altLang="ja-JP" sz="1400" b="1" dirty="0">
                <a:latin typeface="Arial Unicode MS" panose="020B0604020202020204" pitchFamily="50" charset="-128"/>
                <a:ea typeface="Arial Unicode MS" panose="020B0604020202020204" pitchFamily="50" charset="-128"/>
                <a:cs typeface="Arial Unicode MS" panose="020B0604020202020204" pitchFamily="50" charset="-128"/>
              </a:rPr>
              <a:t>190</a:t>
            </a:r>
            <a:r>
              <a:rPr lang="ja-JP" altLang="en-US" sz="1400" b="1" dirty="0">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400" b="1"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b="1" dirty="0" err="1">
                <a:latin typeface="Arial Unicode MS" panose="020B0604020202020204" pitchFamily="50" charset="-128"/>
                <a:ea typeface="Arial Unicode MS" panose="020B0604020202020204" pitchFamily="50" charset="-128"/>
                <a:cs typeface="Arial Unicode MS" panose="020B0604020202020204" pitchFamily="50" charset="-128"/>
              </a:rPr>
              <a:t>Sm</a:t>
            </a:r>
            <a:endParaRPr lang="ja-JP" altLang="en-US" sz="1400" b="1"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5" name="テキスト ボックス 14">
            <a:extLst>
              <a:ext uri="{FF2B5EF4-FFF2-40B4-BE49-F238E27FC236}">
                <a16:creationId xmlns="" xmlns:a16="http://schemas.microsoft.com/office/drawing/2014/main" id="{BF2F7C57-E5AD-4C0D-8256-85CFE88D39F9}"/>
              </a:ext>
            </a:extLst>
          </p:cNvPr>
          <p:cNvSpPr txBox="1"/>
          <p:nvPr/>
        </p:nvSpPr>
        <p:spPr>
          <a:xfrm>
            <a:off x="9454501" y="1450344"/>
            <a:ext cx="1187104" cy="307777"/>
          </a:xfrm>
          <a:prstGeom prst="rect">
            <a:avLst/>
          </a:prstGeom>
          <a:noFill/>
        </p:spPr>
        <p:txBody>
          <a:bodyPr wrap="square">
            <a:spAutoFit/>
          </a:bodyPr>
          <a:lstStyle/>
          <a:p>
            <a:pPr algn="ctr"/>
            <a:r>
              <a:rPr lang="en-US" altLang="ja-JP"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210</a:t>
            </a:r>
            <a:r>
              <a:rPr lang="ja-JP" altLang="en-US"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b="1" dirty="0">
                <a:solidFill>
                  <a:srgbClr val="009900"/>
                </a:solidFill>
                <a:latin typeface="Arial Unicode MS" panose="020B0604020202020204" pitchFamily="50" charset="-128"/>
                <a:ea typeface="Arial Unicode MS" panose="020B0604020202020204" pitchFamily="50" charset="-128"/>
                <a:cs typeface="Arial Unicode MS" panose="020B0604020202020204" pitchFamily="50" charset="-128"/>
              </a:rPr>
              <a:t>Tb</a:t>
            </a:r>
          </a:p>
        </p:txBody>
      </p:sp>
      <p:sp>
        <p:nvSpPr>
          <p:cNvPr id="16" name="テキスト ボックス 15">
            <a:extLst>
              <a:ext uri="{FF2B5EF4-FFF2-40B4-BE49-F238E27FC236}">
                <a16:creationId xmlns="" xmlns:a16="http://schemas.microsoft.com/office/drawing/2014/main" id="{E93EBF19-9627-4680-9802-409BB52C564A}"/>
              </a:ext>
            </a:extLst>
          </p:cNvPr>
          <p:cNvSpPr txBox="1"/>
          <p:nvPr/>
        </p:nvSpPr>
        <p:spPr>
          <a:xfrm>
            <a:off x="7949869" y="1758684"/>
            <a:ext cx="1403405" cy="307777"/>
          </a:xfrm>
          <a:prstGeom prst="rect">
            <a:avLst/>
          </a:prstGeom>
          <a:noFill/>
        </p:spPr>
        <p:txBody>
          <a:bodyPr wrap="square">
            <a:spAutoFit/>
          </a:bodyPr>
          <a:lstStyle/>
          <a:p>
            <a:pPr algn="ctr"/>
            <a:r>
              <a:rPr lang="en-US" altLang="ja-JP"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190</a:t>
            </a:r>
            <a:r>
              <a:rPr lang="ja-JP" altLang="en-US"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b="1"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Tb</a:t>
            </a:r>
          </a:p>
        </p:txBody>
      </p:sp>
      <p:sp>
        <p:nvSpPr>
          <p:cNvPr id="17" name="テキスト ボックス 16">
            <a:extLst>
              <a:ext uri="{FF2B5EF4-FFF2-40B4-BE49-F238E27FC236}">
                <a16:creationId xmlns="" xmlns:a16="http://schemas.microsoft.com/office/drawing/2014/main" id="{D4306CF9-63C3-4C56-9FDC-B2964A241A04}"/>
              </a:ext>
            </a:extLst>
          </p:cNvPr>
          <p:cNvSpPr txBox="1"/>
          <p:nvPr/>
        </p:nvSpPr>
        <p:spPr>
          <a:xfrm>
            <a:off x="7945268" y="2493661"/>
            <a:ext cx="1496025" cy="307777"/>
          </a:xfrm>
          <a:prstGeom prst="rect">
            <a:avLst/>
          </a:prstGeom>
          <a:noFill/>
        </p:spPr>
        <p:txBody>
          <a:bodyPr wrap="square">
            <a:spAutoFit/>
          </a:bodyPr>
          <a:lstStyle/>
          <a:p>
            <a:pPr algn="ctr"/>
            <a:r>
              <a:rPr lang="en-US" altLang="ja-JP" sz="14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rPr>
              <a:t>210</a:t>
            </a:r>
            <a:r>
              <a:rPr lang="ja-JP" altLang="en-US" sz="14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b="1" dirty="0" err="1">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rPr>
              <a:t>Sm</a:t>
            </a:r>
            <a:endParaRPr lang="en-US" altLang="ja-JP" sz="1400" b="1" dirty="0">
              <a:solidFill>
                <a:schemeClr val="accent2"/>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 name="テキスト ボックス 4">
            <a:extLst>
              <a:ext uri="{FF2B5EF4-FFF2-40B4-BE49-F238E27FC236}">
                <a16:creationId xmlns="" xmlns:a16="http://schemas.microsoft.com/office/drawing/2014/main" id="{C66AD637-DE17-4BFF-B0B6-939BB182163B}"/>
              </a:ext>
            </a:extLst>
          </p:cNvPr>
          <p:cNvSpPr txBox="1"/>
          <p:nvPr/>
        </p:nvSpPr>
        <p:spPr>
          <a:xfrm>
            <a:off x="830806" y="882868"/>
            <a:ext cx="500971" cy="400110"/>
          </a:xfrm>
          <a:prstGeom prst="rect">
            <a:avLst/>
          </a:prstGeom>
          <a:noFill/>
        </p:spPr>
        <p:txBody>
          <a:bodyPr wrap="square" rtlCol="0">
            <a:spAutoFit/>
          </a:bodyPr>
          <a:lstStyle/>
          <a:p>
            <a:r>
              <a:rPr lang="en-US" altLang="ja-JP" sz="2000" b="1" dirty="0">
                <a:latin typeface="Arial" panose="020B0604020202020204" pitchFamily="34" charset="0"/>
                <a:cs typeface="Arial" panose="020B0604020202020204" pitchFamily="34" charset="0"/>
              </a:rPr>
              <a:t>(a)</a:t>
            </a:r>
            <a:endParaRPr lang="ja-JP" altLang="en-US" sz="2000" b="1"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 xmlns:a16="http://schemas.microsoft.com/office/drawing/2014/main" id="{FBCAEF22-1AE6-46CF-A0D9-3DEBF928A5E1}"/>
              </a:ext>
            </a:extLst>
          </p:cNvPr>
          <p:cNvSpPr txBox="1"/>
          <p:nvPr/>
        </p:nvSpPr>
        <p:spPr>
          <a:xfrm>
            <a:off x="5955202" y="870206"/>
            <a:ext cx="519197" cy="400110"/>
          </a:xfrm>
          <a:prstGeom prst="rect">
            <a:avLst/>
          </a:prstGeom>
          <a:noFill/>
        </p:spPr>
        <p:txBody>
          <a:bodyPr wrap="square" rtlCol="0">
            <a:spAutoFit/>
          </a:bodyPr>
          <a:lstStyle/>
          <a:p>
            <a:r>
              <a:rPr lang="en-US" altLang="ja-JP" sz="2000" b="1" dirty="0">
                <a:latin typeface="Arial" panose="020B0604020202020204" pitchFamily="34" charset="0"/>
                <a:cs typeface="Arial" panose="020B0604020202020204" pitchFamily="34" charset="0"/>
              </a:rPr>
              <a:t>(b)</a:t>
            </a:r>
            <a:endParaRPr lang="ja-JP" altLang="en-US" sz="2000" b="1"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 xmlns:a16="http://schemas.microsoft.com/office/drawing/2014/main" id="{8ACB1A9F-99AF-4E97-B049-06048001847C}"/>
              </a:ext>
            </a:extLst>
          </p:cNvPr>
          <p:cNvSpPr txBox="1"/>
          <p:nvPr/>
        </p:nvSpPr>
        <p:spPr>
          <a:xfrm>
            <a:off x="6833428" y="1154572"/>
            <a:ext cx="1111840" cy="307777"/>
          </a:xfrm>
          <a:prstGeom prst="rect">
            <a:avLst/>
          </a:prstGeom>
          <a:noFill/>
        </p:spPr>
        <p:txBody>
          <a:bodyPr wrap="square">
            <a:spAutoFit/>
          </a:bodyPr>
          <a:lstStyle/>
          <a:p>
            <a:pPr algn="ctr"/>
            <a:r>
              <a:rPr lang="en-US" altLang="ja-JP" sz="14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FAI 20%</a:t>
            </a:r>
            <a:endParaRPr lang="ja-JP" altLang="en-US" sz="1400" b="1"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20" name="直線矢印コネクタ 19"/>
          <p:cNvCxnSpPr/>
          <p:nvPr/>
        </p:nvCxnSpPr>
        <p:spPr>
          <a:xfrm flipV="1">
            <a:off x="9202259" y="2736499"/>
            <a:ext cx="205680" cy="15927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9995135" y="1956660"/>
            <a:ext cx="264412" cy="521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480060" y="411480"/>
            <a:ext cx="11338560" cy="606933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101353" y="473009"/>
            <a:ext cx="5303520" cy="400110"/>
          </a:xfrm>
          <a:prstGeom prst="rect">
            <a:avLst/>
          </a:prstGeom>
          <a:noFill/>
          <a:ln w="38100">
            <a:noFill/>
          </a:ln>
        </p:spPr>
        <p:txBody>
          <a:bodyPr wrap="square" rtlCol="0">
            <a:spAutoFit/>
          </a:bodyPr>
          <a:lstStyle/>
          <a:p>
            <a:pPr algn="ctr"/>
            <a:r>
              <a:rPr lang="en-US" altLang="ja-JP" sz="2000" b="1" dirty="0" smtClean="0">
                <a:latin typeface="Arial" panose="020B0604020202020204" pitchFamily="34" charset="0"/>
                <a:ea typeface="Arial Unicode MS" panose="020B0604020202020204" pitchFamily="50" charset="-128"/>
                <a:cs typeface="Arial" panose="020B0604020202020204" pitchFamily="34" charset="0"/>
              </a:rPr>
              <a:t>External quantum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e</a:t>
            </a:r>
            <a:r>
              <a:rPr lang="en-US" altLang="ja-JP" sz="2000" b="1" dirty="0" smtClean="0">
                <a:latin typeface="Arial" panose="020B0604020202020204" pitchFamily="34" charset="0"/>
                <a:ea typeface="Arial Unicode MS" panose="020B0604020202020204" pitchFamily="50" charset="-128"/>
                <a:cs typeface="Arial" panose="020B0604020202020204" pitchFamily="34" charset="0"/>
              </a:rPr>
              <a:t>fficiency </a:t>
            </a:r>
            <a:r>
              <a:rPr lang="en-US" altLang="ja-JP" sz="2000" b="1" dirty="0">
                <a:latin typeface="Arial" panose="020B0604020202020204" pitchFamily="34" charset="0"/>
                <a:ea typeface="Arial Unicode MS" panose="020B0604020202020204" pitchFamily="50" charset="-128"/>
                <a:cs typeface="Arial" panose="020B0604020202020204" pitchFamily="34" charset="0"/>
              </a:rPr>
              <a:t>(EQE)</a:t>
            </a:r>
            <a:endParaRPr lang="ja-JP" altLang="en-US" sz="2000" b="1" dirty="0">
              <a:latin typeface="Arial" panose="020B0604020202020204" pitchFamily="34" charset="0"/>
              <a:ea typeface="Arial Unicode MS" panose="020B0604020202020204" pitchFamily="50" charset="-128"/>
              <a:cs typeface="Arial" panose="020B0604020202020204" pitchFamily="34" charset="0"/>
            </a:endParaRPr>
          </a:p>
        </p:txBody>
      </p:sp>
    </p:spTree>
    <p:extLst>
      <p:ext uri="{BB962C8B-B14F-4D97-AF65-F5344CB8AC3E}">
        <p14:creationId xmlns:p14="http://schemas.microsoft.com/office/powerpoint/2010/main" val="362506337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1684</Words>
  <Application>Microsoft Office PowerPoint</Application>
  <PresentationFormat>ワイド画面</PresentationFormat>
  <Paragraphs>315</Paragraphs>
  <Slides>10</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Arial Unicode MS</vt:lpstr>
      <vt:lpstr>ＭＳ Ｐゴシック</vt:lpstr>
      <vt:lpstr>ＭＳ ゴシック</vt:lpstr>
      <vt:lpstr>ＭＳ 明朝</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鈴木厚志</dc:creator>
  <cp:lastModifiedBy>鈴木 厚志</cp:lastModifiedBy>
  <cp:revision>23</cp:revision>
  <dcterms:created xsi:type="dcterms:W3CDTF">2022-10-05T15:08:13Z</dcterms:created>
  <dcterms:modified xsi:type="dcterms:W3CDTF">2022-10-06T09:17:14Z</dcterms:modified>
</cp:coreProperties>
</file>