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04" r:id="rId1"/>
  </p:sldMasterIdLst>
  <p:notesMasterIdLst>
    <p:notesMasterId r:id="rId3"/>
  </p:notesMasterIdLst>
  <p:handoutMasterIdLst>
    <p:handoutMasterId r:id="rId4"/>
  </p:handoutMasterIdLst>
  <p:sldIdLst>
    <p:sldId id="257" r:id="rId2"/>
  </p:sldIdLst>
  <p:sldSz cx="21386800" cy="30279975"/>
  <p:notesSz cx="7102475" cy="10233025"/>
  <p:defaultTextStyle>
    <a:defPPr>
      <a:defRPr lang="fr-FR"/>
    </a:defPPr>
    <a:lvl1pPr algn="l" defTabSz="2951163" rtl="0" fontAlgn="base">
      <a:spcBef>
        <a:spcPct val="0"/>
      </a:spcBef>
      <a:spcAft>
        <a:spcPct val="0"/>
      </a:spcAft>
      <a:defRPr sz="5800" kern="1200">
        <a:solidFill>
          <a:schemeClr val="tx1"/>
        </a:solidFill>
        <a:latin typeface="Arial" charset="0"/>
        <a:ea typeface="+mn-ea"/>
        <a:cs typeface="Arial" charset="0"/>
      </a:defRPr>
    </a:lvl1pPr>
    <a:lvl2pPr marL="1474788" indent="-1017588" algn="l" defTabSz="2951163" rtl="0" fontAlgn="base">
      <a:spcBef>
        <a:spcPct val="0"/>
      </a:spcBef>
      <a:spcAft>
        <a:spcPct val="0"/>
      </a:spcAft>
      <a:defRPr sz="5800" kern="1200">
        <a:solidFill>
          <a:schemeClr val="tx1"/>
        </a:solidFill>
        <a:latin typeface="Arial" charset="0"/>
        <a:ea typeface="+mn-ea"/>
        <a:cs typeface="Arial" charset="0"/>
      </a:defRPr>
    </a:lvl2pPr>
    <a:lvl3pPr marL="2951163" indent="-2036763" algn="l" defTabSz="2951163" rtl="0" fontAlgn="base">
      <a:spcBef>
        <a:spcPct val="0"/>
      </a:spcBef>
      <a:spcAft>
        <a:spcPct val="0"/>
      </a:spcAft>
      <a:defRPr sz="5800" kern="1200">
        <a:solidFill>
          <a:schemeClr val="tx1"/>
        </a:solidFill>
        <a:latin typeface="Arial" charset="0"/>
        <a:ea typeface="+mn-ea"/>
        <a:cs typeface="Arial" charset="0"/>
      </a:defRPr>
    </a:lvl3pPr>
    <a:lvl4pPr marL="4427538" indent="-3055938" algn="l" defTabSz="2951163" rtl="0" fontAlgn="base">
      <a:spcBef>
        <a:spcPct val="0"/>
      </a:spcBef>
      <a:spcAft>
        <a:spcPct val="0"/>
      </a:spcAft>
      <a:defRPr sz="5800" kern="1200">
        <a:solidFill>
          <a:schemeClr val="tx1"/>
        </a:solidFill>
        <a:latin typeface="Arial" charset="0"/>
        <a:ea typeface="+mn-ea"/>
        <a:cs typeface="Arial" charset="0"/>
      </a:defRPr>
    </a:lvl4pPr>
    <a:lvl5pPr marL="5902325" indent="-4073525" algn="l" defTabSz="2951163" rtl="0" fontAlgn="base">
      <a:spcBef>
        <a:spcPct val="0"/>
      </a:spcBef>
      <a:spcAft>
        <a:spcPct val="0"/>
      </a:spcAft>
      <a:defRPr sz="5800" kern="1200">
        <a:solidFill>
          <a:schemeClr val="tx1"/>
        </a:solidFill>
        <a:latin typeface="Arial" charset="0"/>
        <a:ea typeface="+mn-ea"/>
        <a:cs typeface="Arial" charset="0"/>
      </a:defRPr>
    </a:lvl5pPr>
    <a:lvl6pPr marL="2286000" algn="l" defTabSz="914400" rtl="0" eaLnBrk="1" latinLnBrk="0" hangingPunct="1">
      <a:defRPr sz="5800" kern="1200">
        <a:solidFill>
          <a:schemeClr val="tx1"/>
        </a:solidFill>
        <a:latin typeface="Arial" charset="0"/>
        <a:ea typeface="+mn-ea"/>
        <a:cs typeface="Arial" charset="0"/>
      </a:defRPr>
    </a:lvl6pPr>
    <a:lvl7pPr marL="2743200" algn="l" defTabSz="914400" rtl="0" eaLnBrk="1" latinLnBrk="0" hangingPunct="1">
      <a:defRPr sz="5800" kern="1200">
        <a:solidFill>
          <a:schemeClr val="tx1"/>
        </a:solidFill>
        <a:latin typeface="Arial" charset="0"/>
        <a:ea typeface="+mn-ea"/>
        <a:cs typeface="Arial" charset="0"/>
      </a:defRPr>
    </a:lvl7pPr>
    <a:lvl8pPr marL="3200400" algn="l" defTabSz="914400" rtl="0" eaLnBrk="1" latinLnBrk="0" hangingPunct="1">
      <a:defRPr sz="5800" kern="1200">
        <a:solidFill>
          <a:schemeClr val="tx1"/>
        </a:solidFill>
        <a:latin typeface="Arial" charset="0"/>
        <a:ea typeface="+mn-ea"/>
        <a:cs typeface="Arial" charset="0"/>
      </a:defRPr>
    </a:lvl8pPr>
    <a:lvl9pPr marL="3657600" algn="l" defTabSz="914400" rtl="0" eaLnBrk="1" latinLnBrk="0" hangingPunct="1">
      <a:defRPr sz="5800"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9537">
          <p15:clr>
            <a:srgbClr val="A4A3A4"/>
          </p15:clr>
        </p15:guide>
        <p15:guide id="2" pos="6736">
          <p15:clr>
            <a:srgbClr val="A4A3A4"/>
          </p15:clr>
        </p15:guide>
      </p15:sldGuideLst>
    </p:ext>
    <p:ext uri="{2D200454-40CA-4A62-9FC3-DE9A4176ACB9}">
      <p15:notesGuideLst xmlns:p15="http://schemas.microsoft.com/office/powerpoint/2012/main">
        <p15:guide id="1" orient="horz" pos="3223">
          <p15:clr>
            <a:srgbClr val="A4A3A4"/>
          </p15:clr>
        </p15:guide>
        <p15:guide id="2" pos="2237">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lient" initials="c" lastIdx="4" clrIdx="0">
    <p:extLst>
      <p:ext uri="{19B8F6BF-5375-455C-9EA6-DF929625EA0E}">
        <p15:presenceInfo xmlns:p15="http://schemas.microsoft.com/office/powerpoint/2012/main" userId="client"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D60093"/>
    <a:srgbClr val="A61A1D"/>
    <a:srgbClr val="9D238E"/>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7982" autoAdjust="0"/>
    <p:restoredTop sz="90792" autoAdjust="0"/>
  </p:normalViewPr>
  <p:slideViewPr>
    <p:cSldViewPr>
      <p:cViewPr>
        <p:scale>
          <a:sx n="68" d="100"/>
          <a:sy n="68" d="100"/>
        </p:scale>
        <p:origin x="-1596" y="-5112"/>
      </p:cViewPr>
      <p:guideLst>
        <p:guide orient="horz" pos="9537"/>
        <p:guide pos="6736"/>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0"/>
    </p:cViewPr>
  </p:sorterViewPr>
  <p:notesViewPr>
    <p:cSldViewPr>
      <p:cViewPr varScale="1">
        <p:scale>
          <a:sx n="52" d="100"/>
          <a:sy n="52" d="100"/>
        </p:scale>
        <p:origin x="-2892" y="-108"/>
      </p:cViewPr>
      <p:guideLst>
        <p:guide orient="horz" pos="3223"/>
        <p:guide pos="2237"/>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image" Target="../media/image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3078163" cy="511175"/>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4022725" y="0"/>
            <a:ext cx="3078163" cy="511175"/>
          </a:xfrm>
          <a:prstGeom prst="rect">
            <a:avLst/>
          </a:prstGeom>
        </p:spPr>
        <p:txBody>
          <a:bodyPr vert="horz" lIns="91440" tIns="45720" rIns="91440" bIns="45720" rtlCol="0"/>
          <a:lstStyle>
            <a:lvl1pPr algn="r">
              <a:defRPr sz="1200"/>
            </a:lvl1pPr>
          </a:lstStyle>
          <a:p>
            <a:fld id="{E0C67D55-5300-42AA-AFEE-9E394FDF37E3}" type="datetimeFigureOut">
              <a:rPr lang="fr-FR" smtClean="0"/>
              <a:pPr/>
              <a:t>17/02/2023</a:t>
            </a:fld>
            <a:endParaRPr lang="fr-FR"/>
          </a:p>
        </p:txBody>
      </p:sp>
      <p:sp>
        <p:nvSpPr>
          <p:cNvPr id="4" name="Espace réservé du pied de page 3"/>
          <p:cNvSpPr>
            <a:spLocks noGrp="1"/>
          </p:cNvSpPr>
          <p:nvPr>
            <p:ph type="ftr" sz="quarter" idx="2"/>
          </p:nvPr>
        </p:nvSpPr>
        <p:spPr>
          <a:xfrm>
            <a:off x="0" y="9720263"/>
            <a:ext cx="3078163" cy="511175"/>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4022725" y="9720263"/>
            <a:ext cx="3078163" cy="511175"/>
          </a:xfrm>
          <a:prstGeom prst="rect">
            <a:avLst/>
          </a:prstGeom>
        </p:spPr>
        <p:txBody>
          <a:bodyPr vert="horz" lIns="91440" tIns="45720" rIns="91440" bIns="45720" rtlCol="0" anchor="b"/>
          <a:lstStyle>
            <a:lvl1pPr algn="r">
              <a:defRPr sz="1200"/>
            </a:lvl1pPr>
          </a:lstStyle>
          <a:p>
            <a:fld id="{72D632A8-D2A1-4954-9945-218D42D3FBB4}" type="slidenum">
              <a:rPr lang="fr-FR" smtClean="0"/>
              <a:pPr/>
              <a:t>‹N°›</a:t>
            </a:fld>
            <a:endParaRPr lang="fr-F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3078163" cy="511175"/>
          </a:xfrm>
          <a:prstGeom prst="rect">
            <a:avLst/>
          </a:prstGeom>
        </p:spPr>
        <p:txBody>
          <a:bodyPr vert="horz" lIns="99046" tIns="49522" rIns="99046" bIns="49522" rtlCol="0"/>
          <a:lstStyle>
            <a:lvl1pPr algn="l" defTabSz="2951917" fontAlgn="auto">
              <a:spcBef>
                <a:spcPts val="0"/>
              </a:spcBef>
              <a:spcAft>
                <a:spcPts val="0"/>
              </a:spcAft>
              <a:defRPr sz="1300">
                <a:latin typeface="+mn-lt"/>
                <a:cs typeface="+mn-cs"/>
              </a:defRPr>
            </a:lvl1pPr>
          </a:lstStyle>
          <a:p>
            <a:pPr>
              <a:defRPr/>
            </a:pPr>
            <a:endParaRPr lang="fr-FR"/>
          </a:p>
        </p:txBody>
      </p:sp>
      <p:sp>
        <p:nvSpPr>
          <p:cNvPr id="3" name="Espace réservé de la date 2"/>
          <p:cNvSpPr>
            <a:spLocks noGrp="1"/>
          </p:cNvSpPr>
          <p:nvPr>
            <p:ph type="dt" idx="1"/>
          </p:nvPr>
        </p:nvSpPr>
        <p:spPr>
          <a:xfrm>
            <a:off x="4022725" y="0"/>
            <a:ext cx="3078163" cy="511175"/>
          </a:xfrm>
          <a:prstGeom prst="rect">
            <a:avLst/>
          </a:prstGeom>
        </p:spPr>
        <p:txBody>
          <a:bodyPr vert="horz" lIns="99046" tIns="49522" rIns="99046" bIns="49522" rtlCol="0"/>
          <a:lstStyle>
            <a:lvl1pPr algn="r" defTabSz="2951917" fontAlgn="auto">
              <a:spcBef>
                <a:spcPts val="0"/>
              </a:spcBef>
              <a:spcAft>
                <a:spcPts val="0"/>
              </a:spcAft>
              <a:defRPr sz="1300">
                <a:latin typeface="+mn-lt"/>
                <a:cs typeface="+mn-cs"/>
              </a:defRPr>
            </a:lvl1pPr>
          </a:lstStyle>
          <a:p>
            <a:pPr>
              <a:defRPr/>
            </a:pPr>
            <a:fld id="{D38D39A7-4E50-44F4-842C-3911DDEA30C1}" type="datetimeFigureOut">
              <a:rPr lang="fr-FR"/>
              <a:pPr>
                <a:defRPr/>
              </a:pPr>
              <a:t>17/02/2023</a:t>
            </a:fld>
            <a:endParaRPr lang="fr-FR"/>
          </a:p>
        </p:txBody>
      </p:sp>
      <p:sp>
        <p:nvSpPr>
          <p:cNvPr id="4" name="Espace réservé de l'image des diapositives 3"/>
          <p:cNvSpPr>
            <a:spLocks noGrp="1" noRot="1" noChangeAspect="1"/>
          </p:cNvSpPr>
          <p:nvPr>
            <p:ph type="sldImg" idx="2"/>
          </p:nvPr>
        </p:nvSpPr>
        <p:spPr>
          <a:xfrm>
            <a:off x="2195513" y="766763"/>
            <a:ext cx="2711450" cy="3838575"/>
          </a:xfrm>
          <a:prstGeom prst="rect">
            <a:avLst/>
          </a:prstGeom>
          <a:noFill/>
          <a:ln w="12700">
            <a:solidFill>
              <a:prstClr val="black"/>
            </a:solidFill>
          </a:ln>
        </p:spPr>
        <p:txBody>
          <a:bodyPr vert="horz" lIns="99046" tIns="49522" rIns="99046" bIns="49522" rtlCol="0" anchor="ctr"/>
          <a:lstStyle/>
          <a:p>
            <a:pPr lvl="0"/>
            <a:endParaRPr lang="fr-FR" noProof="0"/>
          </a:p>
        </p:txBody>
      </p:sp>
      <p:sp>
        <p:nvSpPr>
          <p:cNvPr id="5" name="Espace réservé des commentaires 4"/>
          <p:cNvSpPr>
            <a:spLocks noGrp="1"/>
          </p:cNvSpPr>
          <p:nvPr>
            <p:ph type="body" sz="quarter" idx="3"/>
          </p:nvPr>
        </p:nvSpPr>
        <p:spPr>
          <a:xfrm>
            <a:off x="709613" y="4860925"/>
            <a:ext cx="5683250" cy="4605338"/>
          </a:xfrm>
          <a:prstGeom prst="rect">
            <a:avLst/>
          </a:prstGeom>
        </p:spPr>
        <p:txBody>
          <a:bodyPr vert="horz" lIns="99046" tIns="49522" rIns="99046" bIns="49522" rtlCol="0">
            <a:normAutofit/>
          </a:bodyPr>
          <a:lstStyle/>
          <a:p>
            <a:pPr lvl="0"/>
            <a:r>
              <a:rPr lang="fr-FR" noProof="0"/>
              <a:t>Cliquez pour modifier les styles du texte du masque</a:t>
            </a:r>
          </a:p>
          <a:p>
            <a:pPr lvl="1"/>
            <a:r>
              <a:rPr lang="fr-FR" noProof="0"/>
              <a:t>Deuxième niveau</a:t>
            </a:r>
          </a:p>
          <a:p>
            <a:pPr lvl="2"/>
            <a:r>
              <a:rPr lang="fr-FR" noProof="0"/>
              <a:t>Troisième niveau</a:t>
            </a:r>
          </a:p>
          <a:p>
            <a:pPr lvl="3"/>
            <a:r>
              <a:rPr lang="fr-FR" noProof="0"/>
              <a:t>Quatrième niveau</a:t>
            </a:r>
          </a:p>
          <a:p>
            <a:pPr lvl="4"/>
            <a:r>
              <a:rPr lang="fr-FR" noProof="0"/>
              <a:t>Cinquième niveau</a:t>
            </a:r>
          </a:p>
        </p:txBody>
      </p:sp>
      <p:sp>
        <p:nvSpPr>
          <p:cNvPr id="6" name="Espace réservé du pied de page 5"/>
          <p:cNvSpPr>
            <a:spLocks noGrp="1"/>
          </p:cNvSpPr>
          <p:nvPr>
            <p:ph type="ftr" sz="quarter" idx="4"/>
          </p:nvPr>
        </p:nvSpPr>
        <p:spPr>
          <a:xfrm>
            <a:off x="0" y="9720263"/>
            <a:ext cx="3078163" cy="511175"/>
          </a:xfrm>
          <a:prstGeom prst="rect">
            <a:avLst/>
          </a:prstGeom>
        </p:spPr>
        <p:txBody>
          <a:bodyPr vert="horz" lIns="99046" tIns="49522" rIns="99046" bIns="49522" rtlCol="0" anchor="b"/>
          <a:lstStyle>
            <a:lvl1pPr algn="l" defTabSz="2951917" fontAlgn="auto">
              <a:spcBef>
                <a:spcPts val="0"/>
              </a:spcBef>
              <a:spcAft>
                <a:spcPts val="0"/>
              </a:spcAft>
              <a:defRPr sz="1300">
                <a:latin typeface="+mn-lt"/>
                <a:cs typeface="+mn-cs"/>
              </a:defRPr>
            </a:lvl1pPr>
          </a:lstStyle>
          <a:p>
            <a:pPr>
              <a:defRPr/>
            </a:pPr>
            <a:endParaRPr lang="fr-FR"/>
          </a:p>
        </p:txBody>
      </p:sp>
      <p:sp>
        <p:nvSpPr>
          <p:cNvPr id="7" name="Espace réservé du numéro de diapositive 6"/>
          <p:cNvSpPr>
            <a:spLocks noGrp="1"/>
          </p:cNvSpPr>
          <p:nvPr>
            <p:ph type="sldNum" sz="quarter" idx="5"/>
          </p:nvPr>
        </p:nvSpPr>
        <p:spPr>
          <a:xfrm>
            <a:off x="4022725" y="9720263"/>
            <a:ext cx="3078163" cy="511175"/>
          </a:xfrm>
          <a:prstGeom prst="rect">
            <a:avLst/>
          </a:prstGeom>
        </p:spPr>
        <p:txBody>
          <a:bodyPr vert="horz" lIns="99046" tIns="49522" rIns="99046" bIns="49522" rtlCol="0" anchor="b"/>
          <a:lstStyle>
            <a:lvl1pPr algn="r" defTabSz="2951917" fontAlgn="auto">
              <a:spcBef>
                <a:spcPts val="0"/>
              </a:spcBef>
              <a:spcAft>
                <a:spcPts val="0"/>
              </a:spcAft>
              <a:defRPr sz="1300">
                <a:latin typeface="+mn-lt"/>
                <a:cs typeface="+mn-cs"/>
              </a:defRPr>
            </a:lvl1pPr>
          </a:lstStyle>
          <a:p>
            <a:pPr>
              <a:defRPr/>
            </a:pPr>
            <a:fld id="{1E89143D-5632-4332-84A7-C70824E56614}" type="slidenum">
              <a:rPr lang="fr-FR"/>
              <a:pPr>
                <a:defRPr/>
              </a:pPr>
              <a:t>‹N°›</a:t>
            </a:fld>
            <a:endParaRPr lang="fr-FR"/>
          </a:p>
        </p:txBody>
      </p:sp>
    </p:spTree>
  </p:cSld>
  <p:clrMap bg1="lt1" tx1="dk1" bg2="lt2" tx2="dk2" accent1="accent1" accent2="accent2" accent3="accent3" accent4="accent4" accent5="accent5" accent6="accent6" hlink="hlink" folHlink="folHlink"/>
  <p:notesStyle>
    <a:lvl1pPr algn="l" defTabSz="2951163" rtl="0" eaLnBrk="0" fontAlgn="base" hangingPunct="0">
      <a:spcBef>
        <a:spcPct val="30000"/>
      </a:spcBef>
      <a:spcAft>
        <a:spcPct val="0"/>
      </a:spcAft>
      <a:defRPr sz="3800" kern="1200">
        <a:solidFill>
          <a:schemeClr val="tx1"/>
        </a:solidFill>
        <a:latin typeface="+mn-lt"/>
        <a:ea typeface="+mn-ea"/>
        <a:cs typeface="+mn-cs"/>
      </a:defRPr>
    </a:lvl1pPr>
    <a:lvl2pPr marL="1474788" algn="l" defTabSz="2951163" rtl="0" eaLnBrk="0" fontAlgn="base" hangingPunct="0">
      <a:spcBef>
        <a:spcPct val="30000"/>
      </a:spcBef>
      <a:spcAft>
        <a:spcPct val="0"/>
      </a:spcAft>
      <a:defRPr sz="3800" kern="1200">
        <a:solidFill>
          <a:schemeClr val="tx1"/>
        </a:solidFill>
        <a:latin typeface="+mn-lt"/>
        <a:ea typeface="+mn-ea"/>
        <a:cs typeface="+mn-cs"/>
      </a:defRPr>
    </a:lvl2pPr>
    <a:lvl3pPr marL="2951163" algn="l" defTabSz="2951163" rtl="0" eaLnBrk="0" fontAlgn="base" hangingPunct="0">
      <a:spcBef>
        <a:spcPct val="30000"/>
      </a:spcBef>
      <a:spcAft>
        <a:spcPct val="0"/>
      </a:spcAft>
      <a:defRPr sz="3800" kern="1200">
        <a:solidFill>
          <a:schemeClr val="tx1"/>
        </a:solidFill>
        <a:latin typeface="+mn-lt"/>
        <a:ea typeface="+mn-ea"/>
        <a:cs typeface="+mn-cs"/>
      </a:defRPr>
    </a:lvl3pPr>
    <a:lvl4pPr marL="4427538" algn="l" defTabSz="2951163" rtl="0" eaLnBrk="0" fontAlgn="base" hangingPunct="0">
      <a:spcBef>
        <a:spcPct val="30000"/>
      </a:spcBef>
      <a:spcAft>
        <a:spcPct val="0"/>
      </a:spcAft>
      <a:defRPr sz="3800" kern="1200">
        <a:solidFill>
          <a:schemeClr val="tx1"/>
        </a:solidFill>
        <a:latin typeface="+mn-lt"/>
        <a:ea typeface="+mn-ea"/>
        <a:cs typeface="+mn-cs"/>
      </a:defRPr>
    </a:lvl4pPr>
    <a:lvl5pPr marL="5902325" algn="l" defTabSz="2951163" rtl="0" eaLnBrk="0" fontAlgn="base" hangingPunct="0">
      <a:spcBef>
        <a:spcPct val="30000"/>
      </a:spcBef>
      <a:spcAft>
        <a:spcPct val="0"/>
      </a:spcAft>
      <a:defRPr sz="3800" kern="1200">
        <a:solidFill>
          <a:schemeClr val="tx1"/>
        </a:solidFill>
        <a:latin typeface="+mn-lt"/>
        <a:ea typeface="+mn-ea"/>
        <a:cs typeface="+mn-cs"/>
      </a:defRPr>
    </a:lvl5pPr>
    <a:lvl6pPr marL="7379791" algn="l" defTabSz="2951917" rtl="0" eaLnBrk="1" latinLnBrk="0" hangingPunct="1">
      <a:defRPr sz="3800" kern="1200">
        <a:solidFill>
          <a:schemeClr val="tx1"/>
        </a:solidFill>
        <a:latin typeface="+mn-lt"/>
        <a:ea typeface="+mn-ea"/>
        <a:cs typeface="+mn-cs"/>
      </a:defRPr>
    </a:lvl6pPr>
    <a:lvl7pPr marL="8855750" algn="l" defTabSz="2951917" rtl="0" eaLnBrk="1" latinLnBrk="0" hangingPunct="1">
      <a:defRPr sz="3800" kern="1200">
        <a:solidFill>
          <a:schemeClr val="tx1"/>
        </a:solidFill>
        <a:latin typeface="+mn-lt"/>
        <a:ea typeface="+mn-ea"/>
        <a:cs typeface="+mn-cs"/>
      </a:defRPr>
    </a:lvl7pPr>
    <a:lvl8pPr marL="10331708" algn="l" defTabSz="2951917" rtl="0" eaLnBrk="1" latinLnBrk="0" hangingPunct="1">
      <a:defRPr sz="3800" kern="1200">
        <a:solidFill>
          <a:schemeClr val="tx1"/>
        </a:solidFill>
        <a:latin typeface="+mn-lt"/>
        <a:ea typeface="+mn-ea"/>
        <a:cs typeface="+mn-cs"/>
      </a:defRPr>
    </a:lvl8pPr>
    <a:lvl9pPr marL="11807666" algn="l" defTabSz="2951917" rtl="0" eaLnBrk="1" latinLnBrk="0" hangingPunct="1">
      <a:defRPr sz="38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16386"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a:p>
        </p:txBody>
      </p:sp>
      <p:sp>
        <p:nvSpPr>
          <p:cNvPr id="16387" name="Espace réservé du numéro de diapositiv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defTabSz="2951163" fontAlgn="base">
              <a:spcBef>
                <a:spcPct val="0"/>
              </a:spcBef>
              <a:spcAft>
                <a:spcPct val="0"/>
              </a:spcAft>
              <a:defRPr/>
            </a:pPr>
            <a:fld id="{214298F6-2457-4765-ABD3-0A11E73AE0B9}" type="slidenum">
              <a:rPr lang="ar-SA"/>
              <a:pPr defTabSz="2951163" fontAlgn="base">
                <a:spcBef>
                  <a:spcPct val="0"/>
                </a:spcBef>
                <a:spcAft>
                  <a:spcPct val="0"/>
                </a:spcAft>
                <a:defRPr/>
              </a:pPr>
              <a:t>1</a:t>
            </a:fld>
            <a:endParaRPr lang="fr-FR">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04010" y="9406429"/>
            <a:ext cx="18178780" cy="6490569"/>
          </a:xfrm>
        </p:spPr>
        <p:txBody>
          <a:bodyPr/>
          <a:lstStyle/>
          <a:p>
            <a:r>
              <a:rPr lang="en-US"/>
              <a:t>Click to edit Master title style</a:t>
            </a:r>
            <a:endParaRPr lang="fr-FR"/>
          </a:p>
        </p:txBody>
      </p:sp>
      <p:sp>
        <p:nvSpPr>
          <p:cNvPr id="3" name="Subtitle 2"/>
          <p:cNvSpPr>
            <a:spLocks noGrp="1"/>
          </p:cNvSpPr>
          <p:nvPr>
            <p:ph type="subTitle" idx="1"/>
          </p:nvPr>
        </p:nvSpPr>
        <p:spPr>
          <a:xfrm>
            <a:off x="3208020" y="17158652"/>
            <a:ext cx="14970760" cy="7738216"/>
          </a:xfrm>
        </p:spPr>
        <p:txBody>
          <a:bodyPr/>
          <a:lstStyle>
            <a:lvl1pPr marL="0" indent="0" algn="ctr">
              <a:buNone/>
              <a:defRPr>
                <a:solidFill>
                  <a:schemeClr val="tx1">
                    <a:tint val="75000"/>
                  </a:schemeClr>
                </a:solidFill>
              </a:defRPr>
            </a:lvl1pPr>
            <a:lvl2pPr marL="1475949" indent="0" algn="ctr">
              <a:buNone/>
              <a:defRPr>
                <a:solidFill>
                  <a:schemeClr val="tx1">
                    <a:tint val="75000"/>
                  </a:schemeClr>
                </a:solidFill>
              </a:defRPr>
            </a:lvl2pPr>
            <a:lvl3pPr marL="2951897" indent="0" algn="ctr">
              <a:buNone/>
              <a:defRPr>
                <a:solidFill>
                  <a:schemeClr val="tx1">
                    <a:tint val="75000"/>
                  </a:schemeClr>
                </a:solidFill>
              </a:defRPr>
            </a:lvl3pPr>
            <a:lvl4pPr marL="4427852" indent="0" algn="ctr">
              <a:buNone/>
              <a:defRPr>
                <a:solidFill>
                  <a:schemeClr val="tx1">
                    <a:tint val="75000"/>
                  </a:schemeClr>
                </a:solidFill>
              </a:defRPr>
            </a:lvl4pPr>
            <a:lvl5pPr marL="5903801" indent="0" algn="ctr">
              <a:buNone/>
              <a:defRPr>
                <a:solidFill>
                  <a:schemeClr val="tx1">
                    <a:tint val="75000"/>
                  </a:schemeClr>
                </a:solidFill>
              </a:defRPr>
            </a:lvl5pPr>
            <a:lvl6pPr marL="7379749" indent="0" algn="ctr">
              <a:buNone/>
              <a:defRPr>
                <a:solidFill>
                  <a:schemeClr val="tx1">
                    <a:tint val="75000"/>
                  </a:schemeClr>
                </a:solidFill>
              </a:defRPr>
            </a:lvl6pPr>
            <a:lvl7pPr marL="8855704" indent="0" algn="ctr">
              <a:buNone/>
              <a:defRPr>
                <a:solidFill>
                  <a:schemeClr val="tx1">
                    <a:tint val="75000"/>
                  </a:schemeClr>
                </a:solidFill>
              </a:defRPr>
            </a:lvl7pPr>
            <a:lvl8pPr marL="10331653" indent="0" algn="ctr">
              <a:buNone/>
              <a:defRPr>
                <a:solidFill>
                  <a:schemeClr val="tx1">
                    <a:tint val="75000"/>
                  </a:schemeClr>
                </a:solidFill>
              </a:defRPr>
            </a:lvl8pPr>
            <a:lvl9pPr marL="11807601" indent="0" algn="ctr">
              <a:buNone/>
              <a:defRPr>
                <a:solidFill>
                  <a:schemeClr val="tx1">
                    <a:tint val="75000"/>
                  </a:schemeClr>
                </a:solidFill>
              </a:defRPr>
            </a:lvl9pPr>
          </a:lstStyle>
          <a:p>
            <a:r>
              <a:rPr lang="en-US"/>
              <a:t>Click to edit Master subtitle style</a:t>
            </a:r>
            <a:endParaRPr lang="fr-FR"/>
          </a:p>
        </p:txBody>
      </p:sp>
      <p:sp>
        <p:nvSpPr>
          <p:cNvPr id="4" name="Date Placeholder 3"/>
          <p:cNvSpPr>
            <a:spLocks noGrp="1"/>
          </p:cNvSpPr>
          <p:nvPr>
            <p:ph type="dt" sz="half" idx="10"/>
          </p:nvPr>
        </p:nvSpPr>
        <p:spPr/>
        <p:txBody>
          <a:bodyPr/>
          <a:lstStyle>
            <a:lvl1pPr>
              <a:defRPr/>
            </a:lvl1pPr>
          </a:lstStyle>
          <a:p>
            <a:pPr>
              <a:defRPr/>
            </a:pPr>
            <a:fld id="{520E2902-E347-465F-8F7E-69C17B859282}" type="datetimeFigureOut">
              <a:rPr lang="fr-FR"/>
              <a:pPr>
                <a:defRPr/>
              </a:pPr>
              <a:t>17/02/2023</a:t>
            </a:fld>
            <a:endParaRPr lang="fr-BE"/>
          </a:p>
        </p:txBody>
      </p:sp>
      <p:sp>
        <p:nvSpPr>
          <p:cNvPr id="5" name="Footer Placeholder 4"/>
          <p:cNvSpPr>
            <a:spLocks noGrp="1"/>
          </p:cNvSpPr>
          <p:nvPr>
            <p:ph type="ftr" sz="quarter" idx="11"/>
          </p:nvPr>
        </p:nvSpPr>
        <p:spPr/>
        <p:txBody>
          <a:bodyPr/>
          <a:lstStyle>
            <a:lvl1pPr>
              <a:defRPr/>
            </a:lvl1pPr>
          </a:lstStyle>
          <a:p>
            <a:pPr>
              <a:defRPr/>
            </a:pPr>
            <a:endParaRPr lang="fr-BE"/>
          </a:p>
        </p:txBody>
      </p:sp>
      <p:sp>
        <p:nvSpPr>
          <p:cNvPr id="6" name="Slide Number Placeholder 5"/>
          <p:cNvSpPr>
            <a:spLocks noGrp="1"/>
          </p:cNvSpPr>
          <p:nvPr>
            <p:ph type="sldNum" sz="quarter" idx="12"/>
          </p:nvPr>
        </p:nvSpPr>
        <p:spPr/>
        <p:txBody>
          <a:bodyPr/>
          <a:lstStyle>
            <a:lvl1pPr>
              <a:defRPr/>
            </a:lvl1pPr>
          </a:lstStyle>
          <a:p>
            <a:pPr>
              <a:defRPr/>
            </a:pPr>
            <a:fld id="{78E6187F-5BB9-4AE4-BE00-7C6F27F3E7CB}" type="slidenum">
              <a:rPr lang="fr-BE"/>
              <a:pPr>
                <a:defRPr/>
              </a:pPr>
              <a:t>‹N°›</a:t>
            </a:fld>
            <a:endParaRPr lang="fr-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F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p:cNvSpPr>
            <a:spLocks noGrp="1"/>
          </p:cNvSpPr>
          <p:nvPr>
            <p:ph type="dt" sz="half" idx="10"/>
          </p:nvPr>
        </p:nvSpPr>
        <p:spPr/>
        <p:txBody>
          <a:bodyPr/>
          <a:lstStyle>
            <a:lvl1pPr>
              <a:defRPr/>
            </a:lvl1pPr>
          </a:lstStyle>
          <a:p>
            <a:pPr>
              <a:defRPr/>
            </a:pPr>
            <a:fld id="{5F328224-E7D0-4A79-A764-28AC88A0E473}" type="datetimeFigureOut">
              <a:rPr lang="fr-FR"/>
              <a:pPr>
                <a:defRPr/>
              </a:pPr>
              <a:t>17/02/2023</a:t>
            </a:fld>
            <a:endParaRPr lang="fr-BE"/>
          </a:p>
        </p:txBody>
      </p:sp>
      <p:sp>
        <p:nvSpPr>
          <p:cNvPr id="5" name="Footer Placeholder 4"/>
          <p:cNvSpPr>
            <a:spLocks noGrp="1"/>
          </p:cNvSpPr>
          <p:nvPr>
            <p:ph type="ftr" sz="quarter" idx="11"/>
          </p:nvPr>
        </p:nvSpPr>
        <p:spPr/>
        <p:txBody>
          <a:bodyPr/>
          <a:lstStyle>
            <a:lvl1pPr>
              <a:defRPr/>
            </a:lvl1pPr>
          </a:lstStyle>
          <a:p>
            <a:pPr>
              <a:defRPr/>
            </a:pPr>
            <a:endParaRPr lang="fr-BE"/>
          </a:p>
        </p:txBody>
      </p:sp>
      <p:sp>
        <p:nvSpPr>
          <p:cNvPr id="6" name="Slide Number Placeholder 5"/>
          <p:cNvSpPr>
            <a:spLocks noGrp="1"/>
          </p:cNvSpPr>
          <p:nvPr>
            <p:ph type="sldNum" sz="quarter" idx="12"/>
          </p:nvPr>
        </p:nvSpPr>
        <p:spPr/>
        <p:txBody>
          <a:bodyPr/>
          <a:lstStyle>
            <a:lvl1pPr>
              <a:defRPr/>
            </a:lvl1pPr>
          </a:lstStyle>
          <a:p>
            <a:pPr>
              <a:defRPr/>
            </a:pPr>
            <a:fld id="{6482EC11-E87D-4ED6-87BD-9E9DC690151D}" type="slidenum">
              <a:rPr lang="fr-BE"/>
              <a:pPr>
                <a:defRPr/>
              </a:pPr>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6264736" y="5355072"/>
            <a:ext cx="11254060" cy="114075602"/>
          </a:xfrm>
        </p:spPr>
        <p:txBody>
          <a:bodyPr vert="eaVert"/>
          <a:lstStyle/>
          <a:p>
            <a:r>
              <a:rPr lang="en-US"/>
              <a:t>Click to edit Master title style</a:t>
            </a:r>
            <a:endParaRPr lang="fr-FR"/>
          </a:p>
        </p:txBody>
      </p:sp>
      <p:sp>
        <p:nvSpPr>
          <p:cNvPr id="3" name="Vertical Text Placeholder 2"/>
          <p:cNvSpPr>
            <a:spLocks noGrp="1"/>
          </p:cNvSpPr>
          <p:nvPr>
            <p:ph type="body" orient="vert" idx="1"/>
          </p:nvPr>
        </p:nvSpPr>
        <p:spPr>
          <a:xfrm>
            <a:off x="2502553" y="5355072"/>
            <a:ext cx="33405737" cy="11407560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p:cNvSpPr>
            <a:spLocks noGrp="1"/>
          </p:cNvSpPr>
          <p:nvPr>
            <p:ph type="dt" sz="half" idx="10"/>
          </p:nvPr>
        </p:nvSpPr>
        <p:spPr/>
        <p:txBody>
          <a:bodyPr/>
          <a:lstStyle>
            <a:lvl1pPr>
              <a:defRPr/>
            </a:lvl1pPr>
          </a:lstStyle>
          <a:p>
            <a:pPr>
              <a:defRPr/>
            </a:pPr>
            <a:fld id="{A22A7E29-0371-4354-96FC-B8B887896C70}" type="datetimeFigureOut">
              <a:rPr lang="fr-FR"/>
              <a:pPr>
                <a:defRPr/>
              </a:pPr>
              <a:t>17/02/2023</a:t>
            </a:fld>
            <a:endParaRPr lang="fr-BE"/>
          </a:p>
        </p:txBody>
      </p:sp>
      <p:sp>
        <p:nvSpPr>
          <p:cNvPr id="5" name="Footer Placeholder 4"/>
          <p:cNvSpPr>
            <a:spLocks noGrp="1"/>
          </p:cNvSpPr>
          <p:nvPr>
            <p:ph type="ftr" sz="quarter" idx="11"/>
          </p:nvPr>
        </p:nvSpPr>
        <p:spPr/>
        <p:txBody>
          <a:bodyPr/>
          <a:lstStyle>
            <a:lvl1pPr>
              <a:defRPr/>
            </a:lvl1pPr>
          </a:lstStyle>
          <a:p>
            <a:pPr>
              <a:defRPr/>
            </a:pPr>
            <a:endParaRPr lang="fr-BE"/>
          </a:p>
        </p:txBody>
      </p:sp>
      <p:sp>
        <p:nvSpPr>
          <p:cNvPr id="6" name="Slide Number Placeholder 5"/>
          <p:cNvSpPr>
            <a:spLocks noGrp="1"/>
          </p:cNvSpPr>
          <p:nvPr>
            <p:ph type="sldNum" sz="quarter" idx="12"/>
          </p:nvPr>
        </p:nvSpPr>
        <p:spPr/>
        <p:txBody>
          <a:bodyPr/>
          <a:lstStyle>
            <a:lvl1pPr>
              <a:defRPr/>
            </a:lvl1pPr>
          </a:lstStyle>
          <a:p>
            <a:pPr>
              <a:defRPr/>
            </a:pPr>
            <a:fld id="{86126B62-6918-49CC-83B3-1544ED18306C}" type="slidenum">
              <a:rPr lang="fr-BE"/>
              <a:pPr>
                <a:defRPr/>
              </a:pPr>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F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p:cNvSpPr>
            <a:spLocks noGrp="1"/>
          </p:cNvSpPr>
          <p:nvPr>
            <p:ph type="dt" sz="half" idx="10"/>
          </p:nvPr>
        </p:nvSpPr>
        <p:spPr/>
        <p:txBody>
          <a:bodyPr/>
          <a:lstStyle>
            <a:lvl1pPr>
              <a:defRPr/>
            </a:lvl1pPr>
          </a:lstStyle>
          <a:p>
            <a:pPr>
              <a:defRPr/>
            </a:pPr>
            <a:fld id="{C0EF14F8-1051-4F4B-8844-6960A7F2406B}" type="datetimeFigureOut">
              <a:rPr lang="fr-FR"/>
              <a:pPr>
                <a:defRPr/>
              </a:pPr>
              <a:t>17/02/2023</a:t>
            </a:fld>
            <a:endParaRPr lang="fr-BE"/>
          </a:p>
        </p:txBody>
      </p:sp>
      <p:sp>
        <p:nvSpPr>
          <p:cNvPr id="5" name="Footer Placeholder 4"/>
          <p:cNvSpPr>
            <a:spLocks noGrp="1"/>
          </p:cNvSpPr>
          <p:nvPr>
            <p:ph type="ftr" sz="quarter" idx="11"/>
          </p:nvPr>
        </p:nvSpPr>
        <p:spPr/>
        <p:txBody>
          <a:bodyPr/>
          <a:lstStyle>
            <a:lvl1pPr>
              <a:defRPr/>
            </a:lvl1pPr>
          </a:lstStyle>
          <a:p>
            <a:pPr>
              <a:defRPr/>
            </a:pPr>
            <a:endParaRPr lang="fr-BE"/>
          </a:p>
        </p:txBody>
      </p:sp>
      <p:sp>
        <p:nvSpPr>
          <p:cNvPr id="6" name="Slide Number Placeholder 5"/>
          <p:cNvSpPr>
            <a:spLocks noGrp="1"/>
          </p:cNvSpPr>
          <p:nvPr>
            <p:ph type="sldNum" sz="quarter" idx="12"/>
          </p:nvPr>
        </p:nvSpPr>
        <p:spPr/>
        <p:txBody>
          <a:bodyPr/>
          <a:lstStyle>
            <a:lvl1pPr>
              <a:defRPr/>
            </a:lvl1pPr>
          </a:lstStyle>
          <a:p>
            <a:pPr>
              <a:defRPr/>
            </a:pPr>
            <a:fld id="{43B9F5A9-E3AD-4BD0-9F24-C0A8011F039F}" type="slidenum">
              <a:rPr lang="fr-BE"/>
              <a:pPr>
                <a:defRPr/>
              </a:pPr>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89410" y="19457699"/>
            <a:ext cx="18178780" cy="6013939"/>
          </a:xfrm>
        </p:spPr>
        <p:txBody>
          <a:bodyPr anchor="t"/>
          <a:lstStyle>
            <a:lvl1pPr algn="l">
              <a:defRPr sz="12900" b="1" cap="all"/>
            </a:lvl1pPr>
          </a:lstStyle>
          <a:p>
            <a:r>
              <a:rPr lang="en-US"/>
              <a:t>Click to edit Master title style</a:t>
            </a:r>
            <a:endParaRPr lang="fr-FR"/>
          </a:p>
        </p:txBody>
      </p:sp>
      <p:sp>
        <p:nvSpPr>
          <p:cNvPr id="3" name="Text Placeholder 2"/>
          <p:cNvSpPr>
            <a:spLocks noGrp="1"/>
          </p:cNvSpPr>
          <p:nvPr>
            <p:ph type="body" idx="1"/>
          </p:nvPr>
        </p:nvSpPr>
        <p:spPr>
          <a:xfrm>
            <a:off x="1689410" y="12833952"/>
            <a:ext cx="18178780" cy="6623742"/>
          </a:xfrm>
        </p:spPr>
        <p:txBody>
          <a:bodyPr anchor="b"/>
          <a:lstStyle>
            <a:lvl1pPr marL="0" indent="0">
              <a:buNone/>
              <a:defRPr sz="6500">
                <a:solidFill>
                  <a:schemeClr val="tx1">
                    <a:tint val="75000"/>
                  </a:schemeClr>
                </a:solidFill>
              </a:defRPr>
            </a:lvl1pPr>
            <a:lvl2pPr marL="1475949" indent="0">
              <a:buNone/>
              <a:defRPr sz="5800">
                <a:solidFill>
                  <a:schemeClr val="tx1">
                    <a:tint val="75000"/>
                  </a:schemeClr>
                </a:solidFill>
              </a:defRPr>
            </a:lvl2pPr>
            <a:lvl3pPr marL="2951897" indent="0">
              <a:buNone/>
              <a:defRPr sz="5200">
                <a:solidFill>
                  <a:schemeClr val="tx1">
                    <a:tint val="75000"/>
                  </a:schemeClr>
                </a:solidFill>
              </a:defRPr>
            </a:lvl3pPr>
            <a:lvl4pPr marL="4427852" indent="0">
              <a:buNone/>
              <a:defRPr sz="4500">
                <a:solidFill>
                  <a:schemeClr val="tx1">
                    <a:tint val="75000"/>
                  </a:schemeClr>
                </a:solidFill>
              </a:defRPr>
            </a:lvl4pPr>
            <a:lvl5pPr marL="5903801" indent="0">
              <a:buNone/>
              <a:defRPr sz="4500">
                <a:solidFill>
                  <a:schemeClr val="tx1">
                    <a:tint val="75000"/>
                  </a:schemeClr>
                </a:solidFill>
              </a:defRPr>
            </a:lvl5pPr>
            <a:lvl6pPr marL="7379749" indent="0">
              <a:buNone/>
              <a:defRPr sz="4500">
                <a:solidFill>
                  <a:schemeClr val="tx1">
                    <a:tint val="75000"/>
                  </a:schemeClr>
                </a:solidFill>
              </a:defRPr>
            </a:lvl6pPr>
            <a:lvl7pPr marL="8855704" indent="0">
              <a:buNone/>
              <a:defRPr sz="4500">
                <a:solidFill>
                  <a:schemeClr val="tx1">
                    <a:tint val="75000"/>
                  </a:schemeClr>
                </a:solidFill>
              </a:defRPr>
            </a:lvl7pPr>
            <a:lvl8pPr marL="10331653" indent="0">
              <a:buNone/>
              <a:defRPr sz="4500">
                <a:solidFill>
                  <a:schemeClr val="tx1">
                    <a:tint val="75000"/>
                  </a:schemeClr>
                </a:solidFill>
              </a:defRPr>
            </a:lvl8pPr>
            <a:lvl9pPr marL="11807601" indent="0">
              <a:buNone/>
              <a:defRPr sz="45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6D3F29C3-C8EF-45FB-8B4E-49EBBC9721A8}" type="datetimeFigureOut">
              <a:rPr lang="fr-FR"/>
              <a:pPr>
                <a:defRPr/>
              </a:pPr>
              <a:t>17/02/2023</a:t>
            </a:fld>
            <a:endParaRPr lang="fr-BE"/>
          </a:p>
        </p:txBody>
      </p:sp>
      <p:sp>
        <p:nvSpPr>
          <p:cNvPr id="5" name="Footer Placeholder 4"/>
          <p:cNvSpPr>
            <a:spLocks noGrp="1"/>
          </p:cNvSpPr>
          <p:nvPr>
            <p:ph type="ftr" sz="quarter" idx="11"/>
          </p:nvPr>
        </p:nvSpPr>
        <p:spPr/>
        <p:txBody>
          <a:bodyPr/>
          <a:lstStyle>
            <a:lvl1pPr>
              <a:defRPr/>
            </a:lvl1pPr>
          </a:lstStyle>
          <a:p>
            <a:pPr>
              <a:defRPr/>
            </a:pPr>
            <a:endParaRPr lang="fr-BE"/>
          </a:p>
        </p:txBody>
      </p:sp>
      <p:sp>
        <p:nvSpPr>
          <p:cNvPr id="6" name="Slide Number Placeholder 5"/>
          <p:cNvSpPr>
            <a:spLocks noGrp="1"/>
          </p:cNvSpPr>
          <p:nvPr>
            <p:ph type="sldNum" sz="quarter" idx="12"/>
          </p:nvPr>
        </p:nvSpPr>
        <p:spPr/>
        <p:txBody>
          <a:bodyPr/>
          <a:lstStyle>
            <a:lvl1pPr>
              <a:defRPr/>
            </a:lvl1pPr>
          </a:lstStyle>
          <a:p>
            <a:pPr>
              <a:defRPr/>
            </a:pPr>
            <a:fld id="{B0F846BF-8178-4382-8FB2-8B80E7CCEBE2}" type="slidenum">
              <a:rPr lang="fr-BE"/>
              <a:pPr>
                <a:defRPr/>
              </a:pPr>
              <a:t>‹N°›</a:t>
            </a:fld>
            <a:endParaRPr lang="fr-B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FR"/>
          </a:p>
        </p:txBody>
      </p:sp>
      <p:sp>
        <p:nvSpPr>
          <p:cNvPr id="3" name="Content Placeholder 2"/>
          <p:cNvSpPr>
            <a:spLocks noGrp="1"/>
          </p:cNvSpPr>
          <p:nvPr>
            <p:ph sz="half" idx="1"/>
          </p:nvPr>
        </p:nvSpPr>
        <p:spPr>
          <a:xfrm>
            <a:off x="2502554" y="31198189"/>
            <a:ext cx="22329898" cy="88232483"/>
          </a:xfrm>
        </p:spPr>
        <p:txBody>
          <a:bodyPr/>
          <a:lstStyle>
            <a:lvl1pPr>
              <a:defRPr sz="9000"/>
            </a:lvl1pPr>
            <a:lvl2pPr>
              <a:defRPr sz="7700"/>
            </a:lvl2pPr>
            <a:lvl3pPr>
              <a:defRPr sz="6500"/>
            </a:lvl3pPr>
            <a:lvl4pPr>
              <a:defRPr sz="5800"/>
            </a:lvl4pPr>
            <a:lvl5pPr>
              <a:defRPr sz="5800"/>
            </a:lvl5pPr>
            <a:lvl6pPr>
              <a:defRPr sz="5800"/>
            </a:lvl6pPr>
            <a:lvl7pPr>
              <a:defRPr sz="5800"/>
            </a:lvl7pPr>
            <a:lvl8pPr>
              <a:defRPr sz="5800"/>
            </a:lvl8pPr>
            <a:lvl9pPr>
              <a:defRPr sz="5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Content Placeholder 3"/>
          <p:cNvSpPr>
            <a:spLocks noGrp="1"/>
          </p:cNvSpPr>
          <p:nvPr>
            <p:ph sz="half" idx="2"/>
          </p:nvPr>
        </p:nvSpPr>
        <p:spPr>
          <a:xfrm>
            <a:off x="25188899" y="31198189"/>
            <a:ext cx="22329898" cy="88232483"/>
          </a:xfrm>
        </p:spPr>
        <p:txBody>
          <a:bodyPr/>
          <a:lstStyle>
            <a:lvl1pPr>
              <a:defRPr sz="9000"/>
            </a:lvl1pPr>
            <a:lvl2pPr>
              <a:defRPr sz="7700"/>
            </a:lvl2pPr>
            <a:lvl3pPr>
              <a:defRPr sz="6500"/>
            </a:lvl3pPr>
            <a:lvl4pPr>
              <a:defRPr sz="5800"/>
            </a:lvl4pPr>
            <a:lvl5pPr>
              <a:defRPr sz="5800"/>
            </a:lvl5pPr>
            <a:lvl6pPr>
              <a:defRPr sz="5800"/>
            </a:lvl6pPr>
            <a:lvl7pPr>
              <a:defRPr sz="5800"/>
            </a:lvl7pPr>
            <a:lvl8pPr>
              <a:defRPr sz="5800"/>
            </a:lvl8pPr>
            <a:lvl9pPr>
              <a:defRPr sz="5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5" name="Date Placeholder 3"/>
          <p:cNvSpPr>
            <a:spLocks noGrp="1"/>
          </p:cNvSpPr>
          <p:nvPr>
            <p:ph type="dt" sz="half" idx="10"/>
          </p:nvPr>
        </p:nvSpPr>
        <p:spPr/>
        <p:txBody>
          <a:bodyPr/>
          <a:lstStyle>
            <a:lvl1pPr>
              <a:defRPr/>
            </a:lvl1pPr>
          </a:lstStyle>
          <a:p>
            <a:pPr>
              <a:defRPr/>
            </a:pPr>
            <a:fld id="{C5DB37AA-89D5-4A6C-AF7D-0670B88B5AEC}" type="datetimeFigureOut">
              <a:rPr lang="fr-FR"/>
              <a:pPr>
                <a:defRPr/>
              </a:pPr>
              <a:t>17/02/2023</a:t>
            </a:fld>
            <a:endParaRPr lang="fr-BE"/>
          </a:p>
        </p:txBody>
      </p:sp>
      <p:sp>
        <p:nvSpPr>
          <p:cNvPr id="6" name="Footer Placeholder 4"/>
          <p:cNvSpPr>
            <a:spLocks noGrp="1"/>
          </p:cNvSpPr>
          <p:nvPr>
            <p:ph type="ftr" sz="quarter" idx="11"/>
          </p:nvPr>
        </p:nvSpPr>
        <p:spPr/>
        <p:txBody>
          <a:bodyPr/>
          <a:lstStyle>
            <a:lvl1pPr>
              <a:defRPr/>
            </a:lvl1pPr>
          </a:lstStyle>
          <a:p>
            <a:pPr>
              <a:defRPr/>
            </a:pPr>
            <a:endParaRPr lang="fr-BE"/>
          </a:p>
        </p:txBody>
      </p:sp>
      <p:sp>
        <p:nvSpPr>
          <p:cNvPr id="7" name="Slide Number Placeholder 5"/>
          <p:cNvSpPr>
            <a:spLocks noGrp="1"/>
          </p:cNvSpPr>
          <p:nvPr>
            <p:ph type="sldNum" sz="quarter" idx="12"/>
          </p:nvPr>
        </p:nvSpPr>
        <p:spPr/>
        <p:txBody>
          <a:bodyPr/>
          <a:lstStyle>
            <a:lvl1pPr>
              <a:defRPr/>
            </a:lvl1pPr>
          </a:lstStyle>
          <a:p>
            <a:pPr>
              <a:defRPr/>
            </a:pPr>
            <a:fld id="{A9053830-F573-4FFB-A1C5-889705750674}" type="slidenum">
              <a:rPr lang="fr-BE"/>
              <a:pPr>
                <a:defRPr/>
              </a:pPr>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69340" y="1212603"/>
            <a:ext cx="19248120" cy="5046663"/>
          </a:xfrm>
        </p:spPr>
        <p:txBody>
          <a:bodyPr/>
          <a:lstStyle>
            <a:lvl1pPr>
              <a:defRPr/>
            </a:lvl1pPr>
          </a:lstStyle>
          <a:p>
            <a:r>
              <a:rPr lang="en-US"/>
              <a:t>Click to edit Master title style</a:t>
            </a:r>
            <a:endParaRPr lang="fr-FR"/>
          </a:p>
        </p:txBody>
      </p:sp>
      <p:sp>
        <p:nvSpPr>
          <p:cNvPr id="3" name="Text Placeholder 2"/>
          <p:cNvSpPr>
            <a:spLocks noGrp="1"/>
          </p:cNvSpPr>
          <p:nvPr>
            <p:ph type="body" idx="1"/>
          </p:nvPr>
        </p:nvSpPr>
        <p:spPr>
          <a:xfrm>
            <a:off x="1069340" y="6777950"/>
            <a:ext cx="9449551" cy="2824727"/>
          </a:xfrm>
        </p:spPr>
        <p:txBody>
          <a:bodyPr anchor="b"/>
          <a:lstStyle>
            <a:lvl1pPr marL="0" indent="0">
              <a:buNone/>
              <a:defRPr sz="7700" b="1"/>
            </a:lvl1pPr>
            <a:lvl2pPr marL="1475949" indent="0">
              <a:buNone/>
              <a:defRPr sz="6500" b="1"/>
            </a:lvl2pPr>
            <a:lvl3pPr marL="2951897" indent="0">
              <a:buNone/>
              <a:defRPr sz="5800" b="1"/>
            </a:lvl3pPr>
            <a:lvl4pPr marL="4427852" indent="0">
              <a:buNone/>
              <a:defRPr sz="5200" b="1"/>
            </a:lvl4pPr>
            <a:lvl5pPr marL="5903801" indent="0">
              <a:buNone/>
              <a:defRPr sz="5200" b="1"/>
            </a:lvl5pPr>
            <a:lvl6pPr marL="7379749" indent="0">
              <a:buNone/>
              <a:defRPr sz="5200" b="1"/>
            </a:lvl6pPr>
            <a:lvl7pPr marL="8855704" indent="0">
              <a:buNone/>
              <a:defRPr sz="5200" b="1"/>
            </a:lvl7pPr>
            <a:lvl8pPr marL="10331653" indent="0">
              <a:buNone/>
              <a:defRPr sz="5200" b="1"/>
            </a:lvl8pPr>
            <a:lvl9pPr marL="11807601" indent="0">
              <a:buNone/>
              <a:defRPr sz="5200" b="1"/>
            </a:lvl9pPr>
          </a:lstStyle>
          <a:p>
            <a:pPr lvl="0"/>
            <a:r>
              <a:rPr lang="en-US"/>
              <a:t>Click to edit Master text styles</a:t>
            </a:r>
          </a:p>
        </p:txBody>
      </p:sp>
      <p:sp>
        <p:nvSpPr>
          <p:cNvPr id="4" name="Content Placeholder 3"/>
          <p:cNvSpPr>
            <a:spLocks noGrp="1"/>
          </p:cNvSpPr>
          <p:nvPr>
            <p:ph sz="half" idx="2"/>
          </p:nvPr>
        </p:nvSpPr>
        <p:spPr>
          <a:xfrm>
            <a:off x="1069340" y="9602677"/>
            <a:ext cx="9449551" cy="17446034"/>
          </a:xfrm>
        </p:spPr>
        <p:txBody>
          <a:bodyPr/>
          <a:lstStyle>
            <a:lvl1pPr>
              <a:defRPr sz="7700"/>
            </a:lvl1pPr>
            <a:lvl2pPr>
              <a:defRPr sz="6500"/>
            </a:lvl2pPr>
            <a:lvl3pPr>
              <a:defRPr sz="5800"/>
            </a:lvl3pPr>
            <a:lvl4pPr>
              <a:defRPr sz="5200"/>
            </a:lvl4pPr>
            <a:lvl5pPr>
              <a:defRPr sz="5200"/>
            </a:lvl5pPr>
            <a:lvl6pPr>
              <a:defRPr sz="5200"/>
            </a:lvl6pPr>
            <a:lvl7pPr>
              <a:defRPr sz="5200"/>
            </a:lvl7pPr>
            <a:lvl8pPr>
              <a:defRPr sz="5200"/>
            </a:lvl8pPr>
            <a:lvl9pPr>
              <a:defRPr sz="5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5" name="Text Placeholder 4"/>
          <p:cNvSpPr>
            <a:spLocks noGrp="1"/>
          </p:cNvSpPr>
          <p:nvPr>
            <p:ph type="body" sz="quarter" idx="3"/>
          </p:nvPr>
        </p:nvSpPr>
        <p:spPr>
          <a:xfrm>
            <a:off x="10864203" y="6777950"/>
            <a:ext cx="9453263" cy="2824727"/>
          </a:xfrm>
        </p:spPr>
        <p:txBody>
          <a:bodyPr anchor="b"/>
          <a:lstStyle>
            <a:lvl1pPr marL="0" indent="0">
              <a:buNone/>
              <a:defRPr sz="7700" b="1"/>
            </a:lvl1pPr>
            <a:lvl2pPr marL="1475949" indent="0">
              <a:buNone/>
              <a:defRPr sz="6500" b="1"/>
            </a:lvl2pPr>
            <a:lvl3pPr marL="2951897" indent="0">
              <a:buNone/>
              <a:defRPr sz="5800" b="1"/>
            </a:lvl3pPr>
            <a:lvl4pPr marL="4427852" indent="0">
              <a:buNone/>
              <a:defRPr sz="5200" b="1"/>
            </a:lvl4pPr>
            <a:lvl5pPr marL="5903801" indent="0">
              <a:buNone/>
              <a:defRPr sz="5200" b="1"/>
            </a:lvl5pPr>
            <a:lvl6pPr marL="7379749" indent="0">
              <a:buNone/>
              <a:defRPr sz="5200" b="1"/>
            </a:lvl6pPr>
            <a:lvl7pPr marL="8855704" indent="0">
              <a:buNone/>
              <a:defRPr sz="5200" b="1"/>
            </a:lvl7pPr>
            <a:lvl8pPr marL="10331653" indent="0">
              <a:buNone/>
              <a:defRPr sz="5200" b="1"/>
            </a:lvl8pPr>
            <a:lvl9pPr marL="11807601" indent="0">
              <a:buNone/>
              <a:defRPr sz="5200" b="1"/>
            </a:lvl9pPr>
          </a:lstStyle>
          <a:p>
            <a:pPr lvl="0"/>
            <a:r>
              <a:rPr lang="en-US"/>
              <a:t>Click to edit Master text styles</a:t>
            </a:r>
          </a:p>
        </p:txBody>
      </p:sp>
      <p:sp>
        <p:nvSpPr>
          <p:cNvPr id="6" name="Content Placeholder 5"/>
          <p:cNvSpPr>
            <a:spLocks noGrp="1"/>
          </p:cNvSpPr>
          <p:nvPr>
            <p:ph sz="quarter" idx="4"/>
          </p:nvPr>
        </p:nvSpPr>
        <p:spPr>
          <a:xfrm>
            <a:off x="10864203" y="9602677"/>
            <a:ext cx="9453263" cy="17446034"/>
          </a:xfrm>
        </p:spPr>
        <p:txBody>
          <a:bodyPr/>
          <a:lstStyle>
            <a:lvl1pPr>
              <a:defRPr sz="7700"/>
            </a:lvl1pPr>
            <a:lvl2pPr>
              <a:defRPr sz="6500"/>
            </a:lvl2pPr>
            <a:lvl3pPr>
              <a:defRPr sz="5800"/>
            </a:lvl3pPr>
            <a:lvl4pPr>
              <a:defRPr sz="5200"/>
            </a:lvl4pPr>
            <a:lvl5pPr>
              <a:defRPr sz="5200"/>
            </a:lvl5pPr>
            <a:lvl6pPr>
              <a:defRPr sz="5200"/>
            </a:lvl6pPr>
            <a:lvl7pPr>
              <a:defRPr sz="5200"/>
            </a:lvl7pPr>
            <a:lvl8pPr>
              <a:defRPr sz="5200"/>
            </a:lvl8pPr>
            <a:lvl9pPr>
              <a:defRPr sz="5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7" name="Date Placeholder 3"/>
          <p:cNvSpPr>
            <a:spLocks noGrp="1"/>
          </p:cNvSpPr>
          <p:nvPr>
            <p:ph type="dt" sz="half" idx="10"/>
          </p:nvPr>
        </p:nvSpPr>
        <p:spPr/>
        <p:txBody>
          <a:bodyPr/>
          <a:lstStyle>
            <a:lvl1pPr>
              <a:defRPr/>
            </a:lvl1pPr>
          </a:lstStyle>
          <a:p>
            <a:pPr>
              <a:defRPr/>
            </a:pPr>
            <a:fld id="{5AD54E9B-470F-4FC3-9322-C3F93E20CFB9}" type="datetimeFigureOut">
              <a:rPr lang="fr-FR"/>
              <a:pPr>
                <a:defRPr/>
              </a:pPr>
              <a:t>17/02/2023</a:t>
            </a:fld>
            <a:endParaRPr lang="fr-BE"/>
          </a:p>
        </p:txBody>
      </p:sp>
      <p:sp>
        <p:nvSpPr>
          <p:cNvPr id="8" name="Footer Placeholder 4"/>
          <p:cNvSpPr>
            <a:spLocks noGrp="1"/>
          </p:cNvSpPr>
          <p:nvPr>
            <p:ph type="ftr" sz="quarter" idx="11"/>
          </p:nvPr>
        </p:nvSpPr>
        <p:spPr/>
        <p:txBody>
          <a:bodyPr/>
          <a:lstStyle>
            <a:lvl1pPr>
              <a:defRPr/>
            </a:lvl1pPr>
          </a:lstStyle>
          <a:p>
            <a:pPr>
              <a:defRPr/>
            </a:pPr>
            <a:endParaRPr lang="fr-BE"/>
          </a:p>
        </p:txBody>
      </p:sp>
      <p:sp>
        <p:nvSpPr>
          <p:cNvPr id="9" name="Slide Number Placeholder 5"/>
          <p:cNvSpPr>
            <a:spLocks noGrp="1"/>
          </p:cNvSpPr>
          <p:nvPr>
            <p:ph type="sldNum" sz="quarter" idx="12"/>
          </p:nvPr>
        </p:nvSpPr>
        <p:spPr/>
        <p:txBody>
          <a:bodyPr/>
          <a:lstStyle>
            <a:lvl1pPr>
              <a:defRPr/>
            </a:lvl1pPr>
          </a:lstStyle>
          <a:p>
            <a:pPr>
              <a:defRPr/>
            </a:pPr>
            <a:fld id="{4EF5829D-BA2C-4092-8653-5E3067458FBB}" type="slidenum">
              <a:rPr lang="fr-BE"/>
              <a:pPr>
                <a:defRPr/>
              </a:pPr>
              <a:t>‹N°›</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FR"/>
          </a:p>
        </p:txBody>
      </p:sp>
      <p:sp>
        <p:nvSpPr>
          <p:cNvPr id="3" name="Date Placeholder 3"/>
          <p:cNvSpPr>
            <a:spLocks noGrp="1"/>
          </p:cNvSpPr>
          <p:nvPr>
            <p:ph type="dt" sz="half" idx="10"/>
          </p:nvPr>
        </p:nvSpPr>
        <p:spPr/>
        <p:txBody>
          <a:bodyPr/>
          <a:lstStyle>
            <a:lvl1pPr>
              <a:defRPr/>
            </a:lvl1pPr>
          </a:lstStyle>
          <a:p>
            <a:pPr>
              <a:defRPr/>
            </a:pPr>
            <a:fld id="{A99EF077-9166-4EC9-9B05-ACCFC4F06AF8}" type="datetimeFigureOut">
              <a:rPr lang="fr-FR"/>
              <a:pPr>
                <a:defRPr/>
              </a:pPr>
              <a:t>17/02/2023</a:t>
            </a:fld>
            <a:endParaRPr lang="fr-BE"/>
          </a:p>
        </p:txBody>
      </p:sp>
      <p:sp>
        <p:nvSpPr>
          <p:cNvPr id="4" name="Footer Placeholder 4"/>
          <p:cNvSpPr>
            <a:spLocks noGrp="1"/>
          </p:cNvSpPr>
          <p:nvPr>
            <p:ph type="ftr" sz="quarter" idx="11"/>
          </p:nvPr>
        </p:nvSpPr>
        <p:spPr/>
        <p:txBody>
          <a:bodyPr/>
          <a:lstStyle>
            <a:lvl1pPr>
              <a:defRPr/>
            </a:lvl1pPr>
          </a:lstStyle>
          <a:p>
            <a:pPr>
              <a:defRPr/>
            </a:pPr>
            <a:endParaRPr lang="fr-BE"/>
          </a:p>
        </p:txBody>
      </p:sp>
      <p:sp>
        <p:nvSpPr>
          <p:cNvPr id="5" name="Slide Number Placeholder 5"/>
          <p:cNvSpPr>
            <a:spLocks noGrp="1"/>
          </p:cNvSpPr>
          <p:nvPr>
            <p:ph type="sldNum" sz="quarter" idx="12"/>
          </p:nvPr>
        </p:nvSpPr>
        <p:spPr/>
        <p:txBody>
          <a:bodyPr/>
          <a:lstStyle>
            <a:lvl1pPr>
              <a:defRPr/>
            </a:lvl1pPr>
          </a:lstStyle>
          <a:p>
            <a:pPr>
              <a:defRPr/>
            </a:pPr>
            <a:fld id="{C271B55E-DD3F-4BCE-8D49-4BFF653344BE}" type="slidenum">
              <a:rPr lang="fr-BE"/>
              <a:pPr>
                <a:defRPr/>
              </a:pPr>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0FF5A5E-3904-4ACE-834D-45290A7D6793}" type="datetimeFigureOut">
              <a:rPr lang="fr-FR"/>
              <a:pPr>
                <a:defRPr/>
              </a:pPr>
              <a:t>17/02/2023</a:t>
            </a:fld>
            <a:endParaRPr lang="fr-BE"/>
          </a:p>
        </p:txBody>
      </p:sp>
      <p:sp>
        <p:nvSpPr>
          <p:cNvPr id="3" name="Footer Placeholder 4"/>
          <p:cNvSpPr>
            <a:spLocks noGrp="1"/>
          </p:cNvSpPr>
          <p:nvPr>
            <p:ph type="ftr" sz="quarter" idx="11"/>
          </p:nvPr>
        </p:nvSpPr>
        <p:spPr/>
        <p:txBody>
          <a:bodyPr/>
          <a:lstStyle>
            <a:lvl1pPr>
              <a:defRPr/>
            </a:lvl1pPr>
          </a:lstStyle>
          <a:p>
            <a:pPr>
              <a:defRPr/>
            </a:pPr>
            <a:endParaRPr lang="fr-BE"/>
          </a:p>
        </p:txBody>
      </p:sp>
      <p:sp>
        <p:nvSpPr>
          <p:cNvPr id="4" name="Slide Number Placeholder 5"/>
          <p:cNvSpPr>
            <a:spLocks noGrp="1"/>
          </p:cNvSpPr>
          <p:nvPr>
            <p:ph type="sldNum" sz="quarter" idx="12"/>
          </p:nvPr>
        </p:nvSpPr>
        <p:spPr/>
        <p:txBody>
          <a:bodyPr/>
          <a:lstStyle>
            <a:lvl1pPr>
              <a:defRPr/>
            </a:lvl1pPr>
          </a:lstStyle>
          <a:p>
            <a:pPr>
              <a:defRPr/>
            </a:pPr>
            <a:fld id="{71BE1004-BAE5-45D3-978E-8DB88E8BEB92}" type="slidenum">
              <a:rPr lang="fr-BE"/>
              <a:pPr>
                <a:defRPr/>
              </a:pPr>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69341" y="1205591"/>
            <a:ext cx="7036110" cy="5130774"/>
          </a:xfrm>
        </p:spPr>
        <p:txBody>
          <a:bodyPr anchor="b"/>
          <a:lstStyle>
            <a:lvl1pPr algn="l">
              <a:defRPr sz="6500" b="1"/>
            </a:lvl1pPr>
          </a:lstStyle>
          <a:p>
            <a:r>
              <a:rPr lang="en-US"/>
              <a:t>Click to edit Master title style</a:t>
            </a:r>
            <a:endParaRPr lang="fr-FR"/>
          </a:p>
        </p:txBody>
      </p:sp>
      <p:sp>
        <p:nvSpPr>
          <p:cNvPr id="3" name="Content Placeholder 2"/>
          <p:cNvSpPr>
            <a:spLocks noGrp="1"/>
          </p:cNvSpPr>
          <p:nvPr>
            <p:ph idx="1"/>
          </p:nvPr>
        </p:nvSpPr>
        <p:spPr>
          <a:xfrm>
            <a:off x="8361645" y="1205598"/>
            <a:ext cx="11955815" cy="25843120"/>
          </a:xfrm>
        </p:spPr>
        <p:txBody>
          <a:bodyPr/>
          <a:lstStyle>
            <a:lvl1pPr>
              <a:defRPr sz="10300"/>
            </a:lvl1pPr>
            <a:lvl2pPr>
              <a:defRPr sz="9000"/>
            </a:lvl2pPr>
            <a:lvl3pPr>
              <a:defRPr sz="7700"/>
            </a:lvl3pPr>
            <a:lvl4pPr>
              <a:defRPr sz="6500"/>
            </a:lvl4pPr>
            <a:lvl5pPr>
              <a:defRPr sz="6500"/>
            </a:lvl5pPr>
            <a:lvl6pPr>
              <a:defRPr sz="6500"/>
            </a:lvl6pPr>
            <a:lvl7pPr>
              <a:defRPr sz="6500"/>
            </a:lvl7pPr>
            <a:lvl8pPr>
              <a:defRPr sz="6500"/>
            </a:lvl8pPr>
            <a:lvl9pPr>
              <a:defRPr sz="6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Text Placeholder 3"/>
          <p:cNvSpPr>
            <a:spLocks noGrp="1"/>
          </p:cNvSpPr>
          <p:nvPr>
            <p:ph type="body" sz="half" idx="2"/>
          </p:nvPr>
        </p:nvSpPr>
        <p:spPr>
          <a:xfrm>
            <a:off x="1069341" y="6336367"/>
            <a:ext cx="7036110" cy="20712346"/>
          </a:xfrm>
        </p:spPr>
        <p:txBody>
          <a:bodyPr/>
          <a:lstStyle>
            <a:lvl1pPr marL="0" indent="0">
              <a:buNone/>
              <a:defRPr sz="4500"/>
            </a:lvl1pPr>
            <a:lvl2pPr marL="1475949" indent="0">
              <a:buNone/>
              <a:defRPr sz="3900"/>
            </a:lvl2pPr>
            <a:lvl3pPr marL="2951897" indent="0">
              <a:buNone/>
              <a:defRPr sz="3200"/>
            </a:lvl3pPr>
            <a:lvl4pPr marL="4427852" indent="0">
              <a:buNone/>
              <a:defRPr sz="2900"/>
            </a:lvl4pPr>
            <a:lvl5pPr marL="5903801" indent="0">
              <a:buNone/>
              <a:defRPr sz="2900"/>
            </a:lvl5pPr>
            <a:lvl6pPr marL="7379749" indent="0">
              <a:buNone/>
              <a:defRPr sz="2900"/>
            </a:lvl6pPr>
            <a:lvl7pPr marL="8855704" indent="0">
              <a:buNone/>
              <a:defRPr sz="2900"/>
            </a:lvl7pPr>
            <a:lvl8pPr marL="10331653" indent="0">
              <a:buNone/>
              <a:defRPr sz="2900"/>
            </a:lvl8pPr>
            <a:lvl9pPr marL="11807601" indent="0">
              <a:buNone/>
              <a:defRPr sz="2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E0C002BF-7AC9-4912-8DA0-F3D328A42739}" type="datetimeFigureOut">
              <a:rPr lang="fr-FR"/>
              <a:pPr>
                <a:defRPr/>
              </a:pPr>
              <a:t>17/02/2023</a:t>
            </a:fld>
            <a:endParaRPr lang="fr-BE"/>
          </a:p>
        </p:txBody>
      </p:sp>
      <p:sp>
        <p:nvSpPr>
          <p:cNvPr id="6" name="Footer Placeholder 4"/>
          <p:cNvSpPr>
            <a:spLocks noGrp="1"/>
          </p:cNvSpPr>
          <p:nvPr>
            <p:ph type="ftr" sz="quarter" idx="11"/>
          </p:nvPr>
        </p:nvSpPr>
        <p:spPr/>
        <p:txBody>
          <a:bodyPr/>
          <a:lstStyle>
            <a:lvl1pPr>
              <a:defRPr/>
            </a:lvl1pPr>
          </a:lstStyle>
          <a:p>
            <a:pPr>
              <a:defRPr/>
            </a:pPr>
            <a:endParaRPr lang="fr-BE"/>
          </a:p>
        </p:txBody>
      </p:sp>
      <p:sp>
        <p:nvSpPr>
          <p:cNvPr id="7" name="Slide Number Placeholder 5"/>
          <p:cNvSpPr>
            <a:spLocks noGrp="1"/>
          </p:cNvSpPr>
          <p:nvPr>
            <p:ph type="sldNum" sz="quarter" idx="12"/>
          </p:nvPr>
        </p:nvSpPr>
        <p:spPr/>
        <p:txBody>
          <a:bodyPr/>
          <a:lstStyle>
            <a:lvl1pPr>
              <a:defRPr/>
            </a:lvl1pPr>
          </a:lstStyle>
          <a:p>
            <a:pPr>
              <a:defRPr/>
            </a:pPr>
            <a:fld id="{A11AD768-AC06-4BD9-A1C2-D1797BD9774D}" type="slidenum">
              <a:rPr lang="fr-BE"/>
              <a:pPr>
                <a:defRPr/>
              </a:pPr>
              <a:t>‹N°›</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191962" y="21195982"/>
            <a:ext cx="12832080" cy="2502306"/>
          </a:xfrm>
        </p:spPr>
        <p:txBody>
          <a:bodyPr anchor="b"/>
          <a:lstStyle>
            <a:lvl1pPr algn="l">
              <a:defRPr sz="6500" b="1"/>
            </a:lvl1pPr>
          </a:lstStyle>
          <a:p>
            <a:r>
              <a:rPr lang="en-US"/>
              <a:t>Click to edit Master title style</a:t>
            </a:r>
            <a:endParaRPr lang="fr-FR"/>
          </a:p>
        </p:txBody>
      </p:sp>
      <p:sp>
        <p:nvSpPr>
          <p:cNvPr id="3" name="Picture Placeholder 2"/>
          <p:cNvSpPr>
            <a:spLocks noGrp="1"/>
          </p:cNvSpPr>
          <p:nvPr>
            <p:ph type="pic" idx="1"/>
          </p:nvPr>
        </p:nvSpPr>
        <p:spPr>
          <a:xfrm>
            <a:off x="4191962" y="2705572"/>
            <a:ext cx="12832080" cy="18167985"/>
          </a:xfrm>
        </p:spPr>
        <p:txBody>
          <a:bodyPr rtlCol="0">
            <a:normAutofit/>
          </a:bodyPr>
          <a:lstStyle>
            <a:lvl1pPr marL="0" indent="0">
              <a:buNone/>
              <a:defRPr sz="10300"/>
            </a:lvl1pPr>
            <a:lvl2pPr marL="1475949" indent="0">
              <a:buNone/>
              <a:defRPr sz="9000"/>
            </a:lvl2pPr>
            <a:lvl3pPr marL="2951897" indent="0">
              <a:buNone/>
              <a:defRPr sz="7700"/>
            </a:lvl3pPr>
            <a:lvl4pPr marL="4427852" indent="0">
              <a:buNone/>
              <a:defRPr sz="6500"/>
            </a:lvl4pPr>
            <a:lvl5pPr marL="5903801" indent="0">
              <a:buNone/>
              <a:defRPr sz="6500"/>
            </a:lvl5pPr>
            <a:lvl6pPr marL="7379749" indent="0">
              <a:buNone/>
              <a:defRPr sz="6500"/>
            </a:lvl6pPr>
            <a:lvl7pPr marL="8855704" indent="0">
              <a:buNone/>
              <a:defRPr sz="6500"/>
            </a:lvl7pPr>
            <a:lvl8pPr marL="10331653" indent="0">
              <a:buNone/>
              <a:defRPr sz="6500"/>
            </a:lvl8pPr>
            <a:lvl9pPr marL="11807601" indent="0">
              <a:buNone/>
              <a:defRPr sz="6500"/>
            </a:lvl9pPr>
          </a:lstStyle>
          <a:p>
            <a:pPr lvl="0"/>
            <a:endParaRPr lang="fr-FR" noProof="0"/>
          </a:p>
        </p:txBody>
      </p:sp>
      <p:sp>
        <p:nvSpPr>
          <p:cNvPr id="4" name="Text Placeholder 3"/>
          <p:cNvSpPr>
            <a:spLocks noGrp="1"/>
          </p:cNvSpPr>
          <p:nvPr>
            <p:ph type="body" sz="half" idx="2"/>
          </p:nvPr>
        </p:nvSpPr>
        <p:spPr>
          <a:xfrm>
            <a:off x="4191962" y="23698288"/>
            <a:ext cx="12832080" cy="3553689"/>
          </a:xfrm>
        </p:spPr>
        <p:txBody>
          <a:bodyPr/>
          <a:lstStyle>
            <a:lvl1pPr marL="0" indent="0">
              <a:buNone/>
              <a:defRPr sz="4500"/>
            </a:lvl1pPr>
            <a:lvl2pPr marL="1475949" indent="0">
              <a:buNone/>
              <a:defRPr sz="3900"/>
            </a:lvl2pPr>
            <a:lvl3pPr marL="2951897" indent="0">
              <a:buNone/>
              <a:defRPr sz="3200"/>
            </a:lvl3pPr>
            <a:lvl4pPr marL="4427852" indent="0">
              <a:buNone/>
              <a:defRPr sz="2900"/>
            </a:lvl4pPr>
            <a:lvl5pPr marL="5903801" indent="0">
              <a:buNone/>
              <a:defRPr sz="2900"/>
            </a:lvl5pPr>
            <a:lvl6pPr marL="7379749" indent="0">
              <a:buNone/>
              <a:defRPr sz="2900"/>
            </a:lvl6pPr>
            <a:lvl7pPr marL="8855704" indent="0">
              <a:buNone/>
              <a:defRPr sz="2900"/>
            </a:lvl7pPr>
            <a:lvl8pPr marL="10331653" indent="0">
              <a:buNone/>
              <a:defRPr sz="2900"/>
            </a:lvl8pPr>
            <a:lvl9pPr marL="11807601" indent="0">
              <a:buNone/>
              <a:defRPr sz="2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2264F6AA-0AB5-45DB-9C75-724C334F1F55}" type="datetimeFigureOut">
              <a:rPr lang="fr-FR"/>
              <a:pPr>
                <a:defRPr/>
              </a:pPr>
              <a:t>17/02/2023</a:t>
            </a:fld>
            <a:endParaRPr lang="fr-BE"/>
          </a:p>
        </p:txBody>
      </p:sp>
      <p:sp>
        <p:nvSpPr>
          <p:cNvPr id="6" name="Footer Placeholder 4"/>
          <p:cNvSpPr>
            <a:spLocks noGrp="1"/>
          </p:cNvSpPr>
          <p:nvPr>
            <p:ph type="ftr" sz="quarter" idx="11"/>
          </p:nvPr>
        </p:nvSpPr>
        <p:spPr/>
        <p:txBody>
          <a:bodyPr/>
          <a:lstStyle>
            <a:lvl1pPr>
              <a:defRPr/>
            </a:lvl1pPr>
          </a:lstStyle>
          <a:p>
            <a:pPr>
              <a:defRPr/>
            </a:pPr>
            <a:endParaRPr lang="fr-BE"/>
          </a:p>
        </p:txBody>
      </p:sp>
      <p:sp>
        <p:nvSpPr>
          <p:cNvPr id="7" name="Slide Number Placeholder 5"/>
          <p:cNvSpPr>
            <a:spLocks noGrp="1"/>
          </p:cNvSpPr>
          <p:nvPr>
            <p:ph type="sldNum" sz="quarter" idx="12"/>
          </p:nvPr>
        </p:nvSpPr>
        <p:spPr/>
        <p:txBody>
          <a:bodyPr/>
          <a:lstStyle>
            <a:lvl1pPr>
              <a:defRPr/>
            </a:lvl1pPr>
          </a:lstStyle>
          <a:p>
            <a:pPr>
              <a:defRPr/>
            </a:pPr>
            <a:fld id="{A1D7085F-045E-4F22-9406-054DA204C7DC}" type="slidenum">
              <a:rPr lang="fr-BE"/>
              <a:pPr>
                <a:defRPr/>
              </a:pPr>
              <a:t>‹N°›</a:t>
            </a:fld>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Title Placeholder 1"/>
          <p:cNvSpPr>
            <a:spLocks noGrp="1"/>
          </p:cNvSpPr>
          <p:nvPr>
            <p:ph type="title"/>
          </p:nvPr>
        </p:nvSpPr>
        <p:spPr bwMode="auto">
          <a:xfrm>
            <a:off x="1069975" y="1212850"/>
            <a:ext cx="19246850" cy="5046663"/>
          </a:xfrm>
          <a:prstGeom prst="rect">
            <a:avLst/>
          </a:prstGeom>
          <a:noFill/>
          <a:ln w="9525">
            <a:noFill/>
            <a:miter lim="800000"/>
            <a:headEnd/>
            <a:tailEnd/>
          </a:ln>
        </p:spPr>
        <p:txBody>
          <a:bodyPr vert="horz" wrap="square" lIns="295190" tIns="147597" rIns="295190" bIns="147597" numCol="1" anchor="ctr" anchorCtr="0" compatLnSpc="1">
            <a:prstTxWarp prst="textNoShape">
              <a:avLst/>
            </a:prstTxWarp>
          </a:bodyPr>
          <a:lstStyle/>
          <a:p>
            <a:pPr lvl="0"/>
            <a:r>
              <a:rPr lang="en-US"/>
              <a:t>Click to edit Master title style</a:t>
            </a:r>
            <a:endParaRPr lang="fr-FR"/>
          </a:p>
        </p:txBody>
      </p:sp>
      <p:sp>
        <p:nvSpPr>
          <p:cNvPr id="15363" name="Text Placeholder 2"/>
          <p:cNvSpPr>
            <a:spLocks noGrp="1"/>
          </p:cNvSpPr>
          <p:nvPr>
            <p:ph type="body" idx="1"/>
          </p:nvPr>
        </p:nvSpPr>
        <p:spPr bwMode="auto">
          <a:xfrm>
            <a:off x="1069975" y="7065963"/>
            <a:ext cx="19246850" cy="19983450"/>
          </a:xfrm>
          <a:prstGeom prst="rect">
            <a:avLst/>
          </a:prstGeom>
          <a:noFill/>
          <a:ln w="9525">
            <a:noFill/>
            <a:miter lim="800000"/>
            <a:headEnd/>
            <a:tailEnd/>
          </a:ln>
        </p:spPr>
        <p:txBody>
          <a:bodyPr vert="horz" wrap="square" lIns="295190" tIns="147597" rIns="295190" bIns="147597"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p:cNvSpPr>
            <a:spLocks noGrp="1"/>
          </p:cNvSpPr>
          <p:nvPr>
            <p:ph type="dt" sz="half" idx="2"/>
          </p:nvPr>
        </p:nvSpPr>
        <p:spPr>
          <a:xfrm>
            <a:off x="1069975" y="28065413"/>
            <a:ext cx="4989513" cy="1611312"/>
          </a:xfrm>
          <a:prstGeom prst="rect">
            <a:avLst/>
          </a:prstGeom>
        </p:spPr>
        <p:txBody>
          <a:bodyPr vert="horz" lIns="295190" tIns="147597" rIns="295190" bIns="147597" rtlCol="0" anchor="ctr"/>
          <a:lstStyle>
            <a:lvl1pPr algn="l" defTabSz="2951917" fontAlgn="auto">
              <a:spcBef>
                <a:spcPts val="0"/>
              </a:spcBef>
              <a:spcAft>
                <a:spcPts val="0"/>
              </a:spcAft>
              <a:defRPr sz="3900">
                <a:solidFill>
                  <a:schemeClr val="tx1">
                    <a:tint val="75000"/>
                  </a:schemeClr>
                </a:solidFill>
                <a:latin typeface="+mn-lt"/>
                <a:cs typeface="+mn-cs"/>
              </a:defRPr>
            </a:lvl1pPr>
          </a:lstStyle>
          <a:p>
            <a:pPr>
              <a:defRPr/>
            </a:pPr>
            <a:fld id="{41DCBF7F-0336-46CC-ACED-34E8822C7B6D}" type="datetimeFigureOut">
              <a:rPr lang="fr-FR"/>
              <a:pPr>
                <a:defRPr/>
              </a:pPr>
              <a:t>17/02/2023</a:t>
            </a:fld>
            <a:endParaRPr lang="fr-BE"/>
          </a:p>
        </p:txBody>
      </p:sp>
      <p:sp>
        <p:nvSpPr>
          <p:cNvPr id="5" name="Footer Placeholder 4"/>
          <p:cNvSpPr>
            <a:spLocks noGrp="1"/>
          </p:cNvSpPr>
          <p:nvPr>
            <p:ph type="ftr" sz="quarter" idx="3"/>
          </p:nvPr>
        </p:nvSpPr>
        <p:spPr>
          <a:xfrm>
            <a:off x="7307263" y="28065413"/>
            <a:ext cx="6772275" cy="1611312"/>
          </a:xfrm>
          <a:prstGeom prst="rect">
            <a:avLst/>
          </a:prstGeom>
        </p:spPr>
        <p:txBody>
          <a:bodyPr vert="horz" lIns="295190" tIns="147597" rIns="295190" bIns="147597" rtlCol="0" anchor="ctr"/>
          <a:lstStyle>
            <a:lvl1pPr algn="ctr" defTabSz="2951917" fontAlgn="auto">
              <a:spcBef>
                <a:spcPts val="0"/>
              </a:spcBef>
              <a:spcAft>
                <a:spcPts val="0"/>
              </a:spcAft>
              <a:defRPr sz="3900">
                <a:solidFill>
                  <a:schemeClr val="tx1">
                    <a:tint val="75000"/>
                  </a:schemeClr>
                </a:solidFill>
                <a:latin typeface="+mn-lt"/>
                <a:cs typeface="+mn-cs"/>
              </a:defRPr>
            </a:lvl1pPr>
          </a:lstStyle>
          <a:p>
            <a:pPr>
              <a:defRPr/>
            </a:pPr>
            <a:endParaRPr lang="fr-BE"/>
          </a:p>
        </p:txBody>
      </p:sp>
      <p:sp>
        <p:nvSpPr>
          <p:cNvPr id="6" name="Slide Number Placeholder 5"/>
          <p:cNvSpPr>
            <a:spLocks noGrp="1"/>
          </p:cNvSpPr>
          <p:nvPr>
            <p:ph type="sldNum" sz="quarter" idx="4"/>
          </p:nvPr>
        </p:nvSpPr>
        <p:spPr>
          <a:xfrm>
            <a:off x="15327313" y="28065413"/>
            <a:ext cx="4989512" cy="1611312"/>
          </a:xfrm>
          <a:prstGeom prst="rect">
            <a:avLst/>
          </a:prstGeom>
        </p:spPr>
        <p:txBody>
          <a:bodyPr vert="horz" lIns="295190" tIns="147597" rIns="295190" bIns="147597" rtlCol="0" anchor="ctr"/>
          <a:lstStyle>
            <a:lvl1pPr algn="r" defTabSz="2951917" fontAlgn="auto">
              <a:spcBef>
                <a:spcPts val="0"/>
              </a:spcBef>
              <a:spcAft>
                <a:spcPts val="0"/>
              </a:spcAft>
              <a:defRPr sz="3900">
                <a:solidFill>
                  <a:schemeClr val="tx1">
                    <a:tint val="75000"/>
                  </a:schemeClr>
                </a:solidFill>
                <a:latin typeface="+mn-lt"/>
                <a:cs typeface="+mn-cs"/>
              </a:defRPr>
            </a:lvl1pPr>
          </a:lstStyle>
          <a:p>
            <a:pPr>
              <a:defRPr/>
            </a:pPr>
            <a:fld id="{D4CCE9D3-E72E-4A8B-8D25-B1CD48D8938E}" type="slidenum">
              <a:rPr lang="fr-BE"/>
              <a:pPr>
                <a:defRPr/>
              </a:pPr>
              <a:t>‹N°›</a:t>
            </a:fld>
            <a:endParaRPr lang="fr-BE"/>
          </a:p>
        </p:txBody>
      </p:sp>
    </p:spTree>
  </p:cSld>
  <p:clrMap bg1="lt1" tx1="dk1" bg2="lt2" tx2="dk2" accent1="accent1" accent2="accent2" accent3="accent3" accent4="accent4" accent5="accent5" accent6="accent6" hlink="hlink" folHlink="folHlink"/>
  <p:sldLayoutIdLst>
    <p:sldLayoutId id="2147484115" r:id="rId1"/>
    <p:sldLayoutId id="2147484114" r:id="rId2"/>
    <p:sldLayoutId id="2147484113" r:id="rId3"/>
    <p:sldLayoutId id="2147484112" r:id="rId4"/>
    <p:sldLayoutId id="2147484111" r:id="rId5"/>
    <p:sldLayoutId id="2147484110" r:id="rId6"/>
    <p:sldLayoutId id="2147484109" r:id="rId7"/>
    <p:sldLayoutId id="2147484108" r:id="rId8"/>
    <p:sldLayoutId id="2147484107" r:id="rId9"/>
    <p:sldLayoutId id="2147484106" r:id="rId10"/>
    <p:sldLayoutId id="2147484105" r:id="rId11"/>
  </p:sldLayoutIdLst>
  <p:txStyles>
    <p:titleStyle>
      <a:lvl1pPr algn="ctr" defTabSz="2951163" rtl="0" eaLnBrk="0" fontAlgn="base" hangingPunct="0">
        <a:spcBef>
          <a:spcPct val="0"/>
        </a:spcBef>
        <a:spcAft>
          <a:spcPct val="0"/>
        </a:spcAft>
        <a:defRPr sz="14200" kern="1200">
          <a:solidFill>
            <a:schemeClr val="tx1"/>
          </a:solidFill>
          <a:latin typeface="+mj-lt"/>
          <a:ea typeface="+mj-ea"/>
          <a:cs typeface="+mj-cs"/>
        </a:defRPr>
      </a:lvl1pPr>
      <a:lvl2pPr algn="ctr" defTabSz="2951163" rtl="0" eaLnBrk="0" fontAlgn="base" hangingPunct="0">
        <a:spcBef>
          <a:spcPct val="0"/>
        </a:spcBef>
        <a:spcAft>
          <a:spcPct val="0"/>
        </a:spcAft>
        <a:defRPr sz="14200">
          <a:solidFill>
            <a:schemeClr val="tx1"/>
          </a:solidFill>
          <a:latin typeface="Calibri" pitchFamily="34" charset="0"/>
        </a:defRPr>
      </a:lvl2pPr>
      <a:lvl3pPr algn="ctr" defTabSz="2951163" rtl="0" eaLnBrk="0" fontAlgn="base" hangingPunct="0">
        <a:spcBef>
          <a:spcPct val="0"/>
        </a:spcBef>
        <a:spcAft>
          <a:spcPct val="0"/>
        </a:spcAft>
        <a:defRPr sz="14200">
          <a:solidFill>
            <a:schemeClr val="tx1"/>
          </a:solidFill>
          <a:latin typeface="Calibri" pitchFamily="34" charset="0"/>
        </a:defRPr>
      </a:lvl3pPr>
      <a:lvl4pPr algn="ctr" defTabSz="2951163" rtl="0" eaLnBrk="0" fontAlgn="base" hangingPunct="0">
        <a:spcBef>
          <a:spcPct val="0"/>
        </a:spcBef>
        <a:spcAft>
          <a:spcPct val="0"/>
        </a:spcAft>
        <a:defRPr sz="14200">
          <a:solidFill>
            <a:schemeClr val="tx1"/>
          </a:solidFill>
          <a:latin typeface="Calibri" pitchFamily="34" charset="0"/>
        </a:defRPr>
      </a:lvl4pPr>
      <a:lvl5pPr algn="ctr" defTabSz="2951163" rtl="0" eaLnBrk="0" fontAlgn="base" hangingPunct="0">
        <a:spcBef>
          <a:spcPct val="0"/>
        </a:spcBef>
        <a:spcAft>
          <a:spcPct val="0"/>
        </a:spcAft>
        <a:defRPr sz="14200">
          <a:solidFill>
            <a:schemeClr val="tx1"/>
          </a:solidFill>
          <a:latin typeface="Calibri" pitchFamily="34" charset="0"/>
        </a:defRPr>
      </a:lvl5pPr>
      <a:lvl6pPr marL="457200" algn="ctr" defTabSz="2951163" rtl="0" fontAlgn="base">
        <a:spcBef>
          <a:spcPct val="0"/>
        </a:spcBef>
        <a:spcAft>
          <a:spcPct val="0"/>
        </a:spcAft>
        <a:defRPr sz="14200">
          <a:solidFill>
            <a:schemeClr val="tx1"/>
          </a:solidFill>
          <a:latin typeface="Calibri" pitchFamily="34" charset="0"/>
        </a:defRPr>
      </a:lvl6pPr>
      <a:lvl7pPr marL="914400" algn="ctr" defTabSz="2951163" rtl="0" fontAlgn="base">
        <a:spcBef>
          <a:spcPct val="0"/>
        </a:spcBef>
        <a:spcAft>
          <a:spcPct val="0"/>
        </a:spcAft>
        <a:defRPr sz="14200">
          <a:solidFill>
            <a:schemeClr val="tx1"/>
          </a:solidFill>
          <a:latin typeface="Calibri" pitchFamily="34" charset="0"/>
        </a:defRPr>
      </a:lvl7pPr>
      <a:lvl8pPr marL="1371600" algn="ctr" defTabSz="2951163" rtl="0" fontAlgn="base">
        <a:spcBef>
          <a:spcPct val="0"/>
        </a:spcBef>
        <a:spcAft>
          <a:spcPct val="0"/>
        </a:spcAft>
        <a:defRPr sz="14200">
          <a:solidFill>
            <a:schemeClr val="tx1"/>
          </a:solidFill>
          <a:latin typeface="Calibri" pitchFamily="34" charset="0"/>
        </a:defRPr>
      </a:lvl8pPr>
      <a:lvl9pPr marL="1828800" algn="ctr" defTabSz="2951163" rtl="0" fontAlgn="base">
        <a:spcBef>
          <a:spcPct val="0"/>
        </a:spcBef>
        <a:spcAft>
          <a:spcPct val="0"/>
        </a:spcAft>
        <a:defRPr sz="14200">
          <a:solidFill>
            <a:schemeClr val="tx1"/>
          </a:solidFill>
          <a:latin typeface="Calibri" pitchFamily="34" charset="0"/>
        </a:defRPr>
      </a:lvl9pPr>
    </p:titleStyle>
    <p:bodyStyle>
      <a:lvl1pPr marL="1106488" indent="-1106488" algn="l" defTabSz="2951163" rtl="0" eaLnBrk="0" fontAlgn="base" hangingPunct="0">
        <a:spcBef>
          <a:spcPct val="20000"/>
        </a:spcBef>
        <a:spcAft>
          <a:spcPct val="0"/>
        </a:spcAft>
        <a:buFont typeface="Arial" charset="0"/>
        <a:buChar char="•"/>
        <a:defRPr sz="10300" kern="1200">
          <a:solidFill>
            <a:schemeClr val="tx1"/>
          </a:solidFill>
          <a:latin typeface="+mn-lt"/>
          <a:ea typeface="+mn-ea"/>
          <a:cs typeface="+mn-cs"/>
        </a:defRPr>
      </a:lvl1pPr>
      <a:lvl2pPr marL="2397125" indent="-922338" algn="l" defTabSz="2951163" rtl="0" eaLnBrk="0" fontAlgn="base" hangingPunct="0">
        <a:spcBef>
          <a:spcPct val="20000"/>
        </a:spcBef>
        <a:spcAft>
          <a:spcPct val="0"/>
        </a:spcAft>
        <a:buFont typeface="Arial" charset="0"/>
        <a:buChar char="–"/>
        <a:defRPr sz="9000" kern="1200">
          <a:solidFill>
            <a:schemeClr val="tx1"/>
          </a:solidFill>
          <a:latin typeface="+mn-lt"/>
          <a:ea typeface="+mn-ea"/>
          <a:cs typeface="+mn-cs"/>
        </a:defRPr>
      </a:lvl2pPr>
      <a:lvl3pPr marL="3689350" indent="-736600" algn="l" defTabSz="2951163" rtl="0" eaLnBrk="0" fontAlgn="base" hangingPunct="0">
        <a:spcBef>
          <a:spcPct val="20000"/>
        </a:spcBef>
        <a:spcAft>
          <a:spcPct val="0"/>
        </a:spcAft>
        <a:buFont typeface="Arial" charset="0"/>
        <a:buChar char="•"/>
        <a:defRPr sz="7700" kern="1200">
          <a:solidFill>
            <a:schemeClr val="tx1"/>
          </a:solidFill>
          <a:latin typeface="+mn-lt"/>
          <a:ea typeface="+mn-ea"/>
          <a:cs typeface="+mn-cs"/>
        </a:defRPr>
      </a:lvl3pPr>
      <a:lvl4pPr marL="5165725" indent="-736600" algn="l" defTabSz="2951163" rtl="0" eaLnBrk="0" fontAlgn="base" hangingPunct="0">
        <a:spcBef>
          <a:spcPct val="20000"/>
        </a:spcBef>
        <a:spcAft>
          <a:spcPct val="0"/>
        </a:spcAft>
        <a:buFont typeface="Arial" charset="0"/>
        <a:buChar char="–"/>
        <a:defRPr sz="6500" kern="1200">
          <a:solidFill>
            <a:schemeClr val="tx1"/>
          </a:solidFill>
          <a:latin typeface="+mn-lt"/>
          <a:ea typeface="+mn-ea"/>
          <a:cs typeface="+mn-cs"/>
        </a:defRPr>
      </a:lvl4pPr>
      <a:lvl5pPr marL="6640513" indent="-736600" algn="l" defTabSz="2951163" rtl="0" eaLnBrk="0" fontAlgn="base" hangingPunct="0">
        <a:spcBef>
          <a:spcPct val="20000"/>
        </a:spcBef>
        <a:spcAft>
          <a:spcPct val="0"/>
        </a:spcAft>
        <a:buFont typeface="Arial" charset="0"/>
        <a:buChar char="»"/>
        <a:defRPr sz="6500" kern="1200">
          <a:solidFill>
            <a:schemeClr val="tx1"/>
          </a:solidFill>
          <a:latin typeface="+mn-lt"/>
          <a:ea typeface="+mn-ea"/>
          <a:cs typeface="+mn-cs"/>
        </a:defRPr>
      </a:lvl5pPr>
      <a:lvl6pPr marL="8117727" indent="-737978" algn="l" defTabSz="2951897" rtl="0" eaLnBrk="1" latinLnBrk="0" hangingPunct="1">
        <a:spcBef>
          <a:spcPct val="20000"/>
        </a:spcBef>
        <a:buFont typeface="Arial" pitchFamily="34" charset="0"/>
        <a:buChar char="•"/>
        <a:defRPr sz="6500" kern="1200">
          <a:solidFill>
            <a:schemeClr val="tx1"/>
          </a:solidFill>
          <a:latin typeface="+mn-lt"/>
          <a:ea typeface="+mn-ea"/>
          <a:cs typeface="+mn-cs"/>
        </a:defRPr>
      </a:lvl6pPr>
      <a:lvl7pPr marL="9593675" indent="-737978" algn="l" defTabSz="2951897" rtl="0" eaLnBrk="1" latinLnBrk="0" hangingPunct="1">
        <a:spcBef>
          <a:spcPct val="20000"/>
        </a:spcBef>
        <a:buFont typeface="Arial" pitchFamily="34" charset="0"/>
        <a:buChar char="•"/>
        <a:defRPr sz="6500" kern="1200">
          <a:solidFill>
            <a:schemeClr val="tx1"/>
          </a:solidFill>
          <a:latin typeface="+mn-lt"/>
          <a:ea typeface="+mn-ea"/>
          <a:cs typeface="+mn-cs"/>
        </a:defRPr>
      </a:lvl7pPr>
      <a:lvl8pPr marL="11069624" indent="-737978" algn="l" defTabSz="2951897" rtl="0" eaLnBrk="1" latinLnBrk="0" hangingPunct="1">
        <a:spcBef>
          <a:spcPct val="20000"/>
        </a:spcBef>
        <a:buFont typeface="Arial" pitchFamily="34" charset="0"/>
        <a:buChar char="•"/>
        <a:defRPr sz="6500" kern="1200">
          <a:solidFill>
            <a:schemeClr val="tx1"/>
          </a:solidFill>
          <a:latin typeface="+mn-lt"/>
          <a:ea typeface="+mn-ea"/>
          <a:cs typeface="+mn-cs"/>
        </a:defRPr>
      </a:lvl8pPr>
      <a:lvl9pPr marL="12545579" indent="-737978" algn="l" defTabSz="2951897" rtl="0" eaLnBrk="1" latinLnBrk="0" hangingPunct="1">
        <a:spcBef>
          <a:spcPct val="20000"/>
        </a:spcBef>
        <a:buFont typeface="Arial" pitchFamily="34" charset="0"/>
        <a:buChar char="•"/>
        <a:defRPr sz="6500" kern="1200">
          <a:solidFill>
            <a:schemeClr val="tx1"/>
          </a:solidFill>
          <a:latin typeface="+mn-lt"/>
          <a:ea typeface="+mn-ea"/>
          <a:cs typeface="+mn-cs"/>
        </a:defRPr>
      </a:lvl9pPr>
    </p:bodyStyle>
    <p:otherStyle>
      <a:defPPr>
        <a:defRPr lang="fr-FR"/>
      </a:defPPr>
      <a:lvl1pPr marL="0" algn="l" defTabSz="2951897" rtl="0" eaLnBrk="1" latinLnBrk="0" hangingPunct="1">
        <a:defRPr sz="5800" kern="1200">
          <a:solidFill>
            <a:schemeClr val="tx1"/>
          </a:solidFill>
          <a:latin typeface="+mn-lt"/>
          <a:ea typeface="+mn-ea"/>
          <a:cs typeface="+mn-cs"/>
        </a:defRPr>
      </a:lvl1pPr>
      <a:lvl2pPr marL="1475949" algn="l" defTabSz="2951897" rtl="0" eaLnBrk="1" latinLnBrk="0" hangingPunct="1">
        <a:defRPr sz="5800" kern="1200">
          <a:solidFill>
            <a:schemeClr val="tx1"/>
          </a:solidFill>
          <a:latin typeface="+mn-lt"/>
          <a:ea typeface="+mn-ea"/>
          <a:cs typeface="+mn-cs"/>
        </a:defRPr>
      </a:lvl2pPr>
      <a:lvl3pPr marL="2951897" algn="l" defTabSz="2951897" rtl="0" eaLnBrk="1" latinLnBrk="0" hangingPunct="1">
        <a:defRPr sz="5800" kern="1200">
          <a:solidFill>
            <a:schemeClr val="tx1"/>
          </a:solidFill>
          <a:latin typeface="+mn-lt"/>
          <a:ea typeface="+mn-ea"/>
          <a:cs typeface="+mn-cs"/>
        </a:defRPr>
      </a:lvl3pPr>
      <a:lvl4pPr marL="4427852" algn="l" defTabSz="2951897" rtl="0" eaLnBrk="1" latinLnBrk="0" hangingPunct="1">
        <a:defRPr sz="5800" kern="1200">
          <a:solidFill>
            <a:schemeClr val="tx1"/>
          </a:solidFill>
          <a:latin typeface="+mn-lt"/>
          <a:ea typeface="+mn-ea"/>
          <a:cs typeface="+mn-cs"/>
        </a:defRPr>
      </a:lvl4pPr>
      <a:lvl5pPr marL="5903801" algn="l" defTabSz="2951897" rtl="0" eaLnBrk="1" latinLnBrk="0" hangingPunct="1">
        <a:defRPr sz="5800" kern="1200">
          <a:solidFill>
            <a:schemeClr val="tx1"/>
          </a:solidFill>
          <a:latin typeface="+mn-lt"/>
          <a:ea typeface="+mn-ea"/>
          <a:cs typeface="+mn-cs"/>
        </a:defRPr>
      </a:lvl5pPr>
      <a:lvl6pPr marL="7379749" algn="l" defTabSz="2951897" rtl="0" eaLnBrk="1" latinLnBrk="0" hangingPunct="1">
        <a:defRPr sz="5800" kern="1200">
          <a:solidFill>
            <a:schemeClr val="tx1"/>
          </a:solidFill>
          <a:latin typeface="+mn-lt"/>
          <a:ea typeface="+mn-ea"/>
          <a:cs typeface="+mn-cs"/>
        </a:defRPr>
      </a:lvl6pPr>
      <a:lvl7pPr marL="8855704" algn="l" defTabSz="2951897" rtl="0" eaLnBrk="1" latinLnBrk="0" hangingPunct="1">
        <a:defRPr sz="5800" kern="1200">
          <a:solidFill>
            <a:schemeClr val="tx1"/>
          </a:solidFill>
          <a:latin typeface="+mn-lt"/>
          <a:ea typeface="+mn-ea"/>
          <a:cs typeface="+mn-cs"/>
        </a:defRPr>
      </a:lvl7pPr>
      <a:lvl8pPr marL="10331653" algn="l" defTabSz="2951897" rtl="0" eaLnBrk="1" latinLnBrk="0" hangingPunct="1">
        <a:defRPr sz="5800" kern="1200">
          <a:solidFill>
            <a:schemeClr val="tx1"/>
          </a:solidFill>
          <a:latin typeface="+mn-lt"/>
          <a:ea typeface="+mn-ea"/>
          <a:cs typeface="+mn-cs"/>
        </a:defRPr>
      </a:lvl8pPr>
      <a:lvl9pPr marL="11807601" algn="l" defTabSz="2951897" rtl="0" eaLnBrk="1" latinLnBrk="0" hangingPunct="1">
        <a:defRPr sz="5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wmf"/><Relationship Id="rId13" Type="http://schemas.openxmlformats.org/officeDocument/2006/relationships/image" Target="../media/image7.png"/><Relationship Id="rId3" Type="http://schemas.openxmlformats.org/officeDocument/2006/relationships/notesSlide" Target="../notesSlides/notesSlide1.xml"/><Relationship Id="rId7" Type="http://schemas.openxmlformats.org/officeDocument/2006/relationships/oleObject" Target="../embeddings/oleObject1.bin"/><Relationship Id="rId12" Type="http://schemas.openxmlformats.org/officeDocument/2006/relationships/image" Target="../media/image3.w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6.png"/><Relationship Id="rId11" Type="http://schemas.openxmlformats.org/officeDocument/2006/relationships/oleObject" Target="../embeddings/oleObject3.bin"/><Relationship Id="rId5" Type="http://schemas.openxmlformats.org/officeDocument/2006/relationships/image" Target="../media/image5.png"/><Relationship Id="rId10" Type="http://schemas.openxmlformats.org/officeDocument/2006/relationships/image" Target="../media/image2.wmf"/><Relationship Id="rId4" Type="http://schemas.openxmlformats.org/officeDocument/2006/relationships/image" Target="../media/image4.png"/><Relationship Id="rId9" Type="http://schemas.openxmlformats.org/officeDocument/2006/relationships/oleObject" Target="../embeddings/oleObject2.bin"/><Relationship Id="rId1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0" name="Picture 944"/>
          <p:cNvPicPr>
            <a:picLocks noChangeAspect="1" noChangeArrowheads="1"/>
          </p:cNvPicPr>
          <p:nvPr/>
        </p:nvPicPr>
        <p:blipFill>
          <a:blip r:embed="rId4">
            <a:grayscl/>
            <a:biLevel thresh="50000"/>
          </a:blip>
          <a:srcRect/>
          <a:stretch>
            <a:fillRect/>
          </a:stretch>
        </p:blipFill>
        <p:spPr bwMode="auto">
          <a:xfrm>
            <a:off x="18687171" y="88514"/>
            <a:ext cx="2520950" cy="2538412"/>
          </a:xfrm>
          <a:prstGeom prst="rect">
            <a:avLst/>
          </a:prstGeom>
          <a:noFill/>
          <a:ln w="9525" cmpd="dbl">
            <a:noFill/>
            <a:miter lim="800000"/>
            <a:headEnd/>
            <a:tailEnd/>
          </a:ln>
        </p:spPr>
      </p:pic>
      <p:sp>
        <p:nvSpPr>
          <p:cNvPr id="3108" name="Text Box 219"/>
          <p:cNvSpPr txBox="1">
            <a:spLocks noChangeArrowheads="1"/>
          </p:cNvSpPr>
          <p:nvPr/>
        </p:nvSpPr>
        <p:spPr bwMode="auto">
          <a:xfrm>
            <a:off x="5498430" y="574433"/>
            <a:ext cx="12977160" cy="1230953"/>
          </a:xfrm>
          <a:prstGeom prst="rect">
            <a:avLst/>
          </a:prstGeom>
          <a:noFill/>
          <a:ln w="3175">
            <a:noFill/>
            <a:miter lim="800000"/>
            <a:headEnd/>
            <a:tailEnd/>
          </a:ln>
        </p:spPr>
        <p:txBody>
          <a:bodyPr wrap="square" lIns="60805" tIns="30404" rIns="60805" bIns="30404">
            <a:spAutoFit/>
          </a:bodyPr>
          <a:lstStyle/>
          <a:p>
            <a:pPr algn="ctr"/>
            <a:r>
              <a:rPr lang="en-US" sz="3800" b="1" dirty="0">
                <a:solidFill>
                  <a:srgbClr val="D60093"/>
                </a:solidFill>
                <a:latin typeface="Times New Roman" panose="02020603050405020304" pitchFamily="18" charset="0"/>
                <a:cs typeface="Times New Roman" panose="02020603050405020304" pitchFamily="18" charset="0"/>
              </a:rPr>
              <a:t>Thermodynamic Investigation of the QCD Phase Diagram with 2+1 Quark Flavor</a:t>
            </a:r>
            <a:r>
              <a:rPr lang="en-US" sz="3600" b="1" dirty="0">
                <a:solidFill>
                  <a:srgbClr val="D60093"/>
                </a:solidFill>
                <a:latin typeface="Times New Roman" panose="02020603050405020304" pitchFamily="18" charset="0"/>
                <a:cs typeface="Times New Roman" panose="02020603050405020304" pitchFamily="18" charset="0"/>
              </a:rPr>
              <a:t>s</a:t>
            </a:r>
            <a:endParaRPr lang="fr-FR" sz="3600" dirty="0">
              <a:solidFill>
                <a:srgbClr val="D60093"/>
              </a:solidFill>
              <a:latin typeface="Times New Roman" panose="02020603050405020304" pitchFamily="18" charset="0"/>
              <a:cs typeface="Times New Roman" panose="02020603050405020304" pitchFamily="18" charset="0"/>
            </a:endParaRPr>
          </a:p>
        </p:txBody>
      </p:sp>
      <p:sp>
        <p:nvSpPr>
          <p:cNvPr id="21" name="Rectangle à coins arrondis 20"/>
          <p:cNvSpPr/>
          <p:nvPr/>
        </p:nvSpPr>
        <p:spPr>
          <a:xfrm>
            <a:off x="11057373" y="27478095"/>
            <a:ext cx="10210494" cy="2353174"/>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4639" tIns="32319" rIns="64639" bIns="32319" anchor="ctr"/>
          <a:lstStyle/>
          <a:p>
            <a:pPr lvl="0"/>
            <a:r>
              <a:rPr lang="en-US" sz="2000" b="1" dirty="0">
                <a:solidFill>
                  <a:schemeClr val="tx1"/>
                </a:solidFill>
                <a:latin typeface="Times New Roman" panose="02020603050405020304" pitchFamily="18" charset="0"/>
                <a:cs typeface="Times New Roman" panose="02020603050405020304" pitchFamily="18" charset="0"/>
              </a:rPr>
              <a:t>References</a:t>
            </a:r>
            <a:endParaRPr lang="en-US" sz="1800" b="1" dirty="0">
              <a:solidFill>
                <a:schemeClr val="tx1"/>
              </a:solidFill>
              <a:latin typeface="Times New Roman" panose="02020603050405020304" pitchFamily="18" charset="0"/>
              <a:cs typeface="Times New Roman" panose="02020603050405020304" pitchFamily="18" charset="0"/>
            </a:endParaRPr>
          </a:p>
          <a:p>
            <a:pPr lvl="0"/>
            <a:r>
              <a:rPr lang="en-US" sz="1600" dirty="0">
                <a:solidFill>
                  <a:schemeClr val="tx1"/>
                </a:solidFill>
                <a:latin typeface="Times New Roman" panose="02020603050405020304" pitchFamily="18" charset="0"/>
                <a:cs typeface="Times New Roman" panose="02020603050405020304" pitchFamily="18" charset="0"/>
              </a:rPr>
              <a:t>1</a:t>
            </a:r>
            <a:r>
              <a:rPr lang="en-US" sz="1700" dirty="0">
                <a:solidFill>
                  <a:schemeClr val="tx1"/>
                </a:solidFill>
                <a:latin typeface="Times New Roman" panose="02020603050405020304" pitchFamily="18" charset="0"/>
                <a:cs typeface="Times New Roman" panose="02020603050405020304" pitchFamily="18" charset="0"/>
              </a:rPr>
              <a:t>. F. </a:t>
            </a:r>
            <a:r>
              <a:rPr lang="en-US" sz="1700" dirty="0" err="1">
                <a:solidFill>
                  <a:schemeClr val="tx1"/>
                </a:solidFill>
                <a:latin typeface="Times New Roman" panose="02020603050405020304" pitchFamily="18" charset="0"/>
                <a:cs typeface="Times New Roman" panose="02020603050405020304" pitchFamily="18" charset="0"/>
              </a:rPr>
              <a:t>Akram</a:t>
            </a:r>
            <a:r>
              <a:rPr lang="en-US" sz="1700" dirty="0">
                <a:solidFill>
                  <a:schemeClr val="tx1"/>
                </a:solidFill>
                <a:latin typeface="Times New Roman" panose="02020603050405020304" pitchFamily="18" charset="0"/>
                <a:cs typeface="Times New Roman" panose="02020603050405020304" pitchFamily="18" charset="0"/>
              </a:rPr>
              <a:t>, </a:t>
            </a:r>
            <a:r>
              <a:rPr lang="en-US" sz="1700" i="1" dirty="0">
                <a:solidFill>
                  <a:schemeClr val="tx1"/>
                </a:solidFill>
                <a:latin typeface="Times New Roman" panose="02020603050405020304" pitchFamily="18" charset="0"/>
                <a:cs typeface="Times New Roman" panose="02020603050405020304" pitchFamily="18" charset="0"/>
              </a:rPr>
              <a:t>Basics of Quantum Chromodynamics</a:t>
            </a:r>
            <a:r>
              <a:rPr lang="en-US" sz="1700" dirty="0">
                <a:solidFill>
                  <a:schemeClr val="tx1"/>
                </a:solidFill>
                <a:latin typeface="Times New Roman" panose="02020603050405020304" pitchFamily="18" charset="0"/>
                <a:cs typeface="Times New Roman" panose="02020603050405020304" pitchFamily="18" charset="0"/>
              </a:rPr>
              <a:t>, 5</a:t>
            </a:r>
            <a:r>
              <a:rPr lang="en-US" sz="1700" baseline="30000" dirty="0">
                <a:solidFill>
                  <a:schemeClr val="tx1"/>
                </a:solidFill>
                <a:latin typeface="Times New Roman" panose="02020603050405020304" pitchFamily="18" charset="0"/>
                <a:cs typeface="Times New Roman" panose="02020603050405020304" pitchFamily="18" charset="0"/>
              </a:rPr>
              <a:t>th </a:t>
            </a:r>
            <a:r>
              <a:rPr lang="en-US" sz="1700" dirty="0">
                <a:solidFill>
                  <a:schemeClr val="tx1"/>
                </a:solidFill>
                <a:latin typeface="Times New Roman" panose="02020603050405020304" pitchFamily="18" charset="0"/>
                <a:cs typeface="Times New Roman" panose="02020603050405020304" pitchFamily="18" charset="0"/>
              </a:rPr>
              <a:t>School on LHC Physics, NCP Islamabad (August 2016).</a:t>
            </a:r>
            <a:endParaRPr lang="fr-FR" sz="1700" dirty="0">
              <a:solidFill>
                <a:schemeClr val="tx1"/>
              </a:solidFill>
              <a:latin typeface="Times New Roman" panose="02020603050405020304" pitchFamily="18" charset="0"/>
              <a:cs typeface="Times New Roman" panose="02020603050405020304" pitchFamily="18" charset="0"/>
            </a:endParaRPr>
          </a:p>
          <a:p>
            <a:pPr lvl="0"/>
            <a:r>
              <a:rPr lang="en-US" sz="1700" dirty="0">
                <a:solidFill>
                  <a:schemeClr val="tx1"/>
                </a:solidFill>
                <a:latin typeface="Times New Roman" panose="02020603050405020304" pitchFamily="18" charset="0"/>
                <a:cs typeface="Times New Roman" panose="02020603050405020304" pitchFamily="18" charset="0"/>
              </a:rPr>
              <a:t>2. S. Ramadas, </a:t>
            </a:r>
            <a:r>
              <a:rPr lang="en-US" sz="1700" i="1" dirty="0">
                <a:solidFill>
                  <a:schemeClr val="tx1"/>
                </a:solidFill>
                <a:latin typeface="Times New Roman" panose="02020603050405020304" pitchFamily="18" charset="0"/>
                <a:cs typeface="Times New Roman" panose="02020603050405020304" pitchFamily="18" charset="0"/>
              </a:rPr>
              <a:t>QGP in Quark Stars</a:t>
            </a:r>
            <a:r>
              <a:rPr lang="en-US" sz="1700" dirty="0">
                <a:solidFill>
                  <a:schemeClr val="tx1"/>
                </a:solidFill>
                <a:latin typeface="Times New Roman" panose="02020603050405020304" pitchFamily="18" charset="0"/>
                <a:cs typeface="Times New Roman" panose="02020603050405020304" pitchFamily="18" charset="0"/>
              </a:rPr>
              <a:t>, PhD thesis, University of Calicut, India (April 2014).</a:t>
            </a:r>
            <a:endParaRPr lang="fr-FR" sz="1700" dirty="0">
              <a:solidFill>
                <a:schemeClr val="tx1"/>
              </a:solidFill>
              <a:latin typeface="Times New Roman" panose="02020603050405020304" pitchFamily="18" charset="0"/>
              <a:cs typeface="Times New Roman" panose="02020603050405020304" pitchFamily="18" charset="0"/>
            </a:endParaRPr>
          </a:p>
          <a:p>
            <a:pPr lvl="0"/>
            <a:r>
              <a:rPr lang="en-US" sz="1700" dirty="0">
                <a:solidFill>
                  <a:schemeClr val="tx1"/>
                </a:solidFill>
                <a:latin typeface="Times New Roman" panose="02020603050405020304" pitchFamily="18" charset="0"/>
                <a:cs typeface="Times New Roman" panose="02020603050405020304" pitchFamily="18" charset="0"/>
              </a:rPr>
              <a:t>3. R. </a:t>
            </a:r>
            <a:r>
              <a:rPr lang="en-US" sz="1700" dirty="0" err="1">
                <a:solidFill>
                  <a:schemeClr val="tx1"/>
                </a:solidFill>
                <a:latin typeface="Times New Roman" panose="02020603050405020304" pitchFamily="18" charset="0"/>
                <a:cs typeface="Times New Roman" panose="02020603050405020304" pitchFamily="18" charset="0"/>
              </a:rPr>
              <a:t>Pasechnik</a:t>
            </a:r>
            <a:r>
              <a:rPr lang="en-US" sz="1700" dirty="0">
                <a:solidFill>
                  <a:schemeClr val="tx1"/>
                </a:solidFill>
                <a:latin typeface="Times New Roman" panose="02020603050405020304" pitchFamily="18" charset="0"/>
                <a:cs typeface="Times New Roman" panose="02020603050405020304" pitchFamily="18" charset="0"/>
              </a:rPr>
              <a:t> and M. </a:t>
            </a:r>
            <a:r>
              <a:rPr lang="en-US" sz="1700" dirty="0" err="1">
                <a:solidFill>
                  <a:schemeClr val="tx1"/>
                </a:solidFill>
                <a:latin typeface="Times New Roman" panose="02020603050405020304" pitchFamily="18" charset="0"/>
                <a:cs typeface="Times New Roman" panose="02020603050405020304" pitchFamily="18" charset="0"/>
              </a:rPr>
              <a:t>Šumbera</a:t>
            </a:r>
            <a:r>
              <a:rPr lang="en-US" sz="1700" dirty="0">
                <a:solidFill>
                  <a:schemeClr val="tx1"/>
                </a:solidFill>
                <a:latin typeface="Times New Roman" panose="02020603050405020304" pitchFamily="18" charset="0"/>
                <a:cs typeface="Times New Roman" panose="02020603050405020304" pitchFamily="18" charset="0"/>
              </a:rPr>
              <a:t>, </a:t>
            </a:r>
            <a:r>
              <a:rPr lang="en-US" sz="1700" dirty="0" err="1">
                <a:solidFill>
                  <a:schemeClr val="tx1"/>
                </a:solidFill>
                <a:latin typeface="Times New Roman" panose="02020603050405020304" pitchFamily="18" charset="0"/>
                <a:cs typeface="Times New Roman" panose="02020603050405020304" pitchFamily="18" charset="0"/>
              </a:rPr>
              <a:t>arXiv</a:t>
            </a:r>
            <a:r>
              <a:rPr lang="en-US" sz="1700" dirty="0">
                <a:solidFill>
                  <a:schemeClr val="tx1"/>
                </a:solidFill>
                <a:latin typeface="Times New Roman" panose="02020603050405020304" pitchFamily="18" charset="0"/>
                <a:cs typeface="Times New Roman" panose="02020603050405020304" pitchFamily="18" charset="0"/>
              </a:rPr>
              <a:t>: 1611.01533v3 [hep-</a:t>
            </a:r>
            <a:r>
              <a:rPr lang="en-US" sz="1700" dirty="0" err="1">
                <a:solidFill>
                  <a:schemeClr val="tx1"/>
                </a:solidFill>
                <a:latin typeface="Times New Roman" panose="02020603050405020304" pitchFamily="18" charset="0"/>
                <a:cs typeface="Times New Roman" panose="02020603050405020304" pitchFamily="18" charset="0"/>
              </a:rPr>
              <a:t>ph</a:t>
            </a:r>
            <a:r>
              <a:rPr lang="en-US" sz="1700" dirty="0">
                <a:solidFill>
                  <a:schemeClr val="tx1"/>
                </a:solidFill>
                <a:latin typeface="Times New Roman" panose="02020603050405020304" pitchFamily="18" charset="0"/>
                <a:cs typeface="Times New Roman" panose="02020603050405020304" pitchFamily="18" charset="0"/>
              </a:rPr>
              <a:t>].</a:t>
            </a:r>
            <a:endParaRPr lang="fr-FR" sz="1700" dirty="0">
              <a:solidFill>
                <a:schemeClr val="tx1"/>
              </a:solidFill>
              <a:latin typeface="Times New Roman" panose="02020603050405020304" pitchFamily="18" charset="0"/>
              <a:cs typeface="Times New Roman" panose="02020603050405020304" pitchFamily="18" charset="0"/>
            </a:endParaRPr>
          </a:p>
          <a:p>
            <a:pPr lvl="0"/>
            <a:r>
              <a:rPr lang="en-US" sz="1700" dirty="0">
                <a:solidFill>
                  <a:schemeClr val="tx1"/>
                </a:solidFill>
                <a:latin typeface="Times New Roman" panose="02020603050405020304" pitchFamily="18" charset="0"/>
                <a:cs typeface="Times New Roman" panose="02020603050405020304" pitchFamily="18" charset="0"/>
              </a:rPr>
              <a:t>4. L. </a:t>
            </a:r>
            <a:r>
              <a:rPr lang="en-US" sz="1700" dirty="0" err="1">
                <a:solidFill>
                  <a:schemeClr val="tx1"/>
                </a:solidFill>
                <a:latin typeface="Times New Roman" panose="02020603050405020304" pitchFamily="18" charset="0"/>
                <a:cs typeface="Times New Roman" panose="02020603050405020304" pitchFamily="18" charset="0"/>
              </a:rPr>
              <a:t>Apolinário</a:t>
            </a:r>
            <a:r>
              <a:rPr lang="en-US" sz="1700" dirty="0">
                <a:solidFill>
                  <a:schemeClr val="tx1"/>
                </a:solidFill>
                <a:latin typeface="Times New Roman" panose="02020603050405020304" pitchFamily="18" charset="0"/>
                <a:cs typeface="Times New Roman" panose="02020603050405020304" pitchFamily="18" charset="0"/>
              </a:rPr>
              <a:t>, J. G. </a:t>
            </a:r>
            <a:r>
              <a:rPr lang="en-US" sz="1700" dirty="0" err="1">
                <a:solidFill>
                  <a:schemeClr val="tx1"/>
                </a:solidFill>
                <a:latin typeface="Times New Roman" panose="02020603050405020304" pitchFamily="18" charset="0"/>
                <a:cs typeface="Times New Roman" panose="02020603050405020304" pitchFamily="18" charset="0"/>
              </a:rPr>
              <a:t>Milhano</a:t>
            </a:r>
            <a:r>
              <a:rPr lang="en-US" sz="1700" dirty="0">
                <a:solidFill>
                  <a:schemeClr val="tx1"/>
                </a:solidFill>
                <a:latin typeface="Times New Roman" panose="02020603050405020304" pitchFamily="18" charset="0"/>
                <a:cs typeface="Times New Roman" panose="02020603050405020304" pitchFamily="18" charset="0"/>
              </a:rPr>
              <a:t>, G. P. </a:t>
            </a:r>
            <a:r>
              <a:rPr lang="en-US" sz="1700" dirty="0" err="1">
                <a:solidFill>
                  <a:schemeClr val="tx1"/>
                </a:solidFill>
                <a:latin typeface="Times New Roman" panose="02020603050405020304" pitchFamily="18" charset="0"/>
                <a:cs typeface="Times New Roman" panose="02020603050405020304" pitchFamily="18" charset="0"/>
              </a:rPr>
              <a:t>Salamand</a:t>
            </a:r>
            <a:r>
              <a:rPr lang="en-US" sz="1700" dirty="0">
                <a:solidFill>
                  <a:schemeClr val="tx1"/>
                </a:solidFill>
                <a:latin typeface="Times New Roman" panose="02020603050405020304" pitchFamily="18" charset="0"/>
                <a:cs typeface="Times New Roman" panose="02020603050405020304" pitchFamily="18" charset="0"/>
              </a:rPr>
              <a:t> and C. A. Salgado, Physical Review Letters 120 (2018) 232301.</a:t>
            </a:r>
            <a:endParaRPr lang="fr-FR" sz="1700" dirty="0">
              <a:solidFill>
                <a:schemeClr val="tx1"/>
              </a:solidFill>
              <a:latin typeface="Times New Roman" panose="02020603050405020304" pitchFamily="18" charset="0"/>
              <a:cs typeface="Times New Roman" panose="02020603050405020304" pitchFamily="18" charset="0"/>
            </a:endParaRPr>
          </a:p>
          <a:p>
            <a:pPr lvl="0"/>
            <a:r>
              <a:rPr lang="en-US" sz="1700" dirty="0">
                <a:solidFill>
                  <a:schemeClr val="tx1"/>
                </a:solidFill>
                <a:latin typeface="Times New Roman" panose="02020603050405020304" pitchFamily="18" charset="0"/>
                <a:cs typeface="Times New Roman" panose="02020603050405020304" pitchFamily="18" charset="0"/>
              </a:rPr>
              <a:t>5. K. Redlich and L. </a:t>
            </a:r>
            <a:r>
              <a:rPr lang="en-US" sz="1700" dirty="0" err="1">
                <a:solidFill>
                  <a:schemeClr val="tx1"/>
                </a:solidFill>
                <a:latin typeface="Times New Roman" panose="02020603050405020304" pitchFamily="18" charset="0"/>
                <a:cs typeface="Times New Roman" panose="02020603050405020304" pitchFamily="18" charset="0"/>
              </a:rPr>
              <a:t>Turko</a:t>
            </a:r>
            <a:r>
              <a:rPr lang="en-US" sz="1700" dirty="0">
                <a:solidFill>
                  <a:schemeClr val="tx1"/>
                </a:solidFill>
                <a:latin typeface="Times New Roman" panose="02020603050405020304" pitchFamily="18" charset="0"/>
                <a:cs typeface="Times New Roman" panose="02020603050405020304" pitchFamily="18" charset="0"/>
              </a:rPr>
              <a:t>, Z. Phys. C5 (1980) 201; L. </a:t>
            </a:r>
            <a:r>
              <a:rPr lang="en-US" sz="1700" dirty="0" err="1">
                <a:solidFill>
                  <a:schemeClr val="tx1"/>
                </a:solidFill>
                <a:latin typeface="Times New Roman" panose="02020603050405020304" pitchFamily="18" charset="0"/>
                <a:cs typeface="Times New Roman" panose="02020603050405020304" pitchFamily="18" charset="0"/>
              </a:rPr>
              <a:t>Turko</a:t>
            </a:r>
            <a:r>
              <a:rPr lang="en-US" sz="1700" dirty="0">
                <a:solidFill>
                  <a:schemeClr val="tx1"/>
                </a:solidFill>
                <a:latin typeface="Times New Roman" panose="02020603050405020304" pitchFamily="18" charset="0"/>
                <a:cs typeface="Times New Roman" panose="02020603050405020304" pitchFamily="18" charset="0"/>
              </a:rPr>
              <a:t>, Phys. Lett. B 104 (1981) 153.</a:t>
            </a:r>
            <a:endParaRPr lang="pt-BR" sz="1700" dirty="0">
              <a:solidFill>
                <a:schemeClr val="tx1"/>
              </a:solidFill>
              <a:latin typeface="Times New Roman" panose="02020603050405020304" pitchFamily="18" charset="0"/>
              <a:cs typeface="Times New Roman" pitchFamily="18" charset="0"/>
            </a:endParaRPr>
          </a:p>
        </p:txBody>
      </p:sp>
      <p:sp>
        <p:nvSpPr>
          <p:cNvPr id="1224" name="Text Box 220"/>
          <p:cNvSpPr txBox="1">
            <a:spLocks noChangeArrowheads="1"/>
          </p:cNvSpPr>
          <p:nvPr/>
        </p:nvSpPr>
        <p:spPr bwMode="auto">
          <a:xfrm>
            <a:off x="7460146" y="2060574"/>
            <a:ext cx="9858444" cy="925297"/>
          </a:xfrm>
          <a:prstGeom prst="rect">
            <a:avLst/>
          </a:prstGeom>
          <a:noFill/>
          <a:ln w="9525">
            <a:noFill/>
            <a:miter lim="800000"/>
            <a:headEnd/>
            <a:tailEnd/>
          </a:ln>
        </p:spPr>
        <p:txBody>
          <a:bodyPr wrap="square" lIns="62906" tIns="31454" rIns="62906" bIns="31454">
            <a:spAutoFit/>
          </a:bodyPr>
          <a:lstStyle/>
          <a:p>
            <a:pPr algn="ctr"/>
            <a:r>
              <a:rPr lang="fr-FR" sz="2800" dirty="0">
                <a:latin typeface="Times New Roman" panose="02020603050405020304" pitchFamily="18" charset="0"/>
                <a:cs typeface="Times New Roman" panose="02020603050405020304" pitchFamily="18" charset="0"/>
              </a:rPr>
              <a:t>Hayet </a:t>
            </a:r>
            <a:r>
              <a:rPr lang="fr-FR" sz="2800" dirty="0" err="1">
                <a:latin typeface="Times New Roman" panose="02020603050405020304" pitchFamily="18" charset="0"/>
                <a:cs typeface="Times New Roman" panose="02020603050405020304" pitchFamily="18" charset="0"/>
              </a:rPr>
              <a:t>Sahi</a:t>
            </a:r>
            <a:r>
              <a:rPr lang="fr-FR" sz="2800" baseline="30000" dirty="0">
                <a:latin typeface="Times New Roman" panose="02020603050405020304" pitchFamily="18" charset="0"/>
                <a:cs typeface="Times New Roman" panose="02020603050405020304" pitchFamily="18" charset="0"/>
              </a:rPr>
              <a:t> </a:t>
            </a:r>
            <a:r>
              <a:rPr lang="fr-FR" sz="2800" dirty="0">
                <a:latin typeface="Times New Roman" panose="02020603050405020304" pitchFamily="18" charset="0"/>
                <a:cs typeface="Times New Roman" panose="02020603050405020304" pitchFamily="18" charset="0"/>
              </a:rPr>
              <a:t>and Amal Ait El </a:t>
            </a:r>
            <a:r>
              <a:rPr lang="fr-FR" sz="2800" dirty="0" err="1">
                <a:latin typeface="Times New Roman" panose="02020603050405020304" pitchFamily="18" charset="0"/>
                <a:cs typeface="Times New Roman" panose="02020603050405020304" pitchFamily="18" charset="0"/>
              </a:rPr>
              <a:t>Djoudi</a:t>
            </a:r>
            <a:endParaRPr lang="fr-FR" sz="2800" dirty="0">
              <a:latin typeface="Times New Roman" panose="02020603050405020304" pitchFamily="18" charset="0"/>
              <a:cs typeface="Times New Roman" panose="02020603050405020304" pitchFamily="18" charset="0"/>
            </a:endParaRPr>
          </a:p>
          <a:p>
            <a:pPr algn="ctr"/>
            <a:endParaRPr lang="fr-FR" sz="2800" b="1" i="1" dirty="0">
              <a:solidFill>
                <a:srgbClr val="000000"/>
              </a:solidFill>
              <a:latin typeface="Times New Roman" pitchFamily="18" charset="0"/>
              <a:ea typeface="SimSun" pitchFamily="2" charset="-122"/>
              <a:cs typeface="Times New Roman" pitchFamily="18" charset="0"/>
            </a:endParaRPr>
          </a:p>
        </p:txBody>
      </p:sp>
      <p:sp>
        <p:nvSpPr>
          <p:cNvPr id="1225" name="Text Box 419"/>
          <p:cNvSpPr txBox="1">
            <a:spLocks noChangeArrowheads="1"/>
          </p:cNvSpPr>
          <p:nvPr/>
        </p:nvSpPr>
        <p:spPr bwMode="auto">
          <a:xfrm>
            <a:off x="5335550" y="2794805"/>
            <a:ext cx="12930188" cy="1116013"/>
          </a:xfrm>
          <a:prstGeom prst="rect">
            <a:avLst/>
          </a:prstGeom>
          <a:noFill/>
          <a:ln w="9525">
            <a:noFill/>
            <a:miter lim="800000"/>
            <a:headEnd/>
            <a:tailEnd/>
          </a:ln>
        </p:spPr>
        <p:txBody>
          <a:bodyPr lIns="62906" tIns="31454" rIns="62906" bIns="31454">
            <a:spAutoFit/>
          </a:bodyPr>
          <a:lstStyle/>
          <a:p>
            <a:pPr algn="ctr" defTabSz="2871788"/>
            <a:r>
              <a:rPr lang="fr-FR" sz="2500" baseline="30000" dirty="0"/>
              <a:t> </a:t>
            </a:r>
            <a:r>
              <a:rPr lang="fr-FR" sz="2300" i="1" dirty="0"/>
              <a:t>Laboratoire de Physique des Particules et Physique Statistique</a:t>
            </a:r>
          </a:p>
          <a:p>
            <a:pPr algn="ctr" defTabSz="2871788"/>
            <a:r>
              <a:rPr lang="fr-FR" sz="2300" i="1" dirty="0"/>
              <a:t>Ecole Normale Supérieure - </a:t>
            </a:r>
            <a:r>
              <a:rPr lang="fr-FR" sz="2300" i="1" dirty="0" err="1"/>
              <a:t>Kouba</a:t>
            </a:r>
            <a:r>
              <a:rPr lang="fr-FR" sz="2300" i="1" dirty="0"/>
              <a:t>, B.P. 92, 16050 , Vieux </a:t>
            </a:r>
            <a:r>
              <a:rPr lang="fr-FR" sz="2300" i="1" dirty="0" err="1"/>
              <a:t>Kouba</a:t>
            </a:r>
            <a:r>
              <a:rPr lang="fr-FR" sz="2300" i="1" dirty="0"/>
              <a:t>, </a:t>
            </a:r>
            <a:r>
              <a:rPr lang="fr-FR" sz="2300" i="1" dirty="0" err="1"/>
              <a:t>Algiers</a:t>
            </a:r>
            <a:r>
              <a:rPr lang="fr-FR" sz="2300" i="1" dirty="0"/>
              <a:t>, </a:t>
            </a:r>
            <a:r>
              <a:rPr lang="fr-FR" sz="2300" i="1" dirty="0" err="1"/>
              <a:t>Algeria</a:t>
            </a:r>
            <a:endParaRPr lang="fr-FR" sz="2300" i="1" dirty="0"/>
          </a:p>
          <a:p>
            <a:pPr algn="ctr" defTabSz="2871788"/>
            <a:r>
              <a:rPr lang="fr-FR" sz="2300" i="1" dirty="0"/>
              <a:t>Email: h.sahi@univ-boumerdes.dz; </a:t>
            </a:r>
            <a:r>
              <a:rPr lang="en-US" sz="2300" i="1" dirty="0"/>
              <a:t> </a:t>
            </a:r>
            <a:r>
              <a:rPr lang="en-US" sz="2300" i="1" dirty="0" err="1"/>
              <a:t>amal</a:t>
            </a:r>
            <a:r>
              <a:rPr lang="en-US" sz="2300" i="1" dirty="0"/>
              <a:t>.</a:t>
            </a:r>
            <a:r>
              <a:rPr lang="fr-FR" sz="2300" i="1" dirty="0"/>
              <a:t>aiteldjoudi@g.ens-kouba.dz  </a:t>
            </a:r>
            <a:r>
              <a:rPr lang="en-US" sz="2300" i="1" dirty="0"/>
              <a:t>  </a:t>
            </a:r>
            <a:endParaRPr lang="fr-FR" sz="2300" i="1" dirty="0"/>
          </a:p>
        </p:txBody>
      </p:sp>
      <p:sp>
        <p:nvSpPr>
          <p:cNvPr id="1227" name="ZoneTexte 99"/>
          <p:cNvSpPr txBox="1">
            <a:spLocks noChangeArrowheads="1"/>
          </p:cNvSpPr>
          <p:nvPr/>
        </p:nvSpPr>
        <p:spPr bwMode="auto">
          <a:xfrm>
            <a:off x="271148" y="5863463"/>
            <a:ext cx="13508038" cy="340521"/>
          </a:xfrm>
          <a:prstGeom prst="rect">
            <a:avLst/>
          </a:prstGeom>
          <a:noFill/>
          <a:ln w="9525">
            <a:noFill/>
            <a:miter lim="800000"/>
            <a:headEnd/>
            <a:tailEnd/>
          </a:ln>
        </p:spPr>
        <p:txBody>
          <a:bodyPr lIns="62906" tIns="31454" rIns="62906" bIns="31454">
            <a:spAutoFit/>
          </a:bodyPr>
          <a:lstStyle/>
          <a:p>
            <a:pPr algn="just"/>
            <a:r>
              <a:rPr lang="en-US" sz="1800" b="1" u="sng" dirty="0">
                <a:latin typeface="Times New Roman" pitchFamily="18" charset="0"/>
                <a:cs typeface="Times New Roman" pitchFamily="18" charset="0"/>
              </a:rPr>
              <a:t>Key words :</a:t>
            </a:r>
            <a:r>
              <a:rPr lang="en-US" sz="1800" dirty="0">
                <a:latin typeface="Times New Roman" pitchFamily="18" charset="0"/>
                <a:ea typeface="SimSun" pitchFamily="2" charset="-122"/>
              </a:rPr>
              <a:t> Deconfinement phase transition; phase diagram; First order phase transition.</a:t>
            </a:r>
            <a:endParaRPr lang="fr-FR" sz="1800" dirty="0">
              <a:latin typeface="Times New Roman" pitchFamily="18" charset="0"/>
              <a:ea typeface="SimSun" pitchFamily="2" charset="-122"/>
              <a:cs typeface="Times New Roman" pitchFamily="18" charset="0"/>
            </a:endParaRPr>
          </a:p>
        </p:txBody>
      </p:sp>
      <p:sp>
        <p:nvSpPr>
          <p:cNvPr id="3119" name="Text Box 422"/>
          <p:cNvSpPr txBox="1">
            <a:spLocks noChangeArrowheads="1"/>
          </p:cNvSpPr>
          <p:nvPr/>
        </p:nvSpPr>
        <p:spPr bwMode="auto">
          <a:xfrm>
            <a:off x="1463633" y="24641241"/>
            <a:ext cx="3228975" cy="494410"/>
          </a:xfrm>
          <a:prstGeom prst="rect">
            <a:avLst/>
          </a:prstGeom>
          <a:noFill/>
          <a:ln w="9525">
            <a:noFill/>
            <a:miter lim="800000"/>
            <a:headEnd/>
            <a:tailEnd/>
          </a:ln>
        </p:spPr>
        <p:txBody>
          <a:bodyPr lIns="62906" tIns="31454" rIns="62906" bIns="31454">
            <a:spAutoFit/>
          </a:bodyPr>
          <a:lstStyle/>
          <a:p>
            <a:pPr algn="ctr" defTabSz="2687638">
              <a:defRPr/>
            </a:pPr>
            <a:r>
              <a:rPr lang="fr-FR" sz="2800" b="1" dirty="0">
                <a:solidFill>
                  <a:srgbClr val="D60093"/>
                </a:solidFill>
                <a:effectLst>
                  <a:outerShdw blurRad="38100" dist="38100" dir="2700000" algn="tl">
                    <a:srgbClr val="C0C0C0"/>
                  </a:outerShdw>
                </a:effectLst>
                <a:latin typeface="Times New Roman" pitchFamily="18" charset="0"/>
                <a:cs typeface="Times New Roman" pitchFamily="18" charset="0"/>
              </a:rPr>
              <a:t>REFERENCES</a:t>
            </a:r>
          </a:p>
        </p:txBody>
      </p:sp>
      <p:sp>
        <p:nvSpPr>
          <p:cNvPr id="1229" name="Rectangle 21"/>
          <p:cNvSpPr>
            <a:spLocks noChangeArrowheads="1"/>
          </p:cNvSpPr>
          <p:nvPr/>
        </p:nvSpPr>
        <p:spPr bwMode="auto">
          <a:xfrm>
            <a:off x="0" y="0"/>
            <a:ext cx="130175" cy="957263"/>
          </a:xfrm>
          <a:prstGeom prst="rect">
            <a:avLst/>
          </a:prstGeom>
          <a:noFill/>
          <a:ln w="9525">
            <a:noFill/>
            <a:miter lim="800000"/>
            <a:headEnd/>
            <a:tailEnd/>
          </a:ln>
        </p:spPr>
        <p:txBody>
          <a:bodyPr wrap="none" lIns="64639" tIns="32319" rIns="64639" bIns="32319" anchor="ctr">
            <a:spAutoFit/>
          </a:bodyPr>
          <a:lstStyle/>
          <a:p>
            <a:endParaRPr lang="en-US">
              <a:latin typeface="Calibri" pitchFamily="34" charset="0"/>
            </a:endParaRPr>
          </a:p>
        </p:txBody>
      </p:sp>
      <p:sp>
        <p:nvSpPr>
          <p:cNvPr id="1230" name="Rectangle 23"/>
          <p:cNvSpPr>
            <a:spLocks noChangeArrowheads="1"/>
          </p:cNvSpPr>
          <p:nvPr/>
        </p:nvSpPr>
        <p:spPr bwMode="auto">
          <a:xfrm>
            <a:off x="0" y="0"/>
            <a:ext cx="130175" cy="957263"/>
          </a:xfrm>
          <a:prstGeom prst="rect">
            <a:avLst/>
          </a:prstGeom>
          <a:noFill/>
          <a:ln w="9525">
            <a:noFill/>
            <a:miter lim="800000"/>
            <a:headEnd/>
            <a:tailEnd/>
          </a:ln>
        </p:spPr>
        <p:txBody>
          <a:bodyPr wrap="none" lIns="64639" tIns="32319" rIns="64639" bIns="32319" anchor="ctr">
            <a:spAutoFit/>
          </a:bodyPr>
          <a:lstStyle/>
          <a:p>
            <a:endParaRPr lang="en-US">
              <a:latin typeface="Calibri" pitchFamily="34" charset="0"/>
            </a:endParaRPr>
          </a:p>
        </p:txBody>
      </p:sp>
      <p:sp>
        <p:nvSpPr>
          <p:cNvPr id="1231" name="Rectangle 25"/>
          <p:cNvSpPr>
            <a:spLocks noChangeArrowheads="1"/>
          </p:cNvSpPr>
          <p:nvPr/>
        </p:nvSpPr>
        <p:spPr bwMode="auto">
          <a:xfrm>
            <a:off x="0" y="0"/>
            <a:ext cx="130175" cy="957263"/>
          </a:xfrm>
          <a:prstGeom prst="rect">
            <a:avLst/>
          </a:prstGeom>
          <a:noFill/>
          <a:ln w="9525">
            <a:noFill/>
            <a:miter lim="800000"/>
            <a:headEnd/>
            <a:tailEnd/>
          </a:ln>
        </p:spPr>
        <p:txBody>
          <a:bodyPr wrap="none" lIns="64639" tIns="32319" rIns="64639" bIns="32319" anchor="ctr">
            <a:spAutoFit/>
          </a:bodyPr>
          <a:lstStyle/>
          <a:p>
            <a:endParaRPr lang="en-US">
              <a:latin typeface="Calibri" pitchFamily="34" charset="0"/>
            </a:endParaRPr>
          </a:p>
        </p:txBody>
      </p:sp>
      <p:sp>
        <p:nvSpPr>
          <p:cNvPr id="1232" name="Rectangle 82"/>
          <p:cNvSpPr>
            <a:spLocks noChangeArrowheads="1"/>
          </p:cNvSpPr>
          <p:nvPr/>
        </p:nvSpPr>
        <p:spPr bwMode="auto">
          <a:xfrm>
            <a:off x="1331913" y="15211425"/>
            <a:ext cx="1816100" cy="825500"/>
          </a:xfrm>
          <a:prstGeom prst="rect">
            <a:avLst/>
          </a:prstGeom>
          <a:noFill/>
          <a:ln w="9525">
            <a:noFill/>
            <a:miter lim="800000"/>
            <a:headEnd/>
            <a:tailEnd/>
          </a:ln>
        </p:spPr>
        <p:txBody>
          <a:bodyPr lIns="0" tIns="0" rIns="0" bIns="0"/>
          <a:lstStyle/>
          <a:p>
            <a:endParaRPr lang="en-US"/>
          </a:p>
        </p:txBody>
      </p:sp>
      <mc:AlternateContent xmlns:mc="http://schemas.openxmlformats.org/markup-compatibility/2006" xmlns:a14="http://schemas.microsoft.com/office/drawing/2010/main">
        <mc:Choice Requires="a14">
          <p:graphicFrame>
            <p:nvGraphicFramePr>
              <p:cNvPr id="15" name="Tableau 46"/>
              <p:cNvGraphicFramePr>
                <a:graphicFrameLocks noGrp="1"/>
              </p:cNvGraphicFramePr>
              <p:nvPr>
                <p:extLst>
                  <p:ext uri="{D42A27DB-BD31-4B8C-83A1-F6EECF244321}">
                    <p14:modId xmlns:p14="http://schemas.microsoft.com/office/powerpoint/2010/main" val="4186102948"/>
                  </p:ext>
                </p:extLst>
              </p:nvPr>
            </p:nvGraphicFramePr>
            <p:xfrm>
              <a:off x="421548" y="10214902"/>
              <a:ext cx="10299220" cy="19470750"/>
            </p:xfrm>
            <a:graphic>
              <a:graphicData uri="http://schemas.openxmlformats.org/drawingml/2006/table">
                <a:tbl>
                  <a:tblPr firstRow="1" bandRow="1">
                    <a:effectLst>
                      <a:outerShdw blurRad="63500" sx="102000" sy="102000" algn="ctr" rotWithShape="0">
                        <a:prstClr val="black">
                          <a:alpha val="40000"/>
                        </a:prstClr>
                      </a:outerShdw>
                    </a:effectLst>
                    <a:tableStyleId>{5C22544A-7EE6-4342-B048-85BDC9FD1C3A}</a:tableStyleId>
                  </a:tblPr>
                  <a:tblGrid>
                    <a:gridCol w="10299220">
                      <a:extLst>
                        <a:ext uri="{9D8B030D-6E8A-4147-A177-3AD203B41FA5}">
                          <a16:colId xmlns:a16="http://schemas.microsoft.com/office/drawing/2014/main" val="20000"/>
                        </a:ext>
                      </a:extLst>
                    </a:gridCol>
                  </a:tblGrid>
                  <a:tr h="421901">
                    <a:tc>
                      <a:txBody>
                        <a:bodyPr/>
                        <a:lstStyle/>
                        <a:p>
                          <a:pPr marL="0" marR="0" indent="0" algn="ctr" defTabSz="2951897" rtl="0" eaLnBrk="1" fontAlgn="auto" latinLnBrk="0" hangingPunct="1">
                            <a:lnSpc>
                              <a:spcPct val="100000"/>
                            </a:lnSpc>
                            <a:spcBef>
                              <a:spcPts val="0"/>
                            </a:spcBef>
                            <a:spcAft>
                              <a:spcPts val="0"/>
                            </a:spcAft>
                            <a:buClrTx/>
                            <a:buSzTx/>
                            <a:buFontTx/>
                            <a:buNone/>
                            <a:tabLst/>
                            <a:defRPr/>
                          </a:pPr>
                          <a:r>
                            <a:rPr lang="fr-FR" sz="2400" b="1" dirty="0">
                              <a:solidFill>
                                <a:srgbClr val="D60093"/>
                              </a:solidFill>
                              <a:effectLst>
                                <a:outerShdw blurRad="38100" dist="38100" dir="2700000" algn="tl">
                                  <a:srgbClr val="C0C0C0"/>
                                </a:outerShdw>
                              </a:effectLst>
                              <a:latin typeface="Times New Roman" pitchFamily="18" charset="0"/>
                              <a:cs typeface="Times New Roman" pitchFamily="18" charset="0"/>
                            </a:rPr>
                            <a:t>THE PARTITION FUNCTION OF THE HG AND THE QGP</a:t>
                          </a:r>
                        </a:p>
                      </a:txBody>
                      <a:tcPr marL="64584" marR="64584" marT="32339" marB="32339">
                        <a:gradFill>
                          <a:gsLst>
                            <a:gs pos="0">
                              <a:schemeClr val="bg2">
                                <a:lumMod val="25000"/>
                                <a:alpha val="40000"/>
                              </a:schemeClr>
                            </a:gs>
                            <a:gs pos="64999">
                              <a:srgbClr val="F0EBD5"/>
                            </a:gs>
                            <a:gs pos="100000">
                              <a:srgbClr val="D1C39F"/>
                            </a:gs>
                          </a:gsLst>
                          <a:lin ang="5400000" scaled="0"/>
                        </a:gradFill>
                      </a:tcPr>
                    </a:tc>
                    <a:extLst>
                      <a:ext uri="{0D108BD9-81ED-4DB2-BD59-A6C34878D82A}">
                        <a16:rowId xmlns:a16="http://schemas.microsoft.com/office/drawing/2014/main" val="10000"/>
                      </a:ext>
                    </a:extLst>
                  </a:tr>
                  <a:tr h="10617502">
                    <a:tc>
                      <a:txBody>
                        <a:bodyPr/>
                        <a:lstStyle/>
                        <a:p>
                          <a:pPr indent="360000"/>
                          <a:r>
                            <a:rPr lang="en-US" sz="1800" kern="1200" dirty="0">
                              <a:solidFill>
                                <a:schemeClr val="dk1"/>
                              </a:solidFill>
                              <a:effectLst/>
                              <a:latin typeface="Times New Roman" panose="02020603050405020304" pitchFamily="18" charset="0"/>
                              <a:ea typeface="+mn-ea"/>
                              <a:cs typeface="Times New Roman" panose="02020603050405020304" pitchFamily="18" charset="0"/>
                            </a:rPr>
                            <a:t>According to the Gibbs criterion, the HG and the QGP phases are in equilibrium when their pressures P, temperature T and chemical potential μ are equal, which reads:</a:t>
                          </a:r>
                        </a:p>
                        <a:p>
                          <a:pPr algn="r">
                            <a:spcBef>
                              <a:spcPts val="600"/>
                            </a:spcBef>
                            <a:spcAft>
                              <a:spcPts val="600"/>
                            </a:spcAft>
                          </a:pPr>
                          <a14:m>
                            <m:oMath xmlns:m="http://schemas.openxmlformats.org/officeDocument/2006/math">
                              <m:sSub>
                                <m:sSubPr>
                                  <m:ctrlPr>
                                    <a:rPr lang="fr-FR" sz="1800" i="1" kern="1200" smtClean="0">
                                      <a:solidFill>
                                        <a:srgbClr val="FF0000"/>
                                      </a:solidFill>
                                      <a:effectLst/>
                                      <a:latin typeface="Cambria Math" panose="02040503050406030204" pitchFamily="18" charset="0"/>
                                      <a:ea typeface="+mn-ea"/>
                                      <a:cs typeface="+mn-cs"/>
                                    </a:rPr>
                                  </m:ctrlPr>
                                </m:sSubPr>
                                <m:e>
                                  <m:r>
                                    <a:rPr lang="en-US" sz="1800" i="1" kern="1200">
                                      <a:solidFill>
                                        <a:srgbClr val="FF0000"/>
                                      </a:solidFill>
                                      <a:effectLst/>
                                      <a:latin typeface="Cambria Math" panose="02040503050406030204" pitchFamily="18" charset="0"/>
                                      <a:ea typeface="+mn-ea"/>
                                      <a:cs typeface="+mn-cs"/>
                                    </a:rPr>
                                    <m:t>𝑃</m:t>
                                  </m:r>
                                </m:e>
                                <m:sub>
                                  <m:r>
                                    <a:rPr lang="en-US" sz="1800" i="1" kern="1200">
                                      <a:solidFill>
                                        <a:srgbClr val="FF0000"/>
                                      </a:solidFill>
                                      <a:effectLst/>
                                      <a:latin typeface="Cambria Math" panose="02040503050406030204" pitchFamily="18" charset="0"/>
                                      <a:ea typeface="+mn-ea"/>
                                      <a:cs typeface="+mn-cs"/>
                                    </a:rPr>
                                    <m:t>𝐻𝐺</m:t>
                                  </m:r>
                                </m:sub>
                              </m:sSub>
                              <m:r>
                                <a:rPr lang="en-US" sz="1800" i="1" kern="1200">
                                  <a:solidFill>
                                    <a:srgbClr val="FF0000"/>
                                  </a:solidFill>
                                  <a:effectLst/>
                                  <a:latin typeface="Cambria Math" panose="02040503050406030204" pitchFamily="18" charset="0"/>
                                  <a:ea typeface="+mn-ea"/>
                                  <a:cs typeface="+mn-cs"/>
                                </a:rPr>
                                <m:t>(</m:t>
                              </m:r>
                              <m:sSub>
                                <m:sSubPr>
                                  <m:ctrlPr>
                                    <a:rPr lang="fr-FR" sz="1800" i="1" kern="1200">
                                      <a:solidFill>
                                        <a:srgbClr val="FF0000"/>
                                      </a:solidFill>
                                      <a:effectLst/>
                                      <a:latin typeface="Cambria Math" panose="02040503050406030204" pitchFamily="18" charset="0"/>
                                      <a:ea typeface="+mn-ea"/>
                                      <a:cs typeface="+mn-cs"/>
                                    </a:rPr>
                                  </m:ctrlPr>
                                </m:sSubPr>
                                <m:e>
                                  <m:r>
                                    <a:rPr lang="en-US" sz="1800" i="1" kern="1200">
                                      <a:solidFill>
                                        <a:srgbClr val="FF0000"/>
                                      </a:solidFill>
                                      <a:effectLst/>
                                      <a:latin typeface="Cambria Math" panose="02040503050406030204" pitchFamily="18" charset="0"/>
                                      <a:ea typeface="+mn-ea"/>
                                      <a:cs typeface="+mn-cs"/>
                                    </a:rPr>
                                    <m:t>𝜇</m:t>
                                  </m:r>
                                </m:e>
                                <m:sub>
                                  <m:r>
                                    <a:rPr lang="en-US" sz="1800" i="1" kern="1200">
                                      <a:solidFill>
                                        <a:srgbClr val="FF0000"/>
                                      </a:solidFill>
                                      <a:effectLst/>
                                      <a:latin typeface="Cambria Math" panose="02040503050406030204" pitchFamily="18" charset="0"/>
                                      <a:ea typeface="+mn-ea"/>
                                      <a:cs typeface="+mn-cs"/>
                                    </a:rPr>
                                    <m:t>𝑐</m:t>
                                  </m:r>
                                </m:sub>
                              </m:sSub>
                              <m:r>
                                <a:rPr lang="en-US" sz="1800" i="1" kern="1200">
                                  <a:solidFill>
                                    <a:srgbClr val="FF0000"/>
                                  </a:solidFill>
                                  <a:effectLst/>
                                  <a:latin typeface="Cambria Math" panose="02040503050406030204" pitchFamily="18" charset="0"/>
                                  <a:ea typeface="+mn-ea"/>
                                  <a:cs typeface="+mn-cs"/>
                                </a:rPr>
                                <m:t>, </m:t>
                              </m:r>
                              <m:sSub>
                                <m:sSubPr>
                                  <m:ctrlPr>
                                    <a:rPr lang="fr-FR" sz="1800" i="1" kern="1200">
                                      <a:solidFill>
                                        <a:srgbClr val="FF0000"/>
                                      </a:solidFill>
                                      <a:effectLst/>
                                      <a:latin typeface="Cambria Math" panose="02040503050406030204" pitchFamily="18" charset="0"/>
                                      <a:ea typeface="+mn-ea"/>
                                      <a:cs typeface="+mn-cs"/>
                                    </a:rPr>
                                  </m:ctrlPr>
                                </m:sSubPr>
                                <m:e>
                                  <m:r>
                                    <a:rPr lang="en-US" sz="1800" i="1" kern="1200">
                                      <a:solidFill>
                                        <a:srgbClr val="FF0000"/>
                                      </a:solidFill>
                                      <a:effectLst/>
                                      <a:latin typeface="Cambria Math" panose="02040503050406030204" pitchFamily="18" charset="0"/>
                                      <a:ea typeface="+mn-ea"/>
                                      <a:cs typeface="+mn-cs"/>
                                    </a:rPr>
                                    <m:t>𝑇</m:t>
                                  </m:r>
                                </m:e>
                                <m:sub>
                                  <m:r>
                                    <a:rPr lang="en-US" sz="1800" i="1" kern="1200">
                                      <a:solidFill>
                                        <a:srgbClr val="FF0000"/>
                                      </a:solidFill>
                                      <a:effectLst/>
                                      <a:latin typeface="Cambria Math" panose="02040503050406030204" pitchFamily="18" charset="0"/>
                                      <a:ea typeface="+mn-ea"/>
                                      <a:cs typeface="+mn-cs"/>
                                    </a:rPr>
                                    <m:t>𝑐</m:t>
                                  </m:r>
                                </m:sub>
                              </m:sSub>
                              <m:r>
                                <a:rPr lang="en-US" sz="1800" i="1" kern="1200">
                                  <a:solidFill>
                                    <a:srgbClr val="FF0000"/>
                                  </a:solidFill>
                                  <a:effectLst/>
                                  <a:latin typeface="Cambria Math" panose="02040503050406030204" pitchFamily="18" charset="0"/>
                                  <a:ea typeface="+mn-ea"/>
                                  <a:cs typeface="+mn-cs"/>
                                </a:rPr>
                                <m:t>)=</m:t>
                              </m:r>
                              <m:sSub>
                                <m:sSubPr>
                                  <m:ctrlPr>
                                    <a:rPr lang="fr-FR" sz="1800" i="1" kern="1200">
                                      <a:solidFill>
                                        <a:srgbClr val="FF0000"/>
                                      </a:solidFill>
                                      <a:effectLst/>
                                      <a:latin typeface="Cambria Math" panose="02040503050406030204" pitchFamily="18" charset="0"/>
                                      <a:ea typeface="+mn-ea"/>
                                      <a:cs typeface="+mn-cs"/>
                                    </a:rPr>
                                  </m:ctrlPr>
                                </m:sSubPr>
                                <m:e>
                                  <m:r>
                                    <a:rPr lang="en-US" sz="1800" i="1" kern="1200">
                                      <a:solidFill>
                                        <a:srgbClr val="FF0000"/>
                                      </a:solidFill>
                                      <a:effectLst/>
                                      <a:latin typeface="Cambria Math" panose="02040503050406030204" pitchFamily="18" charset="0"/>
                                      <a:ea typeface="+mn-ea"/>
                                      <a:cs typeface="+mn-cs"/>
                                    </a:rPr>
                                    <m:t>𝑃</m:t>
                                  </m:r>
                                </m:e>
                                <m:sub>
                                  <m:r>
                                    <a:rPr lang="en-US" sz="1800" i="1" kern="1200">
                                      <a:solidFill>
                                        <a:srgbClr val="FF0000"/>
                                      </a:solidFill>
                                      <a:effectLst/>
                                      <a:latin typeface="Cambria Math" panose="02040503050406030204" pitchFamily="18" charset="0"/>
                                      <a:ea typeface="+mn-ea"/>
                                      <a:cs typeface="+mn-cs"/>
                                    </a:rPr>
                                    <m:t>𝑄𝐺𝑃</m:t>
                                  </m:r>
                                </m:sub>
                              </m:sSub>
                              <m:r>
                                <a:rPr lang="en-US" sz="1800" i="1" kern="1200">
                                  <a:solidFill>
                                    <a:srgbClr val="FF0000"/>
                                  </a:solidFill>
                                  <a:effectLst/>
                                  <a:latin typeface="Cambria Math" panose="02040503050406030204" pitchFamily="18" charset="0"/>
                                  <a:ea typeface="+mn-ea"/>
                                  <a:cs typeface="+mn-cs"/>
                                </a:rPr>
                                <m:t>(</m:t>
                              </m:r>
                              <m:sSub>
                                <m:sSubPr>
                                  <m:ctrlPr>
                                    <a:rPr lang="fr-FR" sz="1800" i="1" kern="1200">
                                      <a:solidFill>
                                        <a:srgbClr val="FF0000"/>
                                      </a:solidFill>
                                      <a:effectLst/>
                                      <a:latin typeface="Cambria Math" panose="02040503050406030204" pitchFamily="18" charset="0"/>
                                      <a:ea typeface="+mn-ea"/>
                                      <a:cs typeface="+mn-cs"/>
                                    </a:rPr>
                                  </m:ctrlPr>
                                </m:sSubPr>
                                <m:e>
                                  <m:r>
                                    <a:rPr lang="en-US" sz="1800" i="1" kern="1200">
                                      <a:solidFill>
                                        <a:srgbClr val="FF0000"/>
                                      </a:solidFill>
                                      <a:effectLst/>
                                      <a:latin typeface="Cambria Math" panose="02040503050406030204" pitchFamily="18" charset="0"/>
                                      <a:ea typeface="+mn-ea"/>
                                      <a:cs typeface="+mn-cs"/>
                                    </a:rPr>
                                    <m:t>𝜇</m:t>
                                  </m:r>
                                </m:e>
                                <m:sub>
                                  <m:r>
                                    <a:rPr lang="en-US" sz="1800" i="1" kern="1200">
                                      <a:solidFill>
                                        <a:srgbClr val="FF0000"/>
                                      </a:solidFill>
                                      <a:effectLst/>
                                      <a:latin typeface="Cambria Math" panose="02040503050406030204" pitchFamily="18" charset="0"/>
                                      <a:ea typeface="+mn-ea"/>
                                      <a:cs typeface="+mn-cs"/>
                                    </a:rPr>
                                    <m:t>𝑐</m:t>
                                  </m:r>
                                </m:sub>
                              </m:sSub>
                              <m:r>
                                <a:rPr lang="en-US" sz="1800" i="1" kern="1200">
                                  <a:solidFill>
                                    <a:srgbClr val="FF0000"/>
                                  </a:solidFill>
                                  <a:effectLst/>
                                  <a:latin typeface="Cambria Math" panose="02040503050406030204" pitchFamily="18" charset="0"/>
                                  <a:ea typeface="+mn-ea"/>
                                  <a:cs typeface="+mn-cs"/>
                                </a:rPr>
                                <m:t>, </m:t>
                              </m:r>
                              <m:sSub>
                                <m:sSubPr>
                                  <m:ctrlPr>
                                    <a:rPr lang="fr-FR" sz="1800" i="1" kern="1200">
                                      <a:solidFill>
                                        <a:srgbClr val="FF0000"/>
                                      </a:solidFill>
                                      <a:effectLst/>
                                      <a:latin typeface="Cambria Math" panose="02040503050406030204" pitchFamily="18" charset="0"/>
                                      <a:ea typeface="+mn-ea"/>
                                      <a:cs typeface="+mn-cs"/>
                                    </a:rPr>
                                  </m:ctrlPr>
                                </m:sSubPr>
                                <m:e>
                                  <m:r>
                                    <a:rPr lang="en-US" sz="1800" i="1" kern="1200">
                                      <a:solidFill>
                                        <a:srgbClr val="FF0000"/>
                                      </a:solidFill>
                                      <a:effectLst/>
                                      <a:latin typeface="Cambria Math" panose="02040503050406030204" pitchFamily="18" charset="0"/>
                                      <a:ea typeface="+mn-ea"/>
                                      <a:cs typeface="+mn-cs"/>
                                    </a:rPr>
                                    <m:t>𝑇</m:t>
                                  </m:r>
                                </m:e>
                                <m:sub>
                                  <m:r>
                                    <a:rPr lang="en-US" sz="1800" i="1" kern="1200">
                                      <a:solidFill>
                                        <a:srgbClr val="FF0000"/>
                                      </a:solidFill>
                                      <a:effectLst/>
                                      <a:latin typeface="Cambria Math" panose="02040503050406030204" pitchFamily="18" charset="0"/>
                                      <a:ea typeface="+mn-ea"/>
                                      <a:cs typeface="+mn-cs"/>
                                    </a:rPr>
                                    <m:t>𝑐</m:t>
                                  </m:r>
                                </m:sub>
                              </m:sSub>
                              <m:r>
                                <a:rPr lang="en-US" sz="1800" i="1" kern="1200" smtClean="0">
                                  <a:solidFill>
                                    <a:srgbClr val="FF0000"/>
                                  </a:solidFill>
                                  <a:effectLst/>
                                  <a:latin typeface="Cambria Math" panose="02040503050406030204" pitchFamily="18" charset="0"/>
                                  <a:ea typeface="+mn-ea"/>
                                  <a:cs typeface="+mn-cs"/>
                                </a:rPr>
                                <m:t>) </m:t>
                              </m:r>
                            </m:oMath>
                          </a14:m>
                          <a:r>
                            <a:rPr lang="en-US" sz="1800" kern="1200" dirty="0">
                              <a:solidFill>
                                <a:srgbClr val="FF0000"/>
                              </a:solidFill>
                              <a:effectLst/>
                              <a:latin typeface="Times New Roman" panose="02020603050405020304" pitchFamily="18" charset="0"/>
                              <a:ea typeface="+mn-ea"/>
                              <a:cs typeface="Times New Roman" panose="02020603050405020304" pitchFamily="18" charset="0"/>
                            </a:rPr>
                            <a:t>                                                               (1)</a:t>
                          </a:r>
                          <a:endParaRPr lang="en-US" sz="1800" kern="1200" dirty="0">
                            <a:solidFill>
                              <a:schemeClr val="dk1"/>
                            </a:solidFill>
                            <a:effectLst/>
                            <a:latin typeface="Times New Roman" panose="02020603050405020304" pitchFamily="18" charset="0"/>
                            <a:ea typeface="+mn-ea"/>
                            <a:cs typeface="Times New Roman" panose="02020603050405020304" pitchFamily="18" charset="0"/>
                          </a:endParaRPr>
                        </a:p>
                        <a:p>
                          <a:pPr marL="0" marR="0" lvl="0" indent="360000" algn="l" defTabSz="2951897"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Times New Roman" panose="02020603050405020304" pitchFamily="18" charset="0"/>
                              <a:ea typeface="+mn-ea"/>
                              <a:cs typeface="Times New Roman" panose="02020603050405020304" pitchFamily="18" charset="0"/>
                            </a:rPr>
                            <a:t>Thus, we have to calculate the pressure of both phases, using the thermodynamic relation:</a:t>
                          </a:r>
                          <a:endParaRPr lang="fr-FR" sz="1800" kern="1200" dirty="0">
                            <a:solidFill>
                              <a:schemeClr val="dk1"/>
                            </a:solidFill>
                            <a:effectLst/>
                            <a:latin typeface="Times New Roman" panose="02020603050405020304" pitchFamily="18" charset="0"/>
                            <a:ea typeface="+mn-ea"/>
                            <a:cs typeface="Times New Roman" panose="02020603050405020304" pitchFamily="18" charset="0"/>
                          </a:endParaRPr>
                        </a:p>
                        <a:p>
                          <a:pPr algn="r">
                            <a:spcBef>
                              <a:spcPts val="1200"/>
                            </a:spcBef>
                            <a:spcAft>
                              <a:spcPts val="1200"/>
                            </a:spcAft>
                          </a:pPr>
                          <a14:m>
                            <m:oMath xmlns:m="http://schemas.openxmlformats.org/officeDocument/2006/math">
                              <m:r>
                                <a:rPr lang="en-US" sz="1800" i="1" kern="1200" smtClean="0">
                                  <a:solidFill>
                                    <a:srgbClr val="FF0000"/>
                                  </a:solidFill>
                                  <a:effectLst/>
                                  <a:latin typeface="Cambria Math" panose="02040503050406030204" pitchFamily="18" charset="0"/>
                                  <a:ea typeface="+mn-ea"/>
                                  <a:cs typeface="+mn-cs"/>
                                </a:rPr>
                                <m:t>𝑃</m:t>
                              </m:r>
                              <m:r>
                                <a:rPr lang="en-US" sz="1800" i="1" kern="1200" smtClean="0">
                                  <a:solidFill>
                                    <a:srgbClr val="FF0000"/>
                                  </a:solidFill>
                                  <a:effectLst/>
                                  <a:latin typeface="Cambria Math" panose="02040503050406030204" pitchFamily="18" charset="0"/>
                                  <a:ea typeface="+mn-ea"/>
                                  <a:cs typeface="+mn-cs"/>
                                </a:rPr>
                                <m:t>=</m:t>
                              </m:r>
                              <m:r>
                                <a:rPr lang="en-US" sz="1800" i="1" kern="1200" smtClean="0">
                                  <a:solidFill>
                                    <a:srgbClr val="FF0000"/>
                                  </a:solidFill>
                                  <a:effectLst/>
                                  <a:latin typeface="Cambria Math" panose="02040503050406030204" pitchFamily="18" charset="0"/>
                                  <a:ea typeface="+mn-ea"/>
                                  <a:cs typeface="+mn-cs"/>
                                </a:rPr>
                                <m:t>𝑇</m:t>
                              </m:r>
                              <m:f>
                                <m:fPr>
                                  <m:ctrlPr>
                                    <a:rPr lang="fr-FR" sz="1800" i="1" kern="1200">
                                      <a:solidFill>
                                        <a:srgbClr val="FF0000"/>
                                      </a:solidFill>
                                      <a:effectLst/>
                                      <a:latin typeface="Cambria Math" panose="02040503050406030204" pitchFamily="18" charset="0"/>
                                      <a:ea typeface="+mn-ea"/>
                                      <a:cs typeface="+mn-cs"/>
                                    </a:rPr>
                                  </m:ctrlPr>
                                </m:fPr>
                                <m:num>
                                  <m:r>
                                    <a:rPr lang="en-US" sz="1800" i="1" kern="1200">
                                      <a:solidFill>
                                        <a:srgbClr val="FF0000"/>
                                      </a:solidFill>
                                      <a:effectLst/>
                                      <a:latin typeface="Cambria Math" panose="02040503050406030204" pitchFamily="18" charset="0"/>
                                      <a:ea typeface="+mn-ea"/>
                                      <a:cs typeface="+mn-cs"/>
                                    </a:rPr>
                                    <m:t>𝜕</m:t>
                                  </m:r>
                                  <m:func>
                                    <m:funcPr>
                                      <m:ctrlPr>
                                        <a:rPr lang="fr-FR" sz="1800" i="1" kern="1200">
                                          <a:solidFill>
                                            <a:srgbClr val="FF0000"/>
                                          </a:solidFill>
                                          <a:effectLst/>
                                          <a:latin typeface="Cambria Math" panose="02040503050406030204" pitchFamily="18" charset="0"/>
                                          <a:ea typeface="+mn-ea"/>
                                          <a:cs typeface="+mn-cs"/>
                                        </a:rPr>
                                      </m:ctrlPr>
                                    </m:funcPr>
                                    <m:fName>
                                      <m:r>
                                        <m:rPr>
                                          <m:sty m:val="p"/>
                                        </m:rPr>
                                        <a:rPr lang="en-US" sz="1800" kern="1200">
                                          <a:solidFill>
                                            <a:srgbClr val="FF0000"/>
                                          </a:solidFill>
                                          <a:effectLst/>
                                          <a:latin typeface="Cambria Math" panose="02040503050406030204" pitchFamily="18" charset="0"/>
                                          <a:ea typeface="+mn-ea"/>
                                          <a:cs typeface="+mn-cs"/>
                                        </a:rPr>
                                        <m:t>ln</m:t>
                                      </m:r>
                                    </m:fName>
                                    <m:e>
                                      <m:r>
                                        <a:rPr lang="en-US" sz="1800" i="1" kern="1200">
                                          <a:solidFill>
                                            <a:srgbClr val="FF0000"/>
                                          </a:solidFill>
                                          <a:effectLst/>
                                          <a:latin typeface="Cambria Math" panose="02040503050406030204" pitchFamily="18" charset="0"/>
                                          <a:ea typeface="+mn-ea"/>
                                          <a:cs typeface="+mn-cs"/>
                                        </a:rPr>
                                        <m:t>𝑍</m:t>
                                      </m:r>
                                    </m:e>
                                  </m:func>
                                </m:num>
                                <m:den>
                                  <m:r>
                                    <a:rPr lang="en-US" sz="1800" i="1" kern="1200">
                                      <a:solidFill>
                                        <a:srgbClr val="FF0000"/>
                                      </a:solidFill>
                                      <a:effectLst/>
                                      <a:latin typeface="Cambria Math" panose="02040503050406030204" pitchFamily="18" charset="0"/>
                                      <a:ea typeface="+mn-ea"/>
                                      <a:cs typeface="+mn-cs"/>
                                    </a:rPr>
                                    <m:t>𝜕</m:t>
                                  </m:r>
                                  <m:r>
                                    <a:rPr lang="en-US" sz="1800" i="1" kern="1200">
                                      <a:solidFill>
                                        <a:srgbClr val="FF0000"/>
                                      </a:solidFill>
                                      <a:effectLst/>
                                      <a:latin typeface="Cambria Math" panose="02040503050406030204" pitchFamily="18" charset="0"/>
                                      <a:ea typeface="+mn-ea"/>
                                      <a:cs typeface="+mn-cs"/>
                                    </a:rPr>
                                    <m:t>𝑉</m:t>
                                  </m:r>
                                </m:den>
                              </m:f>
                              <m:r>
                                <a:rPr lang="en-US" sz="1800" i="1" kern="1200">
                                  <a:solidFill>
                                    <a:srgbClr val="FF0000"/>
                                  </a:solidFill>
                                  <a:effectLst/>
                                  <a:latin typeface="Cambria Math" panose="02040503050406030204" pitchFamily="18" charset="0"/>
                                  <a:ea typeface="+mn-ea"/>
                                  <a:cs typeface="+mn-cs"/>
                                </a:rPr>
                                <m:t> </m:t>
                              </m:r>
                            </m:oMath>
                          </a14:m>
                          <a:r>
                            <a:rPr lang="en-US" sz="1800" kern="1200" dirty="0">
                              <a:solidFill>
                                <a:srgbClr val="FF0000"/>
                              </a:solidFill>
                              <a:effectLst/>
                              <a:latin typeface="Times New Roman" panose="02020603050405020304" pitchFamily="18" charset="0"/>
                              <a:ea typeface="+mn-ea"/>
                              <a:cs typeface="Times New Roman" panose="02020603050405020304" pitchFamily="18" charset="0"/>
                            </a:rPr>
                            <a:t>                                       </a:t>
                          </a:r>
                          <a:r>
                            <a:rPr lang="en-US" sz="1800" kern="1200" baseline="0" dirty="0">
                              <a:solidFill>
                                <a:srgbClr val="FF0000"/>
                              </a:solidFill>
                              <a:effectLst/>
                              <a:latin typeface="Times New Roman" panose="02020603050405020304" pitchFamily="18" charset="0"/>
                              <a:ea typeface="+mn-ea"/>
                              <a:cs typeface="Times New Roman" panose="02020603050405020304" pitchFamily="18" charset="0"/>
                            </a:rPr>
                            <a:t>  </a:t>
                          </a:r>
                          <a:r>
                            <a:rPr lang="en-US" sz="1800" kern="1200" dirty="0">
                              <a:solidFill>
                                <a:srgbClr val="FF0000"/>
                              </a:solidFill>
                              <a:effectLst/>
                              <a:latin typeface="Times New Roman" panose="02020603050405020304" pitchFamily="18" charset="0"/>
                              <a:ea typeface="+mn-ea"/>
                              <a:cs typeface="Times New Roman" panose="02020603050405020304" pitchFamily="18" charset="0"/>
                            </a:rPr>
                            <a:t>                                   (2)</a:t>
                          </a:r>
                        </a:p>
                        <a:p>
                          <a:pPr indent="360000"/>
                          <a:r>
                            <a:rPr lang="en-US" sz="1800" kern="1200" dirty="0">
                              <a:solidFill>
                                <a:schemeClr val="dk1"/>
                              </a:solidFill>
                              <a:effectLst/>
                              <a:latin typeface="Times New Roman" panose="02020603050405020304" pitchFamily="18" charset="0"/>
                              <a:ea typeface="+mn-ea"/>
                              <a:cs typeface="Times New Roman" panose="02020603050405020304" pitchFamily="18" charset="0"/>
                            </a:rPr>
                            <a:t>For the HG phase, we consider an ideal gas of </a:t>
                          </a:r>
                          <a:r>
                            <a:rPr lang="en-US" sz="1800" kern="1200" dirty="0" err="1">
                              <a:solidFill>
                                <a:schemeClr val="dk1"/>
                              </a:solidFill>
                              <a:effectLst/>
                              <a:latin typeface="Times New Roman" panose="02020603050405020304" pitchFamily="18" charset="0"/>
                              <a:ea typeface="+mn-ea"/>
                              <a:cs typeface="Times New Roman" panose="02020603050405020304" pitchFamily="18" charset="0"/>
                            </a:rPr>
                            <a:t>pions</a:t>
                          </a:r>
                          <a:r>
                            <a:rPr lang="en-US" sz="1800" kern="1200" dirty="0">
                              <a:solidFill>
                                <a:schemeClr val="dk1"/>
                              </a:solidFill>
                              <a:effectLst/>
                              <a:latin typeface="Times New Roman" panose="02020603050405020304" pitchFamily="18" charset="0"/>
                              <a:ea typeface="+mn-ea"/>
                              <a:cs typeface="Times New Roman" panose="02020603050405020304" pitchFamily="18" charset="0"/>
                            </a:rPr>
                            <a:t> (π</a:t>
                          </a:r>
                          <a:r>
                            <a:rPr lang="en-US" sz="1800" kern="1200" baseline="30000" dirty="0">
                              <a:solidFill>
                                <a:schemeClr val="dk1"/>
                              </a:solidFill>
                              <a:effectLst/>
                              <a:latin typeface="Times New Roman" panose="02020603050405020304" pitchFamily="18" charset="0"/>
                              <a:ea typeface="+mn-ea"/>
                              <a:cs typeface="Times New Roman" panose="02020603050405020304" pitchFamily="18" charset="0"/>
                            </a:rPr>
                            <a:t>+</a:t>
                          </a:r>
                          <a:r>
                            <a:rPr lang="en-US" sz="1800" kern="1200" dirty="0">
                              <a:solidFill>
                                <a:schemeClr val="dk1"/>
                              </a:solidFill>
                              <a:effectLst/>
                              <a:latin typeface="Times New Roman" panose="02020603050405020304" pitchFamily="18" charset="0"/>
                              <a:ea typeface="+mn-ea"/>
                              <a:cs typeface="Times New Roman" panose="02020603050405020304" pitchFamily="18" charset="0"/>
                            </a:rPr>
                            <a:t>, π</a:t>
                          </a:r>
                          <a:r>
                            <a:rPr lang="en-US" sz="1800" kern="1200" baseline="30000" dirty="0">
                              <a:solidFill>
                                <a:schemeClr val="dk1"/>
                              </a:solidFill>
                              <a:effectLst/>
                              <a:latin typeface="Times New Roman" panose="02020603050405020304" pitchFamily="18" charset="0"/>
                              <a:ea typeface="+mn-ea"/>
                              <a:cs typeface="Times New Roman" panose="02020603050405020304" pitchFamily="18" charset="0"/>
                            </a:rPr>
                            <a:t>- </a:t>
                          </a:r>
                          <a:r>
                            <a:rPr lang="en-US" sz="1800" kern="1200" dirty="0">
                              <a:solidFill>
                                <a:schemeClr val="dk1"/>
                              </a:solidFill>
                              <a:effectLst/>
                              <a:latin typeface="Times New Roman" panose="02020603050405020304" pitchFamily="18" charset="0"/>
                              <a:ea typeface="+mn-ea"/>
                              <a:cs typeface="Times New Roman" panose="02020603050405020304" pitchFamily="18" charset="0"/>
                            </a:rPr>
                            <a:t>and π</a:t>
                          </a:r>
                          <a:r>
                            <a:rPr lang="en-US" sz="1800" kern="1200" baseline="30000" dirty="0">
                              <a:solidFill>
                                <a:schemeClr val="dk1"/>
                              </a:solidFill>
                              <a:effectLst/>
                              <a:latin typeface="Times New Roman" panose="02020603050405020304" pitchFamily="18" charset="0"/>
                              <a:ea typeface="+mn-ea"/>
                              <a:cs typeface="Times New Roman" panose="02020603050405020304" pitchFamily="18" charset="0"/>
                            </a:rPr>
                            <a:t>o</a:t>
                          </a:r>
                          <a:r>
                            <a:rPr lang="en-US" sz="1800" kern="1200" dirty="0">
                              <a:solidFill>
                                <a:schemeClr val="dk1"/>
                              </a:solidFill>
                              <a:effectLst/>
                              <a:latin typeface="Times New Roman" panose="02020603050405020304" pitchFamily="18" charset="0"/>
                              <a:ea typeface="+mn-ea"/>
                              <a:cs typeface="Times New Roman" panose="02020603050405020304" pitchFamily="18" charset="0"/>
                            </a:rPr>
                            <a:t>), and the obtained partition function reads:</a:t>
                          </a:r>
                          <a:endParaRPr lang="fr-FR" sz="1800" kern="1200" dirty="0">
                            <a:solidFill>
                              <a:schemeClr val="dk1"/>
                            </a:solidFill>
                            <a:effectLst/>
                            <a:latin typeface="Times New Roman" panose="02020603050405020304" pitchFamily="18" charset="0"/>
                            <a:ea typeface="+mn-ea"/>
                            <a:cs typeface="Times New Roman" panose="02020603050405020304" pitchFamily="18" charset="0"/>
                          </a:endParaRPr>
                        </a:p>
                        <a:p>
                          <a:pPr marL="0" marR="0" indent="0" algn="just" defTabSz="914400" rtl="0" eaLnBrk="1" fontAlgn="auto" latinLnBrk="0" hangingPunct="1">
                            <a:lnSpc>
                              <a:spcPct val="100000"/>
                            </a:lnSpc>
                            <a:spcBef>
                              <a:spcPts val="0"/>
                            </a:spcBef>
                            <a:spcAft>
                              <a:spcPts val="0"/>
                            </a:spcAft>
                            <a:buClrTx/>
                            <a:buSzTx/>
                            <a:buFontTx/>
                            <a:buNone/>
                            <a:tabLst/>
                            <a:defRPr/>
                          </a:pPr>
                          <a:endParaRPr lang="fr-FR" sz="1800" i="1" kern="1200" dirty="0">
                            <a:solidFill>
                              <a:schemeClr val="dk1"/>
                            </a:solidFill>
                            <a:effectLst/>
                            <a:latin typeface="Times New Roman" panose="02020603050405020304" pitchFamily="18" charset="0"/>
                            <a:ea typeface="+mn-ea"/>
                            <a:cs typeface="Times New Roman" panose="02020603050405020304" pitchFamily="18" charset="0"/>
                          </a:endParaRPr>
                        </a:p>
                        <a:p>
                          <a:pPr marL="0" marR="0" indent="0" algn="r" defTabSz="914400" rtl="0" eaLnBrk="1" fontAlgn="auto" latinLnBrk="0" hangingPunct="1">
                            <a:lnSpc>
                              <a:spcPct val="100000"/>
                            </a:lnSpc>
                            <a:spcBef>
                              <a:spcPts val="0"/>
                            </a:spcBef>
                            <a:spcAft>
                              <a:spcPts val="0"/>
                            </a:spcAft>
                            <a:buClrTx/>
                            <a:buSzTx/>
                            <a:buFontTx/>
                            <a:buNone/>
                            <a:tabLst/>
                            <a:defRPr/>
                          </a:pPr>
                          <a14:m>
                            <m:oMath xmlns:m="http://schemas.openxmlformats.org/officeDocument/2006/math">
                              <m:r>
                                <a:rPr lang="en-US" sz="1800" b="0" i="1" kern="1200" smtClean="0">
                                  <a:solidFill>
                                    <a:srgbClr val="FF0000"/>
                                  </a:solidFill>
                                  <a:effectLst/>
                                  <a:latin typeface="Cambria Math" panose="02040503050406030204" pitchFamily="18" charset="0"/>
                                  <a:ea typeface="+mn-ea"/>
                                  <a:cs typeface="+mn-cs"/>
                                </a:rPr>
                                <m:t> </m:t>
                              </m:r>
                              <m:sSub>
                                <m:sSubPr>
                                  <m:ctrlPr>
                                    <a:rPr lang="fr-FR" sz="1800" i="1" kern="1200" smtClean="0">
                                      <a:solidFill>
                                        <a:srgbClr val="FF0000"/>
                                      </a:solidFill>
                                      <a:effectLst/>
                                      <a:latin typeface="Cambria Math" panose="02040503050406030204" pitchFamily="18" charset="0"/>
                                      <a:ea typeface="+mn-ea"/>
                                      <a:cs typeface="+mn-cs"/>
                                    </a:rPr>
                                  </m:ctrlPr>
                                </m:sSubPr>
                                <m:e>
                                  <m:r>
                                    <a:rPr lang="en-US" sz="1800" i="1" kern="1200">
                                      <a:solidFill>
                                        <a:srgbClr val="FF0000"/>
                                      </a:solidFill>
                                      <a:effectLst/>
                                      <a:latin typeface="Cambria Math" panose="02040503050406030204" pitchFamily="18" charset="0"/>
                                      <a:ea typeface="+mn-ea"/>
                                      <a:cs typeface="+mn-cs"/>
                                    </a:rPr>
                                    <m:t>𝑍</m:t>
                                  </m:r>
                                </m:e>
                                <m:sub>
                                  <m:r>
                                    <a:rPr lang="en-US" sz="1800" i="1" kern="1200">
                                      <a:solidFill>
                                        <a:srgbClr val="FF0000"/>
                                      </a:solidFill>
                                      <a:effectLst/>
                                      <a:latin typeface="Cambria Math" panose="02040503050406030204" pitchFamily="18" charset="0"/>
                                      <a:ea typeface="+mn-ea"/>
                                      <a:cs typeface="+mn-cs"/>
                                    </a:rPr>
                                    <m:t>𝐻𝐺</m:t>
                                  </m:r>
                                </m:sub>
                              </m:sSub>
                              <m:d>
                                <m:dPr>
                                  <m:ctrlPr>
                                    <a:rPr lang="fr-FR" sz="1800" i="1" kern="1200">
                                      <a:solidFill>
                                        <a:srgbClr val="FF0000"/>
                                      </a:solidFill>
                                      <a:effectLst/>
                                      <a:latin typeface="Cambria Math" panose="02040503050406030204" pitchFamily="18" charset="0"/>
                                      <a:ea typeface="+mn-ea"/>
                                      <a:cs typeface="+mn-cs"/>
                                    </a:rPr>
                                  </m:ctrlPr>
                                </m:dPr>
                                <m:e>
                                  <m:r>
                                    <a:rPr lang="en-US" sz="1800" i="1" kern="1200">
                                      <a:solidFill>
                                        <a:srgbClr val="FF0000"/>
                                      </a:solidFill>
                                      <a:effectLst/>
                                      <a:latin typeface="Cambria Math" panose="02040503050406030204" pitchFamily="18" charset="0"/>
                                      <a:ea typeface="+mn-ea"/>
                                      <a:cs typeface="+mn-cs"/>
                                    </a:rPr>
                                    <m:t>𝑇</m:t>
                                  </m:r>
                                </m:e>
                              </m:d>
                              <m:r>
                                <a:rPr lang="en-US" sz="1800" i="1" kern="1200">
                                  <a:solidFill>
                                    <a:srgbClr val="FF0000"/>
                                  </a:solidFill>
                                  <a:effectLst/>
                                  <a:latin typeface="Cambria Math" panose="02040503050406030204" pitchFamily="18" charset="0"/>
                                  <a:ea typeface="+mn-ea"/>
                                  <a:cs typeface="+mn-cs"/>
                                </a:rPr>
                                <m:t>=</m:t>
                              </m:r>
                              <m:func>
                                <m:funcPr>
                                  <m:ctrlPr>
                                    <a:rPr lang="fr-FR" sz="1800" i="1" kern="1200">
                                      <a:solidFill>
                                        <a:srgbClr val="FF0000"/>
                                      </a:solidFill>
                                      <a:effectLst/>
                                      <a:latin typeface="Cambria Math" panose="02040503050406030204" pitchFamily="18" charset="0"/>
                                      <a:ea typeface="+mn-ea"/>
                                      <a:cs typeface="+mn-cs"/>
                                    </a:rPr>
                                  </m:ctrlPr>
                                </m:funcPr>
                                <m:fName>
                                  <m:r>
                                    <m:rPr>
                                      <m:sty m:val="p"/>
                                    </m:rPr>
                                    <a:rPr lang="en-US" sz="1800" kern="1200">
                                      <a:solidFill>
                                        <a:srgbClr val="FF0000"/>
                                      </a:solidFill>
                                      <a:effectLst/>
                                      <a:latin typeface="Cambria Math" panose="02040503050406030204" pitchFamily="18" charset="0"/>
                                      <a:ea typeface="+mn-ea"/>
                                      <a:cs typeface="+mn-cs"/>
                                    </a:rPr>
                                    <m:t>exp</m:t>
                                  </m:r>
                                </m:fName>
                                <m:e>
                                  <m:d>
                                    <m:dPr>
                                      <m:ctrlPr>
                                        <a:rPr lang="fr-FR" sz="1800" i="1" kern="1200">
                                          <a:solidFill>
                                            <a:srgbClr val="FF0000"/>
                                          </a:solidFill>
                                          <a:effectLst/>
                                          <a:latin typeface="Cambria Math" panose="02040503050406030204" pitchFamily="18" charset="0"/>
                                          <a:ea typeface="+mn-ea"/>
                                          <a:cs typeface="+mn-cs"/>
                                        </a:rPr>
                                      </m:ctrlPr>
                                    </m:dPr>
                                    <m:e>
                                      <m:f>
                                        <m:fPr>
                                          <m:ctrlPr>
                                            <a:rPr lang="fr-FR" sz="1800" i="1" kern="1200">
                                              <a:solidFill>
                                                <a:srgbClr val="FF0000"/>
                                              </a:solidFill>
                                              <a:effectLst/>
                                              <a:latin typeface="Cambria Math" panose="02040503050406030204" pitchFamily="18" charset="0"/>
                                              <a:ea typeface="+mn-ea"/>
                                              <a:cs typeface="+mn-cs"/>
                                            </a:rPr>
                                          </m:ctrlPr>
                                        </m:fPr>
                                        <m:num>
                                          <m:sSub>
                                            <m:sSubPr>
                                              <m:ctrlPr>
                                                <a:rPr lang="fr-FR" sz="1800" i="1" kern="1200">
                                                  <a:solidFill>
                                                    <a:srgbClr val="FF0000"/>
                                                  </a:solidFill>
                                                  <a:effectLst/>
                                                  <a:latin typeface="Cambria Math" panose="02040503050406030204" pitchFamily="18" charset="0"/>
                                                  <a:ea typeface="+mn-ea"/>
                                                  <a:cs typeface="+mn-cs"/>
                                                </a:rPr>
                                              </m:ctrlPr>
                                            </m:sSubPr>
                                            <m:e>
                                              <m:r>
                                                <a:rPr lang="en-US" sz="1800" i="1" kern="1200">
                                                  <a:solidFill>
                                                    <a:srgbClr val="FF0000"/>
                                                  </a:solidFill>
                                                  <a:effectLst/>
                                                  <a:latin typeface="Cambria Math" panose="02040503050406030204" pitchFamily="18" charset="0"/>
                                                  <a:ea typeface="+mn-ea"/>
                                                  <a:cs typeface="+mn-cs"/>
                                                </a:rPr>
                                                <m:t>𝑑</m:t>
                                              </m:r>
                                            </m:e>
                                            <m:sub>
                                              <m:r>
                                                <a:rPr lang="en-US" sz="1800" i="1" kern="1200">
                                                  <a:solidFill>
                                                    <a:srgbClr val="FF0000"/>
                                                  </a:solidFill>
                                                  <a:effectLst/>
                                                  <a:latin typeface="Cambria Math" panose="02040503050406030204" pitchFamily="18" charset="0"/>
                                                  <a:ea typeface="+mn-ea"/>
                                                  <a:cs typeface="+mn-cs"/>
                                                </a:rPr>
                                                <m:t>𝜋</m:t>
                                              </m:r>
                                            </m:sub>
                                          </m:sSub>
                                          <m:sSub>
                                            <m:sSubPr>
                                              <m:ctrlPr>
                                                <a:rPr lang="fr-FR" sz="1800" i="1" kern="1200">
                                                  <a:solidFill>
                                                    <a:srgbClr val="FF0000"/>
                                                  </a:solidFill>
                                                  <a:effectLst/>
                                                  <a:latin typeface="Cambria Math" panose="02040503050406030204" pitchFamily="18" charset="0"/>
                                                  <a:ea typeface="+mn-ea"/>
                                                  <a:cs typeface="+mn-cs"/>
                                                </a:rPr>
                                              </m:ctrlPr>
                                            </m:sSubPr>
                                            <m:e>
                                              <m:r>
                                                <a:rPr lang="en-US" sz="1800" i="1" kern="1200">
                                                  <a:solidFill>
                                                    <a:srgbClr val="FF0000"/>
                                                  </a:solidFill>
                                                  <a:effectLst/>
                                                  <a:latin typeface="Cambria Math" panose="02040503050406030204" pitchFamily="18" charset="0"/>
                                                  <a:ea typeface="+mn-ea"/>
                                                  <a:cs typeface="+mn-cs"/>
                                                </a:rPr>
                                                <m:t>𝑉</m:t>
                                              </m:r>
                                            </m:e>
                                            <m:sub>
                                              <m:r>
                                                <a:rPr lang="en-US" sz="1800" i="1" kern="1200">
                                                  <a:solidFill>
                                                    <a:srgbClr val="FF0000"/>
                                                  </a:solidFill>
                                                  <a:effectLst/>
                                                  <a:latin typeface="Cambria Math" panose="02040503050406030204" pitchFamily="18" charset="0"/>
                                                  <a:ea typeface="+mn-ea"/>
                                                  <a:cs typeface="+mn-cs"/>
                                                </a:rPr>
                                                <m:t>𝐻𝐺</m:t>
                                              </m:r>
                                            </m:sub>
                                          </m:sSub>
                                        </m:num>
                                        <m:den>
                                          <m:r>
                                            <a:rPr lang="en-US" sz="1800" i="1" kern="1200">
                                              <a:solidFill>
                                                <a:srgbClr val="FF0000"/>
                                              </a:solidFill>
                                              <a:effectLst/>
                                              <a:latin typeface="Cambria Math" panose="02040503050406030204" pitchFamily="18" charset="0"/>
                                              <a:ea typeface="+mn-ea"/>
                                              <a:cs typeface="+mn-cs"/>
                                            </a:rPr>
                                            <m:t>2</m:t>
                                          </m:r>
                                          <m:sSup>
                                            <m:sSupPr>
                                              <m:ctrlPr>
                                                <a:rPr lang="fr-FR" sz="1800" i="1" kern="1200">
                                                  <a:solidFill>
                                                    <a:srgbClr val="FF0000"/>
                                                  </a:solidFill>
                                                  <a:effectLst/>
                                                  <a:latin typeface="Cambria Math" panose="02040503050406030204" pitchFamily="18" charset="0"/>
                                                  <a:ea typeface="+mn-ea"/>
                                                  <a:cs typeface="+mn-cs"/>
                                                </a:rPr>
                                              </m:ctrlPr>
                                            </m:sSupPr>
                                            <m:e>
                                              <m:r>
                                                <a:rPr lang="en-US" sz="1800" i="1" kern="1200">
                                                  <a:solidFill>
                                                    <a:srgbClr val="FF0000"/>
                                                  </a:solidFill>
                                                  <a:effectLst/>
                                                  <a:latin typeface="Cambria Math" panose="02040503050406030204" pitchFamily="18" charset="0"/>
                                                  <a:ea typeface="+mn-ea"/>
                                                  <a:cs typeface="+mn-cs"/>
                                                </a:rPr>
                                                <m:t>𝜋</m:t>
                                              </m:r>
                                            </m:e>
                                            <m:sup>
                                              <m:r>
                                                <a:rPr lang="en-US" sz="1800" i="1" kern="1200">
                                                  <a:solidFill>
                                                    <a:srgbClr val="FF0000"/>
                                                  </a:solidFill>
                                                  <a:effectLst/>
                                                  <a:latin typeface="Cambria Math" panose="02040503050406030204" pitchFamily="18" charset="0"/>
                                                  <a:ea typeface="+mn-ea"/>
                                                  <a:cs typeface="+mn-cs"/>
                                                </a:rPr>
                                                <m:t>2</m:t>
                                              </m:r>
                                            </m:sup>
                                          </m:sSup>
                                          <m:r>
                                            <a:rPr lang="en-US" sz="1800" i="1" kern="1200">
                                              <a:solidFill>
                                                <a:srgbClr val="FF0000"/>
                                              </a:solidFill>
                                              <a:effectLst/>
                                              <a:latin typeface="Cambria Math" panose="02040503050406030204" pitchFamily="18" charset="0"/>
                                              <a:ea typeface="+mn-ea"/>
                                              <a:cs typeface="+mn-cs"/>
                                            </a:rPr>
                                            <m:t>𝑇</m:t>
                                          </m:r>
                                        </m:den>
                                      </m:f>
                                      <m:nary>
                                        <m:naryPr>
                                          <m:limLoc m:val="subSup"/>
                                          <m:ctrlPr>
                                            <a:rPr lang="fr-FR" sz="1800" i="1" kern="1200">
                                              <a:solidFill>
                                                <a:srgbClr val="FF0000"/>
                                              </a:solidFill>
                                              <a:effectLst/>
                                              <a:latin typeface="Cambria Math" panose="02040503050406030204" pitchFamily="18" charset="0"/>
                                              <a:ea typeface="+mn-ea"/>
                                              <a:cs typeface="+mn-cs"/>
                                            </a:rPr>
                                          </m:ctrlPr>
                                        </m:naryPr>
                                        <m:sub>
                                          <m:r>
                                            <a:rPr lang="en-US" sz="1800" i="1" kern="1200">
                                              <a:solidFill>
                                                <a:srgbClr val="FF0000"/>
                                              </a:solidFill>
                                              <a:effectLst/>
                                              <a:latin typeface="Cambria Math" panose="02040503050406030204" pitchFamily="18" charset="0"/>
                                              <a:ea typeface="+mn-ea"/>
                                              <a:cs typeface="+mn-cs"/>
                                            </a:rPr>
                                            <m:t>0</m:t>
                                          </m:r>
                                        </m:sub>
                                        <m:sup>
                                          <m:r>
                                            <a:rPr lang="en-US" sz="1800" i="1" kern="1200">
                                              <a:solidFill>
                                                <a:srgbClr val="FF0000"/>
                                              </a:solidFill>
                                              <a:effectLst/>
                                              <a:latin typeface="Cambria Math" panose="02040503050406030204" pitchFamily="18" charset="0"/>
                                              <a:ea typeface="+mn-ea"/>
                                              <a:cs typeface="+mn-cs"/>
                                            </a:rPr>
                                            <m:t>+∞</m:t>
                                          </m:r>
                                        </m:sup>
                                        <m:e>
                                          <m:f>
                                            <m:fPr>
                                              <m:ctrlPr>
                                                <a:rPr lang="fr-FR" sz="1800" i="1" kern="1200">
                                                  <a:solidFill>
                                                    <a:srgbClr val="FF0000"/>
                                                  </a:solidFill>
                                                  <a:effectLst/>
                                                  <a:latin typeface="Cambria Math" panose="02040503050406030204" pitchFamily="18" charset="0"/>
                                                  <a:ea typeface="+mn-ea"/>
                                                  <a:cs typeface="+mn-cs"/>
                                                </a:rPr>
                                              </m:ctrlPr>
                                            </m:fPr>
                                            <m:num>
                                              <m:sSup>
                                                <m:sSupPr>
                                                  <m:ctrlPr>
                                                    <a:rPr lang="fr-FR" sz="1800" i="1" kern="1200">
                                                      <a:solidFill>
                                                        <a:srgbClr val="FF0000"/>
                                                      </a:solidFill>
                                                      <a:effectLst/>
                                                      <a:latin typeface="Cambria Math" panose="02040503050406030204" pitchFamily="18" charset="0"/>
                                                      <a:ea typeface="+mn-ea"/>
                                                      <a:cs typeface="+mn-cs"/>
                                                    </a:rPr>
                                                  </m:ctrlPr>
                                                </m:sSupPr>
                                                <m:e>
                                                  <m:r>
                                                    <a:rPr lang="en-US" sz="1800" i="1" kern="1200">
                                                      <a:solidFill>
                                                        <a:srgbClr val="FF0000"/>
                                                      </a:solidFill>
                                                      <a:effectLst/>
                                                      <a:latin typeface="Cambria Math" panose="02040503050406030204" pitchFamily="18" charset="0"/>
                                                      <a:ea typeface="+mn-ea"/>
                                                      <a:cs typeface="+mn-cs"/>
                                                    </a:rPr>
                                                    <m:t>𝑘</m:t>
                                                  </m:r>
                                                </m:e>
                                                <m:sup>
                                                  <m:r>
                                                    <a:rPr lang="en-US" sz="1800" i="1" kern="1200">
                                                      <a:solidFill>
                                                        <a:srgbClr val="FF0000"/>
                                                      </a:solidFill>
                                                      <a:effectLst/>
                                                      <a:latin typeface="Cambria Math" panose="02040503050406030204" pitchFamily="18" charset="0"/>
                                                      <a:ea typeface="+mn-ea"/>
                                                      <a:cs typeface="+mn-cs"/>
                                                    </a:rPr>
                                                    <m:t>4</m:t>
                                                  </m:r>
                                                </m:sup>
                                              </m:sSup>
                                              <m:r>
                                                <a:rPr lang="en-US" sz="1800" i="1" kern="1200">
                                                  <a:solidFill>
                                                    <a:srgbClr val="FF0000"/>
                                                  </a:solidFill>
                                                  <a:effectLst/>
                                                  <a:latin typeface="Cambria Math" panose="02040503050406030204" pitchFamily="18" charset="0"/>
                                                  <a:ea typeface="+mn-ea"/>
                                                  <a:cs typeface="+mn-cs"/>
                                                </a:rPr>
                                                <m:t>𝑑𝑘</m:t>
                                              </m:r>
                                            </m:num>
                                            <m:den>
                                              <m:rad>
                                                <m:radPr>
                                                  <m:degHide m:val="on"/>
                                                  <m:ctrlPr>
                                                    <a:rPr lang="fr-FR" sz="1800" i="1" kern="1200">
                                                      <a:solidFill>
                                                        <a:srgbClr val="FF0000"/>
                                                      </a:solidFill>
                                                      <a:effectLst/>
                                                      <a:latin typeface="Cambria Math" panose="02040503050406030204" pitchFamily="18" charset="0"/>
                                                      <a:ea typeface="+mn-ea"/>
                                                      <a:cs typeface="+mn-cs"/>
                                                    </a:rPr>
                                                  </m:ctrlPr>
                                                </m:radPr>
                                                <m:deg/>
                                                <m:e>
                                                  <m:sSup>
                                                    <m:sSupPr>
                                                      <m:ctrlPr>
                                                        <a:rPr lang="fr-FR" sz="1800" i="1" kern="1200">
                                                          <a:solidFill>
                                                            <a:srgbClr val="FF0000"/>
                                                          </a:solidFill>
                                                          <a:effectLst/>
                                                          <a:latin typeface="Cambria Math" panose="02040503050406030204" pitchFamily="18" charset="0"/>
                                                          <a:ea typeface="+mn-ea"/>
                                                          <a:cs typeface="+mn-cs"/>
                                                        </a:rPr>
                                                      </m:ctrlPr>
                                                    </m:sSupPr>
                                                    <m:e>
                                                      <m:r>
                                                        <a:rPr lang="en-US" sz="1800" i="1" kern="1200">
                                                          <a:solidFill>
                                                            <a:srgbClr val="FF0000"/>
                                                          </a:solidFill>
                                                          <a:effectLst/>
                                                          <a:latin typeface="Cambria Math" panose="02040503050406030204" pitchFamily="18" charset="0"/>
                                                          <a:ea typeface="+mn-ea"/>
                                                          <a:cs typeface="+mn-cs"/>
                                                        </a:rPr>
                                                        <m:t>𝑘</m:t>
                                                      </m:r>
                                                    </m:e>
                                                    <m:sup>
                                                      <m:r>
                                                        <a:rPr lang="en-US" sz="1800" i="1" kern="1200">
                                                          <a:solidFill>
                                                            <a:srgbClr val="FF0000"/>
                                                          </a:solidFill>
                                                          <a:effectLst/>
                                                          <a:latin typeface="Cambria Math" panose="02040503050406030204" pitchFamily="18" charset="0"/>
                                                          <a:ea typeface="+mn-ea"/>
                                                          <a:cs typeface="+mn-cs"/>
                                                        </a:rPr>
                                                        <m:t>2</m:t>
                                                      </m:r>
                                                    </m:sup>
                                                  </m:sSup>
                                                  <m:r>
                                                    <a:rPr lang="en-US" sz="1800" i="1" kern="1200">
                                                      <a:solidFill>
                                                        <a:srgbClr val="FF0000"/>
                                                      </a:solidFill>
                                                      <a:effectLst/>
                                                      <a:latin typeface="Cambria Math" panose="02040503050406030204" pitchFamily="18" charset="0"/>
                                                      <a:ea typeface="+mn-ea"/>
                                                      <a:cs typeface="+mn-cs"/>
                                                    </a:rPr>
                                                    <m:t>+</m:t>
                                                  </m:r>
                                                  <m:sSubSup>
                                                    <m:sSubSupPr>
                                                      <m:ctrlPr>
                                                        <a:rPr lang="fr-FR" sz="1800" i="1" kern="1200">
                                                          <a:solidFill>
                                                            <a:srgbClr val="FF0000"/>
                                                          </a:solidFill>
                                                          <a:effectLst/>
                                                          <a:latin typeface="Cambria Math" panose="02040503050406030204" pitchFamily="18" charset="0"/>
                                                          <a:ea typeface="+mn-ea"/>
                                                          <a:cs typeface="+mn-cs"/>
                                                        </a:rPr>
                                                      </m:ctrlPr>
                                                    </m:sSubSupPr>
                                                    <m:e>
                                                      <m:r>
                                                        <a:rPr lang="en-US" sz="1800" i="1" kern="1200">
                                                          <a:solidFill>
                                                            <a:srgbClr val="FF0000"/>
                                                          </a:solidFill>
                                                          <a:effectLst/>
                                                          <a:latin typeface="Cambria Math" panose="02040503050406030204" pitchFamily="18" charset="0"/>
                                                          <a:ea typeface="+mn-ea"/>
                                                          <a:cs typeface="+mn-cs"/>
                                                        </a:rPr>
                                                        <m:t>𝑚</m:t>
                                                      </m:r>
                                                    </m:e>
                                                    <m:sub>
                                                      <m:r>
                                                        <a:rPr lang="en-US" sz="1800" i="1" kern="1200">
                                                          <a:solidFill>
                                                            <a:srgbClr val="FF0000"/>
                                                          </a:solidFill>
                                                          <a:effectLst/>
                                                          <a:latin typeface="Cambria Math" panose="02040503050406030204" pitchFamily="18" charset="0"/>
                                                          <a:ea typeface="+mn-ea"/>
                                                          <a:cs typeface="+mn-cs"/>
                                                        </a:rPr>
                                                        <m:t>𝜋</m:t>
                                                      </m:r>
                                                    </m:sub>
                                                    <m:sup>
                                                      <m:r>
                                                        <a:rPr lang="en-US" sz="1800" i="1" kern="1200">
                                                          <a:solidFill>
                                                            <a:srgbClr val="FF0000"/>
                                                          </a:solidFill>
                                                          <a:effectLst/>
                                                          <a:latin typeface="Cambria Math" panose="02040503050406030204" pitchFamily="18" charset="0"/>
                                                          <a:ea typeface="+mn-ea"/>
                                                          <a:cs typeface="+mn-cs"/>
                                                        </a:rPr>
                                                        <m:t>2</m:t>
                                                      </m:r>
                                                    </m:sup>
                                                  </m:sSubSup>
                                                </m:e>
                                              </m:rad>
                                              <m:d>
                                                <m:dPr>
                                                  <m:ctrlPr>
                                                    <a:rPr lang="fr-FR" sz="1800" i="1" kern="1200">
                                                      <a:solidFill>
                                                        <a:srgbClr val="FF0000"/>
                                                      </a:solidFill>
                                                      <a:effectLst/>
                                                      <a:latin typeface="Cambria Math" panose="02040503050406030204" pitchFamily="18" charset="0"/>
                                                      <a:ea typeface="+mn-ea"/>
                                                      <a:cs typeface="+mn-cs"/>
                                                    </a:rPr>
                                                  </m:ctrlPr>
                                                </m:dPr>
                                                <m:e>
                                                  <m:sSup>
                                                    <m:sSupPr>
                                                      <m:ctrlPr>
                                                        <a:rPr lang="fr-FR" sz="1800" i="1" kern="1200">
                                                          <a:solidFill>
                                                            <a:srgbClr val="FF0000"/>
                                                          </a:solidFill>
                                                          <a:effectLst/>
                                                          <a:latin typeface="Cambria Math" panose="02040503050406030204" pitchFamily="18" charset="0"/>
                                                          <a:ea typeface="+mn-ea"/>
                                                          <a:cs typeface="+mn-cs"/>
                                                        </a:rPr>
                                                      </m:ctrlPr>
                                                    </m:sSupPr>
                                                    <m:e>
                                                      <m:r>
                                                        <a:rPr lang="en-US" sz="1800" i="1" kern="1200">
                                                          <a:solidFill>
                                                            <a:srgbClr val="FF0000"/>
                                                          </a:solidFill>
                                                          <a:effectLst/>
                                                          <a:latin typeface="Cambria Math" panose="02040503050406030204" pitchFamily="18" charset="0"/>
                                                          <a:ea typeface="+mn-ea"/>
                                                          <a:cs typeface="+mn-cs"/>
                                                        </a:rPr>
                                                        <m:t>𝑒</m:t>
                                                      </m:r>
                                                    </m:e>
                                                    <m:sup>
                                                      <m:r>
                                                        <a:rPr lang="en-US" sz="1800" i="1" kern="1200">
                                                          <a:solidFill>
                                                            <a:srgbClr val="FF0000"/>
                                                          </a:solidFill>
                                                          <a:effectLst/>
                                                          <a:latin typeface="Cambria Math" panose="02040503050406030204" pitchFamily="18" charset="0"/>
                                                          <a:ea typeface="+mn-ea"/>
                                                          <a:cs typeface="+mn-cs"/>
                                                        </a:rPr>
                                                        <m:t>𝛽</m:t>
                                                      </m:r>
                                                      <m:rad>
                                                        <m:radPr>
                                                          <m:degHide m:val="on"/>
                                                          <m:ctrlPr>
                                                            <a:rPr lang="fr-FR" sz="1800" i="1" kern="1200">
                                                              <a:solidFill>
                                                                <a:srgbClr val="FF0000"/>
                                                              </a:solidFill>
                                                              <a:effectLst/>
                                                              <a:latin typeface="Cambria Math" panose="02040503050406030204" pitchFamily="18" charset="0"/>
                                                              <a:ea typeface="+mn-ea"/>
                                                              <a:cs typeface="+mn-cs"/>
                                                            </a:rPr>
                                                          </m:ctrlPr>
                                                        </m:radPr>
                                                        <m:deg/>
                                                        <m:e>
                                                          <m:sSup>
                                                            <m:sSupPr>
                                                              <m:ctrlPr>
                                                                <a:rPr lang="fr-FR" sz="1800" i="1" kern="1200">
                                                                  <a:solidFill>
                                                                    <a:srgbClr val="FF0000"/>
                                                                  </a:solidFill>
                                                                  <a:effectLst/>
                                                                  <a:latin typeface="Cambria Math" panose="02040503050406030204" pitchFamily="18" charset="0"/>
                                                                  <a:ea typeface="+mn-ea"/>
                                                                  <a:cs typeface="+mn-cs"/>
                                                                </a:rPr>
                                                              </m:ctrlPr>
                                                            </m:sSupPr>
                                                            <m:e>
                                                              <m:r>
                                                                <a:rPr lang="en-US" sz="1800" i="1" kern="1200">
                                                                  <a:solidFill>
                                                                    <a:srgbClr val="FF0000"/>
                                                                  </a:solidFill>
                                                                  <a:effectLst/>
                                                                  <a:latin typeface="Cambria Math" panose="02040503050406030204" pitchFamily="18" charset="0"/>
                                                                  <a:ea typeface="+mn-ea"/>
                                                                  <a:cs typeface="+mn-cs"/>
                                                                </a:rPr>
                                                                <m:t>𝑘</m:t>
                                                              </m:r>
                                                            </m:e>
                                                            <m:sup>
                                                              <m:r>
                                                                <a:rPr lang="en-US" sz="1800" i="1" kern="1200">
                                                                  <a:solidFill>
                                                                    <a:srgbClr val="FF0000"/>
                                                                  </a:solidFill>
                                                                  <a:effectLst/>
                                                                  <a:latin typeface="Cambria Math" panose="02040503050406030204" pitchFamily="18" charset="0"/>
                                                                  <a:ea typeface="+mn-ea"/>
                                                                  <a:cs typeface="+mn-cs"/>
                                                                </a:rPr>
                                                                <m:t>2</m:t>
                                                              </m:r>
                                                            </m:sup>
                                                          </m:sSup>
                                                          <m:r>
                                                            <a:rPr lang="en-US" sz="1800" i="1" kern="1200">
                                                              <a:solidFill>
                                                                <a:srgbClr val="FF0000"/>
                                                              </a:solidFill>
                                                              <a:effectLst/>
                                                              <a:latin typeface="Cambria Math" panose="02040503050406030204" pitchFamily="18" charset="0"/>
                                                              <a:ea typeface="+mn-ea"/>
                                                              <a:cs typeface="+mn-cs"/>
                                                            </a:rPr>
                                                            <m:t>+</m:t>
                                                          </m:r>
                                                          <m:sSubSup>
                                                            <m:sSubSupPr>
                                                              <m:ctrlPr>
                                                                <a:rPr lang="fr-FR" sz="1800" i="1" kern="1200">
                                                                  <a:solidFill>
                                                                    <a:srgbClr val="FF0000"/>
                                                                  </a:solidFill>
                                                                  <a:effectLst/>
                                                                  <a:latin typeface="Cambria Math" panose="02040503050406030204" pitchFamily="18" charset="0"/>
                                                                  <a:ea typeface="+mn-ea"/>
                                                                  <a:cs typeface="+mn-cs"/>
                                                                </a:rPr>
                                                              </m:ctrlPr>
                                                            </m:sSubSupPr>
                                                            <m:e>
                                                              <m:r>
                                                                <a:rPr lang="en-US" sz="1800" i="1" kern="1200">
                                                                  <a:solidFill>
                                                                    <a:srgbClr val="FF0000"/>
                                                                  </a:solidFill>
                                                                  <a:effectLst/>
                                                                  <a:latin typeface="Cambria Math" panose="02040503050406030204" pitchFamily="18" charset="0"/>
                                                                  <a:ea typeface="+mn-ea"/>
                                                                  <a:cs typeface="+mn-cs"/>
                                                                </a:rPr>
                                                                <m:t>𝑚</m:t>
                                                              </m:r>
                                                            </m:e>
                                                            <m:sub>
                                                              <m:r>
                                                                <a:rPr lang="en-US" sz="1800" i="1" kern="1200">
                                                                  <a:solidFill>
                                                                    <a:srgbClr val="FF0000"/>
                                                                  </a:solidFill>
                                                                  <a:effectLst/>
                                                                  <a:latin typeface="Cambria Math" panose="02040503050406030204" pitchFamily="18" charset="0"/>
                                                                  <a:ea typeface="+mn-ea"/>
                                                                  <a:cs typeface="+mn-cs"/>
                                                                </a:rPr>
                                                                <m:t>𝜋</m:t>
                                                              </m:r>
                                                            </m:sub>
                                                            <m:sup>
                                                              <m:r>
                                                                <a:rPr lang="en-US" sz="1800" i="1" kern="1200">
                                                                  <a:solidFill>
                                                                    <a:srgbClr val="FF0000"/>
                                                                  </a:solidFill>
                                                                  <a:effectLst/>
                                                                  <a:latin typeface="Cambria Math" panose="02040503050406030204" pitchFamily="18" charset="0"/>
                                                                  <a:ea typeface="+mn-ea"/>
                                                                  <a:cs typeface="+mn-cs"/>
                                                                </a:rPr>
                                                                <m:t>2</m:t>
                                                              </m:r>
                                                            </m:sup>
                                                          </m:sSubSup>
                                                        </m:e>
                                                      </m:rad>
                                                    </m:sup>
                                                  </m:sSup>
                                                  <m:r>
                                                    <a:rPr lang="en-US" sz="1800" i="1" kern="1200">
                                                      <a:solidFill>
                                                        <a:srgbClr val="FF0000"/>
                                                      </a:solidFill>
                                                      <a:effectLst/>
                                                      <a:latin typeface="Cambria Math" panose="02040503050406030204" pitchFamily="18" charset="0"/>
                                                      <a:ea typeface="+mn-ea"/>
                                                      <a:cs typeface="+mn-cs"/>
                                                    </a:rPr>
                                                    <m:t>−1</m:t>
                                                  </m:r>
                                                </m:e>
                                              </m:d>
                                            </m:den>
                                          </m:f>
                                        </m:e>
                                      </m:nary>
                                    </m:e>
                                  </m:d>
                                </m:e>
                              </m:func>
                              <m:r>
                                <a:rPr lang="en-US" sz="1800" i="1" kern="1200" smtClean="0">
                                  <a:solidFill>
                                    <a:srgbClr val="FF0000"/>
                                  </a:solidFill>
                                  <a:effectLst/>
                                  <a:latin typeface="Cambria Math" panose="02040503050406030204" pitchFamily="18" charset="0"/>
                                  <a:ea typeface="+mn-ea"/>
                                  <a:cs typeface="+mn-cs"/>
                                </a:rPr>
                                <m:t> </m:t>
                              </m:r>
                            </m:oMath>
                          </a14:m>
                          <a:r>
                            <a:rPr lang="fr-FR" sz="1800" dirty="0">
                              <a:solidFill>
                                <a:srgbClr val="FF0000"/>
                              </a:solidFill>
                              <a:latin typeface="Times New Roman" pitchFamily="18" charset="0"/>
                              <a:cs typeface="Times New Roman" pitchFamily="18" charset="0"/>
                            </a:rPr>
                            <a:t>                                              (3)</a:t>
                          </a:r>
                        </a:p>
                        <a:p>
                          <a:pPr marL="0" marR="0" lvl="0" indent="360000" algn="just" defTabSz="914400" rtl="0" eaLnBrk="1" fontAlgn="auto" latinLnBrk="0" hangingPunct="1">
                            <a:lnSpc>
                              <a:spcPct val="100000"/>
                            </a:lnSpc>
                            <a:spcBef>
                              <a:spcPts val="0"/>
                            </a:spcBef>
                            <a:spcAft>
                              <a:spcPts val="0"/>
                            </a:spcAft>
                            <a:buClrTx/>
                            <a:buSzTx/>
                            <a:buFontTx/>
                            <a:buNone/>
                            <a:tabLst/>
                            <a:defRPr/>
                          </a:pPr>
                          <a:r>
                            <a:rPr lang="en-US" sz="1800" i="0" kern="1200" dirty="0">
                              <a:solidFill>
                                <a:schemeClr val="dk1"/>
                              </a:solidFill>
                              <a:effectLst/>
                              <a:latin typeface="Times New Roman" panose="02020603050405020304" pitchFamily="18" charset="0"/>
                              <a:ea typeface="+mn-ea"/>
                              <a:cs typeface="Times New Roman" panose="02020603050405020304" pitchFamily="18" charset="0"/>
                            </a:rPr>
                            <a:t>Where </a:t>
                          </a:r>
                          <a14:m>
                            <m:oMath xmlns:m="http://schemas.openxmlformats.org/officeDocument/2006/math">
                              <m:r>
                                <a:rPr lang="en-US" sz="1800" i="1" kern="1200">
                                  <a:solidFill>
                                    <a:schemeClr val="dk1"/>
                                  </a:solidFill>
                                  <a:effectLst/>
                                  <a:latin typeface="Cambria Math" panose="02040503050406030204" pitchFamily="18" charset="0"/>
                                  <a:ea typeface="+mn-ea"/>
                                  <a:cs typeface="+mn-cs"/>
                                </a:rPr>
                                <m:t>𝑘</m:t>
                              </m:r>
                            </m:oMath>
                          </a14:m>
                          <a:r>
                            <a:rPr lang="en-US" sz="1800" i="0" kern="1200" dirty="0">
                              <a:solidFill>
                                <a:schemeClr val="dk1"/>
                              </a:solidFill>
                              <a:effectLst/>
                              <a:latin typeface="Times New Roman" panose="02020603050405020304" pitchFamily="18" charset="0"/>
                              <a:ea typeface="+mn-ea"/>
                              <a:cs typeface="Times New Roman" panose="02020603050405020304" pitchFamily="18" charset="0"/>
                            </a:rPr>
                            <a:t> is the momentum, </a:t>
                          </a:r>
                          <a14:m>
                            <m:oMath xmlns:m="http://schemas.openxmlformats.org/officeDocument/2006/math">
                              <m:sSub>
                                <m:sSubPr>
                                  <m:ctrlPr>
                                    <a:rPr lang="fr-FR" sz="1800" i="1" kern="1200">
                                      <a:solidFill>
                                        <a:schemeClr val="dk1"/>
                                      </a:solidFill>
                                      <a:effectLst/>
                                      <a:latin typeface="Cambria Math" panose="02040503050406030204" pitchFamily="18" charset="0"/>
                                      <a:ea typeface="+mn-ea"/>
                                      <a:cs typeface="+mn-cs"/>
                                    </a:rPr>
                                  </m:ctrlPr>
                                </m:sSubPr>
                                <m:e>
                                  <m:r>
                                    <a:rPr lang="en-US" sz="1800" i="1" kern="1200">
                                      <a:solidFill>
                                        <a:schemeClr val="dk1"/>
                                      </a:solidFill>
                                      <a:effectLst/>
                                      <a:latin typeface="Cambria Math" panose="02040503050406030204" pitchFamily="18" charset="0"/>
                                      <a:ea typeface="+mn-ea"/>
                                      <a:cs typeface="+mn-cs"/>
                                    </a:rPr>
                                    <m:t>𝑑</m:t>
                                  </m:r>
                                </m:e>
                                <m:sub>
                                  <m:r>
                                    <a:rPr lang="en-US" sz="1800" i="1" kern="1200">
                                      <a:solidFill>
                                        <a:schemeClr val="dk1"/>
                                      </a:solidFill>
                                      <a:effectLst/>
                                      <a:latin typeface="Cambria Math" panose="02040503050406030204" pitchFamily="18" charset="0"/>
                                      <a:ea typeface="+mn-ea"/>
                                      <a:cs typeface="+mn-cs"/>
                                    </a:rPr>
                                    <m:t>𝜋</m:t>
                                  </m:r>
                                </m:sub>
                              </m:sSub>
                            </m:oMath>
                          </a14:m>
                          <a:r>
                            <a:rPr lang="en-US" sz="1800" i="0" kern="1200" dirty="0">
                              <a:solidFill>
                                <a:schemeClr val="dk1"/>
                              </a:solidFill>
                              <a:effectLst/>
                              <a:latin typeface="Times New Roman" panose="02020603050405020304" pitchFamily="18" charset="0"/>
                              <a:ea typeface="+mn-ea"/>
                              <a:cs typeface="Times New Roman" panose="02020603050405020304" pitchFamily="18" charset="0"/>
                            </a:rPr>
                            <a:t> the pion degeneracy factor, </a:t>
                          </a:r>
                          <a14:m>
                            <m:oMath xmlns:m="http://schemas.openxmlformats.org/officeDocument/2006/math">
                              <m:sSub>
                                <m:sSubPr>
                                  <m:ctrlPr>
                                    <a:rPr lang="fr-FR" sz="1800" i="1" kern="1200">
                                      <a:solidFill>
                                        <a:schemeClr val="dk1"/>
                                      </a:solidFill>
                                      <a:effectLst/>
                                      <a:latin typeface="Cambria Math" panose="02040503050406030204" pitchFamily="18" charset="0"/>
                                      <a:ea typeface="+mn-ea"/>
                                      <a:cs typeface="+mn-cs"/>
                                    </a:rPr>
                                  </m:ctrlPr>
                                </m:sSubPr>
                                <m:e>
                                  <m:r>
                                    <a:rPr lang="en-US" sz="1800" i="1" kern="1200">
                                      <a:solidFill>
                                        <a:schemeClr val="dk1"/>
                                      </a:solidFill>
                                      <a:effectLst/>
                                      <a:latin typeface="Cambria Math" panose="02040503050406030204" pitchFamily="18" charset="0"/>
                                      <a:ea typeface="+mn-ea"/>
                                      <a:cs typeface="+mn-cs"/>
                                    </a:rPr>
                                    <m:t>𝑚</m:t>
                                  </m:r>
                                </m:e>
                                <m:sub>
                                  <m:r>
                                    <a:rPr lang="en-US" sz="1800" i="1" kern="1200">
                                      <a:solidFill>
                                        <a:schemeClr val="dk1"/>
                                      </a:solidFill>
                                      <a:effectLst/>
                                      <a:latin typeface="Cambria Math" panose="02040503050406030204" pitchFamily="18" charset="0"/>
                                      <a:ea typeface="+mn-ea"/>
                                      <a:cs typeface="+mn-cs"/>
                                    </a:rPr>
                                    <m:t>𝜋</m:t>
                                  </m:r>
                                </m:sub>
                              </m:sSub>
                            </m:oMath>
                          </a14:m>
                          <a:r>
                            <a:rPr lang="en-US" sz="1800" i="0" kern="1200" dirty="0">
                              <a:solidFill>
                                <a:schemeClr val="dk1"/>
                              </a:solidFill>
                              <a:effectLst/>
                              <a:latin typeface="Times New Roman" panose="02020603050405020304" pitchFamily="18" charset="0"/>
                              <a:ea typeface="+mn-ea"/>
                              <a:cs typeface="Times New Roman" panose="02020603050405020304" pitchFamily="18" charset="0"/>
                            </a:rPr>
                            <a:t> the pion mass and </a:t>
                          </a:r>
                          <a14:m>
                            <m:oMath xmlns:m="http://schemas.openxmlformats.org/officeDocument/2006/math">
                              <m:r>
                                <a:rPr lang="en-US" sz="1800" i="1" kern="1200">
                                  <a:solidFill>
                                    <a:schemeClr val="dk1"/>
                                  </a:solidFill>
                                  <a:effectLst/>
                                  <a:latin typeface="Cambria Math" panose="02040503050406030204" pitchFamily="18" charset="0"/>
                                  <a:ea typeface="+mn-ea"/>
                                  <a:cs typeface="+mn-cs"/>
                                </a:rPr>
                                <m:t>𝛽</m:t>
                              </m:r>
                              <m:r>
                                <a:rPr lang="en-US" sz="1800" i="1" kern="1200">
                                  <a:solidFill>
                                    <a:schemeClr val="dk1"/>
                                  </a:solidFill>
                                  <a:effectLst/>
                                  <a:latin typeface="Cambria Math" panose="02040503050406030204" pitchFamily="18" charset="0"/>
                                  <a:ea typeface="+mn-ea"/>
                                  <a:cs typeface="+mn-cs"/>
                                </a:rPr>
                                <m:t>=</m:t>
                              </m:r>
                              <m:f>
                                <m:fPr>
                                  <m:ctrlPr>
                                    <a:rPr lang="fr-FR" sz="1800" i="1" kern="1200">
                                      <a:solidFill>
                                        <a:schemeClr val="dk1"/>
                                      </a:solidFill>
                                      <a:effectLst/>
                                      <a:latin typeface="Cambria Math" panose="02040503050406030204" pitchFamily="18" charset="0"/>
                                      <a:ea typeface="+mn-ea"/>
                                      <a:cs typeface="+mn-cs"/>
                                    </a:rPr>
                                  </m:ctrlPr>
                                </m:fPr>
                                <m:num>
                                  <m:r>
                                    <a:rPr lang="en-US" sz="1800" i="1" kern="1200">
                                      <a:solidFill>
                                        <a:schemeClr val="dk1"/>
                                      </a:solidFill>
                                      <a:effectLst/>
                                      <a:latin typeface="Cambria Math" panose="02040503050406030204" pitchFamily="18" charset="0"/>
                                      <a:ea typeface="+mn-ea"/>
                                      <a:cs typeface="+mn-cs"/>
                                    </a:rPr>
                                    <m:t>1</m:t>
                                  </m:r>
                                </m:num>
                                <m:den>
                                  <m:r>
                                    <a:rPr lang="en-US" sz="1800" i="1" kern="1200">
                                      <a:solidFill>
                                        <a:schemeClr val="dk1"/>
                                      </a:solidFill>
                                      <a:effectLst/>
                                      <a:latin typeface="Cambria Math" panose="02040503050406030204" pitchFamily="18" charset="0"/>
                                      <a:ea typeface="+mn-ea"/>
                                      <a:cs typeface="+mn-cs"/>
                                    </a:rPr>
                                    <m:t>𝑇</m:t>
                                  </m:r>
                                </m:den>
                              </m:f>
                            </m:oMath>
                          </a14:m>
                          <a:r>
                            <a:rPr lang="en-US" sz="1800" i="0" kern="1200" dirty="0">
                              <a:solidFill>
                                <a:schemeClr val="dk1"/>
                              </a:solidFill>
                              <a:effectLst/>
                              <a:latin typeface="Times New Roman" panose="02020603050405020304" pitchFamily="18" charset="0"/>
                              <a:ea typeface="+mn-ea"/>
                              <a:cs typeface="Times New Roman" panose="02020603050405020304" pitchFamily="18" charset="0"/>
                            </a:rPr>
                            <a:t>.</a:t>
                          </a:r>
                        </a:p>
                        <a:p>
                          <a:pPr marL="0" marR="0" lvl="0" indent="360000" algn="just" defTabSz="914400" rtl="0" eaLnBrk="1" fontAlgn="auto" latinLnBrk="0" hangingPunct="1">
                            <a:lnSpc>
                              <a:spcPct val="100000"/>
                            </a:lnSpc>
                            <a:spcBef>
                              <a:spcPts val="0"/>
                            </a:spcBef>
                            <a:spcAft>
                              <a:spcPts val="0"/>
                            </a:spcAft>
                            <a:buClrTx/>
                            <a:buSzTx/>
                            <a:buFontTx/>
                            <a:buNone/>
                            <a:tabLst/>
                            <a:defRPr/>
                          </a:pPr>
                          <a:r>
                            <a:rPr lang="en-US" sz="1800" i="0" kern="1200" dirty="0">
                              <a:solidFill>
                                <a:schemeClr val="dk1"/>
                              </a:solidFill>
                              <a:effectLst/>
                              <a:latin typeface="Times New Roman" panose="02020603050405020304" pitchFamily="18" charset="0"/>
                              <a:ea typeface="+mn-ea"/>
                              <a:cs typeface="Times New Roman" panose="02020603050405020304" pitchFamily="18" charset="0"/>
                            </a:rPr>
                            <a:t>The QGP being considered as an ideal gas of gluons, quarks and their antiquarks, we can write Z</a:t>
                          </a:r>
                          <a:r>
                            <a:rPr lang="en-US" sz="1800" i="0" kern="1200" baseline="-25000" dirty="0">
                              <a:solidFill>
                                <a:schemeClr val="dk1"/>
                              </a:solidFill>
                              <a:effectLst/>
                              <a:latin typeface="Times New Roman" panose="02020603050405020304" pitchFamily="18" charset="0"/>
                              <a:ea typeface="+mn-ea"/>
                              <a:cs typeface="Times New Roman" panose="02020603050405020304" pitchFamily="18" charset="0"/>
                            </a:rPr>
                            <a:t>QGP</a:t>
                          </a:r>
                          <a:r>
                            <a:rPr lang="en-US" sz="1800" i="0" kern="1200" dirty="0">
                              <a:solidFill>
                                <a:schemeClr val="dk1"/>
                              </a:solidFill>
                              <a:effectLst/>
                              <a:latin typeface="Times New Roman" panose="02020603050405020304" pitchFamily="18" charset="0"/>
                              <a:ea typeface="+mn-ea"/>
                              <a:cs typeface="Times New Roman" panose="02020603050405020304" pitchFamily="18" charset="0"/>
                            </a:rPr>
                            <a:t> as:</a:t>
                          </a:r>
                        </a:p>
                        <a:p>
                          <a:pPr marL="0" marR="0" lvl="0" indent="0" algn="r" defTabSz="914400" rtl="0" eaLnBrk="1" fontAlgn="auto" latinLnBrk="0" hangingPunct="1">
                            <a:lnSpc>
                              <a:spcPct val="100000"/>
                            </a:lnSpc>
                            <a:spcBef>
                              <a:spcPts val="2400"/>
                            </a:spcBef>
                            <a:spcAft>
                              <a:spcPts val="600"/>
                            </a:spcAft>
                            <a:buClrTx/>
                            <a:buSzTx/>
                            <a:buFontTx/>
                            <a:buNone/>
                            <a:tabLst/>
                            <a:defRPr/>
                          </a:pPr>
                          <a14:m>
                            <m:oMath xmlns:m="http://schemas.openxmlformats.org/officeDocument/2006/math">
                              <m:sSub>
                                <m:sSubPr>
                                  <m:ctrlPr>
                                    <a:rPr lang="fr-FR" sz="1800" i="1" kern="1200" smtClean="0">
                                      <a:solidFill>
                                        <a:srgbClr val="FF0000"/>
                                      </a:solidFill>
                                      <a:effectLst/>
                                      <a:latin typeface="Cambria Math" panose="02040503050406030204" pitchFamily="18" charset="0"/>
                                      <a:ea typeface="+mn-ea"/>
                                      <a:cs typeface="+mn-cs"/>
                                    </a:rPr>
                                  </m:ctrlPr>
                                </m:sSubPr>
                                <m:e>
                                  <m:r>
                                    <a:rPr lang="en-US" sz="1800" i="1" kern="1200">
                                      <a:solidFill>
                                        <a:srgbClr val="FF0000"/>
                                      </a:solidFill>
                                      <a:effectLst/>
                                      <a:latin typeface="Cambria Math" panose="02040503050406030204" pitchFamily="18" charset="0"/>
                                      <a:ea typeface="+mn-ea"/>
                                      <a:cs typeface="+mn-cs"/>
                                    </a:rPr>
                                    <m:t>𝑍</m:t>
                                  </m:r>
                                </m:e>
                                <m:sub>
                                  <m:r>
                                    <a:rPr lang="en-US" sz="1800" i="1" kern="1200">
                                      <a:solidFill>
                                        <a:srgbClr val="FF0000"/>
                                      </a:solidFill>
                                      <a:effectLst/>
                                      <a:latin typeface="Cambria Math" panose="02040503050406030204" pitchFamily="18" charset="0"/>
                                      <a:ea typeface="+mn-ea"/>
                                      <a:cs typeface="+mn-cs"/>
                                    </a:rPr>
                                    <m:t>𝑄𝐺𝑃</m:t>
                                  </m:r>
                                </m:sub>
                              </m:sSub>
                              <m:d>
                                <m:dPr>
                                  <m:ctrlPr>
                                    <a:rPr lang="fr-FR" sz="1800" i="1" kern="1200">
                                      <a:solidFill>
                                        <a:srgbClr val="FF0000"/>
                                      </a:solidFill>
                                      <a:effectLst/>
                                      <a:latin typeface="Cambria Math" panose="02040503050406030204" pitchFamily="18" charset="0"/>
                                      <a:ea typeface="+mn-ea"/>
                                      <a:cs typeface="+mn-cs"/>
                                    </a:rPr>
                                  </m:ctrlPr>
                                </m:dPr>
                                <m:e>
                                  <m:r>
                                    <a:rPr lang="en-US" sz="1800" i="1" kern="1200">
                                      <a:solidFill>
                                        <a:srgbClr val="FF0000"/>
                                      </a:solidFill>
                                      <a:effectLst/>
                                      <a:latin typeface="Cambria Math" panose="02040503050406030204" pitchFamily="18" charset="0"/>
                                      <a:ea typeface="+mn-ea"/>
                                      <a:cs typeface="+mn-cs"/>
                                    </a:rPr>
                                    <m:t>𝜇</m:t>
                                  </m:r>
                                  <m:r>
                                    <a:rPr lang="en-US" sz="1800" i="1" kern="1200">
                                      <a:solidFill>
                                        <a:srgbClr val="FF0000"/>
                                      </a:solidFill>
                                      <a:effectLst/>
                                      <a:latin typeface="Cambria Math" panose="02040503050406030204" pitchFamily="18" charset="0"/>
                                      <a:ea typeface="+mn-ea"/>
                                      <a:cs typeface="+mn-cs"/>
                                    </a:rPr>
                                    <m:t>,</m:t>
                                  </m:r>
                                  <m:r>
                                    <a:rPr lang="en-US" sz="1800" i="1" kern="1200">
                                      <a:solidFill>
                                        <a:srgbClr val="FF0000"/>
                                      </a:solidFill>
                                      <a:effectLst/>
                                      <a:latin typeface="Cambria Math" panose="02040503050406030204" pitchFamily="18" charset="0"/>
                                      <a:ea typeface="+mn-ea"/>
                                      <a:cs typeface="+mn-cs"/>
                                    </a:rPr>
                                    <m:t>𝑇</m:t>
                                  </m:r>
                                </m:e>
                              </m:d>
                              <m:r>
                                <a:rPr lang="en-US" sz="1800" i="1" kern="1200">
                                  <a:solidFill>
                                    <a:srgbClr val="FF0000"/>
                                  </a:solidFill>
                                  <a:effectLst/>
                                  <a:latin typeface="Cambria Math" panose="02040503050406030204" pitchFamily="18" charset="0"/>
                                  <a:ea typeface="+mn-ea"/>
                                  <a:cs typeface="+mn-cs"/>
                                </a:rPr>
                                <m:t>=</m:t>
                              </m:r>
                              <m:func>
                                <m:funcPr>
                                  <m:ctrlPr>
                                    <a:rPr lang="fr-FR" sz="1800" i="1" kern="1200">
                                      <a:solidFill>
                                        <a:srgbClr val="FF0000"/>
                                      </a:solidFill>
                                      <a:effectLst/>
                                      <a:latin typeface="Cambria Math" panose="02040503050406030204" pitchFamily="18" charset="0"/>
                                      <a:ea typeface="+mn-ea"/>
                                      <a:cs typeface="+mn-cs"/>
                                    </a:rPr>
                                  </m:ctrlPr>
                                </m:funcPr>
                                <m:fName>
                                  <m:r>
                                    <m:rPr>
                                      <m:sty m:val="p"/>
                                    </m:rPr>
                                    <a:rPr lang="en-US" sz="1800" kern="1200">
                                      <a:solidFill>
                                        <a:srgbClr val="FF0000"/>
                                      </a:solidFill>
                                      <a:effectLst/>
                                      <a:latin typeface="Cambria Math" panose="02040503050406030204" pitchFamily="18" charset="0"/>
                                      <a:ea typeface="+mn-ea"/>
                                      <a:cs typeface="+mn-cs"/>
                                    </a:rPr>
                                    <m:t>exp</m:t>
                                  </m:r>
                                </m:fName>
                                <m:e>
                                  <m:d>
                                    <m:dPr>
                                      <m:ctrlPr>
                                        <a:rPr lang="fr-FR" sz="1800" i="1" kern="1200">
                                          <a:solidFill>
                                            <a:srgbClr val="FF0000"/>
                                          </a:solidFill>
                                          <a:effectLst/>
                                          <a:latin typeface="Cambria Math" panose="02040503050406030204" pitchFamily="18" charset="0"/>
                                          <a:ea typeface="+mn-ea"/>
                                          <a:cs typeface="+mn-cs"/>
                                        </a:rPr>
                                      </m:ctrlPr>
                                    </m:dPr>
                                    <m:e>
                                      <m:sSub>
                                        <m:sSubPr>
                                          <m:ctrlPr>
                                            <a:rPr lang="fr-FR" sz="1800" i="1" kern="1200">
                                              <a:solidFill>
                                                <a:srgbClr val="FF0000"/>
                                              </a:solidFill>
                                              <a:effectLst/>
                                              <a:latin typeface="Cambria Math" panose="02040503050406030204" pitchFamily="18" charset="0"/>
                                              <a:ea typeface="+mn-ea"/>
                                              <a:cs typeface="+mn-cs"/>
                                            </a:rPr>
                                          </m:ctrlPr>
                                        </m:sSubPr>
                                        <m:e>
                                          <m:r>
                                            <a:rPr lang="en-US" sz="1800" i="1" kern="1200">
                                              <a:solidFill>
                                                <a:srgbClr val="FF0000"/>
                                              </a:solidFill>
                                              <a:effectLst/>
                                              <a:latin typeface="Cambria Math" panose="02040503050406030204" pitchFamily="18" charset="0"/>
                                              <a:ea typeface="+mn-ea"/>
                                              <a:cs typeface="+mn-cs"/>
                                            </a:rPr>
                                            <m:t>𝑉</m:t>
                                          </m:r>
                                        </m:e>
                                        <m:sub>
                                          <m:r>
                                            <a:rPr lang="en-US" sz="1800" i="1" kern="1200">
                                              <a:solidFill>
                                                <a:srgbClr val="FF0000"/>
                                              </a:solidFill>
                                              <a:effectLst/>
                                              <a:latin typeface="Cambria Math" panose="02040503050406030204" pitchFamily="18" charset="0"/>
                                              <a:ea typeface="+mn-ea"/>
                                              <a:cs typeface="+mn-cs"/>
                                            </a:rPr>
                                            <m:t>𝑄𝐺𝑃</m:t>
                                          </m:r>
                                        </m:sub>
                                      </m:sSub>
                                      <m:r>
                                        <a:rPr lang="en-US" sz="1800" i="1" kern="1200">
                                          <a:solidFill>
                                            <a:srgbClr val="FF0000"/>
                                          </a:solidFill>
                                          <a:effectLst/>
                                          <a:latin typeface="Cambria Math" panose="02040503050406030204" pitchFamily="18" charset="0"/>
                                          <a:ea typeface="+mn-ea"/>
                                          <a:cs typeface="+mn-cs"/>
                                        </a:rPr>
                                        <m:t>(</m:t>
                                      </m:r>
                                      <m:f>
                                        <m:fPr>
                                          <m:ctrlPr>
                                            <a:rPr lang="fr-FR" sz="1800" i="1" kern="1200">
                                              <a:solidFill>
                                                <a:srgbClr val="FF0000"/>
                                              </a:solidFill>
                                              <a:effectLst/>
                                              <a:latin typeface="Cambria Math" panose="02040503050406030204" pitchFamily="18" charset="0"/>
                                              <a:ea typeface="+mn-ea"/>
                                              <a:cs typeface="+mn-cs"/>
                                            </a:rPr>
                                          </m:ctrlPr>
                                        </m:fPr>
                                        <m:num>
                                          <m:sSub>
                                            <m:sSubPr>
                                              <m:ctrlPr>
                                                <a:rPr lang="fr-FR" sz="1800" i="1" kern="1200">
                                                  <a:solidFill>
                                                    <a:srgbClr val="FF0000"/>
                                                  </a:solidFill>
                                                  <a:effectLst/>
                                                  <a:latin typeface="Cambria Math" panose="02040503050406030204" pitchFamily="18" charset="0"/>
                                                  <a:ea typeface="+mn-ea"/>
                                                  <a:cs typeface="+mn-cs"/>
                                                </a:rPr>
                                              </m:ctrlPr>
                                            </m:sSubPr>
                                            <m:e>
                                              <m:r>
                                                <a:rPr lang="en-US" sz="1800" i="1" kern="1200">
                                                  <a:solidFill>
                                                    <a:srgbClr val="FF0000"/>
                                                  </a:solidFill>
                                                  <a:effectLst/>
                                                  <a:latin typeface="Cambria Math" panose="02040503050406030204" pitchFamily="18" charset="0"/>
                                                  <a:ea typeface="+mn-ea"/>
                                                  <a:cs typeface="+mn-cs"/>
                                                </a:rPr>
                                                <m:t>𝑑</m:t>
                                              </m:r>
                                            </m:e>
                                            <m:sub>
                                              <m:r>
                                                <a:rPr lang="en-US" sz="1800" i="1" kern="1200">
                                                  <a:solidFill>
                                                    <a:srgbClr val="FF0000"/>
                                                  </a:solidFill>
                                                  <a:effectLst/>
                                                  <a:latin typeface="Cambria Math" panose="02040503050406030204" pitchFamily="18" charset="0"/>
                                                  <a:ea typeface="+mn-ea"/>
                                                  <a:cs typeface="+mn-cs"/>
                                                </a:rPr>
                                                <m:t>𝑄</m:t>
                                              </m:r>
                                            </m:sub>
                                          </m:sSub>
                                        </m:num>
                                        <m:den>
                                          <m:r>
                                            <a:rPr lang="en-US" sz="1800" i="1" kern="1200">
                                              <a:solidFill>
                                                <a:srgbClr val="FF0000"/>
                                              </a:solidFill>
                                              <a:effectLst/>
                                              <a:latin typeface="Cambria Math" panose="02040503050406030204" pitchFamily="18" charset="0"/>
                                              <a:ea typeface="+mn-ea"/>
                                              <a:cs typeface="+mn-cs"/>
                                            </a:rPr>
                                            <m:t>6</m:t>
                                          </m:r>
                                          <m:sSup>
                                            <m:sSupPr>
                                              <m:ctrlPr>
                                                <a:rPr lang="fr-FR" sz="1800" i="1" kern="1200">
                                                  <a:solidFill>
                                                    <a:srgbClr val="FF0000"/>
                                                  </a:solidFill>
                                                  <a:effectLst/>
                                                  <a:latin typeface="Cambria Math" panose="02040503050406030204" pitchFamily="18" charset="0"/>
                                                  <a:ea typeface="+mn-ea"/>
                                                  <a:cs typeface="+mn-cs"/>
                                                </a:rPr>
                                              </m:ctrlPr>
                                            </m:sSupPr>
                                            <m:e>
                                              <m:r>
                                                <a:rPr lang="en-US" sz="1800" i="1" kern="1200">
                                                  <a:solidFill>
                                                    <a:srgbClr val="FF0000"/>
                                                  </a:solidFill>
                                                  <a:effectLst/>
                                                  <a:latin typeface="Cambria Math" panose="02040503050406030204" pitchFamily="18" charset="0"/>
                                                  <a:ea typeface="+mn-ea"/>
                                                  <a:cs typeface="+mn-cs"/>
                                                </a:rPr>
                                                <m:t>𝜋</m:t>
                                              </m:r>
                                            </m:e>
                                            <m:sup>
                                              <m:r>
                                                <a:rPr lang="en-US" sz="1800" i="1" kern="1200">
                                                  <a:solidFill>
                                                    <a:srgbClr val="FF0000"/>
                                                  </a:solidFill>
                                                  <a:effectLst/>
                                                  <a:latin typeface="Cambria Math" panose="02040503050406030204" pitchFamily="18" charset="0"/>
                                                  <a:ea typeface="+mn-ea"/>
                                                  <a:cs typeface="+mn-cs"/>
                                                </a:rPr>
                                                <m:t>2</m:t>
                                              </m:r>
                                            </m:sup>
                                          </m:sSup>
                                          <m:r>
                                            <a:rPr lang="en-US" sz="1800" i="1" kern="1200">
                                              <a:solidFill>
                                                <a:srgbClr val="FF0000"/>
                                              </a:solidFill>
                                              <a:effectLst/>
                                              <a:latin typeface="Cambria Math" panose="02040503050406030204" pitchFamily="18" charset="0"/>
                                              <a:ea typeface="+mn-ea"/>
                                              <a:cs typeface="+mn-cs"/>
                                            </a:rPr>
                                            <m:t>𝑇</m:t>
                                          </m:r>
                                        </m:den>
                                      </m:f>
                                      <m:nary>
                                        <m:naryPr>
                                          <m:limLoc m:val="subSup"/>
                                          <m:ctrlPr>
                                            <a:rPr lang="fr-FR" sz="1800" i="1" kern="1200">
                                              <a:solidFill>
                                                <a:srgbClr val="FF0000"/>
                                              </a:solidFill>
                                              <a:effectLst/>
                                              <a:latin typeface="Cambria Math" panose="02040503050406030204" pitchFamily="18" charset="0"/>
                                              <a:ea typeface="+mn-ea"/>
                                              <a:cs typeface="+mn-cs"/>
                                            </a:rPr>
                                          </m:ctrlPr>
                                        </m:naryPr>
                                        <m:sub>
                                          <m:r>
                                            <a:rPr lang="en-US" sz="1800" i="1" kern="1200">
                                              <a:solidFill>
                                                <a:srgbClr val="FF0000"/>
                                              </a:solidFill>
                                              <a:effectLst/>
                                              <a:latin typeface="Cambria Math" panose="02040503050406030204" pitchFamily="18" charset="0"/>
                                              <a:ea typeface="+mn-ea"/>
                                              <a:cs typeface="+mn-cs"/>
                                            </a:rPr>
                                            <m:t>0</m:t>
                                          </m:r>
                                        </m:sub>
                                        <m:sup>
                                          <m:r>
                                            <a:rPr lang="en-US" sz="1800" i="1" kern="1200">
                                              <a:solidFill>
                                                <a:srgbClr val="FF0000"/>
                                              </a:solidFill>
                                              <a:effectLst/>
                                              <a:latin typeface="Cambria Math" panose="02040503050406030204" pitchFamily="18" charset="0"/>
                                              <a:ea typeface="+mn-ea"/>
                                              <a:cs typeface="+mn-cs"/>
                                            </a:rPr>
                                            <m:t>+∞</m:t>
                                          </m:r>
                                        </m:sup>
                                        <m:e>
                                          <m:f>
                                            <m:fPr>
                                              <m:ctrlPr>
                                                <a:rPr lang="fr-FR" sz="1800" i="1" kern="1200">
                                                  <a:solidFill>
                                                    <a:srgbClr val="FF0000"/>
                                                  </a:solidFill>
                                                  <a:effectLst/>
                                                  <a:latin typeface="Cambria Math" panose="02040503050406030204" pitchFamily="18" charset="0"/>
                                                  <a:ea typeface="+mn-ea"/>
                                                  <a:cs typeface="+mn-cs"/>
                                                </a:rPr>
                                              </m:ctrlPr>
                                            </m:fPr>
                                            <m:num>
                                              <m:sSup>
                                                <m:sSupPr>
                                                  <m:ctrlPr>
                                                    <a:rPr lang="fr-FR" sz="1800" i="1" kern="1200">
                                                      <a:solidFill>
                                                        <a:srgbClr val="FF0000"/>
                                                      </a:solidFill>
                                                      <a:effectLst/>
                                                      <a:latin typeface="Cambria Math" panose="02040503050406030204" pitchFamily="18" charset="0"/>
                                                      <a:ea typeface="+mn-ea"/>
                                                      <a:cs typeface="+mn-cs"/>
                                                    </a:rPr>
                                                  </m:ctrlPr>
                                                </m:sSupPr>
                                                <m:e>
                                                  <m:r>
                                                    <a:rPr lang="en-US" sz="1800" i="1" kern="1200">
                                                      <a:solidFill>
                                                        <a:srgbClr val="FF0000"/>
                                                      </a:solidFill>
                                                      <a:effectLst/>
                                                      <a:latin typeface="Cambria Math" panose="02040503050406030204" pitchFamily="18" charset="0"/>
                                                      <a:ea typeface="+mn-ea"/>
                                                      <a:cs typeface="+mn-cs"/>
                                                    </a:rPr>
                                                    <m:t>𝑘</m:t>
                                                  </m:r>
                                                </m:e>
                                                <m:sup>
                                                  <m:r>
                                                    <a:rPr lang="en-US" sz="1800" i="1" kern="1200">
                                                      <a:solidFill>
                                                        <a:srgbClr val="FF0000"/>
                                                      </a:solidFill>
                                                      <a:effectLst/>
                                                      <a:latin typeface="Cambria Math" panose="02040503050406030204" pitchFamily="18" charset="0"/>
                                                      <a:ea typeface="+mn-ea"/>
                                                      <a:cs typeface="+mn-cs"/>
                                                    </a:rPr>
                                                    <m:t>4</m:t>
                                                  </m:r>
                                                </m:sup>
                                              </m:sSup>
                                              <m:r>
                                                <a:rPr lang="en-US" sz="1800" i="1" kern="1200">
                                                  <a:solidFill>
                                                    <a:srgbClr val="FF0000"/>
                                                  </a:solidFill>
                                                  <a:effectLst/>
                                                  <a:latin typeface="Cambria Math" panose="02040503050406030204" pitchFamily="18" charset="0"/>
                                                  <a:ea typeface="+mn-ea"/>
                                                  <a:cs typeface="+mn-cs"/>
                                                </a:rPr>
                                                <m:t>𝑑𝑘</m:t>
                                              </m:r>
                                            </m:num>
                                            <m:den>
                                              <m:rad>
                                                <m:radPr>
                                                  <m:degHide m:val="on"/>
                                                  <m:ctrlPr>
                                                    <a:rPr lang="fr-FR" sz="1800" i="1" kern="1200">
                                                      <a:solidFill>
                                                        <a:srgbClr val="FF0000"/>
                                                      </a:solidFill>
                                                      <a:effectLst/>
                                                      <a:latin typeface="Cambria Math" panose="02040503050406030204" pitchFamily="18" charset="0"/>
                                                      <a:ea typeface="+mn-ea"/>
                                                      <a:cs typeface="+mn-cs"/>
                                                    </a:rPr>
                                                  </m:ctrlPr>
                                                </m:radPr>
                                                <m:deg/>
                                                <m:e>
                                                  <m:sSup>
                                                    <m:sSupPr>
                                                      <m:ctrlPr>
                                                        <a:rPr lang="fr-FR" sz="1800" i="1" kern="1200">
                                                          <a:solidFill>
                                                            <a:srgbClr val="FF0000"/>
                                                          </a:solidFill>
                                                          <a:effectLst/>
                                                          <a:latin typeface="Cambria Math" panose="02040503050406030204" pitchFamily="18" charset="0"/>
                                                          <a:ea typeface="+mn-ea"/>
                                                          <a:cs typeface="+mn-cs"/>
                                                        </a:rPr>
                                                      </m:ctrlPr>
                                                    </m:sSupPr>
                                                    <m:e>
                                                      <m:r>
                                                        <a:rPr lang="en-US" sz="1800" i="1" kern="1200">
                                                          <a:solidFill>
                                                            <a:srgbClr val="FF0000"/>
                                                          </a:solidFill>
                                                          <a:effectLst/>
                                                          <a:latin typeface="Cambria Math" panose="02040503050406030204" pitchFamily="18" charset="0"/>
                                                          <a:ea typeface="+mn-ea"/>
                                                          <a:cs typeface="+mn-cs"/>
                                                        </a:rPr>
                                                        <m:t>𝑘</m:t>
                                                      </m:r>
                                                    </m:e>
                                                    <m:sup>
                                                      <m:r>
                                                        <a:rPr lang="en-US" sz="1800" i="1" kern="1200">
                                                          <a:solidFill>
                                                            <a:srgbClr val="FF0000"/>
                                                          </a:solidFill>
                                                          <a:effectLst/>
                                                          <a:latin typeface="Cambria Math" panose="02040503050406030204" pitchFamily="18" charset="0"/>
                                                          <a:ea typeface="+mn-ea"/>
                                                          <a:cs typeface="+mn-cs"/>
                                                        </a:rPr>
                                                        <m:t>2</m:t>
                                                      </m:r>
                                                    </m:sup>
                                                  </m:sSup>
                                                  <m:r>
                                                    <a:rPr lang="en-US" sz="1800" i="1" kern="1200">
                                                      <a:solidFill>
                                                        <a:srgbClr val="FF0000"/>
                                                      </a:solidFill>
                                                      <a:effectLst/>
                                                      <a:latin typeface="Cambria Math" panose="02040503050406030204" pitchFamily="18" charset="0"/>
                                                      <a:ea typeface="+mn-ea"/>
                                                      <a:cs typeface="+mn-cs"/>
                                                    </a:rPr>
                                                    <m:t>+</m:t>
                                                  </m:r>
                                                  <m:sSubSup>
                                                    <m:sSubSupPr>
                                                      <m:ctrlPr>
                                                        <a:rPr lang="fr-FR" sz="1800" i="1" kern="1200">
                                                          <a:solidFill>
                                                            <a:srgbClr val="FF0000"/>
                                                          </a:solidFill>
                                                          <a:effectLst/>
                                                          <a:latin typeface="Cambria Math" panose="02040503050406030204" pitchFamily="18" charset="0"/>
                                                          <a:ea typeface="+mn-ea"/>
                                                          <a:cs typeface="+mn-cs"/>
                                                        </a:rPr>
                                                      </m:ctrlPr>
                                                    </m:sSubSupPr>
                                                    <m:e>
                                                      <m:r>
                                                        <a:rPr lang="en-US" sz="1800" i="1" kern="1200">
                                                          <a:solidFill>
                                                            <a:srgbClr val="FF0000"/>
                                                          </a:solidFill>
                                                          <a:effectLst/>
                                                          <a:latin typeface="Cambria Math" panose="02040503050406030204" pitchFamily="18" charset="0"/>
                                                          <a:ea typeface="+mn-ea"/>
                                                          <a:cs typeface="+mn-cs"/>
                                                        </a:rPr>
                                                        <m:t>𝑚</m:t>
                                                      </m:r>
                                                    </m:e>
                                                    <m:sub>
                                                      <m:r>
                                                        <a:rPr lang="en-US" sz="1800" i="1" kern="1200">
                                                          <a:solidFill>
                                                            <a:srgbClr val="FF0000"/>
                                                          </a:solidFill>
                                                          <a:effectLst/>
                                                          <a:latin typeface="Cambria Math" panose="02040503050406030204" pitchFamily="18" charset="0"/>
                                                          <a:ea typeface="+mn-ea"/>
                                                          <a:cs typeface="+mn-cs"/>
                                                        </a:rPr>
                                                        <m:t>𝑞</m:t>
                                                      </m:r>
                                                    </m:sub>
                                                    <m:sup>
                                                      <m:r>
                                                        <a:rPr lang="en-US" sz="1800" i="1" kern="1200">
                                                          <a:solidFill>
                                                            <a:srgbClr val="FF0000"/>
                                                          </a:solidFill>
                                                          <a:effectLst/>
                                                          <a:latin typeface="Cambria Math" panose="02040503050406030204" pitchFamily="18" charset="0"/>
                                                          <a:ea typeface="+mn-ea"/>
                                                          <a:cs typeface="+mn-cs"/>
                                                        </a:rPr>
                                                        <m:t>2</m:t>
                                                      </m:r>
                                                    </m:sup>
                                                  </m:sSubSup>
                                                </m:e>
                                              </m:rad>
                                              <m:d>
                                                <m:dPr>
                                                  <m:ctrlPr>
                                                    <a:rPr lang="fr-FR" sz="1800" i="1" kern="1200">
                                                      <a:solidFill>
                                                        <a:srgbClr val="FF0000"/>
                                                      </a:solidFill>
                                                      <a:effectLst/>
                                                      <a:latin typeface="Cambria Math" panose="02040503050406030204" pitchFamily="18" charset="0"/>
                                                      <a:ea typeface="+mn-ea"/>
                                                      <a:cs typeface="+mn-cs"/>
                                                    </a:rPr>
                                                  </m:ctrlPr>
                                                </m:dPr>
                                                <m:e>
                                                  <m:r>
                                                    <a:rPr lang="en-US" sz="1800" i="1" kern="1200">
                                                      <a:solidFill>
                                                        <a:srgbClr val="FF0000"/>
                                                      </a:solidFill>
                                                      <a:effectLst/>
                                                      <a:latin typeface="Cambria Math" panose="02040503050406030204" pitchFamily="18" charset="0"/>
                                                      <a:ea typeface="+mn-ea"/>
                                                      <a:cs typeface="+mn-cs"/>
                                                    </a:rPr>
                                                    <m:t>1+</m:t>
                                                  </m:r>
                                                  <m:sSup>
                                                    <m:sSupPr>
                                                      <m:ctrlPr>
                                                        <a:rPr lang="fr-FR" sz="1800" i="1" kern="1200">
                                                          <a:solidFill>
                                                            <a:srgbClr val="FF0000"/>
                                                          </a:solidFill>
                                                          <a:effectLst/>
                                                          <a:latin typeface="Cambria Math" panose="02040503050406030204" pitchFamily="18" charset="0"/>
                                                          <a:ea typeface="+mn-ea"/>
                                                          <a:cs typeface="+mn-cs"/>
                                                        </a:rPr>
                                                      </m:ctrlPr>
                                                    </m:sSupPr>
                                                    <m:e>
                                                      <m:r>
                                                        <a:rPr lang="en-US" sz="1800" i="1" kern="1200">
                                                          <a:solidFill>
                                                            <a:srgbClr val="FF0000"/>
                                                          </a:solidFill>
                                                          <a:effectLst/>
                                                          <a:latin typeface="Cambria Math" panose="02040503050406030204" pitchFamily="18" charset="0"/>
                                                          <a:ea typeface="+mn-ea"/>
                                                          <a:cs typeface="+mn-cs"/>
                                                        </a:rPr>
                                                        <m:t>𝑒</m:t>
                                                      </m:r>
                                                    </m:e>
                                                    <m:sup>
                                                      <m:r>
                                                        <a:rPr lang="en-US" sz="1800" i="1" kern="1200">
                                                          <a:solidFill>
                                                            <a:srgbClr val="FF0000"/>
                                                          </a:solidFill>
                                                          <a:effectLst/>
                                                          <a:latin typeface="Cambria Math" panose="02040503050406030204" pitchFamily="18" charset="0"/>
                                                          <a:ea typeface="+mn-ea"/>
                                                          <a:cs typeface="+mn-cs"/>
                                                        </a:rPr>
                                                        <m:t>𝛽</m:t>
                                                      </m:r>
                                                      <m:d>
                                                        <m:dPr>
                                                          <m:ctrlPr>
                                                            <a:rPr lang="fr-FR" sz="1800" i="1" kern="1200">
                                                              <a:solidFill>
                                                                <a:srgbClr val="FF0000"/>
                                                              </a:solidFill>
                                                              <a:effectLst/>
                                                              <a:latin typeface="Cambria Math" panose="02040503050406030204" pitchFamily="18" charset="0"/>
                                                              <a:ea typeface="+mn-ea"/>
                                                              <a:cs typeface="+mn-cs"/>
                                                            </a:rPr>
                                                          </m:ctrlPr>
                                                        </m:dPr>
                                                        <m:e>
                                                          <m:rad>
                                                            <m:radPr>
                                                              <m:degHide m:val="on"/>
                                                              <m:ctrlPr>
                                                                <a:rPr lang="fr-FR" sz="1800" i="1" kern="1200">
                                                                  <a:solidFill>
                                                                    <a:srgbClr val="FF0000"/>
                                                                  </a:solidFill>
                                                                  <a:effectLst/>
                                                                  <a:latin typeface="Cambria Math" panose="02040503050406030204" pitchFamily="18" charset="0"/>
                                                                  <a:ea typeface="+mn-ea"/>
                                                                  <a:cs typeface="+mn-cs"/>
                                                                </a:rPr>
                                                              </m:ctrlPr>
                                                            </m:radPr>
                                                            <m:deg/>
                                                            <m:e>
                                                              <m:sSup>
                                                                <m:sSupPr>
                                                                  <m:ctrlPr>
                                                                    <a:rPr lang="fr-FR" sz="1800" i="1" kern="1200">
                                                                      <a:solidFill>
                                                                        <a:srgbClr val="FF0000"/>
                                                                      </a:solidFill>
                                                                      <a:effectLst/>
                                                                      <a:latin typeface="Cambria Math" panose="02040503050406030204" pitchFamily="18" charset="0"/>
                                                                      <a:ea typeface="+mn-ea"/>
                                                                      <a:cs typeface="+mn-cs"/>
                                                                    </a:rPr>
                                                                  </m:ctrlPr>
                                                                </m:sSupPr>
                                                                <m:e>
                                                                  <m:r>
                                                                    <a:rPr lang="en-US" sz="1800" i="1" kern="1200">
                                                                      <a:solidFill>
                                                                        <a:srgbClr val="FF0000"/>
                                                                      </a:solidFill>
                                                                      <a:effectLst/>
                                                                      <a:latin typeface="Cambria Math" panose="02040503050406030204" pitchFamily="18" charset="0"/>
                                                                      <a:ea typeface="+mn-ea"/>
                                                                      <a:cs typeface="+mn-cs"/>
                                                                    </a:rPr>
                                                                    <m:t>𝑘</m:t>
                                                                  </m:r>
                                                                </m:e>
                                                                <m:sup>
                                                                  <m:r>
                                                                    <a:rPr lang="en-US" sz="1800" i="1" kern="1200">
                                                                      <a:solidFill>
                                                                        <a:srgbClr val="FF0000"/>
                                                                      </a:solidFill>
                                                                      <a:effectLst/>
                                                                      <a:latin typeface="Cambria Math" panose="02040503050406030204" pitchFamily="18" charset="0"/>
                                                                      <a:ea typeface="+mn-ea"/>
                                                                      <a:cs typeface="+mn-cs"/>
                                                                    </a:rPr>
                                                                    <m:t>2</m:t>
                                                                  </m:r>
                                                                </m:sup>
                                                              </m:sSup>
                                                              <m:r>
                                                                <a:rPr lang="en-US" sz="1800" i="1" kern="1200">
                                                                  <a:solidFill>
                                                                    <a:srgbClr val="FF0000"/>
                                                                  </a:solidFill>
                                                                  <a:effectLst/>
                                                                  <a:latin typeface="Cambria Math" panose="02040503050406030204" pitchFamily="18" charset="0"/>
                                                                  <a:ea typeface="+mn-ea"/>
                                                                  <a:cs typeface="+mn-cs"/>
                                                                </a:rPr>
                                                                <m:t>+</m:t>
                                                              </m:r>
                                                              <m:sSubSup>
                                                                <m:sSubSupPr>
                                                                  <m:ctrlPr>
                                                                    <a:rPr lang="fr-FR" sz="1800" i="1" kern="1200">
                                                                      <a:solidFill>
                                                                        <a:srgbClr val="FF0000"/>
                                                                      </a:solidFill>
                                                                      <a:effectLst/>
                                                                      <a:latin typeface="Cambria Math" panose="02040503050406030204" pitchFamily="18" charset="0"/>
                                                                      <a:ea typeface="+mn-ea"/>
                                                                      <a:cs typeface="+mn-cs"/>
                                                                    </a:rPr>
                                                                  </m:ctrlPr>
                                                                </m:sSubSupPr>
                                                                <m:e>
                                                                  <m:r>
                                                                    <a:rPr lang="en-US" sz="1800" i="1" kern="1200">
                                                                      <a:solidFill>
                                                                        <a:srgbClr val="FF0000"/>
                                                                      </a:solidFill>
                                                                      <a:effectLst/>
                                                                      <a:latin typeface="Cambria Math" panose="02040503050406030204" pitchFamily="18" charset="0"/>
                                                                      <a:ea typeface="+mn-ea"/>
                                                                      <a:cs typeface="+mn-cs"/>
                                                                    </a:rPr>
                                                                    <m:t>𝑚</m:t>
                                                                  </m:r>
                                                                </m:e>
                                                                <m:sub>
                                                                  <m:r>
                                                                    <a:rPr lang="en-US" sz="1800" i="1" kern="1200">
                                                                      <a:solidFill>
                                                                        <a:srgbClr val="FF0000"/>
                                                                      </a:solidFill>
                                                                      <a:effectLst/>
                                                                      <a:latin typeface="Cambria Math" panose="02040503050406030204" pitchFamily="18" charset="0"/>
                                                                      <a:ea typeface="+mn-ea"/>
                                                                      <a:cs typeface="+mn-cs"/>
                                                                    </a:rPr>
                                                                    <m:t>𝑞</m:t>
                                                                  </m:r>
                                                                </m:sub>
                                                                <m:sup>
                                                                  <m:r>
                                                                    <a:rPr lang="en-US" sz="1800" i="1" kern="1200">
                                                                      <a:solidFill>
                                                                        <a:srgbClr val="FF0000"/>
                                                                      </a:solidFill>
                                                                      <a:effectLst/>
                                                                      <a:latin typeface="Cambria Math" panose="02040503050406030204" pitchFamily="18" charset="0"/>
                                                                      <a:ea typeface="+mn-ea"/>
                                                                      <a:cs typeface="+mn-cs"/>
                                                                    </a:rPr>
                                                                    <m:t>2</m:t>
                                                                  </m:r>
                                                                </m:sup>
                                                              </m:sSubSup>
                                                            </m:e>
                                                          </m:rad>
                                                          <m:r>
                                                            <a:rPr lang="en-US" sz="1800" i="1" kern="1200">
                                                              <a:solidFill>
                                                                <a:srgbClr val="FF0000"/>
                                                              </a:solidFill>
                                                              <a:effectLst/>
                                                              <a:latin typeface="Cambria Math" panose="02040503050406030204" pitchFamily="18" charset="0"/>
                                                              <a:ea typeface="+mn-ea"/>
                                                              <a:cs typeface="+mn-cs"/>
                                                            </a:rPr>
                                                            <m:t>±µ</m:t>
                                                          </m:r>
                                                        </m:e>
                                                      </m:d>
                                                    </m:sup>
                                                  </m:sSup>
                                                </m:e>
                                              </m:d>
                                            </m:den>
                                          </m:f>
                                        </m:e>
                                      </m:nary>
                                      <m:r>
                                        <a:rPr lang="en-US" sz="1800" kern="1200">
                                          <a:solidFill>
                                            <a:srgbClr val="FF0000"/>
                                          </a:solidFill>
                                          <a:effectLst/>
                                          <a:latin typeface="Cambria Math" panose="02040503050406030204" pitchFamily="18" charset="0"/>
                                          <a:ea typeface="+mn-ea"/>
                                          <a:cs typeface="+mn-cs"/>
                                        </a:rPr>
                                        <m:t>+</m:t>
                                      </m:r>
                                      <m:f>
                                        <m:fPr>
                                          <m:ctrlPr>
                                            <a:rPr lang="fr-FR" sz="1800" i="1" kern="1200">
                                              <a:solidFill>
                                                <a:srgbClr val="FF0000"/>
                                              </a:solidFill>
                                              <a:effectLst/>
                                              <a:latin typeface="Cambria Math" panose="02040503050406030204" pitchFamily="18" charset="0"/>
                                              <a:ea typeface="+mn-ea"/>
                                              <a:cs typeface="+mn-cs"/>
                                            </a:rPr>
                                          </m:ctrlPr>
                                        </m:fPr>
                                        <m:num>
                                          <m:sSub>
                                            <m:sSubPr>
                                              <m:ctrlPr>
                                                <a:rPr lang="fr-FR" sz="1800" i="1" kern="1200">
                                                  <a:solidFill>
                                                    <a:srgbClr val="FF0000"/>
                                                  </a:solidFill>
                                                  <a:effectLst/>
                                                  <a:latin typeface="Cambria Math" panose="02040503050406030204" pitchFamily="18" charset="0"/>
                                                  <a:ea typeface="+mn-ea"/>
                                                  <a:cs typeface="+mn-cs"/>
                                                </a:rPr>
                                              </m:ctrlPr>
                                            </m:sSubPr>
                                            <m:e>
                                              <m:r>
                                                <a:rPr lang="en-US" sz="1800" i="1" kern="1200">
                                                  <a:solidFill>
                                                    <a:srgbClr val="FF0000"/>
                                                  </a:solidFill>
                                                  <a:effectLst/>
                                                  <a:latin typeface="Cambria Math" panose="02040503050406030204" pitchFamily="18" charset="0"/>
                                                  <a:ea typeface="+mn-ea"/>
                                                  <a:cs typeface="+mn-cs"/>
                                                </a:rPr>
                                                <m:t>𝑑</m:t>
                                              </m:r>
                                            </m:e>
                                            <m:sub>
                                              <m:r>
                                                <a:rPr lang="en-US" sz="1800" i="1" kern="1200">
                                                  <a:solidFill>
                                                    <a:srgbClr val="FF0000"/>
                                                  </a:solidFill>
                                                  <a:effectLst/>
                                                  <a:latin typeface="Cambria Math" panose="02040503050406030204" pitchFamily="18" charset="0"/>
                                                  <a:ea typeface="+mn-ea"/>
                                                  <a:cs typeface="+mn-cs"/>
                                                </a:rPr>
                                                <m:t>𝐺</m:t>
                                              </m:r>
                                            </m:sub>
                                          </m:sSub>
                                          <m:sSup>
                                            <m:sSupPr>
                                              <m:ctrlPr>
                                                <a:rPr lang="fr-FR" sz="1800" i="1" kern="1200">
                                                  <a:solidFill>
                                                    <a:srgbClr val="FF0000"/>
                                                  </a:solidFill>
                                                  <a:effectLst/>
                                                  <a:latin typeface="Cambria Math" panose="02040503050406030204" pitchFamily="18" charset="0"/>
                                                  <a:ea typeface="+mn-ea"/>
                                                  <a:cs typeface="+mn-cs"/>
                                                </a:rPr>
                                              </m:ctrlPr>
                                            </m:sSupPr>
                                            <m:e>
                                              <m:r>
                                                <a:rPr lang="en-US" sz="1800" i="1" kern="1200">
                                                  <a:solidFill>
                                                    <a:srgbClr val="FF0000"/>
                                                  </a:solidFill>
                                                  <a:effectLst/>
                                                  <a:latin typeface="Cambria Math" panose="02040503050406030204" pitchFamily="18" charset="0"/>
                                                  <a:ea typeface="+mn-ea"/>
                                                  <a:cs typeface="+mn-cs"/>
                                                </a:rPr>
                                                <m:t>𝜋</m:t>
                                              </m:r>
                                            </m:e>
                                            <m:sup>
                                              <m:r>
                                                <a:rPr lang="en-US" sz="1800" i="1" kern="1200">
                                                  <a:solidFill>
                                                    <a:srgbClr val="FF0000"/>
                                                  </a:solidFill>
                                                  <a:effectLst/>
                                                  <a:latin typeface="Cambria Math" panose="02040503050406030204" pitchFamily="18" charset="0"/>
                                                  <a:ea typeface="+mn-ea"/>
                                                  <a:cs typeface="+mn-cs"/>
                                                </a:rPr>
                                                <m:t>2</m:t>
                                              </m:r>
                                            </m:sup>
                                          </m:sSup>
                                          <m:sSup>
                                            <m:sSupPr>
                                              <m:ctrlPr>
                                                <a:rPr lang="fr-FR" sz="1800" i="1" kern="1200">
                                                  <a:solidFill>
                                                    <a:srgbClr val="FF0000"/>
                                                  </a:solidFill>
                                                  <a:effectLst/>
                                                  <a:latin typeface="Cambria Math" panose="02040503050406030204" pitchFamily="18" charset="0"/>
                                                  <a:ea typeface="+mn-ea"/>
                                                  <a:cs typeface="+mn-cs"/>
                                                </a:rPr>
                                              </m:ctrlPr>
                                            </m:sSupPr>
                                            <m:e>
                                              <m:r>
                                                <a:rPr lang="en-US" sz="1800" i="1" kern="1200">
                                                  <a:solidFill>
                                                    <a:srgbClr val="FF0000"/>
                                                  </a:solidFill>
                                                  <a:effectLst/>
                                                  <a:latin typeface="Cambria Math" panose="02040503050406030204" pitchFamily="18" charset="0"/>
                                                  <a:ea typeface="+mn-ea"/>
                                                  <a:cs typeface="+mn-cs"/>
                                                </a:rPr>
                                                <m:t>𝑇</m:t>
                                              </m:r>
                                            </m:e>
                                            <m:sup>
                                              <m:r>
                                                <a:rPr lang="en-US" sz="1800" i="1" kern="1200">
                                                  <a:solidFill>
                                                    <a:srgbClr val="FF0000"/>
                                                  </a:solidFill>
                                                  <a:effectLst/>
                                                  <a:latin typeface="Cambria Math" panose="02040503050406030204" pitchFamily="18" charset="0"/>
                                                  <a:ea typeface="+mn-ea"/>
                                                  <a:cs typeface="+mn-cs"/>
                                                </a:rPr>
                                                <m:t>3</m:t>
                                              </m:r>
                                            </m:sup>
                                          </m:sSup>
                                        </m:num>
                                        <m:den>
                                          <m:r>
                                            <a:rPr lang="en-US" sz="1800" i="1" kern="1200">
                                              <a:solidFill>
                                                <a:srgbClr val="FF0000"/>
                                              </a:solidFill>
                                              <a:effectLst/>
                                              <a:latin typeface="Cambria Math" panose="02040503050406030204" pitchFamily="18" charset="0"/>
                                              <a:ea typeface="+mn-ea"/>
                                              <a:cs typeface="+mn-cs"/>
                                            </a:rPr>
                                            <m:t>90</m:t>
                                          </m:r>
                                        </m:den>
                                      </m:f>
                                      <m:r>
                                        <a:rPr lang="en-US" sz="1800" i="1" kern="1200">
                                          <a:solidFill>
                                            <a:srgbClr val="FF0000"/>
                                          </a:solidFill>
                                          <a:effectLst/>
                                          <a:latin typeface="Cambria Math" panose="02040503050406030204" pitchFamily="18" charset="0"/>
                                          <a:ea typeface="+mn-ea"/>
                                          <a:cs typeface="+mn-cs"/>
                                        </a:rPr>
                                        <m:t>−</m:t>
                                      </m:r>
                                      <m:f>
                                        <m:fPr>
                                          <m:ctrlPr>
                                            <a:rPr lang="fr-FR" sz="1800" i="1" kern="1200">
                                              <a:solidFill>
                                                <a:srgbClr val="FF0000"/>
                                              </a:solidFill>
                                              <a:effectLst/>
                                              <a:latin typeface="Cambria Math" panose="02040503050406030204" pitchFamily="18" charset="0"/>
                                              <a:ea typeface="+mn-ea"/>
                                              <a:cs typeface="+mn-cs"/>
                                            </a:rPr>
                                          </m:ctrlPr>
                                        </m:fPr>
                                        <m:num>
                                          <m:r>
                                            <a:rPr lang="en-US" sz="1800" i="1" kern="1200">
                                              <a:solidFill>
                                                <a:srgbClr val="FF0000"/>
                                              </a:solidFill>
                                              <a:effectLst/>
                                              <a:latin typeface="Cambria Math" panose="02040503050406030204" pitchFamily="18" charset="0"/>
                                              <a:ea typeface="+mn-ea"/>
                                              <a:cs typeface="+mn-cs"/>
                                            </a:rPr>
                                            <m:t>𝐵</m:t>
                                          </m:r>
                                        </m:num>
                                        <m:den>
                                          <m:r>
                                            <a:rPr lang="en-US" sz="1800" i="1" kern="1200">
                                              <a:solidFill>
                                                <a:srgbClr val="FF0000"/>
                                              </a:solidFill>
                                              <a:effectLst/>
                                              <a:latin typeface="Cambria Math" panose="02040503050406030204" pitchFamily="18" charset="0"/>
                                              <a:ea typeface="+mn-ea"/>
                                              <a:cs typeface="+mn-cs"/>
                                            </a:rPr>
                                            <m:t>𝑇</m:t>
                                          </m:r>
                                        </m:den>
                                      </m:f>
                                      <m:r>
                                        <a:rPr lang="en-US" sz="1800" i="1" kern="1200">
                                          <a:solidFill>
                                            <a:srgbClr val="FF0000"/>
                                          </a:solidFill>
                                          <a:effectLst/>
                                          <a:latin typeface="Cambria Math" panose="02040503050406030204" pitchFamily="18" charset="0"/>
                                          <a:ea typeface="+mn-ea"/>
                                          <a:cs typeface="+mn-cs"/>
                                        </a:rPr>
                                        <m:t>)</m:t>
                                      </m:r>
                                    </m:e>
                                  </m:d>
                                </m:e>
                              </m:func>
                            </m:oMath>
                          </a14:m>
                          <a:r>
                            <a:rPr lang="en-US" sz="1800" i="0" kern="1200" dirty="0">
                              <a:solidFill>
                                <a:srgbClr val="FF0000"/>
                              </a:solidFill>
                              <a:effectLst/>
                              <a:latin typeface="Times New Roman" panose="02020603050405020304" pitchFamily="18" charset="0"/>
                              <a:ea typeface="+mn-ea"/>
                              <a:cs typeface="Times New Roman" panose="02020603050405020304" pitchFamily="18" charset="0"/>
                            </a:rPr>
                            <a:t>     (4)</a:t>
                          </a:r>
                        </a:p>
                        <a:p>
                          <a:pPr marL="0" marR="0" lvl="0" indent="360000" algn="just" defTabSz="914400" rtl="0" eaLnBrk="1" fontAlgn="auto" latinLnBrk="0" hangingPunct="1">
                            <a:lnSpc>
                              <a:spcPct val="100000"/>
                            </a:lnSpc>
                            <a:spcBef>
                              <a:spcPts val="600"/>
                            </a:spcBef>
                            <a:spcAft>
                              <a:spcPts val="600"/>
                            </a:spcAft>
                            <a:buClrTx/>
                            <a:buSzTx/>
                            <a:buFontTx/>
                            <a:buNone/>
                            <a:tabLst/>
                            <a:defRPr/>
                          </a:pPr>
                          <a:r>
                            <a:rPr lang="en-US" sz="1800" i="0" kern="1200" dirty="0">
                              <a:solidFill>
                                <a:schemeClr val="dk1"/>
                              </a:solidFill>
                              <a:effectLst/>
                              <a:latin typeface="Times New Roman" panose="02020603050405020304" pitchFamily="18" charset="0"/>
                              <a:ea typeface="+mn-ea"/>
                              <a:cs typeface="Times New Roman" panose="02020603050405020304" pitchFamily="18" charset="0"/>
                            </a:rPr>
                            <a:t>To implement the color - </a:t>
                          </a:r>
                          <a:r>
                            <a:rPr lang="en-US" sz="1800" i="0" kern="1200" dirty="0" err="1">
                              <a:solidFill>
                                <a:schemeClr val="dk1"/>
                              </a:solidFill>
                              <a:effectLst/>
                              <a:latin typeface="Times New Roman" panose="02020603050405020304" pitchFamily="18" charset="0"/>
                              <a:ea typeface="+mn-ea"/>
                              <a:cs typeface="Times New Roman" panose="02020603050405020304" pitchFamily="18" charset="0"/>
                            </a:rPr>
                            <a:t>singletness</a:t>
                          </a:r>
                          <a:r>
                            <a:rPr lang="en-US" sz="1800" i="0" kern="1200" dirty="0">
                              <a:solidFill>
                                <a:schemeClr val="dk1"/>
                              </a:solidFill>
                              <a:effectLst/>
                              <a:latin typeface="Times New Roman" panose="02020603050405020304" pitchFamily="18" charset="0"/>
                              <a:ea typeface="+mn-ea"/>
                              <a:cs typeface="Times New Roman" panose="02020603050405020304" pitchFamily="18" charset="0"/>
                            </a:rPr>
                            <a:t> constraint into the quantum statistical description of the QGP, we use the group theoretical projection formulated by </a:t>
                          </a:r>
                          <a:r>
                            <a:rPr lang="en-US" sz="1800" i="0" kern="1200" dirty="0" err="1">
                              <a:solidFill>
                                <a:schemeClr val="dk1"/>
                              </a:solidFill>
                              <a:effectLst/>
                              <a:latin typeface="Times New Roman" panose="02020603050405020304" pitchFamily="18" charset="0"/>
                              <a:ea typeface="+mn-ea"/>
                              <a:cs typeface="Times New Roman" panose="02020603050405020304" pitchFamily="18" charset="0"/>
                            </a:rPr>
                            <a:t>Turko</a:t>
                          </a:r>
                          <a:r>
                            <a:rPr lang="en-US" sz="1800" i="0" kern="1200" dirty="0">
                              <a:solidFill>
                                <a:schemeClr val="dk1"/>
                              </a:solidFill>
                              <a:effectLst/>
                              <a:latin typeface="Times New Roman" panose="02020603050405020304" pitchFamily="18" charset="0"/>
                              <a:ea typeface="+mn-ea"/>
                              <a:cs typeface="Times New Roman" panose="02020603050405020304" pitchFamily="18" charset="0"/>
                            </a:rPr>
                            <a:t> and Redlich [5]. The projected partition function of a QGP on the color-singlet SU(3) representation, in a volume V, at temperature T and chemical potential </a:t>
                          </a:r>
                          <a14:m>
                            <m:oMath xmlns:m="http://schemas.openxmlformats.org/officeDocument/2006/math">
                              <m:r>
                                <a:rPr lang="en-US" sz="1800" i="1" kern="1200">
                                  <a:solidFill>
                                    <a:schemeClr val="dk1"/>
                                  </a:solidFill>
                                  <a:effectLst/>
                                  <a:latin typeface="Cambria Math" panose="02040503050406030204" pitchFamily="18" charset="0"/>
                                  <a:ea typeface="+mn-ea"/>
                                  <a:cs typeface="+mn-cs"/>
                                </a:rPr>
                                <m:t>𝜇</m:t>
                              </m:r>
                            </m:oMath>
                          </a14:m>
                          <a:r>
                            <a:rPr lang="en-US" sz="1800" i="0" kern="1200" dirty="0">
                              <a:solidFill>
                                <a:schemeClr val="dk1"/>
                              </a:solidFill>
                              <a:effectLst/>
                              <a:latin typeface="Times New Roman" panose="02020603050405020304" pitchFamily="18" charset="0"/>
                              <a:ea typeface="+mn-ea"/>
                              <a:cs typeface="Times New Roman" panose="02020603050405020304" pitchFamily="18" charset="0"/>
                            </a:rPr>
                            <a:t> reads:</a:t>
                          </a:r>
                        </a:p>
                        <a:p>
                          <a:pPr marL="0" marR="0" lvl="0" indent="0" algn="r" defTabSz="914400" rtl="0" eaLnBrk="1" fontAlgn="auto" latinLnBrk="0" hangingPunct="1">
                            <a:lnSpc>
                              <a:spcPct val="100000"/>
                            </a:lnSpc>
                            <a:spcBef>
                              <a:spcPts val="600"/>
                            </a:spcBef>
                            <a:spcAft>
                              <a:spcPts val="0"/>
                            </a:spcAft>
                            <a:buClrTx/>
                            <a:buSzTx/>
                            <a:buFontTx/>
                            <a:buNone/>
                            <a:tabLst/>
                            <a:defRPr/>
                          </a:pPr>
                          <a14:m>
                            <m:oMath xmlns:m="http://schemas.openxmlformats.org/officeDocument/2006/math">
                              <m:sSub>
                                <m:sSubPr>
                                  <m:ctrlPr>
                                    <a:rPr lang="fr-FR" sz="1800" i="1" kern="1200" smtClean="0">
                                      <a:solidFill>
                                        <a:srgbClr val="FF0000"/>
                                      </a:solidFill>
                                      <a:effectLst/>
                                      <a:latin typeface="Cambria Math" panose="02040503050406030204" pitchFamily="18" charset="0"/>
                                      <a:ea typeface="+mn-ea"/>
                                      <a:cs typeface="+mn-cs"/>
                                    </a:rPr>
                                  </m:ctrlPr>
                                </m:sSubPr>
                                <m:e>
                                  <m:r>
                                    <a:rPr lang="en-US" sz="1800" i="1" kern="1200">
                                      <a:solidFill>
                                        <a:srgbClr val="FF0000"/>
                                      </a:solidFill>
                                      <a:effectLst/>
                                      <a:latin typeface="Cambria Math" panose="02040503050406030204" pitchFamily="18" charset="0"/>
                                      <a:ea typeface="+mn-ea"/>
                                      <a:cs typeface="+mn-cs"/>
                                    </a:rPr>
                                    <m:t>𝑍</m:t>
                                  </m:r>
                                </m:e>
                                <m:sub>
                                  <m:r>
                                    <a:rPr lang="en-US" sz="1800" i="1" kern="1200">
                                      <a:solidFill>
                                        <a:srgbClr val="FF0000"/>
                                      </a:solidFill>
                                      <a:effectLst/>
                                      <a:latin typeface="Cambria Math" panose="02040503050406030204" pitchFamily="18" charset="0"/>
                                      <a:ea typeface="+mn-ea"/>
                                      <a:cs typeface="+mn-cs"/>
                                    </a:rPr>
                                    <m:t>𝑄𝐺𝑃</m:t>
                                  </m:r>
                                </m:sub>
                              </m:sSub>
                              <m:d>
                                <m:dPr>
                                  <m:ctrlPr>
                                    <a:rPr lang="fr-FR" sz="1800" i="1" kern="1200">
                                      <a:solidFill>
                                        <a:srgbClr val="FF0000"/>
                                      </a:solidFill>
                                      <a:effectLst/>
                                      <a:latin typeface="Cambria Math" panose="02040503050406030204" pitchFamily="18" charset="0"/>
                                      <a:ea typeface="+mn-ea"/>
                                      <a:cs typeface="+mn-cs"/>
                                    </a:rPr>
                                  </m:ctrlPr>
                                </m:dPr>
                                <m:e>
                                  <m:r>
                                    <a:rPr lang="en-US" sz="1800" i="1" kern="1200">
                                      <a:solidFill>
                                        <a:srgbClr val="FF0000"/>
                                      </a:solidFill>
                                      <a:effectLst/>
                                      <a:latin typeface="Cambria Math" panose="02040503050406030204" pitchFamily="18" charset="0"/>
                                      <a:ea typeface="+mn-ea"/>
                                      <a:cs typeface="+mn-cs"/>
                                    </a:rPr>
                                    <m:t>𝜇</m:t>
                                  </m:r>
                                  <m:r>
                                    <a:rPr lang="en-US" sz="1800" i="1" kern="1200">
                                      <a:solidFill>
                                        <a:srgbClr val="FF0000"/>
                                      </a:solidFill>
                                      <a:effectLst/>
                                      <a:latin typeface="Cambria Math" panose="02040503050406030204" pitchFamily="18" charset="0"/>
                                      <a:ea typeface="+mn-ea"/>
                                      <a:cs typeface="+mn-cs"/>
                                    </a:rPr>
                                    <m:t>,</m:t>
                                  </m:r>
                                  <m:r>
                                    <a:rPr lang="en-US" sz="1800" i="1" kern="1200">
                                      <a:solidFill>
                                        <a:srgbClr val="FF0000"/>
                                      </a:solidFill>
                                      <a:effectLst/>
                                      <a:latin typeface="Cambria Math" panose="02040503050406030204" pitchFamily="18" charset="0"/>
                                      <a:ea typeface="+mn-ea"/>
                                      <a:cs typeface="+mn-cs"/>
                                    </a:rPr>
                                    <m:t>𝑇</m:t>
                                  </m:r>
                                  <m:r>
                                    <a:rPr lang="en-US" sz="1800" i="1" kern="1200">
                                      <a:solidFill>
                                        <a:srgbClr val="FF0000"/>
                                      </a:solidFill>
                                      <a:effectLst/>
                                      <a:latin typeface="Cambria Math" panose="02040503050406030204" pitchFamily="18" charset="0"/>
                                      <a:ea typeface="+mn-ea"/>
                                      <a:cs typeface="+mn-cs"/>
                                    </a:rPr>
                                    <m:t>,</m:t>
                                  </m:r>
                                  <m:sSub>
                                    <m:sSubPr>
                                      <m:ctrlPr>
                                        <a:rPr lang="fr-FR" sz="1800" i="1" kern="1200">
                                          <a:solidFill>
                                            <a:srgbClr val="FF0000"/>
                                          </a:solidFill>
                                          <a:effectLst/>
                                          <a:latin typeface="Cambria Math" panose="02040503050406030204" pitchFamily="18" charset="0"/>
                                          <a:ea typeface="+mn-ea"/>
                                          <a:cs typeface="+mn-cs"/>
                                        </a:rPr>
                                      </m:ctrlPr>
                                    </m:sSubPr>
                                    <m:e>
                                      <m:r>
                                        <a:rPr lang="en-US" sz="1800" i="1" kern="1200">
                                          <a:solidFill>
                                            <a:srgbClr val="FF0000"/>
                                          </a:solidFill>
                                          <a:effectLst/>
                                          <a:latin typeface="Cambria Math" panose="02040503050406030204" pitchFamily="18" charset="0"/>
                                          <a:ea typeface="+mn-ea"/>
                                          <a:cs typeface="+mn-cs"/>
                                        </a:rPr>
                                        <m:t>𝑉</m:t>
                                      </m:r>
                                    </m:e>
                                    <m:sub>
                                      <m:r>
                                        <a:rPr lang="en-US" sz="1800" i="1" kern="1200">
                                          <a:solidFill>
                                            <a:srgbClr val="FF0000"/>
                                          </a:solidFill>
                                          <a:effectLst/>
                                          <a:latin typeface="Cambria Math" panose="02040503050406030204" pitchFamily="18" charset="0"/>
                                          <a:ea typeface="+mn-ea"/>
                                          <a:cs typeface="+mn-cs"/>
                                        </a:rPr>
                                        <m:t>𝑄𝐺𝑃</m:t>
                                      </m:r>
                                    </m:sub>
                                  </m:sSub>
                                </m:e>
                              </m:d>
                              <m:r>
                                <a:rPr lang="en-US" sz="1800" i="1" kern="1200">
                                  <a:solidFill>
                                    <a:srgbClr val="FF0000"/>
                                  </a:solidFill>
                                  <a:effectLst/>
                                  <a:latin typeface="Cambria Math" panose="02040503050406030204" pitchFamily="18" charset="0"/>
                                  <a:ea typeface="+mn-ea"/>
                                  <a:cs typeface="+mn-cs"/>
                                </a:rPr>
                                <m:t>=</m:t>
                              </m:r>
                              <m:f>
                                <m:fPr>
                                  <m:ctrlPr>
                                    <a:rPr lang="fr-FR" sz="1800" i="1" kern="1200">
                                      <a:solidFill>
                                        <a:srgbClr val="FF0000"/>
                                      </a:solidFill>
                                      <a:effectLst/>
                                      <a:latin typeface="Cambria Math" panose="02040503050406030204" pitchFamily="18" charset="0"/>
                                      <a:ea typeface="+mn-ea"/>
                                      <a:cs typeface="+mn-cs"/>
                                    </a:rPr>
                                  </m:ctrlPr>
                                </m:fPr>
                                <m:num>
                                  <m:r>
                                    <a:rPr lang="en-US" sz="1800" i="1" kern="1200">
                                      <a:solidFill>
                                        <a:srgbClr val="FF0000"/>
                                      </a:solidFill>
                                      <a:effectLst/>
                                      <a:latin typeface="Cambria Math" panose="02040503050406030204" pitchFamily="18" charset="0"/>
                                      <a:ea typeface="+mn-ea"/>
                                      <a:cs typeface="+mn-cs"/>
                                    </a:rPr>
                                    <m:t>4</m:t>
                                  </m:r>
                                </m:num>
                                <m:den>
                                  <m:r>
                                    <a:rPr lang="en-US" sz="1800" i="1" kern="1200">
                                      <a:solidFill>
                                        <a:srgbClr val="FF0000"/>
                                      </a:solidFill>
                                      <a:effectLst/>
                                      <a:latin typeface="Cambria Math" panose="02040503050406030204" pitchFamily="18" charset="0"/>
                                      <a:ea typeface="+mn-ea"/>
                                      <a:cs typeface="+mn-cs"/>
                                    </a:rPr>
                                    <m:t>9</m:t>
                                  </m:r>
                                  <m:sSup>
                                    <m:sSupPr>
                                      <m:ctrlPr>
                                        <a:rPr lang="fr-FR" sz="1800" i="1" kern="1200">
                                          <a:solidFill>
                                            <a:srgbClr val="FF0000"/>
                                          </a:solidFill>
                                          <a:effectLst/>
                                          <a:latin typeface="Cambria Math" panose="02040503050406030204" pitchFamily="18" charset="0"/>
                                          <a:ea typeface="+mn-ea"/>
                                          <a:cs typeface="+mn-cs"/>
                                        </a:rPr>
                                      </m:ctrlPr>
                                    </m:sSupPr>
                                    <m:e>
                                      <m:r>
                                        <a:rPr lang="en-US" sz="1800" i="1" kern="1200">
                                          <a:solidFill>
                                            <a:srgbClr val="FF0000"/>
                                          </a:solidFill>
                                          <a:effectLst/>
                                          <a:latin typeface="Cambria Math" panose="02040503050406030204" pitchFamily="18" charset="0"/>
                                          <a:ea typeface="+mn-ea"/>
                                          <a:cs typeface="+mn-cs"/>
                                        </a:rPr>
                                        <m:t>𝜋</m:t>
                                      </m:r>
                                    </m:e>
                                    <m:sup>
                                      <m:r>
                                        <a:rPr lang="en-US" sz="1800" i="1" kern="1200">
                                          <a:solidFill>
                                            <a:srgbClr val="FF0000"/>
                                          </a:solidFill>
                                          <a:effectLst/>
                                          <a:latin typeface="Cambria Math" panose="02040503050406030204" pitchFamily="18" charset="0"/>
                                          <a:ea typeface="+mn-ea"/>
                                          <a:cs typeface="+mn-cs"/>
                                        </a:rPr>
                                        <m:t>2</m:t>
                                      </m:r>
                                    </m:sup>
                                  </m:sSup>
                                </m:den>
                              </m:f>
                              <m:sSup>
                                <m:sSupPr>
                                  <m:ctrlPr>
                                    <a:rPr lang="fr-FR" sz="1800" i="1" kern="1200">
                                      <a:solidFill>
                                        <a:srgbClr val="FF0000"/>
                                      </a:solidFill>
                                      <a:effectLst/>
                                      <a:latin typeface="Cambria Math" panose="02040503050406030204" pitchFamily="18" charset="0"/>
                                      <a:ea typeface="+mn-ea"/>
                                      <a:cs typeface="+mn-cs"/>
                                    </a:rPr>
                                  </m:ctrlPr>
                                </m:sSupPr>
                                <m:e>
                                  <m:r>
                                    <a:rPr lang="en-US" sz="1800" i="1" kern="1200">
                                      <a:solidFill>
                                        <a:srgbClr val="FF0000"/>
                                      </a:solidFill>
                                      <a:effectLst/>
                                      <a:latin typeface="Cambria Math" panose="02040503050406030204" pitchFamily="18" charset="0"/>
                                      <a:ea typeface="+mn-ea"/>
                                      <a:cs typeface="+mn-cs"/>
                                    </a:rPr>
                                    <m:t>𝑒</m:t>
                                  </m:r>
                                </m:e>
                                <m:sup>
                                  <m:r>
                                    <a:rPr lang="en-US" sz="1800" i="1" kern="1200">
                                      <a:solidFill>
                                        <a:srgbClr val="FF0000"/>
                                      </a:solidFill>
                                      <a:effectLst/>
                                      <a:latin typeface="Cambria Math" panose="02040503050406030204" pitchFamily="18" charset="0"/>
                                      <a:ea typeface="+mn-ea"/>
                                      <a:cs typeface="+mn-cs"/>
                                    </a:rPr>
                                    <m:t>−</m:t>
                                  </m:r>
                                  <m:f>
                                    <m:fPr>
                                      <m:ctrlPr>
                                        <a:rPr lang="fr-FR" sz="1800" i="1" kern="1200">
                                          <a:solidFill>
                                            <a:srgbClr val="FF0000"/>
                                          </a:solidFill>
                                          <a:effectLst/>
                                          <a:latin typeface="Cambria Math" panose="02040503050406030204" pitchFamily="18" charset="0"/>
                                          <a:ea typeface="+mn-ea"/>
                                          <a:cs typeface="+mn-cs"/>
                                        </a:rPr>
                                      </m:ctrlPr>
                                    </m:fPr>
                                    <m:num>
                                      <m:r>
                                        <a:rPr lang="en-US" sz="1800" i="1" kern="1200">
                                          <a:solidFill>
                                            <a:srgbClr val="FF0000"/>
                                          </a:solidFill>
                                          <a:effectLst/>
                                          <a:latin typeface="Cambria Math" panose="02040503050406030204" pitchFamily="18" charset="0"/>
                                          <a:ea typeface="+mn-ea"/>
                                          <a:cs typeface="+mn-cs"/>
                                        </a:rPr>
                                        <m:t>𝐵</m:t>
                                      </m:r>
                                      <m:sSub>
                                        <m:sSubPr>
                                          <m:ctrlPr>
                                            <a:rPr lang="fr-FR" sz="1800" i="1" kern="1200">
                                              <a:solidFill>
                                                <a:srgbClr val="FF0000"/>
                                              </a:solidFill>
                                              <a:effectLst/>
                                              <a:latin typeface="Cambria Math" panose="02040503050406030204" pitchFamily="18" charset="0"/>
                                              <a:ea typeface="+mn-ea"/>
                                              <a:cs typeface="+mn-cs"/>
                                            </a:rPr>
                                          </m:ctrlPr>
                                        </m:sSubPr>
                                        <m:e>
                                          <m:r>
                                            <a:rPr lang="en-US" sz="1800" i="1" kern="1200">
                                              <a:solidFill>
                                                <a:srgbClr val="FF0000"/>
                                              </a:solidFill>
                                              <a:effectLst/>
                                              <a:latin typeface="Cambria Math" panose="02040503050406030204" pitchFamily="18" charset="0"/>
                                              <a:ea typeface="+mn-ea"/>
                                              <a:cs typeface="+mn-cs"/>
                                            </a:rPr>
                                            <m:t>𝑉</m:t>
                                          </m:r>
                                        </m:e>
                                        <m:sub>
                                          <m:r>
                                            <a:rPr lang="en-US" sz="1800" i="1" kern="1200">
                                              <a:solidFill>
                                                <a:srgbClr val="FF0000"/>
                                              </a:solidFill>
                                              <a:effectLst/>
                                              <a:latin typeface="Cambria Math" panose="02040503050406030204" pitchFamily="18" charset="0"/>
                                              <a:ea typeface="+mn-ea"/>
                                              <a:cs typeface="+mn-cs"/>
                                            </a:rPr>
                                            <m:t>𝑄𝐺𝑃</m:t>
                                          </m:r>
                                        </m:sub>
                                      </m:sSub>
                                    </m:num>
                                    <m:den>
                                      <m:r>
                                        <a:rPr lang="en-US" sz="1800" i="1" kern="1200">
                                          <a:solidFill>
                                            <a:srgbClr val="FF0000"/>
                                          </a:solidFill>
                                          <a:effectLst/>
                                          <a:latin typeface="Cambria Math" panose="02040503050406030204" pitchFamily="18" charset="0"/>
                                          <a:ea typeface="+mn-ea"/>
                                          <a:cs typeface="+mn-cs"/>
                                        </a:rPr>
                                        <m:t>𝑇</m:t>
                                      </m:r>
                                    </m:den>
                                  </m:f>
                                </m:sup>
                              </m:sSup>
                              <m:nary>
                                <m:naryPr>
                                  <m:limLoc m:val="undOvr"/>
                                  <m:ctrlPr>
                                    <a:rPr lang="fr-FR" sz="1800" i="1" kern="1200">
                                      <a:solidFill>
                                        <a:srgbClr val="FF0000"/>
                                      </a:solidFill>
                                      <a:effectLst/>
                                      <a:latin typeface="Cambria Math" panose="02040503050406030204" pitchFamily="18" charset="0"/>
                                      <a:ea typeface="+mn-ea"/>
                                      <a:cs typeface="+mn-cs"/>
                                    </a:rPr>
                                  </m:ctrlPr>
                                </m:naryPr>
                                <m:sub>
                                  <m:r>
                                    <a:rPr lang="en-US" sz="1800" i="1" kern="1200">
                                      <a:solidFill>
                                        <a:srgbClr val="FF0000"/>
                                      </a:solidFill>
                                      <a:effectLst/>
                                      <a:latin typeface="Cambria Math" panose="02040503050406030204" pitchFamily="18" charset="0"/>
                                      <a:ea typeface="+mn-ea"/>
                                      <a:cs typeface="+mn-cs"/>
                                    </a:rPr>
                                    <m:t>−</m:t>
                                  </m:r>
                                  <m:r>
                                    <a:rPr lang="en-US" sz="1800" i="1" kern="1200">
                                      <a:solidFill>
                                        <a:srgbClr val="FF0000"/>
                                      </a:solidFill>
                                      <a:effectLst/>
                                      <a:latin typeface="Cambria Math" panose="02040503050406030204" pitchFamily="18" charset="0"/>
                                      <a:ea typeface="+mn-ea"/>
                                      <a:cs typeface="+mn-cs"/>
                                    </a:rPr>
                                    <m:t>𝜋</m:t>
                                  </m:r>
                                </m:sub>
                                <m:sup>
                                  <m:r>
                                    <a:rPr lang="en-US" sz="1800" i="1" kern="1200">
                                      <a:solidFill>
                                        <a:srgbClr val="FF0000"/>
                                      </a:solidFill>
                                      <a:effectLst/>
                                      <a:latin typeface="Cambria Math" panose="02040503050406030204" pitchFamily="18" charset="0"/>
                                      <a:ea typeface="+mn-ea"/>
                                      <a:cs typeface="+mn-cs"/>
                                    </a:rPr>
                                    <m:t>+</m:t>
                                  </m:r>
                                  <m:r>
                                    <a:rPr lang="en-US" sz="1800" i="1" kern="1200">
                                      <a:solidFill>
                                        <a:srgbClr val="FF0000"/>
                                      </a:solidFill>
                                      <a:effectLst/>
                                      <a:latin typeface="Cambria Math" panose="02040503050406030204" pitchFamily="18" charset="0"/>
                                      <a:ea typeface="+mn-ea"/>
                                      <a:cs typeface="+mn-cs"/>
                                    </a:rPr>
                                    <m:t>𝜋</m:t>
                                  </m:r>
                                </m:sup>
                                <m:e>
                                  <m:nary>
                                    <m:naryPr>
                                      <m:limLoc m:val="undOvr"/>
                                      <m:ctrlPr>
                                        <a:rPr lang="fr-FR" sz="1800" i="1" kern="1200">
                                          <a:solidFill>
                                            <a:srgbClr val="FF0000"/>
                                          </a:solidFill>
                                          <a:effectLst/>
                                          <a:latin typeface="Cambria Math" panose="02040503050406030204" pitchFamily="18" charset="0"/>
                                          <a:ea typeface="+mn-ea"/>
                                          <a:cs typeface="+mn-cs"/>
                                        </a:rPr>
                                      </m:ctrlPr>
                                    </m:naryPr>
                                    <m:sub>
                                      <m:r>
                                        <a:rPr lang="en-US" sz="1800" i="1" kern="1200">
                                          <a:solidFill>
                                            <a:srgbClr val="FF0000"/>
                                          </a:solidFill>
                                          <a:effectLst/>
                                          <a:latin typeface="Cambria Math" panose="02040503050406030204" pitchFamily="18" charset="0"/>
                                          <a:ea typeface="+mn-ea"/>
                                          <a:cs typeface="+mn-cs"/>
                                        </a:rPr>
                                        <m:t>−</m:t>
                                      </m:r>
                                      <m:r>
                                        <a:rPr lang="en-US" sz="1800" i="1" kern="1200">
                                          <a:solidFill>
                                            <a:srgbClr val="FF0000"/>
                                          </a:solidFill>
                                          <a:effectLst/>
                                          <a:latin typeface="Cambria Math" panose="02040503050406030204" pitchFamily="18" charset="0"/>
                                          <a:ea typeface="+mn-ea"/>
                                          <a:cs typeface="+mn-cs"/>
                                        </a:rPr>
                                        <m:t>𝜋</m:t>
                                      </m:r>
                                    </m:sub>
                                    <m:sup>
                                      <m:r>
                                        <a:rPr lang="en-US" sz="1800" i="1" kern="1200">
                                          <a:solidFill>
                                            <a:srgbClr val="FF0000"/>
                                          </a:solidFill>
                                          <a:effectLst/>
                                          <a:latin typeface="Cambria Math" panose="02040503050406030204" pitchFamily="18" charset="0"/>
                                          <a:ea typeface="+mn-ea"/>
                                          <a:cs typeface="+mn-cs"/>
                                        </a:rPr>
                                        <m:t>+</m:t>
                                      </m:r>
                                      <m:r>
                                        <a:rPr lang="en-US" sz="1800" i="1" kern="1200">
                                          <a:solidFill>
                                            <a:srgbClr val="FF0000"/>
                                          </a:solidFill>
                                          <a:effectLst/>
                                          <a:latin typeface="Cambria Math" panose="02040503050406030204" pitchFamily="18" charset="0"/>
                                          <a:ea typeface="+mn-ea"/>
                                          <a:cs typeface="+mn-cs"/>
                                        </a:rPr>
                                        <m:t>𝜋</m:t>
                                      </m:r>
                                    </m:sup>
                                    <m:e>
                                      <m:r>
                                        <a:rPr lang="en-US" sz="1800" i="1" kern="1200">
                                          <a:solidFill>
                                            <a:srgbClr val="FF0000"/>
                                          </a:solidFill>
                                          <a:effectLst/>
                                          <a:latin typeface="Cambria Math" panose="02040503050406030204" pitchFamily="18" charset="0"/>
                                          <a:ea typeface="+mn-ea"/>
                                          <a:cs typeface="+mn-cs"/>
                                        </a:rPr>
                                        <m:t>𝑑</m:t>
                                      </m:r>
                                      <m:r>
                                        <a:rPr lang="en-US" sz="1800" i="1" kern="1200">
                                          <a:solidFill>
                                            <a:srgbClr val="FF0000"/>
                                          </a:solidFill>
                                          <a:effectLst/>
                                          <a:latin typeface="Cambria Math" panose="02040503050406030204" pitchFamily="18" charset="0"/>
                                          <a:ea typeface="+mn-ea"/>
                                          <a:cs typeface="+mn-cs"/>
                                        </a:rPr>
                                        <m:t>𝜑</m:t>
                                      </m:r>
                                      <m:r>
                                        <a:rPr lang="en-US" sz="1800" i="1" kern="1200">
                                          <a:solidFill>
                                            <a:srgbClr val="FF0000"/>
                                          </a:solidFill>
                                          <a:effectLst/>
                                          <a:latin typeface="Cambria Math" panose="02040503050406030204" pitchFamily="18" charset="0"/>
                                          <a:ea typeface="+mn-ea"/>
                                          <a:cs typeface="+mn-cs"/>
                                        </a:rPr>
                                        <m:t>𝑑</m:t>
                                      </m:r>
                                      <m:r>
                                        <a:rPr lang="en-US" sz="1800" i="1" kern="1200">
                                          <a:solidFill>
                                            <a:srgbClr val="FF0000"/>
                                          </a:solidFill>
                                          <a:effectLst/>
                                          <a:latin typeface="Cambria Math" panose="02040503050406030204" pitchFamily="18" charset="0"/>
                                          <a:ea typeface="+mn-ea"/>
                                          <a:cs typeface="+mn-cs"/>
                                        </a:rPr>
                                        <m:t>𝜓</m:t>
                                      </m:r>
                                      <m:r>
                                        <a:rPr lang="en-US" sz="1800" i="1" kern="1200">
                                          <a:solidFill>
                                            <a:srgbClr val="FF0000"/>
                                          </a:solidFill>
                                          <a:effectLst/>
                                          <a:latin typeface="Cambria Math" panose="02040503050406030204" pitchFamily="18" charset="0"/>
                                          <a:ea typeface="+mn-ea"/>
                                          <a:cs typeface="+mn-cs"/>
                                        </a:rPr>
                                        <m:t>𝑀</m:t>
                                      </m:r>
                                      <m:d>
                                        <m:dPr>
                                          <m:ctrlPr>
                                            <a:rPr lang="fr-FR" sz="1800" i="1" kern="1200">
                                              <a:solidFill>
                                                <a:srgbClr val="FF0000"/>
                                              </a:solidFill>
                                              <a:effectLst/>
                                              <a:latin typeface="Cambria Math" panose="02040503050406030204" pitchFamily="18" charset="0"/>
                                              <a:ea typeface="+mn-ea"/>
                                              <a:cs typeface="+mn-cs"/>
                                            </a:rPr>
                                          </m:ctrlPr>
                                        </m:dPr>
                                        <m:e>
                                          <m:r>
                                            <a:rPr lang="en-US" sz="1800" i="1" kern="1200">
                                              <a:solidFill>
                                                <a:srgbClr val="FF0000"/>
                                              </a:solidFill>
                                              <a:effectLst/>
                                              <a:latin typeface="Cambria Math" panose="02040503050406030204" pitchFamily="18" charset="0"/>
                                              <a:ea typeface="+mn-ea"/>
                                              <a:cs typeface="+mn-cs"/>
                                            </a:rPr>
                                            <m:t>𝜑</m:t>
                                          </m:r>
                                          <m:r>
                                            <a:rPr lang="en-US" sz="1800" i="1" kern="1200">
                                              <a:solidFill>
                                                <a:srgbClr val="FF0000"/>
                                              </a:solidFill>
                                              <a:effectLst/>
                                              <a:latin typeface="Cambria Math" panose="02040503050406030204" pitchFamily="18" charset="0"/>
                                              <a:ea typeface="+mn-ea"/>
                                              <a:cs typeface="+mn-cs"/>
                                            </a:rPr>
                                            <m:t>,</m:t>
                                          </m:r>
                                          <m:r>
                                            <a:rPr lang="en-US" sz="1800" i="1" kern="1200">
                                              <a:solidFill>
                                                <a:srgbClr val="FF0000"/>
                                              </a:solidFill>
                                              <a:effectLst/>
                                              <a:latin typeface="Cambria Math" panose="02040503050406030204" pitchFamily="18" charset="0"/>
                                              <a:ea typeface="+mn-ea"/>
                                              <a:cs typeface="+mn-cs"/>
                                            </a:rPr>
                                            <m:t>𝜓</m:t>
                                          </m:r>
                                        </m:e>
                                      </m:d>
                                      <m:sSup>
                                        <m:sSupPr>
                                          <m:ctrlPr>
                                            <a:rPr lang="fr-FR" sz="1800" i="1" kern="1200">
                                              <a:solidFill>
                                                <a:srgbClr val="FF0000"/>
                                              </a:solidFill>
                                              <a:effectLst/>
                                              <a:latin typeface="Cambria Math" panose="02040503050406030204" pitchFamily="18" charset="0"/>
                                              <a:ea typeface="+mn-ea"/>
                                              <a:cs typeface="+mn-cs"/>
                                            </a:rPr>
                                          </m:ctrlPr>
                                        </m:sSupPr>
                                        <m:e>
                                          <m:r>
                                            <a:rPr lang="en-US" sz="1800" i="1" kern="1200">
                                              <a:solidFill>
                                                <a:srgbClr val="FF0000"/>
                                              </a:solidFill>
                                              <a:effectLst/>
                                              <a:latin typeface="Cambria Math" panose="02040503050406030204" pitchFamily="18" charset="0"/>
                                              <a:ea typeface="+mn-ea"/>
                                              <a:cs typeface="+mn-cs"/>
                                            </a:rPr>
                                            <m:t>𝑒</m:t>
                                          </m:r>
                                        </m:e>
                                        <m:sup>
                                          <m:d>
                                            <m:dPr>
                                              <m:ctrlPr>
                                                <a:rPr lang="fr-FR" sz="1800" i="1" kern="1200">
                                                  <a:solidFill>
                                                    <a:srgbClr val="FF0000"/>
                                                  </a:solidFill>
                                                  <a:effectLst/>
                                                  <a:latin typeface="Cambria Math" panose="02040503050406030204" pitchFamily="18" charset="0"/>
                                                  <a:ea typeface="+mn-ea"/>
                                                  <a:cs typeface="+mn-cs"/>
                                                </a:rPr>
                                              </m:ctrlPr>
                                            </m:dPr>
                                            <m:e>
                                              <m:sSub>
                                                <m:sSubPr>
                                                  <m:ctrlPr>
                                                    <a:rPr lang="fr-FR" sz="1800" i="1" kern="1200">
                                                      <a:solidFill>
                                                        <a:srgbClr val="FF0000"/>
                                                      </a:solidFill>
                                                      <a:effectLst/>
                                                      <a:latin typeface="Cambria Math" panose="02040503050406030204" pitchFamily="18" charset="0"/>
                                                      <a:ea typeface="+mn-ea"/>
                                                      <a:cs typeface="+mn-cs"/>
                                                    </a:rPr>
                                                  </m:ctrlPr>
                                                </m:sSubPr>
                                                <m:e>
                                                  <m:r>
                                                    <a:rPr lang="en-US" sz="1800" i="1" kern="1200">
                                                      <a:solidFill>
                                                        <a:srgbClr val="FF0000"/>
                                                      </a:solidFill>
                                                      <a:effectLst/>
                                                      <a:latin typeface="Cambria Math" panose="02040503050406030204" pitchFamily="18" charset="0"/>
                                                      <a:ea typeface="+mn-ea"/>
                                                      <a:cs typeface="+mn-cs"/>
                                                    </a:rPr>
                                                    <m:t>𝑔</m:t>
                                                  </m:r>
                                                </m:e>
                                                <m:sub>
                                                  <m:r>
                                                    <a:rPr lang="en-US" sz="1800" i="1" kern="1200">
                                                      <a:solidFill>
                                                        <a:srgbClr val="FF0000"/>
                                                      </a:solidFill>
                                                      <a:effectLst/>
                                                      <a:latin typeface="Cambria Math" panose="02040503050406030204" pitchFamily="18" charset="0"/>
                                                      <a:ea typeface="+mn-ea"/>
                                                      <a:cs typeface="+mn-cs"/>
                                                    </a:rPr>
                                                    <m:t>1</m:t>
                                                  </m:r>
                                                </m:sub>
                                              </m:sSub>
                                              <m:r>
                                                <a:rPr lang="en-US" sz="1800" i="1" kern="1200">
                                                  <a:solidFill>
                                                    <a:srgbClr val="FF0000"/>
                                                  </a:solidFill>
                                                  <a:effectLst/>
                                                  <a:latin typeface="Cambria Math" panose="02040503050406030204" pitchFamily="18" charset="0"/>
                                                  <a:ea typeface="+mn-ea"/>
                                                  <a:cs typeface="+mn-cs"/>
                                                </a:rPr>
                                                <m:t>+</m:t>
                                              </m:r>
                                              <m:sSub>
                                                <m:sSubPr>
                                                  <m:ctrlPr>
                                                    <a:rPr lang="fr-FR" sz="1800" i="1" kern="1200">
                                                      <a:solidFill>
                                                        <a:srgbClr val="FF0000"/>
                                                      </a:solidFill>
                                                      <a:effectLst/>
                                                      <a:latin typeface="Cambria Math" panose="02040503050406030204" pitchFamily="18" charset="0"/>
                                                      <a:ea typeface="+mn-ea"/>
                                                      <a:cs typeface="+mn-cs"/>
                                                    </a:rPr>
                                                  </m:ctrlPr>
                                                </m:sSubPr>
                                                <m:e>
                                                  <m:r>
                                                    <a:rPr lang="en-US" sz="1800" i="1" kern="1200">
                                                      <a:solidFill>
                                                        <a:srgbClr val="FF0000"/>
                                                      </a:solidFill>
                                                      <a:effectLst/>
                                                      <a:latin typeface="Cambria Math" panose="02040503050406030204" pitchFamily="18" charset="0"/>
                                                      <a:ea typeface="+mn-ea"/>
                                                      <a:cs typeface="+mn-cs"/>
                                                    </a:rPr>
                                                    <m:t>𝑔</m:t>
                                                  </m:r>
                                                </m:e>
                                                <m:sub>
                                                  <m:r>
                                                    <a:rPr lang="en-US" sz="1800" i="1" kern="1200">
                                                      <a:solidFill>
                                                        <a:srgbClr val="FF0000"/>
                                                      </a:solidFill>
                                                      <a:effectLst/>
                                                      <a:latin typeface="Cambria Math" panose="02040503050406030204" pitchFamily="18" charset="0"/>
                                                      <a:ea typeface="+mn-ea"/>
                                                      <a:cs typeface="+mn-cs"/>
                                                    </a:rPr>
                                                    <m:t>2</m:t>
                                                  </m:r>
                                                </m:sub>
                                              </m:sSub>
                                              <m:r>
                                                <a:rPr lang="en-US" sz="1800" i="1" kern="1200">
                                                  <a:solidFill>
                                                    <a:srgbClr val="FF0000"/>
                                                  </a:solidFill>
                                                  <a:effectLst/>
                                                  <a:latin typeface="Cambria Math" panose="02040503050406030204" pitchFamily="18" charset="0"/>
                                                  <a:ea typeface="+mn-ea"/>
                                                  <a:cs typeface="+mn-cs"/>
                                                </a:rPr>
                                                <m:t>+</m:t>
                                              </m:r>
                                              <m:sSub>
                                                <m:sSubPr>
                                                  <m:ctrlPr>
                                                    <a:rPr lang="fr-FR" sz="1800" i="1" kern="1200">
                                                      <a:solidFill>
                                                        <a:srgbClr val="FF0000"/>
                                                      </a:solidFill>
                                                      <a:effectLst/>
                                                      <a:latin typeface="Cambria Math" panose="02040503050406030204" pitchFamily="18" charset="0"/>
                                                      <a:ea typeface="+mn-ea"/>
                                                      <a:cs typeface="+mn-cs"/>
                                                    </a:rPr>
                                                  </m:ctrlPr>
                                                </m:sSubPr>
                                                <m:e>
                                                  <m:r>
                                                    <a:rPr lang="en-US" sz="1800" i="1" kern="1200">
                                                      <a:solidFill>
                                                        <a:srgbClr val="FF0000"/>
                                                      </a:solidFill>
                                                      <a:effectLst/>
                                                      <a:latin typeface="Cambria Math" panose="02040503050406030204" pitchFamily="18" charset="0"/>
                                                      <a:ea typeface="+mn-ea"/>
                                                      <a:cs typeface="+mn-cs"/>
                                                    </a:rPr>
                                                    <m:t>𝑔</m:t>
                                                  </m:r>
                                                </m:e>
                                                <m:sub>
                                                  <m:r>
                                                    <a:rPr lang="en-US" sz="1800" i="1" kern="1200">
                                                      <a:solidFill>
                                                        <a:srgbClr val="FF0000"/>
                                                      </a:solidFill>
                                                      <a:effectLst/>
                                                      <a:latin typeface="Cambria Math" panose="02040503050406030204" pitchFamily="18" charset="0"/>
                                                      <a:ea typeface="+mn-ea"/>
                                                      <a:cs typeface="+mn-cs"/>
                                                    </a:rPr>
                                                    <m:t>3</m:t>
                                                  </m:r>
                                                </m:sub>
                                              </m:sSub>
                                            </m:e>
                                          </m:d>
                                          <m:sSub>
                                            <m:sSubPr>
                                              <m:ctrlPr>
                                                <a:rPr lang="fr-FR" sz="1800" i="1" kern="1200">
                                                  <a:solidFill>
                                                    <a:srgbClr val="FF0000"/>
                                                  </a:solidFill>
                                                  <a:effectLst/>
                                                  <a:latin typeface="Cambria Math" panose="02040503050406030204" pitchFamily="18" charset="0"/>
                                                  <a:ea typeface="+mn-ea"/>
                                                  <a:cs typeface="+mn-cs"/>
                                                </a:rPr>
                                              </m:ctrlPr>
                                            </m:sSubPr>
                                            <m:e>
                                              <m:r>
                                                <a:rPr lang="en-US" sz="1800" i="1" kern="1200">
                                                  <a:solidFill>
                                                    <a:srgbClr val="FF0000"/>
                                                  </a:solidFill>
                                                  <a:effectLst/>
                                                  <a:latin typeface="Cambria Math" panose="02040503050406030204" pitchFamily="18" charset="0"/>
                                                  <a:ea typeface="+mn-ea"/>
                                                  <a:cs typeface="+mn-cs"/>
                                                </a:rPr>
                                                <m:t>𝑉</m:t>
                                              </m:r>
                                            </m:e>
                                            <m:sub>
                                              <m:r>
                                                <a:rPr lang="en-US" sz="1800" i="1" kern="1200">
                                                  <a:solidFill>
                                                    <a:srgbClr val="FF0000"/>
                                                  </a:solidFill>
                                                  <a:effectLst/>
                                                  <a:latin typeface="Cambria Math" panose="02040503050406030204" pitchFamily="18" charset="0"/>
                                                  <a:ea typeface="+mn-ea"/>
                                                  <a:cs typeface="+mn-cs"/>
                                                </a:rPr>
                                                <m:t>𝑄𝐺𝑃</m:t>
                                              </m:r>
                                            </m:sub>
                                          </m:sSub>
                                        </m:sup>
                                      </m:sSup>
                                      <m:r>
                                        <a:rPr lang="en-US" sz="1800" b="0" i="1" kern="1200" smtClean="0">
                                          <a:solidFill>
                                            <a:srgbClr val="FF0000"/>
                                          </a:solidFill>
                                          <a:effectLst/>
                                          <a:latin typeface="Cambria Math" panose="02040503050406030204" pitchFamily="18" charset="0"/>
                                          <a:ea typeface="+mn-ea"/>
                                          <a:cs typeface="+mn-cs"/>
                                        </a:rPr>
                                        <m:t>             </m:t>
                                      </m:r>
                                    </m:e>
                                  </m:nary>
                                </m:e>
                              </m:nary>
                            </m:oMath>
                          </a14:m>
                          <a:r>
                            <a:rPr lang="fr-FR" sz="1800" i="0" kern="1200" dirty="0">
                              <a:solidFill>
                                <a:srgbClr val="FF0000"/>
                              </a:solidFill>
                              <a:effectLst/>
                              <a:latin typeface="Times New Roman" panose="02020603050405020304" pitchFamily="18" charset="0"/>
                              <a:ea typeface="+mn-ea"/>
                              <a:cs typeface="Times New Roman" panose="02020603050405020304" pitchFamily="18" charset="0"/>
                            </a:rPr>
                            <a:t>(5)   </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fr-FR" sz="1800" i="1" kern="1200" dirty="0">
                            <a:solidFill>
                              <a:srgbClr val="FF0000"/>
                            </a:solidFill>
                            <a:effectLst/>
                            <a:latin typeface="Times New Roman" panose="02020603050405020304" pitchFamily="18" charset="0"/>
                            <a:ea typeface="+mn-ea"/>
                            <a:cs typeface="Times New Roman" panose="02020603050405020304" pitchFamily="18" charset="0"/>
                          </a:endParaRPr>
                        </a:p>
                        <a:p>
                          <a:pPr marL="0" marR="0" indent="0" algn="r" defTabSz="914400" rtl="0" eaLnBrk="1" fontAlgn="auto" latinLnBrk="0" hangingPunct="1">
                            <a:lnSpc>
                              <a:spcPct val="100000"/>
                            </a:lnSpc>
                            <a:spcBef>
                              <a:spcPts val="0"/>
                            </a:spcBef>
                            <a:spcAft>
                              <a:spcPts val="0"/>
                            </a:spcAft>
                            <a:buClrTx/>
                            <a:buSzTx/>
                            <a:buFontTx/>
                            <a:buNone/>
                            <a:tabLst/>
                            <a:defRPr/>
                          </a:pPr>
                          <a14:m>
                            <m:oMath xmlns:m="http://schemas.openxmlformats.org/officeDocument/2006/math">
                              <m:r>
                                <a:rPr lang="en-US" sz="1800" i="1" kern="1200" smtClean="0">
                                  <a:solidFill>
                                    <a:srgbClr val="FF0000"/>
                                  </a:solidFill>
                                  <a:effectLst/>
                                  <a:latin typeface="Cambria Math" panose="02040503050406030204" pitchFamily="18" charset="0"/>
                                  <a:ea typeface="+mn-ea"/>
                                  <a:cs typeface="+mn-cs"/>
                                </a:rPr>
                                <m:t>𝑀</m:t>
                              </m:r>
                              <m:d>
                                <m:dPr>
                                  <m:ctrlPr>
                                    <a:rPr lang="fr-FR" sz="1800" i="1" kern="1200">
                                      <a:solidFill>
                                        <a:srgbClr val="FF0000"/>
                                      </a:solidFill>
                                      <a:effectLst/>
                                      <a:latin typeface="Cambria Math" panose="02040503050406030204" pitchFamily="18" charset="0"/>
                                      <a:ea typeface="+mn-ea"/>
                                      <a:cs typeface="+mn-cs"/>
                                    </a:rPr>
                                  </m:ctrlPr>
                                </m:dPr>
                                <m:e>
                                  <m:r>
                                    <a:rPr lang="en-US" sz="1800" i="1" kern="1200">
                                      <a:solidFill>
                                        <a:srgbClr val="FF0000"/>
                                      </a:solidFill>
                                      <a:effectLst/>
                                      <a:latin typeface="Cambria Math" panose="02040503050406030204" pitchFamily="18" charset="0"/>
                                      <a:ea typeface="+mn-ea"/>
                                      <a:cs typeface="+mn-cs"/>
                                    </a:rPr>
                                    <m:t>𝜑</m:t>
                                  </m:r>
                                  <m:r>
                                    <a:rPr lang="en-US" sz="1800" i="1" kern="1200">
                                      <a:solidFill>
                                        <a:srgbClr val="FF0000"/>
                                      </a:solidFill>
                                      <a:effectLst/>
                                      <a:latin typeface="Cambria Math" panose="02040503050406030204" pitchFamily="18" charset="0"/>
                                      <a:ea typeface="+mn-ea"/>
                                      <a:cs typeface="+mn-cs"/>
                                    </a:rPr>
                                    <m:t>,</m:t>
                                  </m:r>
                                  <m:r>
                                    <a:rPr lang="en-US" sz="1800" i="1" kern="1200">
                                      <a:solidFill>
                                        <a:srgbClr val="FF0000"/>
                                      </a:solidFill>
                                      <a:effectLst/>
                                      <a:latin typeface="Cambria Math" panose="02040503050406030204" pitchFamily="18" charset="0"/>
                                      <a:ea typeface="+mn-ea"/>
                                      <a:cs typeface="+mn-cs"/>
                                    </a:rPr>
                                    <m:t>𝜓</m:t>
                                  </m:r>
                                </m:e>
                              </m:d>
                              <m:r>
                                <a:rPr lang="en-US" sz="1800" i="1" kern="1200">
                                  <a:solidFill>
                                    <a:srgbClr val="FF0000"/>
                                  </a:solidFill>
                                  <a:effectLst/>
                                  <a:latin typeface="Cambria Math" panose="02040503050406030204" pitchFamily="18" charset="0"/>
                                  <a:ea typeface="+mn-ea"/>
                                  <a:cs typeface="+mn-cs"/>
                                </a:rPr>
                                <m:t>=</m:t>
                              </m:r>
                              <m:sSup>
                                <m:sSupPr>
                                  <m:ctrlPr>
                                    <a:rPr lang="fr-FR" sz="1800" i="1" kern="1200">
                                      <a:solidFill>
                                        <a:srgbClr val="FF0000"/>
                                      </a:solidFill>
                                      <a:effectLst/>
                                      <a:latin typeface="Cambria Math" panose="02040503050406030204" pitchFamily="18" charset="0"/>
                                      <a:ea typeface="+mn-ea"/>
                                      <a:cs typeface="+mn-cs"/>
                                    </a:rPr>
                                  </m:ctrlPr>
                                </m:sSupPr>
                                <m:e>
                                  <m:d>
                                    <m:dPr>
                                      <m:ctrlPr>
                                        <a:rPr lang="fr-FR" sz="1800" i="1" kern="1200">
                                          <a:solidFill>
                                            <a:srgbClr val="FF0000"/>
                                          </a:solidFill>
                                          <a:effectLst/>
                                          <a:latin typeface="Cambria Math" panose="02040503050406030204" pitchFamily="18" charset="0"/>
                                          <a:ea typeface="+mn-ea"/>
                                          <a:cs typeface="+mn-cs"/>
                                        </a:rPr>
                                      </m:ctrlPr>
                                    </m:dPr>
                                    <m:e>
                                      <m:r>
                                        <m:rPr>
                                          <m:sty m:val="p"/>
                                        </m:rPr>
                                        <a:rPr lang="en-US" sz="1800" kern="1200">
                                          <a:solidFill>
                                            <a:srgbClr val="FF0000"/>
                                          </a:solidFill>
                                          <a:effectLst/>
                                          <a:latin typeface="Cambria Math" panose="02040503050406030204" pitchFamily="18" charset="0"/>
                                          <a:ea typeface="+mn-ea"/>
                                          <a:cs typeface="+mn-cs"/>
                                        </a:rPr>
                                        <m:t>Sin</m:t>
                                      </m:r>
                                      <m:d>
                                        <m:dPr>
                                          <m:begChr m:val="["/>
                                          <m:endChr m:val="]"/>
                                          <m:ctrlPr>
                                            <a:rPr lang="fr-FR" sz="1800" i="1" kern="1200">
                                              <a:solidFill>
                                                <a:srgbClr val="FF0000"/>
                                              </a:solidFill>
                                              <a:effectLst/>
                                              <a:latin typeface="Cambria Math" panose="02040503050406030204" pitchFamily="18" charset="0"/>
                                              <a:ea typeface="+mn-ea"/>
                                              <a:cs typeface="+mn-cs"/>
                                            </a:rPr>
                                          </m:ctrlPr>
                                        </m:dPr>
                                        <m:e>
                                          <m:f>
                                            <m:fPr>
                                              <m:ctrlPr>
                                                <a:rPr lang="fr-FR" sz="1800" i="1" kern="1200">
                                                  <a:solidFill>
                                                    <a:srgbClr val="FF0000"/>
                                                  </a:solidFill>
                                                  <a:effectLst/>
                                                  <a:latin typeface="Cambria Math" panose="02040503050406030204" pitchFamily="18" charset="0"/>
                                                  <a:ea typeface="+mn-ea"/>
                                                  <a:cs typeface="+mn-cs"/>
                                                </a:rPr>
                                              </m:ctrlPr>
                                            </m:fPr>
                                            <m:num>
                                              <m:r>
                                                <a:rPr lang="en-US" sz="1800" i="1" kern="1200">
                                                  <a:solidFill>
                                                    <a:srgbClr val="FF0000"/>
                                                  </a:solidFill>
                                                  <a:effectLst/>
                                                  <a:latin typeface="Cambria Math" panose="02040503050406030204" pitchFamily="18" charset="0"/>
                                                  <a:ea typeface="+mn-ea"/>
                                                  <a:cs typeface="+mn-cs"/>
                                                </a:rPr>
                                                <m:t>1</m:t>
                                              </m:r>
                                            </m:num>
                                            <m:den>
                                              <m:r>
                                                <a:rPr lang="en-US" sz="1800" i="1" kern="1200">
                                                  <a:solidFill>
                                                    <a:srgbClr val="FF0000"/>
                                                  </a:solidFill>
                                                  <a:effectLst/>
                                                  <a:latin typeface="Cambria Math" panose="02040503050406030204" pitchFamily="18" charset="0"/>
                                                  <a:ea typeface="+mn-ea"/>
                                                  <a:cs typeface="+mn-cs"/>
                                                </a:rPr>
                                                <m:t>2</m:t>
                                              </m:r>
                                            </m:den>
                                          </m:f>
                                          <m:d>
                                            <m:dPr>
                                              <m:ctrlPr>
                                                <a:rPr lang="fr-FR" sz="1800" i="1" kern="1200">
                                                  <a:solidFill>
                                                    <a:srgbClr val="FF0000"/>
                                                  </a:solidFill>
                                                  <a:effectLst/>
                                                  <a:latin typeface="Cambria Math" panose="02040503050406030204" pitchFamily="18" charset="0"/>
                                                  <a:ea typeface="+mn-ea"/>
                                                  <a:cs typeface="+mn-cs"/>
                                                </a:rPr>
                                              </m:ctrlPr>
                                            </m:dPr>
                                            <m:e>
                                              <m:r>
                                                <a:rPr lang="en-US" sz="1800" i="1" kern="1200">
                                                  <a:solidFill>
                                                    <a:srgbClr val="FF0000"/>
                                                  </a:solidFill>
                                                  <a:effectLst/>
                                                  <a:latin typeface="Cambria Math" panose="02040503050406030204" pitchFamily="18" charset="0"/>
                                                  <a:ea typeface="+mn-ea"/>
                                                  <a:cs typeface="+mn-cs"/>
                                                </a:rPr>
                                                <m:t>𝜓</m:t>
                                              </m:r>
                                              <m:r>
                                                <a:rPr lang="en-US" sz="1800" i="1" kern="1200">
                                                  <a:solidFill>
                                                    <a:srgbClr val="FF0000"/>
                                                  </a:solidFill>
                                                  <a:effectLst/>
                                                  <a:latin typeface="Cambria Math" panose="02040503050406030204" pitchFamily="18" charset="0"/>
                                                  <a:ea typeface="+mn-ea"/>
                                                  <a:cs typeface="+mn-cs"/>
                                                </a:rPr>
                                                <m:t>+</m:t>
                                              </m:r>
                                              <m:f>
                                                <m:fPr>
                                                  <m:ctrlPr>
                                                    <a:rPr lang="fr-FR" sz="1800" i="1" kern="1200">
                                                      <a:solidFill>
                                                        <a:srgbClr val="FF0000"/>
                                                      </a:solidFill>
                                                      <a:effectLst/>
                                                      <a:latin typeface="Cambria Math" panose="02040503050406030204" pitchFamily="18" charset="0"/>
                                                      <a:ea typeface="+mn-ea"/>
                                                      <a:cs typeface="+mn-cs"/>
                                                    </a:rPr>
                                                  </m:ctrlPr>
                                                </m:fPr>
                                                <m:num>
                                                  <m:r>
                                                    <a:rPr lang="en-US" sz="1800" i="1" kern="1200">
                                                      <a:solidFill>
                                                        <a:srgbClr val="FF0000"/>
                                                      </a:solidFill>
                                                      <a:effectLst/>
                                                      <a:latin typeface="Cambria Math" panose="02040503050406030204" pitchFamily="18" charset="0"/>
                                                      <a:ea typeface="+mn-ea"/>
                                                      <a:cs typeface="+mn-cs"/>
                                                    </a:rPr>
                                                    <m:t>𝜑</m:t>
                                                  </m:r>
                                                </m:num>
                                                <m:den>
                                                  <m:r>
                                                    <a:rPr lang="en-US" sz="1800" i="1" kern="1200">
                                                      <a:solidFill>
                                                        <a:srgbClr val="FF0000"/>
                                                      </a:solidFill>
                                                      <a:effectLst/>
                                                      <a:latin typeface="Cambria Math" panose="02040503050406030204" pitchFamily="18" charset="0"/>
                                                      <a:ea typeface="+mn-ea"/>
                                                      <a:cs typeface="+mn-cs"/>
                                                    </a:rPr>
                                                    <m:t>2</m:t>
                                                  </m:r>
                                                </m:den>
                                              </m:f>
                                            </m:e>
                                          </m:d>
                                        </m:e>
                                      </m:d>
                                      <m:r>
                                        <m:rPr>
                                          <m:sty m:val="p"/>
                                        </m:rPr>
                                        <a:rPr lang="en-US" sz="1800" kern="1200">
                                          <a:solidFill>
                                            <a:srgbClr val="FF0000"/>
                                          </a:solidFill>
                                          <a:effectLst/>
                                          <a:latin typeface="Cambria Math" panose="02040503050406030204" pitchFamily="18" charset="0"/>
                                          <a:ea typeface="+mn-ea"/>
                                          <a:cs typeface="+mn-cs"/>
                                        </a:rPr>
                                        <m:t>Sin</m:t>
                                      </m:r>
                                      <m:d>
                                        <m:dPr>
                                          <m:begChr m:val="["/>
                                          <m:endChr m:val="]"/>
                                          <m:ctrlPr>
                                            <a:rPr lang="fr-FR" sz="1800" i="1" kern="1200">
                                              <a:solidFill>
                                                <a:srgbClr val="FF0000"/>
                                              </a:solidFill>
                                              <a:effectLst/>
                                              <a:latin typeface="Cambria Math" panose="02040503050406030204" pitchFamily="18" charset="0"/>
                                              <a:ea typeface="+mn-ea"/>
                                              <a:cs typeface="+mn-cs"/>
                                            </a:rPr>
                                          </m:ctrlPr>
                                        </m:dPr>
                                        <m:e>
                                          <m:f>
                                            <m:fPr>
                                              <m:ctrlPr>
                                                <a:rPr lang="fr-FR" sz="1800" i="1" kern="1200">
                                                  <a:solidFill>
                                                    <a:srgbClr val="FF0000"/>
                                                  </a:solidFill>
                                                  <a:effectLst/>
                                                  <a:latin typeface="Cambria Math" panose="02040503050406030204" pitchFamily="18" charset="0"/>
                                                  <a:ea typeface="+mn-ea"/>
                                                  <a:cs typeface="+mn-cs"/>
                                                </a:rPr>
                                              </m:ctrlPr>
                                            </m:fPr>
                                            <m:num>
                                              <m:r>
                                                <a:rPr lang="en-US" sz="1800" i="1" kern="1200">
                                                  <a:solidFill>
                                                    <a:srgbClr val="FF0000"/>
                                                  </a:solidFill>
                                                  <a:effectLst/>
                                                  <a:latin typeface="Cambria Math" panose="02040503050406030204" pitchFamily="18" charset="0"/>
                                                  <a:ea typeface="+mn-ea"/>
                                                  <a:cs typeface="+mn-cs"/>
                                                </a:rPr>
                                                <m:t>𝜑</m:t>
                                              </m:r>
                                            </m:num>
                                            <m:den>
                                              <m:r>
                                                <a:rPr lang="en-US" sz="1800" i="1" kern="1200">
                                                  <a:solidFill>
                                                    <a:srgbClr val="FF0000"/>
                                                  </a:solidFill>
                                                  <a:effectLst/>
                                                  <a:latin typeface="Cambria Math" panose="02040503050406030204" pitchFamily="18" charset="0"/>
                                                  <a:ea typeface="+mn-ea"/>
                                                  <a:cs typeface="+mn-cs"/>
                                                </a:rPr>
                                                <m:t>2</m:t>
                                              </m:r>
                                            </m:den>
                                          </m:f>
                                        </m:e>
                                      </m:d>
                                      <m:r>
                                        <m:rPr>
                                          <m:sty m:val="p"/>
                                        </m:rPr>
                                        <a:rPr lang="en-US" sz="1800" kern="1200">
                                          <a:solidFill>
                                            <a:srgbClr val="FF0000"/>
                                          </a:solidFill>
                                          <a:effectLst/>
                                          <a:latin typeface="Cambria Math" panose="02040503050406030204" pitchFamily="18" charset="0"/>
                                          <a:ea typeface="+mn-ea"/>
                                          <a:cs typeface="+mn-cs"/>
                                        </a:rPr>
                                        <m:t>Sin</m:t>
                                      </m:r>
                                      <m:d>
                                        <m:dPr>
                                          <m:begChr m:val="["/>
                                          <m:endChr m:val="]"/>
                                          <m:ctrlPr>
                                            <a:rPr lang="fr-FR" sz="1800" i="1" kern="1200">
                                              <a:solidFill>
                                                <a:srgbClr val="FF0000"/>
                                              </a:solidFill>
                                              <a:effectLst/>
                                              <a:latin typeface="Cambria Math" panose="02040503050406030204" pitchFamily="18" charset="0"/>
                                              <a:ea typeface="+mn-ea"/>
                                              <a:cs typeface="+mn-cs"/>
                                            </a:rPr>
                                          </m:ctrlPr>
                                        </m:dPr>
                                        <m:e>
                                          <m:f>
                                            <m:fPr>
                                              <m:ctrlPr>
                                                <a:rPr lang="fr-FR" sz="1800" i="1" kern="1200">
                                                  <a:solidFill>
                                                    <a:srgbClr val="FF0000"/>
                                                  </a:solidFill>
                                                  <a:effectLst/>
                                                  <a:latin typeface="Cambria Math" panose="02040503050406030204" pitchFamily="18" charset="0"/>
                                                  <a:ea typeface="+mn-ea"/>
                                                  <a:cs typeface="+mn-cs"/>
                                                </a:rPr>
                                              </m:ctrlPr>
                                            </m:fPr>
                                            <m:num>
                                              <m:r>
                                                <a:rPr lang="en-US" sz="1800" i="1" kern="1200">
                                                  <a:solidFill>
                                                    <a:srgbClr val="FF0000"/>
                                                  </a:solidFill>
                                                  <a:effectLst/>
                                                  <a:latin typeface="Cambria Math" panose="02040503050406030204" pitchFamily="18" charset="0"/>
                                                  <a:ea typeface="+mn-ea"/>
                                                  <a:cs typeface="+mn-cs"/>
                                                </a:rPr>
                                                <m:t>1</m:t>
                                              </m:r>
                                            </m:num>
                                            <m:den>
                                              <m:r>
                                                <a:rPr lang="en-US" sz="1800" i="1" kern="1200">
                                                  <a:solidFill>
                                                    <a:srgbClr val="FF0000"/>
                                                  </a:solidFill>
                                                  <a:effectLst/>
                                                  <a:latin typeface="Cambria Math" panose="02040503050406030204" pitchFamily="18" charset="0"/>
                                                  <a:ea typeface="+mn-ea"/>
                                                  <a:cs typeface="+mn-cs"/>
                                                </a:rPr>
                                                <m:t>2</m:t>
                                              </m:r>
                                            </m:den>
                                          </m:f>
                                          <m:d>
                                            <m:dPr>
                                              <m:ctrlPr>
                                                <a:rPr lang="fr-FR" sz="1800" i="1" kern="1200">
                                                  <a:solidFill>
                                                    <a:srgbClr val="FF0000"/>
                                                  </a:solidFill>
                                                  <a:effectLst/>
                                                  <a:latin typeface="Cambria Math" panose="02040503050406030204" pitchFamily="18" charset="0"/>
                                                  <a:ea typeface="+mn-ea"/>
                                                  <a:cs typeface="+mn-cs"/>
                                                </a:rPr>
                                              </m:ctrlPr>
                                            </m:dPr>
                                            <m:e>
                                              <m:r>
                                                <a:rPr lang="en-US" sz="1800" i="1" kern="1200">
                                                  <a:solidFill>
                                                    <a:srgbClr val="FF0000"/>
                                                  </a:solidFill>
                                                  <a:effectLst/>
                                                  <a:latin typeface="Cambria Math" panose="02040503050406030204" pitchFamily="18" charset="0"/>
                                                  <a:ea typeface="+mn-ea"/>
                                                  <a:cs typeface="+mn-cs"/>
                                                </a:rPr>
                                                <m:t>𝜓</m:t>
                                              </m:r>
                                              <m:r>
                                                <a:rPr lang="en-US" sz="1800" i="1" kern="1200">
                                                  <a:solidFill>
                                                    <a:srgbClr val="FF0000"/>
                                                  </a:solidFill>
                                                  <a:effectLst/>
                                                  <a:latin typeface="Cambria Math" panose="02040503050406030204" pitchFamily="18" charset="0"/>
                                                  <a:ea typeface="+mn-ea"/>
                                                  <a:cs typeface="+mn-cs"/>
                                                </a:rPr>
                                                <m:t>−</m:t>
                                              </m:r>
                                              <m:f>
                                                <m:fPr>
                                                  <m:ctrlPr>
                                                    <a:rPr lang="fr-FR" sz="1800" i="1" kern="1200">
                                                      <a:solidFill>
                                                        <a:srgbClr val="FF0000"/>
                                                      </a:solidFill>
                                                      <a:effectLst/>
                                                      <a:latin typeface="Cambria Math" panose="02040503050406030204" pitchFamily="18" charset="0"/>
                                                      <a:ea typeface="+mn-ea"/>
                                                      <a:cs typeface="+mn-cs"/>
                                                    </a:rPr>
                                                  </m:ctrlPr>
                                                </m:fPr>
                                                <m:num>
                                                  <m:r>
                                                    <a:rPr lang="en-US" sz="1800" i="1" kern="1200">
                                                      <a:solidFill>
                                                        <a:srgbClr val="FF0000"/>
                                                      </a:solidFill>
                                                      <a:effectLst/>
                                                      <a:latin typeface="Cambria Math" panose="02040503050406030204" pitchFamily="18" charset="0"/>
                                                      <a:ea typeface="+mn-ea"/>
                                                      <a:cs typeface="+mn-cs"/>
                                                    </a:rPr>
                                                    <m:t>𝜑</m:t>
                                                  </m:r>
                                                </m:num>
                                                <m:den>
                                                  <m:r>
                                                    <a:rPr lang="en-US" sz="1800" i="1" kern="1200">
                                                      <a:solidFill>
                                                        <a:srgbClr val="FF0000"/>
                                                      </a:solidFill>
                                                      <a:effectLst/>
                                                      <a:latin typeface="Cambria Math" panose="02040503050406030204" pitchFamily="18" charset="0"/>
                                                      <a:ea typeface="+mn-ea"/>
                                                      <a:cs typeface="+mn-cs"/>
                                                    </a:rPr>
                                                    <m:t>2</m:t>
                                                  </m:r>
                                                </m:den>
                                              </m:f>
                                            </m:e>
                                          </m:d>
                                        </m:e>
                                      </m:d>
                                    </m:e>
                                  </m:d>
                                </m:e>
                                <m:sup>
                                  <m:r>
                                    <a:rPr lang="en-US" sz="1800" i="1" kern="1200">
                                      <a:solidFill>
                                        <a:srgbClr val="FF0000"/>
                                      </a:solidFill>
                                      <a:effectLst/>
                                      <a:latin typeface="Cambria Math" panose="02040503050406030204" pitchFamily="18" charset="0"/>
                                      <a:ea typeface="+mn-ea"/>
                                      <a:cs typeface="+mn-cs"/>
                                    </a:rPr>
                                    <m:t>2</m:t>
                                  </m:r>
                                </m:sup>
                              </m:sSup>
                            </m:oMath>
                          </a14:m>
                          <a:r>
                            <a:rPr lang="en-US" sz="1800" dirty="0">
                              <a:solidFill>
                                <a:srgbClr val="FF0000"/>
                              </a:solidFill>
                              <a:latin typeface="Times New Roman" pitchFamily="18" charset="0"/>
                              <a:cs typeface="Times New Roman" pitchFamily="18" charset="0"/>
                            </a:rPr>
                            <a:t>                                          (6)</a:t>
                          </a:r>
                        </a:p>
                        <a:p>
                          <a:pPr marL="0" marR="0" lvl="0" indent="0" algn="just" defTabSz="2951897" rtl="0" eaLnBrk="1" fontAlgn="auto" latinLnBrk="0" hangingPunct="1">
                            <a:lnSpc>
                              <a:spcPct val="100000"/>
                            </a:lnSpc>
                            <a:spcBef>
                              <a:spcPts val="1200"/>
                            </a:spcBef>
                            <a:spcAft>
                              <a:spcPts val="1200"/>
                            </a:spcAft>
                            <a:buClrTx/>
                            <a:buSzTx/>
                            <a:buFont typeface="Arial" charset="0"/>
                            <a:buNone/>
                            <a:tabLst/>
                            <a:defRPr/>
                          </a:pPr>
                          <a14:m>
                            <m:oMath xmlns:m="http://schemas.openxmlformats.org/officeDocument/2006/math">
                              <m:sSub>
                                <m:sSubPr>
                                  <m:ctrlPr>
                                    <a:rPr lang="fr-FR" sz="1800" i="1" kern="1200" smtClean="0">
                                      <a:solidFill>
                                        <a:schemeClr val="dk1"/>
                                      </a:solidFill>
                                      <a:effectLst/>
                                      <a:latin typeface="Cambria Math" panose="02040503050406030204" pitchFamily="18" charset="0"/>
                                      <a:ea typeface="+mn-ea"/>
                                      <a:cs typeface="+mn-cs"/>
                                    </a:rPr>
                                  </m:ctrlPr>
                                </m:sSubPr>
                                <m:e>
                                  <m:r>
                                    <a:rPr lang="en-US" sz="1800" i="1" kern="1200">
                                      <a:solidFill>
                                        <a:schemeClr val="dk1"/>
                                      </a:solidFill>
                                      <a:effectLst/>
                                      <a:latin typeface="Cambria Math" panose="02040503050406030204" pitchFamily="18" charset="0"/>
                                      <a:ea typeface="+mn-ea"/>
                                      <a:cs typeface="+mn-cs"/>
                                    </a:rPr>
                                    <m:t>𝑔</m:t>
                                  </m:r>
                                </m:e>
                                <m:sub>
                                  <m:r>
                                    <a:rPr lang="en-US" sz="1800" i="1" kern="1200">
                                      <a:solidFill>
                                        <a:schemeClr val="dk1"/>
                                      </a:solidFill>
                                      <a:effectLst/>
                                      <a:latin typeface="Cambria Math" panose="02040503050406030204" pitchFamily="18" charset="0"/>
                                      <a:ea typeface="+mn-ea"/>
                                      <a:cs typeface="+mn-cs"/>
                                    </a:rPr>
                                    <m:t>1</m:t>
                                  </m:r>
                                </m:sub>
                              </m:sSub>
                            </m:oMath>
                          </a14:m>
                          <a:r>
                            <a:rPr lang="en-US" sz="1800" kern="1200" dirty="0">
                              <a:solidFill>
                                <a:schemeClr val="dk1"/>
                              </a:solidFill>
                              <a:effectLst/>
                              <a:latin typeface="Times New Roman" panose="02020603050405020304" pitchFamily="18" charset="0"/>
                              <a:ea typeface="+mn-ea"/>
                              <a:cs typeface="Times New Roman" panose="02020603050405020304" pitchFamily="18" charset="0"/>
                            </a:rPr>
                            <a:t>,</a:t>
                          </a:r>
                          <a14:m>
                            <m:oMath xmlns:m="http://schemas.openxmlformats.org/officeDocument/2006/math">
                              <m:sSub>
                                <m:sSubPr>
                                  <m:ctrlPr>
                                    <a:rPr lang="fr-FR" sz="1800" i="1" kern="1200">
                                      <a:solidFill>
                                        <a:schemeClr val="dk1"/>
                                      </a:solidFill>
                                      <a:effectLst/>
                                      <a:latin typeface="Cambria Math" panose="02040503050406030204" pitchFamily="18" charset="0"/>
                                      <a:ea typeface="+mn-ea"/>
                                      <a:cs typeface="+mn-cs"/>
                                    </a:rPr>
                                  </m:ctrlPr>
                                </m:sSubPr>
                                <m:e>
                                  <m:r>
                                    <a:rPr lang="en-US" sz="1800" i="1" kern="1200">
                                      <a:solidFill>
                                        <a:schemeClr val="dk1"/>
                                      </a:solidFill>
                                      <a:effectLst/>
                                      <a:latin typeface="Cambria Math" panose="02040503050406030204" pitchFamily="18" charset="0"/>
                                      <a:ea typeface="+mn-ea"/>
                                      <a:cs typeface="+mn-cs"/>
                                    </a:rPr>
                                    <m:t>𝑔</m:t>
                                  </m:r>
                                </m:e>
                                <m:sub>
                                  <m:r>
                                    <a:rPr lang="en-US" sz="1800" i="1" kern="1200">
                                      <a:solidFill>
                                        <a:schemeClr val="dk1"/>
                                      </a:solidFill>
                                      <a:effectLst/>
                                      <a:latin typeface="Cambria Math" panose="02040503050406030204" pitchFamily="18" charset="0"/>
                                      <a:ea typeface="+mn-ea"/>
                                      <a:cs typeface="+mn-cs"/>
                                    </a:rPr>
                                    <m:t>2</m:t>
                                  </m:r>
                                </m:sub>
                              </m:sSub>
                            </m:oMath>
                          </a14:m>
                          <a:r>
                            <a:rPr lang="en-US" sz="1800" kern="1200" dirty="0">
                              <a:solidFill>
                                <a:schemeClr val="dk1"/>
                              </a:solidFill>
                              <a:effectLst/>
                              <a:latin typeface="Times New Roman" panose="02020603050405020304" pitchFamily="18" charset="0"/>
                              <a:ea typeface="+mn-ea"/>
                              <a:cs typeface="Times New Roman" panose="02020603050405020304" pitchFamily="18" charset="0"/>
                            </a:rPr>
                            <a:t>and </a:t>
                          </a:r>
                          <a14:m>
                            <m:oMath xmlns:m="http://schemas.openxmlformats.org/officeDocument/2006/math">
                              <m:sSub>
                                <m:sSubPr>
                                  <m:ctrlPr>
                                    <a:rPr lang="fr-FR" sz="1800" i="1" kern="1200">
                                      <a:solidFill>
                                        <a:schemeClr val="dk1"/>
                                      </a:solidFill>
                                      <a:effectLst/>
                                      <a:latin typeface="Cambria Math" panose="02040503050406030204" pitchFamily="18" charset="0"/>
                                      <a:ea typeface="+mn-ea"/>
                                      <a:cs typeface="+mn-cs"/>
                                    </a:rPr>
                                  </m:ctrlPr>
                                </m:sSubPr>
                                <m:e>
                                  <m:r>
                                    <a:rPr lang="en-US" sz="1800" i="1" kern="1200">
                                      <a:solidFill>
                                        <a:schemeClr val="dk1"/>
                                      </a:solidFill>
                                      <a:effectLst/>
                                      <a:latin typeface="Cambria Math" panose="02040503050406030204" pitchFamily="18" charset="0"/>
                                      <a:ea typeface="+mn-ea"/>
                                      <a:cs typeface="+mn-cs"/>
                                    </a:rPr>
                                    <m:t>𝑔</m:t>
                                  </m:r>
                                </m:e>
                                <m:sub>
                                  <m:r>
                                    <a:rPr lang="en-US" sz="1800" i="1" kern="1200">
                                      <a:solidFill>
                                        <a:schemeClr val="dk1"/>
                                      </a:solidFill>
                                      <a:effectLst/>
                                      <a:latin typeface="Cambria Math" panose="02040503050406030204" pitchFamily="18" charset="0"/>
                                      <a:ea typeface="+mn-ea"/>
                                      <a:cs typeface="+mn-cs"/>
                                    </a:rPr>
                                    <m:t>3</m:t>
                                  </m:r>
                                </m:sub>
                              </m:sSub>
                              <m:r>
                                <a:rPr lang="en-US" sz="1800" i="1" kern="1200">
                                  <a:solidFill>
                                    <a:schemeClr val="dk1"/>
                                  </a:solidFill>
                                  <a:effectLst/>
                                  <a:latin typeface="Cambria Math" panose="02040503050406030204" pitchFamily="18" charset="0"/>
                                  <a:ea typeface="+mn-ea"/>
                                  <a:cs typeface="+mn-cs"/>
                                </a:rPr>
                                <m:t> </m:t>
                              </m:r>
                            </m:oMath>
                          </a14:m>
                          <a:r>
                            <a:rPr lang="en-US" sz="1800" kern="1200" dirty="0">
                              <a:solidFill>
                                <a:schemeClr val="dk1"/>
                              </a:solidFill>
                              <a:effectLst/>
                              <a:latin typeface="Times New Roman" panose="02020603050405020304" pitchFamily="18" charset="0"/>
                              <a:ea typeface="+mn-ea"/>
                              <a:cs typeface="Times New Roman" panose="02020603050405020304" pitchFamily="18" charset="0"/>
                            </a:rPr>
                            <a:t>result for massless u and d quarks, massive s quarks and massless gluons respectively,</a:t>
                          </a:r>
                        </a:p>
                        <a:p>
                          <a:pPr marL="0" marR="0" lvl="0" indent="0" algn="r" defTabSz="2951897" rtl="0" eaLnBrk="1" fontAlgn="auto" latinLnBrk="0" hangingPunct="1">
                            <a:lnSpc>
                              <a:spcPct val="100000"/>
                            </a:lnSpc>
                            <a:spcBef>
                              <a:spcPct val="20000"/>
                            </a:spcBef>
                            <a:spcAft>
                              <a:spcPts val="0"/>
                            </a:spcAft>
                            <a:buClrTx/>
                            <a:buSzTx/>
                            <a:buFont typeface="Arial" charset="0"/>
                            <a:buNone/>
                            <a:tabLst/>
                            <a:defRPr/>
                          </a:pPr>
                          <a14:m>
                            <m:oMath xmlns:m="http://schemas.openxmlformats.org/officeDocument/2006/math">
                              <m:sSub>
                                <m:sSubPr>
                                  <m:ctrlPr>
                                    <a:rPr lang="fr-FR" sz="1800" i="1" kern="1200" smtClean="0">
                                      <a:solidFill>
                                        <a:srgbClr val="FF0000"/>
                                      </a:solidFill>
                                      <a:effectLst/>
                                      <a:latin typeface="Cambria Math" panose="02040503050406030204" pitchFamily="18" charset="0"/>
                                      <a:ea typeface="+mn-ea"/>
                                      <a:cs typeface="+mn-cs"/>
                                    </a:rPr>
                                  </m:ctrlPr>
                                </m:sSubPr>
                                <m:e>
                                  <m:r>
                                    <a:rPr lang="en-US" sz="1800" i="1" kern="1200">
                                      <a:solidFill>
                                        <a:srgbClr val="FF0000"/>
                                      </a:solidFill>
                                      <a:effectLst/>
                                      <a:latin typeface="Cambria Math" panose="02040503050406030204" pitchFamily="18" charset="0"/>
                                      <a:ea typeface="+mn-ea"/>
                                      <a:cs typeface="+mn-cs"/>
                                    </a:rPr>
                                    <m:t>𝑔</m:t>
                                  </m:r>
                                </m:e>
                                <m:sub>
                                  <m:r>
                                    <a:rPr lang="en-US" sz="1800" i="1" kern="1200">
                                      <a:solidFill>
                                        <a:srgbClr val="FF0000"/>
                                      </a:solidFill>
                                      <a:effectLst/>
                                      <a:latin typeface="Cambria Math" panose="02040503050406030204" pitchFamily="18" charset="0"/>
                                      <a:ea typeface="+mn-ea"/>
                                      <a:cs typeface="+mn-cs"/>
                                    </a:rPr>
                                    <m:t>1</m:t>
                                  </m:r>
                                </m:sub>
                              </m:sSub>
                              <m:r>
                                <a:rPr lang="en-US" sz="1800" i="1" kern="1200">
                                  <a:solidFill>
                                    <a:srgbClr val="FF0000"/>
                                  </a:solidFill>
                                  <a:effectLst/>
                                  <a:latin typeface="Cambria Math" panose="02040503050406030204" pitchFamily="18" charset="0"/>
                                  <a:ea typeface="+mn-ea"/>
                                  <a:cs typeface="+mn-cs"/>
                                </a:rPr>
                                <m:t>=</m:t>
                              </m:r>
                              <m:f>
                                <m:fPr>
                                  <m:ctrlPr>
                                    <a:rPr lang="fr-FR" sz="1800" i="1" kern="1200">
                                      <a:solidFill>
                                        <a:srgbClr val="FF0000"/>
                                      </a:solidFill>
                                      <a:effectLst/>
                                      <a:latin typeface="Cambria Math" panose="02040503050406030204" pitchFamily="18" charset="0"/>
                                      <a:ea typeface="+mn-ea"/>
                                      <a:cs typeface="+mn-cs"/>
                                    </a:rPr>
                                  </m:ctrlPr>
                                </m:fPr>
                                <m:num>
                                  <m:sSub>
                                    <m:sSubPr>
                                      <m:ctrlPr>
                                        <a:rPr lang="fr-FR" sz="1800" i="1" kern="1200">
                                          <a:solidFill>
                                            <a:srgbClr val="FF0000"/>
                                          </a:solidFill>
                                          <a:effectLst/>
                                          <a:latin typeface="Cambria Math" panose="02040503050406030204" pitchFamily="18" charset="0"/>
                                          <a:ea typeface="+mn-ea"/>
                                          <a:cs typeface="+mn-cs"/>
                                        </a:rPr>
                                      </m:ctrlPr>
                                    </m:sSubPr>
                                    <m:e>
                                      <m:r>
                                        <a:rPr lang="en-US" sz="1800" i="1" kern="1200">
                                          <a:solidFill>
                                            <a:srgbClr val="FF0000"/>
                                          </a:solidFill>
                                          <a:effectLst/>
                                          <a:latin typeface="Cambria Math" panose="02040503050406030204" pitchFamily="18" charset="0"/>
                                          <a:ea typeface="+mn-ea"/>
                                          <a:cs typeface="+mn-cs"/>
                                        </a:rPr>
                                        <m:t>𝑑</m:t>
                                      </m:r>
                                    </m:e>
                                    <m:sub>
                                      <m:r>
                                        <a:rPr lang="en-US" sz="1800" i="1" kern="1200">
                                          <a:solidFill>
                                            <a:srgbClr val="FF0000"/>
                                          </a:solidFill>
                                          <a:effectLst/>
                                          <a:latin typeface="Cambria Math" panose="02040503050406030204" pitchFamily="18" charset="0"/>
                                          <a:ea typeface="+mn-ea"/>
                                          <a:cs typeface="+mn-cs"/>
                                        </a:rPr>
                                        <m:t>𝑄</m:t>
                                      </m:r>
                                    </m:sub>
                                  </m:sSub>
                                  <m:sSup>
                                    <m:sSupPr>
                                      <m:ctrlPr>
                                        <a:rPr lang="fr-FR" sz="1800" i="1" kern="1200">
                                          <a:solidFill>
                                            <a:srgbClr val="FF0000"/>
                                          </a:solidFill>
                                          <a:effectLst/>
                                          <a:latin typeface="Cambria Math" panose="02040503050406030204" pitchFamily="18" charset="0"/>
                                          <a:ea typeface="+mn-ea"/>
                                          <a:cs typeface="+mn-cs"/>
                                        </a:rPr>
                                      </m:ctrlPr>
                                    </m:sSupPr>
                                    <m:e>
                                      <m:r>
                                        <a:rPr lang="en-US" sz="1800" i="1" kern="1200">
                                          <a:solidFill>
                                            <a:srgbClr val="FF0000"/>
                                          </a:solidFill>
                                          <a:effectLst/>
                                          <a:latin typeface="Cambria Math" panose="02040503050406030204" pitchFamily="18" charset="0"/>
                                          <a:ea typeface="+mn-ea"/>
                                          <a:cs typeface="+mn-cs"/>
                                        </a:rPr>
                                        <m:t>𝜋</m:t>
                                      </m:r>
                                    </m:e>
                                    <m:sup>
                                      <m:r>
                                        <a:rPr lang="en-US" sz="1800" i="1" kern="1200">
                                          <a:solidFill>
                                            <a:srgbClr val="FF0000"/>
                                          </a:solidFill>
                                          <a:effectLst/>
                                          <a:latin typeface="Cambria Math" panose="02040503050406030204" pitchFamily="18" charset="0"/>
                                          <a:ea typeface="+mn-ea"/>
                                          <a:cs typeface="+mn-cs"/>
                                        </a:rPr>
                                        <m:t>2</m:t>
                                      </m:r>
                                    </m:sup>
                                  </m:sSup>
                                </m:num>
                                <m:den>
                                  <m:r>
                                    <a:rPr lang="en-US" sz="1800" i="1" kern="1200">
                                      <a:solidFill>
                                        <a:srgbClr val="FF0000"/>
                                      </a:solidFill>
                                      <a:effectLst/>
                                      <a:latin typeface="Cambria Math" panose="02040503050406030204" pitchFamily="18" charset="0"/>
                                      <a:ea typeface="+mn-ea"/>
                                      <a:cs typeface="+mn-cs"/>
                                    </a:rPr>
                                    <m:t>6</m:t>
                                  </m:r>
                                </m:den>
                              </m:f>
                              <m:sSup>
                                <m:sSupPr>
                                  <m:ctrlPr>
                                    <a:rPr lang="fr-FR" sz="1800" i="1" kern="1200">
                                      <a:solidFill>
                                        <a:srgbClr val="FF0000"/>
                                      </a:solidFill>
                                      <a:effectLst/>
                                      <a:latin typeface="Cambria Math" panose="02040503050406030204" pitchFamily="18" charset="0"/>
                                      <a:ea typeface="+mn-ea"/>
                                      <a:cs typeface="+mn-cs"/>
                                    </a:rPr>
                                  </m:ctrlPr>
                                </m:sSupPr>
                                <m:e>
                                  <m:r>
                                    <a:rPr lang="en-US" sz="1800" i="1" kern="1200">
                                      <a:solidFill>
                                        <a:srgbClr val="FF0000"/>
                                      </a:solidFill>
                                      <a:effectLst/>
                                      <a:latin typeface="Cambria Math" panose="02040503050406030204" pitchFamily="18" charset="0"/>
                                      <a:ea typeface="+mn-ea"/>
                                      <a:cs typeface="+mn-cs"/>
                                    </a:rPr>
                                    <m:t>𝑇</m:t>
                                  </m:r>
                                </m:e>
                                <m:sup>
                                  <m:r>
                                    <a:rPr lang="en-US" sz="1800" i="1" kern="1200">
                                      <a:solidFill>
                                        <a:srgbClr val="FF0000"/>
                                      </a:solidFill>
                                      <a:effectLst/>
                                      <a:latin typeface="Cambria Math" panose="02040503050406030204" pitchFamily="18" charset="0"/>
                                      <a:ea typeface="+mn-ea"/>
                                      <a:cs typeface="+mn-cs"/>
                                    </a:rPr>
                                    <m:t>3</m:t>
                                  </m:r>
                                </m:sup>
                              </m:sSup>
                              <m:nary>
                                <m:naryPr>
                                  <m:chr m:val="∑"/>
                                  <m:limLoc m:val="undOvr"/>
                                  <m:supHide m:val="on"/>
                                  <m:ctrlPr>
                                    <a:rPr lang="fr-FR" sz="1800" i="1" kern="1200">
                                      <a:solidFill>
                                        <a:srgbClr val="FF0000"/>
                                      </a:solidFill>
                                      <a:effectLst/>
                                      <a:latin typeface="Cambria Math" panose="02040503050406030204" pitchFamily="18" charset="0"/>
                                      <a:ea typeface="+mn-ea"/>
                                      <a:cs typeface="+mn-cs"/>
                                    </a:rPr>
                                  </m:ctrlPr>
                                </m:naryPr>
                                <m:sub>
                                  <m:r>
                                    <a:rPr lang="en-US" sz="1800" i="1" kern="1200">
                                      <a:solidFill>
                                        <a:srgbClr val="FF0000"/>
                                      </a:solidFill>
                                      <a:effectLst/>
                                      <a:latin typeface="Cambria Math" panose="02040503050406030204" pitchFamily="18" charset="0"/>
                                      <a:ea typeface="+mn-ea"/>
                                      <a:cs typeface="+mn-cs"/>
                                    </a:rPr>
                                    <m:t>𝑞</m:t>
                                  </m:r>
                                  <m:r>
                                    <a:rPr lang="en-US" sz="1800" i="1" kern="1200">
                                      <a:solidFill>
                                        <a:srgbClr val="FF0000"/>
                                      </a:solidFill>
                                      <a:effectLst/>
                                      <a:latin typeface="Cambria Math" panose="02040503050406030204" pitchFamily="18" charset="0"/>
                                      <a:ea typeface="+mn-ea"/>
                                      <a:cs typeface="+mn-cs"/>
                                    </a:rPr>
                                    <m:t>=</m:t>
                                  </m:r>
                                  <m:r>
                                    <a:rPr lang="en-US" sz="1800" i="1" kern="1200">
                                      <a:solidFill>
                                        <a:srgbClr val="FF0000"/>
                                      </a:solidFill>
                                      <a:effectLst/>
                                      <a:latin typeface="Cambria Math" panose="02040503050406030204" pitchFamily="18" charset="0"/>
                                      <a:ea typeface="+mn-ea"/>
                                      <a:cs typeface="+mn-cs"/>
                                    </a:rPr>
                                    <m:t>𝑟</m:t>
                                  </m:r>
                                  <m:r>
                                    <a:rPr lang="en-US" sz="1800" i="1" kern="1200">
                                      <a:solidFill>
                                        <a:srgbClr val="FF0000"/>
                                      </a:solidFill>
                                      <a:effectLst/>
                                      <a:latin typeface="Cambria Math" panose="02040503050406030204" pitchFamily="18" charset="0"/>
                                      <a:ea typeface="+mn-ea"/>
                                      <a:cs typeface="+mn-cs"/>
                                    </a:rPr>
                                    <m:t>,  </m:t>
                                  </m:r>
                                  <m:r>
                                    <a:rPr lang="en-US" sz="1800" i="1" kern="1200">
                                      <a:solidFill>
                                        <a:srgbClr val="FF0000"/>
                                      </a:solidFill>
                                      <a:effectLst/>
                                      <a:latin typeface="Cambria Math" panose="02040503050406030204" pitchFamily="18" charset="0"/>
                                      <a:ea typeface="+mn-ea"/>
                                      <a:cs typeface="+mn-cs"/>
                                    </a:rPr>
                                    <m:t>𝑏</m:t>
                                  </m:r>
                                  <m:r>
                                    <a:rPr lang="en-US" sz="1800" i="1" kern="1200">
                                      <a:solidFill>
                                        <a:srgbClr val="FF0000"/>
                                      </a:solidFill>
                                      <a:effectLst/>
                                      <a:latin typeface="Cambria Math" panose="02040503050406030204" pitchFamily="18" charset="0"/>
                                      <a:ea typeface="+mn-ea"/>
                                      <a:cs typeface="+mn-cs"/>
                                    </a:rPr>
                                    <m:t>,</m:t>
                                  </m:r>
                                  <m:r>
                                    <a:rPr lang="en-US" sz="1800" i="1" kern="1200">
                                      <a:solidFill>
                                        <a:srgbClr val="FF0000"/>
                                      </a:solidFill>
                                      <a:effectLst/>
                                      <a:latin typeface="Cambria Math" panose="02040503050406030204" pitchFamily="18" charset="0"/>
                                      <a:ea typeface="+mn-ea"/>
                                      <a:cs typeface="+mn-cs"/>
                                    </a:rPr>
                                    <m:t>𝑔</m:t>
                                  </m:r>
                                </m:sub>
                                <m:sup/>
                                <m:e>
                                  <m:d>
                                    <m:dPr>
                                      <m:begChr m:val="["/>
                                      <m:endChr m:val="]"/>
                                      <m:ctrlPr>
                                        <a:rPr lang="fr-FR" sz="1800" i="1" kern="1200">
                                          <a:solidFill>
                                            <a:srgbClr val="FF0000"/>
                                          </a:solidFill>
                                          <a:effectLst/>
                                          <a:latin typeface="Cambria Math" panose="02040503050406030204" pitchFamily="18" charset="0"/>
                                          <a:ea typeface="+mn-ea"/>
                                          <a:cs typeface="+mn-cs"/>
                                        </a:rPr>
                                      </m:ctrlPr>
                                    </m:dPr>
                                    <m:e>
                                      <m:f>
                                        <m:fPr>
                                          <m:ctrlPr>
                                            <a:rPr lang="fr-FR" sz="1800" i="1" kern="1200">
                                              <a:solidFill>
                                                <a:srgbClr val="FF0000"/>
                                              </a:solidFill>
                                              <a:effectLst/>
                                              <a:latin typeface="Cambria Math" panose="02040503050406030204" pitchFamily="18" charset="0"/>
                                              <a:ea typeface="+mn-ea"/>
                                              <a:cs typeface="+mn-cs"/>
                                            </a:rPr>
                                          </m:ctrlPr>
                                        </m:fPr>
                                        <m:num>
                                          <m:r>
                                            <a:rPr lang="en-US" sz="1800" i="1" kern="1200">
                                              <a:solidFill>
                                                <a:srgbClr val="FF0000"/>
                                              </a:solidFill>
                                              <a:effectLst/>
                                              <a:latin typeface="Cambria Math" panose="02040503050406030204" pitchFamily="18" charset="0"/>
                                              <a:ea typeface="+mn-ea"/>
                                              <a:cs typeface="+mn-cs"/>
                                            </a:rPr>
                                            <m:t>7</m:t>
                                          </m:r>
                                        </m:num>
                                        <m:den>
                                          <m:r>
                                            <a:rPr lang="en-US" sz="1800" i="1" kern="1200">
                                              <a:solidFill>
                                                <a:srgbClr val="FF0000"/>
                                              </a:solidFill>
                                              <a:effectLst/>
                                              <a:latin typeface="Cambria Math" panose="02040503050406030204" pitchFamily="18" charset="0"/>
                                              <a:ea typeface="+mn-ea"/>
                                              <a:cs typeface="+mn-cs"/>
                                            </a:rPr>
                                            <m:t>30</m:t>
                                          </m:r>
                                        </m:den>
                                      </m:f>
                                      <m:r>
                                        <a:rPr lang="en-US" sz="1800" i="1" kern="1200">
                                          <a:solidFill>
                                            <a:srgbClr val="FF0000"/>
                                          </a:solidFill>
                                          <a:effectLst/>
                                          <a:latin typeface="Cambria Math" panose="02040503050406030204" pitchFamily="18" charset="0"/>
                                          <a:ea typeface="+mn-ea"/>
                                          <a:cs typeface="+mn-cs"/>
                                        </a:rPr>
                                        <m:t>−</m:t>
                                      </m:r>
                                      <m:sSup>
                                        <m:sSupPr>
                                          <m:ctrlPr>
                                            <a:rPr lang="fr-FR" sz="1800" i="1" kern="1200">
                                              <a:solidFill>
                                                <a:srgbClr val="FF0000"/>
                                              </a:solidFill>
                                              <a:effectLst/>
                                              <a:latin typeface="Cambria Math" panose="02040503050406030204" pitchFamily="18" charset="0"/>
                                              <a:ea typeface="+mn-ea"/>
                                              <a:cs typeface="+mn-cs"/>
                                            </a:rPr>
                                          </m:ctrlPr>
                                        </m:sSupPr>
                                        <m:e>
                                          <m:d>
                                            <m:dPr>
                                              <m:ctrlPr>
                                                <a:rPr lang="fr-FR" sz="1800" i="1" kern="1200">
                                                  <a:solidFill>
                                                    <a:srgbClr val="FF0000"/>
                                                  </a:solidFill>
                                                  <a:effectLst/>
                                                  <a:latin typeface="Cambria Math" panose="02040503050406030204" pitchFamily="18" charset="0"/>
                                                  <a:ea typeface="+mn-ea"/>
                                                  <a:cs typeface="+mn-cs"/>
                                                </a:rPr>
                                              </m:ctrlPr>
                                            </m:dPr>
                                            <m:e>
                                              <m:f>
                                                <m:fPr>
                                                  <m:ctrlPr>
                                                    <a:rPr lang="fr-FR" sz="1800" i="1" kern="1200">
                                                      <a:solidFill>
                                                        <a:srgbClr val="FF0000"/>
                                                      </a:solidFill>
                                                      <a:effectLst/>
                                                      <a:latin typeface="Cambria Math" panose="02040503050406030204" pitchFamily="18" charset="0"/>
                                                      <a:ea typeface="+mn-ea"/>
                                                      <a:cs typeface="+mn-cs"/>
                                                    </a:rPr>
                                                  </m:ctrlPr>
                                                </m:fPr>
                                                <m:num>
                                                  <m:sSub>
                                                    <m:sSubPr>
                                                      <m:ctrlPr>
                                                        <a:rPr lang="fr-FR" sz="1800" i="1" kern="1200">
                                                          <a:solidFill>
                                                            <a:srgbClr val="FF0000"/>
                                                          </a:solidFill>
                                                          <a:effectLst/>
                                                          <a:latin typeface="Cambria Math" panose="02040503050406030204" pitchFamily="18" charset="0"/>
                                                          <a:ea typeface="+mn-ea"/>
                                                          <a:cs typeface="+mn-cs"/>
                                                        </a:rPr>
                                                      </m:ctrlPr>
                                                    </m:sSubPr>
                                                    <m:e>
                                                      <m:r>
                                                        <a:rPr lang="en-US" sz="1800" i="1" kern="1200">
                                                          <a:solidFill>
                                                            <a:srgbClr val="FF0000"/>
                                                          </a:solidFill>
                                                          <a:effectLst/>
                                                          <a:latin typeface="Cambria Math" panose="02040503050406030204" pitchFamily="18" charset="0"/>
                                                          <a:ea typeface="+mn-ea"/>
                                                          <a:cs typeface="+mn-cs"/>
                                                        </a:rPr>
                                                        <m:t>𝜃</m:t>
                                                      </m:r>
                                                    </m:e>
                                                    <m:sub>
                                                      <m:r>
                                                        <a:rPr lang="en-US" sz="1800" i="1" kern="1200">
                                                          <a:solidFill>
                                                            <a:srgbClr val="FF0000"/>
                                                          </a:solidFill>
                                                          <a:effectLst/>
                                                          <a:latin typeface="Cambria Math" panose="02040503050406030204" pitchFamily="18" charset="0"/>
                                                          <a:ea typeface="+mn-ea"/>
                                                          <a:cs typeface="+mn-cs"/>
                                                        </a:rPr>
                                                        <m:t>𝑞</m:t>
                                                      </m:r>
                                                    </m:sub>
                                                  </m:sSub>
                                                  <m:r>
                                                    <a:rPr lang="en-US" sz="1800" i="1" kern="1200">
                                                      <a:solidFill>
                                                        <a:srgbClr val="FF0000"/>
                                                      </a:solidFill>
                                                      <a:effectLst/>
                                                      <a:latin typeface="Cambria Math" panose="02040503050406030204" pitchFamily="18" charset="0"/>
                                                      <a:ea typeface="+mn-ea"/>
                                                      <a:cs typeface="+mn-cs"/>
                                                    </a:rPr>
                                                    <m:t>−</m:t>
                                                  </m:r>
                                                  <m:r>
                                                    <a:rPr lang="en-US" sz="1800" i="1" kern="1200">
                                                      <a:solidFill>
                                                        <a:srgbClr val="FF0000"/>
                                                      </a:solidFill>
                                                      <a:effectLst/>
                                                      <a:latin typeface="Cambria Math" panose="02040503050406030204" pitchFamily="18" charset="0"/>
                                                      <a:ea typeface="+mn-ea"/>
                                                      <a:cs typeface="+mn-cs"/>
                                                    </a:rPr>
                                                    <m:t>𝑖</m:t>
                                                  </m:r>
                                                  <m:r>
                                                    <a:rPr lang="en-US" sz="1800" i="1" kern="1200">
                                                      <a:solidFill>
                                                        <a:srgbClr val="FF0000"/>
                                                      </a:solidFill>
                                                      <a:effectLst/>
                                                      <a:latin typeface="Cambria Math" panose="02040503050406030204" pitchFamily="18" charset="0"/>
                                                      <a:ea typeface="+mn-ea"/>
                                                      <a:cs typeface="+mn-cs"/>
                                                    </a:rPr>
                                                    <m:t>𝛽𝜇</m:t>
                                                  </m:r>
                                                </m:num>
                                                <m:den>
                                                  <m:r>
                                                    <a:rPr lang="en-US" sz="1800" i="1" kern="1200">
                                                      <a:solidFill>
                                                        <a:srgbClr val="FF0000"/>
                                                      </a:solidFill>
                                                      <a:effectLst/>
                                                      <a:latin typeface="Cambria Math" panose="02040503050406030204" pitchFamily="18" charset="0"/>
                                                      <a:ea typeface="+mn-ea"/>
                                                      <a:cs typeface="+mn-cs"/>
                                                    </a:rPr>
                                                    <m:t>𝜋</m:t>
                                                  </m:r>
                                                </m:den>
                                              </m:f>
                                            </m:e>
                                          </m:d>
                                        </m:e>
                                        <m:sup>
                                          <m:r>
                                            <a:rPr lang="en-US" sz="1800" i="1" kern="1200">
                                              <a:solidFill>
                                                <a:srgbClr val="FF0000"/>
                                              </a:solidFill>
                                              <a:effectLst/>
                                              <a:latin typeface="Cambria Math" panose="02040503050406030204" pitchFamily="18" charset="0"/>
                                              <a:ea typeface="+mn-ea"/>
                                              <a:cs typeface="+mn-cs"/>
                                            </a:rPr>
                                            <m:t>2</m:t>
                                          </m:r>
                                        </m:sup>
                                      </m:sSup>
                                      <m:r>
                                        <a:rPr lang="en-US" sz="1800" i="1" kern="1200">
                                          <a:solidFill>
                                            <a:srgbClr val="FF0000"/>
                                          </a:solidFill>
                                          <a:effectLst/>
                                          <a:latin typeface="Cambria Math" panose="02040503050406030204" pitchFamily="18" charset="0"/>
                                          <a:ea typeface="+mn-ea"/>
                                          <a:cs typeface="+mn-cs"/>
                                        </a:rPr>
                                        <m:t>+</m:t>
                                      </m:r>
                                      <m:f>
                                        <m:fPr>
                                          <m:ctrlPr>
                                            <a:rPr lang="fr-FR" sz="1800" i="1" kern="1200">
                                              <a:solidFill>
                                                <a:srgbClr val="FF0000"/>
                                              </a:solidFill>
                                              <a:effectLst/>
                                              <a:latin typeface="Cambria Math" panose="02040503050406030204" pitchFamily="18" charset="0"/>
                                              <a:ea typeface="+mn-ea"/>
                                              <a:cs typeface="+mn-cs"/>
                                            </a:rPr>
                                          </m:ctrlPr>
                                        </m:fPr>
                                        <m:num>
                                          <m:r>
                                            <a:rPr lang="en-US" sz="1800" i="1" kern="1200">
                                              <a:solidFill>
                                                <a:srgbClr val="FF0000"/>
                                              </a:solidFill>
                                              <a:effectLst/>
                                              <a:latin typeface="Cambria Math" panose="02040503050406030204" pitchFamily="18" charset="0"/>
                                              <a:ea typeface="+mn-ea"/>
                                              <a:cs typeface="+mn-cs"/>
                                            </a:rPr>
                                            <m:t>1</m:t>
                                          </m:r>
                                        </m:num>
                                        <m:den>
                                          <m:r>
                                            <a:rPr lang="en-US" sz="1800" i="1" kern="1200">
                                              <a:solidFill>
                                                <a:srgbClr val="FF0000"/>
                                              </a:solidFill>
                                              <a:effectLst/>
                                              <a:latin typeface="Cambria Math" panose="02040503050406030204" pitchFamily="18" charset="0"/>
                                              <a:ea typeface="+mn-ea"/>
                                              <a:cs typeface="+mn-cs"/>
                                            </a:rPr>
                                            <m:t>2</m:t>
                                          </m:r>
                                        </m:den>
                                      </m:f>
                                      <m:sSup>
                                        <m:sSupPr>
                                          <m:ctrlPr>
                                            <a:rPr lang="fr-FR" sz="1800" i="1" kern="1200">
                                              <a:solidFill>
                                                <a:srgbClr val="FF0000"/>
                                              </a:solidFill>
                                              <a:effectLst/>
                                              <a:latin typeface="Cambria Math" panose="02040503050406030204" pitchFamily="18" charset="0"/>
                                              <a:ea typeface="+mn-ea"/>
                                              <a:cs typeface="+mn-cs"/>
                                            </a:rPr>
                                          </m:ctrlPr>
                                        </m:sSupPr>
                                        <m:e>
                                          <m:d>
                                            <m:dPr>
                                              <m:ctrlPr>
                                                <a:rPr lang="fr-FR" sz="1800" i="1" kern="1200">
                                                  <a:solidFill>
                                                    <a:srgbClr val="FF0000"/>
                                                  </a:solidFill>
                                                  <a:effectLst/>
                                                  <a:latin typeface="Cambria Math" panose="02040503050406030204" pitchFamily="18" charset="0"/>
                                                  <a:ea typeface="+mn-ea"/>
                                                  <a:cs typeface="+mn-cs"/>
                                                </a:rPr>
                                              </m:ctrlPr>
                                            </m:dPr>
                                            <m:e>
                                              <m:f>
                                                <m:fPr>
                                                  <m:ctrlPr>
                                                    <a:rPr lang="fr-FR" sz="1800" i="1" kern="1200">
                                                      <a:solidFill>
                                                        <a:srgbClr val="FF0000"/>
                                                      </a:solidFill>
                                                      <a:effectLst/>
                                                      <a:latin typeface="Cambria Math" panose="02040503050406030204" pitchFamily="18" charset="0"/>
                                                      <a:ea typeface="+mn-ea"/>
                                                      <a:cs typeface="+mn-cs"/>
                                                    </a:rPr>
                                                  </m:ctrlPr>
                                                </m:fPr>
                                                <m:num>
                                                  <m:sSub>
                                                    <m:sSubPr>
                                                      <m:ctrlPr>
                                                        <a:rPr lang="fr-FR" sz="1800" i="1" kern="1200">
                                                          <a:solidFill>
                                                            <a:srgbClr val="FF0000"/>
                                                          </a:solidFill>
                                                          <a:effectLst/>
                                                          <a:latin typeface="Cambria Math" panose="02040503050406030204" pitchFamily="18" charset="0"/>
                                                          <a:ea typeface="+mn-ea"/>
                                                          <a:cs typeface="+mn-cs"/>
                                                        </a:rPr>
                                                      </m:ctrlPr>
                                                    </m:sSubPr>
                                                    <m:e>
                                                      <m:r>
                                                        <a:rPr lang="en-US" sz="1800" i="1" kern="1200">
                                                          <a:solidFill>
                                                            <a:srgbClr val="FF0000"/>
                                                          </a:solidFill>
                                                          <a:effectLst/>
                                                          <a:latin typeface="Cambria Math" panose="02040503050406030204" pitchFamily="18" charset="0"/>
                                                          <a:ea typeface="+mn-ea"/>
                                                          <a:cs typeface="+mn-cs"/>
                                                        </a:rPr>
                                                        <m:t>𝜃</m:t>
                                                      </m:r>
                                                    </m:e>
                                                    <m:sub>
                                                      <m:r>
                                                        <a:rPr lang="en-US" sz="1800" i="1" kern="1200">
                                                          <a:solidFill>
                                                            <a:srgbClr val="FF0000"/>
                                                          </a:solidFill>
                                                          <a:effectLst/>
                                                          <a:latin typeface="Cambria Math" panose="02040503050406030204" pitchFamily="18" charset="0"/>
                                                          <a:ea typeface="+mn-ea"/>
                                                          <a:cs typeface="+mn-cs"/>
                                                        </a:rPr>
                                                        <m:t>𝑞</m:t>
                                                      </m:r>
                                                    </m:sub>
                                                  </m:sSub>
                                                  <m:r>
                                                    <a:rPr lang="en-US" sz="1800" i="1" kern="1200">
                                                      <a:solidFill>
                                                        <a:srgbClr val="FF0000"/>
                                                      </a:solidFill>
                                                      <a:effectLst/>
                                                      <a:latin typeface="Cambria Math" panose="02040503050406030204" pitchFamily="18" charset="0"/>
                                                      <a:ea typeface="+mn-ea"/>
                                                      <a:cs typeface="+mn-cs"/>
                                                    </a:rPr>
                                                    <m:t>−</m:t>
                                                  </m:r>
                                                  <m:r>
                                                    <a:rPr lang="en-US" sz="1800" i="1" kern="1200">
                                                      <a:solidFill>
                                                        <a:srgbClr val="FF0000"/>
                                                      </a:solidFill>
                                                      <a:effectLst/>
                                                      <a:latin typeface="Cambria Math" panose="02040503050406030204" pitchFamily="18" charset="0"/>
                                                      <a:ea typeface="+mn-ea"/>
                                                      <a:cs typeface="+mn-cs"/>
                                                    </a:rPr>
                                                    <m:t>𝑖</m:t>
                                                  </m:r>
                                                  <m:r>
                                                    <a:rPr lang="en-US" sz="1800" i="1" kern="1200">
                                                      <a:solidFill>
                                                        <a:srgbClr val="FF0000"/>
                                                      </a:solidFill>
                                                      <a:effectLst/>
                                                      <a:latin typeface="Cambria Math" panose="02040503050406030204" pitchFamily="18" charset="0"/>
                                                      <a:ea typeface="+mn-ea"/>
                                                      <a:cs typeface="+mn-cs"/>
                                                    </a:rPr>
                                                    <m:t>𝛽𝜇</m:t>
                                                  </m:r>
                                                </m:num>
                                                <m:den>
                                                  <m:r>
                                                    <a:rPr lang="en-US" sz="1800" i="1" kern="1200">
                                                      <a:solidFill>
                                                        <a:srgbClr val="FF0000"/>
                                                      </a:solidFill>
                                                      <a:effectLst/>
                                                      <a:latin typeface="Cambria Math" panose="02040503050406030204" pitchFamily="18" charset="0"/>
                                                      <a:ea typeface="+mn-ea"/>
                                                      <a:cs typeface="+mn-cs"/>
                                                    </a:rPr>
                                                    <m:t>𝜋</m:t>
                                                  </m:r>
                                                </m:den>
                                              </m:f>
                                            </m:e>
                                          </m:d>
                                        </m:e>
                                        <m:sup>
                                          <m:r>
                                            <a:rPr lang="en-US" sz="1800" i="1" kern="1200">
                                              <a:solidFill>
                                                <a:srgbClr val="FF0000"/>
                                              </a:solidFill>
                                              <a:effectLst/>
                                              <a:latin typeface="Cambria Math" panose="02040503050406030204" pitchFamily="18" charset="0"/>
                                              <a:ea typeface="+mn-ea"/>
                                              <a:cs typeface="+mn-cs"/>
                                            </a:rPr>
                                            <m:t>4</m:t>
                                          </m:r>
                                        </m:sup>
                                      </m:sSup>
                                    </m:e>
                                  </m:d>
                                </m:e>
                              </m:nary>
                              <m:r>
                                <a:rPr lang="en-US" sz="1800" i="1" kern="1200">
                                  <a:solidFill>
                                    <a:srgbClr val="FF0000"/>
                                  </a:solidFill>
                                  <a:effectLst/>
                                  <a:latin typeface="Cambria Math" panose="02040503050406030204" pitchFamily="18" charset="0"/>
                                  <a:ea typeface="+mn-ea"/>
                                  <a:cs typeface="+mn-cs"/>
                                </a:rPr>
                                <m:t> </m:t>
                              </m:r>
                            </m:oMath>
                          </a14:m>
                          <a:r>
                            <a:rPr lang="fr-FR" sz="1800" kern="1200" dirty="0">
                              <a:solidFill>
                                <a:srgbClr val="FF0000"/>
                              </a:solidFill>
                              <a:effectLst/>
                              <a:latin typeface="Times New Roman" panose="02020603050405020304" pitchFamily="18" charset="0"/>
                              <a:ea typeface="+mn-ea"/>
                              <a:cs typeface="Times New Roman" panose="02020603050405020304" pitchFamily="18" charset="0"/>
                            </a:rPr>
                            <a:t>                                         (7)</a:t>
                          </a:r>
                        </a:p>
                        <a:p>
                          <a:pPr marL="0" marR="0" lvl="0" indent="0" algn="r" defTabSz="2951897" rtl="0" eaLnBrk="1" fontAlgn="auto" latinLnBrk="0" hangingPunct="1">
                            <a:lnSpc>
                              <a:spcPct val="100000"/>
                            </a:lnSpc>
                            <a:spcBef>
                              <a:spcPts val="1800"/>
                            </a:spcBef>
                            <a:spcAft>
                              <a:spcPts val="1800"/>
                            </a:spcAft>
                            <a:buClrTx/>
                            <a:buSzTx/>
                            <a:buFont typeface="Arial" charset="0"/>
                            <a:buNone/>
                            <a:tabLst/>
                            <a:defRPr/>
                          </a:pPr>
                          <a14:m>
                            <m:oMath xmlns:m="http://schemas.openxmlformats.org/officeDocument/2006/math">
                              <m:sSub>
                                <m:sSubPr>
                                  <m:ctrlPr>
                                    <a:rPr lang="fr-FR" sz="1800" i="1" kern="1200" smtClean="0">
                                      <a:solidFill>
                                        <a:srgbClr val="FF0000"/>
                                      </a:solidFill>
                                      <a:effectLst/>
                                      <a:latin typeface="Cambria Math" panose="02040503050406030204" pitchFamily="18" charset="0"/>
                                      <a:ea typeface="+mn-ea"/>
                                      <a:cs typeface="+mn-cs"/>
                                    </a:rPr>
                                  </m:ctrlPr>
                                </m:sSubPr>
                                <m:e>
                                  <m:r>
                                    <a:rPr lang="en-US" sz="1800" i="1" kern="1200">
                                      <a:solidFill>
                                        <a:srgbClr val="FF0000"/>
                                      </a:solidFill>
                                      <a:effectLst/>
                                      <a:latin typeface="Cambria Math" panose="02040503050406030204" pitchFamily="18" charset="0"/>
                                      <a:ea typeface="+mn-ea"/>
                                      <a:cs typeface="+mn-cs"/>
                                    </a:rPr>
                                    <m:t>𝑔</m:t>
                                  </m:r>
                                </m:e>
                                <m:sub>
                                  <m:r>
                                    <a:rPr lang="en-US" sz="1800" i="1" kern="1200">
                                      <a:solidFill>
                                        <a:srgbClr val="FF0000"/>
                                      </a:solidFill>
                                      <a:effectLst/>
                                      <a:latin typeface="Cambria Math" panose="02040503050406030204" pitchFamily="18" charset="0"/>
                                      <a:ea typeface="+mn-ea"/>
                                      <a:cs typeface="+mn-cs"/>
                                    </a:rPr>
                                    <m:t>2</m:t>
                                  </m:r>
                                </m:sub>
                              </m:sSub>
                              <m:r>
                                <a:rPr lang="en-US" sz="1800" i="1" kern="1200">
                                  <a:solidFill>
                                    <a:srgbClr val="FF0000"/>
                                  </a:solidFill>
                                  <a:effectLst/>
                                  <a:latin typeface="Cambria Math" panose="02040503050406030204" pitchFamily="18" charset="0"/>
                                  <a:ea typeface="+mn-ea"/>
                                  <a:cs typeface="+mn-cs"/>
                                </a:rPr>
                                <m:t>=</m:t>
                              </m:r>
                              <m:sSub>
                                <m:sSubPr>
                                  <m:ctrlPr>
                                    <a:rPr lang="fr-FR" sz="1800" i="1" kern="1200">
                                      <a:solidFill>
                                        <a:srgbClr val="FF0000"/>
                                      </a:solidFill>
                                      <a:effectLst/>
                                      <a:latin typeface="Cambria Math" panose="02040503050406030204" pitchFamily="18" charset="0"/>
                                      <a:ea typeface="+mn-ea"/>
                                      <a:cs typeface="+mn-cs"/>
                                    </a:rPr>
                                  </m:ctrlPr>
                                </m:sSubPr>
                                <m:e>
                                  <m:r>
                                    <a:rPr lang="en-US" sz="1800" i="1" kern="1200">
                                      <a:solidFill>
                                        <a:srgbClr val="FF0000"/>
                                      </a:solidFill>
                                      <a:effectLst/>
                                      <a:latin typeface="Cambria Math" panose="02040503050406030204" pitchFamily="18" charset="0"/>
                                      <a:ea typeface="+mn-ea"/>
                                      <a:cs typeface="+mn-cs"/>
                                    </a:rPr>
                                    <m:t>𝑑</m:t>
                                  </m:r>
                                </m:e>
                                <m:sub>
                                  <m:r>
                                    <a:rPr lang="en-US" sz="1800" i="1" kern="1200">
                                      <a:solidFill>
                                        <a:srgbClr val="FF0000"/>
                                      </a:solidFill>
                                      <a:effectLst/>
                                      <a:latin typeface="Cambria Math" panose="02040503050406030204" pitchFamily="18" charset="0"/>
                                      <a:ea typeface="+mn-ea"/>
                                      <a:cs typeface="+mn-cs"/>
                                    </a:rPr>
                                    <m:t>𝑄</m:t>
                                  </m:r>
                                </m:sub>
                              </m:sSub>
                              <m:f>
                                <m:fPr>
                                  <m:ctrlPr>
                                    <a:rPr lang="fr-FR" sz="1800" i="1" kern="1200">
                                      <a:solidFill>
                                        <a:srgbClr val="FF0000"/>
                                      </a:solidFill>
                                      <a:effectLst/>
                                      <a:latin typeface="Cambria Math" panose="02040503050406030204" pitchFamily="18" charset="0"/>
                                      <a:ea typeface="+mn-ea"/>
                                      <a:cs typeface="+mn-cs"/>
                                    </a:rPr>
                                  </m:ctrlPr>
                                </m:fPr>
                                <m:num>
                                  <m:sSup>
                                    <m:sSupPr>
                                      <m:ctrlPr>
                                        <a:rPr lang="fr-FR" sz="1800" i="1" kern="1200">
                                          <a:solidFill>
                                            <a:srgbClr val="FF0000"/>
                                          </a:solidFill>
                                          <a:effectLst/>
                                          <a:latin typeface="Cambria Math" panose="02040503050406030204" pitchFamily="18" charset="0"/>
                                          <a:ea typeface="+mn-ea"/>
                                          <a:cs typeface="+mn-cs"/>
                                        </a:rPr>
                                      </m:ctrlPr>
                                    </m:sSupPr>
                                    <m:e>
                                      <m:r>
                                        <a:rPr lang="en-US" sz="1800" i="1" kern="1200">
                                          <a:solidFill>
                                            <a:srgbClr val="FF0000"/>
                                          </a:solidFill>
                                          <a:effectLst/>
                                          <a:latin typeface="Cambria Math" panose="02040503050406030204" pitchFamily="18" charset="0"/>
                                          <a:ea typeface="+mn-ea"/>
                                          <a:cs typeface="+mn-cs"/>
                                        </a:rPr>
                                        <m:t>(</m:t>
                                      </m:r>
                                      <m:sSub>
                                        <m:sSubPr>
                                          <m:ctrlPr>
                                            <a:rPr lang="fr-FR" sz="1800" i="1" kern="1200">
                                              <a:solidFill>
                                                <a:srgbClr val="FF0000"/>
                                              </a:solidFill>
                                              <a:effectLst/>
                                              <a:latin typeface="Cambria Math" panose="02040503050406030204" pitchFamily="18" charset="0"/>
                                              <a:ea typeface="+mn-ea"/>
                                              <a:cs typeface="+mn-cs"/>
                                            </a:rPr>
                                          </m:ctrlPr>
                                        </m:sSubPr>
                                        <m:e>
                                          <m:r>
                                            <a:rPr lang="en-US" sz="1800" i="1" kern="1200">
                                              <a:solidFill>
                                                <a:srgbClr val="FF0000"/>
                                              </a:solidFill>
                                              <a:effectLst/>
                                              <a:latin typeface="Cambria Math" panose="02040503050406030204" pitchFamily="18" charset="0"/>
                                              <a:ea typeface="+mn-ea"/>
                                              <a:cs typeface="+mn-cs"/>
                                            </a:rPr>
                                            <m:t>𝑚</m:t>
                                          </m:r>
                                        </m:e>
                                        <m:sub>
                                          <m:r>
                                            <a:rPr lang="en-US" sz="1800" i="1" kern="1200">
                                              <a:solidFill>
                                                <a:srgbClr val="FF0000"/>
                                              </a:solidFill>
                                              <a:effectLst/>
                                              <a:latin typeface="Cambria Math" panose="02040503050406030204" pitchFamily="18" charset="0"/>
                                              <a:ea typeface="+mn-ea"/>
                                              <a:cs typeface="+mn-cs"/>
                                            </a:rPr>
                                            <m:t>𝑠</m:t>
                                          </m:r>
                                        </m:sub>
                                      </m:sSub>
                                      <m:r>
                                        <a:rPr lang="en-US" sz="1800" i="1" kern="1200">
                                          <a:solidFill>
                                            <a:srgbClr val="FF0000"/>
                                          </a:solidFill>
                                          <a:effectLst/>
                                          <a:latin typeface="Cambria Math" panose="02040503050406030204" pitchFamily="18" charset="0"/>
                                          <a:ea typeface="+mn-ea"/>
                                          <a:cs typeface="+mn-cs"/>
                                        </a:rPr>
                                        <m:t>𝑇</m:t>
                                      </m:r>
                                      <m:r>
                                        <a:rPr lang="en-US" sz="1800" i="1" kern="1200">
                                          <a:solidFill>
                                            <a:srgbClr val="FF0000"/>
                                          </a:solidFill>
                                          <a:effectLst/>
                                          <a:latin typeface="Cambria Math" panose="02040503050406030204" pitchFamily="18" charset="0"/>
                                          <a:ea typeface="+mn-ea"/>
                                          <a:cs typeface="+mn-cs"/>
                                        </a:rPr>
                                        <m:t>)</m:t>
                                      </m:r>
                                    </m:e>
                                    <m:sup>
                                      <m:f>
                                        <m:fPr>
                                          <m:ctrlPr>
                                            <a:rPr lang="fr-FR" sz="1800" i="1" kern="1200">
                                              <a:solidFill>
                                                <a:srgbClr val="FF0000"/>
                                              </a:solidFill>
                                              <a:effectLst/>
                                              <a:latin typeface="Cambria Math" panose="02040503050406030204" pitchFamily="18" charset="0"/>
                                              <a:ea typeface="+mn-ea"/>
                                              <a:cs typeface="+mn-cs"/>
                                            </a:rPr>
                                          </m:ctrlPr>
                                        </m:fPr>
                                        <m:num>
                                          <m:r>
                                            <a:rPr lang="en-US" sz="1800" i="1" kern="1200">
                                              <a:solidFill>
                                                <a:srgbClr val="FF0000"/>
                                              </a:solidFill>
                                              <a:effectLst/>
                                              <a:latin typeface="Cambria Math" panose="02040503050406030204" pitchFamily="18" charset="0"/>
                                              <a:ea typeface="+mn-ea"/>
                                              <a:cs typeface="+mn-cs"/>
                                            </a:rPr>
                                            <m:t>3</m:t>
                                          </m:r>
                                        </m:num>
                                        <m:den>
                                          <m:r>
                                            <a:rPr lang="en-US" sz="1800" i="1" kern="1200">
                                              <a:solidFill>
                                                <a:srgbClr val="FF0000"/>
                                              </a:solidFill>
                                              <a:effectLst/>
                                              <a:latin typeface="Cambria Math" panose="02040503050406030204" pitchFamily="18" charset="0"/>
                                              <a:ea typeface="+mn-ea"/>
                                              <a:cs typeface="+mn-cs"/>
                                            </a:rPr>
                                            <m:t>2</m:t>
                                          </m:r>
                                        </m:den>
                                      </m:f>
                                    </m:sup>
                                  </m:sSup>
                                </m:num>
                                <m:den>
                                  <m:sSup>
                                    <m:sSupPr>
                                      <m:ctrlPr>
                                        <a:rPr lang="fr-FR" sz="1800" i="1" kern="1200">
                                          <a:solidFill>
                                            <a:srgbClr val="FF0000"/>
                                          </a:solidFill>
                                          <a:effectLst/>
                                          <a:latin typeface="Cambria Math" panose="02040503050406030204" pitchFamily="18" charset="0"/>
                                          <a:ea typeface="+mn-ea"/>
                                          <a:cs typeface="+mn-cs"/>
                                        </a:rPr>
                                      </m:ctrlPr>
                                    </m:sSupPr>
                                    <m:e>
                                      <m:rad>
                                        <m:radPr>
                                          <m:degHide m:val="on"/>
                                          <m:ctrlPr>
                                            <a:rPr lang="fr-FR" sz="1800" i="1" kern="1200">
                                              <a:solidFill>
                                                <a:srgbClr val="FF0000"/>
                                              </a:solidFill>
                                              <a:effectLst/>
                                              <a:latin typeface="Cambria Math" panose="02040503050406030204" pitchFamily="18" charset="0"/>
                                              <a:ea typeface="+mn-ea"/>
                                              <a:cs typeface="+mn-cs"/>
                                            </a:rPr>
                                          </m:ctrlPr>
                                        </m:radPr>
                                        <m:deg/>
                                        <m:e>
                                          <m:r>
                                            <a:rPr lang="en-US" sz="1800" i="1" kern="1200">
                                              <a:solidFill>
                                                <a:srgbClr val="FF0000"/>
                                              </a:solidFill>
                                              <a:effectLst/>
                                              <a:latin typeface="Cambria Math" panose="02040503050406030204" pitchFamily="18" charset="0"/>
                                              <a:ea typeface="+mn-ea"/>
                                              <a:cs typeface="+mn-cs"/>
                                            </a:rPr>
                                            <m:t>2</m:t>
                                          </m:r>
                                        </m:e>
                                      </m:rad>
                                      <m:r>
                                        <a:rPr lang="en-US" sz="1800" i="1" kern="1200">
                                          <a:solidFill>
                                            <a:srgbClr val="FF0000"/>
                                          </a:solidFill>
                                          <a:effectLst/>
                                          <a:latin typeface="Cambria Math" panose="02040503050406030204" pitchFamily="18" charset="0"/>
                                          <a:ea typeface="+mn-ea"/>
                                          <a:cs typeface="+mn-cs"/>
                                        </a:rPr>
                                        <m:t>𝜋</m:t>
                                      </m:r>
                                    </m:e>
                                    <m:sup>
                                      <m:f>
                                        <m:fPr>
                                          <m:ctrlPr>
                                            <a:rPr lang="fr-FR" sz="1800" i="1" kern="1200">
                                              <a:solidFill>
                                                <a:srgbClr val="FF0000"/>
                                              </a:solidFill>
                                              <a:effectLst/>
                                              <a:latin typeface="Cambria Math" panose="02040503050406030204" pitchFamily="18" charset="0"/>
                                              <a:ea typeface="+mn-ea"/>
                                              <a:cs typeface="+mn-cs"/>
                                            </a:rPr>
                                          </m:ctrlPr>
                                        </m:fPr>
                                        <m:num>
                                          <m:r>
                                            <a:rPr lang="en-US" sz="1800" i="1" kern="1200">
                                              <a:solidFill>
                                                <a:srgbClr val="FF0000"/>
                                              </a:solidFill>
                                              <a:effectLst/>
                                              <a:latin typeface="Cambria Math" panose="02040503050406030204" pitchFamily="18" charset="0"/>
                                              <a:ea typeface="+mn-ea"/>
                                              <a:cs typeface="+mn-cs"/>
                                            </a:rPr>
                                            <m:t>3</m:t>
                                          </m:r>
                                        </m:num>
                                        <m:den>
                                          <m:r>
                                            <a:rPr lang="en-US" sz="1800" i="1" kern="1200">
                                              <a:solidFill>
                                                <a:srgbClr val="FF0000"/>
                                              </a:solidFill>
                                              <a:effectLst/>
                                              <a:latin typeface="Cambria Math" panose="02040503050406030204" pitchFamily="18" charset="0"/>
                                              <a:ea typeface="+mn-ea"/>
                                              <a:cs typeface="+mn-cs"/>
                                            </a:rPr>
                                            <m:t>2</m:t>
                                          </m:r>
                                        </m:den>
                                      </m:f>
                                    </m:sup>
                                  </m:sSup>
                                </m:den>
                              </m:f>
                              <m:sSup>
                                <m:sSupPr>
                                  <m:ctrlPr>
                                    <a:rPr lang="fr-FR" sz="1800" i="1" kern="1200">
                                      <a:solidFill>
                                        <a:srgbClr val="FF0000"/>
                                      </a:solidFill>
                                      <a:effectLst/>
                                      <a:latin typeface="Cambria Math" panose="02040503050406030204" pitchFamily="18" charset="0"/>
                                      <a:ea typeface="+mn-ea"/>
                                      <a:cs typeface="+mn-cs"/>
                                    </a:rPr>
                                  </m:ctrlPr>
                                </m:sSupPr>
                                <m:e>
                                  <m:r>
                                    <a:rPr lang="en-US" sz="1800" i="1" kern="1200">
                                      <a:solidFill>
                                        <a:srgbClr val="FF0000"/>
                                      </a:solidFill>
                                      <a:effectLst/>
                                      <a:latin typeface="Cambria Math" panose="02040503050406030204" pitchFamily="18" charset="0"/>
                                      <a:ea typeface="+mn-ea"/>
                                      <a:cs typeface="+mn-cs"/>
                                    </a:rPr>
                                    <m:t>𝑇</m:t>
                                  </m:r>
                                </m:e>
                                <m:sup>
                                  <m:r>
                                    <a:rPr lang="en-US" sz="1800" i="1" kern="1200">
                                      <a:solidFill>
                                        <a:srgbClr val="FF0000"/>
                                      </a:solidFill>
                                      <a:effectLst/>
                                      <a:latin typeface="Cambria Math" panose="02040503050406030204" pitchFamily="18" charset="0"/>
                                      <a:ea typeface="+mn-ea"/>
                                      <a:cs typeface="+mn-cs"/>
                                    </a:rPr>
                                    <m:t>3</m:t>
                                  </m:r>
                                </m:sup>
                              </m:sSup>
                              <m:nary>
                                <m:naryPr>
                                  <m:chr m:val="∑"/>
                                  <m:limLoc m:val="undOvr"/>
                                  <m:supHide m:val="on"/>
                                  <m:ctrlPr>
                                    <a:rPr lang="fr-FR" sz="1800" i="1" kern="1200">
                                      <a:solidFill>
                                        <a:srgbClr val="FF0000"/>
                                      </a:solidFill>
                                      <a:effectLst/>
                                      <a:latin typeface="Cambria Math" panose="02040503050406030204" pitchFamily="18" charset="0"/>
                                      <a:ea typeface="+mn-ea"/>
                                      <a:cs typeface="+mn-cs"/>
                                    </a:rPr>
                                  </m:ctrlPr>
                                </m:naryPr>
                                <m:sub>
                                  <m:r>
                                    <a:rPr lang="en-US" sz="1800" i="1" kern="1200">
                                      <a:solidFill>
                                        <a:srgbClr val="FF0000"/>
                                      </a:solidFill>
                                      <a:effectLst/>
                                      <a:latin typeface="Cambria Math" panose="02040503050406030204" pitchFamily="18" charset="0"/>
                                      <a:ea typeface="+mn-ea"/>
                                      <a:cs typeface="+mn-cs"/>
                                    </a:rPr>
                                    <m:t>𝑞</m:t>
                                  </m:r>
                                  <m:r>
                                    <a:rPr lang="en-US" sz="1800" i="1" kern="1200">
                                      <a:solidFill>
                                        <a:srgbClr val="FF0000"/>
                                      </a:solidFill>
                                      <a:effectLst/>
                                      <a:latin typeface="Cambria Math" panose="02040503050406030204" pitchFamily="18" charset="0"/>
                                      <a:ea typeface="+mn-ea"/>
                                      <a:cs typeface="+mn-cs"/>
                                    </a:rPr>
                                    <m:t>=</m:t>
                                  </m:r>
                                  <m:r>
                                    <a:rPr lang="en-US" sz="1800" i="1" kern="1200">
                                      <a:solidFill>
                                        <a:srgbClr val="FF0000"/>
                                      </a:solidFill>
                                      <a:effectLst/>
                                      <a:latin typeface="Cambria Math" panose="02040503050406030204" pitchFamily="18" charset="0"/>
                                      <a:ea typeface="+mn-ea"/>
                                      <a:cs typeface="+mn-cs"/>
                                    </a:rPr>
                                    <m:t>𝑟</m:t>
                                  </m:r>
                                  <m:r>
                                    <a:rPr lang="en-US" sz="1800" i="1" kern="1200">
                                      <a:solidFill>
                                        <a:srgbClr val="FF0000"/>
                                      </a:solidFill>
                                      <a:effectLst/>
                                      <a:latin typeface="Cambria Math" panose="02040503050406030204" pitchFamily="18" charset="0"/>
                                      <a:ea typeface="+mn-ea"/>
                                      <a:cs typeface="+mn-cs"/>
                                    </a:rPr>
                                    <m:t>,  </m:t>
                                  </m:r>
                                  <m:r>
                                    <a:rPr lang="en-US" sz="1800" i="1" kern="1200">
                                      <a:solidFill>
                                        <a:srgbClr val="FF0000"/>
                                      </a:solidFill>
                                      <a:effectLst/>
                                      <a:latin typeface="Cambria Math" panose="02040503050406030204" pitchFamily="18" charset="0"/>
                                      <a:ea typeface="+mn-ea"/>
                                      <a:cs typeface="+mn-cs"/>
                                    </a:rPr>
                                    <m:t>𝑏</m:t>
                                  </m:r>
                                  <m:r>
                                    <a:rPr lang="en-US" sz="1800" i="1" kern="1200">
                                      <a:solidFill>
                                        <a:srgbClr val="FF0000"/>
                                      </a:solidFill>
                                      <a:effectLst/>
                                      <a:latin typeface="Cambria Math" panose="02040503050406030204" pitchFamily="18" charset="0"/>
                                      <a:ea typeface="+mn-ea"/>
                                      <a:cs typeface="+mn-cs"/>
                                    </a:rPr>
                                    <m:t>,</m:t>
                                  </m:r>
                                  <m:r>
                                    <a:rPr lang="en-US" sz="1800" i="1" kern="1200">
                                      <a:solidFill>
                                        <a:srgbClr val="FF0000"/>
                                      </a:solidFill>
                                      <a:effectLst/>
                                      <a:latin typeface="Cambria Math" panose="02040503050406030204" pitchFamily="18" charset="0"/>
                                      <a:ea typeface="+mn-ea"/>
                                      <a:cs typeface="+mn-cs"/>
                                    </a:rPr>
                                    <m:t>𝑔</m:t>
                                  </m:r>
                                </m:sub>
                                <m:sup/>
                                <m:e>
                                  <m:d>
                                    <m:dPr>
                                      <m:begChr m:val="["/>
                                      <m:endChr m:val="]"/>
                                      <m:ctrlPr>
                                        <a:rPr lang="fr-FR" sz="1800" i="1" kern="1200">
                                          <a:solidFill>
                                            <a:srgbClr val="FF0000"/>
                                          </a:solidFill>
                                          <a:effectLst/>
                                          <a:latin typeface="Cambria Math" panose="02040503050406030204" pitchFamily="18" charset="0"/>
                                          <a:ea typeface="+mn-ea"/>
                                          <a:cs typeface="+mn-cs"/>
                                        </a:rPr>
                                      </m:ctrlPr>
                                    </m:dPr>
                                    <m:e>
                                      <m:r>
                                        <a:rPr lang="en-US" sz="1800" i="1" kern="1200">
                                          <a:solidFill>
                                            <a:srgbClr val="FF0000"/>
                                          </a:solidFill>
                                          <a:effectLst/>
                                          <a:latin typeface="Cambria Math" panose="02040503050406030204" pitchFamily="18" charset="0"/>
                                          <a:ea typeface="+mn-ea"/>
                                          <a:cs typeface="+mn-cs"/>
                                        </a:rPr>
                                        <m:t>1−</m:t>
                                      </m:r>
                                      <m:f>
                                        <m:fPr>
                                          <m:ctrlPr>
                                            <a:rPr lang="fr-FR" sz="1800" i="1" kern="1200">
                                              <a:solidFill>
                                                <a:srgbClr val="FF0000"/>
                                              </a:solidFill>
                                              <a:effectLst/>
                                              <a:latin typeface="Cambria Math" panose="02040503050406030204" pitchFamily="18" charset="0"/>
                                              <a:ea typeface="+mn-ea"/>
                                              <a:cs typeface="+mn-cs"/>
                                            </a:rPr>
                                          </m:ctrlPr>
                                        </m:fPr>
                                        <m:num>
                                          <m:sSup>
                                            <m:sSupPr>
                                              <m:ctrlPr>
                                                <a:rPr lang="fr-FR" sz="1800" i="1" kern="1200">
                                                  <a:solidFill>
                                                    <a:srgbClr val="FF0000"/>
                                                  </a:solidFill>
                                                  <a:effectLst/>
                                                  <a:latin typeface="Cambria Math" panose="02040503050406030204" pitchFamily="18" charset="0"/>
                                                  <a:ea typeface="+mn-ea"/>
                                                  <a:cs typeface="+mn-cs"/>
                                                </a:rPr>
                                              </m:ctrlPr>
                                            </m:sSupPr>
                                            <m:e>
                                              <m:d>
                                                <m:dPr>
                                                  <m:ctrlPr>
                                                    <a:rPr lang="fr-FR" sz="1800" i="1" kern="1200">
                                                      <a:solidFill>
                                                        <a:srgbClr val="FF0000"/>
                                                      </a:solidFill>
                                                      <a:effectLst/>
                                                      <a:latin typeface="Cambria Math" panose="02040503050406030204" pitchFamily="18" charset="0"/>
                                                      <a:ea typeface="+mn-ea"/>
                                                      <a:cs typeface="+mn-cs"/>
                                                    </a:rPr>
                                                  </m:ctrlPr>
                                                </m:dPr>
                                                <m:e>
                                                  <m:r>
                                                    <a:rPr lang="en-US" sz="1800" i="1" kern="1200">
                                                      <a:solidFill>
                                                        <a:srgbClr val="FF0000"/>
                                                      </a:solidFill>
                                                      <a:effectLst/>
                                                      <a:latin typeface="Cambria Math" panose="02040503050406030204" pitchFamily="18" charset="0"/>
                                                      <a:ea typeface="+mn-ea"/>
                                                      <a:cs typeface="+mn-cs"/>
                                                    </a:rPr>
                                                    <m:t>𝛽𝜇</m:t>
                                                  </m:r>
                                                  <m:r>
                                                    <a:rPr lang="en-US" sz="1800" i="1" kern="1200">
                                                      <a:solidFill>
                                                        <a:srgbClr val="FF0000"/>
                                                      </a:solidFill>
                                                      <a:effectLst/>
                                                      <a:latin typeface="Cambria Math" panose="02040503050406030204" pitchFamily="18" charset="0"/>
                                                      <a:ea typeface="+mn-ea"/>
                                                      <a:cs typeface="+mn-cs"/>
                                                    </a:rPr>
                                                    <m:t>−</m:t>
                                                  </m:r>
                                                  <m:r>
                                                    <a:rPr lang="en-US" sz="1800" i="1" kern="1200">
                                                      <a:solidFill>
                                                        <a:srgbClr val="FF0000"/>
                                                      </a:solidFill>
                                                      <a:effectLst/>
                                                      <a:latin typeface="Cambria Math" panose="02040503050406030204" pitchFamily="18" charset="0"/>
                                                      <a:ea typeface="+mn-ea"/>
                                                      <a:cs typeface="+mn-cs"/>
                                                    </a:rPr>
                                                    <m:t>𝑖</m:t>
                                                  </m:r>
                                                  <m:sSub>
                                                    <m:sSubPr>
                                                      <m:ctrlPr>
                                                        <a:rPr lang="fr-FR" sz="1800" i="1" kern="1200">
                                                          <a:solidFill>
                                                            <a:srgbClr val="FF0000"/>
                                                          </a:solidFill>
                                                          <a:effectLst/>
                                                          <a:latin typeface="Cambria Math" panose="02040503050406030204" pitchFamily="18" charset="0"/>
                                                          <a:ea typeface="+mn-ea"/>
                                                          <a:cs typeface="+mn-cs"/>
                                                        </a:rPr>
                                                      </m:ctrlPr>
                                                    </m:sSubPr>
                                                    <m:e>
                                                      <m:r>
                                                        <a:rPr lang="en-US" sz="1800" i="1" kern="1200">
                                                          <a:solidFill>
                                                            <a:srgbClr val="FF0000"/>
                                                          </a:solidFill>
                                                          <a:effectLst/>
                                                          <a:latin typeface="Cambria Math" panose="02040503050406030204" pitchFamily="18" charset="0"/>
                                                          <a:ea typeface="+mn-ea"/>
                                                          <a:cs typeface="+mn-cs"/>
                                                        </a:rPr>
                                                        <m:t>𝜃</m:t>
                                                      </m:r>
                                                    </m:e>
                                                    <m:sub>
                                                      <m:r>
                                                        <a:rPr lang="en-US" sz="1800" i="1" kern="1200">
                                                          <a:solidFill>
                                                            <a:srgbClr val="FF0000"/>
                                                          </a:solidFill>
                                                          <a:effectLst/>
                                                          <a:latin typeface="Cambria Math" panose="02040503050406030204" pitchFamily="18" charset="0"/>
                                                          <a:ea typeface="+mn-ea"/>
                                                          <a:cs typeface="+mn-cs"/>
                                                        </a:rPr>
                                                        <m:t>𝑞</m:t>
                                                      </m:r>
                                                    </m:sub>
                                                  </m:sSub>
                                                </m:e>
                                              </m:d>
                                            </m:e>
                                            <m:sup>
                                              <m:r>
                                                <a:rPr lang="en-US" sz="1800" i="1" kern="1200">
                                                  <a:solidFill>
                                                    <a:srgbClr val="FF0000"/>
                                                  </a:solidFill>
                                                  <a:effectLst/>
                                                  <a:latin typeface="Cambria Math" panose="02040503050406030204" pitchFamily="18" charset="0"/>
                                                  <a:ea typeface="+mn-ea"/>
                                                  <a:cs typeface="+mn-cs"/>
                                                </a:rPr>
                                                <m:t>2</m:t>
                                              </m:r>
                                            </m:sup>
                                          </m:sSup>
                                          <m:r>
                                            <a:rPr lang="en-US" sz="1800" i="1" kern="1200">
                                              <a:solidFill>
                                                <a:srgbClr val="FF0000"/>
                                              </a:solidFill>
                                              <a:effectLst/>
                                              <a:latin typeface="Cambria Math" panose="02040503050406030204" pitchFamily="18" charset="0"/>
                                              <a:ea typeface="+mn-ea"/>
                                              <a:cs typeface="+mn-cs"/>
                                            </a:rPr>
                                            <m:t> </m:t>
                                          </m:r>
                                        </m:num>
                                        <m:den>
                                          <m:r>
                                            <a:rPr lang="en-US" sz="1800" i="1" kern="1200">
                                              <a:solidFill>
                                                <a:srgbClr val="FF0000"/>
                                              </a:solidFill>
                                              <a:effectLst/>
                                              <a:latin typeface="Cambria Math" panose="02040503050406030204" pitchFamily="18" charset="0"/>
                                              <a:ea typeface="+mn-ea"/>
                                              <a:cs typeface="+mn-cs"/>
                                            </a:rPr>
                                            <m:t>2!</m:t>
                                          </m:r>
                                        </m:den>
                                      </m:f>
                                      <m:r>
                                        <a:rPr lang="en-US" sz="1800" i="1" kern="1200">
                                          <a:solidFill>
                                            <a:srgbClr val="FF0000"/>
                                          </a:solidFill>
                                          <a:effectLst/>
                                          <a:latin typeface="Cambria Math" panose="02040503050406030204" pitchFamily="18" charset="0"/>
                                          <a:ea typeface="+mn-ea"/>
                                          <a:cs typeface="+mn-cs"/>
                                        </a:rPr>
                                        <m:t>+</m:t>
                                      </m:r>
                                      <m:f>
                                        <m:fPr>
                                          <m:ctrlPr>
                                            <a:rPr lang="fr-FR" sz="1800" i="1" kern="1200">
                                              <a:solidFill>
                                                <a:srgbClr val="FF0000"/>
                                              </a:solidFill>
                                              <a:effectLst/>
                                              <a:latin typeface="Cambria Math" panose="02040503050406030204" pitchFamily="18" charset="0"/>
                                              <a:ea typeface="+mn-ea"/>
                                              <a:cs typeface="+mn-cs"/>
                                            </a:rPr>
                                          </m:ctrlPr>
                                        </m:fPr>
                                        <m:num>
                                          <m:sSup>
                                            <m:sSupPr>
                                              <m:ctrlPr>
                                                <a:rPr lang="fr-FR" sz="1800" i="1" kern="1200">
                                                  <a:solidFill>
                                                    <a:srgbClr val="FF0000"/>
                                                  </a:solidFill>
                                                  <a:effectLst/>
                                                  <a:latin typeface="Cambria Math" panose="02040503050406030204" pitchFamily="18" charset="0"/>
                                                  <a:ea typeface="+mn-ea"/>
                                                  <a:cs typeface="+mn-cs"/>
                                                </a:rPr>
                                              </m:ctrlPr>
                                            </m:sSupPr>
                                            <m:e>
                                              <m:d>
                                                <m:dPr>
                                                  <m:ctrlPr>
                                                    <a:rPr lang="fr-FR" sz="1800" i="1" kern="1200">
                                                      <a:solidFill>
                                                        <a:srgbClr val="FF0000"/>
                                                      </a:solidFill>
                                                      <a:effectLst/>
                                                      <a:latin typeface="Cambria Math" panose="02040503050406030204" pitchFamily="18" charset="0"/>
                                                      <a:ea typeface="+mn-ea"/>
                                                      <a:cs typeface="+mn-cs"/>
                                                    </a:rPr>
                                                  </m:ctrlPr>
                                                </m:dPr>
                                                <m:e>
                                                  <m:r>
                                                    <a:rPr lang="en-US" sz="1800" i="1" kern="1200">
                                                      <a:solidFill>
                                                        <a:srgbClr val="FF0000"/>
                                                      </a:solidFill>
                                                      <a:effectLst/>
                                                      <a:latin typeface="Cambria Math" panose="02040503050406030204" pitchFamily="18" charset="0"/>
                                                      <a:ea typeface="+mn-ea"/>
                                                      <a:cs typeface="+mn-cs"/>
                                                    </a:rPr>
                                                    <m:t>𝛽𝜇</m:t>
                                                  </m:r>
                                                  <m:r>
                                                    <a:rPr lang="en-US" sz="1800" i="1" kern="1200">
                                                      <a:solidFill>
                                                        <a:srgbClr val="FF0000"/>
                                                      </a:solidFill>
                                                      <a:effectLst/>
                                                      <a:latin typeface="Cambria Math" panose="02040503050406030204" pitchFamily="18" charset="0"/>
                                                      <a:ea typeface="+mn-ea"/>
                                                      <a:cs typeface="+mn-cs"/>
                                                    </a:rPr>
                                                    <m:t>−</m:t>
                                                  </m:r>
                                                  <m:r>
                                                    <a:rPr lang="en-US" sz="1800" i="1" kern="1200">
                                                      <a:solidFill>
                                                        <a:srgbClr val="FF0000"/>
                                                      </a:solidFill>
                                                      <a:effectLst/>
                                                      <a:latin typeface="Cambria Math" panose="02040503050406030204" pitchFamily="18" charset="0"/>
                                                      <a:ea typeface="+mn-ea"/>
                                                      <a:cs typeface="+mn-cs"/>
                                                    </a:rPr>
                                                    <m:t>𝑖</m:t>
                                                  </m:r>
                                                  <m:sSub>
                                                    <m:sSubPr>
                                                      <m:ctrlPr>
                                                        <a:rPr lang="fr-FR" sz="1800" i="1" kern="1200">
                                                          <a:solidFill>
                                                            <a:srgbClr val="FF0000"/>
                                                          </a:solidFill>
                                                          <a:effectLst/>
                                                          <a:latin typeface="Cambria Math" panose="02040503050406030204" pitchFamily="18" charset="0"/>
                                                          <a:ea typeface="+mn-ea"/>
                                                          <a:cs typeface="+mn-cs"/>
                                                        </a:rPr>
                                                      </m:ctrlPr>
                                                    </m:sSubPr>
                                                    <m:e>
                                                      <m:r>
                                                        <a:rPr lang="en-US" sz="1800" i="1" kern="1200">
                                                          <a:solidFill>
                                                            <a:srgbClr val="FF0000"/>
                                                          </a:solidFill>
                                                          <a:effectLst/>
                                                          <a:latin typeface="Cambria Math" panose="02040503050406030204" pitchFamily="18" charset="0"/>
                                                          <a:ea typeface="+mn-ea"/>
                                                          <a:cs typeface="+mn-cs"/>
                                                        </a:rPr>
                                                        <m:t>𝜃</m:t>
                                                      </m:r>
                                                    </m:e>
                                                    <m:sub>
                                                      <m:r>
                                                        <a:rPr lang="en-US" sz="1800" i="1" kern="1200">
                                                          <a:solidFill>
                                                            <a:srgbClr val="FF0000"/>
                                                          </a:solidFill>
                                                          <a:effectLst/>
                                                          <a:latin typeface="Cambria Math" panose="02040503050406030204" pitchFamily="18" charset="0"/>
                                                          <a:ea typeface="+mn-ea"/>
                                                          <a:cs typeface="+mn-cs"/>
                                                        </a:rPr>
                                                        <m:t>𝑞</m:t>
                                                      </m:r>
                                                    </m:sub>
                                                  </m:sSub>
                                                </m:e>
                                              </m:d>
                                            </m:e>
                                            <m:sup>
                                              <m:r>
                                                <a:rPr lang="en-US" sz="1800" i="1" kern="1200">
                                                  <a:solidFill>
                                                    <a:srgbClr val="FF0000"/>
                                                  </a:solidFill>
                                                  <a:effectLst/>
                                                  <a:latin typeface="Cambria Math" panose="02040503050406030204" pitchFamily="18" charset="0"/>
                                                  <a:ea typeface="+mn-ea"/>
                                                  <a:cs typeface="+mn-cs"/>
                                                </a:rPr>
                                                <m:t>4</m:t>
                                              </m:r>
                                            </m:sup>
                                          </m:sSup>
                                          <m:r>
                                            <a:rPr lang="en-US" sz="1800" i="1" kern="1200">
                                              <a:solidFill>
                                                <a:srgbClr val="FF0000"/>
                                              </a:solidFill>
                                              <a:effectLst/>
                                              <a:latin typeface="Cambria Math" panose="02040503050406030204" pitchFamily="18" charset="0"/>
                                              <a:ea typeface="+mn-ea"/>
                                              <a:cs typeface="+mn-cs"/>
                                            </a:rPr>
                                            <m:t> </m:t>
                                          </m:r>
                                        </m:num>
                                        <m:den>
                                          <m:r>
                                            <a:rPr lang="en-US" sz="1800" i="1" kern="1200">
                                              <a:solidFill>
                                                <a:srgbClr val="FF0000"/>
                                              </a:solidFill>
                                              <a:effectLst/>
                                              <a:latin typeface="Cambria Math" panose="02040503050406030204" pitchFamily="18" charset="0"/>
                                              <a:ea typeface="+mn-ea"/>
                                              <a:cs typeface="+mn-cs"/>
                                            </a:rPr>
                                            <m:t>4!</m:t>
                                          </m:r>
                                        </m:den>
                                      </m:f>
                                    </m:e>
                                  </m:d>
                                </m:e>
                              </m:nary>
                              <m:sSup>
                                <m:sSupPr>
                                  <m:ctrlPr>
                                    <a:rPr lang="fr-FR" sz="1800" i="1" kern="1200">
                                      <a:solidFill>
                                        <a:srgbClr val="FF0000"/>
                                      </a:solidFill>
                                      <a:effectLst/>
                                      <a:latin typeface="Cambria Math" panose="02040503050406030204" pitchFamily="18" charset="0"/>
                                      <a:ea typeface="+mn-ea"/>
                                      <a:cs typeface="+mn-cs"/>
                                    </a:rPr>
                                  </m:ctrlPr>
                                </m:sSupPr>
                                <m:e>
                                  <m:r>
                                    <a:rPr lang="en-US" sz="1800" i="1" kern="1200">
                                      <a:solidFill>
                                        <a:srgbClr val="FF0000"/>
                                      </a:solidFill>
                                      <a:effectLst/>
                                      <a:latin typeface="Cambria Math" panose="02040503050406030204" pitchFamily="18" charset="0"/>
                                      <a:ea typeface="+mn-ea"/>
                                      <a:cs typeface="+mn-cs"/>
                                    </a:rPr>
                                    <m:t>𝑒</m:t>
                                  </m:r>
                                </m:e>
                                <m:sup>
                                  <m:r>
                                    <a:rPr lang="en-US" sz="1800" i="1" kern="1200">
                                      <a:solidFill>
                                        <a:srgbClr val="FF0000"/>
                                      </a:solidFill>
                                      <a:effectLst/>
                                      <a:latin typeface="Cambria Math" panose="02040503050406030204" pitchFamily="18" charset="0"/>
                                      <a:ea typeface="+mn-ea"/>
                                      <a:cs typeface="+mn-cs"/>
                                    </a:rPr>
                                    <m:t>−</m:t>
                                  </m:r>
                                  <m:f>
                                    <m:fPr>
                                      <m:ctrlPr>
                                        <a:rPr lang="fr-FR" sz="1800" i="1" kern="1200">
                                          <a:solidFill>
                                            <a:srgbClr val="FF0000"/>
                                          </a:solidFill>
                                          <a:effectLst/>
                                          <a:latin typeface="Cambria Math" panose="02040503050406030204" pitchFamily="18" charset="0"/>
                                          <a:ea typeface="+mn-ea"/>
                                          <a:cs typeface="+mn-cs"/>
                                        </a:rPr>
                                      </m:ctrlPr>
                                    </m:fPr>
                                    <m:num>
                                      <m:sSub>
                                        <m:sSubPr>
                                          <m:ctrlPr>
                                            <a:rPr lang="fr-FR" sz="1800" i="1" kern="1200">
                                              <a:solidFill>
                                                <a:srgbClr val="FF0000"/>
                                              </a:solidFill>
                                              <a:effectLst/>
                                              <a:latin typeface="Cambria Math" panose="02040503050406030204" pitchFamily="18" charset="0"/>
                                              <a:ea typeface="+mn-ea"/>
                                              <a:cs typeface="+mn-cs"/>
                                            </a:rPr>
                                          </m:ctrlPr>
                                        </m:sSubPr>
                                        <m:e>
                                          <m:r>
                                            <a:rPr lang="en-US" sz="1800" i="1" kern="1200">
                                              <a:solidFill>
                                                <a:srgbClr val="FF0000"/>
                                              </a:solidFill>
                                              <a:effectLst/>
                                              <a:latin typeface="Cambria Math" panose="02040503050406030204" pitchFamily="18" charset="0"/>
                                              <a:ea typeface="+mn-ea"/>
                                              <a:cs typeface="+mn-cs"/>
                                            </a:rPr>
                                            <m:t>𝑚</m:t>
                                          </m:r>
                                        </m:e>
                                        <m:sub>
                                          <m:r>
                                            <a:rPr lang="en-US" sz="1800" i="1" kern="1200">
                                              <a:solidFill>
                                                <a:srgbClr val="FF0000"/>
                                              </a:solidFill>
                                              <a:effectLst/>
                                              <a:latin typeface="Cambria Math" panose="02040503050406030204" pitchFamily="18" charset="0"/>
                                              <a:ea typeface="+mn-ea"/>
                                              <a:cs typeface="+mn-cs"/>
                                            </a:rPr>
                                            <m:t>𝑠</m:t>
                                          </m:r>
                                        </m:sub>
                                      </m:sSub>
                                    </m:num>
                                    <m:den>
                                      <m:r>
                                        <a:rPr lang="en-US" sz="1800" i="1" kern="1200">
                                          <a:solidFill>
                                            <a:srgbClr val="FF0000"/>
                                          </a:solidFill>
                                          <a:effectLst/>
                                          <a:latin typeface="Cambria Math" panose="02040503050406030204" pitchFamily="18" charset="0"/>
                                          <a:ea typeface="+mn-ea"/>
                                          <a:cs typeface="+mn-cs"/>
                                        </a:rPr>
                                        <m:t>𝑇</m:t>
                                      </m:r>
                                    </m:den>
                                  </m:f>
                                </m:sup>
                              </m:sSup>
                              <m:r>
                                <a:rPr lang="en-US" sz="1800" i="1" kern="1200">
                                  <a:solidFill>
                                    <a:srgbClr val="FF0000"/>
                                  </a:solidFill>
                                  <a:effectLst/>
                                  <a:latin typeface="Cambria Math" panose="02040503050406030204" pitchFamily="18" charset="0"/>
                                  <a:ea typeface="+mn-ea"/>
                                  <a:cs typeface="+mn-cs"/>
                                </a:rPr>
                                <m:t> </m:t>
                              </m:r>
                            </m:oMath>
                          </a14:m>
                          <a:r>
                            <a:rPr lang="fr-FR" sz="1800" kern="1200" dirty="0">
                              <a:solidFill>
                                <a:srgbClr val="FF0000"/>
                              </a:solidFill>
                              <a:effectLst/>
                              <a:latin typeface="Cambria" panose="02040503050406030204" pitchFamily="18" charset="0"/>
                              <a:ea typeface="Cambria" panose="02040503050406030204" pitchFamily="18" charset="0"/>
                              <a:cs typeface="Times New Roman" panose="02020603050405020304" pitchFamily="18" charset="0"/>
                            </a:rPr>
                            <a:t>                                 (8)</a:t>
                          </a:r>
                        </a:p>
                        <a:p>
                          <a:pPr marL="0" marR="0" lvl="0" indent="0" algn="r" defTabSz="2951897" rtl="0" eaLnBrk="1" fontAlgn="auto" latinLnBrk="0" hangingPunct="1">
                            <a:lnSpc>
                              <a:spcPct val="100000"/>
                            </a:lnSpc>
                            <a:spcBef>
                              <a:spcPct val="20000"/>
                            </a:spcBef>
                            <a:spcAft>
                              <a:spcPts val="0"/>
                            </a:spcAft>
                            <a:buClrTx/>
                            <a:buSzTx/>
                            <a:buFont typeface="Arial" charset="0"/>
                            <a:buNone/>
                            <a:tabLst/>
                            <a:defRPr/>
                          </a:pPr>
                          <a14:m>
                            <m:oMath xmlns:m="http://schemas.openxmlformats.org/officeDocument/2006/math">
                              <m:sSub>
                                <m:sSubPr>
                                  <m:ctrlPr>
                                    <a:rPr lang="fr-FR" sz="1800" i="1" kern="1200" smtClean="0">
                                      <a:solidFill>
                                        <a:srgbClr val="FF0000"/>
                                      </a:solidFill>
                                      <a:effectLst/>
                                      <a:latin typeface="Cambria Math" panose="02040503050406030204" pitchFamily="18" charset="0"/>
                                      <a:ea typeface="+mn-ea"/>
                                      <a:cs typeface="+mn-cs"/>
                                    </a:rPr>
                                  </m:ctrlPr>
                                </m:sSubPr>
                                <m:e>
                                  <m:r>
                                    <a:rPr lang="en-US" sz="1800" i="1" kern="1200">
                                      <a:solidFill>
                                        <a:srgbClr val="FF0000"/>
                                      </a:solidFill>
                                      <a:effectLst/>
                                      <a:latin typeface="Cambria Math" panose="02040503050406030204" pitchFamily="18" charset="0"/>
                                      <a:ea typeface="+mn-ea"/>
                                      <a:cs typeface="+mn-cs"/>
                                    </a:rPr>
                                    <m:t>𝑔</m:t>
                                  </m:r>
                                </m:e>
                                <m:sub>
                                  <m:r>
                                    <a:rPr lang="en-US" sz="1800" i="1" kern="1200">
                                      <a:solidFill>
                                        <a:srgbClr val="FF0000"/>
                                      </a:solidFill>
                                      <a:effectLst/>
                                      <a:latin typeface="Cambria Math" panose="02040503050406030204" pitchFamily="18" charset="0"/>
                                      <a:ea typeface="+mn-ea"/>
                                      <a:cs typeface="+mn-cs"/>
                                    </a:rPr>
                                    <m:t>3</m:t>
                                  </m:r>
                                </m:sub>
                              </m:sSub>
                              <m:r>
                                <a:rPr lang="en-US" sz="1800" i="1" kern="1200">
                                  <a:solidFill>
                                    <a:srgbClr val="FF0000"/>
                                  </a:solidFill>
                                  <a:effectLst/>
                                  <a:latin typeface="Cambria Math" panose="02040503050406030204" pitchFamily="18" charset="0"/>
                                  <a:ea typeface="+mn-ea"/>
                                  <a:cs typeface="+mn-cs"/>
                                </a:rPr>
                                <m:t>=</m:t>
                              </m:r>
                              <m:f>
                                <m:fPr>
                                  <m:ctrlPr>
                                    <a:rPr lang="fr-FR" sz="1800" i="1" kern="1200">
                                      <a:solidFill>
                                        <a:srgbClr val="FF0000"/>
                                      </a:solidFill>
                                      <a:effectLst/>
                                      <a:latin typeface="Cambria Math" panose="02040503050406030204" pitchFamily="18" charset="0"/>
                                      <a:ea typeface="+mn-ea"/>
                                      <a:cs typeface="+mn-cs"/>
                                    </a:rPr>
                                  </m:ctrlPr>
                                </m:fPr>
                                <m:num>
                                  <m:sSub>
                                    <m:sSubPr>
                                      <m:ctrlPr>
                                        <a:rPr lang="fr-FR" sz="1800" i="1" kern="1200">
                                          <a:solidFill>
                                            <a:srgbClr val="FF0000"/>
                                          </a:solidFill>
                                          <a:effectLst/>
                                          <a:latin typeface="Cambria Math" panose="02040503050406030204" pitchFamily="18" charset="0"/>
                                          <a:ea typeface="+mn-ea"/>
                                          <a:cs typeface="+mn-cs"/>
                                        </a:rPr>
                                      </m:ctrlPr>
                                    </m:sSubPr>
                                    <m:e>
                                      <m:r>
                                        <a:rPr lang="en-US" sz="1800" i="1" kern="1200">
                                          <a:solidFill>
                                            <a:srgbClr val="FF0000"/>
                                          </a:solidFill>
                                          <a:effectLst/>
                                          <a:latin typeface="Cambria Math" panose="02040503050406030204" pitchFamily="18" charset="0"/>
                                          <a:ea typeface="+mn-ea"/>
                                          <a:cs typeface="+mn-cs"/>
                                        </a:rPr>
                                        <m:t>𝑑</m:t>
                                      </m:r>
                                    </m:e>
                                    <m:sub>
                                      <m:r>
                                        <a:rPr lang="en-US" sz="1800" i="1" kern="1200">
                                          <a:solidFill>
                                            <a:srgbClr val="FF0000"/>
                                          </a:solidFill>
                                          <a:effectLst/>
                                          <a:latin typeface="Cambria Math" panose="02040503050406030204" pitchFamily="18" charset="0"/>
                                          <a:ea typeface="+mn-ea"/>
                                          <a:cs typeface="+mn-cs"/>
                                        </a:rPr>
                                        <m:t>𝐺</m:t>
                                      </m:r>
                                    </m:sub>
                                  </m:sSub>
                                  <m:sSup>
                                    <m:sSupPr>
                                      <m:ctrlPr>
                                        <a:rPr lang="fr-FR" sz="1800" i="1" kern="1200">
                                          <a:solidFill>
                                            <a:srgbClr val="FF0000"/>
                                          </a:solidFill>
                                          <a:effectLst/>
                                          <a:latin typeface="Cambria Math" panose="02040503050406030204" pitchFamily="18" charset="0"/>
                                          <a:ea typeface="+mn-ea"/>
                                          <a:cs typeface="+mn-cs"/>
                                        </a:rPr>
                                      </m:ctrlPr>
                                    </m:sSupPr>
                                    <m:e>
                                      <m:r>
                                        <a:rPr lang="en-US" sz="1800" i="1" kern="1200">
                                          <a:solidFill>
                                            <a:srgbClr val="FF0000"/>
                                          </a:solidFill>
                                          <a:effectLst/>
                                          <a:latin typeface="Cambria Math" panose="02040503050406030204" pitchFamily="18" charset="0"/>
                                          <a:ea typeface="+mn-ea"/>
                                          <a:cs typeface="+mn-cs"/>
                                        </a:rPr>
                                        <m:t>𝜋</m:t>
                                      </m:r>
                                    </m:e>
                                    <m:sup>
                                      <m:r>
                                        <a:rPr lang="en-US" sz="1800" i="1" kern="1200">
                                          <a:solidFill>
                                            <a:srgbClr val="FF0000"/>
                                          </a:solidFill>
                                          <a:effectLst/>
                                          <a:latin typeface="Cambria Math" panose="02040503050406030204" pitchFamily="18" charset="0"/>
                                          <a:ea typeface="+mn-ea"/>
                                          <a:cs typeface="+mn-cs"/>
                                        </a:rPr>
                                        <m:t>2</m:t>
                                      </m:r>
                                    </m:sup>
                                  </m:sSup>
                                </m:num>
                                <m:den>
                                  <m:r>
                                    <a:rPr lang="en-US" sz="1800" i="1" kern="1200">
                                      <a:solidFill>
                                        <a:srgbClr val="FF0000"/>
                                      </a:solidFill>
                                      <a:effectLst/>
                                      <a:latin typeface="Cambria Math" panose="02040503050406030204" pitchFamily="18" charset="0"/>
                                      <a:ea typeface="+mn-ea"/>
                                      <a:cs typeface="+mn-cs"/>
                                    </a:rPr>
                                    <m:t>12</m:t>
                                  </m:r>
                                </m:den>
                              </m:f>
                              <m:sSup>
                                <m:sSupPr>
                                  <m:ctrlPr>
                                    <a:rPr lang="fr-FR" sz="1800" i="1" kern="1200">
                                      <a:solidFill>
                                        <a:srgbClr val="FF0000"/>
                                      </a:solidFill>
                                      <a:effectLst/>
                                      <a:latin typeface="Cambria Math" panose="02040503050406030204" pitchFamily="18" charset="0"/>
                                      <a:ea typeface="+mn-ea"/>
                                      <a:cs typeface="+mn-cs"/>
                                    </a:rPr>
                                  </m:ctrlPr>
                                </m:sSupPr>
                                <m:e>
                                  <m:r>
                                    <a:rPr lang="en-US" sz="1800" i="1" kern="1200">
                                      <a:solidFill>
                                        <a:srgbClr val="FF0000"/>
                                      </a:solidFill>
                                      <a:effectLst/>
                                      <a:latin typeface="Cambria Math" panose="02040503050406030204" pitchFamily="18" charset="0"/>
                                      <a:ea typeface="+mn-ea"/>
                                      <a:cs typeface="+mn-cs"/>
                                    </a:rPr>
                                    <m:t>𝑇</m:t>
                                  </m:r>
                                </m:e>
                                <m:sup>
                                  <m:r>
                                    <a:rPr lang="en-US" sz="1800" i="1" kern="1200">
                                      <a:solidFill>
                                        <a:srgbClr val="FF0000"/>
                                      </a:solidFill>
                                      <a:effectLst/>
                                      <a:latin typeface="Cambria Math" panose="02040503050406030204" pitchFamily="18" charset="0"/>
                                      <a:ea typeface="+mn-ea"/>
                                      <a:cs typeface="+mn-cs"/>
                                    </a:rPr>
                                    <m:t>3</m:t>
                                  </m:r>
                                </m:sup>
                              </m:sSup>
                              <m:nary>
                                <m:naryPr>
                                  <m:chr m:val="∑"/>
                                  <m:limLoc m:val="undOvr"/>
                                  <m:ctrlPr>
                                    <a:rPr lang="fr-FR" sz="1800" i="1" kern="1200" smtClean="0">
                                      <a:solidFill>
                                        <a:srgbClr val="FF0000"/>
                                      </a:solidFill>
                                      <a:effectLst/>
                                      <a:latin typeface="Cambria Math" panose="02040503050406030204" pitchFamily="18" charset="0"/>
                                      <a:ea typeface="+mn-ea"/>
                                      <a:cs typeface="+mn-cs"/>
                                    </a:rPr>
                                  </m:ctrlPr>
                                </m:naryPr>
                                <m:sub>
                                  <m:r>
                                    <a:rPr lang="en-US" sz="1800" i="1" kern="1200">
                                      <a:solidFill>
                                        <a:srgbClr val="FF0000"/>
                                      </a:solidFill>
                                      <a:effectLst/>
                                      <a:latin typeface="Cambria Math" panose="02040503050406030204" pitchFamily="18" charset="0"/>
                                      <a:ea typeface="+mn-ea"/>
                                      <a:cs typeface="+mn-cs"/>
                                    </a:rPr>
                                    <m:t>𝐺</m:t>
                                  </m:r>
                                  <m:r>
                                    <a:rPr lang="en-US" sz="1800" i="1" kern="1200">
                                      <a:solidFill>
                                        <a:srgbClr val="FF0000"/>
                                      </a:solidFill>
                                      <a:effectLst/>
                                      <a:latin typeface="Cambria Math" panose="02040503050406030204" pitchFamily="18" charset="0"/>
                                      <a:ea typeface="+mn-ea"/>
                                      <a:cs typeface="+mn-cs"/>
                                    </a:rPr>
                                    <m:t>=1</m:t>
                                  </m:r>
                                </m:sub>
                                <m:sup>
                                  <m:r>
                                    <a:rPr lang="en-US" sz="1800" i="1" kern="1200">
                                      <a:solidFill>
                                        <a:srgbClr val="FF0000"/>
                                      </a:solidFill>
                                      <a:effectLst/>
                                      <a:latin typeface="Cambria Math" panose="02040503050406030204" pitchFamily="18" charset="0"/>
                                      <a:ea typeface="+mn-ea"/>
                                      <a:cs typeface="+mn-cs"/>
                                    </a:rPr>
                                    <m:t>4</m:t>
                                  </m:r>
                                </m:sup>
                                <m:e>
                                  <m:d>
                                    <m:dPr>
                                      <m:begChr m:val="["/>
                                      <m:endChr m:val="]"/>
                                      <m:ctrlPr>
                                        <a:rPr lang="fr-FR" sz="1800" i="1" kern="1200">
                                          <a:solidFill>
                                            <a:srgbClr val="FF0000"/>
                                          </a:solidFill>
                                          <a:effectLst/>
                                          <a:latin typeface="Cambria Math" panose="02040503050406030204" pitchFamily="18" charset="0"/>
                                          <a:ea typeface="+mn-ea"/>
                                          <a:cs typeface="+mn-cs"/>
                                        </a:rPr>
                                      </m:ctrlPr>
                                    </m:dPr>
                                    <m:e>
                                      <m:r>
                                        <a:rPr lang="en-US" sz="1800" i="1" kern="1200">
                                          <a:solidFill>
                                            <a:srgbClr val="FF0000"/>
                                          </a:solidFill>
                                          <a:effectLst/>
                                          <a:latin typeface="Cambria Math" panose="02040503050406030204" pitchFamily="18" charset="0"/>
                                          <a:ea typeface="+mn-ea"/>
                                          <a:cs typeface="+mn-cs"/>
                                        </a:rPr>
                                        <m:t>−</m:t>
                                      </m:r>
                                      <m:f>
                                        <m:fPr>
                                          <m:ctrlPr>
                                            <a:rPr lang="fr-FR" sz="1800" i="1" kern="1200">
                                              <a:solidFill>
                                                <a:srgbClr val="FF0000"/>
                                              </a:solidFill>
                                              <a:effectLst/>
                                              <a:latin typeface="Cambria Math" panose="02040503050406030204" pitchFamily="18" charset="0"/>
                                              <a:ea typeface="+mn-ea"/>
                                              <a:cs typeface="+mn-cs"/>
                                            </a:rPr>
                                          </m:ctrlPr>
                                        </m:fPr>
                                        <m:num>
                                          <m:r>
                                            <a:rPr lang="en-US" sz="1800" i="1" kern="1200">
                                              <a:solidFill>
                                                <a:srgbClr val="FF0000"/>
                                              </a:solidFill>
                                              <a:effectLst/>
                                              <a:latin typeface="Cambria Math" panose="02040503050406030204" pitchFamily="18" charset="0"/>
                                              <a:ea typeface="+mn-ea"/>
                                              <a:cs typeface="+mn-cs"/>
                                            </a:rPr>
                                            <m:t>7</m:t>
                                          </m:r>
                                        </m:num>
                                        <m:den>
                                          <m:r>
                                            <a:rPr lang="en-US" sz="1800" i="1" kern="1200">
                                              <a:solidFill>
                                                <a:srgbClr val="FF0000"/>
                                              </a:solidFill>
                                              <a:effectLst/>
                                              <a:latin typeface="Cambria Math" panose="02040503050406030204" pitchFamily="18" charset="0"/>
                                              <a:ea typeface="+mn-ea"/>
                                              <a:cs typeface="+mn-cs"/>
                                            </a:rPr>
                                            <m:t>30</m:t>
                                          </m:r>
                                        </m:den>
                                      </m:f>
                                      <m:r>
                                        <a:rPr lang="en-US" sz="1800" i="1" kern="1200">
                                          <a:solidFill>
                                            <a:srgbClr val="FF0000"/>
                                          </a:solidFill>
                                          <a:effectLst/>
                                          <a:latin typeface="Cambria Math" panose="02040503050406030204" pitchFamily="18" charset="0"/>
                                          <a:ea typeface="+mn-ea"/>
                                          <a:cs typeface="+mn-cs"/>
                                        </a:rPr>
                                        <m:t>+</m:t>
                                      </m:r>
                                      <m:sSup>
                                        <m:sSupPr>
                                          <m:ctrlPr>
                                            <a:rPr lang="fr-FR" sz="1800" i="1" kern="1200">
                                              <a:solidFill>
                                                <a:srgbClr val="FF0000"/>
                                              </a:solidFill>
                                              <a:effectLst/>
                                              <a:latin typeface="Cambria Math" panose="02040503050406030204" pitchFamily="18" charset="0"/>
                                              <a:ea typeface="+mn-ea"/>
                                              <a:cs typeface="+mn-cs"/>
                                            </a:rPr>
                                          </m:ctrlPr>
                                        </m:sSupPr>
                                        <m:e>
                                          <m:d>
                                            <m:dPr>
                                              <m:ctrlPr>
                                                <a:rPr lang="fr-FR" sz="1800" i="1" kern="1200">
                                                  <a:solidFill>
                                                    <a:srgbClr val="FF0000"/>
                                                  </a:solidFill>
                                                  <a:effectLst/>
                                                  <a:latin typeface="Cambria Math" panose="02040503050406030204" pitchFamily="18" charset="0"/>
                                                  <a:ea typeface="+mn-ea"/>
                                                  <a:cs typeface="+mn-cs"/>
                                                </a:rPr>
                                              </m:ctrlPr>
                                            </m:dPr>
                                            <m:e>
                                              <m:f>
                                                <m:fPr>
                                                  <m:ctrlPr>
                                                    <a:rPr lang="fr-FR" sz="1800" i="1" kern="1200">
                                                      <a:solidFill>
                                                        <a:srgbClr val="FF0000"/>
                                                      </a:solidFill>
                                                      <a:effectLst/>
                                                      <a:latin typeface="Cambria Math" panose="02040503050406030204" pitchFamily="18" charset="0"/>
                                                      <a:ea typeface="+mn-ea"/>
                                                      <a:cs typeface="+mn-cs"/>
                                                    </a:rPr>
                                                  </m:ctrlPr>
                                                </m:fPr>
                                                <m:num>
                                                  <m:sSub>
                                                    <m:sSubPr>
                                                      <m:ctrlPr>
                                                        <a:rPr lang="fr-FR" sz="1800" i="1" kern="1200">
                                                          <a:solidFill>
                                                            <a:srgbClr val="FF0000"/>
                                                          </a:solidFill>
                                                          <a:effectLst/>
                                                          <a:latin typeface="Cambria Math" panose="02040503050406030204" pitchFamily="18" charset="0"/>
                                                          <a:ea typeface="+mn-ea"/>
                                                          <a:cs typeface="+mn-cs"/>
                                                        </a:rPr>
                                                      </m:ctrlPr>
                                                    </m:sSubPr>
                                                    <m:e>
                                                      <m:r>
                                                        <a:rPr lang="en-US" sz="1800" i="1" kern="1200">
                                                          <a:solidFill>
                                                            <a:srgbClr val="FF0000"/>
                                                          </a:solidFill>
                                                          <a:effectLst/>
                                                          <a:latin typeface="Cambria Math" panose="02040503050406030204" pitchFamily="18" charset="0"/>
                                                          <a:ea typeface="+mn-ea"/>
                                                          <a:cs typeface="+mn-cs"/>
                                                        </a:rPr>
                                                        <m:t>𝜃</m:t>
                                                      </m:r>
                                                    </m:e>
                                                    <m:sub>
                                                      <m:r>
                                                        <a:rPr lang="en-US" sz="1800" i="1" kern="1200">
                                                          <a:solidFill>
                                                            <a:srgbClr val="FF0000"/>
                                                          </a:solidFill>
                                                          <a:effectLst/>
                                                          <a:latin typeface="Cambria Math" panose="02040503050406030204" pitchFamily="18" charset="0"/>
                                                          <a:ea typeface="+mn-ea"/>
                                                          <a:cs typeface="+mn-cs"/>
                                                        </a:rPr>
                                                        <m:t>𝐺</m:t>
                                                      </m:r>
                                                    </m:sub>
                                                  </m:sSub>
                                                  <m:r>
                                                    <a:rPr lang="en-US" sz="1800" i="1" kern="1200">
                                                      <a:solidFill>
                                                        <a:srgbClr val="FF0000"/>
                                                      </a:solidFill>
                                                      <a:effectLst/>
                                                      <a:latin typeface="Cambria Math" panose="02040503050406030204" pitchFamily="18" charset="0"/>
                                                      <a:ea typeface="+mn-ea"/>
                                                      <a:cs typeface="+mn-cs"/>
                                                    </a:rPr>
                                                    <m:t>−</m:t>
                                                  </m:r>
                                                  <m:r>
                                                    <a:rPr lang="en-US" sz="1800" i="1" kern="1200">
                                                      <a:solidFill>
                                                        <a:srgbClr val="FF0000"/>
                                                      </a:solidFill>
                                                      <a:effectLst/>
                                                      <a:latin typeface="Cambria Math" panose="02040503050406030204" pitchFamily="18" charset="0"/>
                                                      <a:ea typeface="+mn-ea"/>
                                                      <a:cs typeface="+mn-cs"/>
                                                    </a:rPr>
                                                    <m:t>𝜋</m:t>
                                                  </m:r>
                                                </m:num>
                                                <m:den>
                                                  <m:r>
                                                    <a:rPr lang="en-US" sz="1800" i="1" kern="1200">
                                                      <a:solidFill>
                                                        <a:srgbClr val="FF0000"/>
                                                      </a:solidFill>
                                                      <a:effectLst/>
                                                      <a:latin typeface="Cambria Math" panose="02040503050406030204" pitchFamily="18" charset="0"/>
                                                      <a:ea typeface="+mn-ea"/>
                                                      <a:cs typeface="+mn-cs"/>
                                                    </a:rPr>
                                                    <m:t>𝜋</m:t>
                                                  </m:r>
                                                </m:den>
                                              </m:f>
                                            </m:e>
                                          </m:d>
                                        </m:e>
                                        <m:sup>
                                          <m:r>
                                            <a:rPr lang="en-US" sz="1800" i="1" kern="1200">
                                              <a:solidFill>
                                                <a:srgbClr val="FF0000"/>
                                              </a:solidFill>
                                              <a:effectLst/>
                                              <a:latin typeface="Cambria Math" panose="02040503050406030204" pitchFamily="18" charset="0"/>
                                              <a:ea typeface="+mn-ea"/>
                                              <a:cs typeface="+mn-cs"/>
                                            </a:rPr>
                                            <m:t>2</m:t>
                                          </m:r>
                                        </m:sup>
                                      </m:sSup>
                                      <m:r>
                                        <a:rPr lang="en-US" sz="1800" i="1" kern="1200">
                                          <a:solidFill>
                                            <a:srgbClr val="FF0000"/>
                                          </a:solidFill>
                                          <a:effectLst/>
                                          <a:latin typeface="Cambria Math" panose="02040503050406030204" pitchFamily="18" charset="0"/>
                                          <a:ea typeface="+mn-ea"/>
                                          <a:cs typeface="+mn-cs"/>
                                        </a:rPr>
                                        <m:t>−</m:t>
                                      </m:r>
                                      <m:f>
                                        <m:fPr>
                                          <m:ctrlPr>
                                            <a:rPr lang="fr-FR" sz="1800" i="1" kern="1200">
                                              <a:solidFill>
                                                <a:srgbClr val="FF0000"/>
                                              </a:solidFill>
                                              <a:effectLst/>
                                              <a:latin typeface="Cambria Math" panose="02040503050406030204" pitchFamily="18" charset="0"/>
                                              <a:ea typeface="+mn-ea"/>
                                              <a:cs typeface="+mn-cs"/>
                                            </a:rPr>
                                          </m:ctrlPr>
                                        </m:fPr>
                                        <m:num>
                                          <m:r>
                                            <a:rPr lang="en-US" sz="1800" i="1" kern="1200">
                                              <a:solidFill>
                                                <a:srgbClr val="FF0000"/>
                                              </a:solidFill>
                                              <a:effectLst/>
                                              <a:latin typeface="Cambria Math" panose="02040503050406030204" pitchFamily="18" charset="0"/>
                                              <a:ea typeface="+mn-ea"/>
                                              <a:cs typeface="+mn-cs"/>
                                            </a:rPr>
                                            <m:t>1</m:t>
                                          </m:r>
                                        </m:num>
                                        <m:den>
                                          <m:r>
                                            <a:rPr lang="en-US" sz="1800" i="1" kern="1200">
                                              <a:solidFill>
                                                <a:srgbClr val="FF0000"/>
                                              </a:solidFill>
                                              <a:effectLst/>
                                              <a:latin typeface="Cambria Math" panose="02040503050406030204" pitchFamily="18" charset="0"/>
                                              <a:ea typeface="+mn-ea"/>
                                              <a:cs typeface="+mn-cs"/>
                                            </a:rPr>
                                            <m:t>2</m:t>
                                          </m:r>
                                        </m:den>
                                      </m:f>
                                      <m:sSup>
                                        <m:sSupPr>
                                          <m:ctrlPr>
                                            <a:rPr lang="fr-FR" sz="1800" i="1" kern="1200">
                                              <a:solidFill>
                                                <a:srgbClr val="FF0000"/>
                                              </a:solidFill>
                                              <a:effectLst/>
                                              <a:latin typeface="Cambria Math" panose="02040503050406030204" pitchFamily="18" charset="0"/>
                                              <a:ea typeface="+mn-ea"/>
                                              <a:cs typeface="+mn-cs"/>
                                            </a:rPr>
                                          </m:ctrlPr>
                                        </m:sSupPr>
                                        <m:e>
                                          <m:d>
                                            <m:dPr>
                                              <m:ctrlPr>
                                                <a:rPr lang="fr-FR" sz="1800" i="1" kern="1200">
                                                  <a:solidFill>
                                                    <a:srgbClr val="FF0000"/>
                                                  </a:solidFill>
                                                  <a:effectLst/>
                                                  <a:latin typeface="Cambria Math" panose="02040503050406030204" pitchFamily="18" charset="0"/>
                                                  <a:ea typeface="+mn-ea"/>
                                                  <a:cs typeface="+mn-cs"/>
                                                </a:rPr>
                                              </m:ctrlPr>
                                            </m:dPr>
                                            <m:e>
                                              <m:f>
                                                <m:fPr>
                                                  <m:ctrlPr>
                                                    <a:rPr lang="fr-FR" sz="1800" i="1" kern="1200">
                                                      <a:solidFill>
                                                        <a:srgbClr val="FF0000"/>
                                                      </a:solidFill>
                                                      <a:effectLst/>
                                                      <a:latin typeface="Cambria Math" panose="02040503050406030204" pitchFamily="18" charset="0"/>
                                                      <a:ea typeface="+mn-ea"/>
                                                      <a:cs typeface="+mn-cs"/>
                                                    </a:rPr>
                                                  </m:ctrlPr>
                                                </m:fPr>
                                                <m:num>
                                                  <m:sSub>
                                                    <m:sSubPr>
                                                      <m:ctrlPr>
                                                        <a:rPr lang="fr-FR" sz="1800" i="1" kern="1200">
                                                          <a:solidFill>
                                                            <a:srgbClr val="FF0000"/>
                                                          </a:solidFill>
                                                          <a:effectLst/>
                                                          <a:latin typeface="Cambria Math" panose="02040503050406030204" pitchFamily="18" charset="0"/>
                                                          <a:ea typeface="+mn-ea"/>
                                                          <a:cs typeface="+mn-cs"/>
                                                        </a:rPr>
                                                      </m:ctrlPr>
                                                    </m:sSubPr>
                                                    <m:e>
                                                      <m:r>
                                                        <a:rPr lang="en-US" sz="1800" i="1" kern="1200">
                                                          <a:solidFill>
                                                            <a:srgbClr val="FF0000"/>
                                                          </a:solidFill>
                                                          <a:effectLst/>
                                                          <a:latin typeface="Cambria Math" panose="02040503050406030204" pitchFamily="18" charset="0"/>
                                                          <a:ea typeface="+mn-ea"/>
                                                          <a:cs typeface="+mn-cs"/>
                                                        </a:rPr>
                                                        <m:t>𝜃</m:t>
                                                      </m:r>
                                                    </m:e>
                                                    <m:sub>
                                                      <m:r>
                                                        <a:rPr lang="en-US" sz="1800" i="1" kern="1200">
                                                          <a:solidFill>
                                                            <a:srgbClr val="FF0000"/>
                                                          </a:solidFill>
                                                          <a:effectLst/>
                                                          <a:latin typeface="Cambria Math" panose="02040503050406030204" pitchFamily="18" charset="0"/>
                                                          <a:ea typeface="+mn-ea"/>
                                                          <a:cs typeface="+mn-cs"/>
                                                        </a:rPr>
                                                        <m:t>𝐺</m:t>
                                                      </m:r>
                                                    </m:sub>
                                                  </m:sSub>
                                                  <m:r>
                                                    <a:rPr lang="en-US" sz="1800" i="1" kern="1200">
                                                      <a:solidFill>
                                                        <a:srgbClr val="FF0000"/>
                                                      </a:solidFill>
                                                      <a:effectLst/>
                                                      <a:latin typeface="Cambria Math" panose="02040503050406030204" pitchFamily="18" charset="0"/>
                                                      <a:ea typeface="+mn-ea"/>
                                                      <a:cs typeface="+mn-cs"/>
                                                    </a:rPr>
                                                    <m:t>−</m:t>
                                                  </m:r>
                                                  <m:r>
                                                    <a:rPr lang="en-US" sz="1800" i="1" kern="1200">
                                                      <a:solidFill>
                                                        <a:srgbClr val="FF0000"/>
                                                      </a:solidFill>
                                                      <a:effectLst/>
                                                      <a:latin typeface="Cambria Math" panose="02040503050406030204" pitchFamily="18" charset="0"/>
                                                      <a:ea typeface="+mn-ea"/>
                                                      <a:cs typeface="+mn-cs"/>
                                                    </a:rPr>
                                                    <m:t>𝜋</m:t>
                                                  </m:r>
                                                </m:num>
                                                <m:den>
                                                  <m:r>
                                                    <a:rPr lang="en-US" sz="1800" i="1" kern="1200">
                                                      <a:solidFill>
                                                        <a:srgbClr val="FF0000"/>
                                                      </a:solidFill>
                                                      <a:effectLst/>
                                                      <a:latin typeface="Cambria Math" panose="02040503050406030204" pitchFamily="18" charset="0"/>
                                                      <a:ea typeface="+mn-ea"/>
                                                      <a:cs typeface="+mn-cs"/>
                                                    </a:rPr>
                                                    <m:t>𝜋</m:t>
                                                  </m:r>
                                                </m:den>
                                              </m:f>
                                            </m:e>
                                          </m:d>
                                        </m:e>
                                        <m:sup>
                                          <m:r>
                                            <a:rPr lang="en-US" sz="1800" i="1" kern="1200">
                                              <a:solidFill>
                                                <a:srgbClr val="FF0000"/>
                                              </a:solidFill>
                                              <a:effectLst/>
                                              <a:latin typeface="Cambria Math" panose="02040503050406030204" pitchFamily="18" charset="0"/>
                                              <a:ea typeface="+mn-ea"/>
                                              <a:cs typeface="+mn-cs"/>
                                            </a:rPr>
                                            <m:t>4</m:t>
                                          </m:r>
                                        </m:sup>
                                      </m:sSup>
                                    </m:e>
                                  </m:d>
                                </m:e>
                              </m:nary>
                            </m:oMath>
                          </a14:m>
                          <a:r>
                            <a:rPr lang="fr-FR" sz="1800" kern="1200" dirty="0">
                              <a:solidFill>
                                <a:srgbClr val="FF0000"/>
                              </a:solidFill>
                              <a:effectLst/>
                              <a:latin typeface="Cambria" panose="02040503050406030204" pitchFamily="18" charset="0"/>
                              <a:ea typeface="Cambria" panose="02040503050406030204" pitchFamily="18" charset="0"/>
                              <a:cs typeface="Times New Roman" panose="02020603050405020304" pitchFamily="18" charset="0"/>
                            </a:rPr>
                            <a:t>                                                       (9)</a:t>
                          </a:r>
                          <a:endParaRPr lang="fr-FR" sz="1800" kern="1200" dirty="0">
                            <a:solidFill>
                              <a:schemeClr val="dk1"/>
                            </a:solidFill>
                            <a:effectLst/>
                            <a:latin typeface="Cambria" panose="02040503050406030204" pitchFamily="18" charset="0"/>
                            <a:ea typeface="Cambria" panose="02040503050406030204" pitchFamily="18" charset="0"/>
                            <a:cs typeface="Times New Roman" panose="02020603050405020304" pitchFamily="18" charset="0"/>
                          </a:endParaRPr>
                        </a:p>
                      </a:txBody>
                      <a:tcPr marL="64584" marR="64584" marT="32339" marB="32339">
                        <a:solidFill>
                          <a:schemeClr val="bg1"/>
                        </a:solidFill>
                      </a:tcPr>
                    </a:tc>
                    <a:extLst>
                      <a:ext uri="{0D108BD9-81ED-4DB2-BD59-A6C34878D82A}">
                        <a16:rowId xmlns:a16="http://schemas.microsoft.com/office/drawing/2014/main" val="10001"/>
                      </a:ext>
                    </a:extLst>
                  </a:tr>
                  <a:tr h="536736">
                    <a:tc>
                      <a:txBody>
                        <a:bodyPr/>
                        <a:lstStyle/>
                        <a:p>
                          <a:pPr marL="0" marR="0" indent="0" algn="ctr" defTabSz="2951897" rtl="0" eaLnBrk="1" fontAlgn="auto" latinLnBrk="0" hangingPunct="1">
                            <a:lnSpc>
                              <a:spcPct val="150000"/>
                            </a:lnSpc>
                            <a:spcBef>
                              <a:spcPts val="0"/>
                            </a:spcBef>
                            <a:spcAft>
                              <a:spcPts val="0"/>
                            </a:spcAft>
                            <a:buClrTx/>
                            <a:buSzTx/>
                            <a:buFontTx/>
                            <a:buNone/>
                            <a:tabLst/>
                            <a:defRPr/>
                          </a:pPr>
                          <a:r>
                            <a:rPr lang="fr-FR" sz="2400" b="1" dirty="0">
                              <a:solidFill>
                                <a:srgbClr val="D60093"/>
                              </a:solidFill>
                              <a:effectLst>
                                <a:outerShdw blurRad="38100" dist="38100" dir="2700000" algn="tl">
                                  <a:srgbClr val="C0C0C0"/>
                                </a:outerShdw>
                              </a:effectLst>
                              <a:latin typeface="Times New Roman" pitchFamily="18" charset="0"/>
                              <a:cs typeface="Times New Roman" pitchFamily="18" charset="0"/>
                            </a:rPr>
                            <a:t>DISCUSSIONS</a:t>
                          </a:r>
                        </a:p>
                      </a:txBody>
                      <a:tcPr marL="64584" marR="64584" marT="32339" marB="32339">
                        <a:gradFill>
                          <a:gsLst>
                            <a:gs pos="0">
                              <a:schemeClr val="bg2">
                                <a:lumMod val="10000"/>
                                <a:alpha val="40000"/>
                              </a:schemeClr>
                            </a:gs>
                            <a:gs pos="64999">
                              <a:srgbClr val="F0EBD5"/>
                            </a:gs>
                            <a:gs pos="100000">
                              <a:srgbClr val="D1C39F"/>
                            </a:gs>
                          </a:gsLst>
                          <a:lin ang="5400000" scaled="0"/>
                        </a:gradFill>
                      </a:tcPr>
                    </a:tc>
                    <a:extLst>
                      <a:ext uri="{0D108BD9-81ED-4DB2-BD59-A6C34878D82A}">
                        <a16:rowId xmlns:a16="http://schemas.microsoft.com/office/drawing/2014/main" val="10002"/>
                      </a:ext>
                    </a:extLst>
                  </a:tr>
                  <a:tr h="7875214">
                    <a:tc>
                      <a:txBody>
                        <a:bodyPr/>
                        <a:lstStyle/>
                        <a:p>
                          <a:pPr marL="0" marR="0" lvl="0" indent="360000" algn="just" defTabSz="2951897" rtl="0" eaLnBrk="1" fontAlgn="auto" latinLnBrk="0" hangingPunct="1">
                            <a:lnSpc>
                              <a:spcPct val="150000"/>
                            </a:lnSpc>
                            <a:spcBef>
                              <a:spcPts val="0"/>
                            </a:spcBef>
                            <a:spcAft>
                              <a:spcPts val="0"/>
                            </a:spcAft>
                            <a:buClrTx/>
                            <a:buSzTx/>
                            <a:buFontTx/>
                            <a:buNone/>
                            <a:tabLst/>
                            <a:defRPr/>
                          </a:pPr>
                          <a:r>
                            <a:rPr lang="en-US" sz="1800" b="0" kern="1200" dirty="0">
                              <a:solidFill>
                                <a:schemeClr val="dk1"/>
                              </a:solidFill>
                              <a:effectLst/>
                              <a:latin typeface="Times New Roman" panose="02020603050405020304" pitchFamily="18" charset="0"/>
                              <a:ea typeface="+mn-ea"/>
                              <a:cs typeface="Times New Roman" panose="02020603050405020304" pitchFamily="18" charset="0"/>
                            </a:rPr>
                            <a:t>Setting the condition </a:t>
                          </a:r>
                          <a14:m>
                            <m:oMath xmlns:m="http://schemas.openxmlformats.org/officeDocument/2006/math">
                              <m:sSub>
                                <m:sSubPr>
                                  <m:ctrlPr>
                                    <a:rPr lang="fr-FR" sz="1800" b="1" i="1" kern="1200">
                                      <a:solidFill>
                                        <a:schemeClr val="dk1"/>
                                      </a:solidFill>
                                      <a:effectLst/>
                                      <a:latin typeface="Cambria Math" panose="02040503050406030204" pitchFamily="18" charset="0"/>
                                      <a:ea typeface="+mn-ea"/>
                                      <a:cs typeface="+mn-cs"/>
                                    </a:rPr>
                                  </m:ctrlPr>
                                </m:sSubPr>
                                <m:e>
                                  <m:r>
                                    <a:rPr lang="en-US" sz="1800" b="1" i="1" kern="1200">
                                      <a:solidFill>
                                        <a:schemeClr val="dk1"/>
                                      </a:solidFill>
                                      <a:effectLst/>
                                      <a:latin typeface="Cambria Math" panose="02040503050406030204" pitchFamily="18" charset="0"/>
                                      <a:ea typeface="+mn-ea"/>
                                      <a:cs typeface="+mn-cs"/>
                                    </a:rPr>
                                    <m:t>𝑷</m:t>
                                  </m:r>
                                </m:e>
                                <m:sub>
                                  <m:r>
                                    <a:rPr lang="en-US" sz="1800" b="1" i="1" kern="1200">
                                      <a:solidFill>
                                        <a:schemeClr val="dk1"/>
                                      </a:solidFill>
                                      <a:effectLst/>
                                      <a:latin typeface="Cambria Math" panose="02040503050406030204" pitchFamily="18" charset="0"/>
                                      <a:ea typeface="+mn-ea"/>
                                      <a:cs typeface="+mn-cs"/>
                                    </a:rPr>
                                    <m:t>𝑯𝑮</m:t>
                                  </m:r>
                                </m:sub>
                              </m:sSub>
                              <m:r>
                                <a:rPr lang="en-US" sz="1800" b="1" i="1" kern="1200">
                                  <a:solidFill>
                                    <a:schemeClr val="dk1"/>
                                  </a:solidFill>
                                  <a:effectLst/>
                                  <a:latin typeface="Cambria Math" panose="02040503050406030204" pitchFamily="18" charset="0"/>
                                  <a:ea typeface="+mn-ea"/>
                                  <a:cs typeface="+mn-cs"/>
                                </a:rPr>
                                <m:t>=</m:t>
                              </m:r>
                              <m:sSub>
                                <m:sSubPr>
                                  <m:ctrlPr>
                                    <a:rPr lang="fr-FR" sz="1800" b="1" i="1" kern="1200">
                                      <a:solidFill>
                                        <a:schemeClr val="dk1"/>
                                      </a:solidFill>
                                      <a:effectLst/>
                                      <a:latin typeface="Cambria Math" panose="02040503050406030204" pitchFamily="18" charset="0"/>
                                      <a:ea typeface="+mn-ea"/>
                                      <a:cs typeface="+mn-cs"/>
                                    </a:rPr>
                                  </m:ctrlPr>
                                </m:sSubPr>
                                <m:e>
                                  <m:r>
                                    <a:rPr lang="en-US" sz="1800" b="1" i="1" kern="1200">
                                      <a:solidFill>
                                        <a:schemeClr val="dk1"/>
                                      </a:solidFill>
                                      <a:effectLst/>
                                      <a:latin typeface="Cambria Math" panose="02040503050406030204" pitchFamily="18" charset="0"/>
                                      <a:ea typeface="+mn-ea"/>
                                      <a:cs typeface="+mn-cs"/>
                                    </a:rPr>
                                    <m:t>𝑷</m:t>
                                  </m:r>
                                </m:e>
                                <m:sub>
                                  <m:r>
                                    <a:rPr lang="en-US" sz="1800" b="1" i="1" kern="1200">
                                      <a:solidFill>
                                        <a:schemeClr val="dk1"/>
                                      </a:solidFill>
                                      <a:effectLst/>
                                      <a:latin typeface="Cambria Math" panose="02040503050406030204" pitchFamily="18" charset="0"/>
                                      <a:ea typeface="+mn-ea"/>
                                      <a:cs typeface="+mn-cs"/>
                                    </a:rPr>
                                    <m:t>𝑸𝑮𝑷</m:t>
                                  </m:r>
                                </m:sub>
                              </m:sSub>
                            </m:oMath>
                          </a14:m>
                          <a:r>
                            <a:rPr lang="en-US" sz="1800" b="0" kern="1200" dirty="0">
                              <a:solidFill>
                                <a:schemeClr val="dk1"/>
                              </a:solidFill>
                              <a:effectLst/>
                              <a:latin typeface="Times New Roman" panose="02020603050405020304" pitchFamily="18" charset="0"/>
                              <a:ea typeface="+mn-ea"/>
                              <a:cs typeface="Times New Roman" panose="02020603050405020304" pitchFamily="18" charset="0"/>
                            </a:rPr>
                            <a:t>, with B</a:t>
                          </a:r>
                          <a:r>
                            <a:rPr lang="en-US" sz="1800" b="0" kern="1200" baseline="30000" dirty="0">
                              <a:solidFill>
                                <a:schemeClr val="dk1"/>
                              </a:solidFill>
                              <a:effectLst/>
                              <a:latin typeface="Times New Roman" panose="02020603050405020304" pitchFamily="18" charset="0"/>
                              <a:ea typeface="+mn-ea"/>
                              <a:cs typeface="Times New Roman" panose="02020603050405020304" pitchFamily="18" charset="0"/>
                            </a:rPr>
                            <a:t>1/4 </a:t>
                          </a:r>
                          <a:r>
                            <a:rPr lang="en-US" sz="1800" b="0" kern="1200" dirty="0">
                              <a:solidFill>
                                <a:schemeClr val="dk1"/>
                              </a:solidFill>
                              <a:effectLst/>
                              <a:latin typeface="Times New Roman" panose="02020603050405020304" pitchFamily="18" charset="0"/>
                              <a:ea typeface="+mn-ea"/>
                              <a:cs typeface="Times New Roman" panose="02020603050405020304" pitchFamily="18" charset="0"/>
                            </a:rPr>
                            <a:t>=200MeV, we obtain the phase diagram in the </a:t>
                          </a:r>
                          <a14:m>
                            <m:oMath xmlns:m="http://schemas.openxmlformats.org/officeDocument/2006/math">
                              <m:r>
                                <a:rPr lang="en-US" sz="1800" b="1" i="1" kern="1200">
                                  <a:solidFill>
                                    <a:schemeClr val="dk1"/>
                                  </a:solidFill>
                                  <a:effectLst/>
                                  <a:latin typeface="Cambria Math" panose="02040503050406030204" pitchFamily="18" charset="0"/>
                                  <a:ea typeface="+mn-ea"/>
                                  <a:cs typeface="+mn-cs"/>
                                </a:rPr>
                                <m:t>𝝁</m:t>
                              </m:r>
                              <m:r>
                                <a:rPr lang="en-US" sz="1800" b="1" i="1" kern="1200">
                                  <a:solidFill>
                                    <a:schemeClr val="dk1"/>
                                  </a:solidFill>
                                  <a:effectLst/>
                                  <a:latin typeface="Cambria Math" panose="02040503050406030204" pitchFamily="18" charset="0"/>
                                  <a:ea typeface="+mn-ea"/>
                                  <a:cs typeface="+mn-cs"/>
                                </a:rPr>
                                <m:t>−</m:t>
                              </m:r>
                              <m:r>
                                <a:rPr lang="en-US" sz="1800" b="1" i="1" kern="1200">
                                  <a:solidFill>
                                    <a:schemeClr val="dk1"/>
                                  </a:solidFill>
                                  <a:effectLst/>
                                  <a:latin typeface="Cambria Math" panose="02040503050406030204" pitchFamily="18" charset="0"/>
                                  <a:ea typeface="+mn-ea"/>
                                  <a:cs typeface="+mn-cs"/>
                                </a:rPr>
                                <m:t>𝑻</m:t>
                              </m:r>
                            </m:oMath>
                          </a14:m>
                          <a:r>
                            <a:rPr lang="en-US" sz="1800" b="0" kern="1200" dirty="0">
                              <a:solidFill>
                                <a:schemeClr val="dk1"/>
                              </a:solidFill>
                              <a:effectLst/>
                              <a:latin typeface="Times New Roman" panose="02020603050405020304" pitchFamily="18" charset="0"/>
                              <a:ea typeface="+mn-ea"/>
                              <a:cs typeface="Times New Roman" panose="02020603050405020304" pitchFamily="18" charset="0"/>
                            </a:rPr>
                            <a:t> plane shown in figure 1, characterized by a critical line separating the HG and the QGP phases and giving at each point the transition parameters </a:t>
                          </a:r>
                          <a14:m>
                            <m:oMath xmlns:m="http://schemas.openxmlformats.org/officeDocument/2006/math">
                              <m:sSub>
                                <m:sSubPr>
                                  <m:ctrlPr>
                                    <a:rPr lang="fr-FR" sz="1800" b="0" i="1" kern="1200">
                                      <a:solidFill>
                                        <a:schemeClr val="dk1"/>
                                      </a:solidFill>
                                      <a:effectLst/>
                                      <a:latin typeface="Cambria Math" panose="02040503050406030204" pitchFamily="18" charset="0"/>
                                      <a:ea typeface="+mn-ea"/>
                                      <a:cs typeface="+mn-cs"/>
                                    </a:rPr>
                                  </m:ctrlPr>
                                </m:sSubPr>
                                <m:e>
                                  <m:r>
                                    <a:rPr lang="en-US" sz="1800" b="1" i="1" kern="1200">
                                      <a:solidFill>
                                        <a:schemeClr val="dk1"/>
                                      </a:solidFill>
                                      <a:effectLst/>
                                      <a:latin typeface="Cambria Math" panose="02040503050406030204" pitchFamily="18" charset="0"/>
                                      <a:ea typeface="+mn-ea"/>
                                      <a:cs typeface="+mn-cs"/>
                                    </a:rPr>
                                    <m:t>𝝁</m:t>
                                  </m:r>
                                </m:e>
                                <m:sub>
                                  <m:r>
                                    <a:rPr lang="en-US" sz="1800" b="1" i="1" kern="1200">
                                      <a:solidFill>
                                        <a:schemeClr val="dk1"/>
                                      </a:solidFill>
                                      <a:effectLst/>
                                      <a:latin typeface="Cambria Math" panose="02040503050406030204" pitchFamily="18" charset="0"/>
                                      <a:ea typeface="+mn-ea"/>
                                      <a:cs typeface="+mn-cs"/>
                                    </a:rPr>
                                    <m:t>𝒄</m:t>
                                  </m:r>
                                </m:sub>
                              </m:sSub>
                              <m:r>
                                <a:rPr lang="en-US" sz="1800" b="1" i="1" kern="1200">
                                  <a:solidFill>
                                    <a:schemeClr val="dk1"/>
                                  </a:solidFill>
                                  <a:effectLst/>
                                  <a:latin typeface="Cambria Math" panose="02040503050406030204" pitchFamily="18" charset="0"/>
                                  <a:ea typeface="+mn-ea"/>
                                  <a:cs typeface="+mn-cs"/>
                                </a:rPr>
                                <m:t>,  </m:t>
                              </m:r>
                              <m:sSub>
                                <m:sSubPr>
                                  <m:ctrlPr>
                                    <a:rPr lang="fr-FR" sz="1800" b="0" i="1" kern="1200">
                                      <a:solidFill>
                                        <a:schemeClr val="dk1"/>
                                      </a:solidFill>
                                      <a:effectLst/>
                                      <a:latin typeface="Cambria Math" panose="02040503050406030204" pitchFamily="18" charset="0"/>
                                      <a:ea typeface="+mn-ea"/>
                                      <a:cs typeface="+mn-cs"/>
                                    </a:rPr>
                                  </m:ctrlPr>
                                </m:sSubPr>
                                <m:e>
                                  <m:r>
                                    <a:rPr lang="en-US" sz="1800" b="1" i="1" kern="1200">
                                      <a:solidFill>
                                        <a:schemeClr val="dk1"/>
                                      </a:solidFill>
                                      <a:effectLst/>
                                      <a:latin typeface="Cambria Math" panose="02040503050406030204" pitchFamily="18" charset="0"/>
                                      <a:ea typeface="+mn-ea"/>
                                      <a:cs typeface="+mn-cs"/>
                                    </a:rPr>
                                    <m:t>𝑻</m:t>
                                  </m:r>
                                </m:e>
                                <m:sub>
                                  <m:r>
                                    <a:rPr lang="en-US" sz="1800" b="1" i="1" kern="1200">
                                      <a:solidFill>
                                        <a:schemeClr val="dk1"/>
                                      </a:solidFill>
                                      <a:effectLst/>
                                      <a:latin typeface="Cambria Math" panose="02040503050406030204" pitchFamily="18" charset="0"/>
                                      <a:ea typeface="+mn-ea"/>
                                      <a:cs typeface="+mn-cs"/>
                                    </a:rPr>
                                    <m:t>𝒄</m:t>
                                  </m:r>
                                </m:sub>
                              </m:sSub>
                            </m:oMath>
                          </a14:m>
                          <a:r>
                            <a:rPr lang="en-US" sz="1800" b="0" kern="1200" dirty="0">
                              <a:solidFill>
                                <a:schemeClr val="dk1"/>
                              </a:solidFill>
                              <a:effectLst/>
                              <a:latin typeface="Times New Roman" panose="02020603050405020304" pitchFamily="18" charset="0"/>
                              <a:ea typeface="+mn-ea"/>
                              <a:cs typeface="Times New Roman" panose="02020603050405020304" pitchFamily="18" charset="0"/>
                            </a:rPr>
                            <a:t>,in all the studied cases of massless and massive particles. When </a:t>
                          </a:r>
                          <a14:m>
                            <m:oMath xmlns:m="http://schemas.openxmlformats.org/officeDocument/2006/math">
                              <m:r>
                                <a:rPr lang="en-US" sz="1800" b="1" i="1" kern="1200">
                                  <a:solidFill>
                                    <a:schemeClr val="dk1"/>
                                  </a:solidFill>
                                  <a:effectLst/>
                                  <a:latin typeface="Cambria Math" panose="02040503050406030204" pitchFamily="18" charset="0"/>
                                  <a:ea typeface="+mn-ea"/>
                                  <a:cs typeface="+mn-cs"/>
                                </a:rPr>
                                <m:t>𝑻</m:t>
                              </m:r>
                              <m:r>
                                <a:rPr lang="en-US" sz="1800" b="1" i="1" kern="1200">
                                  <a:solidFill>
                                    <a:schemeClr val="dk1"/>
                                  </a:solidFill>
                                  <a:effectLst/>
                                  <a:latin typeface="Cambria Math" panose="02040503050406030204" pitchFamily="18" charset="0"/>
                                  <a:ea typeface="+mn-ea"/>
                                  <a:cs typeface="+mn-cs"/>
                                </a:rPr>
                                <m:t>&lt;</m:t>
                              </m:r>
                              <m:sSub>
                                <m:sSubPr>
                                  <m:ctrlPr>
                                    <a:rPr lang="fr-FR" sz="1800" b="0" i="1" kern="1200">
                                      <a:solidFill>
                                        <a:schemeClr val="dk1"/>
                                      </a:solidFill>
                                      <a:effectLst/>
                                      <a:latin typeface="Cambria Math" panose="02040503050406030204" pitchFamily="18" charset="0"/>
                                      <a:ea typeface="+mn-ea"/>
                                      <a:cs typeface="+mn-cs"/>
                                    </a:rPr>
                                  </m:ctrlPr>
                                </m:sSubPr>
                                <m:e>
                                  <m:r>
                                    <a:rPr lang="en-US" sz="1800" b="1" i="1" kern="1200">
                                      <a:solidFill>
                                        <a:schemeClr val="dk1"/>
                                      </a:solidFill>
                                      <a:effectLst/>
                                      <a:latin typeface="Cambria Math" panose="02040503050406030204" pitchFamily="18" charset="0"/>
                                      <a:ea typeface="+mn-ea"/>
                                      <a:cs typeface="+mn-cs"/>
                                    </a:rPr>
                                    <m:t>𝑻</m:t>
                                  </m:r>
                                </m:e>
                                <m:sub>
                                  <m:r>
                                    <a:rPr lang="en-US" sz="1800" b="1" i="1" kern="1200">
                                      <a:solidFill>
                                        <a:schemeClr val="dk1"/>
                                      </a:solidFill>
                                      <a:effectLst/>
                                      <a:latin typeface="Cambria Math" panose="02040503050406030204" pitchFamily="18" charset="0"/>
                                      <a:ea typeface="+mn-ea"/>
                                      <a:cs typeface="+mn-cs"/>
                                    </a:rPr>
                                    <m:t>𝒄</m:t>
                                  </m:r>
                                </m:sub>
                              </m:sSub>
                            </m:oMath>
                          </a14:m>
                          <a:r>
                            <a:rPr lang="en-US" sz="1800" b="0" kern="1200" dirty="0">
                              <a:solidFill>
                                <a:schemeClr val="dk1"/>
                              </a:solidFill>
                              <a:effectLst/>
                              <a:latin typeface="Times New Roman" panose="02020603050405020304" pitchFamily="18" charset="0"/>
                              <a:ea typeface="+mn-ea"/>
                              <a:cs typeface="Times New Roman" panose="02020603050405020304" pitchFamily="18" charset="0"/>
                            </a:rPr>
                            <a:t>, the HG is favored, and when </a:t>
                          </a:r>
                          <a14:m>
                            <m:oMath xmlns:m="http://schemas.openxmlformats.org/officeDocument/2006/math">
                              <m:r>
                                <a:rPr lang="en-US" sz="1800" b="1" i="1" kern="1200">
                                  <a:solidFill>
                                    <a:schemeClr val="dk1"/>
                                  </a:solidFill>
                                  <a:effectLst/>
                                  <a:latin typeface="Cambria Math" panose="02040503050406030204" pitchFamily="18" charset="0"/>
                                  <a:ea typeface="+mn-ea"/>
                                  <a:cs typeface="+mn-cs"/>
                                </a:rPr>
                                <m:t>𝑻</m:t>
                              </m:r>
                              <m:r>
                                <a:rPr lang="en-US" sz="1800" b="1" i="1" kern="1200">
                                  <a:solidFill>
                                    <a:schemeClr val="dk1"/>
                                  </a:solidFill>
                                  <a:effectLst/>
                                  <a:latin typeface="Cambria Math" panose="02040503050406030204" pitchFamily="18" charset="0"/>
                                  <a:ea typeface="+mn-ea"/>
                                  <a:cs typeface="+mn-cs"/>
                                </a:rPr>
                                <m:t>&gt;</m:t>
                              </m:r>
                              <m:sSub>
                                <m:sSubPr>
                                  <m:ctrlPr>
                                    <a:rPr lang="fr-FR" sz="1800" b="0" i="1" kern="1200">
                                      <a:solidFill>
                                        <a:schemeClr val="dk1"/>
                                      </a:solidFill>
                                      <a:effectLst/>
                                      <a:latin typeface="Cambria Math" panose="02040503050406030204" pitchFamily="18" charset="0"/>
                                      <a:ea typeface="+mn-ea"/>
                                      <a:cs typeface="+mn-cs"/>
                                    </a:rPr>
                                  </m:ctrlPr>
                                </m:sSubPr>
                                <m:e>
                                  <m:r>
                                    <a:rPr lang="en-US" sz="1800" b="1" i="1" kern="1200">
                                      <a:solidFill>
                                        <a:schemeClr val="dk1"/>
                                      </a:solidFill>
                                      <a:effectLst/>
                                      <a:latin typeface="Cambria Math" panose="02040503050406030204" pitchFamily="18" charset="0"/>
                                      <a:ea typeface="+mn-ea"/>
                                      <a:cs typeface="+mn-cs"/>
                                    </a:rPr>
                                    <m:t>𝑻</m:t>
                                  </m:r>
                                </m:e>
                                <m:sub>
                                  <m:r>
                                    <a:rPr lang="en-US" sz="1800" b="1" i="1" kern="1200">
                                      <a:solidFill>
                                        <a:schemeClr val="dk1"/>
                                      </a:solidFill>
                                      <a:effectLst/>
                                      <a:latin typeface="Cambria Math" panose="02040503050406030204" pitchFamily="18" charset="0"/>
                                      <a:ea typeface="+mn-ea"/>
                                      <a:cs typeface="+mn-cs"/>
                                    </a:rPr>
                                    <m:t>𝒄</m:t>
                                  </m:r>
                                </m:sub>
                              </m:sSub>
                            </m:oMath>
                          </a14:m>
                          <a:r>
                            <a:rPr lang="en-US" sz="1800" b="0" kern="1200" dirty="0">
                              <a:solidFill>
                                <a:schemeClr val="dk1"/>
                              </a:solidFill>
                              <a:effectLst/>
                              <a:latin typeface="Times New Roman" panose="02020603050405020304" pitchFamily="18" charset="0"/>
                              <a:ea typeface="+mn-ea"/>
                              <a:cs typeface="Times New Roman" panose="02020603050405020304" pitchFamily="18" charset="0"/>
                            </a:rPr>
                            <a:t>, the QGP is favored. There are two extreme cases: The first at μ = 0, obtainable in URHIC, and the second at T = 0, which could be reached in the core of certain neutron stars. It can also be noted by comparing the red dashed curve (with massless </a:t>
                          </a:r>
                          <a:r>
                            <a:rPr lang="en-US" sz="1800" b="0" kern="1200" dirty="0" err="1">
                              <a:solidFill>
                                <a:schemeClr val="dk1"/>
                              </a:solidFill>
                              <a:effectLst/>
                              <a:latin typeface="Times New Roman" panose="02020603050405020304" pitchFamily="18" charset="0"/>
                              <a:ea typeface="+mn-ea"/>
                              <a:cs typeface="Times New Roman" panose="02020603050405020304" pitchFamily="18" charset="0"/>
                            </a:rPr>
                            <a:t>pions</a:t>
                          </a:r>
                          <a:r>
                            <a:rPr lang="en-US" sz="1800" b="0" kern="1200" dirty="0">
                              <a:solidFill>
                                <a:schemeClr val="dk1"/>
                              </a:solidFill>
                              <a:effectLst/>
                              <a:latin typeface="Times New Roman" panose="02020603050405020304" pitchFamily="18" charset="0"/>
                              <a:ea typeface="+mn-ea"/>
                              <a:cs typeface="Times New Roman" panose="02020603050405020304" pitchFamily="18" charset="0"/>
                            </a:rPr>
                            <a:t> in the HG phase) and the solid blue curve (with massive </a:t>
                          </a:r>
                          <a:r>
                            <a:rPr lang="en-US" sz="1800" b="0" kern="1200" dirty="0" err="1">
                              <a:solidFill>
                                <a:schemeClr val="dk1"/>
                              </a:solidFill>
                              <a:effectLst/>
                              <a:latin typeface="Times New Roman" panose="02020603050405020304" pitchFamily="18" charset="0"/>
                              <a:ea typeface="+mn-ea"/>
                              <a:cs typeface="Times New Roman" panose="02020603050405020304" pitchFamily="18" charset="0"/>
                            </a:rPr>
                            <a:t>pions</a:t>
                          </a:r>
                          <a:r>
                            <a:rPr lang="en-US" sz="1800" b="0" kern="1200" dirty="0">
                              <a:solidFill>
                                <a:schemeClr val="dk1"/>
                              </a:solidFill>
                              <a:effectLst/>
                              <a:latin typeface="Times New Roman" panose="02020603050405020304" pitchFamily="18" charset="0"/>
                              <a:ea typeface="+mn-ea"/>
                              <a:cs typeface="Times New Roman" panose="02020603050405020304" pitchFamily="18" charset="0"/>
                            </a:rPr>
                            <a:t>), that there is a slight difference in </a:t>
                          </a:r>
                          <a:r>
                            <a:rPr lang="en-US" sz="1800" b="0" i="1" kern="1200" dirty="0">
                              <a:solidFill>
                                <a:schemeClr val="dk1"/>
                              </a:solidFill>
                              <a:effectLst/>
                              <a:latin typeface="Times New Roman" panose="02020603050405020304" pitchFamily="18" charset="0"/>
                              <a:ea typeface="+mn-ea"/>
                              <a:cs typeface="Times New Roman" panose="02020603050405020304" pitchFamily="18" charset="0"/>
                            </a:rPr>
                            <a:t>T</a:t>
                          </a:r>
                          <a:r>
                            <a:rPr lang="en-US" sz="1800" b="0" i="1" kern="1200" baseline="-25000" dirty="0">
                              <a:solidFill>
                                <a:schemeClr val="dk1"/>
                              </a:solidFill>
                              <a:effectLst/>
                              <a:latin typeface="Times New Roman" panose="02020603050405020304" pitchFamily="18" charset="0"/>
                              <a:ea typeface="+mn-ea"/>
                              <a:cs typeface="Times New Roman" panose="02020603050405020304" pitchFamily="18" charset="0"/>
                            </a:rPr>
                            <a:t>c </a:t>
                          </a:r>
                          <a:r>
                            <a:rPr lang="en-US" sz="1800" b="0" kern="1200" dirty="0">
                              <a:solidFill>
                                <a:schemeClr val="dk1"/>
                              </a:solidFill>
                              <a:effectLst/>
                              <a:latin typeface="Times New Roman" panose="02020603050405020304" pitchFamily="18" charset="0"/>
                              <a:ea typeface="+mn-ea"/>
                              <a:cs typeface="Times New Roman" panose="02020603050405020304" pitchFamily="18" charset="0"/>
                            </a:rPr>
                            <a:t>at </a:t>
                          </a:r>
                          <a:r>
                            <a:rPr lang="en-US" sz="1800" b="0" i="1" kern="1200" dirty="0">
                              <a:solidFill>
                                <a:schemeClr val="dk1"/>
                              </a:solidFill>
                              <a:effectLst/>
                              <a:latin typeface="Times New Roman" panose="02020603050405020304" pitchFamily="18" charset="0"/>
                              <a:ea typeface="+mn-ea"/>
                              <a:cs typeface="Times New Roman" panose="02020603050405020304" pitchFamily="18" charset="0"/>
                            </a:rPr>
                            <a:t>µ=0</a:t>
                          </a:r>
                          <a:r>
                            <a:rPr lang="en-US" sz="1800" b="0" kern="1200" dirty="0">
                              <a:solidFill>
                                <a:schemeClr val="dk1"/>
                              </a:solidFill>
                              <a:effectLst/>
                              <a:latin typeface="Times New Roman" panose="02020603050405020304" pitchFamily="18" charset="0"/>
                              <a:ea typeface="+mn-ea"/>
                              <a:cs typeface="Times New Roman" panose="02020603050405020304" pitchFamily="18" charset="0"/>
                            </a:rPr>
                            <a:t>, meaning that the pion mass has to be considered for accurate investigation of the transition temperature, while the small mass of u and d quarks can simply be neglected. Also, by examining the dashed-dotted magenta line, obtained by considering massive s quarks additionally to massless u and d quarks in the QGP phase, a clear mismatch appears compared to the two other curves, showing that the number of flavors considerably affects the transition parameters, and particularly the </a:t>
                          </a:r>
                          <a:r>
                            <a:rPr lang="en-US" sz="1800" b="0" i="1" kern="1200" dirty="0">
                              <a:solidFill>
                                <a:schemeClr val="dk1"/>
                              </a:solidFill>
                              <a:effectLst/>
                              <a:latin typeface="Times New Roman" panose="02020603050405020304" pitchFamily="18" charset="0"/>
                              <a:ea typeface="+mn-ea"/>
                              <a:cs typeface="Times New Roman" panose="02020603050405020304" pitchFamily="18" charset="0"/>
                            </a:rPr>
                            <a:t>T</a:t>
                          </a:r>
                          <a:r>
                            <a:rPr lang="en-US" sz="1800" b="0" i="1" kern="1200" baseline="-25000" dirty="0">
                              <a:solidFill>
                                <a:schemeClr val="dk1"/>
                              </a:solidFill>
                              <a:effectLst/>
                              <a:latin typeface="Times New Roman" panose="02020603050405020304" pitchFamily="18" charset="0"/>
                              <a:ea typeface="+mn-ea"/>
                              <a:cs typeface="Times New Roman" panose="02020603050405020304" pitchFamily="18" charset="0"/>
                            </a:rPr>
                            <a:t>c</a:t>
                          </a:r>
                          <a:r>
                            <a:rPr lang="en-US" sz="1800" b="0" kern="1200" dirty="0">
                              <a:solidFill>
                                <a:schemeClr val="dk1"/>
                              </a:solidFill>
                              <a:effectLst/>
                              <a:latin typeface="Times New Roman" panose="02020603050405020304" pitchFamily="18" charset="0"/>
                              <a:ea typeface="+mn-ea"/>
                              <a:cs typeface="Times New Roman" panose="02020603050405020304" pitchFamily="18" charset="0"/>
                            </a:rPr>
                            <a:t> value at </a:t>
                          </a:r>
                          <a:r>
                            <a:rPr lang="en-US" sz="1800" b="0" i="1" kern="1200" dirty="0">
                              <a:solidFill>
                                <a:schemeClr val="dk1"/>
                              </a:solidFill>
                              <a:effectLst/>
                              <a:latin typeface="Times New Roman" panose="02020603050405020304" pitchFamily="18" charset="0"/>
                              <a:ea typeface="+mn-ea"/>
                              <a:cs typeface="Times New Roman" panose="02020603050405020304" pitchFamily="18" charset="0"/>
                            </a:rPr>
                            <a:t>µ=0</a:t>
                          </a:r>
                          <a:r>
                            <a:rPr lang="en-US" sz="1800" b="0" kern="1200" dirty="0">
                              <a:solidFill>
                                <a:schemeClr val="dk1"/>
                              </a:solidFill>
                              <a:effectLst/>
                              <a:latin typeface="Times New Roman" panose="02020603050405020304" pitchFamily="18" charset="0"/>
                              <a:ea typeface="+mn-ea"/>
                              <a:cs typeface="Times New Roman" panose="02020603050405020304" pitchFamily="18" charset="0"/>
                            </a:rPr>
                            <a:t>. </a:t>
                          </a:r>
                        </a:p>
                        <a:p>
                          <a:pPr marL="0" marR="0" lvl="0" indent="360000" algn="just" defTabSz="2951897" rtl="0" eaLnBrk="1" fontAlgn="auto" latinLnBrk="0" hangingPunct="1">
                            <a:lnSpc>
                              <a:spcPct val="150000"/>
                            </a:lnSpc>
                            <a:spcBef>
                              <a:spcPts val="0"/>
                            </a:spcBef>
                            <a:spcAft>
                              <a:spcPts val="0"/>
                            </a:spcAft>
                            <a:buClrTx/>
                            <a:buSzTx/>
                            <a:buFontTx/>
                            <a:buNone/>
                            <a:tabLst/>
                            <a:defRPr/>
                          </a:pPr>
                          <a:r>
                            <a:rPr lang="en-US" sz="1800" kern="1200" dirty="0">
                              <a:solidFill>
                                <a:schemeClr val="dk1"/>
                              </a:solidFill>
                              <a:effectLst/>
                              <a:latin typeface="Times New Roman" panose="02020603050405020304" pitchFamily="18" charset="0"/>
                              <a:ea typeface="+mn-ea"/>
                              <a:cs typeface="Times New Roman" panose="02020603050405020304" pitchFamily="18" charset="0"/>
                            </a:rPr>
                            <a:t>In figure 2, we studied the effect of the particle masses for small and large volume of the QGP system on the deconfinement phase transition temperature </a:t>
                          </a:r>
                          <a14:m>
                            <m:oMath xmlns:m="http://schemas.openxmlformats.org/officeDocument/2006/math">
                              <m:sSub>
                                <m:sSubPr>
                                  <m:ctrlPr>
                                    <a:rPr lang="fr-FR" sz="1800" i="1" kern="1200">
                                      <a:solidFill>
                                        <a:schemeClr val="dk1"/>
                                      </a:solidFill>
                                      <a:effectLst/>
                                      <a:latin typeface="Cambria Math" panose="02040503050406030204" pitchFamily="18" charset="0"/>
                                      <a:ea typeface="+mn-ea"/>
                                      <a:cs typeface="+mn-cs"/>
                                    </a:rPr>
                                  </m:ctrlPr>
                                </m:sSubPr>
                                <m:e>
                                  <m:r>
                                    <a:rPr lang="en-US" sz="1800" i="1" kern="1200">
                                      <a:solidFill>
                                        <a:schemeClr val="dk1"/>
                                      </a:solidFill>
                                      <a:effectLst/>
                                      <a:latin typeface="Cambria Math" panose="02040503050406030204" pitchFamily="18" charset="0"/>
                                      <a:ea typeface="+mn-ea"/>
                                      <a:cs typeface="+mn-cs"/>
                                    </a:rPr>
                                    <m:t>𝑇</m:t>
                                  </m:r>
                                </m:e>
                                <m:sub>
                                  <m:r>
                                    <a:rPr lang="en-US" sz="1800" i="1" kern="1200">
                                      <a:solidFill>
                                        <a:schemeClr val="dk1"/>
                                      </a:solidFill>
                                      <a:effectLst/>
                                      <a:latin typeface="Cambria Math" panose="02040503050406030204" pitchFamily="18" charset="0"/>
                                      <a:ea typeface="+mn-ea"/>
                                      <a:cs typeface="+mn-cs"/>
                                    </a:rPr>
                                    <m:t>𝑐</m:t>
                                  </m:r>
                                </m:sub>
                              </m:sSub>
                            </m:oMath>
                          </a14:m>
                          <a:r>
                            <a:rPr lang="en-US" sz="1800" kern="1200" dirty="0">
                              <a:solidFill>
                                <a:schemeClr val="dk1"/>
                              </a:solidFill>
                              <a:effectLst/>
                              <a:latin typeface="Times New Roman" panose="02020603050405020304" pitchFamily="18" charset="0"/>
                              <a:ea typeface="+mn-ea"/>
                              <a:cs typeface="Times New Roman" panose="02020603050405020304" pitchFamily="18" charset="0"/>
                            </a:rPr>
                            <a:t> at μ = 0, when considering the color-</a:t>
                          </a:r>
                          <a:r>
                            <a:rPr lang="en-US" sz="1800" kern="1200" dirty="0" err="1">
                              <a:solidFill>
                                <a:schemeClr val="dk1"/>
                              </a:solidFill>
                              <a:effectLst/>
                              <a:latin typeface="Times New Roman" panose="02020603050405020304" pitchFamily="18" charset="0"/>
                              <a:ea typeface="+mn-ea"/>
                              <a:cs typeface="Times New Roman" panose="02020603050405020304" pitchFamily="18" charset="0"/>
                            </a:rPr>
                            <a:t>singletness</a:t>
                          </a:r>
                          <a:r>
                            <a:rPr lang="en-US" sz="1800" kern="1200" dirty="0">
                              <a:solidFill>
                                <a:schemeClr val="dk1"/>
                              </a:solidFill>
                              <a:effectLst/>
                              <a:latin typeface="Times New Roman" panose="02020603050405020304" pitchFamily="18" charset="0"/>
                              <a:ea typeface="+mn-ea"/>
                              <a:cs typeface="Times New Roman" panose="02020603050405020304" pitchFamily="18" charset="0"/>
                            </a:rPr>
                            <a:t> requirement for the QGP phase, by the extraction of the value of </a:t>
                          </a:r>
                          <a14:m>
                            <m:oMath xmlns:m="http://schemas.openxmlformats.org/officeDocument/2006/math">
                              <m:sSub>
                                <m:sSubPr>
                                  <m:ctrlPr>
                                    <a:rPr lang="fr-FR" sz="1800" i="1" kern="1200">
                                      <a:solidFill>
                                        <a:schemeClr val="dk1"/>
                                      </a:solidFill>
                                      <a:effectLst/>
                                      <a:latin typeface="Cambria Math" panose="02040503050406030204" pitchFamily="18" charset="0"/>
                                      <a:ea typeface="+mn-ea"/>
                                      <a:cs typeface="+mn-cs"/>
                                    </a:rPr>
                                  </m:ctrlPr>
                                </m:sSubPr>
                                <m:e>
                                  <m:r>
                                    <a:rPr lang="en-US" sz="1800" i="1" kern="1200">
                                      <a:solidFill>
                                        <a:schemeClr val="dk1"/>
                                      </a:solidFill>
                                      <a:effectLst/>
                                      <a:latin typeface="Cambria Math" panose="02040503050406030204" pitchFamily="18" charset="0"/>
                                      <a:ea typeface="+mn-ea"/>
                                      <a:cs typeface="+mn-cs"/>
                                    </a:rPr>
                                    <m:t>𝑇</m:t>
                                  </m:r>
                                </m:e>
                                <m:sub>
                                  <m:r>
                                    <a:rPr lang="en-US" sz="1800" i="1" kern="1200">
                                      <a:solidFill>
                                        <a:schemeClr val="dk1"/>
                                      </a:solidFill>
                                      <a:effectLst/>
                                      <a:latin typeface="Cambria Math" panose="02040503050406030204" pitchFamily="18" charset="0"/>
                                      <a:ea typeface="+mn-ea"/>
                                      <a:cs typeface="+mn-cs"/>
                                    </a:rPr>
                                    <m:t>𝑐</m:t>
                                  </m:r>
                                </m:sub>
                              </m:sSub>
                            </m:oMath>
                          </a14:m>
                          <a:r>
                            <a:rPr lang="en-US" sz="1800" kern="1200" dirty="0">
                              <a:solidFill>
                                <a:schemeClr val="dk1"/>
                              </a:solidFill>
                              <a:effectLst/>
                              <a:latin typeface="Times New Roman" panose="02020603050405020304" pitchFamily="18" charset="0"/>
                              <a:ea typeface="+mn-ea"/>
                              <a:cs typeface="Times New Roman" panose="02020603050405020304" pitchFamily="18" charset="0"/>
                            </a:rPr>
                            <a:t> from the intersection point of the curves </a:t>
                          </a:r>
                          <a14:m>
                            <m:oMath xmlns:m="http://schemas.openxmlformats.org/officeDocument/2006/math">
                              <m:sSub>
                                <m:sSubPr>
                                  <m:ctrlPr>
                                    <a:rPr lang="fr-FR" sz="1800" i="1" kern="1200">
                                      <a:solidFill>
                                        <a:schemeClr val="dk1"/>
                                      </a:solidFill>
                                      <a:effectLst/>
                                      <a:latin typeface="Cambria Math" panose="02040503050406030204" pitchFamily="18" charset="0"/>
                                      <a:ea typeface="+mn-ea"/>
                                      <a:cs typeface="+mn-cs"/>
                                    </a:rPr>
                                  </m:ctrlPr>
                                </m:sSubPr>
                                <m:e>
                                  <m:r>
                                    <a:rPr lang="en-US" sz="1800" i="1" kern="1200">
                                      <a:solidFill>
                                        <a:schemeClr val="dk1"/>
                                      </a:solidFill>
                                      <a:effectLst/>
                                      <a:latin typeface="Cambria Math" panose="02040503050406030204" pitchFamily="18" charset="0"/>
                                      <a:ea typeface="+mn-ea"/>
                                      <a:cs typeface="+mn-cs"/>
                                    </a:rPr>
                                    <m:t>𝑃</m:t>
                                  </m:r>
                                </m:e>
                                <m:sub>
                                  <m:r>
                                    <a:rPr lang="en-US" sz="1800" i="1" kern="1200">
                                      <a:solidFill>
                                        <a:schemeClr val="dk1"/>
                                      </a:solidFill>
                                      <a:effectLst/>
                                      <a:latin typeface="Cambria Math" panose="02040503050406030204" pitchFamily="18" charset="0"/>
                                      <a:ea typeface="+mn-ea"/>
                                      <a:cs typeface="+mn-cs"/>
                                    </a:rPr>
                                    <m:t>𝐻𝐺</m:t>
                                  </m:r>
                                  <m:r>
                                    <a:rPr lang="en-US" sz="1800" i="1" kern="1200">
                                      <a:solidFill>
                                        <a:schemeClr val="dk1"/>
                                      </a:solidFill>
                                      <a:effectLst/>
                                      <a:latin typeface="Cambria Math" panose="02040503050406030204" pitchFamily="18" charset="0"/>
                                      <a:ea typeface="+mn-ea"/>
                                      <a:cs typeface="+mn-cs"/>
                                    </a:rPr>
                                    <m:t> </m:t>
                                  </m:r>
                                </m:sub>
                              </m:sSub>
                              <m:r>
                                <m:rPr>
                                  <m:sty m:val="p"/>
                                </m:rPr>
                                <a:rPr lang="en-US" sz="1800" kern="1200">
                                  <a:solidFill>
                                    <a:schemeClr val="dk1"/>
                                  </a:solidFill>
                                  <a:effectLst/>
                                  <a:latin typeface="Cambria Math" panose="02040503050406030204" pitchFamily="18" charset="0"/>
                                  <a:ea typeface="+mn-ea"/>
                                  <a:cs typeface="+mn-cs"/>
                                </a:rPr>
                                <m:t>and</m:t>
                              </m:r>
                              <m:r>
                                <a:rPr lang="en-US" sz="1800" kern="1200">
                                  <a:solidFill>
                                    <a:schemeClr val="dk1"/>
                                  </a:solidFill>
                                  <a:effectLst/>
                                  <a:latin typeface="Cambria Math" panose="02040503050406030204" pitchFamily="18" charset="0"/>
                                  <a:ea typeface="+mn-ea"/>
                                  <a:cs typeface="+mn-cs"/>
                                </a:rPr>
                                <m:t> </m:t>
                              </m:r>
                              <m:sSub>
                                <m:sSubPr>
                                  <m:ctrlPr>
                                    <a:rPr lang="fr-FR" sz="1800" i="1" kern="1200">
                                      <a:solidFill>
                                        <a:schemeClr val="dk1"/>
                                      </a:solidFill>
                                      <a:effectLst/>
                                      <a:latin typeface="Cambria Math" panose="02040503050406030204" pitchFamily="18" charset="0"/>
                                      <a:ea typeface="+mn-ea"/>
                                      <a:cs typeface="+mn-cs"/>
                                    </a:rPr>
                                  </m:ctrlPr>
                                </m:sSubPr>
                                <m:e>
                                  <m:r>
                                    <a:rPr lang="en-US" sz="1800" i="1" kern="1200">
                                      <a:solidFill>
                                        <a:schemeClr val="dk1"/>
                                      </a:solidFill>
                                      <a:effectLst/>
                                      <a:latin typeface="Cambria Math" panose="02040503050406030204" pitchFamily="18" charset="0"/>
                                      <a:ea typeface="+mn-ea"/>
                                      <a:cs typeface="+mn-cs"/>
                                    </a:rPr>
                                    <m:t>𝑃</m:t>
                                  </m:r>
                                </m:e>
                                <m:sub>
                                  <m:r>
                                    <a:rPr lang="en-US" sz="1800" i="1" kern="1200">
                                      <a:solidFill>
                                        <a:schemeClr val="dk1"/>
                                      </a:solidFill>
                                      <a:effectLst/>
                                      <a:latin typeface="Cambria Math" panose="02040503050406030204" pitchFamily="18" charset="0"/>
                                      <a:ea typeface="+mn-ea"/>
                                      <a:cs typeface="+mn-cs"/>
                                    </a:rPr>
                                    <m:t>𝑄𝐺𝑃</m:t>
                                  </m:r>
                                </m:sub>
                              </m:sSub>
                            </m:oMath>
                          </a14:m>
                          <a:r>
                            <a:rPr lang="en-US" sz="1800" kern="1200" dirty="0">
                              <a:solidFill>
                                <a:schemeClr val="dk1"/>
                              </a:solidFill>
                              <a:effectLst/>
                              <a:latin typeface="Times New Roman" panose="02020603050405020304" pitchFamily="18" charset="0"/>
                              <a:ea typeface="+mn-ea"/>
                              <a:cs typeface="Times New Roman" panose="02020603050405020304" pitchFamily="18" charset="0"/>
                            </a:rPr>
                            <a:t>. The obtained values of </a:t>
                          </a:r>
                          <a14:m>
                            <m:oMath xmlns:m="http://schemas.openxmlformats.org/officeDocument/2006/math">
                              <m:sSub>
                                <m:sSubPr>
                                  <m:ctrlPr>
                                    <a:rPr lang="fr-FR" sz="1800" i="1" kern="1200">
                                      <a:solidFill>
                                        <a:schemeClr val="dk1"/>
                                      </a:solidFill>
                                      <a:effectLst/>
                                      <a:latin typeface="Cambria Math" panose="02040503050406030204" pitchFamily="18" charset="0"/>
                                      <a:ea typeface="+mn-ea"/>
                                      <a:cs typeface="+mn-cs"/>
                                    </a:rPr>
                                  </m:ctrlPr>
                                </m:sSubPr>
                                <m:e>
                                  <m:r>
                                    <a:rPr lang="en-US" sz="1800" i="1" kern="1200">
                                      <a:solidFill>
                                        <a:schemeClr val="dk1"/>
                                      </a:solidFill>
                                      <a:effectLst/>
                                      <a:latin typeface="Cambria Math" panose="02040503050406030204" pitchFamily="18" charset="0"/>
                                      <a:ea typeface="+mn-ea"/>
                                      <a:cs typeface="+mn-cs"/>
                                    </a:rPr>
                                    <m:t>𝑇</m:t>
                                  </m:r>
                                </m:e>
                                <m:sub>
                                  <m:r>
                                    <a:rPr lang="en-US" sz="1800" i="1" kern="1200">
                                      <a:solidFill>
                                        <a:schemeClr val="dk1"/>
                                      </a:solidFill>
                                      <a:effectLst/>
                                      <a:latin typeface="Cambria Math" panose="02040503050406030204" pitchFamily="18" charset="0"/>
                                      <a:ea typeface="+mn-ea"/>
                                      <a:cs typeface="+mn-cs"/>
                                    </a:rPr>
                                    <m:t>𝑐</m:t>
                                  </m:r>
                                </m:sub>
                              </m:sSub>
                            </m:oMath>
                          </a14:m>
                          <a:r>
                            <a:rPr lang="en-US" sz="1800" kern="1200" dirty="0">
                              <a:solidFill>
                                <a:schemeClr val="dk1"/>
                              </a:solidFill>
                              <a:effectLst/>
                              <a:latin typeface="Times New Roman" panose="02020603050405020304" pitchFamily="18" charset="0"/>
                              <a:ea typeface="+mn-ea"/>
                              <a:cs typeface="Times New Roman" panose="02020603050405020304" pitchFamily="18" charset="0"/>
                            </a:rPr>
                            <a:t> in the different studied cases are shown in Table 1, and we can easily see that as the volume increases, </a:t>
                          </a:r>
                          <a14:m>
                            <m:oMath xmlns:m="http://schemas.openxmlformats.org/officeDocument/2006/math">
                              <m:sSub>
                                <m:sSubPr>
                                  <m:ctrlPr>
                                    <a:rPr lang="fr-FR" sz="1800" i="1" kern="1200">
                                      <a:solidFill>
                                        <a:schemeClr val="dk1"/>
                                      </a:solidFill>
                                      <a:effectLst/>
                                      <a:latin typeface="Cambria Math" panose="02040503050406030204" pitchFamily="18" charset="0"/>
                                      <a:ea typeface="+mn-ea"/>
                                      <a:cs typeface="+mn-cs"/>
                                    </a:rPr>
                                  </m:ctrlPr>
                                </m:sSubPr>
                                <m:e>
                                  <m:r>
                                    <a:rPr lang="en-US" sz="1800" i="1" kern="1200">
                                      <a:solidFill>
                                        <a:schemeClr val="dk1"/>
                                      </a:solidFill>
                                      <a:effectLst/>
                                      <a:latin typeface="Cambria Math" panose="02040503050406030204" pitchFamily="18" charset="0"/>
                                      <a:ea typeface="+mn-ea"/>
                                      <a:cs typeface="+mn-cs"/>
                                    </a:rPr>
                                    <m:t>𝑇</m:t>
                                  </m:r>
                                </m:e>
                                <m:sub>
                                  <m:r>
                                    <a:rPr lang="en-US" sz="1800" i="1" kern="1200">
                                      <a:solidFill>
                                        <a:schemeClr val="dk1"/>
                                      </a:solidFill>
                                      <a:effectLst/>
                                      <a:latin typeface="Cambria Math" panose="02040503050406030204" pitchFamily="18" charset="0"/>
                                      <a:ea typeface="+mn-ea"/>
                                      <a:cs typeface="+mn-cs"/>
                                    </a:rPr>
                                    <m:t>𝑐</m:t>
                                  </m:r>
                                </m:sub>
                              </m:sSub>
                            </m:oMath>
                          </a14:m>
                          <a:r>
                            <a:rPr lang="en-US" sz="1800" kern="1200" dirty="0">
                              <a:solidFill>
                                <a:schemeClr val="dk1"/>
                              </a:solidFill>
                              <a:effectLst/>
                              <a:latin typeface="Times New Roman" panose="02020603050405020304" pitchFamily="18" charset="0"/>
                              <a:ea typeface="+mn-ea"/>
                              <a:cs typeface="Times New Roman" panose="02020603050405020304" pitchFamily="18" charset="0"/>
                            </a:rPr>
                            <a:t> decreases until the volume reaches 10000fm</a:t>
                          </a:r>
                          <a:r>
                            <a:rPr lang="en-US" sz="1800" kern="1200" baseline="30000" dirty="0">
                              <a:solidFill>
                                <a:schemeClr val="dk1"/>
                              </a:solidFill>
                              <a:effectLst/>
                              <a:latin typeface="Times New Roman" panose="02020603050405020304" pitchFamily="18" charset="0"/>
                              <a:ea typeface="+mn-ea"/>
                              <a:cs typeface="Times New Roman" panose="02020603050405020304" pitchFamily="18" charset="0"/>
                            </a:rPr>
                            <a:t>3</a:t>
                          </a:r>
                          <a:r>
                            <a:rPr lang="en-US" sz="1800" kern="1200" dirty="0">
                              <a:solidFill>
                                <a:schemeClr val="dk1"/>
                              </a:solidFill>
                              <a:effectLst/>
                              <a:latin typeface="Times New Roman" panose="02020603050405020304" pitchFamily="18" charset="0"/>
                              <a:ea typeface="+mn-ea"/>
                              <a:cs typeface="Times New Roman" panose="02020603050405020304" pitchFamily="18" charset="0"/>
                            </a:rPr>
                            <a:t>, where </a:t>
                          </a:r>
                          <a14:m>
                            <m:oMath xmlns:m="http://schemas.openxmlformats.org/officeDocument/2006/math">
                              <m:sSub>
                                <m:sSubPr>
                                  <m:ctrlPr>
                                    <a:rPr lang="fr-FR" sz="1800" i="1" kern="1200">
                                      <a:solidFill>
                                        <a:schemeClr val="dk1"/>
                                      </a:solidFill>
                                      <a:effectLst/>
                                      <a:latin typeface="Cambria Math" panose="02040503050406030204" pitchFamily="18" charset="0"/>
                                      <a:ea typeface="+mn-ea"/>
                                      <a:cs typeface="+mn-cs"/>
                                    </a:rPr>
                                  </m:ctrlPr>
                                </m:sSubPr>
                                <m:e>
                                  <m:r>
                                    <a:rPr lang="en-US" sz="1800" i="1" kern="1200">
                                      <a:solidFill>
                                        <a:schemeClr val="dk1"/>
                                      </a:solidFill>
                                      <a:effectLst/>
                                      <a:latin typeface="Cambria Math" panose="02040503050406030204" pitchFamily="18" charset="0"/>
                                      <a:ea typeface="+mn-ea"/>
                                      <a:cs typeface="+mn-cs"/>
                                    </a:rPr>
                                    <m:t>𝑇</m:t>
                                  </m:r>
                                </m:e>
                                <m:sub>
                                  <m:r>
                                    <a:rPr lang="en-US" sz="1800" i="1" kern="1200">
                                      <a:solidFill>
                                        <a:schemeClr val="dk1"/>
                                      </a:solidFill>
                                      <a:effectLst/>
                                      <a:latin typeface="Cambria Math" panose="02040503050406030204" pitchFamily="18" charset="0"/>
                                      <a:ea typeface="+mn-ea"/>
                                      <a:cs typeface="+mn-cs"/>
                                    </a:rPr>
                                    <m:t>𝑐</m:t>
                                  </m:r>
                                </m:sub>
                              </m:sSub>
                            </m:oMath>
                          </a14:m>
                          <a:r>
                            <a:rPr lang="en-US" sz="1800" kern="1200" dirty="0">
                              <a:solidFill>
                                <a:schemeClr val="dk1"/>
                              </a:solidFill>
                              <a:effectLst/>
                              <a:latin typeface="Times New Roman" panose="02020603050405020304" pitchFamily="18" charset="0"/>
                              <a:ea typeface="+mn-ea"/>
                              <a:cs typeface="Times New Roman" panose="02020603050405020304" pitchFamily="18" charset="0"/>
                            </a:rPr>
                            <a:t> begins to stabilize. We can also notice that </a:t>
                          </a:r>
                          <a14:m>
                            <m:oMath xmlns:m="http://schemas.openxmlformats.org/officeDocument/2006/math">
                              <m:sSub>
                                <m:sSubPr>
                                  <m:ctrlPr>
                                    <a:rPr lang="fr-FR" sz="1800" i="1" kern="1200">
                                      <a:solidFill>
                                        <a:schemeClr val="dk1"/>
                                      </a:solidFill>
                                      <a:effectLst/>
                                      <a:latin typeface="Cambria Math" panose="02040503050406030204" pitchFamily="18" charset="0"/>
                                      <a:ea typeface="+mn-ea"/>
                                      <a:cs typeface="+mn-cs"/>
                                    </a:rPr>
                                  </m:ctrlPr>
                                </m:sSubPr>
                                <m:e>
                                  <m:r>
                                    <a:rPr lang="en-US" sz="1800" i="1" kern="1200">
                                      <a:solidFill>
                                        <a:schemeClr val="dk1"/>
                                      </a:solidFill>
                                      <a:effectLst/>
                                      <a:latin typeface="Cambria Math" panose="02040503050406030204" pitchFamily="18" charset="0"/>
                                      <a:ea typeface="+mn-ea"/>
                                      <a:cs typeface="+mn-cs"/>
                                    </a:rPr>
                                    <m:t>𝑇</m:t>
                                  </m:r>
                                </m:e>
                                <m:sub>
                                  <m:r>
                                    <a:rPr lang="en-US" sz="1800" i="1" kern="1200">
                                      <a:solidFill>
                                        <a:schemeClr val="dk1"/>
                                      </a:solidFill>
                                      <a:effectLst/>
                                      <a:latin typeface="Cambria Math" panose="02040503050406030204" pitchFamily="18" charset="0"/>
                                      <a:ea typeface="+mn-ea"/>
                                      <a:cs typeface="+mn-cs"/>
                                    </a:rPr>
                                    <m:t>𝑐</m:t>
                                  </m:r>
                                  <m:r>
                                    <a:rPr lang="en-US" sz="1800" i="1" kern="1200">
                                      <a:solidFill>
                                        <a:schemeClr val="dk1"/>
                                      </a:solidFill>
                                      <a:effectLst/>
                                      <a:latin typeface="Cambria Math" panose="02040503050406030204" pitchFamily="18" charset="0"/>
                                      <a:ea typeface="+mn-ea"/>
                                      <a:cs typeface="+mn-cs"/>
                                    </a:rPr>
                                    <m:t> </m:t>
                                  </m:r>
                                </m:sub>
                              </m:sSub>
                            </m:oMath>
                          </a14:m>
                          <a:r>
                            <a:rPr lang="en-US" sz="1800" kern="1200" dirty="0">
                              <a:solidFill>
                                <a:schemeClr val="dk1"/>
                              </a:solidFill>
                              <a:effectLst/>
                              <a:latin typeface="Times New Roman" panose="02020603050405020304" pitchFamily="18" charset="0"/>
                              <a:ea typeface="+mn-ea"/>
                              <a:cs typeface="Times New Roman" panose="02020603050405020304" pitchFamily="18" charset="0"/>
                            </a:rPr>
                            <a:t>(massless particles) &gt;</a:t>
                          </a:r>
                          <a14:m>
                            <m:oMath xmlns:m="http://schemas.openxmlformats.org/officeDocument/2006/math">
                              <m:sSub>
                                <m:sSubPr>
                                  <m:ctrlPr>
                                    <a:rPr lang="fr-FR" sz="1800" i="1" kern="1200">
                                      <a:solidFill>
                                        <a:schemeClr val="dk1"/>
                                      </a:solidFill>
                                      <a:effectLst/>
                                      <a:latin typeface="Cambria Math" panose="02040503050406030204" pitchFamily="18" charset="0"/>
                                      <a:ea typeface="+mn-ea"/>
                                      <a:cs typeface="+mn-cs"/>
                                    </a:rPr>
                                  </m:ctrlPr>
                                </m:sSubPr>
                                <m:e>
                                  <m:r>
                                    <a:rPr lang="en-US" sz="1800" i="1" kern="1200">
                                      <a:solidFill>
                                        <a:schemeClr val="dk1"/>
                                      </a:solidFill>
                                      <a:effectLst/>
                                      <a:latin typeface="Cambria Math" panose="02040503050406030204" pitchFamily="18" charset="0"/>
                                      <a:ea typeface="+mn-ea"/>
                                      <a:cs typeface="+mn-cs"/>
                                    </a:rPr>
                                    <m:t>𝑇</m:t>
                                  </m:r>
                                </m:e>
                                <m:sub>
                                  <m:r>
                                    <a:rPr lang="en-US" sz="1800" i="1" kern="1200">
                                      <a:solidFill>
                                        <a:schemeClr val="dk1"/>
                                      </a:solidFill>
                                      <a:effectLst/>
                                      <a:latin typeface="Cambria Math" panose="02040503050406030204" pitchFamily="18" charset="0"/>
                                      <a:ea typeface="+mn-ea"/>
                                      <a:cs typeface="+mn-cs"/>
                                    </a:rPr>
                                    <m:t>𝑐</m:t>
                                  </m:r>
                                  <m:r>
                                    <a:rPr lang="en-US" sz="1800" i="1" kern="1200">
                                      <a:solidFill>
                                        <a:schemeClr val="dk1"/>
                                      </a:solidFill>
                                      <a:effectLst/>
                                      <a:latin typeface="Cambria Math" panose="02040503050406030204" pitchFamily="18" charset="0"/>
                                      <a:ea typeface="+mn-ea"/>
                                      <a:cs typeface="+mn-cs"/>
                                    </a:rPr>
                                    <m:t> </m:t>
                                  </m:r>
                                </m:sub>
                              </m:sSub>
                            </m:oMath>
                          </a14:m>
                          <a:r>
                            <a:rPr lang="en-US" sz="1800" kern="1200" dirty="0">
                              <a:solidFill>
                                <a:schemeClr val="dk1"/>
                              </a:solidFill>
                              <a:effectLst/>
                              <a:latin typeface="Times New Roman" panose="02020603050405020304" pitchFamily="18" charset="0"/>
                              <a:ea typeface="+mn-ea"/>
                              <a:cs typeface="Times New Roman" panose="02020603050405020304" pitchFamily="18" charset="0"/>
                            </a:rPr>
                            <a:t>(massive particles).</a:t>
                          </a:r>
                          <a:endParaRPr lang="fr-FR" sz="1600" b="1" kern="1200" dirty="0">
                            <a:solidFill>
                              <a:schemeClr val="dk1"/>
                            </a:solidFill>
                            <a:effectLst/>
                            <a:latin typeface="Times New Roman" panose="02020603050405020304" pitchFamily="18" charset="0"/>
                            <a:ea typeface="+mn-ea"/>
                            <a:cs typeface="Times New Roman" panose="02020603050405020304" pitchFamily="18" charset="0"/>
                          </a:endParaRPr>
                        </a:p>
                      </a:txBody>
                      <a:tcPr marL="64584" marR="64584" marT="32339" marB="32339">
                        <a:solidFill>
                          <a:schemeClr val="bg1"/>
                        </a:solidFill>
                      </a:tcPr>
                    </a:tc>
                    <a:extLst>
                      <a:ext uri="{0D108BD9-81ED-4DB2-BD59-A6C34878D82A}">
                        <a16:rowId xmlns:a16="http://schemas.microsoft.com/office/drawing/2014/main" val="10003"/>
                      </a:ext>
                    </a:extLst>
                  </a:tr>
                </a:tbl>
              </a:graphicData>
            </a:graphic>
          </p:graphicFrame>
        </mc:Choice>
        <mc:Fallback xmlns="">
          <p:graphicFrame>
            <p:nvGraphicFramePr>
              <p:cNvPr id="15" name="Tableau 46"/>
              <p:cNvGraphicFramePr>
                <a:graphicFrameLocks noGrp="1"/>
              </p:cNvGraphicFramePr>
              <p:nvPr>
                <p:extLst>
                  <p:ext uri="{D42A27DB-BD31-4B8C-83A1-F6EECF244321}">
                    <p14:modId xmlns:p14="http://schemas.microsoft.com/office/powerpoint/2010/main" val="4186102948"/>
                  </p:ext>
                </p:extLst>
              </p:nvPr>
            </p:nvGraphicFramePr>
            <p:xfrm>
              <a:off x="421548" y="10214902"/>
              <a:ext cx="10299220" cy="19470750"/>
            </p:xfrm>
            <a:graphic>
              <a:graphicData uri="http://schemas.openxmlformats.org/drawingml/2006/table">
                <a:tbl>
                  <a:tblPr firstRow="1" bandRow="1">
                    <a:effectLst>
                      <a:outerShdw blurRad="63500" sx="102000" sy="102000" algn="ctr" rotWithShape="0">
                        <a:prstClr val="black">
                          <a:alpha val="40000"/>
                        </a:prstClr>
                      </a:outerShdw>
                    </a:effectLst>
                    <a:tableStyleId>{5C22544A-7EE6-4342-B048-85BDC9FD1C3A}</a:tableStyleId>
                  </a:tblPr>
                  <a:tblGrid>
                    <a:gridCol w="10299220">
                      <a:extLst>
                        <a:ext uri="{9D8B030D-6E8A-4147-A177-3AD203B41FA5}">
                          <a16:colId xmlns:a16="http://schemas.microsoft.com/office/drawing/2014/main" val="20000"/>
                        </a:ext>
                      </a:extLst>
                    </a:gridCol>
                  </a:tblGrid>
                  <a:tr h="430438">
                    <a:tc>
                      <a:txBody>
                        <a:bodyPr/>
                        <a:lstStyle/>
                        <a:p>
                          <a:pPr marL="0" marR="0" indent="0" algn="ctr" defTabSz="2951897" rtl="0" eaLnBrk="1" fontAlgn="auto" latinLnBrk="0" hangingPunct="1">
                            <a:lnSpc>
                              <a:spcPct val="100000"/>
                            </a:lnSpc>
                            <a:spcBef>
                              <a:spcPts val="0"/>
                            </a:spcBef>
                            <a:spcAft>
                              <a:spcPts val="0"/>
                            </a:spcAft>
                            <a:buClrTx/>
                            <a:buSzTx/>
                            <a:buFontTx/>
                            <a:buNone/>
                            <a:tabLst/>
                            <a:defRPr/>
                          </a:pPr>
                          <a:r>
                            <a:rPr lang="fr-FR" sz="2400" b="1" dirty="0">
                              <a:solidFill>
                                <a:srgbClr val="D60093"/>
                              </a:solidFill>
                              <a:effectLst>
                                <a:outerShdw blurRad="38100" dist="38100" dir="2700000" algn="tl">
                                  <a:srgbClr val="C0C0C0"/>
                                </a:outerShdw>
                              </a:effectLst>
                              <a:latin typeface="Times New Roman" pitchFamily="18" charset="0"/>
                              <a:cs typeface="Times New Roman" pitchFamily="18" charset="0"/>
                            </a:rPr>
                            <a:t>THE PARTITION FUNCTION OF THE HG AND THE QGP</a:t>
                          </a:r>
                        </a:p>
                      </a:txBody>
                      <a:tcPr marL="64584" marR="64584" marT="32339" marB="32339">
                        <a:gradFill>
                          <a:gsLst>
                            <a:gs pos="0">
                              <a:schemeClr val="bg2">
                                <a:lumMod val="25000"/>
                                <a:alpha val="40000"/>
                              </a:schemeClr>
                            </a:gs>
                            <a:gs pos="64999">
                              <a:srgbClr val="F0EBD5"/>
                            </a:gs>
                            <a:gs pos="100000">
                              <a:srgbClr val="D1C39F"/>
                            </a:gs>
                          </a:gsLst>
                          <a:lin ang="5400000" scaled="0"/>
                        </a:gradFill>
                      </a:tcPr>
                    </a:tc>
                    <a:extLst>
                      <a:ext uri="{0D108BD9-81ED-4DB2-BD59-A6C34878D82A}">
                        <a16:rowId xmlns:a16="http://schemas.microsoft.com/office/drawing/2014/main" val="10000"/>
                      </a:ext>
                    </a:extLst>
                  </a:tr>
                  <a:tr h="10617502">
                    <a:tc>
                      <a:txBody>
                        <a:bodyPr/>
                        <a:lstStyle/>
                        <a:p>
                          <a:endParaRPr lang="fr-FR"/>
                        </a:p>
                      </a:txBody>
                      <a:tcPr marL="64584" marR="64584" marT="32339" marB="32339">
                        <a:blipFill>
                          <a:blip r:embed="rId5"/>
                          <a:stretch>
                            <a:fillRect l="-1716" t="-6544" r="-1893" b="-81917"/>
                          </a:stretch>
                        </a:blipFill>
                      </a:tcPr>
                    </a:tc>
                    <a:extLst>
                      <a:ext uri="{0D108BD9-81ED-4DB2-BD59-A6C34878D82A}">
                        <a16:rowId xmlns:a16="http://schemas.microsoft.com/office/drawing/2014/main" val="10001"/>
                      </a:ext>
                    </a:extLst>
                  </a:tr>
                  <a:tr h="547596">
                    <a:tc>
                      <a:txBody>
                        <a:bodyPr/>
                        <a:lstStyle/>
                        <a:p>
                          <a:pPr marL="0" marR="0" indent="0" algn="ctr" defTabSz="2951897" rtl="0" eaLnBrk="1" fontAlgn="auto" latinLnBrk="0" hangingPunct="1">
                            <a:lnSpc>
                              <a:spcPct val="150000"/>
                            </a:lnSpc>
                            <a:spcBef>
                              <a:spcPts val="0"/>
                            </a:spcBef>
                            <a:spcAft>
                              <a:spcPts val="0"/>
                            </a:spcAft>
                            <a:buClrTx/>
                            <a:buSzTx/>
                            <a:buFontTx/>
                            <a:buNone/>
                            <a:tabLst/>
                            <a:defRPr/>
                          </a:pPr>
                          <a:r>
                            <a:rPr lang="fr-FR" sz="2400" b="1" dirty="0">
                              <a:solidFill>
                                <a:srgbClr val="D60093"/>
                              </a:solidFill>
                              <a:effectLst>
                                <a:outerShdw blurRad="38100" dist="38100" dir="2700000" algn="tl">
                                  <a:srgbClr val="C0C0C0"/>
                                </a:outerShdw>
                              </a:effectLst>
                              <a:latin typeface="Times New Roman" pitchFamily="18" charset="0"/>
                              <a:cs typeface="Times New Roman" pitchFamily="18" charset="0"/>
                            </a:rPr>
                            <a:t>DISCUSSIONS</a:t>
                          </a:r>
                        </a:p>
                      </a:txBody>
                      <a:tcPr marL="64584" marR="64584" marT="32339" marB="32339">
                        <a:gradFill>
                          <a:gsLst>
                            <a:gs pos="0">
                              <a:schemeClr val="bg2">
                                <a:lumMod val="10000"/>
                                <a:alpha val="40000"/>
                              </a:schemeClr>
                            </a:gs>
                            <a:gs pos="64999">
                              <a:srgbClr val="F0EBD5"/>
                            </a:gs>
                            <a:gs pos="100000">
                              <a:srgbClr val="D1C39F"/>
                            </a:gs>
                          </a:gsLst>
                          <a:lin ang="5400000" scaled="0"/>
                        </a:gradFill>
                      </a:tcPr>
                    </a:tc>
                    <a:extLst>
                      <a:ext uri="{0D108BD9-81ED-4DB2-BD59-A6C34878D82A}">
                        <a16:rowId xmlns:a16="http://schemas.microsoft.com/office/drawing/2014/main" val="10002"/>
                      </a:ext>
                    </a:extLst>
                  </a:tr>
                  <a:tr h="7875214">
                    <a:tc>
                      <a:txBody>
                        <a:bodyPr/>
                        <a:lstStyle/>
                        <a:p>
                          <a:endParaRPr lang="fr-FR"/>
                        </a:p>
                      </a:txBody>
                      <a:tcPr marL="64584" marR="64584" marT="32339" marB="32339">
                        <a:blipFill>
                          <a:blip r:embed="rId5"/>
                          <a:stretch>
                            <a:fillRect l="-1716" t="-150619" r="-1893" b="-3483"/>
                          </a:stretch>
                        </a:blipFill>
                      </a:tcPr>
                    </a:tc>
                    <a:extLst>
                      <a:ext uri="{0D108BD9-81ED-4DB2-BD59-A6C34878D82A}">
                        <a16:rowId xmlns:a16="http://schemas.microsoft.com/office/drawing/2014/main" val="10003"/>
                      </a:ext>
                    </a:extLst>
                  </a:tr>
                </a:tbl>
              </a:graphicData>
            </a:graphic>
          </p:graphicFrame>
        </mc:Fallback>
      </mc:AlternateContent>
      <p:sp>
        <p:nvSpPr>
          <p:cNvPr id="1236" name="Rectangle 88"/>
          <p:cNvSpPr>
            <a:spLocks noChangeArrowheads="1"/>
          </p:cNvSpPr>
          <p:nvPr/>
        </p:nvSpPr>
        <p:spPr bwMode="auto">
          <a:xfrm>
            <a:off x="0" y="0"/>
            <a:ext cx="21386800" cy="0"/>
          </a:xfrm>
          <a:prstGeom prst="rect">
            <a:avLst/>
          </a:prstGeom>
          <a:noFill/>
          <a:ln w="9525">
            <a:noFill/>
            <a:miter lim="800000"/>
            <a:headEnd/>
            <a:tailEnd/>
          </a:ln>
        </p:spPr>
        <p:txBody>
          <a:bodyPr wrap="none" anchor="ctr">
            <a:spAutoFit/>
          </a:bodyPr>
          <a:lstStyle/>
          <a:p>
            <a:endParaRPr lang="en-US"/>
          </a:p>
        </p:txBody>
      </p:sp>
      <p:sp>
        <p:nvSpPr>
          <p:cNvPr id="1237" name="Rectangle 92"/>
          <p:cNvSpPr>
            <a:spLocks noChangeArrowheads="1"/>
          </p:cNvSpPr>
          <p:nvPr/>
        </p:nvSpPr>
        <p:spPr bwMode="auto">
          <a:xfrm>
            <a:off x="0" y="14930438"/>
            <a:ext cx="21386800" cy="0"/>
          </a:xfrm>
          <a:prstGeom prst="rect">
            <a:avLst/>
          </a:prstGeom>
          <a:noFill/>
          <a:ln w="9525">
            <a:noFill/>
            <a:miter lim="800000"/>
            <a:headEnd/>
            <a:tailEnd/>
          </a:ln>
        </p:spPr>
        <p:txBody>
          <a:bodyPr wrap="none" anchor="ctr">
            <a:spAutoFit/>
          </a:bodyPr>
          <a:lstStyle/>
          <a:p>
            <a:endParaRPr lang="en-US"/>
          </a:p>
        </p:txBody>
      </p:sp>
      <p:sp>
        <p:nvSpPr>
          <p:cNvPr id="1238" name="Rectangle 94"/>
          <p:cNvSpPr>
            <a:spLocks noChangeArrowheads="1"/>
          </p:cNvSpPr>
          <p:nvPr/>
        </p:nvSpPr>
        <p:spPr bwMode="auto">
          <a:xfrm>
            <a:off x="0" y="14930438"/>
            <a:ext cx="21386800" cy="0"/>
          </a:xfrm>
          <a:prstGeom prst="rect">
            <a:avLst/>
          </a:prstGeom>
          <a:noFill/>
          <a:ln w="9525">
            <a:noFill/>
            <a:miter lim="800000"/>
            <a:headEnd/>
            <a:tailEnd/>
          </a:ln>
        </p:spPr>
        <p:txBody>
          <a:bodyPr wrap="none" anchor="ctr">
            <a:spAutoFit/>
          </a:bodyPr>
          <a:lstStyle/>
          <a:p>
            <a:endParaRPr lang="en-US"/>
          </a:p>
        </p:txBody>
      </p:sp>
      <p:sp>
        <p:nvSpPr>
          <p:cNvPr id="1239" name="Rectangle 96"/>
          <p:cNvSpPr>
            <a:spLocks noChangeArrowheads="1"/>
          </p:cNvSpPr>
          <p:nvPr/>
        </p:nvSpPr>
        <p:spPr bwMode="auto">
          <a:xfrm>
            <a:off x="0" y="14925675"/>
            <a:ext cx="21386800" cy="0"/>
          </a:xfrm>
          <a:prstGeom prst="rect">
            <a:avLst/>
          </a:prstGeom>
          <a:noFill/>
          <a:ln w="9525">
            <a:noFill/>
            <a:miter lim="800000"/>
            <a:headEnd/>
            <a:tailEnd/>
          </a:ln>
        </p:spPr>
        <p:txBody>
          <a:bodyPr wrap="none" anchor="ctr">
            <a:spAutoFit/>
          </a:bodyPr>
          <a:lstStyle/>
          <a:p>
            <a:endParaRPr lang="en-US"/>
          </a:p>
        </p:txBody>
      </p:sp>
      <p:sp>
        <p:nvSpPr>
          <p:cNvPr id="1240" name="Rectangle 98"/>
          <p:cNvSpPr>
            <a:spLocks noChangeArrowheads="1"/>
          </p:cNvSpPr>
          <p:nvPr/>
        </p:nvSpPr>
        <p:spPr bwMode="auto">
          <a:xfrm>
            <a:off x="0" y="14779625"/>
            <a:ext cx="21386800" cy="0"/>
          </a:xfrm>
          <a:prstGeom prst="rect">
            <a:avLst/>
          </a:prstGeom>
          <a:noFill/>
          <a:ln w="9525">
            <a:noFill/>
            <a:miter lim="800000"/>
            <a:headEnd/>
            <a:tailEnd/>
          </a:ln>
        </p:spPr>
        <p:txBody>
          <a:bodyPr wrap="none" anchor="ctr">
            <a:spAutoFit/>
          </a:bodyPr>
          <a:lstStyle/>
          <a:p>
            <a:endParaRPr lang="en-US"/>
          </a:p>
        </p:txBody>
      </p:sp>
      <p:sp>
        <p:nvSpPr>
          <p:cNvPr id="1241" name="Rectangle 100"/>
          <p:cNvSpPr>
            <a:spLocks noChangeArrowheads="1"/>
          </p:cNvSpPr>
          <p:nvPr/>
        </p:nvSpPr>
        <p:spPr bwMode="auto">
          <a:xfrm>
            <a:off x="0" y="14720888"/>
            <a:ext cx="21386800" cy="0"/>
          </a:xfrm>
          <a:prstGeom prst="rect">
            <a:avLst/>
          </a:prstGeom>
          <a:noFill/>
          <a:ln w="9525">
            <a:noFill/>
            <a:miter lim="800000"/>
            <a:headEnd/>
            <a:tailEnd/>
          </a:ln>
        </p:spPr>
        <p:txBody>
          <a:bodyPr wrap="none" anchor="ctr">
            <a:spAutoFit/>
          </a:bodyPr>
          <a:lstStyle/>
          <a:p>
            <a:endParaRPr lang="en-US"/>
          </a:p>
        </p:txBody>
      </p:sp>
      <p:sp>
        <p:nvSpPr>
          <p:cNvPr id="1242" name="Rectangle 102"/>
          <p:cNvSpPr>
            <a:spLocks noChangeArrowheads="1"/>
          </p:cNvSpPr>
          <p:nvPr/>
        </p:nvSpPr>
        <p:spPr bwMode="auto">
          <a:xfrm>
            <a:off x="0" y="14930438"/>
            <a:ext cx="21386800" cy="0"/>
          </a:xfrm>
          <a:prstGeom prst="rect">
            <a:avLst/>
          </a:prstGeom>
          <a:noFill/>
          <a:ln w="9525">
            <a:noFill/>
            <a:miter lim="800000"/>
            <a:headEnd/>
            <a:tailEnd/>
          </a:ln>
        </p:spPr>
        <p:txBody>
          <a:bodyPr wrap="none" anchor="ctr">
            <a:spAutoFit/>
          </a:bodyPr>
          <a:lstStyle/>
          <a:p>
            <a:endParaRPr lang="en-US"/>
          </a:p>
        </p:txBody>
      </p:sp>
      <p:sp>
        <p:nvSpPr>
          <p:cNvPr id="1243" name="Rectangle 104"/>
          <p:cNvSpPr>
            <a:spLocks noChangeArrowheads="1"/>
          </p:cNvSpPr>
          <p:nvPr/>
        </p:nvSpPr>
        <p:spPr bwMode="auto">
          <a:xfrm>
            <a:off x="0" y="0"/>
            <a:ext cx="21386800" cy="0"/>
          </a:xfrm>
          <a:prstGeom prst="rect">
            <a:avLst/>
          </a:prstGeom>
          <a:noFill/>
          <a:ln w="9525">
            <a:noFill/>
            <a:miter lim="800000"/>
            <a:headEnd/>
            <a:tailEnd/>
          </a:ln>
        </p:spPr>
        <p:txBody>
          <a:bodyPr wrap="none" anchor="ctr">
            <a:spAutoFit/>
          </a:bodyPr>
          <a:lstStyle/>
          <a:p>
            <a:endParaRPr lang="en-US"/>
          </a:p>
        </p:txBody>
      </p:sp>
      <p:sp>
        <p:nvSpPr>
          <p:cNvPr id="1244" name="Rectangle 106"/>
          <p:cNvSpPr>
            <a:spLocks noChangeArrowheads="1"/>
          </p:cNvSpPr>
          <p:nvPr/>
        </p:nvSpPr>
        <p:spPr bwMode="auto">
          <a:xfrm>
            <a:off x="0" y="15025688"/>
            <a:ext cx="21386800" cy="0"/>
          </a:xfrm>
          <a:prstGeom prst="rect">
            <a:avLst/>
          </a:prstGeom>
          <a:noFill/>
          <a:ln w="9525">
            <a:noFill/>
            <a:miter lim="800000"/>
            <a:headEnd/>
            <a:tailEnd/>
          </a:ln>
        </p:spPr>
        <p:txBody>
          <a:bodyPr wrap="none" anchor="ctr">
            <a:spAutoFit/>
          </a:bodyPr>
          <a:lstStyle/>
          <a:p>
            <a:endParaRPr lang="en-US"/>
          </a:p>
        </p:txBody>
      </p:sp>
      <p:sp>
        <p:nvSpPr>
          <p:cNvPr id="1245" name="Rectangle 108"/>
          <p:cNvSpPr>
            <a:spLocks noChangeArrowheads="1"/>
          </p:cNvSpPr>
          <p:nvPr/>
        </p:nvSpPr>
        <p:spPr bwMode="auto">
          <a:xfrm>
            <a:off x="0" y="14949488"/>
            <a:ext cx="21386800" cy="0"/>
          </a:xfrm>
          <a:prstGeom prst="rect">
            <a:avLst/>
          </a:prstGeom>
          <a:noFill/>
          <a:ln w="9525">
            <a:noFill/>
            <a:miter lim="800000"/>
            <a:headEnd/>
            <a:tailEnd/>
          </a:ln>
        </p:spPr>
        <p:txBody>
          <a:bodyPr wrap="none" anchor="ctr">
            <a:spAutoFit/>
          </a:bodyPr>
          <a:lstStyle/>
          <a:p>
            <a:endParaRPr lang="en-US"/>
          </a:p>
        </p:txBody>
      </p:sp>
      <p:sp>
        <p:nvSpPr>
          <p:cNvPr id="1246" name="Rectangle 110"/>
          <p:cNvSpPr>
            <a:spLocks noChangeArrowheads="1"/>
          </p:cNvSpPr>
          <p:nvPr/>
        </p:nvSpPr>
        <p:spPr bwMode="auto">
          <a:xfrm>
            <a:off x="0" y="14925675"/>
            <a:ext cx="21386800" cy="0"/>
          </a:xfrm>
          <a:prstGeom prst="rect">
            <a:avLst/>
          </a:prstGeom>
          <a:noFill/>
          <a:ln w="9525">
            <a:noFill/>
            <a:miter lim="800000"/>
            <a:headEnd/>
            <a:tailEnd/>
          </a:ln>
        </p:spPr>
        <p:txBody>
          <a:bodyPr wrap="none" anchor="ctr">
            <a:spAutoFit/>
          </a:bodyPr>
          <a:lstStyle/>
          <a:p>
            <a:endParaRPr lang="en-US"/>
          </a:p>
        </p:txBody>
      </p:sp>
      <p:sp>
        <p:nvSpPr>
          <p:cNvPr id="1247" name="Rectangle 112"/>
          <p:cNvSpPr>
            <a:spLocks noChangeArrowheads="1"/>
          </p:cNvSpPr>
          <p:nvPr/>
        </p:nvSpPr>
        <p:spPr bwMode="auto">
          <a:xfrm>
            <a:off x="180975" y="14924088"/>
            <a:ext cx="21386800" cy="0"/>
          </a:xfrm>
          <a:prstGeom prst="rect">
            <a:avLst/>
          </a:prstGeom>
          <a:noFill/>
          <a:ln w="9525">
            <a:noFill/>
            <a:miter lim="800000"/>
            <a:headEnd/>
            <a:tailEnd/>
          </a:ln>
        </p:spPr>
        <p:txBody>
          <a:bodyPr wrap="none" anchor="ctr">
            <a:spAutoFit/>
          </a:bodyPr>
          <a:lstStyle/>
          <a:p>
            <a:endParaRPr lang="en-US"/>
          </a:p>
        </p:txBody>
      </p:sp>
      <p:sp>
        <p:nvSpPr>
          <p:cNvPr id="1248" name="Rectangle 114"/>
          <p:cNvSpPr>
            <a:spLocks noChangeArrowheads="1"/>
          </p:cNvSpPr>
          <p:nvPr/>
        </p:nvSpPr>
        <p:spPr bwMode="auto">
          <a:xfrm>
            <a:off x="0" y="14949488"/>
            <a:ext cx="21386800" cy="0"/>
          </a:xfrm>
          <a:prstGeom prst="rect">
            <a:avLst/>
          </a:prstGeom>
          <a:noFill/>
          <a:ln w="9525">
            <a:noFill/>
            <a:miter lim="800000"/>
            <a:headEnd/>
            <a:tailEnd/>
          </a:ln>
        </p:spPr>
        <p:txBody>
          <a:bodyPr wrap="none" anchor="ctr">
            <a:spAutoFit/>
          </a:bodyPr>
          <a:lstStyle/>
          <a:p>
            <a:endParaRPr lang="en-US"/>
          </a:p>
        </p:txBody>
      </p:sp>
      <p:sp>
        <p:nvSpPr>
          <p:cNvPr id="1249" name="Rectangle 116"/>
          <p:cNvSpPr>
            <a:spLocks noChangeArrowheads="1"/>
          </p:cNvSpPr>
          <p:nvPr/>
        </p:nvSpPr>
        <p:spPr bwMode="auto">
          <a:xfrm>
            <a:off x="0" y="15044738"/>
            <a:ext cx="21386800" cy="0"/>
          </a:xfrm>
          <a:prstGeom prst="rect">
            <a:avLst/>
          </a:prstGeom>
          <a:noFill/>
          <a:ln w="9525">
            <a:noFill/>
            <a:miter lim="800000"/>
            <a:headEnd/>
            <a:tailEnd/>
          </a:ln>
        </p:spPr>
        <p:txBody>
          <a:bodyPr wrap="none" anchor="ctr">
            <a:spAutoFit/>
          </a:bodyPr>
          <a:lstStyle/>
          <a:p>
            <a:endParaRPr lang="en-US"/>
          </a:p>
        </p:txBody>
      </p:sp>
      <p:sp>
        <p:nvSpPr>
          <p:cNvPr id="1250" name="Rectangle 118"/>
          <p:cNvSpPr>
            <a:spLocks noChangeArrowheads="1"/>
          </p:cNvSpPr>
          <p:nvPr/>
        </p:nvSpPr>
        <p:spPr bwMode="auto">
          <a:xfrm>
            <a:off x="0" y="14954250"/>
            <a:ext cx="21386800" cy="0"/>
          </a:xfrm>
          <a:prstGeom prst="rect">
            <a:avLst/>
          </a:prstGeom>
          <a:noFill/>
          <a:ln w="9525">
            <a:noFill/>
            <a:miter lim="800000"/>
            <a:headEnd/>
            <a:tailEnd/>
          </a:ln>
        </p:spPr>
        <p:txBody>
          <a:bodyPr wrap="none" anchor="ctr">
            <a:spAutoFit/>
          </a:bodyPr>
          <a:lstStyle/>
          <a:p>
            <a:endParaRPr lang="en-US"/>
          </a:p>
        </p:txBody>
      </p:sp>
      <p:sp>
        <p:nvSpPr>
          <p:cNvPr id="1251" name="Rectangle 122"/>
          <p:cNvSpPr>
            <a:spLocks noChangeArrowheads="1"/>
          </p:cNvSpPr>
          <p:nvPr/>
        </p:nvSpPr>
        <p:spPr bwMode="auto">
          <a:xfrm>
            <a:off x="0" y="15025688"/>
            <a:ext cx="21386800" cy="0"/>
          </a:xfrm>
          <a:prstGeom prst="rect">
            <a:avLst/>
          </a:prstGeom>
          <a:noFill/>
          <a:ln w="9525">
            <a:noFill/>
            <a:miter lim="800000"/>
            <a:headEnd/>
            <a:tailEnd/>
          </a:ln>
        </p:spPr>
        <p:txBody>
          <a:bodyPr wrap="none" anchor="ctr">
            <a:spAutoFit/>
          </a:bodyPr>
          <a:lstStyle/>
          <a:p>
            <a:endParaRPr lang="en-US"/>
          </a:p>
        </p:txBody>
      </p:sp>
      <p:sp>
        <p:nvSpPr>
          <p:cNvPr id="1252" name="Rectangle 124"/>
          <p:cNvSpPr>
            <a:spLocks noChangeArrowheads="1"/>
          </p:cNvSpPr>
          <p:nvPr/>
        </p:nvSpPr>
        <p:spPr bwMode="auto">
          <a:xfrm>
            <a:off x="0" y="15025688"/>
            <a:ext cx="21386800" cy="0"/>
          </a:xfrm>
          <a:prstGeom prst="rect">
            <a:avLst/>
          </a:prstGeom>
          <a:noFill/>
          <a:ln w="9525">
            <a:noFill/>
            <a:miter lim="800000"/>
            <a:headEnd/>
            <a:tailEnd/>
          </a:ln>
        </p:spPr>
        <p:txBody>
          <a:bodyPr wrap="none" anchor="ctr">
            <a:spAutoFit/>
          </a:bodyPr>
          <a:lstStyle/>
          <a:p>
            <a:endParaRPr lang="en-US"/>
          </a:p>
        </p:txBody>
      </p:sp>
      <p:sp>
        <p:nvSpPr>
          <p:cNvPr id="1253" name="Rectangle 126"/>
          <p:cNvSpPr>
            <a:spLocks noChangeArrowheads="1"/>
          </p:cNvSpPr>
          <p:nvPr/>
        </p:nvSpPr>
        <p:spPr bwMode="auto">
          <a:xfrm>
            <a:off x="0" y="15025688"/>
            <a:ext cx="21386800" cy="0"/>
          </a:xfrm>
          <a:prstGeom prst="rect">
            <a:avLst/>
          </a:prstGeom>
          <a:noFill/>
          <a:ln w="9525">
            <a:noFill/>
            <a:miter lim="800000"/>
            <a:headEnd/>
            <a:tailEnd/>
          </a:ln>
        </p:spPr>
        <p:txBody>
          <a:bodyPr wrap="none" anchor="ctr">
            <a:spAutoFit/>
          </a:bodyPr>
          <a:lstStyle/>
          <a:p>
            <a:endParaRPr lang="en-US"/>
          </a:p>
        </p:txBody>
      </p:sp>
      <p:graphicFrame>
        <p:nvGraphicFramePr>
          <p:cNvPr id="5" name="Tableau 33"/>
          <p:cNvGraphicFramePr>
            <a:graphicFrameLocks noGrp="1"/>
          </p:cNvGraphicFramePr>
          <p:nvPr>
            <p:extLst>
              <p:ext uri="{D42A27DB-BD31-4B8C-83A1-F6EECF244321}">
                <p14:modId xmlns:p14="http://schemas.microsoft.com/office/powerpoint/2010/main" val="1234970132"/>
              </p:ext>
            </p:extLst>
          </p:nvPr>
        </p:nvGraphicFramePr>
        <p:xfrm>
          <a:off x="324028" y="6383659"/>
          <a:ext cx="10494260" cy="3719327"/>
        </p:xfrm>
        <a:graphic>
          <a:graphicData uri="http://schemas.openxmlformats.org/drawingml/2006/table">
            <a:tbl>
              <a:tblPr firstRow="1" bandRow="1">
                <a:effectLst>
                  <a:outerShdw blurRad="63500" sx="102000" sy="102000" algn="ctr" rotWithShape="0">
                    <a:prstClr val="black">
                      <a:alpha val="40000"/>
                    </a:prstClr>
                  </a:outerShdw>
                </a:effectLst>
                <a:tableStyleId>{5C22544A-7EE6-4342-B048-85BDC9FD1C3A}</a:tableStyleId>
              </a:tblPr>
              <a:tblGrid>
                <a:gridCol w="10494260">
                  <a:extLst>
                    <a:ext uri="{9D8B030D-6E8A-4147-A177-3AD203B41FA5}">
                      <a16:colId xmlns:a16="http://schemas.microsoft.com/office/drawing/2014/main" val="20000"/>
                    </a:ext>
                  </a:extLst>
                </a:gridCol>
              </a:tblGrid>
              <a:tr h="428665">
                <a:tc>
                  <a:txBody>
                    <a:bodyPr/>
                    <a:lstStyle/>
                    <a:p>
                      <a:pPr marL="0" marR="0" indent="0" algn="ctr" defTabSz="4172343" rtl="0" eaLnBrk="1" fontAlgn="auto" latinLnBrk="0" hangingPunct="1">
                        <a:lnSpc>
                          <a:spcPct val="100000"/>
                        </a:lnSpc>
                        <a:spcBef>
                          <a:spcPts val="0"/>
                        </a:spcBef>
                        <a:spcAft>
                          <a:spcPts val="0"/>
                        </a:spcAft>
                        <a:buClrTx/>
                        <a:buSzTx/>
                        <a:buFontTx/>
                        <a:buNone/>
                        <a:tabLst/>
                        <a:defRPr/>
                      </a:pPr>
                      <a:r>
                        <a:rPr lang="fr-FR" sz="2400" b="1" dirty="0">
                          <a:solidFill>
                            <a:srgbClr val="D60093"/>
                          </a:solidFill>
                          <a:effectLst>
                            <a:outerShdw blurRad="38100" dist="38100" dir="2700000" algn="tl">
                              <a:srgbClr val="C0C0C0"/>
                            </a:outerShdw>
                          </a:effectLst>
                          <a:latin typeface="Times New Roman" pitchFamily="18" charset="0"/>
                          <a:cs typeface="Times New Roman" pitchFamily="18" charset="0"/>
                        </a:rPr>
                        <a:t>INTRODUCTION</a:t>
                      </a:r>
                    </a:p>
                  </a:txBody>
                  <a:tcPr marL="64584" marR="64584" marT="32339" marB="32339">
                    <a:gradFill>
                      <a:gsLst>
                        <a:gs pos="0">
                          <a:schemeClr val="bg2">
                            <a:lumMod val="25000"/>
                            <a:alpha val="40000"/>
                          </a:schemeClr>
                        </a:gs>
                        <a:gs pos="64999">
                          <a:srgbClr val="F0EBD5"/>
                        </a:gs>
                        <a:gs pos="100000">
                          <a:srgbClr val="D1C39F"/>
                        </a:gs>
                      </a:gsLst>
                      <a:lin ang="5400000" scaled="0"/>
                    </a:gradFill>
                  </a:tcPr>
                </a:tc>
                <a:extLst>
                  <a:ext uri="{0D108BD9-81ED-4DB2-BD59-A6C34878D82A}">
                    <a16:rowId xmlns:a16="http://schemas.microsoft.com/office/drawing/2014/main" val="10000"/>
                  </a:ext>
                </a:extLst>
              </a:tr>
              <a:tr h="3288889">
                <a:tc>
                  <a:txBody>
                    <a:bodyPr/>
                    <a:lstStyle/>
                    <a:p>
                      <a:pPr marL="0" lvl="0" indent="360000" algn="just">
                        <a:lnSpc>
                          <a:spcPct val="150000"/>
                        </a:lnSpc>
                      </a:pPr>
                      <a:r>
                        <a:rPr lang="en-US" sz="1800" kern="1200" dirty="0">
                          <a:solidFill>
                            <a:schemeClr val="dk1"/>
                          </a:solidFill>
                          <a:effectLst/>
                          <a:latin typeface="Times New Roman" panose="02020603050405020304" pitchFamily="18" charset="0"/>
                          <a:ea typeface="+mn-ea"/>
                          <a:cs typeface="Times New Roman" panose="02020603050405020304" pitchFamily="18" charset="0"/>
                        </a:rPr>
                        <a:t>Quantum Chromodynamics (QCD) is the basic theory that describes the strong interactions, between the quarks and the gluons in the hadrons  [1]. In the ordinary conditions, quarks and gluons are confined into hadrons. However, at high temperature and/or density, hadronic matter undergoes a phase transition: quarks and gluons become deconfined, </a:t>
                      </a:r>
                      <a:r>
                        <a:rPr lang="en-US" sz="1800" kern="1200" dirty="0" err="1">
                          <a:solidFill>
                            <a:schemeClr val="dk1"/>
                          </a:solidFill>
                          <a:effectLst/>
                          <a:latin typeface="Times New Roman" panose="02020603050405020304" pitchFamily="18" charset="0"/>
                          <a:ea typeface="+mn-ea"/>
                          <a:cs typeface="Times New Roman" panose="02020603050405020304" pitchFamily="18" charset="0"/>
                        </a:rPr>
                        <a:t>i</a:t>
                      </a:r>
                      <a:r>
                        <a:rPr lang="en-US" sz="1800" kern="1200" dirty="0">
                          <a:solidFill>
                            <a:schemeClr val="dk1"/>
                          </a:solidFill>
                          <a:effectLst/>
                          <a:latin typeface="Times New Roman" panose="02020603050405020304" pitchFamily="18" charset="0"/>
                          <a:ea typeface="+mn-ea"/>
                          <a:cs typeface="Times New Roman" panose="02020603050405020304" pitchFamily="18" charset="0"/>
                        </a:rPr>
                        <a:t>. e., free [2], in a new phase called the Quark-Gluon Plasma (QGP).</a:t>
                      </a:r>
                      <a:r>
                        <a:rPr lang="fr-FR" sz="1800" kern="1200" dirty="0">
                          <a:solidFill>
                            <a:schemeClr val="dk1"/>
                          </a:solidFill>
                          <a:effectLst/>
                          <a:latin typeface="Times New Roman" panose="02020603050405020304" pitchFamily="18" charset="0"/>
                          <a:ea typeface="+mn-ea"/>
                          <a:cs typeface="Times New Roman" panose="02020603050405020304" pitchFamily="18" charset="0"/>
                        </a:rPr>
                        <a:t> </a:t>
                      </a:r>
                    </a:p>
                    <a:p>
                      <a:pPr marL="0" lvl="0" indent="360000" algn="just">
                        <a:lnSpc>
                          <a:spcPct val="150000"/>
                        </a:lnSpc>
                      </a:pPr>
                      <a:r>
                        <a:rPr lang="en-US" sz="1800" kern="1200" dirty="0">
                          <a:solidFill>
                            <a:schemeClr val="dk1"/>
                          </a:solidFill>
                          <a:effectLst/>
                          <a:latin typeface="Times New Roman" panose="02020603050405020304" pitchFamily="18" charset="0"/>
                          <a:ea typeface="+mn-ea"/>
                          <a:cs typeface="Times New Roman" panose="02020603050405020304" pitchFamily="18" charset="0"/>
                        </a:rPr>
                        <a:t>To illustrate the phase transition from the HG phase to the QGP phase, we will investigate the phase diagram of the strongly interacting matter, in the </a:t>
                      </a:r>
                      <a:r>
                        <a:rPr lang="en-US" sz="1800" i="1" kern="1200" dirty="0">
                          <a:solidFill>
                            <a:schemeClr val="dk1"/>
                          </a:solidFill>
                          <a:effectLst/>
                          <a:latin typeface="Times New Roman" panose="02020603050405020304" pitchFamily="18" charset="0"/>
                          <a:ea typeface="+mn-ea"/>
                          <a:cs typeface="Times New Roman" panose="02020603050405020304" pitchFamily="18" charset="0"/>
                        </a:rPr>
                        <a:t>µ-T </a:t>
                      </a:r>
                      <a:r>
                        <a:rPr lang="en-US" sz="1800" kern="1200" dirty="0">
                          <a:solidFill>
                            <a:schemeClr val="dk1"/>
                          </a:solidFill>
                          <a:effectLst/>
                          <a:latin typeface="Times New Roman" panose="02020603050405020304" pitchFamily="18" charset="0"/>
                          <a:ea typeface="+mn-ea"/>
                          <a:cs typeface="Times New Roman" panose="02020603050405020304" pitchFamily="18" charset="0"/>
                        </a:rPr>
                        <a:t>plane, based on the Gibbs criterion setting the mechanical equilibrium between the two phases at the transition, with massless and massive particles in the two phases.</a:t>
                      </a:r>
                      <a:endParaRPr lang="en-US" sz="1800" dirty="0">
                        <a:latin typeface="Times New Roman" pitchFamily="18" charset="0"/>
                        <a:cs typeface="Times New Roman" pitchFamily="18" charset="0"/>
                      </a:endParaRPr>
                    </a:p>
                  </a:txBody>
                  <a:tcPr marL="64584" marR="64584" marT="32339" marB="32339">
                    <a:solidFill>
                      <a:schemeClr val="bg1"/>
                    </a:solidFill>
                  </a:tcPr>
                </a:tc>
                <a:extLst>
                  <a:ext uri="{0D108BD9-81ED-4DB2-BD59-A6C34878D82A}">
                    <a16:rowId xmlns:a16="http://schemas.microsoft.com/office/drawing/2014/main" val="10001"/>
                  </a:ext>
                </a:extLst>
              </a:tr>
            </a:tbl>
          </a:graphicData>
        </a:graphic>
      </p:graphicFrame>
      <p:sp>
        <p:nvSpPr>
          <p:cNvPr id="1259" name="Rectangle 267"/>
          <p:cNvSpPr>
            <a:spLocks noChangeArrowheads="1"/>
          </p:cNvSpPr>
          <p:nvPr/>
        </p:nvSpPr>
        <p:spPr bwMode="auto">
          <a:xfrm>
            <a:off x="7256463" y="15981363"/>
            <a:ext cx="184731" cy="984885"/>
          </a:xfrm>
          <a:prstGeom prst="rect">
            <a:avLst/>
          </a:prstGeom>
          <a:noFill/>
          <a:ln w="9525">
            <a:noFill/>
            <a:miter lim="800000"/>
            <a:headEnd/>
            <a:tailEnd/>
          </a:ln>
        </p:spPr>
        <p:txBody>
          <a:bodyPr wrap="none" anchor="ctr">
            <a:spAutoFit/>
          </a:bodyPr>
          <a:lstStyle/>
          <a:p>
            <a:endParaRPr lang="en-US" altLang="zh-CN" dirty="0">
              <a:cs typeface="Times New Roman" pitchFamily="18" charset="0"/>
            </a:endParaRPr>
          </a:p>
        </p:txBody>
      </p:sp>
      <p:sp>
        <p:nvSpPr>
          <p:cNvPr id="1260" name="Rectangle 329"/>
          <p:cNvSpPr>
            <a:spLocks noChangeArrowheads="1"/>
          </p:cNvSpPr>
          <p:nvPr/>
        </p:nvSpPr>
        <p:spPr bwMode="auto">
          <a:xfrm>
            <a:off x="0" y="14930438"/>
            <a:ext cx="21386800" cy="0"/>
          </a:xfrm>
          <a:prstGeom prst="rect">
            <a:avLst/>
          </a:prstGeom>
          <a:noFill/>
          <a:ln w="9525">
            <a:noFill/>
            <a:miter lim="800000"/>
            <a:headEnd/>
            <a:tailEnd/>
          </a:ln>
        </p:spPr>
        <p:txBody>
          <a:bodyPr wrap="none" anchor="ctr">
            <a:spAutoFit/>
          </a:bodyPr>
          <a:lstStyle/>
          <a:p>
            <a:endParaRPr lang="en-US"/>
          </a:p>
        </p:txBody>
      </p:sp>
      <p:sp>
        <p:nvSpPr>
          <p:cNvPr id="1261" name="Rectangle 333"/>
          <p:cNvSpPr>
            <a:spLocks noChangeArrowheads="1"/>
          </p:cNvSpPr>
          <p:nvPr/>
        </p:nvSpPr>
        <p:spPr bwMode="auto">
          <a:xfrm>
            <a:off x="0" y="14925675"/>
            <a:ext cx="21386800" cy="0"/>
          </a:xfrm>
          <a:prstGeom prst="rect">
            <a:avLst/>
          </a:prstGeom>
          <a:noFill/>
          <a:ln w="9525">
            <a:noFill/>
            <a:miter lim="800000"/>
            <a:headEnd/>
            <a:tailEnd/>
          </a:ln>
        </p:spPr>
        <p:txBody>
          <a:bodyPr wrap="none" anchor="ctr">
            <a:spAutoFit/>
          </a:bodyPr>
          <a:lstStyle/>
          <a:p>
            <a:endParaRPr lang="en-US"/>
          </a:p>
        </p:txBody>
      </p:sp>
      <p:sp>
        <p:nvSpPr>
          <p:cNvPr id="1262" name="Rectangle 335"/>
          <p:cNvSpPr>
            <a:spLocks noChangeArrowheads="1"/>
          </p:cNvSpPr>
          <p:nvPr/>
        </p:nvSpPr>
        <p:spPr bwMode="auto">
          <a:xfrm>
            <a:off x="0" y="15035213"/>
            <a:ext cx="21386800" cy="0"/>
          </a:xfrm>
          <a:prstGeom prst="rect">
            <a:avLst/>
          </a:prstGeom>
          <a:noFill/>
          <a:ln w="9525">
            <a:noFill/>
            <a:miter lim="800000"/>
            <a:headEnd/>
            <a:tailEnd/>
          </a:ln>
        </p:spPr>
        <p:txBody>
          <a:bodyPr wrap="none" anchor="ctr">
            <a:spAutoFit/>
          </a:bodyPr>
          <a:lstStyle/>
          <a:p>
            <a:endParaRPr lang="en-US"/>
          </a:p>
        </p:txBody>
      </p:sp>
      <p:sp>
        <p:nvSpPr>
          <p:cNvPr id="1263" name="Rectangle 337"/>
          <p:cNvSpPr>
            <a:spLocks noChangeArrowheads="1"/>
          </p:cNvSpPr>
          <p:nvPr/>
        </p:nvSpPr>
        <p:spPr bwMode="auto">
          <a:xfrm>
            <a:off x="0" y="15035213"/>
            <a:ext cx="21386800" cy="0"/>
          </a:xfrm>
          <a:prstGeom prst="rect">
            <a:avLst/>
          </a:prstGeom>
          <a:noFill/>
          <a:ln w="9525">
            <a:noFill/>
            <a:miter lim="800000"/>
            <a:headEnd/>
            <a:tailEnd/>
          </a:ln>
        </p:spPr>
        <p:txBody>
          <a:bodyPr wrap="none" anchor="ctr">
            <a:spAutoFit/>
          </a:bodyPr>
          <a:lstStyle/>
          <a:p>
            <a:endParaRPr lang="en-US"/>
          </a:p>
        </p:txBody>
      </p:sp>
      <p:sp>
        <p:nvSpPr>
          <p:cNvPr id="1264" name="Rectangle 339"/>
          <p:cNvSpPr>
            <a:spLocks noChangeArrowheads="1"/>
          </p:cNvSpPr>
          <p:nvPr/>
        </p:nvSpPr>
        <p:spPr bwMode="auto">
          <a:xfrm>
            <a:off x="0" y="15025688"/>
            <a:ext cx="21386800" cy="0"/>
          </a:xfrm>
          <a:prstGeom prst="rect">
            <a:avLst/>
          </a:prstGeom>
          <a:noFill/>
          <a:ln w="9525">
            <a:noFill/>
            <a:miter lim="800000"/>
            <a:headEnd/>
            <a:tailEnd/>
          </a:ln>
        </p:spPr>
        <p:txBody>
          <a:bodyPr wrap="none" anchor="ctr">
            <a:spAutoFit/>
          </a:bodyPr>
          <a:lstStyle/>
          <a:p>
            <a:endParaRPr lang="en-US"/>
          </a:p>
        </p:txBody>
      </p:sp>
      <p:sp>
        <p:nvSpPr>
          <p:cNvPr id="1265" name="Rectangle 341"/>
          <p:cNvSpPr>
            <a:spLocks noChangeArrowheads="1"/>
          </p:cNvSpPr>
          <p:nvPr/>
        </p:nvSpPr>
        <p:spPr bwMode="auto">
          <a:xfrm>
            <a:off x="0" y="15039975"/>
            <a:ext cx="21386800" cy="0"/>
          </a:xfrm>
          <a:prstGeom prst="rect">
            <a:avLst/>
          </a:prstGeom>
          <a:noFill/>
          <a:ln w="9525">
            <a:noFill/>
            <a:miter lim="800000"/>
            <a:headEnd/>
            <a:tailEnd/>
          </a:ln>
        </p:spPr>
        <p:txBody>
          <a:bodyPr wrap="none" anchor="ctr">
            <a:spAutoFit/>
          </a:bodyPr>
          <a:lstStyle/>
          <a:p>
            <a:endParaRPr lang="en-US"/>
          </a:p>
        </p:txBody>
      </p:sp>
      <p:sp>
        <p:nvSpPr>
          <p:cNvPr id="1266" name="Rectangle 343"/>
          <p:cNvSpPr>
            <a:spLocks noChangeArrowheads="1"/>
          </p:cNvSpPr>
          <p:nvPr/>
        </p:nvSpPr>
        <p:spPr bwMode="auto">
          <a:xfrm>
            <a:off x="0" y="15025688"/>
            <a:ext cx="21386800" cy="0"/>
          </a:xfrm>
          <a:prstGeom prst="rect">
            <a:avLst/>
          </a:prstGeom>
          <a:noFill/>
          <a:ln w="9525">
            <a:noFill/>
            <a:miter lim="800000"/>
            <a:headEnd/>
            <a:tailEnd/>
          </a:ln>
        </p:spPr>
        <p:txBody>
          <a:bodyPr wrap="none" anchor="ctr">
            <a:spAutoFit/>
          </a:bodyPr>
          <a:lstStyle/>
          <a:p>
            <a:endParaRPr lang="en-US"/>
          </a:p>
        </p:txBody>
      </p:sp>
      <p:sp>
        <p:nvSpPr>
          <p:cNvPr id="1267" name="Rectangle 345"/>
          <p:cNvSpPr>
            <a:spLocks noChangeArrowheads="1"/>
          </p:cNvSpPr>
          <p:nvPr/>
        </p:nvSpPr>
        <p:spPr bwMode="auto">
          <a:xfrm>
            <a:off x="0" y="15025688"/>
            <a:ext cx="21386800" cy="0"/>
          </a:xfrm>
          <a:prstGeom prst="rect">
            <a:avLst/>
          </a:prstGeom>
          <a:noFill/>
          <a:ln w="9525">
            <a:noFill/>
            <a:miter lim="800000"/>
            <a:headEnd/>
            <a:tailEnd/>
          </a:ln>
        </p:spPr>
        <p:txBody>
          <a:bodyPr wrap="none" anchor="ctr">
            <a:spAutoFit/>
          </a:bodyPr>
          <a:lstStyle/>
          <a:p>
            <a:endParaRPr lang="en-US"/>
          </a:p>
        </p:txBody>
      </p:sp>
      <p:sp>
        <p:nvSpPr>
          <p:cNvPr id="1268" name="Rectangle 347"/>
          <p:cNvSpPr>
            <a:spLocks noChangeArrowheads="1"/>
          </p:cNvSpPr>
          <p:nvPr/>
        </p:nvSpPr>
        <p:spPr bwMode="auto">
          <a:xfrm>
            <a:off x="0" y="14920913"/>
            <a:ext cx="21386800" cy="0"/>
          </a:xfrm>
          <a:prstGeom prst="rect">
            <a:avLst/>
          </a:prstGeom>
          <a:noFill/>
          <a:ln w="9525">
            <a:noFill/>
            <a:miter lim="800000"/>
            <a:headEnd/>
            <a:tailEnd/>
          </a:ln>
        </p:spPr>
        <p:txBody>
          <a:bodyPr wrap="none" anchor="ctr">
            <a:spAutoFit/>
          </a:bodyPr>
          <a:lstStyle/>
          <a:p>
            <a:endParaRPr lang="en-US"/>
          </a:p>
        </p:txBody>
      </p:sp>
      <p:sp>
        <p:nvSpPr>
          <p:cNvPr id="1269" name="Rectangle 349"/>
          <p:cNvSpPr>
            <a:spLocks noChangeArrowheads="1"/>
          </p:cNvSpPr>
          <p:nvPr/>
        </p:nvSpPr>
        <p:spPr bwMode="auto">
          <a:xfrm>
            <a:off x="0" y="15044738"/>
            <a:ext cx="21386800" cy="0"/>
          </a:xfrm>
          <a:prstGeom prst="rect">
            <a:avLst/>
          </a:prstGeom>
          <a:noFill/>
          <a:ln w="9525">
            <a:noFill/>
            <a:miter lim="800000"/>
            <a:headEnd/>
            <a:tailEnd/>
          </a:ln>
        </p:spPr>
        <p:txBody>
          <a:bodyPr wrap="none" anchor="ctr">
            <a:spAutoFit/>
          </a:bodyPr>
          <a:lstStyle/>
          <a:p>
            <a:endParaRPr lang="en-US"/>
          </a:p>
        </p:txBody>
      </p:sp>
      <p:sp>
        <p:nvSpPr>
          <p:cNvPr id="1270" name="Rectangle 351"/>
          <p:cNvSpPr>
            <a:spLocks noChangeArrowheads="1"/>
          </p:cNvSpPr>
          <p:nvPr/>
        </p:nvSpPr>
        <p:spPr bwMode="auto">
          <a:xfrm>
            <a:off x="0" y="14835188"/>
            <a:ext cx="21386800" cy="0"/>
          </a:xfrm>
          <a:prstGeom prst="rect">
            <a:avLst/>
          </a:prstGeom>
          <a:noFill/>
          <a:ln w="9525">
            <a:noFill/>
            <a:miter lim="800000"/>
            <a:headEnd/>
            <a:tailEnd/>
          </a:ln>
        </p:spPr>
        <p:txBody>
          <a:bodyPr wrap="none" anchor="ctr">
            <a:spAutoFit/>
          </a:bodyPr>
          <a:lstStyle/>
          <a:p>
            <a:endParaRPr lang="en-US"/>
          </a:p>
        </p:txBody>
      </p:sp>
      <p:sp>
        <p:nvSpPr>
          <p:cNvPr id="1271" name="Rectangle 353"/>
          <p:cNvSpPr>
            <a:spLocks noChangeArrowheads="1"/>
          </p:cNvSpPr>
          <p:nvPr/>
        </p:nvSpPr>
        <p:spPr bwMode="auto">
          <a:xfrm>
            <a:off x="0" y="15025688"/>
            <a:ext cx="21386800" cy="0"/>
          </a:xfrm>
          <a:prstGeom prst="rect">
            <a:avLst/>
          </a:prstGeom>
          <a:noFill/>
          <a:ln w="9525">
            <a:noFill/>
            <a:miter lim="800000"/>
            <a:headEnd/>
            <a:tailEnd/>
          </a:ln>
        </p:spPr>
        <p:txBody>
          <a:bodyPr wrap="none" anchor="ctr">
            <a:spAutoFit/>
          </a:bodyPr>
          <a:lstStyle/>
          <a:p>
            <a:endParaRPr lang="en-US"/>
          </a:p>
        </p:txBody>
      </p:sp>
      <p:sp>
        <p:nvSpPr>
          <p:cNvPr id="1272" name="Rectangle 355"/>
          <p:cNvSpPr>
            <a:spLocks noChangeArrowheads="1"/>
          </p:cNvSpPr>
          <p:nvPr/>
        </p:nvSpPr>
        <p:spPr bwMode="auto">
          <a:xfrm>
            <a:off x="0" y="15039975"/>
            <a:ext cx="21386800" cy="0"/>
          </a:xfrm>
          <a:prstGeom prst="rect">
            <a:avLst/>
          </a:prstGeom>
          <a:noFill/>
          <a:ln w="9525">
            <a:noFill/>
            <a:miter lim="800000"/>
            <a:headEnd/>
            <a:tailEnd/>
          </a:ln>
        </p:spPr>
        <p:txBody>
          <a:bodyPr wrap="none" anchor="ctr">
            <a:spAutoFit/>
          </a:bodyPr>
          <a:lstStyle/>
          <a:p>
            <a:endParaRPr lang="en-US"/>
          </a:p>
        </p:txBody>
      </p:sp>
      <p:sp>
        <p:nvSpPr>
          <p:cNvPr id="1273" name="Rectangle 358"/>
          <p:cNvSpPr>
            <a:spLocks noChangeArrowheads="1"/>
          </p:cNvSpPr>
          <p:nvPr/>
        </p:nvSpPr>
        <p:spPr bwMode="auto">
          <a:xfrm>
            <a:off x="0" y="14997113"/>
            <a:ext cx="21386800" cy="0"/>
          </a:xfrm>
          <a:prstGeom prst="rect">
            <a:avLst/>
          </a:prstGeom>
          <a:noFill/>
          <a:ln w="9525">
            <a:noFill/>
            <a:miter lim="800000"/>
            <a:headEnd/>
            <a:tailEnd/>
          </a:ln>
        </p:spPr>
        <p:txBody>
          <a:bodyPr wrap="none" anchor="ctr">
            <a:spAutoFit/>
          </a:bodyPr>
          <a:lstStyle/>
          <a:p>
            <a:endParaRPr lang="en-US"/>
          </a:p>
        </p:txBody>
      </p:sp>
      <p:sp>
        <p:nvSpPr>
          <p:cNvPr id="9" name="ZoneTexte 99"/>
          <p:cNvSpPr txBox="1">
            <a:spLocks noChangeArrowheads="1"/>
          </p:cNvSpPr>
          <p:nvPr/>
        </p:nvSpPr>
        <p:spPr bwMode="auto">
          <a:xfrm>
            <a:off x="11701463" y="6634163"/>
            <a:ext cx="1944687" cy="368300"/>
          </a:xfrm>
          <a:prstGeom prst="rect">
            <a:avLst/>
          </a:prstGeom>
          <a:noFill/>
          <a:ln w="9525">
            <a:noFill/>
            <a:miter lim="800000"/>
            <a:headEnd/>
            <a:tailEnd/>
          </a:ln>
        </p:spPr>
        <p:txBody>
          <a:bodyPr lIns="62906" tIns="31454" rIns="62906" bIns="31454">
            <a:spAutoFit/>
          </a:bodyPr>
          <a:lstStyle/>
          <a:p>
            <a:pPr>
              <a:defRPr/>
            </a:pPr>
            <a:r>
              <a:rPr lang="fr-FR" sz="2000" b="1" dirty="0">
                <a:solidFill>
                  <a:srgbClr val="D60093"/>
                </a:solidFill>
                <a:effectLst>
                  <a:outerShdw blurRad="38100" dist="38100" dir="2700000" algn="tl">
                    <a:srgbClr val="C0C0C0"/>
                  </a:outerShdw>
                </a:effectLst>
                <a:latin typeface="Times New Roman" pitchFamily="18" charset="0"/>
                <a:cs typeface="Times New Roman" pitchFamily="18" charset="0"/>
              </a:rPr>
              <a:t> </a:t>
            </a:r>
          </a:p>
        </p:txBody>
      </p:sp>
      <p:graphicFrame>
        <p:nvGraphicFramePr>
          <p:cNvPr id="163" name="Tableau 33"/>
          <p:cNvGraphicFramePr>
            <a:graphicFrameLocks noGrp="1"/>
          </p:cNvGraphicFramePr>
          <p:nvPr>
            <p:extLst>
              <p:ext uri="{D42A27DB-BD31-4B8C-83A1-F6EECF244321}">
                <p14:modId xmlns:p14="http://schemas.microsoft.com/office/powerpoint/2010/main" val="204466341"/>
              </p:ext>
            </p:extLst>
          </p:nvPr>
        </p:nvGraphicFramePr>
        <p:xfrm>
          <a:off x="11106460" y="6293400"/>
          <a:ext cx="9937104" cy="709062"/>
        </p:xfrm>
        <a:graphic>
          <a:graphicData uri="http://schemas.openxmlformats.org/drawingml/2006/table">
            <a:tbl>
              <a:tblPr firstRow="1" bandRow="1">
                <a:effectLst>
                  <a:outerShdw blurRad="63500" sx="102000" sy="102000" algn="ctr" rotWithShape="0">
                    <a:prstClr val="black">
                      <a:alpha val="40000"/>
                    </a:prstClr>
                  </a:outerShdw>
                </a:effectLst>
                <a:tableStyleId>{5C22544A-7EE6-4342-B048-85BDC9FD1C3A}</a:tableStyleId>
              </a:tblPr>
              <a:tblGrid>
                <a:gridCol w="9937104">
                  <a:extLst>
                    <a:ext uri="{9D8B030D-6E8A-4147-A177-3AD203B41FA5}">
                      <a16:colId xmlns:a16="http://schemas.microsoft.com/office/drawing/2014/main" val="20000"/>
                    </a:ext>
                  </a:extLst>
                </a:gridCol>
              </a:tblGrid>
              <a:tr h="709062">
                <a:tc>
                  <a:txBody>
                    <a:bodyPr/>
                    <a:lstStyle/>
                    <a:p>
                      <a:pPr marL="0" marR="0" indent="0" algn="ctr" defTabSz="4172343" rtl="0" eaLnBrk="1" fontAlgn="auto" latinLnBrk="0" hangingPunct="1">
                        <a:lnSpc>
                          <a:spcPct val="100000"/>
                        </a:lnSpc>
                        <a:spcBef>
                          <a:spcPts val="0"/>
                        </a:spcBef>
                        <a:spcAft>
                          <a:spcPts val="0"/>
                        </a:spcAft>
                        <a:buClrTx/>
                        <a:buSzTx/>
                        <a:buFontTx/>
                        <a:buNone/>
                        <a:tabLst/>
                        <a:defRPr/>
                      </a:pPr>
                      <a:endParaRPr lang="fr-FR" sz="1000" b="1" dirty="0">
                        <a:solidFill>
                          <a:srgbClr val="D60093"/>
                        </a:solidFill>
                        <a:effectLst>
                          <a:outerShdw blurRad="38100" dist="38100" dir="2700000" algn="tl">
                            <a:srgbClr val="C0C0C0"/>
                          </a:outerShdw>
                        </a:effectLst>
                        <a:latin typeface="Times New Roman" pitchFamily="18" charset="0"/>
                        <a:cs typeface="Times New Roman" pitchFamily="18" charset="0"/>
                      </a:endParaRPr>
                    </a:p>
                    <a:p>
                      <a:pPr marL="0" marR="0" indent="0" algn="ctr" defTabSz="4172343" rtl="0" eaLnBrk="1" fontAlgn="auto" latinLnBrk="0" hangingPunct="1">
                        <a:lnSpc>
                          <a:spcPct val="100000"/>
                        </a:lnSpc>
                        <a:spcBef>
                          <a:spcPts val="0"/>
                        </a:spcBef>
                        <a:spcAft>
                          <a:spcPts val="0"/>
                        </a:spcAft>
                        <a:buClrTx/>
                        <a:buSzTx/>
                        <a:buFontTx/>
                        <a:buNone/>
                        <a:tabLst/>
                        <a:defRPr/>
                      </a:pPr>
                      <a:r>
                        <a:rPr lang="fr-FR" sz="2400" b="1" dirty="0">
                          <a:solidFill>
                            <a:srgbClr val="D60093"/>
                          </a:solidFill>
                          <a:effectLst>
                            <a:outerShdw blurRad="38100" dist="38100" dir="2700000" algn="tl">
                              <a:srgbClr val="C0C0C0"/>
                            </a:outerShdw>
                          </a:effectLst>
                          <a:latin typeface="Times New Roman" pitchFamily="18" charset="0"/>
                          <a:cs typeface="Times New Roman" pitchFamily="18" charset="0"/>
                        </a:rPr>
                        <a:t>FIGURES</a:t>
                      </a:r>
                      <a:endParaRPr lang="fr-FR" sz="2100" b="1" baseline="0" dirty="0">
                        <a:solidFill>
                          <a:srgbClr val="C00000"/>
                        </a:solidFill>
                        <a:latin typeface="Times New Roman" pitchFamily="18" charset="0"/>
                        <a:cs typeface="Times New Roman" pitchFamily="18" charset="0"/>
                      </a:endParaRPr>
                    </a:p>
                  </a:txBody>
                  <a:tcPr marL="64584" marR="64584" marT="32339" marB="32339">
                    <a:gradFill>
                      <a:gsLst>
                        <a:gs pos="0">
                          <a:schemeClr val="bg2">
                            <a:lumMod val="25000"/>
                            <a:alpha val="40000"/>
                          </a:schemeClr>
                        </a:gs>
                        <a:gs pos="64999">
                          <a:srgbClr val="F0EBD5"/>
                        </a:gs>
                        <a:gs pos="100000">
                          <a:srgbClr val="D1C39F"/>
                        </a:gs>
                      </a:gsLst>
                      <a:lin ang="5400000" scaled="0"/>
                    </a:gradFill>
                  </a:tcPr>
                </a:tc>
                <a:extLst>
                  <a:ext uri="{0D108BD9-81ED-4DB2-BD59-A6C34878D82A}">
                    <a16:rowId xmlns:a16="http://schemas.microsoft.com/office/drawing/2014/main" val="10000"/>
                  </a:ext>
                </a:extLst>
              </a:tr>
            </a:tbl>
          </a:graphicData>
        </a:graphic>
      </p:graphicFrame>
      <p:sp>
        <p:nvSpPr>
          <p:cNvPr id="1218" name="Rectangle 194"/>
          <p:cNvSpPr>
            <a:spLocks noChangeArrowheads="1"/>
          </p:cNvSpPr>
          <p:nvPr/>
        </p:nvSpPr>
        <p:spPr bwMode="auto">
          <a:xfrm>
            <a:off x="0" y="0"/>
            <a:ext cx="213868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sp>
        <p:nvSpPr>
          <p:cNvPr id="3" name="Rectangle 196"/>
          <p:cNvSpPr>
            <a:spLocks noChangeArrowheads="1"/>
          </p:cNvSpPr>
          <p:nvPr/>
        </p:nvSpPr>
        <p:spPr bwMode="auto">
          <a:xfrm>
            <a:off x="0" y="0"/>
            <a:ext cx="213868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sp>
        <p:nvSpPr>
          <p:cNvPr id="102" name="Rectangle à coins arrondis 101"/>
          <p:cNvSpPr/>
          <p:nvPr/>
        </p:nvSpPr>
        <p:spPr>
          <a:xfrm>
            <a:off x="11248354" y="14656078"/>
            <a:ext cx="9429816" cy="4739061"/>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3" name="Rectangle à coins arrondis 102"/>
          <p:cNvSpPr/>
          <p:nvPr/>
        </p:nvSpPr>
        <p:spPr>
          <a:xfrm>
            <a:off x="11129939" y="7079414"/>
            <a:ext cx="9572692" cy="7409978"/>
          </a:xfrm>
          <a:prstGeom prst="roundRect">
            <a:avLst>
              <a:gd name="adj" fmla="val 17556"/>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6" name="Rectangle 105"/>
          <p:cNvSpPr/>
          <p:nvPr/>
        </p:nvSpPr>
        <p:spPr>
          <a:xfrm>
            <a:off x="11694311" y="18565147"/>
            <a:ext cx="8715436" cy="584775"/>
          </a:xfrm>
          <a:prstGeom prst="rect">
            <a:avLst/>
          </a:prstGeom>
        </p:spPr>
        <p:txBody>
          <a:bodyPr wrap="square">
            <a:spAutoFit/>
          </a:bodyPr>
          <a:lstStyle/>
          <a:p>
            <a:r>
              <a:rPr lang="en-US" sz="1600" b="1" dirty="0">
                <a:latin typeface="Times New Roman" panose="02020603050405020304" pitchFamily="18" charset="0"/>
                <a:cs typeface="Times New Roman" panose="02020603050405020304" pitchFamily="18" charset="0"/>
              </a:rPr>
              <a:t>Figure 2. </a:t>
            </a:r>
            <a:r>
              <a:rPr lang="en-US" sz="1600" dirty="0">
                <a:latin typeface="Times New Roman" panose="02020603050405020304" pitchFamily="18" charset="0"/>
                <a:cs typeface="Times New Roman" panose="02020603050405020304" pitchFamily="18" charset="0"/>
              </a:rPr>
              <a:t> Variations of the pressure of the HG and of the color-singlet QGP with temperature at </a:t>
            </a:r>
            <a:r>
              <a:rPr lang="en-US" sz="1600" i="1" dirty="0">
                <a:latin typeface="Times New Roman" panose="02020603050405020304" pitchFamily="18" charset="0"/>
                <a:cs typeface="Times New Roman" panose="02020603050405020304" pitchFamily="18" charset="0"/>
              </a:rPr>
              <a:t>μ = 0</a:t>
            </a:r>
            <a:r>
              <a:rPr lang="en-US" sz="1600" dirty="0">
                <a:latin typeface="Times New Roman" panose="02020603050405020304" pitchFamily="18" charset="0"/>
                <a:cs typeface="Times New Roman" panose="02020603050405020304" pitchFamily="18" charset="0"/>
              </a:rPr>
              <a:t>, for </a:t>
            </a:r>
            <a:r>
              <a:rPr lang="en-US" sz="1600" i="1" dirty="0">
                <a:latin typeface="Times New Roman" panose="02020603050405020304" pitchFamily="18" charset="0"/>
                <a:cs typeface="Times New Roman" panose="02020603050405020304" pitchFamily="18" charset="0"/>
              </a:rPr>
              <a:t>B</a:t>
            </a:r>
            <a:r>
              <a:rPr lang="en-US" sz="1600" i="1" baseline="30000" dirty="0">
                <a:latin typeface="Times New Roman" panose="02020603050405020304" pitchFamily="18" charset="0"/>
                <a:cs typeface="Times New Roman" panose="02020603050405020304" pitchFamily="18" charset="0"/>
              </a:rPr>
              <a:t>1/4 </a:t>
            </a:r>
            <a:r>
              <a:rPr lang="en-US" sz="1600" i="1" dirty="0">
                <a:latin typeface="Times New Roman" panose="02020603050405020304" pitchFamily="18" charset="0"/>
                <a:cs typeface="Times New Roman" panose="02020603050405020304" pitchFamily="18" charset="0"/>
              </a:rPr>
              <a:t>=200 MeV</a:t>
            </a:r>
            <a:r>
              <a:rPr lang="en-US" sz="1600" dirty="0">
                <a:latin typeface="Times New Roman" panose="02020603050405020304" pitchFamily="18" charset="0"/>
                <a:cs typeface="Times New Roman" panose="02020603050405020304" pitchFamily="18" charset="0"/>
              </a:rPr>
              <a:t>, for massless and massive particles in both phases.</a:t>
            </a:r>
            <a:endParaRPr lang="fr-FR" sz="1600" dirty="0">
              <a:latin typeface="Times New Roman" panose="02020603050405020304" pitchFamily="18" charset="0"/>
              <a:cs typeface="Times New Roman" panose="02020603050405020304" pitchFamily="18" charset="0"/>
            </a:endParaRPr>
          </a:p>
        </p:txBody>
      </p:sp>
      <p:pic>
        <p:nvPicPr>
          <p:cNvPr id="76" name="Picture 5">
            <a:extLst>
              <a:ext uri="{FF2B5EF4-FFF2-40B4-BE49-F238E27FC236}">
                <a16:creationId xmlns:a16="http://schemas.microsoft.com/office/drawing/2014/main" id="{8AF0B3FA-14C3-4CB3-A5B8-46AB50551A0B}"/>
              </a:ext>
            </a:extLst>
          </p:cNvPr>
          <p:cNvPicPr/>
          <p:nvPr/>
        </p:nvPicPr>
        <p:blipFill>
          <a:blip r:embed="rId6">
            <a:extLst>
              <a:ext uri="{28A0092B-C50C-407E-A947-70E740481C1C}">
                <a14:useLocalDpi xmlns:a14="http://schemas.microsoft.com/office/drawing/2010/main" val="0"/>
              </a:ext>
            </a:extLst>
          </a:blip>
          <a:srcRect/>
          <a:stretch>
            <a:fillRect/>
          </a:stretch>
        </p:blipFill>
        <p:spPr bwMode="auto">
          <a:xfrm>
            <a:off x="263146" y="182656"/>
            <a:ext cx="3786520" cy="2932019"/>
          </a:xfrm>
          <a:prstGeom prst="rect">
            <a:avLst/>
          </a:prstGeom>
          <a:noFill/>
          <a:ln>
            <a:noFill/>
          </a:ln>
        </p:spPr>
      </p:pic>
      <p:sp>
        <p:nvSpPr>
          <p:cNvPr id="7" name="Rectangle 6">
            <a:extLst>
              <a:ext uri="{FF2B5EF4-FFF2-40B4-BE49-F238E27FC236}">
                <a16:creationId xmlns:a16="http://schemas.microsoft.com/office/drawing/2014/main" id="{599A25D8-0ED0-4200-BE4A-CFDA65548A49}"/>
              </a:ext>
            </a:extLst>
          </p:cNvPr>
          <p:cNvSpPr/>
          <p:nvPr/>
        </p:nvSpPr>
        <p:spPr>
          <a:xfrm>
            <a:off x="271148" y="4142959"/>
            <a:ext cx="20791404" cy="164506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a:r>
              <a:rPr lang="en-US" sz="2400" dirty="0">
                <a:solidFill>
                  <a:srgbClr val="D60093"/>
                </a:solidFill>
                <a:latin typeface="Times New Roman" panose="02020603050405020304" pitchFamily="18" charset="0"/>
                <a:cs typeface="Times New Roman" panose="02020603050405020304" pitchFamily="18" charset="0"/>
              </a:rPr>
              <a:t>Abstract: </a:t>
            </a:r>
            <a:r>
              <a:rPr lang="en-US" sz="1800" dirty="0">
                <a:latin typeface="Times New Roman" panose="02020603050405020304" pitchFamily="18" charset="0"/>
                <a:cs typeface="Times New Roman" panose="02020603050405020304" pitchFamily="18" charset="0"/>
              </a:rPr>
              <a:t>This work deals with the deconfinement phase transition from a hadronic gas (HG) phase consisting of massive </a:t>
            </a:r>
            <a:r>
              <a:rPr lang="en-US" sz="1800" dirty="0" err="1">
                <a:latin typeface="Times New Roman" panose="02020603050405020304" pitchFamily="18" charset="0"/>
                <a:cs typeface="Times New Roman" panose="02020603050405020304" pitchFamily="18" charset="0"/>
              </a:rPr>
              <a:t>pions</a:t>
            </a:r>
            <a:r>
              <a:rPr lang="en-US" sz="1800" dirty="0">
                <a:latin typeface="Times New Roman" panose="02020603050405020304" pitchFamily="18" charset="0"/>
                <a:cs typeface="Times New Roman" panose="02020603050405020304" pitchFamily="18" charset="0"/>
              </a:rPr>
              <a:t>, to a quark-gluon plasma (QGP) phase consisting of gluons, massless up, down and massive strange quarks, in addition to their antiquarks. We study the variations of the pressure characterizing the HG and the QGP phases. For this latter, we calculate the partition function of the color-singlet QGP within the projection method, using a density of states containing the volume term only. We investigate the phase diagram of the strongly interacting matter, in the </a:t>
            </a:r>
            <a:r>
              <a:rPr lang="en-US" sz="1800" i="1" dirty="0">
                <a:latin typeface="Times New Roman" panose="02020603050405020304" pitchFamily="18" charset="0"/>
                <a:cs typeface="Times New Roman" panose="02020603050405020304" pitchFamily="18" charset="0"/>
              </a:rPr>
              <a:t>µ-T </a:t>
            </a:r>
            <a:r>
              <a:rPr lang="en-US" sz="1800" dirty="0">
                <a:latin typeface="Times New Roman" panose="02020603050405020304" pitchFamily="18" charset="0"/>
                <a:cs typeface="Times New Roman" panose="02020603050405020304" pitchFamily="18" charset="0"/>
              </a:rPr>
              <a:t>plane, in several cases: with massless </a:t>
            </a:r>
            <a:r>
              <a:rPr lang="en-US" sz="1800" dirty="0" err="1">
                <a:latin typeface="Times New Roman" panose="02020603050405020304" pitchFamily="18" charset="0"/>
                <a:cs typeface="Times New Roman" panose="02020603050405020304" pitchFamily="18" charset="0"/>
              </a:rPr>
              <a:t>pions</a:t>
            </a:r>
            <a:r>
              <a:rPr lang="en-US" sz="1800" dirty="0">
                <a:latin typeface="Times New Roman" panose="02020603050405020304" pitchFamily="18" charset="0"/>
                <a:cs typeface="Times New Roman" panose="02020603050405020304" pitchFamily="18" charset="0"/>
              </a:rPr>
              <a:t> in the HG phase then considering their masses, and with 2 massless quarks then when adding massive strange quarks in the QGP phase.</a:t>
            </a:r>
            <a:endParaRPr lang="fr-FR" sz="1800" dirty="0">
              <a:latin typeface="Times New Roman" panose="02020603050405020304" pitchFamily="18" charset="0"/>
              <a:cs typeface="Times New Roman" panose="02020603050405020304" pitchFamily="18" charset="0"/>
            </a:endParaRPr>
          </a:p>
          <a:p>
            <a:pPr algn="ctr"/>
            <a:endParaRPr lang="fr-FR" sz="1800" dirty="0"/>
          </a:p>
        </p:txBody>
      </p:sp>
      <p:graphicFrame>
        <p:nvGraphicFramePr>
          <p:cNvPr id="12" name="Objet 11">
            <a:extLst>
              <a:ext uri="{FF2B5EF4-FFF2-40B4-BE49-F238E27FC236}">
                <a16:creationId xmlns:a16="http://schemas.microsoft.com/office/drawing/2014/main" id="{F1DE8EAF-33D8-4819-9386-CF743F28947E}"/>
              </a:ext>
            </a:extLst>
          </p:cNvPr>
          <p:cNvGraphicFramePr>
            <a:graphicFrameLocks noChangeAspect="1"/>
          </p:cNvGraphicFramePr>
          <p:nvPr>
            <p:extLst>
              <p:ext uri="{D42A27DB-BD31-4B8C-83A1-F6EECF244321}">
                <p14:modId xmlns:p14="http://schemas.microsoft.com/office/powerpoint/2010/main" val="3513973121"/>
              </p:ext>
            </p:extLst>
          </p:nvPr>
        </p:nvGraphicFramePr>
        <p:xfrm>
          <a:off x="12104055" y="14381356"/>
          <a:ext cx="7718414" cy="4557302"/>
        </p:xfrm>
        <a:graphic>
          <a:graphicData uri="http://schemas.openxmlformats.org/presentationml/2006/ole">
            <mc:AlternateContent xmlns:mc="http://schemas.openxmlformats.org/markup-compatibility/2006">
              <mc:Choice xmlns:v="urn:schemas-microsoft-com:vml" Requires="v">
                <p:oleObj spid="_x0000_s1439" name="Graph" r:id="rId7" imgW="4276800" imgH="3025440" progId="Origin50.Graph">
                  <p:embed/>
                </p:oleObj>
              </mc:Choice>
              <mc:Fallback>
                <p:oleObj name="Graph" r:id="rId7" imgW="4276800" imgH="3025440" progId="Origin50.Graph">
                  <p:embed/>
                  <p:pic>
                    <p:nvPicPr>
                      <p:cNvPr id="0" name="Picture 353"/>
                      <p:cNvPicPr>
                        <a:picLocks noChangeAspect="1" noChangeArrowheads="1"/>
                      </p:cNvPicPr>
                      <p:nvPr/>
                    </p:nvPicPr>
                    <p:blipFill>
                      <a:blip r:embed="rId8"/>
                      <a:srcRect/>
                      <a:stretch>
                        <a:fillRect/>
                      </a:stretch>
                    </p:blipFill>
                    <p:spPr bwMode="auto">
                      <a:xfrm>
                        <a:off x="12104055" y="14381356"/>
                        <a:ext cx="7718414" cy="4557302"/>
                      </a:xfrm>
                      <a:prstGeom prst="rect">
                        <a:avLst/>
                      </a:prstGeom>
                      <a:noFill/>
                    </p:spPr>
                  </p:pic>
                </p:oleObj>
              </mc:Fallback>
            </mc:AlternateContent>
          </a:graphicData>
        </a:graphic>
      </p:graphicFrame>
      <p:sp>
        <p:nvSpPr>
          <p:cNvPr id="67" name="Rectangle à coins arrondis 101">
            <a:extLst>
              <a:ext uri="{FF2B5EF4-FFF2-40B4-BE49-F238E27FC236}">
                <a16:creationId xmlns:a16="http://schemas.microsoft.com/office/drawing/2014/main" id="{EC7230B4-2B44-4EB8-8A98-F00C6FA8445A}"/>
              </a:ext>
            </a:extLst>
          </p:cNvPr>
          <p:cNvSpPr/>
          <p:nvPr/>
        </p:nvSpPr>
        <p:spPr>
          <a:xfrm>
            <a:off x="11231193" y="19532598"/>
            <a:ext cx="9429816" cy="4267505"/>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aphicFrame>
        <p:nvGraphicFramePr>
          <p:cNvPr id="2" name="Tableau 1">
            <a:extLst>
              <a:ext uri="{FF2B5EF4-FFF2-40B4-BE49-F238E27FC236}">
                <a16:creationId xmlns:a16="http://schemas.microsoft.com/office/drawing/2014/main" id="{87EDACBB-EDA9-4EFA-BDB7-A7DF63345404}"/>
              </a:ext>
            </a:extLst>
          </p:cNvPr>
          <p:cNvGraphicFramePr>
            <a:graphicFrameLocks noGrp="1"/>
          </p:cNvGraphicFramePr>
          <p:nvPr>
            <p:extLst>
              <p:ext uri="{D42A27DB-BD31-4B8C-83A1-F6EECF244321}">
                <p14:modId xmlns:p14="http://schemas.microsoft.com/office/powerpoint/2010/main" val="1372456687"/>
              </p:ext>
            </p:extLst>
          </p:nvPr>
        </p:nvGraphicFramePr>
        <p:xfrm>
          <a:off x="12146838" y="19664886"/>
          <a:ext cx="7632847" cy="3465483"/>
        </p:xfrm>
        <a:graphic>
          <a:graphicData uri="http://schemas.openxmlformats.org/drawingml/2006/table">
            <a:tbl>
              <a:tblPr firstRow="1" firstCol="1" bandRow="1">
                <a:tableStyleId>{5940675A-B579-460E-94D1-54222C63F5DA}</a:tableStyleId>
              </a:tblPr>
              <a:tblGrid>
                <a:gridCol w="4657653">
                  <a:extLst>
                    <a:ext uri="{9D8B030D-6E8A-4147-A177-3AD203B41FA5}">
                      <a16:colId xmlns:a16="http://schemas.microsoft.com/office/drawing/2014/main" val="710820247"/>
                    </a:ext>
                  </a:extLst>
                </a:gridCol>
                <a:gridCol w="1023481">
                  <a:extLst>
                    <a:ext uri="{9D8B030D-6E8A-4147-A177-3AD203B41FA5}">
                      <a16:colId xmlns:a16="http://schemas.microsoft.com/office/drawing/2014/main" val="4183777044"/>
                    </a:ext>
                  </a:extLst>
                </a:gridCol>
                <a:gridCol w="972656">
                  <a:extLst>
                    <a:ext uri="{9D8B030D-6E8A-4147-A177-3AD203B41FA5}">
                      <a16:colId xmlns:a16="http://schemas.microsoft.com/office/drawing/2014/main" val="79675506"/>
                    </a:ext>
                  </a:extLst>
                </a:gridCol>
                <a:gridCol w="979057">
                  <a:extLst>
                    <a:ext uri="{9D8B030D-6E8A-4147-A177-3AD203B41FA5}">
                      <a16:colId xmlns:a16="http://schemas.microsoft.com/office/drawing/2014/main" val="1124936115"/>
                    </a:ext>
                  </a:extLst>
                </a:gridCol>
              </a:tblGrid>
              <a:tr h="585483">
                <a:tc>
                  <a:txBody>
                    <a:bodyPr/>
                    <a:lstStyle/>
                    <a:p>
                      <a:pPr marL="323850" algn="ctr">
                        <a:lnSpc>
                          <a:spcPts val="1300"/>
                        </a:lnSpc>
                        <a:spcAft>
                          <a:spcPts val="0"/>
                        </a:spcAft>
                      </a:pPr>
                      <a:r>
                        <a:rPr lang="en-US" sz="1800" b="1" dirty="0">
                          <a:effectLst/>
                          <a:latin typeface="Times New Roman" panose="02020603050405020304" pitchFamily="18" charset="0"/>
                          <a:cs typeface="Times New Roman" panose="02020603050405020304" pitchFamily="18" charset="0"/>
                        </a:rPr>
                        <a:t>V (fm</a:t>
                      </a:r>
                      <a:r>
                        <a:rPr lang="en-US" sz="1800" b="1" baseline="30000" dirty="0">
                          <a:effectLst/>
                          <a:latin typeface="Times New Roman" panose="02020603050405020304" pitchFamily="18" charset="0"/>
                          <a:cs typeface="Times New Roman" panose="02020603050405020304" pitchFamily="18" charset="0"/>
                        </a:rPr>
                        <a:t>3</a:t>
                      </a:r>
                      <a:r>
                        <a:rPr lang="en-US" sz="1800" b="1" dirty="0">
                          <a:effectLst/>
                          <a:latin typeface="Times New Roman" panose="02020603050405020304" pitchFamily="18" charset="0"/>
                          <a:cs typeface="Times New Roman" panose="02020603050405020304" pitchFamily="18" charset="0"/>
                        </a:rPr>
                        <a:t>)</a:t>
                      </a:r>
                      <a:endParaRPr lang="fr-FR"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ts val="1300"/>
                        </a:lnSpc>
                        <a:spcAft>
                          <a:spcPts val="0"/>
                        </a:spcAft>
                        <a:tabLst>
                          <a:tab pos="467995" algn="l"/>
                        </a:tabLst>
                      </a:pPr>
                      <a:r>
                        <a:rPr lang="en-US" sz="1800" b="1" dirty="0">
                          <a:effectLst/>
                          <a:latin typeface="Times New Roman" panose="02020603050405020304" pitchFamily="18" charset="0"/>
                          <a:cs typeface="Times New Roman" panose="02020603050405020304" pitchFamily="18" charset="0"/>
                        </a:rPr>
                        <a:t>200</a:t>
                      </a:r>
                      <a:endParaRPr lang="fr-FR" sz="1800" b="1"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nchor="ctr"/>
                </a:tc>
                <a:tc>
                  <a:txBody>
                    <a:bodyPr/>
                    <a:lstStyle/>
                    <a:p>
                      <a:pPr algn="ctr">
                        <a:lnSpc>
                          <a:spcPts val="1300"/>
                        </a:lnSpc>
                        <a:spcAft>
                          <a:spcPts val="0"/>
                        </a:spcAft>
                        <a:tabLst>
                          <a:tab pos="467995" algn="l"/>
                        </a:tabLst>
                      </a:pPr>
                      <a:r>
                        <a:rPr lang="en-US" sz="1800" b="1" dirty="0">
                          <a:effectLst/>
                          <a:latin typeface="Times New Roman" panose="02020603050405020304" pitchFamily="18" charset="0"/>
                          <a:cs typeface="Times New Roman" panose="02020603050405020304" pitchFamily="18" charset="0"/>
                        </a:rPr>
                        <a:t>1000</a:t>
                      </a:r>
                      <a:endParaRPr lang="fr-FR" sz="1800" b="1"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nchor="ctr"/>
                </a:tc>
                <a:tc>
                  <a:txBody>
                    <a:bodyPr/>
                    <a:lstStyle/>
                    <a:p>
                      <a:pPr algn="ctr">
                        <a:lnSpc>
                          <a:spcPts val="1300"/>
                        </a:lnSpc>
                        <a:spcAft>
                          <a:spcPts val="0"/>
                        </a:spcAft>
                        <a:tabLst>
                          <a:tab pos="467995" algn="l"/>
                        </a:tabLst>
                      </a:pPr>
                      <a:r>
                        <a:rPr lang="en-US" sz="1800" b="1" dirty="0">
                          <a:effectLst/>
                          <a:latin typeface="Times New Roman" panose="02020603050405020304" pitchFamily="18" charset="0"/>
                          <a:cs typeface="Times New Roman" panose="02020603050405020304" pitchFamily="18" charset="0"/>
                        </a:rPr>
                        <a:t>10000</a:t>
                      </a:r>
                      <a:endParaRPr lang="fr-FR" sz="1800" b="1"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54472565"/>
                  </a:ext>
                </a:extLst>
              </a:tr>
              <a:tr h="720000">
                <a:tc>
                  <a:txBody>
                    <a:bodyPr/>
                    <a:lstStyle/>
                    <a:p>
                      <a:pPr algn="ctr">
                        <a:lnSpc>
                          <a:spcPct val="100000"/>
                        </a:lnSpc>
                        <a:spcAft>
                          <a:spcPts val="600"/>
                        </a:spcAft>
                      </a:pPr>
                      <a:r>
                        <a:rPr lang="en-US" sz="1800" b="0" i="1" dirty="0">
                          <a:effectLst/>
                          <a:latin typeface="Times New Roman" panose="02020603050405020304" pitchFamily="18" charset="0"/>
                          <a:cs typeface="Times New Roman" panose="02020603050405020304" pitchFamily="18" charset="0"/>
                        </a:rPr>
                        <a:t>T</a:t>
                      </a:r>
                      <a:r>
                        <a:rPr lang="en-US" sz="1800" b="0" i="1" baseline="-25000" dirty="0">
                          <a:effectLst/>
                          <a:latin typeface="Times New Roman" panose="02020603050405020304" pitchFamily="18" charset="0"/>
                          <a:cs typeface="Times New Roman" panose="02020603050405020304" pitchFamily="18" charset="0"/>
                        </a:rPr>
                        <a:t>C </a:t>
                      </a:r>
                      <a:r>
                        <a:rPr lang="en-US" sz="1800" b="0" i="1" dirty="0">
                          <a:effectLst/>
                          <a:latin typeface="Times New Roman" panose="02020603050405020304" pitchFamily="18" charset="0"/>
                          <a:cs typeface="Times New Roman" panose="02020603050405020304" pitchFamily="18" charset="0"/>
                        </a:rPr>
                        <a:t>(MeV) for Massless </a:t>
                      </a:r>
                      <a:r>
                        <a:rPr lang="en-US" sz="1800" b="0" i="1" dirty="0" err="1">
                          <a:effectLst/>
                          <a:latin typeface="Times New Roman" panose="02020603050405020304" pitchFamily="18" charset="0"/>
                          <a:cs typeface="Times New Roman" panose="02020603050405020304" pitchFamily="18" charset="0"/>
                        </a:rPr>
                        <a:t>pions</a:t>
                      </a:r>
                      <a:r>
                        <a:rPr lang="en-US" sz="1800" b="0" i="1" dirty="0">
                          <a:effectLst/>
                          <a:latin typeface="Times New Roman" panose="02020603050405020304" pitchFamily="18" charset="0"/>
                          <a:cs typeface="Times New Roman" panose="02020603050405020304" pitchFamily="18" charset="0"/>
                        </a:rPr>
                        <a:t> (HG) and Massless u, d quarks (QGP)</a:t>
                      </a:r>
                      <a:endParaRPr lang="fr-FR" sz="1800" b="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ts val="1300"/>
                        </a:lnSpc>
                        <a:spcAft>
                          <a:spcPts val="0"/>
                        </a:spcAft>
                      </a:pPr>
                      <a:r>
                        <a:rPr lang="en-US" sz="1800">
                          <a:effectLst/>
                          <a:latin typeface="Times New Roman" panose="02020603050405020304" pitchFamily="18" charset="0"/>
                          <a:cs typeface="Times New Roman" panose="02020603050405020304" pitchFamily="18" charset="0"/>
                        </a:rPr>
                        <a:t>144.507</a:t>
                      </a:r>
                      <a:endParaRPr lang="fr-FR"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ts val="1300"/>
                        </a:lnSpc>
                        <a:spcAft>
                          <a:spcPts val="0"/>
                        </a:spcAft>
                      </a:pPr>
                      <a:r>
                        <a:rPr lang="en-US" sz="1800">
                          <a:effectLst/>
                          <a:latin typeface="Times New Roman" panose="02020603050405020304" pitchFamily="18" charset="0"/>
                          <a:cs typeface="Times New Roman" panose="02020603050405020304" pitchFamily="18" charset="0"/>
                        </a:rPr>
                        <a:t>143.947</a:t>
                      </a:r>
                      <a:endParaRPr lang="fr-FR" sz="180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nchor="ctr"/>
                </a:tc>
                <a:tc>
                  <a:txBody>
                    <a:bodyPr/>
                    <a:lstStyle/>
                    <a:p>
                      <a:pPr algn="ctr">
                        <a:lnSpc>
                          <a:spcPts val="1300"/>
                        </a:lnSpc>
                        <a:spcAft>
                          <a:spcPts val="0"/>
                        </a:spcAft>
                      </a:pPr>
                      <a:r>
                        <a:rPr lang="en-US" sz="1800">
                          <a:effectLst/>
                          <a:latin typeface="Times New Roman" panose="02020603050405020304" pitchFamily="18" charset="0"/>
                          <a:cs typeface="Times New Roman" panose="02020603050405020304" pitchFamily="18" charset="0"/>
                        </a:rPr>
                        <a:t>143.941</a:t>
                      </a:r>
                      <a:endParaRPr lang="fr-FR"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621337374"/>
                  </a:ext>
                </a:extLst>
              </a:tr>
              <a:tr h="720000">
                <a:tc>
                  <a:txBody>
                    <a:bodyPr/>
                    <a:lstStyle/>
                    <a:p>
                      <a:pPr algn="ctr">
                        <a:lnSpc>
                          <a:spcPct val="100000"/>
                        </a:lnSpc>
                        <a:spcAft>
                          <a:spcPts val="0"/>
                        </a:spcAft>
                      </a:pPr>
                      <a:r>
                        <a:rPr lang="en-US" sz="1800" b="0" i="1" dirty="0">
                          <a:effectLst/>
                          <a:latin typeface="Times New Roman" panose="02020603050405020304" pitchFamily="18" charset="0"/>
                          <a:cs typeface="Times New Roman" panose="02020603050405020304" pitchFamily="18" charset="0"/>
                        </a:rPr>
                        <a:t>T</a:t>
                      </a:r>
                      <a:r>
                        <a:rPr lang="en-US" sz="1800" b="0" i="1" baseline="-25000" dirty="0">
                          <a:effectLst/>
                          <a:latin typeface="Times New Roman" panose="02020603050405020304" pitchFamily="18" charset="0"/>
                          <a:cs typeface="Times New Roman" panose="02020603050405020304" pitchFamily="18" charset="0"/>
                        </a:rPr>
                        <a:t>C </a:t>
                      </a:r>
                      <a:r>
                        <a:rPr lang="en-US" sz="1800" b="0" i="1" dirty="0">
                          <a:effectLst/>
                          <a:latin typeface="Times New Roman" panose="02020603050405020304" pitchFamily="18" charset="0"/>
                          <a:cs typeface="Times New Roman" panose="02020603050405020304" pitchFamily="18" charset="0"/>
                        </a:rPr>
                        <a:t>(MeV) for Massive </a:t>
                      </a:r>
                      <a:r>
                        <a:rPr lang="en-US" sz="1800" b="0" i="1" dirty="0" err="1">
                          <a:effectLst/>
                          <a:latin typeface="Times New Roman" panose="02020603050405020304" pitchFamily="18" charset="0"/>
                          <a:cs typeface="Times New Roman" panose="02020603050405020304" pitchFamily="18" charset="0"/>
                        </a:rPr>
                        <a:t>pions</a:t>
                      </a:r>
                      <a:r>
                        <a:rPr lang="en-US" sz="1800" b="0" i="1" dirty="0">
                          <a:effectLst/>
                          <a:latin typeface="Times New Roman" panose="02020603050405020304" pitchFamily="18" charset="0"/>
                          <a:cs typeface="Times New Roman" panose="02020603050405020304" pitchFamily="18" charset="0"/>
                        </a:rPr>
                        <a:t> (HG) and Massless u, d quarks (QGP)</a:t>
                      </a:r>
                      <a:endParaRPr lang="fr-FR" sz="1800" b="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ts val="1300"/>
                        </a:lnSpc>
                        <a:spcAft>
                          <a:spcPts val="0"/>
                        </a:spcAft>
                      </a:pPr>
                      <a:r>
                        <a:rPr lang="en-US" sz="1800" dirty="0">
                          <a:effectLst/>
                          <a:latin typeface="Times New Roman" panose="02020603050405020304" pitchFamily="18" charset="0"/>
                          <a:cs typeface="Times New Roman" panose="02020603050405020304" pitchFamily="18" charset="0"/>
                        </a:rPr>
                        <a:t>143.859</a:t>
                      </a:r>
                      <a:endParaRPr lang="fr-FR" sz="18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nchor="ctr"/>
                </a:tc>
                <a:tc>
                  <a:txBody>
                    <a:bodyPr/>
                    <a:lstStyle/>
                    <a:p>
                      <a:pPr algn="ctr">
                        <a:lnSpc>
                          <a:spcPts val="1300"/>
                        </a:lnSpc>
                        <a:spcAft>
                          <a:spcPts val="0"/>
                        </a:spcAft>
                      </a:pPr>
                      <a:r>
                        <a:rPr lang="en-US" sz="1800" dirty="0">
                          <a:effectLst/>
                          <a:latin typeface="Times New Roman" panose="02020603050405020304" pitchFamily="18" charset="0"/>
                          <a:cs typeface="Times New Roman" panose="02020603050405020304" pitchFamily="18" charset="0"/>
                        </a:rPr>
                        <a:t>143.305</a:t>
                      </a:r>
                      <a:endParaRPr lang="fr-FR"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ts val="1300"/>
                        </a:lnSpc>
                        <a:spcAft>
                          <a:spcPts val="0"/>
                        </a:spcAft>
                      </a:pPr>
                      <a:r>
                        <a:rPr lang="en-US" sz="1800">
                          <a:effectLst/>
                          <a:latin typeface="Times New Roman" panose="02020603050405020304" pitchFamily="18" charset="0"/>
                          <a:cs typeface="Times New Roman" panose="02020603050405020304" pitchFamily="18" charset="0"/>
                        </a:rPr>
                        <a:t>143.299</a:t>
                      </a:r>
                      <a:endParaRPr lang="fr-FR"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456331145"/>
                  </a:ext>
                </a:extLst>
              </a:tr>
              <a:tr h="720000">
                <a:tc>
                  <a:txBody>
                    <a:bodyPr/>
                    <a:lstStyle/>
                    <a:p>
                      <a:pPr algn="ctr">
                        <a:lnSpc>
                          <a:spcPct val="100000"/>
                        </a:lnSpc>
                        <a:spcAft>
                          <a:spcPts val="0"/>
                        </a:spcAft>
                      </a:pPr>
                      <a:r>
                        <a:rPr lang="en-US" sz="1800" b="0" i="1" dirty="0">
                          <a:effectLst/>
                          <a:latin typeface="Times New Roman" panose="02020603050405020304" pitchFamily="18" charset="0"/>
                          <a:cs typeface="Times New Roman" panose="02020603050405020304" pitchFamily="18" charset="0"/>
                        </a:rPr>
                        <a:t>T</a:t>
                      </a:r>
                      <a:r>
                        <a:rPr lang="en-US" sz="1800" b="0" i="1" baseline="-25000" dirty="0">
                          <a:effectLst/>
                          <a:latin typeface="Times New Roman" panose="02020603050405020304" pitchFamily="18" charset="0"/>
                          <a:cs typeface="Times New Roman" panose="02020603050405020304" pitchFamily="18" charset="0"/>
                        </a:rPr>
                        <a:t>C </a:t>
                      </a:r>
                      <a:r>
                        <a:rPr lang="en-US" sz="1800" b="0" i="1" dirty="0">
                          <a:effectLst/>
                          <a:latin typeface="Times New Roman" panose="02020603050405020304" pitchFamily="18" charset="0"/>
                          <a:cs typeface="Times New Roman" panose="02020603050405020304" pitchFamily="18" charset="0"/>
                        </a:rPr>
                        <a:t>(MeV) for Massless </a:t>
                      </a:r>
                      <a:r>
                        <a:rPr lang="en-US" sz="1800" b="0" i="1" dirty="0" err="1">
                          <a:effectLst/>
                          <a:latin typeface="Times New Roman" panose="02020603050405020304" pitchFamily="18" charset="0"/>
                          <a:cs typeface="Times New Roman" panose="02020603050405020304" pitchFamily="18" charset="0"/>
                        </a:rPr>
                        <a:t>pions</a:t>
                      </a:r>
                      <a:r>
                        <a:rPr lang="en-US" sz="1800" b="0" i="1" dirty="0">
                          <a:effectLst/>
                          <a:latin typeface="Times New Roman" panose="02020603050405020304" pitchFamily="18" charset="0"/>
                          <a:cs typeface="Times New Roman" panose="02020603050405020304" pitchFamily="18" charset="0"/>
                        </a:rPr>
                        <a:t> (HG) and Massless u, d and massive s quarks (QGP)</a:t>
                      </a:r>
                      <a:endParaRPr lang="fr-FR" sz="1800" b="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ts val="1300"/>
                        </a:lnSpc>
                        <a:spcAft>
                          <a:spcPts val="0"/>
                        </a:spcAft>
                      </a:pPr>
                      <a:r>
                        <a:rPr lang="en-US" sz="1800" dirty="0">
                          <a:effectLst/>
                          <a:latin typeface="Times New Roman" panose="02020603050405020304" pitchFamily="18" charset="0"/>
                          <a:cs typeface="Times New Roman" panose="02020603050405020304" pitchFamily="18" charset="0"/>
                        </a:rPr>
                        <a:t>141.828</a:t>
                      </a:r>
                      <a:endParaRPr lang="fr-FR"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ts val="1300"/>
                        </a:lnSpc>
                        <a:spcAft>
                          <a:spcPts val="0"/>
                        </a:spcAft>
                      </a:pPr>
                      <a:r>
                        <a:rPr lang="en-US" sz="1800" dirty="0">
                          <a:effectLst/>
                          <a:latin typeface="Times New Roman" panose="02020603050405020304" pitchFamily="18" charset="0"/>
                          <a:cs typeface="Times New Roman" panose="02020603050405020304" pitchFamily="18" charset="0"/>
                        </a:rPr>
                        <a:t>141.291</a:t>
                      </a:r>
                      <a:endParaRPr lang="fr-FR"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ts val="1300"/>
                        </a:lnSpc>
                        <a:spcAft>
                          <a:spcPts val="0"/>
                        </a:spcAft>
                      </a:pPr>
                      <a:r>
                        <a:rPr lang="en-US" sz="1800" dirty="0">
                          <a:effectLst/>
                          <a:latin typeface="Times New Roman" panose="02020603050405020304" pitchFamily="18" charset="0"/>
                          <a:cs typeface="Times New Roman" panose="02020603050405020304" pitchFamily="18" charset="0"/>
                        </a:rPr>
                        <a:t>141.285</a:t>
                      </a:r>
                      <a:endParaRPr lang="fr-FR"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666959032"/>
                  </a:ext>
                </a:extLst>
              </a:tr>
              <a:tr h="720000">
                <a:tc>
                  <a:txBody>
                    <a:bodyPr/>
                    <a:lstStyle/>
                    <a:p>
                      <a:pPr algn="ctr">
                        <a:lnSpc>
                          <a:spcPct val="100000"/>
                        </a:lnSpc>
                        <a:spcAft>
                          <a:spcPts val="0"/>
                        </a:spcAft>
                      </a:pPr>
                      <a:r>
                        <a:rPr lang="en-US" sz="1800" b="0" i="1" dirty="0">
                          <a:effectLst/>
                          <a:latin typeface="Times New Roman" panose="02020603050405020304" pitchFamily="18" charset="0"/>
                          <a:cs typeface="Times New Roman" panose="02020603050405020304" pitchFamily="18" charset="0"/>
                        </a:rPr>
                        <a:t>T</a:t>
                      </a:r>
                      <a:r>
                        <a:rPr lang="en-US" sz="1800" b="0" i="1" baseline="-25000" dirty="0">
                          <a:effectLst/>
                          <a:latin typeface="Times New Roman" panose="02020603050405020304" pitchFamily="18" charset="0"/>
                          <a:cs typeface="Times New Roman" panose="02020603050405020304" pitchFamily="18" charset="0"/>
                        </a:rPr>
                        <a:t>C </a:t>
                      </a:r>
                      <a:r>
                        <a:rPr lang="en-US" sz="1800" b="0" i="1" dirty="0">
                          <a:effectLst/>
                          <a:latin typeface="Times New Roman" panose="02020603050405020304" pitchFamily="18" charset="0"/>
                          <a:cs typeface="Times New Roman" panose="02020603050405020304" pitchFamily="18" charset="0"/>
                        </a:rPr>
                        <a:t>(MeV) for Massive </a:t>
                      </a:r>
                      <a:r>
                        <a:rPr lang="en-US" sz="1800" b="0" i="1" dirty="0" err="1">
                          <a:effectLst/>
                          <a:latin typeface="Times New Roman" panose="02020603050405020304" pitchFamily="18" charset="0"/>
                          <a:cs typeface="Times New Roman" panose="02020603050405020304" pitchFamily="18" charset="0"/>
                        </a:rPr>
                        <a:t>pions</a:t>
                      </a:r>
                      <a:r>
                        <a:rPr lang="en-US" sz="1800" b="0" i="1" dirty="0">
                          <a:effectLst/>
                          <a:latin typeface="Times New Roman" panose="02020603050405020304" pitchFamily="18" charset="0"/>
                          <a:cs typeface="Times New Roman" panose="02020603050405020304" pitchFamily="18" charset="0"/>
                        </a:rPr>
                        <a:t> (HG) and Massless u, d and massive s quarks (QGP)</a:t>
                      </a:r>
                      <a:endParaRPr lang="fr-FR" sz="1800" b="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ts val="1300"/>
                        </a:lnSpc>
                        <a:spcAft>
                          <a:spcPts val="0"/>
                        </a:spcAft>
                      </a:pPr>
                      <a:r>
                        <a:rPr lang="en-US" sz="1800" dirty="0">
                          <a:effectLst/>
                          <a:latin typeface="Times New Roman" panose="02020603050405020304" pitchFamily="18" charset="0"/>
                          <a:cs typeface="Times New Roman" panose="02020603050405020304" pitchFamily="18" charset="0"/>
                        </a:rPr>
                        <a:t>141.216</a:t>
                      </a:r>
                      <a:endParaRPr lang="fr-FR"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ts val="1300"/>
                        </a:lnSpc>
                        <a:spcAft>
                          <a:spcPts val="0"/>
                        </a:spcAft>
                      </a:pPr>
                      <a:r>
                        <a:rPr lang="en-US" sz="1800" dirty="0">
                          <a:effectLst/>
                          <a:latin typeface="Times New Roman" panose="02020603050405020304" pitchFamily="18" charset="0"/>
                          <a:cs typeface="Times New Roman" panose="02020603050405020304" pitchFamily="18" charset="0"/>
                        </a:rPr>
                        <a:t>140.685</a:t>
                      </a:r>
                      <a:endParaRPr lang="fr-FR"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ts val="1300"/>
                        </a:lnSpc>
                        <a:spcAft>
                          <a:spcPts val="0"/>
                        </a:spcAft>
                      </a:pPr>
                      <a:r>
                        <a:rPr lang="en-US" sz="1800" dirty="0">
                          <a:effectLst/>
                          <a:latin typeface="Times New Roman" panose="02020603050405020304" pitchFamily="18" charset="0"/>
                          <a:cs typeface="Times New Roman" panose="02020603050405020304" pitchFamily="18" charset="0"/>
                        </a:rPr>
                        <a:t>140,679</a:t>
                      </a:r>
                      <a:endParaRPr lang="fr-FR"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468830466"/>
                  </a:ext>
                </a:extLst>
              </a:tr>
            </a:tbl>
          </a:graphicData>
        </a:graphic>
      </p:graphicFrame>
      <p:sp>
        <p:nvSpPr>
          <p:cNvPr id="8" name="Rectangle 7">
            <a:extLst>
              <a:ext uri="{FF2B5EF4-FFF2-40B4-BE49-F238E27FC236}">
                <a16:creationId xmlns:a16="http://schemas.microsoft.com/office/drawing/2014/main" id="{6451D369-8B27-4077-AF7E-B88F959A9245}"/>
              </a:ext>
            </a:extLst>
          </p:cNvPr>
          <p:cNvSpPr/>
          <p:nvPr/>
        </p:nvSpPr>
        <p:spPr>
          <a:xfrm>
            <a:off x="10632406" y="23342878"/>
            <a:ext cx="10693400" cy="326243"/>
          </a:xfrm>
          <a:prstGeom prst="rect">
            <a:avLst/>
          </a:prstGeom>
        </p:spPr>
        <p:txBody>
          <a:bodyPr>
            <a:spAutoFit/>
          </a:bodyPr>
          <a:lstStyle/>
          <a:p>
            <a:pPr marL="1656080">
              <a:lnSpc>
                <a:spcPct val="95000"/>
              </a:lnSpc>
              <a:spcBef>
                <a:spcPts val="1200"/>
              </a:spcBef>
              <a:spcAft>
                <a:spcPts val="600"/>
              </a:spcAft>
            </a:pPr>
            <a:r>
              <a:rPr lang="en-US" sz="16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Table 1. </a:t>
            </a:r>
            <a:r>
              <a:rPr lang="en-US" sz="1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The critical temperature T</a:t>
            </a:r>
            <a:r>
              <a:rPr lang="en-US" sz="1600" baseline="-25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a:t>
            </a:r>
            <a:r>
              <a:rPr lang="en-US" sz="1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for different volumes, within a color-singlet QGP.</a:t>
            </a:r>
            <a:endParaRPr lang="fr-FR" sz="1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4" name="Rectangle 355">
            <a:extLst>
              <a:ext uri="{FF2B5EF4-FFF2-40B4-BE49-F238E27FC236}">
                <a16:creationId xmlns:a16="http://schemas.microsoft.com/office/drawing/2014/main" id="{381B41B0-CA3B-40F9-A107-02110A5709B3}"/>
              </a:ext>
            </a:extLst>
          </p:cNvPr>
          <p:cNvSpPr>
            <a:spLocks noChangeArrowheads="1"/>
          </p:cNvSpPr>
          <p:nvPr/>
        </p:nvSpPr>
        <p:spPr bwMode="auto">
          <a:xfrm>
            <a:off x="17344673" y="7939691"/>
            <a:ext cx="213868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graphicFrame>
        <p:nvGraphicFramePr>
          <p:cNvPr id="10" name="Objet 9">
            <a:extLst>
              <a:ext uri="{FF2B5EF4-FFF2-40B4-BE49-F238E27FC236}">
                <a16:creationId xmlns:a16="http://schemas.microsoft.com/office/drawing/2014/main" id="{9ABF6AD4-7D39-483B-B96A-5DDD64AEB088}"/>
              </a:ext>
            </a:extLst>
          </p:cNvPr>
          <p:cNvGraphicFramePr>
            <a:graphicFrameLocks noChangeAspect="1"/>
          </p:cNvGraphicFramePr>
          <p:nvPr>
            <p:extLst>
              <p:ext uri="{D42A27DB-BD31-4B8C-83A1-F6EECF244321}">
                <p14:modId xmlns:p14="http://schemas.microsoft.com/office/powerpoint/2010/main" val="2878074587"/>
              </p:ext>
            </p:extLst>
          </p:nvPr>
        </p:nvGraphicFramePr>
        <p:xfrm>
          <a:off x="13441870" y="6926625"/>
          <a:ext cx="7708477" cy="3928989"/>
        </p:xfrm>
        <a:graphic>
          <a:graphicData uri="http://schemas.openxmlformats.org/presentationml/2006/ole">
            <mc:AlternateContent xmlns:mc="http://schemas.openxmlformats.org/markup-compatibility/2006">
              <mc:Choice xmlns:v="urn:schemas-microsoft-com:vml" Requires="v">
                <p:oleObj spid="_x0000_s1440" name="Graph" r:id="rId9" imgW="4276800" imgH="3025440" progId="Origin50.Graph">
                  <p:embed/>
                </p:oleObj>
              </mc:Choice>
              <mc:Fallback>
                <p:oleObj name="Graph" r:id="rId9" imgW="4276800" imgH="3025440" progId="Origin50.Graph">
                  <p:embed/>
                  <p:pic>
                    <p:nvPicPr>
                      <p:cNvPr id="0" name="Object 354"/>
                      <p:cNvPicPr>
                        <a:picLocks noChangeAspect="1" noChangeArrowheads="1"/>
                      </p:cNvPicPr>
                      <p:nvPr/>
                    </p:nvPicPr>
                    <p:blipFill>
                      <a:blip r:embed="rId10"/>
                      <a:srcRect/>
                      <a:stretch>
                        <a:fillRect/>
                      </a:stretch>
                    </p:blipFill>
                    <p:spPr bwMode="auto">
                      <a:xfrm>
                        <a:off x="13441870" y="6926625"/>
                        <a:ext cx="7708477" cy="3928989"/>
                      </a:xfrm>
                      <a:prstGeom prst="rect">
                        <a:avLst/>
                      </a:prstGeom>
                      <a:noFill/>
                    </p:spPr>
                  </p:pic>
                </p:oleObj>
              </mc:Fallback>
            </mc:AlternateContent>
          </a:graphicData>
        </a:graphic>
      </p:graphicFrame>
      <p:sp>
        <p:nvSpPr>
          <p:cNvPr id="13" name="Rectangle 357">
            <a:extLst>
              <a:ext uri="{FF2B5EF4-FFF2-40B4-BE49-F238E27FC236}">
                <a16:creationId xmlns:a16="http://schemas.microsoft.com/office/drawing/2014/main" id="{6AEDF4E1-EA3B-48F7-8E78-0DFDE5E93E8A}"/>
              </a:ext>
            </a:extLst>
          </p:cNvPr>
          <p:cNvSpPr>
            <a:spLocks noChangeArrowheads="1"/>
          </p:cNvSpPr>
          <p:nvPr/>
        </p:nvSpPr>
        <p:spPr bwMode="auto">
          <a:xfrm>
            <a:off x="17316206" y="11211591"/>
            <a:ext cx="213868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graphicFrame>
        <p:nvGraphicFramePr>
          <p:cNvPr id="14" name="Objet 13">
            <a:extLst>
              <a:ext uri="{FF2B5EF4-FFF2-40B4-BE49-F238E27FC236}">
                <a16:creationId xmlns:a16="http://schemas.microsoft.com/office/drawing/2014/main" id="{D0E53563-8D6A-4363-A82C-EEC40BF17840}"/>
              </a:ext>
            </a:extLst>
          </p:cNvPr>
          <p:cNvGraphicFramePr>
            <a:graphicFrameLocks noChangeAspect="1"/>
          </p:cNvGraphicFramePr>
          <p:nvPr>
            <p:extLst>
              <p:ext uri="{D42A27DB-BD31-4B8C-83A1-F6EECF244321}">
                <p14:modId xmlns:p14="http://schemas.microsoft.com/office/powerpoint/2010/main" val="150564410"/>
              </p:ext>
            </p:extLst>
          </p:nvPr>
        </p:nvGraphicFramePr>
        <p:xfrm>
          <a:off x="13490873" y="10486775"/>
          <a:ext cx="7707600" cy="3960379"/>
        </p:xfrm>
        <a:graphic>
          <a:graphicData uri="http://schemas.openxmlformats.org/presentationml/2006/ole">
            <mc:AlternateContent xmlns:mc="http://schemas.openxmlformats.org/markup-compatibility/2006">
              <mc:Choice xmlns:v="urn:schemas-microsoft-com:vml" Requires="v">
                <p:oleObj spid="_x0000_s1441" name="Graph" r:id="rId11" imgW="4276800" imgH="3025440" progId="Origin50.Graph">
                  <p:embed/>
                </p:oleObj>
              </mc:Choice>
              <mc:Fallback>
                <p:oleObj name="Graph" r:id="rId11" imgW="4276800" imgH="3025440" progId="Origin50.Graph">
                  <p:embed/>
                  <p:pic>
                    <p:nvPicPr>
                      <p:cNvPr id="0" name="Object 356"/>
                      <p:cNvPicPr>
                        <a:picLocks noChangeAspect="1" noChangeArrowheads="1"/>
                      </p:cNvPicPr>
                      <p:nvPr/>
                    </p:nvPicPr>
                    <p:blipFill>
                      <a:blip r:embed="rId12"/>
                      <a:srcRect/>
                      <a:stretch>
                        <a:fillRect/>
                      </a:stretch>
                    </p:blipFill>
                    <p:spPr bwMode="auto">
                      <a:xfrm>
                        <a:off x="13490873" y="10486775"/>
                        <a:ext cx="7707600" cy="3960379"/>
                      </a:xfrm>
                      <a:prstGeom prst="rect">
                        <a:avLst/>
                      </a:prstGeom>
                      <a:noFill/>
                    </p:spPr>
                  </p:pic>
                </p:oleObj>
              </mc:Fallback>
            </mc:AlternateContent>
          </a:graphicData>
        </a:graphic>
      </p:graphicFrame>
      <mc:AlternateContent xmlns:mc="http://schemas.openxmlformats.org/markup-compatibility/2006">
        <mc:Choice xmlns:a14="http://schemas.microsoft.com/office/drawing/2010/main" Requires="a14">
          <p:sp>
            <p:nvSpPr>
              <p:cNvPr id="16" name="Rectangle 15">
                <a:extLst>
                  <a:ext uri="{FF2B5EF4-FFF2-40B4-BE49-F238E27FC236}">
                    <a16:creationId xmlns:a16="http://schemas.microsoft.com/office/drawing/2014/main" id="{1122127D-DCBC-4730-8FE8-1611D28140DB}"/>
                  </a:ext>
                </a:extLst>
              </p:cNvPr>
              <p:cNvSpPr/>
              <p:nvPr/>
            </p:nvSpPr>
            <p:spPr>
              <a:xfrm>
                <a:off x="9451900" y="8205739"/>
                <a:ext cx="4499126" cy="5355312"/>
              </a:xfrm>
              <a:prstGeom prst="rect">
                <a:avLst/>
              </a:prstGeom>
            </p:spPr>
            <p:txBody>
              <a:bodyPr wrap="square">
                <a:spAutoFit/>
              </a:bodyPr>
              <a:lstStyle/>
              <a:p>
                <a:pPr marL="1656080" algn="just">
                  <a:lnSpc>
                    <a:spcPct val="95000"/>
                  </a:lnSpc>
                  <a:spcBef>
                    <a:spcPts val="600"/>
                  </a:spcBef>
                  <a:spcAft>
                    <a:spcPts val="1200"/>
                  </a:spcAft>
                </a:pPr>
                <a:r>
                  <a:rPr lang="en-US" sz="18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Figure1. </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Phase diagram in the </a:t>
                </a:r>
                <a14:m>
                  <m:oMath xmlns:m="http://schemas.openxmlformats.org/officeDocument/2006/math">
                    <m:r>
                      <a:rPr lang="en-US" sz="1800" i="1">
                        <a:solidFill>
                          <a:srgbClr val="000000"/>
                        </a:solidFill>
                        <a:effectLst/>
                        <a:latin typeface="Cambria Math" panose="02040503050406030204" pitchFamily="18" charset="0"/>
                        <a:ea typeface="Times New Roman" panose="02020603050405020304" pitchFamily="18" charset="0"/>
                        <a:cs typeface="dcr10" panose="020B0500000000000000" pitchFamily="34" charset="0"/>
                      </a:rPr>
                      <m:t>𝜇</m:t>
                    </m:r>
                    <m:r>
                      <a:rPr lang="en-US" sz="1800" i="1">
                        <a:solidFill>
                          <a:srgbClr val="000000"/>
                        </a:solidFill>
                        <a:effectLst/>
                        <a:latin typeface="Cambria Math" panose="02040503050406030204" pitchFamily="18" charset="0"/>
                        <a:ea typeface="Times New Roman" panose="02020603050405020304" pitchFamily="18" charset="0"/>
                        <a:cs typeface="dcr10" panose="020B0500000000000000" pitchFamily="34" charset="0"/>
                      </a:rPr>
                      <m:t>−</m:t>
                    </m:r>
                    <m:r>
                      <a:rPr lang="en-US" sz="1800" i="1">
                        <a:solidFill>
                          <a:srgbClr val="000000"/>
                        </a:solidFill>
                        <a:effectLst/>
                        <a:latin typeface="Cambria Math" panose="02040503050406030204" pitchFamily="18" charset="0"/>
                        <a:ea typeface="Times New Roman" panose="02020603050405020304" pitchFamily="18" charset="0"/>
                        <a:cs typeface="dcr10" panose="020B0500000000000000" pitchFamily="34" charset="0"/>
                      </a:rPr>
                      <m:t>𝑇</m:t>
                    </m:r>
                  </m:oMath>
                </a14:m>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plane, with </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a:t>
                </a:r>
                <a:r>
                  <a:rPr lang="en-US" sz="1800" i="1" baseline="30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1/4 </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=200MeV</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for both cases of massless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pions</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(red dashed line) and massive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pions</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(blue solid line) in the HG phase with massless u and d quarks </a:t>
                </a:r>
                <a:r>
                  <a:rPr lang="en-US" sz="1800" dirty="0">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in the QGP phase, with the third case of massive </a:t>
                </a:r>
                <a:r>
                  <a:rPr lang="en-US" sz="1800" dirty="0" err="1">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pions</a:t>
                </a:r>
                <a:r>
                  <a:rPr lang="en-US" sz="1800" dirty="0">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 in the HG and massive strange quarks additionally to massless u and d quarks in the QGP (magenta dashed-dotted line). (b) Magnification of the phase diagram in the region of high temperatures and low and intermediate chemical potentials, for the same cases as in (a).</a:t>
                </a:r>
                <a:endParaRPr lang="fr-FR"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p:txBody>
          </p:sp>
        </mc:Choice>
        <mc:Fallback>
          <p:sp>
            <p:nvSpPr>
              <p:cNvPr id="16" name="Rectangle 15">
                <a:extLst>
                  <a:ext uri="{FF2B5EF4-FFF2-40B4-BE49-F238E27FC236}">
                    <a16:creationId xmlns:a16="http://schemas.microsoft.com/office/drawing/2014/main" id="{1122127D-DCBC-4730-8FE8-1611D28140DB}"/>
                  </a:ext>
                </a:extLst>
              </p:cNvPr>
              <p:cNvSpPr>
                <a:spLocks noRot="1" noChangeAspect="1" noMove="1" noResize="1" noEditPoints="1" noAdjustHandles="1" noChangeArrowheads="1" noChangeShapeType="1" noTextEdit="1"/>
              </p:cNvSpPr>
              <p:nvPr/>
            </p:nvSpPr>
            <p:spPr>
              <a:xfrm>
                <a:off x="9451900" y="8205739"/>
                <a:ext cx="4499126" cy="5355312"/>
              </a:xfrm>
              <a:prstGeom prst="rect">
                <a:avLst/>
              </a:prstGeom>
              <a:blipFill>
                <a:blip r:embed="rId13"/>
                <a:stretch>
                  <a:fillRect t="-796" r="-1084" b="-796"/>
                </a:stretch>
              </a:blipFill>
            </p:spPr>
            <p:txBody>
              <a:bodyPr/>
              <a:lstStyle/>
              <a:p>
                <a:r>
                  <a:rPr lang="fr-FR">
                    <a:noFill/>
                  </a:rPr>
                  <a:t> </a:t>
                </a:r>
              </a:p>
            </p:txBody>
          </p:sp>
        </mc:Fallback>
      </mc:AlternateContent>
      <mc:AlternateContent xmlns:mc="http://schemas.openxmlformats.org/markup-compatibility/2006">
        <mc:Choice xmlns:a14="http://schemas.microsoft.com/office/drawing/2010/main" Requires="a14">
          <p:graphicFrame>
            <p:nvGraphicFramePr>
              <p:cNvPr id="73" name="Tableau 33">
                <a:extLst>
                  <a:ext uri="{FF2B5EF4-FFF2-40B4-BE49-F238E27FC236}">
                    <a16:creationId xmlns:a16="http://schemas.microsoft.com/office/drawing/2014/main" id="{7492864E-7978-4DD6-9BB1-F0DC940A7DC6}"/>
                  </a:ext>
                </a:extLst>
              </p:cNvPr>
              <p:cNvGraphicFramePr>
                <a:graphicFrameLocks noGrp="1"/>
              </p:cNvGraphicFramePr>
              <p:nvPr>
                <p:extLst>
                  <p:ext uri="{D42A27DB-BD31-4B8C-83A1-F6EECF244321}">
                    <p14:modId xmlns:p14="http://schemas.microsoft.com/office/powerpoint/2010/main" val="3829489532"/>
                  </p:ext>
                </p:extLst>
              </p:nvPr>
            </p:nvGraphicFramePr>
            <p:xfrm>
              <a:off x="11248602" y="23989073"/>
              <a:ext cx="9728294" cy="3365985"/>
            </p:xfrm>
            <a:graphic>
              <a:graphicData uri="http://schemas.openxmlformats.org/drawingml/2006/table">
                <a:tbl>
                  <a:tblPr firstRow="1" bandRow="1">
                    <a:effectLst>
                      <a:outerShdw blurRad="63500" sx="102000" sy="102000" algn="ctr" rotWithShape="0">
                        <a:prstClr val="black">
                          <a:alpha val="40000"/>
                        </a:prstClr>
                      </a:outerShdw>
                    </a:effectLst>
                    <a:tableStyleId>{5C22544A-7EE6-4342-B048-85BDC9FD1C3A}</a:tableStyleId>
                  </a:tblPr>
                  <a:tblGrid>
                    <a:gridCol w="9728294">
                      <a:extLst>
                        <a:ext uri="{9D8B030D-6E8A-4147-A177-3AD203B41FA5}">
                          <a16:colId xmlns:a16="http://schemas.microsoft.com/office/drawing/2014/main" val="20000"/>
                        </a:ext>
                      </a:extLst>
                    </a:gridCol>
                  </a:tblGrid>
                  <a:tr h="468345">
                    <a:tc>
                      <a:txBody>
                        <a:bodyPr/>
                        <a:lstStyle/>
                        <a:p>
                          <a:pPr marL="0" marR="0" indent="0" algn="ctr" defTabSz="4172343" rtl="0" eaLnBrk="1" fontAlgn="auto" latinLnBrk="0" hangingPunct="1">
                            <a:lnSpc>
                              <a:spcPct val="100000"/>
                            </a:lnSpc>
                            <a:spcBef>
                              <a:spcPts val="0"/>
                            </a:spcBef>
                            <a:spcAft>
                              <a:spcPts val="0"/>
                            </a:spcAft>
                            <a:buClrTx/>
                            <a:buSzTx/>
                            <a:buFontTx/>
                            <a:buNone/>
                            <a:tabLst/>
                            <a:defRPr/>
                          </a:pPr>
                          <a:r>
                            <a:rPr lang="fr-FR" sz="2400" b="1" dirty="0">
                              <a:solidFill>
                                <a:srgbClr val="D60093"/>
                              </a:solidFill>
                              <a:effectLst>
                                <a:outerShdw blurRad="38100" dist="38100" dir="2700000" algn="tl">
                                  <a:srgbClr val="C0C0C0"/>
                                </a:outerShdw>
                              </a:effectLst>
                              <a:latin typeface="Times New Roman" pitchFamily="18" charset="0"/>
                              <a:cs typeface="Times New Roman" pitchFamily="18" charset="0"/>
                            </a:rPr>
                            <a:t>CONCLUSION</a:t>
                          </a:r>
                        </a:p>
                      </a:txBody>
                      <a:tcPr marL="64584" marR="64584" marT="32339" marB="32339">
                        <a:gradFill>
                          <a:gsLst>
                            <a:gs pos="0">
                              <a:schemeClr val="bg2">
                                <a:lumMod val="25000"/>
                                <a:alpha val="40000"/>
                              </a:schemeClr>
                            </a:gs>
                            <a:gs pos="64999">
                              <a:srgbClr val="F0EBD5"/>
                            </a:gs>
                            <a:gs pos="100000">
                              <a:srgbClr val="D1C39F"/>
                            </a:gs>
                          </a:gsLst>
                          <a:lin ang="5400000" scaled="0"/>
                        </a:gradFill>
                      </a:tcPr>
                    </a:tc>
                    <a:extLst>
                      <a:ext uri="{0D108BD9-81ED-4DB2-BD59-A6C34878D82A}">
                        <a16:rowId xmlns:a16="http://schemas.microsoft.com/office/drawing/2014/main" val="10000"/>
                      </a:ext>
                    </a:extLst>
                  </a:tr>
                  <a:tr h="2897640">
                    <a:tc>
                      <a:txBody>
                        <a:bodyPr/>
                        <a:lstStyle/>
                        <a:p>
                          <a:pPr indent="360000" algn="just">
                            <a:lnSpc>
                              <a:spcPct val="150000"/>
                            </a:lnSpc>
                          </a:pPr>
                          <a:r>
                            <a:rPr lang="en-US" sz="1800" kern="1200" dirty="0">
                              <a:solidFill>
                                <a:schemeClr val="dk1"/>
                              </a:solidFill>
                              <a:effectLst/>
                              <a:latin typeface="Times New Roman" panose="02020603050405020304" pitchFamily="18" charset="0"/>
                              <a:ea typeface="+mn-ea"/>
                              <a:cs typeface="Times New Roman" panose="02020603050405020304" pitchFamily="18" charset="0"/>
                            </a:rPr>
                            <a:t>This work shows the influence of the mass of particles in both HG and QGP phases on the phase diagram in the </a:t>
                          </a:r>
                          <a14:m>
                            <m:oMath xmlns:m="http://schemas.openxmlformats.org/officeDocument/2006/math">
                              <m:r>
                                <m:rPr>
                                  <m:sty m:val="p"/>
                                </m:rPr>
                                <a:rPr lang="en-US" sz="1800" kern="1200">
                                  <a:solidFill>
                                    <a:schemeClr val="dk1"/>
                                  </a:solidFill>
                                  <a:effectLst/>
                                  <a:latin typeface="Cambria Math" panose="02040503050406030204" pitchFamily="18" charset="0"/>
                                  <a:ea typeface="+mn-ea"/>
                                  <a:cs typeface="+mn-cs"/>
                                </a:rPr>
                                <m:t>μ</m:t>
                              </m:r>
                              <m:r>
                                <a:rPr lang="en-US" sz="1800" i="1" kern="1200">
                                  <a:solidFill>
                                    <a:schemeClr val="dk1"/>
                                  </a:solidFill>
                                  <a:effectLst/>
                                  <a:latin typeface="Cambria Math" panose="02040503050406030204" pitchFamily="18" charset="0"/>
                                  <a:ea typeface="+mn-ea"/>
                                  <a:cs typeface="+mn-cs"/>
                                </a:rPr>
                                <m:t>−</m:t>
                              </m:r>
                              <m:r>
                                <m:rPr>
                                  <m:sty m:val="p"/>
                                </m:rPr>
                                <a:rPr lang="en-US" sz="1800" kern="1200">
                                  <a:solidFill>
                                    <a:schemeClr val="dk1"/>
                                  </a:solidFill>
                                  <a:effectLst/>
                                  <a:latin typeface="Cambria Math" panose="02040503050406030204" pitchFamily="18" charset="0"/>
                                  <a:ea typeface="+mn-ea"/>
                                  <a:cs typeface="+mn-cs"/>
                                </a:rPr>
                                <m:t>T</m:t>
                              </m:r>
                            </m:oMath>
                          </a14:m>
                          <a:r>
                            <a:rPr lang="en-US" sz="1800" kern="1200" dirty="0">
                              <a:solidFill>
                                <a:schemeClr val="dk1"/>
                              </a:solidFill>
                              <a:effectLst/>
                              <a:latin typeface="Times New Roman" panose="02020603050405020304" pitchFamily="18" charset="0"/>
                              <a:ea typeface="+mn-ea"/>
                              <a:cs typeface="Times New Roman" panose="02020603050405020304" pitchFamily="18" charset="0"/>
                            </a:rPr>
                            <a:t> plane, as we found that the (small) mass of the up and down quarks does not affect the study, while accounting for the mass of </a:t>
                          </a:r>
                          <a:r>
                            <a:rPr lang="en-US" sz="1800" kern="1200" dirty="0" err="1">
                              <a:solidFill>
                                <a:schemeClr val="dk1"/>
                              </a:solidFill>
                              <a:effectLst/>
                              <a:latin typeface="Times New Roman" panose="02020603050405020304" pitchFamily="18" charset="0"/>
                              <a:ea typeface="+mn-ea"/>
                              <a:cs typeface="Times New Roman" panose="02020603050405020304" pitchFamily="18" charset="0"/>
                            </a:rPr>
                            <a:t>pions</a:t>
                          </a:r>
                          <a:r>
                            <a:rPr lang="en-US" sz="1800" kern="1200" dirty="0">
                              <a:solidFill>
                                <a:schemeClr val="dk1"/>
                              </a:solidFill>
                              <a:effectLst/>
                              <a:latin typeface="Times New Roman" panose="02020603050405020304" pitchFamily="18" charset="0"/>
                              <a:ea typeface="+mn-ea"/>
                              <a:cs typeface="Times New Roman" panose="02020603050405020304" pitchFamily="18" charset="0"/>
                            </a:rPr>
                            <a:t> does affect the critical parameters and especially the critical temperatures at small </a:t>
                          </a:r>
                          <a:r>
                            <a:rPr lang="en-US" sz="1800" i="1" kern="1200" dirty="0">
                              <a:solidFill>
                                <a:schemeClr val="dk1"/>
                              </a:solidFill>
                              <a:effectLst/>
                              <a:latin typeface="Times New Roman" panose="02020603050405020304" pitchFamily="18" charset="0"/>
                              <a:ea typeface="+mn-ea"/>
                              <a:cs typeface="Times New Roman" panose="02020603050405020304" pitchFamily="18" charset="0"/>
                            </a:rPr>
                            <a:t>µ</a:t>
                          </a:r>
                          <a:r>
                            <a:rPr lang="en-US" sz="1800" kern="1200" dirty="0">
                              <a:solidFill>
                                <a:schemeClr val="dk1"/>
                              </a:solidFill>
                              <a:effectLst/>
                              <a:latin typeface="Times New Roman" panose="02020603050405020304" pitchFamily="18" charset="0"/>
                              <a:ea typeface="+mn-ea"/>
                              <a:cs typeface="Times New Roman" panose="02020603050405020304" pitchFamily="18" charset="0"/>
                            </a:rPr>
                            <a:t>. Also, considering massive strange quarks additionally to u and d quarks has a clear effect on the phase diagram. The same influence is also investigated, when the color-</a:t>
                          </a:r>
                          <a:r>
                            <a:rPr lang="en-US" sz="1800" kern="1200" dirty="0" err="1">
                              <a:solidFill>
                                <a:schemeClr val="dk1"/>
                              </a:solidFill>
                              <a:effectLst/>
                              <a:latin typeface="Times New Roman" panose="02020603050405020304" pitchFamily="18" charset="0"/>
                              <a:ea typeface="+mn-ea"/>
                              <a:cs typeface="Times New Roman" panose="02020603050405020304" pitchFamily="18" charset="0"/>
                            </a:rPr>
                            <a:t>singletness</a:t>
                          </a:r>
                          <a:r>
                            <a:rPr lang="en-US" sz="1800" kern="1200" dirty="0">
                              <a:solidFill>
                                <a:schemeClr val="dk1"/>
                              </a:solidFill>
                              <a:effectLst/>
                              <a:latin typeface="Times New Roman" panose="02020603050405020304" pitchFamily="18" charset="0"/>
                              <a:ea typeface="+mn-ea"/>
                              <a:cs typeface="Times New Roman" panose="02020603050405020304" pitchFamily="18" charset="0"/>
                            </a:rPr>
                            <a:t> condition is considered for the QGP phase, for different volumes of the system. </a:t>
                          </a:r>
                          <a:endParaRPr lang="fr-FR" sz="1800" kern="1200" dirty="0">
                            <a:solidFill>
                              <a:schemeClr val="dk1"/>
                            </a:solidFill>
                            <a:effectLst/>
                            <a:latin typeface="Times New Roman" panose="02020603050405020304" pitchFamily="18" charset="0"/>
                            <a:ea typeface="+mn-ea"/>
                            <a:cs typeface="Times New Roman" panose="02020603050405020304" pitchFamily="18" charset="0"/>
                          </a:endParaRPr>
                        </a:p>
                      </a:txBody>
                      <a:tcPr marL="64584" marR="64584" marT="32339" marB="32339">
                        <a:solidFill>
                          <a:schemeClr val="bg1"/>
                        </a:solidFill>
                      </a:tcPr>
                    </a:tc>
                    <a:extLst>
                      <a:ext uri="{0D108BD9-81ED-4DB2-BD59-A6C34878D82A}">
                        <a16:rowId xmlns:a16="http://schemas.microsoft.com/office/drawing/2014/main" val="10001"/>
                      </a:ext>
                    </a:extLst>
                  </a:tr>
                </a:tbl>
              </a:graphicData>
            </a:graphic>
          </p:graphicFrame>
        </mc:Choice>
        <mc:Fallback>
          <p:graphicFrame>
            <p:nvGraphicFramePr>
              <p:cNvPr id="73" name="Tableau 33">
                <a:extLst>
                  <a:ext uri="{FF2B5EF4-FFF2-40B4-BE49-F238E27FC236}">
                    <a16:creationId xmlns:a16="http://schemas.microsoft.com/office/drawing/2014/main" id="{7492864E-7978-4DD6-9BB1-F0DC940A7DC6}"/>
                  </a:ext>
                </a:extLst>
              </p:cNvPr>
              <p:cNvGraphicFramePr>
                <a:graphicFrameLocks noGrp="1"/>
              </p:cNvGraphicFramePr>
              <p:nvPr>
                <p:extLst>
                  <p:ext uri="{D42A27DB-BD31-4B8C-83A1-F6EECF244321}">
                    <p14:modId xmlns:p14="http://schemas.microsoft.com/office/powerpoint/2010/main" val="3829489532"/>
                  </p:ext>
                </p:extLst>
              </p:nvPr>
            </p:nvGraphicFramePr>
            <p:xfrm>
              <a:off x="11248602" y="23989073"/>
              <a:ext cx="9728294" cy="3365985"/>
            </p:xfrm>
            <a:graphic>
              <a:graphicData uri="http://schemas.openxmlformats.org/drawingml/2006/table">
                <a:tbl>
                  <a:tblPr firstRow="1" bandRow="1">
                    <a:effectLst>
                      <a:outerShdw blurRad="63500" sx="102000" sy="102000" algn="ctr" rotWithShape="0">
                        <a:prstClr val="black">
                          <a:alpha val="40000"/>
                        </a:prstClr>
                      </a:outerShdw>
                    </a:effectLst>
                    <a:tableStyleId>{5C22544A-7EE6-4342-B048-85BDC9FD1C3A}</a:tableStyleId>
                  </a:tblPr>
                  <a:tblGrid>
                    <a:gridCol w="9728294">
                      <a:extLst>
                        <a:ext uri="{9D8B030D-6E8A-4147-A177-3AD203B41FA5}">
                          <a16:colId xmlns:a16="http://schemas.microsoft.com/office/drawing/2014/main" val="20000"/>
                        </a:ext>
                      </a:extLst>
                    </a:gridCol>
                  </a:tblGrid>
                  <a:tr h="468345">
                    <a:tc>
                      <a:txBody>
                        <a:bodyPr/>
                        <a:lstStyle/>
                        <a:p>
                          <a:pPr marL="0" marR="0" indent="0" algn="ctr" defTabSz="4172343" rtl="0" eaLnBrk="1" fontAlgn="auto" latinLnBrk="0" hangingPunct="1">
                            <a:lnSpc>
                              <a:spcPct val="100000"/>
                            </a:lnSpc>
                            <a:spcBef>
                              <a:spcPts val="0"/>
                            </a:spcBef>
                            <a:spcAft>
                              <a:spcPts val="0"/>
                            </a:spcAft>
                            <a:buClrTx/>
                            <a:buSzTx/>
                            <a:buFontTx/>
                            <a:buNone/>
                            <a:tabLst/>
                            <a:defRPr/>
                          </a:pPr>
                          <a:r>
                            <a:rPr lang="fr-FR" sz="2400" b="1" dirty="0">
                              <a:solidFill>
                                <a:srgbClr val="D60093"/>
                              </a:solidFill>
                              <a:effectLst>
                                <a:outerShdw blurRad="38100" dist="38100" dir="2700000" algn="tl">
                                  <a:srgbClr val="C0C0C0"/>
                                </a:outerShdw>
                              </a:effectLst>
                              <a:latin typeface="Times New Roman" pitchFamily="18" charset="0"/>
                              <a:cs typeface="Times New Roman" pitchFamily="18" charset="0"/>
                            </a:rPr>
                            <a:t>CONCLUSION</a:t>
                          </a:r>
                        </a:p>
                      </a:txBody>
                      <a:tcPr marL="64584" marR="64584" marT="32339" marB="32339">
                        <a:gradFill>
                          <a:gsLst>
                            <a:gs pos="0">
                              <a:schemeClr val="bg2">
                                <a:lumMod val="25000"/>
                                <a:alpha val="40000"/>
                              </a:schemeClr>
                            </a:gs>
                            <a:gs pos="64999">
                              <a:srgbClr val="F0EBD5"/>
                            </a:gs>
                            <a:gs pos="100000">
                              <a:srgbClr val="D1C39F"/>
                            </a:gs>
                          </a:gsLst>
                          <a:lin ang="5400000" scaled="0"/>
                        </a:gradFill>
                      </a:tcPr>
                    </a:tc>
                    <a:extLst>
                      <a:ext uri="{0D108BD9-81ED-4DB2-BD59-A6C34878D82A}">
                        <a16:rowId xmlns:a16="http://schemas.microsoft.com/office/drawing/2014/main" val="10000"/>
                      </a:ext>
                    </a:extLst>
                  </a:tr>
                  <a:tr h="2897640">
                    <a:tc>
                      <a:txBody>
                        <a:bodyPr/>
                        <a:lstStyle/>
                        <a:p>
                          <a:endParaRPr lang="fr-FR"/>
                        </a:p>
                      </a:txBody>
                      <a:tcPr marL="64584" marR="64584" marT="32339" marB="32339">
                        <a:blipFill>
                          <a:blip r:embed="rId14"/>
                          <a:stretch>
                            <a:fillRect l="-1753" t="-19748" r="-1879" b="-3782"/>
                          </a:stretch>
                        </a:blipFill>
                      </a:tcPr>
                    </a:tc>
                    <a:extLst>
                      <a:ext uri="{0D108BD9-81ED-4DB2-BD59-A6C34878D82A}">
                        <a16:rowId xmlns:a16="http://schemas.microsoft.com/office/drawing/2014/main" val="10001"/>
                      </a:ext>
                    </a:extLst>
                  </a:tr>
                </a:tbl>
              </a:graphicData>
            </a:graphic>
          </p:graphicFrame>
        </mc:Fallback>
      </mc:AlternateContent>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3711476</TotalTime>
  <Words>1517</Words>
  <Application>Microsoft Office PowerPoint</Application>
  <PresentationFormat>Personnalisé</PresentationFormat>
  <Paragraphs>68</Paragraphs>
  <Slides>1</Slides>
  <Notes>1</Notes>
  <HiddenSlides>0</HiddenSlides>
  <MMClips>0</MMClips>
  <ScaleCrop>false</ScaleCrop>
  <HeadingPairs>
    <vt:vector size="8" baseType="variant">
      <vt:variant>
        <vt:lpstr>Polices utilisées</vt:lpstr>
      </vt:variant>
      <vt:variant>
        <vt:i4>5</vt:i4>
      </vt:variant>
      <vt:variant>
        <vt:lpstr>Thème</vt:lpstr>
      </vt:variant>
      <vt:variant>
        <vt:i4>1</vt:i4>
      </vt:variant>
      <vt:variant>
        <vt:lpstr>Serveurs OLE incorporés</vt:lpstr>
      </vt:variant>
      <vt:variant>
        <vt:i4>1</vt:i4>
      </vt:variant>
      <vt:variant>
        <vt:lpstr>Titres des diapositives</vt:lpstr>
      </vt:variant>
      <vt:variant>
        <vt:i4>1</vt:i4>
      </vt:variant>
    </vt:vector>
  </HeadingPairs>
  <TitlesOfParts>
    <vt:vector size="8" baseType="lpstr">
      <vt:lpstr>Arial</vt:lpstr>
      <vt:lpstr>Calibri</vt:lpstr>
      <vt:lpstr>Cambria</vt:lpstr>
      <vt:lpstr>Cambria Math</vt:lpstr>
      <vt:lpstr>Times New Roman</vt:lpstr>
      <vt:lpstr>Office Theme</vt:lpstr>
      <vt:lpstr>Graph</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Dji.Ro</dc:creator>
  <cp:lastModifiedBy>client</cp:lastModifiedBy>
  <cp:revision>810</cp:revision>
  <dcterms:created xsi:type="dcterms:W3CDTF">2016-11-30T16:38:08Z</dcterms:created>
  <dcterms:modified xsi:type="dcterms:W3CDTF">2023-02-17T13:16:38Z</dcterms:modified>
</cp:coreProperties>
</file>