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4" r:id="rId3"/>
    <p:sldId id="265" r:id="rId4"/>
    <p:sldId id="268" r:id="rId5"/>
    <p:sldId id="259" r:id="rId6"/>
    <p:sldId id="269" r:id="rId7"/>
    <p:sldId id="270" r:id="rId8"/>
    <p:sldId id="271" r:id="rId9"/>
    <p:sldId id="262"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5C3"/>
    <a:srgbClr val="FFC000"/>
    <a:srgbClr val="1D1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74D2B-6BFB-5F48-AD84-6023843065E7}" type="datetimeFigureOut">
              <a:rPr lang="en-US" smtClean="0"/>
              <a:t>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C6725-88B7-0340-ADD3-5C8C68F19A39}" type="slidenum">
              <a:rPr lang="en-US" smtClean="0"/>
              <a:t>‹#›</a:t>
            </a:fld>
            <a:endParaRPr lang="en-US"/>
          </a:p>
        </p:txBody>
      </p:sp>
    </p:spTree>
    <p:extLst>
      <p:ext uri="{BB962C8B-B14F-4D97-AF65-F5344CB8AC3E}">
        <p14:creationId xmlns:p14="http://schemas.microsoft.com/office/powerpoint/2010/main" val="135067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F317A8D-0F01-4BA6-8B87-73A444005426}" type="datetimeFigureOut">
              <a:rPr lang="en-US" smtClean="0"/>
              <a:t>1/7/2023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33E8D37F-5E06-4F6E-957B-ED141BC0A94C}" type="slidenum">
              <a:rPr lang="en-US" smtClean="0"/>
              <a:t>‹#›</a:t>
            </a:fld>
            <a:endParaRPr lang="en-US"/>
          </a:p>
        </p:txBody>
      </p:sp>
    </p:spTree>
    <p:extLst>
      <p:ext uri="{BB962C8B-B14F-4D97-AF65-F5344CB8AC3E}">
        <p14:creationId xmlns:p14="http://schemas.microsoft.com/office/powerpoint/2010/main" val="331445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17A8D-0F01-4BA6-8B87-73A444005426}"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D37F-5E06-4F6E-957B-ED141BC0A94C}" type="slidenum">
              <a:rPr lang="en-US" smtClean="0"/>
              <a:t>‹#›</a:t>
            </a:fld>
            <a:endParaRPr lang="en-US"/>
          </a:p>
        </p:txBody>
      </p:sp>
    </p:spTree>
    <p:extLst>
      <p:ext uri="{BB962C8B-B14F-4D97-AF65-F5344CB8AC3E}">
        <p14:creationId xmlns:p14="http://schemas.microsoft.com/office/powerpoint/2010/main" val="409413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17A8D-0F01-4BA6-8B87-73A444005426}"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D37F-5E06-4F6E-957B-ED141BC0A94C}" type="slidenum">
              <a:rPr lang="en-US" smtClean="0"/>
              <a:t>‹#›</a:t>
            </a:fld>
            <a:endParaRPr lang="en-US"/>
          </a:p>
        </p:txBody>
      </p:sp>
    </p:spTree>
    <p:extLst>
      <p:ext uri="{BB962C8B-B14F-4D97-AF65-F5344CB8AC3E}">
        <p14:creationId xmlns:p14="http://schemas.microsoft.com/office/powerpoint/2010/main" val="225350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17A8D-0F01-4BA6-8B87-73A444005426}"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D37F-5E06-4F6E-957B-ED141BC0A94C}" type="slidenum">
              <a:rPr lang="en-US" smtClean="0"/>
              <a:t>‹#›</a:t>
            </a:fld>
            <a:endParaRPr lang="en-US"/>
          </a:p>
        </p:txBody>
      </p:sp>
    </p:spTree>
    <p:extLst>
      <p:ext uri="{BB962C8B-B14F-4D97-AF65-F5344CB8AC3E}">
        <p14:creationId xmlns:p14="http://schemas.microsoft.com/office/powerpoint/2010/main" val="139224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17A8D-0F01-4BA6-8B87-73A444005426}" type="datetimeFigureOut">
              <a:rPr lang="en-US" smtClean="0"/>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D37F-5E06-4F6E-957B-ED141BC0A94C}" type="slidenum">
              <a:rPr lang="en-US" smtClean="0"/>
              <a:t>‹#›</a:t>
            </a:fld>
            <a:endParaRPr lang="en-US"/>
          </a:p>
        </p:txBody>
      </p:sp>
    </p:spTree>
    <p:extLst>
      <p:ext uri="{BB962C8B-B14F-4D97-AF65-F5344CB8AC3E}">
        <p14:creationId xmlns:p14="http://schemas.microsoft.com/office/powerpoint/2010/main" val="31561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317A8D-0F01-4BA6-8B87-73A444005426}"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8D37F-5E06-4F6E-957B-ED141BC0A94C}" type="slidenum">
              <a:rPr lang="en-US" smtClean="0"/>
              <a:t>‹#›</a:t>
            </a:fld>
            <a:endParaRPr lang="en-US"/>
          </a:p>
        </p:txBody>
      </p:sp>
    </p:spTree>
    <p:extLst>
      <p:ext uri="{BB962C8B-B14F-4D97-AF65-F5344CB8AC3E}">
        <p14:creationId xmlns:p14="http://schemas.microsoft.com/office/powerpoint/2010/main" val="145470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17A8D-0F01-4BA6-8B87-73A444005426}" type="datetimeFigureOut">
              <a:rPr lang="en-US" smtClean="0"/>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8D37F-5E06-4F6E-957B-ED141BC0A94C}" type="slidenum">
              <a:rPr lang="en-US" smtClean="0"/>
              <a:t>‹#›</a:t>
            </a:fld>
            <a:endParaRPr lang="en-US"/>
          </a:p>
        </p:txBody>
      </p:sp>
    </p:spTree>
    <p:extLst>
      <p:ext uri="{BB962C8B-B14F-4D97-AF65-F5344CB8AC3E}">
        <p14:creationId xmlns:p14="http://schemas.microsoft.com/office/powerpoint/2010/main" val="98821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317A8D-0F01-4BA6-8B87-73A444005426}" type="datetimeFigureOut">
              <a:rPr lang="en-US" smtClean="0"/>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8D37F-5E06-4F6E-957B-ED141BC0A94C}" type="slidenum">
              <a:rPr lang="en-US" smtClean="0"/>
              <a:t>‹#›</a:t>
            </a:fld>
            <a:endParaRPr lang="en-US"/>
          </a:p>
        </p:txBody>
      </p:sp>
    </p:spTree>
    <p:extLst>
      <p:ext uri="{BB962C8B-B14F-4D97-AF65-F5344CB8AC3E}">
        <p14:creationId xmlns:p14="http://schemas.microsoft.com/office/powerpoint/2010/main" val="329014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17A8D-0F01-4BA6-8B87-73A444005426}" type="datetimeFigureOut">
              <a:rPr lang="en-US" smtClean="0"/>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8D37F-5E06-4F6E-957B-ED141BC0A94C}" type="slidenum">
              <a:rPr lang="en-US" smtClean="0"/>
              <a:t>‹#›</a:t>
            </a:fld>
            <a:endParaRPr lang="en-US"/>
          </a:p>
        </p:txBody>
      </p:sp>
    </p:spTree>
    <p:extLst>
      <p:ext uri="{BB962C8B-B14F-4D97-AF65-F5344CB8AC3E}">
        <p14:creationId xmlns:p14="http://schemas.microsoft.com/office/powerpoint/2010/main" val="283271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F317A8D-0F01-4BA6-8B87-73A444005426}" type="datetimeFigureOut">
              <a:rPr lang="en-US" smtClean="0"/>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3E8D37F-5E06-4F6E-957B-ED141BC0A94C}" type="slidenum">
              <a:rPr lang="en-US" smtClean="0"/>
              <a:t>‹#›</a:t>
            </a:fld>
            <a:endParaRPr lang="en-US"/>
          </a:p>
        </p:txBody>
      </p:sp>
    </p:spTree>
    <p:extLst>
      <p:ext uri="{BB962C8B-B14F-4D97-AF65-F5344CB8AC3E}">
        <p14:creationId xmlns:p14="http://schemas.microsoft.com/office/powerpoint/2010/main" val="296936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F317A8D-0F01-4BA6-8B87-73A444005426}" type="datetimeFigureOut">
              <a:rPr lang="en-US" smtClean="0"/>
              <a:t>1/7/2023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3E8D37F-5E06-4F6E-957B-ED141BC0A94C}" type="slidenum">
              <a:rPr lang="en-US" smtClean="0"/>
              <a:t>‹#›</a:t>
            </a:fld>
            <a:endParaRPr lang="en-US"/>
          </a:p>
        </p:txBody>
      </p:sp>
    </p:spTree>
    <p:extLst>
      <p:ext uri="{BB962C8B-B14F-4D97-AF65-F5344CB8AC3E}">
        <p14:creationId xmlns:p14="http://schemas.microsoft.com/office/powerpoint/2010/main" val="44208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F317A8D-0F01-4BA6-8B87-73A444005426}" type="datetimeFigureOut">
              <a:rPr lang="en-US" smtClean="0"/>
              <a:t>1/7/2023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33E8D37F-5E06-4F6E-957B-ED141BC0A94C}" type="slidenum">
              <a:rPr lang="en-US" smtClean="0"/>
              <a:t>‹#›</a:t>
            </a:fld>
            <a:endParaRPr lang="en-US"/>
          </a:p>
        </p:txBody>
      </p:sp>
    </p:spTree>
    <p:extLst>
      <p:ext uri="{BB962C8B-B14F-4D97-AF65-F5344CB8AC3E}">
        <p14:creationId xmlns:p14="http://schemas.microsoft.com/office/powerpoint/2010/main" val="25230350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llavincent06@gmail.com" TargetMode="External" /><Relationship Id="rId2" Type="http://schemas.openxmlformats.org/officeDocument/2006/relationships/hyperlink" Target="mailto:raghav.p@phy.christuniversity.in" TargetMode="External" /><Relationship Id="rId1" Type="http://schemas.openxmlformats.org/officeDocument/2006/relationships/slideLayout" Target="../slideLayouts/slideLayout1.xml" /><Relationship Id="rId5" Type="http://schemas.openxmlformats.org/officeDocument/2006/relationships/hyperlink" Target="mailto:sivaram@iiap.res.in" TargetMode="External" /><Relationship Id="rId4" Type="http://schemas.openxmlformats.org/officeDocument/2006/relationships/hyperlink" Target="mailto:kenath.arun@christuniversity.in" TargetMode="Externa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7.png"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11.png" /><Relationship Id="rId1" Type="http://schemas.openxmlformats.org/officeDocument/2006/relationships/slideLayout" Target="../slideLayouts/slideLayout2.xml" /><Relationship Id="rId5" Type="http://schemas.openxmlformats.org/officeDocument/2006/relationships/image" Target="../media/image12.jpeg" /><Relationship Id="rId4" Type="http://schemas.openxmlformats.org/officeDocument/2006/relationships/image" Target="../media/image11.jpeg" /></Relationships>
</file>

<file path=ppt/slides/_rels/slide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57E6-6F01-3504-4E6A-9EF197CE386F}"/>
              </a:ext>
            </a:extLst>
          </p:cNvPr>
          <p:cNvSpPr>
            <a:spLocks noGrp="1"/>
          </p:cNvSpPr>
          <p:nvPr>
            <p:ph type="ctrTitle"/>
          </p:nvPr>
        </p:nvSpPr>
        <p:spPr>
          <a:xfrm>
            <a:off x="1430986" y="1134533"/>
            <a:ext cx="9330026" cy="2294467"/>
          </a:xfrm>
        </p:spPr>
        <p:txBody>
          <a:bodyPr/>
          <a:lstStyle/>
          <a:p>
            <a:r>
              <a:rPr lang="en-US" sz="6600">
                <a:latin typeface="Bahnschrift" panose="020B0502040204020203" pitchFamily="34" charset="0"/>
              </a:rPr>
              <a:t>A Solution for </a:t>
            </a:r>
            <a:br>
              <a:rPr lang="en-US" sz="6600">
                <a:latin typeface="Bahnschrift" panose="020B0502040204020203" pitchFamily="34" charset="0"/>
              </a:rPr>
            </a:br>
            <a:r>
              <a:rPr lang="en-US" sz="6600">
                <a:latin typeface="Bahnschrift" panose="020B0502040204020203" pitchFamily="34" charset="0"/>
              </a:rPr>
              <a:t>“Unexpected black holes”</a:t>
            </a:r>
            <a:endParaRPr lang="en-US" sz="6600" dirty="0">
              <a:latin typeface="Bahnschrift" panose="020B0502040204020203" pitchFamily="34" charset="0"/>
            </a:endParaRPr>
          </a:p>
        </p:txBody>
      </p:sp>
      <p:sp>
        <p:nvSpPr>
          <p:cNvPr id="3" name="Subtitle 2">
            <a:extLst>
              <a:ext uri="{FF2B5EF4-FFF2-40B4-BE49-F238E27FC236}">
                <a16:creationId xmlns:a16="http://schemas.microsoft.com/office/drawing/2014/main" id="{03B89D5E-2263-5D22-D76A-6CAC7F3333B4}"/>
              </a:ext>
            </a:extLst>
          </p:cNvPr>
          <p:cNvSpPr>
            <a:spLocks noGrp="1"/>
          </p:cNvSpPr>
          <p:nvPr>
            <p:ph type="subTitle" idx="1"/>
          </p:nvPr>
        </p:nvSpPr>
        <p:spPr/>
        <p:txBody>
          <a:bodyPr>
            <a:normAutofit fontScale="77500" lnSpcReduction="20000"/>
          </a:bodyPr>
          <a:lstStyle/>
          <a:p>
            <a:r>
              <a:rPr lang="en-US" dirty="0">
                <a:latin typeface="Bahnschrift" panose="020B0502040204020203" pitchFamily="34" charset="0"/>
              </a:rPr>
              <a:t>Raghav Narasimha P¹</a:t>
            </a:r>
          </a:p>
          <a:p>
            <a:r>
              <a:rPr lang="en-US" dirty="0">
                <a:latin typeface="Bahnschrift" panose="020B0502040204020203" pitchFamily="34" charset="0"/>
              </a:rPr>
              <a:t>Della Vincent¹</a:t>
            </a:r>
          </a:p>
          <a:p>
            <a:r>
              <a:rPr lang="en-US" dirty="0">
                <a:latin typeface="Bahnschrift" panose="020B0502040204020203" pitchFamily="34" charset="0"/>
              </a:rPr>
              <a:t>Arun Kenath¹</a:t>
            </a:r>
          </a:p>
          <a:p>
            <a:r>
              <a:rPr lang="en-US">
                <a:latin typeface="Bahnschrift" panose="020B0502040204020203" pitchFamily="34" charset="0"/>
              </a:rPr>
              <a:t>C</a:t>
            </a:r>
            <a:r>
              <a:rPr lang="en-US" dirty="0">
                <a:latin typeface="Bahnschrift" panose="020B0502040204020203" pitchFamily="34" charset="0"/>
              </a:rPr>
              <a:t>. Sivaram²</a:t>
            </a:r>
          </a:p>
        </p:txBody>
      </p:sp>
      <p:sp>
        <p:nvSpPr>
          <p:cNvPr id="5" name="Google Shape;73;p13">
            <a:extLst>
              <a:ext uri="{FF2B5EF4-FFF2-40B4-BE49-F238E27FC236}">
                <a16:creationId xmlns:a16="http://schemas.microsoft.com/office/drawing/2014/main" id="{6E255353-7CB6-C24D-B4C7-F38E0A6C7F42}"/>
              </a:ext>
            </a:extLst>
          </p:cNvPr>
          <p:cNvSpPr txBox="1">
            <a:spLocks/>
          </p:cNvSpPr>
          <p:nvPr/>
        </p:nvSpPr>
        <p:spPr>
          <a:xfrm>
            <a:off x="715526" y="5692457"/>
            <a:ext cx="10760945" cy="938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1pPr>
            <a:lvl2pPr marL="914400" marR="0" lvl="1"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2pPr>
            <a:lvl3pPr marL="1371600" marR="0" lvl="2"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3pPr>
            <a:lvl4pPr marL="1828800" marR="0" lvl="3"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4pPr>
            <a:lvl5pPr marL="2286000" marR="0" lvl="4"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5pPr>
            <a:lvl6pPr marL="2743200" marR="0" lvl="5"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6pPr>
            <a:lvl7pPr marL="3200400" marR="0" lvl="6"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7pPr>
            <a:lvl8pPr marL="3657600" marR="0" lvl="7"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8pPr>
            <a:lvl9pPr marL="4114800" marR="0" lvl="8" indent="-355600" algn="l" rtl="0">
              <a:lnSpc>
                <a:spcPct val="100000"/>
              </a:lnSpc>
              <a:spcBef>
                <a:spcPts val="0"/>
              </a:spcBef>
              <a:spcAft>
                <a:spcPts val="0"/>
              </a:spcAft>
              <a:buClr>
                <a:schemeClr val="lt1"/>
              </a:buClr>
              <a:buSzPts val="2000"/>
              <a:buFont typeface="Sniglet"/>
              <a:buChar char="■"/>
              <a:defRPr sz="2000" b="0" i="0" u="none" strike="noStrike" cap="none">
                <a:solidFill>
                  <a:schemeClr val="lt1"/>
                </a:solidFill>
                <a:latin typeface="Sniglet"/>
                <a:ea typeface="Sniglet"/>
                <a:cs typeface="Sniglet"/>
                <a:sym typeface="Sniglet"/>
              </a:defRPr>
            </a:lvl9pPr>
          </a:lstStyle>
          <a:p>
            <a:pPr marL="101600" indent="0">
              <a:buNone/>
            </a:pPr>
            <a:r>
              <a:rPr lang="en-US" sz="1400" dirty="0">
                <a:solidFill>
                  <a:schemeClr val="bg1">
                    <a:lumMod val="90000"/>
                    <a:lumOff val="10000"/>
                  </a:schemeClr>
                </a:solidFill>
                <a:latin typeface="Calibri" panose="020F0502020204030204" pitchFamily="34" charset="0"/>
              </a:rPr>
              <a:t>¹ Christ (Deemed to be University </a:t>
            </a:r>
            <a:r>
              <a:rPr lang="en-GB" sz="1400"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Department of Physics and Electronics, Christ (Deemed to be University), Bengaluru, 560029, Karnataka, India.</a:t>
            </a:r>
          </a:p>
          <a:p>
            <a:pPr marL="101600" indent="0">
              <a:buNone/>
            </a:pPr>
            <a:r>
              <a:rPr lang="en-GB" sz="1400"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² Indian Institute of Astrophysics, Bengaluru, 560034, Karnataka, India</a:t>
            </a:r>
            <a:endParaRPr lang="en-GB" sz="1400" dirty="0">
              <a:solidFill>
                <a:schemeClr val="bg1">
                  <a:lumMod val="90000"/>
                  <a:lumOff val="1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101600" indent="0">
              <a:buNone/>
            </a:pPr>
            <a:r>
              <a:rPr lang="en-GB" sz="1400"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400" u="sng"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raghav.p@phy.christuniversity.in</a:t>
            </a:r>
            <a:r>
              <a:rPr lang="en-GB" sz="1400"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u="sng"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dellavincent06@gmail.com</a:t>
            </a:r>
            <a:r>
              <a:rPr lang="en-GB" sz="1400"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u="sng"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kenath.arun@christuniversity.in</a:t>
            </a:r>
            <a:r>
              <a:rPr lang="en-GB" sz="1400"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u="sng"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sivaram@iiap.res.in</a:t>
            </a:r>
            <a:r>
              <a:rPr lang="en-GB" sz="1400" dirty="0">
                <a:solidFill>
                  <a:schemeClr val="bg1">
                    <a:lumMod val="90000"/>
                    <a:lumOff val="1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674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13247-6AE3-BF47-A58F-75C06F4BE639}"/>
              </a:ext>
            </a:extLst>
          </p:cNvPr>
          <p:cNvSpPr>
            <a:spLocks noGrp="1"/>
          </p:cNvSpPr>
          <p:nvPr>
            <p:ph idx="1"/>
          </p:nvPr>
        </p:nvSpPr>
        <p:spPr>
          <a:xfrm>
            <a:off x="351015" y="1436381"/>
            <a:ext cx="11306934" cy="4946183"/>
          </a:xfrm>
        </p:spPr>
        <p:txBody>
          <a:bodyPr>
            <a:normAutofit/>
          </a:bodyPr>
          <a:lstStyle/>
          <a:p>
            <a:pPr>
              <a:buFont typeface="Arial" panose="020B0604020202020204" pitchFamily="34" charset="0"/>
              <a:buChar char="•"/>
            </a:pPr>
            <a:r>
              <a:rPr lang="en-GB" sz="2400" b="0" i="0" dirty="0">
                <a:effectLst/>
              </a:rPr>
              <a:t> Clea Sunny, Arun Kenath, C </a:t>
            </a:r>
            <a:r>
              <a:rPr lang="en-US" sz="2400" b="0" i="0" dirty="0">
                <a:effectLst/>
              </a:rPr>
              <a:t>Sivaram et al., </a:t>
            </a:r>
            <a:r>
              <a:rPr lang="en-US" sz="2400" dirty="0"/>
              <a:t>Phys. Dark Univ. 30, </a:t>
            </a:r>
            <a:r>
              <a:rPr lang="en-GB" dirty="0"/>
              <a:t>100727,</a:t>
            </a:r>
            <a:r>
              <a:rPr lang="en-US" sz="2400" b="0" i="0" dirty="0">
                <a:effectLst/>
              </a:rPr>
              <a:t> (2020). </a:t>
            </a:r>
          </a:p>
          <a:p>
            <a:pPr>
              <a:buFont typeface="Arial" panose="020B0604020202020204" pitchFamily="34" charset="0"/>
              <a:buChar char="•"/>
            </a:pPr>
            <a:r>
              <a:rPr lang="en-US" dirty="0"/>
              <a:t> D. Branch and J. C. Wheeler, Supernova Explosions, (2017).</a:t>
            </a:r>
          </a:p>
          <a:p>
            <a:pPr>
              <a:buFont typeface="Arial" panose="020B0604020202020204" pitchFamily="34" charset="0"/>
              <a:buChar char="•"/>
            </a:pPr>
            <a:r>
              <a:rPr lang="en-US" dirty="0"/>
              <a:t> Arun Kenath, S.B. Gudennavar, A. Prasad, and C. Sivaram. Advances in Space Research,  61(1):567–570 (2018).</a:t>
            </a:r>
          </a:p>
          <a:p>
            <a:pPr>
              <a:buFont typeface="Arial" panose="020B0604020202020204" pitchFamily="34" charset="0"/>
              <a:buChar char="•"/>
            </a:pPr>
            <a:r>
              <a:rPr lang="en-US" dirty="0"/>
              <a:t> Arun Kenath, S. B. Gudennavar, A. Prasad, and C. Sivaram. Astrophysics and Space Science, 364(2) (2019).</a:t>
            </a:r>
          </a:p>
          <a:p>
            <a:pPr>
              <a:buFont typeface="Arial" panose="020B0604020202020204" pitchFamily="34" charset="0"/>
              <a:buChar char="•"/>
            </a:pPr>
            <a:r>
              <a:rPr lang="en-US" dirty="0"/>
              <a:t> R. Abbott et al. (LIGO Scientific Collaboration and Virgo Collaboration), Phys. Rev. Lett. 125, 101102 (2020).</a:t>
            </a:r>
          </a:p>
          <a:p>
            <a:pPr>
              <a:buFont typeface="Arial" panose="020B0604020202020204" pitchFamily="34" charset="0"/>
              <a:buChar char="•"/>
            </a:pPr>
            <a:r>
              <a:rPr lang="en-US" dirty="0"/>
              <a:t> Rudolf </a:t>
            </a:r>
            <a:r>
              <a:rPr lang="en-US" dirty="0" err="1"/>
              <a:t>Kippenhahn</a:t>
            </a:r>
            <a:r>
              <a:rPr lang="en-US" dirty="0"/>
              <a:t> et al. Stellar Structure and Evolution, (2013).</a:t>
            </a:r>
          </a:p>
          <a:p>
            <a:pPr>
              <a:buFont typeface="Arial" panose="020B0604020202020204" pitchFamily="34" charset="0"/>
              <a:buChar char="•"/>
            </a:pPr>
            <a:r>
              <a:rPr lang="en-US" dirty="0"/>
              <a:t> S. E. Woosley, A. Heger, and T. A. Weaver, Rev. Mod. Phys. 74, 1015 (2002).</a:t>
            </a:r>
          </a:p>
          <a:p>
            <a:pPr>
              <a:buFont typeface="Arial" panose="020B0604020202020204" pitchFamily="34" charset="0"/>
              <a:buChar char="•"/>
            </a:pPr>
            <a:r>
              <a:rPr lang="en-US" sz="2400" dirty="0"/>
              <a:t> </a:t>
            </a:r>
            <a:r>
              <a:rPr lang="en-US" sz="2400"/>
              <a:t>S. Sandeep Kumar, </a:t>
            </a:r>
            <a:r>
              <a:rPr lang="en-US" sz="2400" dirty="0"/>
              <a:t>Arun </a:t>
            </a:r>
            <a:r>
              <a:rPr lang="en-US" dirty="0"/>
              <a:t>Kenath</a:t>
            </a:r>
            <a:r>
              <a:rPr lang="en-US" sz="2400" dirty="0"/>
              <a:t>, C. Sivaram, Phys. Dark Univ. 28, </a:t>
            </a:r>
            <a:r>
              <a:rPr lang="en-GB" b="0" i="0" dirty="0">
                <a:effectLst/>
                <a:latin typeface="-apple-system"/>
              </a:rPr>
              <a:t>100507</a:t>
            </a:r>
            <a:r>
              <a:rPr lang="en-US" sz="2400" dirty="0"/>
              <a:t> (2020).</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Title 1">
            <a:extLst>
              <a:ext uri="{FF2B5EF4-FFF2-40B4-BE49-F238E27FC236}">
                <a16:creationId xmlns:a16="http://schemas.microsoft.com/office/drawing/2014/main" id="{3A89D663-D834-514E-BE78-A4BB9770D1DC}"/>
              </a:ext>
            </a:extLst>
          </p:cNvPr>
          <p:cNvSpPr txBox="1">
            <a:spLocks noGrp="1"/>
          </p:cNvSpPr>
          <p:nvPr>
            <p:ph type="title"/>
          </p:nvPr>
        </p:nvSpPr>
        <p:spPr>
          <a:xfrm>
            <a:off x="212183" y="252534"/>
            <a:ext cx="3369870" cy="128063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b="1"/>
              <a:t>References</a:t>
            </a:r>
          </a:p>
        </p:txBody>
      </p:sp>
    </p:spTree>
    <p:extLst>
      <p:ext uri="{BB962C8B-B14F-4D97-AF65-F5344CB8AC3E}">
        <p14:creationId xmlns:p14="http://schemas.microsoft.com/office/powerpoint/2010/main" val="118807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FB1B9A-2325-7B4B-965C-6E20A266AEB6}"/>
              </a:ext>
            </a:extLst>
          </p:cNvPr>
          <p:cNvSpPr>
            <a:spLocks noGrp="1"/>
          </p:cNvSpPr>
          <p:nvPr>
            <p:ph type="title"/>
          </p:nvPr>
        </p:nvSpPr>
        <p:spPr>
          <a:xfrm>
            <a:off x="6400800" y="499533"/>
            <a:ext cx="5142271" cy="1658198"/>
          </a:xfrm>
        </p:spPr>
        <p:txBody>
          <a:bodyPr>
            <a:noAutofit/>
          </a:bodyPr>
          <a:lstStyle/>
          <a:p>
            <a:r>
              <a:rPr lang="en-US" b="1">
                <a:solidFill>
                  <a:srgbClr val="4F3549"/>
                </a:solidFill>
              </a:rPr>
              <a:t>GW190521 </a:t>
            </a:r>
          </a:p>
        </p:txBody>
      </p:sp>
      <p:pic>
        <p:nvPicPr>
          <p:cNvPr id="2" name="Picture 3">
            <a:extLst>
              <a:ext uri="{FF2B5EF4-FFF2-40B4-BE49-F238E27FC236}">
                <a16:creationId xmlns:a16="http://schemas.microsoft.com/office/drawing/2014/main" id="{9B4B013C-39C4-5E44-AC66-94807412A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87" y="981602"/>
            <a:ext cx="5247747" cy="5247747"/>
          </a:xfrm>
          <a:prstGeom prst="rect">
            <a:avLst/>
          </a:prstGeom>
        </p:spPr>
      </p:pic>
      <p:sp>
        <p:nvSpPr>
          <p:cNvPr id="3" name="Content Placeholder 2">
            <a:extLst>
              <a:ext uri="{FF2B5EF4-FFF2-40B4-BE49-F238E27FC236}">
                <a16:creationId xmlns:a16="http://schemas.microsoft.com/office/drawing/2014/main" id="{82F1EF8E-CA79-2948-AFF9-362BA540C7D5}"/>
              </a:ext>
            </a:extLst>
          </p:cNvPr>
          <p:cNvSpPr>
            <a:spLocks noGrp="1"/>
          </p:cNvSpPr>
          <p:nvPr>
            <p:ph idx="1"/>
          </p:nvPr>
        </p:nvSpPr>
        <p:spPr>
          <a:xfrm>
            <a:off x="6400800" y="1751167"/>
            <a:ext cx="5142271" cy="4478182"/>
          </a:xfrm>
        </p:spPr>
        <p:txBody>
          <a:bodyPr>
            <a:noAutofit/>
          </a:bodyPr>
          <a:lstStyle/>
          <a:p>
            <a:pPr>
              <a:buFont typeface="Arial" panose="020B0604020202020204" pitchFamily="34" charset="0"/>
              <a:buChar char="•"/>
            </a:pPr>
            <a:r>
              <a:rPr lang="en-GB" sz="2000" dirty="0"/>
              <a:t> On 21st May 2019, LIGO</a:t>
            </a:r>
            <a:r>
              <a:rPr lang="en-US" sz="2000" dirty="0"/>
              <a:t> </a:t>
            </a:r>
            <a:r>
              <a:rPr lang="en-GB" sz="2000" dirty="0"/>
              <a:t>and Virgo interferometer observed the largest binary black hole merger to date</a:t>
            </a:r>
            <a:r>
              <a:rPr lang="en-US" sz="2000" dirty="0"/>
              <a:t> (</a:t>
            </a:r>
            <a:r>
              <a:rPr lang="en-US" sz="2000" i="1" dirty="0"/>
              <a:t>Abbott et al., 2020)</a:t>
            </a:r>
            <a:r>
              <a:rPr lang="en-US" sz="2000" dirty="0"/>
              <a:t>.</a:t>
            </a:r>
            <a:endParaRPr lang="en-GB" sz="2000" dirty="0"/>
          </a:p>
          <a:p>
            <a:pPr>
              <a:buFont typeface="Arial" panose="020B0604020202020204" pitchFamily="34" charset="0"/>
              <a:buChar char="•"/>
            </a:pPr>
            <a:r>
              <a:rPr lang="en-GB" sz="2000" dirty="0"/>
              <a:t> The merger involved two black holes with masses of 85 M</a:t>
            </a:r>
            <a:r>
              <a:rPr lang="en-GB" sz="2000" baseline="-25000" dirty="0"/>
              <a:t>⊙</a:t>
            </a:r>
            <a:r>
              <a:rPr lang="en-GB" sz="2000" dirty="0"/>
              <a:t> and 66 M</a:t>
            </a:r>
            <a:r>
              <a:rPr lang="en-GB" sz="2000" baseline="-25000" dirty="0"/>
              <a:t>⊙</a:t>
            </a:r>
            <a:r>
              <a:rPr lang="en-GB" sz="2000" dirty="0"/>
              <a:t>.</a:t>
            </a:r>
          </a:p>
          <a:p>
            <a:pPr>
              <a:buFont typeface="Arial" panose="020B0604020202020204" pitchFamily="34" charset="0"/>
              <a:buChar char="•"/>
            </a:pPr>
            <a:r>
              <a:rPr lang="en-GB" sz="2000" dirty="0"/>
              <a:t> The mass of the remnant black hole is about 142 M</a:t>
            </a:r>
            <a:r>
              <a:rPr lang="en-GB" sz="2000" baseline="-25000" dirty="0"/>
              <a:t>⊙</a:t>
            </a:r>
            <a:r>
              <a:rPr lang="en-US" sz="2000" dirty="0"/>
              <a:t> </a:t>
            </a:r>
          </a:p>
          <a:p>
            <a:pPr>
              <a:buFont typeface="Arial" panose="020B0604020202020204" pitchFamily="34" charset="0"/>
              <a:buChar char="•"/>
            </a:pPr>
            <a:r>
              <a:rPr lang="en-GB" sz="2000" dirty="0"/>
              <a:t> One of the</a:t>
            </a:r>
            <a:r>
              <a:rPr lang="en-US" sz="2000" dirty="0"/>
              <a:t> </a:t>
            </a:r>
            <a:r>
              <a:rPr lang="en-GB" sz="2000" dirty="0"/>
              <a:t>primary black holes (85M</a:t>
            </a:r>
            <a:r>
              <a:rPr lang="en-GB" sz="2000" baseline="-25000" dirty="0"/>
              <a:t>⊙</a:t>
            </a:r>
            <a:r>
              <a:rPr lang="en-GB" sz="2000" dirty="0"/>
              <a:t>) in the  merger lies within the PISN mass gap.</a:t>
            </a:r>
            <a:endParaRPr lang="en-US" sz="2000" dirty="0"/>
          </a:p>
          <a:p>
            <a:pPr marL="0" indent="0">
              <a:buNone/>
            </a:pPr>
            <a:endParaRPr lang="en-US" sz="2000" dirty="0"/>
          </a:p>
          <a:p>
            <a:pPr marL="0" indent="0">
              <a:buNone/>
            </a:pPr>
            <a:r>
              <a:rPr lang="en-US" sz="2000" b="1" u="sng" dirty="0"/>
              <a:t>PROBLEM</a:t>
            </a:r>
            <a:r>
              <a:rPr lang="en-US" sz="2000" dirty="0"/>
              <a:t>: The black hole with 85 M</a:t>
            </a:r>
            <a:r>
              <a:rPr lang="en-US" sz="2000" baseline="-25000" dirty="0"/>
              <a:t>⊙</a:t>
            </a:r>
            <a:r>
              <a:rPr lang="en-US" sz="2000" dirty="0"/>
              <a:t> is theoretically not expected to exist due to pair instability processes.</a:t>
            </a:r>
          </a:p>
        </p:txBody>
      </p:sp>
      <p:sp>
        <p:nvSpPr>
          <p:cNvPr id="4" name="TextBox 3">
            <a:extLst>
              <a:ext uri="{FF2B5EF4-FFF2-40B4-BE49-F238E27FC236}">
                <a16:creationId xmlns:a16="http://schemas.microsoft.com/office/drawing/2014/main" id="{EF78C86A-5AE7-1341-90EB-705A40749CCE}"/>
              </a:ext>
            </a:extLst>
          </p:cNvPr>
          <p:cNvSpPr txBox="1"/>
          <p:nvPr/>
        </p:nvSpPr>
        <p:spPr>
          <a:xfrm>
            <a:off x="1513084" y="6229349"/>
            <a:ext cx="3126122" cy="369332"/>
          </a:xfrm>
          <a:prstGeom prst="rect">
            <a:avLst/>
          </a:prstGeom>
          <a:noFill/>
        </p:spPr>
        <p:txBody>
          <a:bodyPr wrap="square" rtlCol="0">
            <a:spAutoFit/>
          </a:bodyPr>
          <a:lstStyle/>
          <a:p>
            <a:pPr algn="ctr"/>
            <a:r>
              <a:rPr lang="en-US"/>
              <a:t>(Image credit: Ferguson et al.)</a:t>
            </a:r>
          </a:p>
        </p:txBody>
      </p:sp>
    </p:spTree>
    <p:extLst>
      <p:ext uri="{BB962C8B-B14F-4D97-AF65-F5344CB8AC3E}">
        <p14:creationId xmlns:p14="http://schemas.microsoft.com/office/powerpoint/2010/main" val="119888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CA68-0C18-4240-856A-E2886032CC3C}"/>
              </a:ext>
            </a:extLst>
          </p:cNvPr>
          <p:cNvSpPr>
            <a:spLocks noGrp="1"/>
          </p:cNvSpPr>
          <p:nvPr>
            <p:ph type="title"/>
          </p:nvPr>
        </p:nvSpPr>
        <p:spPr>
          <a:xfrm>
            <a:off x="238804" y="401624"/>
            <a:ext cx="8824872" cy="1270000"/>
          </a:xfrm>
        </p:spPr>
        <p:txBody>
          <a:bodyPr/>
          <a:lstStyle/>
          <a:p>
            <a:r>
              <a:rPr lang="en-US" sz="5400" b="1">
                <a:solidFill>
                  <a:schemeClr val="tx2">
                    <a:lumMod val="50000"/>
                  </a:schemeClr>
                </a:solidFill>
              </a:rPr>
              <a:t>Pair-Instability Supernova (PISN)</a:t>
            </a:r>
            <a:endParaRPr lang="en-US">
              <a:solidFill>
                <a:schemeClr val="tx2">
                  <a:lumMod val="50000"/>
                </a:schemeClr>
              </a:solidFill>
            </a:endParaRPr>
          </a:p>
        </p:txBody>
      </p:sp>
      <p:sp>
        <p:nvSpPr>
          <p:cNvPr id="5" name="Google Shape;96;p16">
            <a:extLst>
              <a:ext uri="{FF2B5EF4-FFF2-40B4-BE49-F238E27FC236}">
                <a16:creationId xmlns:a16="http://schemas.microsoft.com/office/drawing/2014/main" id="{75B344BE-977F-E744-AAC5-05E32DD63F4B}"/>
              </a:ext>
            </a:extLst>
          </p:cNvPr>
          <p:cNvSpPr txBox="1">
            <a:spLocks noGrp="1"/>
          </p:cNvSpPr>
          <p:nvPr>
            <p:ph idx="1"/>
          </p:nvPr>
        </p:nvSpPr>
        <p:spPr>
          <a:xfrm>
            <a:off x="492127" y="1762022"/>
            <a:ext cx="6259498" cy="4846320"/>
          </a:xfrm>
          <a:prstGeom prst="rect">
            <a:avLst/>
          </a:prstGeom>
        </p:spPr>
        <p:txBody>
          <a:bodyPr spcFirstLastPara="1" vert="horz" wrap="square" lIns="91425" tIns="91425" rIns="91425" bIns="91425" rtlCol="0" anchor="t" anchorCtr="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Arial" panose="020B0604020202020204" pitchFamily="34" charset="0"/>
              <a:buChar char="•"/>
            </a:pPr>
            <a:r>
              <a:rPr lang="en-US" sz="2000" dirty="0"/>
              <a:t> Depending upon the mass, stars take different trajectories from their Main Sequence (MS) period into their end.</a:t>
            </a:r>
          </a:p>
          <a:p>
            <a:pPr>
              <a:buFont typeface="Arial" panose="020B0604020202020204" pitchFamily="34" charset="0"/>
              <a:buChar char="•"/>
            </a:pPr>
            <a:r>
              <a:rPr lang="en-US" sz="2000" dirty="0"/>
              <a:t> When Carbon-Oxygen (CO) core reaches a mass ranging between 60 M</a:t>
            </a:r>
            <a:r>
              <a:rPr lang="en-US" sz="2000" baseline="-25000" dirty="0"/>
              <a:t>⊙</a:t>
            </a:r>
            <a:r>
              <a:rPr lang="en-US" sz="2000" dirty="0"/>
              <a:t> to 130 M</a:t>
            </a:r>
            <a:r>
              <a:rPr lang="en-US" sz="2000" baseline="-25000" dirty="0"/>
              <a:t>⊙</a:t>
            </a:r>
            <a:r>
              <a:rPr lang="en-US" sz="2000" dirty="0"/>
              <a:t>, at sufficient temperature and density, electron-positron pair starts to form</a:t>
            </a:r>
            <a:r>
              <a:rPr lang="en-US" sz="2000" i="1" dirty="0"/>
              <a:t> (D. Branch et al., 2017).</a:t>
            </a:r>
          </a:p>
          <a:p>
            <a:pPr>
              <a:buFont typeface="Arial" panose="020B0604020202020204" pitchFamily="34" charset="0"/>
              <a:buChar char="•"/>
            </a:pPr>
            <a:r>
              <a:rPr lang="en-US" sz="2000" dirty="0"/>
              <a:t> Once explosive oxygen burning takes place, the dynamical instability leads the CO core to explode with no compact remnant left behind. </a:t>
            </a:r>
          </a:p>
          <a:p>
            <a:pPr>
              <a:buFont typeface="Arial" panose="020B0604020202020204" pitchFamily="34" charset="0"/>
              <a:buChar char="•"/>
            </a:pPr>
            <a:r>
              <a:rPr lang="en-US" sz="2000" dirty="0"/>
              <a:t> Hence, no black holes are expected to form in the mass range of 60 M</a:t>
            </a:r>
            <a:r>
              <a:rPr lang="en-US" sz="2000" baseline="-25000" dirty="0"/>
              <a:t>⊙ </a:t>
            </a:r>
            <a:r>
              <a:rPr lang="en-US" sz="2000" dirty="0"/>
              <a:t>to 130 M</a:t>
            </a:r>
            <a:r>
              <a:rPr lang="en-US" sz="2000" baseline="-25000" dirty="0"/>
              <a:t>⊙ </a:t>
            </a:r>
            <a:r>
              <a:rPr lang="en-US" sz="2000" dirty="0"/>
              <a:t> creating a mass gap in the black hole birth function.</a:t>
            </a:r>
          </a:p>
        </p:txBody>
      </p:sp>
      <p:pic>
        <p:nvPicPr>
          <p:cNvPr id="6" name="Picture 6">
            <a:extLst>
              <a:ext uri="{FF2B5EF4-FFF2-40B4-BE49-F238E27FC236}">
                <a16:creationId xmlns:a16="http://schemas.microsoft.com/office/drawing/2014/main" id="{40C92A93-177E-0047-9F94-B8FFF2612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264" y="1762022"/>
            <a:ext cx="4358714" cy="4273941"/>
          </a:xfrm>
          <a:prstGeom prst="rect">
            <a:avLst/>
          </a:prstGeom>
        </p:spPr>
      </p:pic>
      <p:sp>
        <p:nvSpPr>
          <p:cNvPr id="3" name="TextBox 2">
            <a:extLst>
              <a:ext uri="{FF2B5EF4-FFF2-40B4-BE49-F238E27FC236}">
                <a16:creationId xmlns:a16="http://schemas.microsoft.com/office/drawing/2014/main" id="{661C3DCF-236C-8D4F-9F3F-B10CC0388524}"/>
              </a:ext>
            </a:extLst>
          </p:cNvPr>
          <p:cNvSpPr txBox="1"/>
          <p:nvPr/>
        </p:nvSpPr>
        <p:spPr>
          <a:xfrm>
            <a:off x="7926173" y="6056266"/>
            <a:ext cx="2660896" cy="400110"/>
          </a:xfrm>
          <a:prstGeom prst="rect">
            <a:avLst/>
          </a:prstGeom>
          <a:noFill/>
        </p:spPr>
        <p:txBody>
          <a:bodyPr wrap="square" rtlCol="0">
            <a:spAutoFit/>
          </a:bodyPr>
          <a:lstStyle/>
          <a:p>
            <a:pPr algn="l"/>
            <a:r>
              <a:rPr lang="en-US" sz="2000"/>
              <a:t>(Woosley et al., 2002)</a:t>
            </a:r>
          </a:p>
        </p:txBody>
      </p:sp>
    </p:spTree>
    <p:extLst>
      <p:ext uri="{BB962C8B-B14F-4D97-AF65-F5344CB8AC3E}">
        <p14:creationId xmlns:p14="http://schemas.microsoft.com/office/powerpoint/2010/main" val="16006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A5929E5-B8F0-F046-AA42-76AAA5F8F6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5" name="Title 1">
            <a:extLst>
              <a:ext uri="{FF2B5EF4-FFF2-40B4-BE49-F238E27FC236}">
                <a16:creationId xmlns:a16="http://schemas.microsoft.com/office/drawing/2014/main" id="{C8C5F78A-5854-B445-94C1-3AD7138BDD05}"/>
              </a:ext>
            </a:extLst>
          </p:cNvPr>
          <p:cNvSpPr>
            <a:spLocks noGrp="1"/>
          </p:cNvSpPr>
          <p:nvPr>
            <p:ph type="title"/>
          </p:nvPr>
        </p:nvSpPr>
        <p:spPr>
          <a:xfrm>
            <a:off x="5978698" y="132962"/>
            <a:ext cx="6080874" cy="1082764"/>
          </a:xfrm>
        </p:spPr>
        <p:txBody>
          <a:bodyPr>
            <a:normAutofit/>
          </a:bodyPr>
          <a:lstStyle/>
          <a:p>
            <a:r>
              <a:rPr lang="en-US" b="1" u="sng">
                <a:solidFill>
                  <a:srgbClr val="FFC000"/>
                </a:solidFill>
              </a:rPr>
              <a:t>What’s the solution?!</a:t>
            </a:r>
            <a:endParaRPr lang="en-US" b="1" u="sng" dirty="0">
              <a:solidFill>
                <a:srgbClr val="FFC000"/>
              </a:solidFill>
            </a:endParaRPr>
          </a:p>
        </p:txBody>
      </p:sp>
      <p:sp>
        <p:nvSpPr>
          <p:cNvPr id="2" name="TextBox 1">
            <a:extLst>
              <a:ext uri="{FF2B5EF4-FFF2-40B4-BE49-F238E27FC236}">
                <a16:creationId xmlns:a16="http://schemas.microsoft.com/office/drawing/2014/main" id="{6E9EBB21-A8E6-2C48-9CE7-00F684F5F16E}"/>
              </a:ext>
            </a:extLst>
          </p:cNvPr>
          <p:cNvSpPr txBox="1"/>
          <p:nvPr/>
        </p:nvSpPr>
        <p:spPr>
          <a:xfrm>
            <a:off x="9969589" y="6355706"/>
            <a:ext cx="2222391" cy="369332"/>
          </a:xfrm>
          <a:prstGeom prst="rect">
            <a:avLst/>
          </a:prstGeom>
          <a:noFill/>
        </p:spPr>
        <p:txBody>
          <a:bodyPr wrap="square" rtlCol="0">
            <a:spAutoFit/>
          </a:bodyPr>
          <a:lstStyle/>
          <a:p>
            <a:pPr algn="ctr"/>
            <a:r>
              <a:rPr lang="en-US"/>
              <a:t>(Image credit: LIGO)</a:t>
            </a:r>
          </a:p>
        </p:txBody>
      </p:sp>
    </p:spTree>
    <p:extLst>
      <p:ext uri="{BB962C8B-B14F-4D97-AF65-F5344CB8AC3E}">
        <p14:creationId xmlns:p14="http://schemas.microsoft.com/office/powerpoint/2010/main" val="2304779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3A5C3"/>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C5B4-64A5-F950-158C-D6DEAE221189}"/>
              </a:ext>
            </a:extLst>
          </p:cNvPr>
          <p:cNvSpPr>
            <a:spLocks noGrp="1"/>
          </p:cNvSpPr>
          <p:nvPr>
            <p:ph type="title"/>
          </p:nvPr>
        </p:nvSpPr>
        <p:spPr>
          <a:xfrm>
            <a:off x="725023" y="230655"/>
            <a:ext cx="10531282" cy="1078191"/>
          </a:xfrm>
        </p:spPr>
        <p:txBody>
          <a:bodyPr>
            <a:normAutofit/>
          </a:bodyPr>
          <a:lstStyle/>
          <a:p>
            <a:r>
              <a:rPr lang="en-US" b="1" dirty="0">
                <a:solidFill>
                  <a:schemeClr val="tx1"/>
                </a:solidFill>
              </a:rPr>
              <a:t>A possible 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4DF8A62-4F14-514C-66EE-38C4F2F56224}"/>
                  </a:ext>
                </a:extLst>
              </p:cNvPr>
              <p:cNvSpPr>
                <a:spLocks noGrp="1"/>
              </p:cNvSpPr>
              <p:nvPr>
                <p:ph idx="1"/>
              </p:nvPr>
            </p:nvSpPr>
            <p:spPr>
              <a:xfrm>
                <a:off x="627529" y="1398494"/>
                <a:ext cx="10845889" cy="5070908"/>
              </a:xfrm>
            </p:spPr>
            <p:txBody>
              <a:bodyPr anchor="ctr">
                <a:normAutofit/>
              </a:bodyPr>
              <a:lstStyle/>
              <a:p>
                <a:pPr>
                  <a:buFont typeface="Arial" panose="020B0604020202020204" pitchFamily="34" charset="0"/>
                  <a:buChar char="•"/>
                </a:pPr>
                <a:r>
                  <a:rPr lang="en-US" sz="2000" dirty="0">
                    <a:solidFill>
                      <a:schemeClr val="bg1"/>
                    </a:solidFill>
                  </a:rPr>
                  <a:t> Dark Matter (DM) is non-baryonic matter which is five times more abundant than baryonic matter in the universe.</a:t>
                </a:r>
                <a:endParaRPr lang="en-IN" sz="2000" dirty="0">
                  <a:solidFill>
                    <a:schemeClr val="bg1"/>
                  </a:solidFill>
                </a:endParaRPr>
              </a:p>
              <a:p>
                <a:pPr>
                  <a:buFont typeface="Arial" panose="020B0604020202020204" pitchFamily="34" charset="0"/>
                  <a:buChar char="•"/>
                </a:pPr>
                <a:r>
                  <a:rPr lang="en-IN" sz="2000" dirty="0">
                    <a:solidFill>
                      <a:schemeClr val="bg1"/>
                    </a:solidFill>
                  </a:rPr>
                  <a:t> Presence of </a:t>
                </a:r>
                <a:r>
                  <a:rPr lang="en-US" sz="2000" dirty="0">
                    <a:solidFill>
                      <a:schemeClr val="bg1"/>
                    </a:solidFill>
                  </a:rPr>
                  <a:t>DM admixed with baryonic matter </a:t>
                </a:r>
                <a:r>
                  <a:rPr lang="en-IN" sz="2000" dirty="0">
                    <a:solidFill>
                      <a:schemeClr val="bg1"/>
                    </a:solidFill>
                  </a:rPr>
                  <a:t>in </a:t>
                </a:r>
                <a:r>
                  <a:rPr lang="en-US" sz="2000" dirty="0">
                    <a:solidFill>
                      <a:schemeClr val="bg1"/>
                    </a:solidFill>
                  </a:rPr>
                  <a:t>the </a:t>
                </a:r>
                <a:r>
                  <a:rPr lang="en-IN" sz="2000" dirty="0">
                    <a:solidFill>
                      <a:schemeClr val="bg1"/>
                    </a:solidFill>
                  </a:rPr>
                  <a:t>stellar</a:t>
                </a:r>
                <a:r>
                  <a:rPr lang="en-US" sz="2000" dirty="0">
                    <a:solidFill>
                      <a:schemeClr val="bg1"/>
                    </a:solidFill>
                  </a:rPr>
                  <a:t> objects </a:t>
                </a:r>
                <a:r>
                  <a:rPr lang="en-IN" sz="2000" dirty="0">
                    <a:solidFill>
                      <a:schemeClr val="bg1"/>
                    </a:solidFill>
                  </a:rPr>
                  <a:t>can affect their</a:t>
                </a:r>
                <a:r>
                  <a:rPr lang="en-US" sz="2000" dirty="0">
                    <a:solidFill>
                      <a:schemeClr val="bg1"/>
                    </a:solidFill>
                  </a:rPr>
                  <a:t> structure and </a:t>
                </a:r>
                <a:r>
                  <a:rPr lang="en-US" sz="2000">
                    <a:solidFill>
                      <a:schemeClr val="bg1"/>
                    </a:solidFill>
                  </a:rPr>
                  <a:t>evolution </a:t>
                </a:r>
                <a:r>
                  <a:rPr lang="en-US" sz="2000" i="1">
                    <a:solidFill>
                      <a:schemeClr val="bg1"/>
                    </a:solidFill>
                  </a:rPr>
                  <a:t>(Arun Kenath et </a:t>
                </a:r>
                <a:r>
                  <a:rPr lang="en-US" sz="2000" i="1" dirty="0">
                    <a:solidFill>
                      <a:schemeClr val="bg1"/>
                    </a:solidFill>
                  </a:rPr>
                  <a:t>al., 2018</a:t>
                </a:r>
                <a:r>
                  <a:rPr lang="en-US" sz="2000" i="1">
                    <a:solidFill>
                      <a:schemeClr val="bg1"/>
                    </a:solidFill>
                  </a:rPr>
                  <a:t>; Arun Kenath et </a:t>
                </a:r>
                <a:r>
                  <a:rPr lang="en-US" sz="2000" i="1" dirty="0">
                    <a:solidFill>
                      <a:schemeClr val="bg1"/>
                    </a:solidFill>
                  </a:rPr>
                  <a:t>al., 2019</a:t>
                </a:r>
                <a:r>
                  <a:rPr lang="en-US" sz="2000" i="1">
                    <a:solidFill>
                      <a:schemeClr val="bg1"/>
                    </a:solidFill>
                  </a:rPr>
                  <a:t>; Sandeep et </a:t>
                </a:r>
                <a:r>
                  <a:rPr lang="en-US" sz="2000" i="1" dirty="0">
                    <a:solidFill>
                      <a:schemeClr val="bg1"/>
                    </a:solidFill>
                  </a:rPr>
                  <a:t>al., 2020</a:t>
                </a:r>
                <a:r>
                  <a:rPr lang="en-US" sz="2000" i="1">
                    <a:solidFill>
                      <a:schemeClr val="bg1"/>
                    </a:solidFill>
                  </a:rPr>
                  <a:t>; Clea et </a:t>
                </a:r>
                <a:r>
                  <a:rPr lang="en-US" sz="2000" i="1" dirty="0">
                    <a:solidFill>
                      <a:schemeClr val="bg1"/>
                    </a:solidFill>
                  </a:rPr>
                  <a:t>al., 2020).</a:t>
                </a:r>
              </a:p>
              <a:p>
                <a:pPr>
                  <a:buFont typeface="Arial" panose="020B0604020202020204" pitchFamily="34" charset="0"/>
                  <a:buChar char="•"/>
                </a:pPr>
                <a:r>
                  <a:rPr lang="en-US" sz="2000" dirty="0">
                    <a:solidFill>
                      <a:schemeClr val="bg1"/>
                    </a:solidFill>
                  </a:rPr>
                  <a:t> From hydrostatic equilibrium relation, </a:t>
                </a:r>
                <a:r>
                  <a:rPr lang="en-US" sz="2000" i="1" dirty="0">
                    <a:solidFill>
                      <a:schemeClr val="bg1"/>
                    </a:solidFill>
                  </a:rPr>
                  <a:t>(</a:t>
                </a:r>
                <a:r>
                  <a:rPr lang="en-US" sz="2000" i="1" dirty="0" err="1">
                    <a:solidFill>
                      <a:schemeClr val="bg1"/>
                    </a:solidFill>
                  </a:rPr>
                  <a:t>Kippenhahn</a:t>
                </a:r>
                <a:r>
                  <a:rPr lang="en-US" sz="2000" i="1" dirty="0">
                    <a:solidFill>
                      <a:schemeClr val="bg1"/>
                    </a:solidFill>
                  </a:rPr>
                  <a:t>, 2013)</a:t>
                </a:r>
              </a:p>
              <a:p>
                <a:pPr marL="0" indent="0">
                  <a:buNone/>
                </a:pPr>
                <a:endParaRPr lang="en-US" sz="2000" i="1" dirty="0">
                  <a:solidFill>
                    <a:schemeClr val="bg1"/>
                  </a:solidFill>
                  <a:latin typeface="Cambria Math" panose="02040503050406030204" pitchFamily="18" charset="0"/>
                  <a:cs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sz="2000" i="1" smtClean="0">
                              <a:solidFill>
                                <a:schemeClr val="bg1"/>
                              </a:solidFill>
                              <a:effectLst/>
                              <a:latin typeface="Cambria Math" panose="02040503050406030204" pitchFamily="18" charset="0"/>
                              <a:cs typeface="Cambria Math" panose="02040503050406030204" pitchFamily="18" charset="0"/>
                            </a:rPr>
                          </m:ctrlPr>
                        </m:sSubPr>
                        <m:e>
                          <m:r>
                            <a:rPr lang="en-US" sz="2000" b="0" i="1" smtClean="0">
                              <a:solidFill>
                                <a:schemeClr val="bg1"/>
                              </a:solidFill>
                              <a:effectLst/>
                              <a:latin typeface="Cambria Math" panose="02040503050406030204" pitchFamily="18" charset="0"/>
                              <a:ea typeface="Times New Roman" panose="02020603050405020304" pitchFamily="18" charset="0"/>
                              <a:cs typeface="Cambria Math" panose="02040503050406030204" pitchFamily="18" charset="0"/>
                            </a:rPr>
                            <m:t>𝑇</m:t>
                          </m:r>
                        </m:e>
                        <m:sub>
                          <m:r>
                            <a:rPr lang="en-US" sz="2000" b="0" i="1" smtClean="0">
                              <a:solidFill>
                                <a:schemeClr val="bg1"/>
                              </a:solidFill>
                              <a:effectLst/>
                              <a:latin typeface="Cambria Math" panose="02040503050406030204" pitchFamily="18" charset="0"/>
                              <a:ea typeface="Times New Roman" panose="02020603050405020304" pitchFamily="18" charset="0"/>
                              <a:cs typeface="Cambria Math" panose="02040503050406030204" pitchFamily="18" charset="0"/>
                            </a:rPr>
                            <m:t>𝑐</m:t>
                          </m:r>
                        </m:sub>
                      </m:sSub>
                      <m:r>
                        <a:rPr lang="en-US" sz="2000" b="0" i="1" smtClean="0">
                          <a:solidFill>
                            <a:schemeClr val="bg1"/>
                          </a:solidFill>
                          <a:effectLst/>
                          <a:latin typeface="Cambria Math" panose="02040503050406030204" pitchFamily="18" charset="0"/>
                          <a:ea typeface="Times New Roman" panose="02020603050405020304" pitchFamily="18" charset="0"/>
                          <a:cs typeface="Cambria Math" panose="02040503050406030204" pitchFamily="18" charset="0"/>
                        </a:rPr>
                        <m:t>∝</m:t>
                      </m:r>
                      <m:f>
                        <m:fPr>
                          <m:ctrlPr>
                            <a:rPr lang="en-GB" sz="2000" i="1">
                              <a:solidFill>
                                <a:schemeClr val="bg1"/>
                              </a:solidFill>
                              <a:effectLst/>
                              <a:latin typeface="Cambria Math" panose="02040503050406030204" pitchFamily="18" charset="0"/>
                              <a:cs typeface="Cambria Math" panose="02040503050406030204" pitchFamily="18" charset="0"/>
                            </a:rPr>
                          </m:ctrlPr>
                        </m:fPr>
                        <m:num>
                          <m:r>
                            <a:rPr lang="en-US" sz="2000" b="0" i="1" smtClean="0">
                              <a:solidFill>
                                <a:schemeClr val="bg1"/>
                              </a:solidFill>
                              <a:effectLst/>
                              <a:latin typeface="Cambria Math" panose="02040503050406030204" pitchFamily="18" charset="0"/>
                              <a:ea typeface="Times New Roman" panose="02020603050405020304" pitchFamily="18" charset="0"/>
                              <a:cs typeface="Cambria Math" panose="02040503050406030204" pitchFamily="18" charset="0"/>
                            </a:rPr>
                            <m:t>𝑀</m:t>
                          </m:r>
                        </m:num>
                        <m:den>
                          <m:r>
                            <a:rPr lang="en-US" sz="2000" b="0" i="1" smtClean="0">
                              <a:solidFill>
                                <a:schemeClr val="bg1"/>
                              </a:solidFill>
                              <a:effectLst/>
                              <a:latin typeface="Cambria Math" panose="02040503050406030204" pitchFamily="18" charset="0"/>
                              <a:ea typeface="Times New Roman" panose="02020603050405020304" pitchFamily="18" charset="0"/>
                              <a:cs typeface="Cambria Math" panose="02040503050406030204" pitchFamily="18" charset="0"/>
                            </a:rPr>
                            <m:t>𝑅</m:t>
                          </m:r>
                        </m:den>
                      </m:f>
                    </m:oMath>
                  </m:oMathPara>
                </a14:m>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To analyze how dark matter admixture alters the progenitor, we take the ratio of mass in presence of DM particles to the mass in absence of DM particles which is given as:</a:t>
                </a:r>
              </a:p>
              <a:p>
                <a:pPr marL="0" indent="0">
                  <a:buNone/>
                </a:pPr>
                <a:endParaRPr lang="en-US" sz="2000" i="1"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GB" sz="200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GB"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𝐷𝑀</m:t>
                              </m:r>
                            </m:sub>
                          </m:sSub>
                        </m:num>
                        <m:den>
                          <m:sSub>
                            <m:sSubPr>
                              <m:ctrlPr>
                                <a:rPr lang="en-GB"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𝑓</m:t>
                          </m:r>
                          <m:sSub>
                            <m:sSubPr>
                              <m:ctrlPr>
                                <a:rPr lang="en-GB"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𝐷𝑀</m:t>
                              </m:r>
                            </m:sub>
                          </m:sSub>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GB"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𝑓</m:t>
                              </m:r>
                            </m:e>
                          </m:d>
                          <m:sSub>
                            <m:sSubPr>
                              <m:ctrlPr>
                                <a:rPr lang="en-GB"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m:t>
                          </m:r>
                          <m:sSub>
                            <m:sSubPr>
                              <m:ctrlPr>
                                <a:rPr lang="en-GB"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den>
                      </m:f>
                    </m:oMath>
                  </m:oMathPara>
                </a14:m>
                <a:endParaRPr lang="en-GB"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4DF8A62-4F14-514C-66EE-38C4F2F56224}"/>
                  </a:ext>
                </a:extLst>
              </p:cNvPr>
              <p:cNvSpPr>
                <a:spLocks noGrp="1" noRot="1" noChangeAspect="1" noMove="1" noResize="1" noEditPoints="1" noAdjustHandles="1" noChangeArrowheads="1" noChangeShapeType="1" noTextEdit="1"/>
              </p:cNvSpPr>
              <p:nvPr>
                <p:ph idx="1"/>
              </p:nvPr>
            </p:nvSpPr>
            <p:spPr>
              <a:xfrm>
                <a:off x="627529" y="1398494"/>
                <a:ext cx="10845889" cy="5070908"/>
              </a:xfrm>
              <a:blipFill>
                <a:blip r:embed="rId2"/>
                <a:stretch>
                  <a:fillRect l="-506"/>
                </a:stretch>
              </a:blipFill>
            </p:spPr>
            <p:txBody>
              <a:bodyPr/>
              <a:lstStyle/>
              <a:p>
                <a:r>
                  <a:rPr lang="en-US">
                    <a:noFill/>
                  </a:rPr>
                  <a:t> </a:t>
                </a:r>
              </a:p>
            </p:txBody>
          </p:sp>
        </mc:Fallback>
      </mc:AlternateContent>
    </p:spTree>
    <p:extLst>
      <p:ext uri="{BB962C8B-B14F-4D97-AF65-F5344CB8AC3E}">
        <p14:creationId xmlns:p14="http://schemas.microsoft.com/office/powerpoint/2010/main" val="181728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9FBE-D63F-F14D-96A7-267DFAE7742D}"/>
              </a:ext>
            </a:extLst>
          </p:cNvPr>
          <p:cNvSpPr>
            <a:spLocks noGrp="1"/>
          </p:cNvSpPr>
          <p:nvPr>
            <p:ph type="title"/>
          </p:nvPr>
        </p:nvSpPr>
        <p:spPr>
          <a:xfrm>
            <a:off x="342439" y="440316"/>
            <a:ext cx="7985773" cy="937644"/>
          </a:xfrm>
        </p:spPr>
        <p:txBody>
          <a:bodyPr>
            <a:normAutofit/>
          </a:bodyPr>
          <a:lstStyle/>
          <a:p>
            <a:r>
              <a:rPr lang="en-US" b="1"/>
              <a:t>Effect of DM on Temperature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2CF106-C0C6-5448-B161-08B7FA9B1804}"/>
                  </a:ext>
                </a:extLst>
              </p:cNvPr>
              <p:cNvSpPr>
                <a:spLocks noGrp="1"/>
              </p:cNvSpPr>
              <p:nvPr>
                <p:ph idx="1"/>
              </p:nvPr>
            </p:nvSpPr>
            <p:spPr>
              <a:xfrm>
                <a:off x="1023877" y="2003748"/>
                <a:ext cx="2145528" cy="790282"/>
              </a:xfrm>
            </p:spPr>
            <p:txBody>
              <a:bodyPr>
                <a:normAutofit/>
              </a:bodyPr>
              <a:lstStyle/>
              <a:p>
                <a:pPr marL="88900" indent="0">
                  <a:buNone/>
                </a:pPr>
                <a14:m>
                  <m:oMathPara xmlns:m="http://schemas.openxmlformats.org/officeDocument/2006/math">
                    <m:oMathParaPr>
                      <m:jc m:val="centerGroup"/>
                    </m:oMathParaPr>
                    <m:oMath xmlns:m="http://schemas.openxmlformats.org/officeDocument/2006/math">
                      <m:f>
                        <m:fPr>
                          <m:ctrlPr>
                            <a:rPr lang="en-GB" sz="2000" i="1" smtClean="0">
                              <a:effectLst/>
                              <a:latin typeface="Cambria Math" panose="02040503050406030204" pitchFamily="18" charset="0"/>
                            </a:rPr>
                          </m:ctrlPr>
                        </m:fPr>
                        <m:num>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𝐷𝑀</m:t>
                              </m:r>
                            </m:sub>
                          </m:sSub>
                        </m:num>
                        <m:den>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2000" i="1">
                              <a:effectLst/>
                              <a:latin typeface="Cambria Math" panose="02040503050406030204" pitchFamily="18" charset="0"/>
                            </a:rPr>
                          </m:ctrlPr>
                        </m:sSupPr>
                        <m:e>
                          <m:d>
                            <m:dPr>
                              <m:ctrlPr>
                                <a:rPr lang="en-GB" sz="2000" i="1">
                                  <a:effectLst/>
                                  <a:latin typeface="Cambria Math" panose="02040503050406030204" pitchFamily="18" charset="0"/>
                                </a:rPr>
                              </m:ctrlPr>
                            </m:dPr>
                            <m:e>
                              <m:f>
                                <m:fPr>
                                  <m:ctrlPr>
                                    <a:rPr lang="en-GB" sz="2000" i="1">
                                      <a:effectLst/>
                                      <a:latin typeface="Cambria Math" panose="02040503050406030204" pitchFamily="18" charset="0"/>
                                    </a:rPr>
                                  </m:ctrlPr>
                                </m:fPr>
                                <m:num>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𝐷𝑀</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sub>
                                  </m:sSub>
                                </m:num>
                                <m:den>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e>
                          </m:d>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1.3</m:t>
                          </m:r>
                        </m:sup>
                      </m:sSup>
                    </m:oMath>
                  </m:oMathPara>
                </a14:m>
                <a:endParaRPr lang="en-US" sz="2000" dirty="0">
                  <a:solidFill>
                    <a:schemeClr val="tx1"/>
                  </a:solidFill>
                </a:endParaRPr>
              </a:p>
            </p:txBody>
          </p:sp>
        </mc:Choice>
        <mc:Fallback xmlns="">
          <p:sp>
            <p:nvSpPr>
              <p:cNvPr id="3" name="Content Placeholder 2">
                <a:extLst>
                  <a:ext uri="{FF2B5EF4-FFF2-40B4-BE49-F238E27FC236}">
                    <a16:creationId xmlns:a16="http://schemas.microsoft.com/office/drawing/2014/main" id="{E32CF106-C0C6-5448-B161-08B7FA9B1804}"/>
                  </a:ext>
                </a:extLst>
              </p:cNvPr>
              <p:cNvSpPr>
                <a:spLocks noGrp="1" noRot="1" noChangeAspect="1" noMove="1" noResize="1" noEditPoints="1" noAdjustHandles="1" noChangeArrowheads="1" noChangeShapeType="1" noTextEdit="1"/>
              </p:cNvSpPr>
              <p:nvPr>
                <p:ph idx="1"/>
              </p:nvPr>
            </p:nvSpPr>
            <p:spPr>
              <a:xfrm>
                <a:off x="1023877" y="2003748"/>
                <a:ext cx="2145528" cy="790282"/>
              </a:xfrm>
              <a:blipFill>
                <a:blip r:embed="rId2"/>
                <a:stretch>
                  <a:fillRect t="-2326"/>
                </a:stretch>
              </a:blipFill>
            </p:spPr>
            <p:txBody>
              <a:bodyPr/>
              <a:lstStyle/>
              <a:p>
                <a:r>
                  <a:rPr lang="en-US">
                    <a:noFill/>
                  </a:rPr>
                  <a:t> </a:t>
                </a:r>
              </a:p>
            </p:txBody>
          </p:sp>
        </mc:Fallback>
      </mc:AlternateContent>
      <p:pic>
        <p:nvPicPr>
          <p:cNvPr id="5" name="Picture 8">
            <a:extLst>
              <a:ext uri="{FF2B5EF4-FFF2-40B4-BE49-F238E27FC236}">
                <a16:creationId xmlns:a16="http://schemas.microsoft.com/office/drawing/2014/main" id="{1EC1F319-8413-BD47-8515-A0A8B807F914}"/>
              </a:ext>
            </a:extLst>
          </p:cNvPr>
          <p:cNvPicPr>
            <a:picLocks noChangeAspect="1"/>
          </p:cNvPicPr>
          <p:nvPr/>
        </p:nvPicPr>
        <p:blipFill rotWithShape="1">
          <a:blip r:embed="rId3">
            <a:extLst>
              <a:ext uri="{28A0092B-C50C-407E-A947-70E740481C1C}">
                <a14:useLocalDpi xmlns:a14="http://schemas.microsoft.com/office/drawing/2010/main" val="0"/>
              </a:ext>
            </a:extLst>
          </a:blip>
          <a:srcRect l="2338" t="5448" r="2650"/>
          <a:stretch/>
        </p:blipFill>
        <p:spPr>
          <a:xfrm>
            <a:off x="6341520" y="2456330"/>
            <a:ext cx="4492205" cy="3862932"/>
          </a:xfrm>
          <a:prstGeom prst="rect">
            <a:avLst/>
          </a:prstGeom>
        </p:spPr>
      </p:pic>
      <p:pic>
        <p:nvPicPr>
          <p:cNvPr id="7" name="Picture 6">
            <a:extLst>
              <a:ext uri="{FF2B5EF4-FFF2-40B4-BE49-F238E27FC236}">
                <a16:creationId xmlns:a16="http://schemas.microsoft.com/office/drawing/2014/main" id="{1ABDE198-B1F0-9E43-AEFD-5BBB5824B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20" y="3357914"/>
            <a:ext cx="4442022" cy="2961348"/>
          </a:xfrm>
          <a:prstGeom prst="rect">
            <a:avLst/>
          </a:prstGeom>
        </p:spPr>
      </p:pic>
      <p:sp>
        <p:nvSpPr>
          <p:cNvPr id="12" name="Rectangle 11">
            <a:extLst>
              <a:ext uri="{FF2B5EF4-FFF2-40B4-BE49-F238E27FC236}">
                <a16:creationId xmlns:a16="http://schemas.microsoft.com/office/drawing/2014/main" id="{C621F1D8-EBDB-6A37-5CAB-A49E56E1B8F3}"/>
              </a:ext>
            </a:extLst>
          </p:cNvPr>
          <p:cNvSpPr/>
          <p:nvPr/>
        </p:nvSpPr>
        <p:spPr>
          <a:xfrm>
            <a:off x="877441" y="1930068"/>
            <a:ext cx="2599765" cy="937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31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A3DE23-C1D7-774C-A7B5-095B2AB7BDA2}"/>
              </a:ext>
            </a:extLst>
          </p:cNvPr>
          <p:cNvSpPr txBox="1">
            <a:spLocks noGrp="1"/>
          </p:cNvSpPr>
          <p:nvPr>
            <p:ph type="title"/>
          </p:nvPr>
        </p:nvSpPr>
        <p:spPr>
          <a:xfrm>
            <a:off x="364148" y="367929"/>
            <a:ext cx="7354464" cy="100367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b="1" dirty="0"/>
              <a:t>Effect of DM on Luminosity</a:t>
            </a:r>
          </a:p>
        </p:txBody>
      </p:sp>
      <p:pic>
        <p:nvPicPr>
          <p:cNvPr id="7" name="Picture 6">
            <a:extLst>
              <a:ext uri="{FF2B5EF4-FFF2-40B4-BE49-F238E27FC236}">
                <a16:creationId xmlns:a16="http://schemas.microsoft.com/office/drawing/2014/main" id="{BCD314AE-6D3D-6340-AEF9-E925DB3E4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8" y="3168841"/>
            <a:ext cx="4463191" cy="2942356"/>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03B13C-AB2E-2B44-B2FB-1045512B6C37}"/>
                  </a:ext>
                </a:extLst>
              </p:cNvPr>
              <p:cNvSpPr txBox="1"/>
              <p:nvPr/>
            </p:nvSpPr>
            <p:spPr>
              <a:xfrm>
                <a:off x="927668" y="1737339"/>
                <a:ext cx="2700000" cy="85709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f>
                        <m:fPr>
                          <m:ctrlPr>
                            <a:rPr lang="en-GB" sz="2000" i="1" smtClean="0">
                              <a:effectLst/>
                              <a:latin typeface="Cambria Math" panose="02040503050406030204" pitchFamily="18" charset="0"/>
                            </a:rPr>
                          </m:ctrlPr>
                        </m:fPr>
                        <m:num>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𝐷𝑀</m:t>
                              </m:r>
                            </m:sub>
                          </m:sSub>
                        </m:num>
                        <m:den>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2000" i="1">
                              <a:effectLst/>
                              <a:latin typeface="Cambria Math" panose="02040503050406030204" pitchFamily="18" charset="0"/>
                            </a:rPr>
                          </m:ctrlPr>
                        </m:sSupPr>
                        <m:e>
                          <m:d>
                            <m:dPr>
                              <m:ctrlPr>
                                <a:rPr lang="en-GB" sz="2000" i="1">
                                  <a:effectLst/>
                                  <a:latin typeface="Cambria Math" panose="02040503050406030204" pitchFamily="18" charset="0"/>
                                </a:rPr>
                              </m:ctrlPr>
                            </m:dPr>
                            <m:e>
                              <m:f>
                                <m:fPr>
                                  <m:ctrlPr>
                                    <a:rPr lang="en-GB" sz="2000" i="1">
                                      <a:effectLst/>
                                      <a:latin typeface="Cambria Math" panose="02040503050406030204" pitchFamily="18" charset="0"/>
                                    </a:rPr>
                                  </m:ctrlPr>
                                </m:fPr>
                                <m:num>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𝐷𝑀</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sub>
                                  </m:sSub>
                                </m:num>
                                <m:den>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e>
                          </m:d>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1.45</m:t>
                          </m:r>
                        </m:sup>
                      </m:sSup>
                    </m:oMath>
                  </m:oMathPara>
                </a14:m>
                <a:endParaRPr lang="en-US" sz="2000"/>
              </a:p>
            </p:txBody>
          </p:sp>
        </mc:Choice>
        <mc:Fallback xmlns="">
          <p:sp>
            <p:nvSpPr>
              <p:cNvPr id="2" name="TextBox 1">
                <a:extLst>
                  <a:ext uri="{FF2B5EF4-FFF2-40B4-BE49-F238E27FC236}">
                    <a16:creationId xmlns:a16="http://schemas.microsoft.com/office/drawing/2014/main" id="{7803B13C-AB2E-2B44-B2FB-1045512B6C37}"/>
                  </a:ext>
                </a:extLst>
              </p:cNvPr>
              <p:cNvSpPr txBox="1">
                <a:spLocks noRot="1" noChangeAspect="1" noMove="1" noResize="1" noEditPoints="1" noAdjustHandles="1" noChangeArrowheads="1" noChangeShapeType="1" noTextEdit="1"/>
              </p:cNvSpPr>
              <p:nvPr/>
            </p:nvSpPr>
            <p:spPr>
              <a:xfrm>
                <a:off x="927668" y="1737339"/>
                <a:ext cx="2700000" cy="857094"/>
              </a:xfrm>
              <a:prstGeom prst="rect">
                <a:avLst/>
              </a:prstGeo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F55F81C-E9C1-6048-AC1F-24349FB4283C}"/>
              </a:ext>
            </a:extLst>
          </p:cNvPr>
          <p:cNvPicPr>
            <a:picLocks noChangeAspect="1"/>
          </p:cNvPicPr>
          <p:nvPr/>
        </p:nvPicPr>
        <p:blipFill>
          <a:blip r:embed="rId4"/>
          <a:stretch>
            <a:fillRect/>
          </a:stretch>
        </p:blipFill>
        <p:spPr>
          <a:xfrm>
            <a:off x="6338469" y="2070846"/>
            <a:ext cx="4948096" cy="4129997"/>
          </a:xfrm>
          <a:prstGeom prst="rect">
            <a:avLst/>
          </a:prstGeom>
        </p:spPr>
      </p:pic>
      <p:sp>
        <p:nvSpPr>
          <p:cNvPr id="3" name="Rectangle 2">
            <a:extLst>
              <a:ext uri="{FF2B5EF4-FFF2-40B4-BE49-F238E27FC236}">
                <a16:creationId xmlns:a16="http://schemas.microsoft.com/office/drawing/2014/main" id="{54221CC5-A29B-0954-4091-DB2F2B3F3B4E}"/>
              </a:ext>
            </a:extLst>
          </p:cNvPr>
          <p:cNvSpPr/>
          <p:nvPr/>
        </p:nvSpPr>
        <p:spPr>
          <a:xfrm>
            <a:off x="905435" y="1737339"/>
            <a:ext cx="2662518" cy="826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95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60B6E3-3E9B-D748-BE99-F3230E081275}"/>
                  </a:ext>
                </a:extLst>
              </p:cNvPr>
              <p:cNvSpPr>
                <a:spLocks noGrp="1"/>
              </p:cNvSpPr>
              <p:nvPr>
                <p:ph idx="1"/>
              </p:nvPr>
            </p:nvSpPr>
            <p:spPr>
              <a:xfrm>
                <a:off x="1076788" y="1728884"/>
                <a:ext cx="2635726" cy="930517"/>
              </a:xfrm>
            </p:spPr>
            <p:txBody>
              <a:bodyPr>
                <a:noAutofit/>
              </a:bodyPr>
              <a:lstStyle/>
              <a:p>
                <a:pPr marL="0" lvl="0" indent="0">
                  <a:spcBef>
                    <a:spcPts val="0"/>
                  </a:spcBef>
                  <a:spcAft>
                    <a:spcPts val="600"/>
                  </a:spcAft>
                  <a:buNone/>
                </a:pPr>
                <a14:m>
                  <m:oMathPara xmlns:m="http://schemas.openxmlformats.org/officeDocument/2006/math">
                    <m:oMathParaPr>
                      <m:jc m:val="centerGroup"/>
                    </m:oMathParaPr>
                    <m:oMath xmlns:m="http://schemas.openxmlformats.org/officeDocument/2006/math">
                      <m:f>
                        <m:fPr>
                          <m:ctrlPr>
                            <a:rPr lang="en-GB" sz="2000" i="1" smtClean="0">
                              <a:effectLst/>
                              <a:latin typeface="Cambria Math" panose="02040503050406030204" pitchFamily="18" charset="0"/>
                            </a:rPr>
                          </m:ctrlPr>
                        </m:fPr>
                        <m:num>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𝐷𝑀</m:t>
                              </m:r>
                            </m:sub>
                          </m:sSub>
                        </m:num>
                        <m:den>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2000" i="1">
                              <a:effectLst/>
                              <a:latin typeface="Cambria Math" panose="02040503050406030204" pitchFamily="18" charset="0"/>
                            </a:rPr>
                          </m:ctrlPr>
                        </m:sSupPr>
                        <m:e>
                          <m:d>
                            <m:dPr>
                              <m:ctrlPr>
                                <a:rPr lang="en-GB" sz="2000" i="1">
                                  <a:effectLst/>
                                  <a:latin typeface="Cambria Math" panose="02040503050406030204" pitchFamily="18" charset="0"/>
                                </a:rPr>
                              </m:ctrlPr>
                            </m:dPr>
                            <m:e>
                              <m:f>
                                <m:fPr>
                                  <m:ctrlPr>
                                    <a:rPr lang="en-GB" sz="2000" i="1">
                                      <a:effectLst/>
                                      <a:latin typeface="Cambria Math" panose="02040503050406030204" pitchFamily="18" charset="0"/>
                                    </a:rPr>
                                  </m:ctrlPr>
                                </m:fPr>
                                <m:num>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𝐷𝑀</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sub>
                                  </m:sSub>
                                </m:num>
                                <m:den>
                                  <m:sSub>
                                    <m:sSubPr>
                                      <m:ctrlPr>
                                        <a:rPr lang="en-GB" sz="2000" i="1">
                                          <a:effectLst/>
                                          <a:latin typeface="Cambria Math" panose="020405030504060302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𝑀</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den>
                              </m:f>
                            </m:e>
                          </m:d>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−0.45</m:t>
                          </m:r>
                        </m:sup>
                      </m:sSup>
                    </m:oMath>
                  </m:oMathPara>
                </a14:m>
                <a:endParaRPr lang="en-US" sz="2000" dirty="0">
                  <a:solidFill>
                    <a:schemeClr val="tx1"/>
                  </a:solidFill>
                </a:endParaRPr>
              </a:p>
            </p:txBody>
          </p:sp>
        </mc:Choice>
        <mc:Fallback xmlns="">
          <p:sp>
            <p:nvSpPr>
              <p:cNvPr id="3" name="Content Placeholder 2">
                <a:extLst>
                  <a:ext uri="{FF2B5EF4-FFF2-40B4-BE49-F238E27FC236}">
                    <a16:creationId xmlns:a16="http://schemas.microsoft.com/office/drawing/2014/main" id="{5960B6E3-3E9B-D748-BE99-F3230E081275}"/>
                  </a:ext>
                </a:extLst>
              </p:cNvPr>
              <p:cNvSpPr>
                <a:spLocks noGrp="1" noRot="1" noChangeAspect="1" noMove="1" noResize="1" noEditPoints="1" noAdjustHandles="1" noChangeArrowheads="1" noChangeShapeType="1" noTextEdit="1"/>
              </p:cNvSpPr>
              <p:nvPr>
                <p:ph idx="1"/>
              </p:nvPr>
            </p:nvSpPr>
            <p:spPr>
              <a:xfrm>
                <a:off x="1076788" y="1728884"/>
                <a:ext cx="2635726" cy="930517"/>
              </a:xfrm>
              <a:blipFill>
                <a:blip r:embed="rId2"/>
                <a:stretch>
                  <a:fillRect t="-1974"/>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B7A83360-C05F-104D-8EDB-C878A707CE38}"/>
              </a:ext>
            </a:extLst>
          </p:cNvPr>
          <p:cNvSpPr txBox="1">
            <a:spLocks noGrp="1"/>
          </p:cNvSpPr>
          <p:nvPr>
            <p:ph type="title"/>
          </p:nvPr>
        </p:nvSpPr>
        <p:spPr>
          <a:xfrm>
            <a:off x="190472" y="244339"/>
            <a:ext cx="6766140" cy="1052906"/>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b="1" dirty="0"/>
              <a:t>Effect of DM on Lifetime</a:t>
            </a:r>
          </a:p>
        </p:txBody>
      </p:sp>
      <p:pic>
        <p:nvPicPr>
          <p:cNvPr id="7" name="Content Placeholder 8">
            <a:extLst>
              <a:ext uri="{FF2B5EF4-FFF2-40B4-BE49-F238E27FC236}">
                <a16:creationId xmlns:a16="http://schemas.microsoft.com/office/drawing/2014/main" id="{8693957D-8410-2D46-84A3-C3740DA29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88" y="3155576"/>
            <a:ext cx="4392603" cy="2950929"/>
          </a:xfrm>
          <a:prstGeom prst="rect">
            <a:avLst/>
          </a:prstGeom>
          <a:noFill/>
        </p:spPr>
      </p:pic>
      <p:pic>
        <p:nvPicPr>
          <p:cNvPr id="4" name="Picture 3">
            <a:extLst>
              <a:ext uri="{FF2B5EF4-FFF2-40B4-BE49-F238E27FC236}">
                <a16:creationId xmlns:a16="http://schemas.microsoft.com/office/drawing/2014/main" id="{A4793C4B-ED83-F844-9356-38FD057F7FA8}"/>
              </a:ext>
            </a:extLst>
          </p:cNvPr>
          <p:cNvPicPr>
            <a:picLocks noChangeAspect="1"/>
          </p:cNvPicPr>
          <p:nvPr/>
        </p:nvPicPr>
        <p:blipFill>
          <a:blip r:embed="rId4"/>
          <a:stretch>
            <a:fillRect/>
          </a:stretch>
        </p:blipFill>
        <p:spPr>
          <a:xfrm>
            <a:off x="6523673" y="3625005"/>
            <a:ext cx="4767261" cy="2395117"/>
          </a:xfrm>
          <a:prstGeom prst="rect">
            <a:avLst/>
          </a:prstGeom>
        </p:spPr>
      </p:pic>
      <p:pic>
        <p:nvPicPr>
          <p:cNvPr id="8" name="Picture 8">
            <a:extLst>
              <a:ext uri="{FF2B5EF4-FFF2-40B4-BE49-F238E27FC236}">
                <a16:creationId xmlns:a16="http://schemas.microsoft.com/office/drawing/2014/main" id="{1CA4A914-EC4E-A540-A8E0-121AC2E46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673" y="1857434"/>
            <a:ext cx="4767261" cy="1767571"/>
          </a:xfrm>
          <a:prstGeom prst="rect">
            <a:avLst/>
          </a:prstGeom>
        </p:spPr>
      </p:pic>
      <p:sp>
        <p:nvSpPr>
          <p:cNvPr id="2" name="Rectangle 1">
            <a:extLst>
              <a:ext uri="{FF2B5EF4-FFF2-40B4-BE49-F238E27FC236}">
                <a16:creationId xmlns:a16="http://schemas.microsoft.com/office/drawing/2014/main" id="{9CE75199-D536-4C35-95E8-A84062AFD0D7}"/>
              </a:ext>
            </a:extLst>
          </p:cNvPr>
          <p:cNvSpPr/>
          <p:nvPr/>
        </p:nvSpPr>
        <p:spPr>
          <a:xfrm>
            <a:off x="1076788" y="1730188"/>
            <a:ext cx="26346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54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CA2A0-FEA1-7D7D-2A4B-7A6BA13B4CCA}"/>
              </a:ext>
            </a:extLst>
          </p:cNvPr>
          <p:cNvSpPr>
            <a:spLocks noGrp="1"/>
          </p:cNvSpPr>
          <p:nvPr>
            <p:ph type="title"/>
          </p:nvPr>
        </p:nvSpPr>
        <p:spPr>
          <a:xfrm>
            <a:off x="471579" y="504782"/>
            <a:ext cx="4001061" cy="872848"/>
          </a:xfrm>
        </p:spPr>
        <p:txBody>
          <a:bodyPr>
            <a:normAutofit/>
          </a:bodyPr>
          <a:lstStyle/>
          <a:p>
            <a:r>
              <a:rPr lang="en-US" sz="5400" b="1"/>
              <a:t>Conclusion</a:t>
            </a:r>
            <a:endParaRPr lang="en-US" sz="5400" b="1" dirty="0"/>
          </a:p>
        </p:txBody>
      </p:sp>
      <p:sp>
        <p:nvSpPr>
          <p:cNvPr id="4" name="Text Placeholder 3">
            <a:extLst>
              <a:ext uri="{FF2B5EF4-FFF2-40B4-BE49-F238E27FC236}">
                <a16:creationId xmlns:a16="http://schemas.microsoft.com/office/drawing/2014/main" id="{5FA16E4D-BF2D-24F1-9210-C6F65F03E3C6}"/>
              </a:ext>
            </a:extLst>
          </p:cNvPr>
          <p:cNvSpPr>
            <a:spLocks noGrp="1"/>
          </p:cNvSpPr>
          <p:nvPr>
            <p:ph type="body" sz="half" idx="2"/>
          </p:nvPr>
        </p:nvSpPr>
        <p:spPr>
          <a:xfrm>
            <a:off x="363772" y="2112790"/>
            <a:ext cx="6800331" cy="3799616"/>
          </a:xfrm>
        </p:spPr>
        <p:txBody>
          <a:bodyPr>
            <a:noAutofit/>
          </a:bodyPr>
          <a:lstStyle/>
          <a:p>
            <a:pPr marL="342900" indent="-342900">
              <a:buFont typeface="Arial" panose="020B0604020202020204" pitchFamily="34" charset="0"/>
              <a:buChar char="•"/>
            </a:pPr>
            <a:r>
              <a:rPr lang="en-US" sz="2000" dirty="0"/>
              <a:t>When the core mass rise in the presence of DM, the luminosity and temperature also rise. </a:t>
            </a:r>
          </a:p>
          <a:p>
            <a:pPr marL="342900" indent="-342900">
              <a:buFont typeface="Arial" panose="020B0604020202020204" pitchFamily="34" charset="0"/>
              <a:buChar char="•"/>
            </a:pPr>
            <a:r>
              <a:rPr lang="en-US" sz="2000" dirty="0"/>
              <a:t>The enhanced luminosity and temperature cause the lifetime of the PISN progenitor to drop to around half.</a:t>
            </a:r>
          </a:p>
          <a:p>
            <a:pPr marL="342900" indent="-342900">
              <a:buFont typeface="Arial" panose="020B0604020202020204" pitchFamily="34" charset="0"/>
              <a:buChar char="•"/>
            </a:pPr>
            <a:r>
              <a:rPr lang="en-US" sz="2000" dirty="0"/>
              <a:t> Admixture model is used extensively.</a:t>
            </a:r>
          </a:p>
          <a:p>
            <a:pPr marL="342900" indent="-342900">
              <a:buFont typeface="Arial" panose="020B0604020202020204" pitchFamily="34" charset="0"/>
              <a:buChar char="•"/>
            </a:pPr>
            <a:r>
              <a:rPr lang="en-US" sz="2000" dirty="0"/>
              <a:t>10% of DM particles with 50 GeV mass is sufficient.</a:t>
            </a:r>
          </a:p>
          <a:p>
            <a:pPr marL="342900" indent="-342900">
              <a:buFont typeface="Arial" panose="020B0604020202020204" pitchFamily="34" charset="0"/>
              <a:buChar char="•"/>
            </a:pPr>
            <a:r>
              <a:rPr lang="en-US" sz="2000" dirty="0"/>
              <a:t>Overcome explosive oxygen burning phase.</a:t>
            </a:r>
          </a:p>
          <a:p>
            <a:pPr marL="342900" indent="-342900">
              <a:buFont typeface="Arial" panose="020B0604020202020204" pitchFamily="34" charset="0"/>
              <a:buChar char="•"/>
            </a:pPr>
            <a:r>
              <a:rPr lang="en-US" sz="2000" dirty="0"/>
              <a:t>With black hole as a remnant in pair-instability mass gap.</a:t>
            </a:r>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D0308883-4424-CB42-8C2B-B85B553E9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047" y="1746284"/>
            <a:ext cx="3817372" cy="3799617"/>
          </a:xfrm>
          <a:prstGeom prst="rect">
            <a:avLst/>
          </a:prstGeom>
        </p:spPr>
      </p:pic>
      <p:sp>
        <p:nvSpPr>
          <p:cNvPr id="3" name="TextBox 2">
            <a:extLst>
              <a:ext uri="{FF2B5EF4-FFF2-40B4-BE49-F238E27FC236}">
                <a16:creationId xmlns:a16="http://schemas.microsoft.com/office/drawing/2014/main" id="{1A44853D-D217-0248-8441-DFF5418A3736}"/>
              </a:ext>
            </a:extLst>
          </p:cNvPr>
          <p:cNvSpPr txBox="1"/>
          <p:nvPr/>
        </p:nvSpPr>
        <p:spPr>
          <a:xfrm>
            <a:off x="7287844" y="5677009"/>
            <a:ext cx="4543779" cy="646331"/>
          </a:xfrm>
          <a:prstGeom prst="rect">
            <a:avLst/>
          </a:prstGeom>
          <a:noFill/>
        </p:spPr>
        <p:txBody>
          <a:bodyPr wrap="square" rtlCol="0">
            <a:spAutoFit/>
          </a:bodyPr>
          <a:lstStyle/>
          <a:p>
            <a:pPr algn="l"/>
            <a:r>
              <a:rPr lang="en-US" dirty="0">
                <a:solidFill>
                  <a:schemeClr val="bg1"/>
                </a:solidFill>
              </a:rPr>
              <a:t>(DM fraction versus DM mass for a change in temperature by a factor of 10)</a:t>
            </a:r>
          </a:p>
        </p:txBody>
      </p:sp>
    </p:spTree>
    <p:extLst>
      <p:ext uri="{BB962C8B-B14F-4D97-AF65-F5344CB8AC3E}">
        <p14:creationId xmlns:p14="http://schemas.microsoft.com/office/powerpoint/2010/main" val="38502679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475</TotalTime>
  <Words>774</Words>
  <Application>Microsoft Office PowerPoint</Application>
  <PresentationFormat>Widescreen</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Metropolitan</vt:lpstr>
      <vt:lpstr>A Solution for  “Unexpected black holes”</vt:lpstr>
      <vt:lpstr>GW190521 </vt:lpstr>
      <vt:lpstr>Pair-Instability Supernova (PISN)</vt:lpstr>
      <vt:lpstr>What’s the solution?!</vt:lpstr>
      <vt:lpstr>A possible solution</vt:lpstr>
      <vt:lpstr>Effect of DM on Temperature</vt:lpstr>
      <vt:lpstr>Effect of DM on Luminosity</vt:lpstr>
      <vt:lpstr>Effect of DM on Lifetime</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della</dc:creator>
  <cp:lastModifiedBy>Raghav Narasimha</cp:lastModifiedBy>
  <cp:revision>41</cp:revision>
  <dcterms:created xsi:type="dcterms:W3CDTF">2022-12-30T12:15:18Z</dcterms:created>
  <dcterms:modified xsi:type="dcterms:W3CDTF">2023-01-07T11:58:51Z</dcterms:modified>
</cp:coreProperties>
</file>