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2" r:id="rId3"/>
    <p:sldId id="263" r:id="rId4"/>
    <p:sldId id="346" r:id="rId5"/>
    <p:sldId id="264" r:id="rId6"/>
    <p:sldId id="265" r:id="rId7"/>
    <p:sldId id="268" r:id="rId8"/>
    <p:sldId id="269" r:id="rId9"/>
    <p:sldId id="345" r:id="rId10"/>
    <p:sldId id="350" r:id="rId11"/>
    <p:sldId id="353" r:id="rId12"/>
    <p:sldId id="349" r:id="rId13"/>
    <p:sldId id="293" r:id="rId14"/>
    <p:sldId id="275" r:id="rId15"/>
    <p:sldId id="347" r:id="rId16"/>
    <p:sldId id="297" r:id="rId17"/>
    <p:sldId id="295" r:id="rId18"/>
    <p:sldId id="282" r:id="rId19"/>
    <p:sldId id="277" r:id="rId20"/>
    <p:sldId id="348" r:id="rId21"/>
    <p:sldId id="279" r:id="rId22"/>
    <p:sldId id="280" r:id="rId23"/>
    <p:sldId id="283" r:id="rId24"/>
    <p:sldId id="281" r:id="rId25"/>
    <p:sldId id="355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73" r:id="rId34"/>
    <p:sldId id="2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0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CA86-AD05-460E-B1D4-870FE4A0191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D99D-475B-4DBC-8307-428E6E0F4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3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Gamov Internetional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719D6-0AD2-4922-83AF-CAA00E6674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19D6-0AD2-4922-83AF-CAA00E6674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Gamov Internetional conference</a:t>
            </a:r>
          </a:p>
        </p:txBody>
      </p:sp>
    </p:spTree>
    <p:extLst>
      <p:ext uri="{BB962C8B-B14F-4D97-AF65-F5344CB8AC3E}">
        <p14:creationId xmlns:p14="http://schemas.microsoft.com/office/powerpoint/2010/main" val="99508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Gamov Internetional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719D6-0AD2-4922-83AF-CAA00E6674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AB1C8-5859-40D9-9885-28E4C20027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3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3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9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9297-EADC-49A3-A666-87FA217D98D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2CD6-1453-4BCF-8195-2CC1793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3.emf"/><Relationship Id="rId7" Type="http://schemas.openxmlformats.org/officeDocument/2006/relationships/image" Target="../media/image39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Relationship Id="rId9" Type="http://schemas.openxmlformats.org/officeDocument/2006/relationships/image" Target="../media/image5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10.w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65.emf"/><Relationship Id="rId5" Type="http://schemas.openxmlformats.org/officeDocument/2006/relationships/image" Target="../media/image61.wmf"/><Relationship Id="rId10" Type="http://schemas.openxmlformats.org/officeDocument/2006/relationships/image" Target="../media/image64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image" Target="../media/image72.emf"/><Relationship Id="rId3" Type="http://schemas.openxmlformats.org/officeDocument/2006/relationships/image" Target="../media/image10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71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70.emf"/><Relationship Id="rId5" Type="http://schemas.openxmlformats.org/officeDocument/2006/relationships/image" Target="../media/image61.wmf"/><Relationship Id="rId10" Type="http://schemas.openxmlformats.org/officeDocument/2006/relationships/image" Target="../media/image69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3" Type="http://schemas.openxmlformats.org/officeDocument/2006/relationships/image" Target="../media/image4.jpe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6.jpeg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6.bin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88.e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8.png"/><Relationship Id="rId3" Type="http://schemas.openxmlformats.org/officeDocument/2006/relationships/image" Target="../media/image22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image" Target="../media/image3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31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830" y="1546821"/>
            <a:ext cx="11198466" cy="2823572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ru-RU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ru-RU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ru-RU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ru-RU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ru-RU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en-US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en-US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en-US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en-US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en-US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  <a:t>Reconstruction, Analysis  and Constraints of </a:t>
            </a:r>
            <a:br>
              <a:rPr lang="en-US" sz="40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latin typeface="Century Schoolbook" panose="02040604050505020304" pitchFamily="18" charset="0"/>
                <a:cs typeface="Calibri" panose="020F0502020204030204" pitchFamily="34" charset="0"/>
              </a:rPr>
              <a:t>Cosmological Scalar Field </a:t>
            </a:r>
            <a:r>
              <a:rPr lang="el-GR" sz="4000" b="1" dirty="0">
                <a:latin typeface="Century Schoolbook" panose="02040604050505020304" pitchFamily="18" charset="0"/>
              </a:rPr>
              <a:t>φ</a:t>
            </a:r>
            <a:r>
              <a:rPr lang="en-US" sz="4000" b="1" dirty="0">
                <a:latin typeface="Century Schoolbook" panose="02040604050505020304" pitchFamily="18" charset="0"/>
                <a:cs typeface="Calibri" panose="020F0502020204030204" pitchFamily="34" charset="0"/>
              </a:rPr>
              <a:t>CDM Models</a:t>
            </a:r>
            <a:br>
              <a:rPr lang="en-US" sz="4400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br>
              <a:rPr lang="ru-RU" sz="4400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endParaRPr lang="en-US" sz="4400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32778"/>
            <a:ext cx="9144000" cy="3325222"/>
          </a:xfrm>
        </p:spPr>
        <p:txBody>
          <a:bodyPr>
            <a:normAutofit fontScale="62500" lnSpcReduction="20000"/>
          </a:bodyPr>
          <a:lstStyle/>
          <a:p>
            <a:endParaRPr lang="ru-RU" sz="3500" b="1" dirty="0">
              <a:latin typeface="Century Schoolbook" panose="02040604050505020304" pitchFamily="18" charset="0"/>
            </a:endParaRPr>
          </a:p>
          <a:p>
            <a:r>
              <a:rPr lang="en-US" sz="5100" b="1" dirty="0">
                <a:latin typeface="Century Schoolbook" panose="02040604050505020304" pitchFamily="18" charset="0"/>
              </a:rPr>
              <a:t>OLGA AVSAJANISHVILI</a:t>
            </a:r>
          </a:p>
          <a:p>
            <a:endParaRPr lang="en-US" sz="14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r>
              <a:rPr lang="en-US" sz="2900" b="1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E.Kharadze</a:t>
            </a:r>
            <a:r>
              <a:rPr lang="en-US" sz="29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Georgian National Astrophysical Observatory</a:t>
            </a:r>
          </a:p>
          <a:p>
            <a:endParaRPr lang="en-US" sz="1400" b="1" dirty="0">
              <a:latin typeface="Century Schoolbook" panose="02040604050505020304" pitchFamily="18" charset="0"/>
            </a:endParaRPr>
          </a:p>
          <a:p>
            <a:r>
              <a:rPr lang="en-US" sz="1400" b="1" dirty="0">
                <a:latin typeface="Century Schoolbook" panose="02040604050505020304" pitchFamily="18" charset="0"/>
              </a:rPr>
              <a:t>Based on the paper: Olga </a:t>
            </a:r>
            <a:r>
              <a:rPr lang="en-US" sz="1400" b="1" dirty="0" err="1">
                <a:latin typeface="Century Schoolbook" panose="02040604050505020304" pitchFamily="18" charset="0"/>
              </a:rPr>
              <a:t>Avsajanishvili</a:t>
            </a:r>
            <a:r>
              <a:rPr lang="en-US" sz="1400" b="1" dirty="0">
                <a:latin typeface="Century Schoolbook" panose="02040604050505020304" pitchFamily="18" charset="0"/>
              </a:rPr>
              <a:t>,  </a:t>
            </a:r>
            <a:r>
              <a:rPr lang="en-US" sz="1400" b="1" dirty="0" err="1">
                <a:latin typeface="Century Schoolbook" panose="02040604050505020304" pitchFamily="18" charset="0"/>
              </a:rPr>
              <a:t>Yiwen</a:t>
            </a:r>
            <a:r>
              <a:rPr lang="en-US" sz="1400" b="1" dirty="0">
                <a:latin typeface="Century Schoolbook" panose="02040604050505020304" pitchFamily="18" charset="0"/>
              </a:rPr>
              <a:t> Huang, </a:t>
            </a:r>
            <a:r>
              <a:rPr lang="en-US" sz="1400" b="1" dirty="0" err="1">
                <a:latin typeface="Century Schoolbook" panose="02040604050505020304" pitchFamily="18" charset="0"/>
              </a:rPr>
              <a:t>Lado</a:t>
            </a:r>
            <a:r>
              <a:rPr lang="en-US" sz="1400" b="1" dirty="0">
                <a:latin typeface="Century Schoolbook" panose="02040604050505020304" pitchFamily="18" charset="0"/>
              </a:rPr>
              <a:t> </a:t>
            </a:r>
            <a:r>
              <a:rPr lang="en-US" sz="1400" b="1" dirty="0" err="1">
                <a:latin typeface="Century Schoolbook" panose="02040604050505020304" pitchFamily="18" charset="0"/>
              </a:rPr>
              <a:t>Samushia</a:t>
            </a:r>
            <a:r>
              <a:rPr lang="en-US" sz="1400" b="1" dirty="0">
                <a:latin typeface="Century Schoolbook" panose="02040604050505020304" pitchFamily="18" charset="0"/>
              </a:rPr>
              <a:t>, Tina </a:t>
            </a:r>
            <a:r>
              <a:rPr lang="en-US" sz="1400" b="1" dirty="0" err="1">
                <a:latin typeface="Century Schoolbook" panose="02040604050505020304" pitchFamily="18" charset="0"/>
              </a:rPr>
              <a:t>Kahniashvili</a:t>
            </a:r>
            <a:r>
              <a:rPr lang="en-US" sz="1400" b="1" dirty="0">
                <a:latin typeface="Century Schoolbook" panose="02040604050505020304" pitchFamily="18" charset="0"/>
              </a:rPr>
              <a:t>, </a:t>
            </a:r>
          </a:p>
          <a:p>
            <a:r>
              <a:rPr lang="en-US" sz="1400" b="1" dirty="0">
                <a:latin typeface="Century Schoolbook" panose="02040604050505020304" pitchFamily="18" charset="0"/>
              </a:rPr>
              <a:t>“</a:t>
            </a:r>
            <a:r>
              <a:rPr lang="en-US" sz="1400" b="1" i="1" dirty="0">
                <a:latin typeface="Century Schoolbook" panose="02040604050505020304" pitchFamily="18" charset="0"/>
              </a:rPr>
              <a:t>The observational constraints on the flat</a:t>
            </a:r>
            <a:r>
              <a:rPr lang="el-GR" sz="1400" b="1" dirty="0">
                <a:latin typeface="Century Schoolbook" panose="02040604050505020304" pitchFamily="18" charset="0"/>
              </a:rPr>
              <a:t> φ</a:t>
            </a:r>
            <a:r>
              <a:rPr lang="en-US" sz="1400" b="1" i="1" dirty="0">
                <a:latin typeface="Century Schoolbook" panose="02040604050505020304" pitchFamily="18" charset="0"/>
              </a:rPr>
              <a:t>CDM models</a:t>
            </a:r>
            <a:r>
              <a:rPr lang="en-US" sz="1400" b="1" dirty="0">
                <a:latin typeface="Century Schoolbook" panose="02040604050505020304" pitchFamily="18" charset="0"/>
              </a:rPr>
              <a:t>”, Eur. Phys. J. C78, 09, 773; 2018; arXiv:1711.11465</a:t>
            </a:r>
          </a:p>
          <a:p>
            <a:endParaRPr lang="en-US" sz="1400" b="1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r>
              <a:rPr lang="en-US" sz="1400" b="1" i="1" dirty="0">
                <a:latin typeface="Century Schoolbook" panose="02040604050505020304" pitchFamily="18" charset="0"/>
              </a:rPr>
              <a:t>The presentation is supported in part by the </a:t>
            </a:r>
            <a:r>
              <a:rPr lang="en-US" sz="1400" b="1" i="1" dirty="0" err="1">
                <a:latin typeface="Century Schoolbook" panose="02040604050505020304" pitchFamily="18" charset="0"/>
              </a:rPr>
              <a:t>Rustaveli</a:t>
            </a:r>
            <a:r>
              <a:rPr lang="en-US" sz="1400" b="1" i="1" dirty="0">
                <a:latin typeface="Century Schoolbook" panose="02040604050505020304" pitchFamily="18" charset="0"/>
              </a:rPr>
              <a:t> National Science Foundation of Georgia under Grant FR-19-8306</a:t>
            </a:r>
          </a:p>
          <a:p>
            <a:endParaRPr lang="en-US" i="1" dirty="0">
              <a:latin typeface="Century Schoolbook" panose="02040604050505020304" pitchFamily="18" charset="0"/>
            </a:endParaRPr>
          </a:p>
          <a:p>
            <a:r>
              <a:rPr lang="en-US" sz="1400" b="1" dirty="0">
                <a:latin typeface="Century Schoolbook" panose="02040604050505020304" pitchFamily="18" charset="0"/>
              </a:rPr>
              <a:t>The 2</a:t>
            </a:r>
            <a:r>
              <a:rPr lang="en-US" sz="1400" b="1" baseline="30000" dirty="0">
                <a:latin typeface="Century Schoolbook" panose="02040604050505020304" pitchFamily="18" charset="0"/>
              </a:rPr>
              <a:t>nd</a:t>
            </a:r>
            <a:r>
              <a:rPr lang="en-US" sz="1400" b="1" dirty="0">
                <a:latin typeface="Century Schoolbook" panose="02040604050505020304" pitchFamily="18" charset="0"/>
              </a:rPr>
              <a:t> International Electronic Conference on Universe</a:t>
            </a:r>
          </a:p>
          <a:p>
            <a:r>
              <a:rPr lang="en-US" sz="1400" b="1" dirty="0">
                <a:latin typeface="Century Schoolbook" panose="02040604050505020304" pitchFamily="18" charset="0"/>
              </a:rPr>
              <a:t>February 16 - March 2  2023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85" y="107204"/>
            <a:ext cx="1653092" cy="159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Salome Bagashvili\ilia-university-logo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989" y="107204"/>
            <a:ext cx="1506972" cy="1484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54262" y="0"/>
            <a:ext cx="8336938" cy="475008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9204" y="152400"/>
            <a:ext cx="3517091" cy="139442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4271" y="6356350"/>
            <a:ext cx="2743200" cy="365125"/>
          </a:xfrm>
        </p:spPr>
        <p:txBody>
          <a:bodyPr/>
          <a:lstStyle/>
          <a:p>
            <a:fld id="{7EF29585-B489-430B-A835-3A3A19264944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0" y="3044857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1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0440-5F48-C26B-B007-D9FA0313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Century Schoolbook" panose="02040604050505020304" pitchFamily="18" charset="0"/>
              </a:rPr>
              <a:t>Chevallier</a:t>
            </a:r>
            <a:r>
              <a:rPr lang="en-US" sz="3600" b="1" dirty="0">
                <a:latin typeface="Century Schoolbook" panose="02040604050505020304" pitchFamily="18" charset="0"/>
              </a:rPr>
              <a:t>-</a:t>
            </a:r>
            <a:r>
              <a:rPr lang="en-US" sz="3600" b="1" dirty="0" err="1">
                <a:latin typeface="Century Schoolbook" panose="02040604050505020304" pitchFamily="18" charset="0"/>
              </a:rPr>
              <a:t>Polarsky</a:t>
            </a:r>
            <a:r>
              <a:rPr lang="en-US" sz="3600" b="1" dirty="0">
                <a:latin typeface="Century Schoolbook" panose="02040604050505020304" pitchFamily="18" charset="0"/>
              </a:rPr>
              <a:t>-Linder (CPL)</a:t>
            </a:r>
            <a:br>
              <a:rPr lang="en-US" sz="3600" b="1" dirty="0">
                <a:latin typeface="Century Schoolbook" panose="02040604050505020304" pitchFamily="18" charset="0"/>
              </a:rPr>
            </a:br>
            <a:r>
              <a:rPr lang="en-US" sz="3600" b="1" dirty="0">
                <a:latin typeface="Century Schoolbook" panose="02040604050505020304" pitchFamily="18" charset="0"/>
              </a:rPr>
              <a:t>parameterization</a:t>
            </a:r>
            <a:endParaRPr lang="ru-RU" sz="3600" b="1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81720-2AB6-58C9-C244-1FA25BCDC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67" y="4996943"/>
            <a:ext cx="8597484" cy="530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BC849-97DF-C575-C34E-1E4DE7F52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67" y="5692758"/>
            <a:ext cx="8365080" cy="533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0299F-96AB-6B9D-4E79-5F9831E23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404" y="2017826"/>
            <a:ext cx="8096965" cy="1062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FD5990-4CE7-6CE4-F89F-22F7D6249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024" y="3537136"/>
            <a:ext cx="9827776" cy="5758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450B4E-1AC1-02E9-511A-61F2F635BE33}"/>
              </a:ext>
            </a:extLst>
          </p:cNvPr>
          <p:cNvSpPr txBox="1"/>
          <p:nvPr/>
        </p:nvSpPr>
        <p:spPr>
          <a:xfrm>
            <a:off x="4787153" y="6239957"/>
            <a:ext cx="70338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                           </a:t>
            </a:r>
            <a:r>
              <a:rPr lang="en-US" sz="1400" dirty="0" err="1">
                <a:latin typeface="Century Schoolbook" panose="02040604050505020304" pitchFamily="18" charset="0"/>
              </a:rPr>
              <a:t>M.Chevallier</a:t>
            </a:r>
            <a:r>
              <a:rPr lang="en-US" sz="1400" dirty="0">
                <a:latin typeface="Century Schoolbook" panose="02040604050505020304" pitchFamily="18" charset="0"/>
              </a:rPr>
              <a:t> &amp; </a:t>
            </a:r>
            <a:r>
              <a:rPr lang="en-US" sz="1400" dirty="0" err="1">
                <a:latin typeface="Century Schoolbook" panose="02040604050505020304" pitchFamily="18" charset="0"/>
              </a:rPr>
              <a:t>D.Polarski</a:t>
            </a:r>
            <a:r>
              <a:rPr lang="en-US" sz="1400" dirty="0">
                <a:latin typeface="Century Schoolbook" panose="02040604050505020304" pitchFamily="18" charset="0"/>
              </a:rPr>
              <a:t>, Int. J. Mod. Phys. D 10, 213 (2001)</a:t>
            </a:r>
          </a:p>
        </p:txBody>
      </p:sp>
    </p:spTree>
    <p:extLst>
      <p:ext uri="{BB962C8B-B14F-4D97-AF65-F5344CB8AC3E}">
        <p14:creationId xmlns:p14="http://schemas.microsoft.com/office/powerpoint/2010/main" val="169442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260648"/>
            <a:ext cx="11725835" cy="1059052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solidFill>
                  <a:srgbClr val="000066"/>
                </a:solidFill>
              </a:rPr>
            </a:br>
            <a:r>
              <a:rPr lang="en-US" sz="3200" b="1" dirty="0">
                <a:latin typeface="Century Schoolbook" panose="02040604050505020304" pitchFamily="18" charset="0"/>
              </a:rPr>
              <a:t>What is the influence of the dark energy model on the</a:t>
            </a:r>
            <a:br>
              <a:rPr lang="en-US" sz="3200" b="1" dirty="0">
                <a:latin typeface="Century Schoolbook" panose="02040604050505020304" pitchFamily="18" charset="0"/>
              </a:rPr>
            </a:br>
            <a:r>
              <a:rPr lang="en-US" sz="3200" b="1" dirty="0">
                <a:latin typeface="Century Schoolbook" panose="02040604050505020304" pitchFamily="18" charset="0"/>
              </a:rPr>
              <a:t>            evolution of large-scale structures?</a:t>
            </a:r>
            <a:br>
              <a:rPr lang="en-US" sz="2800" b="1" dirty="0">
                <a:solidFill>
                  <a:srgbClr val="000066"/>
                </a:solidFill>
              </a:rPr>
            </a:br>
            <a:br>
              <a:rPr lang="en-US" sz="2800" b="1" dirty="0">
                <a:solidFill>
                  <a:srgbClr val="000066"/>
                </a:solidFill>
              </a:rPr>
            </a:br>
            <a:endParaRPr lang="en-US" sz="2800" b="1" dirty="0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489" y="1636973"/>
            <a:ext cx="4968535" cy="243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489" y="4366047"/>
            <a:ext cx="4825226" cy="239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Карта реликтового излучения от космического эксперимента План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883" y="1910287"/>
            <a:ext cx="5071630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263" y="4341486"/>
            <a:ext cx="286994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40976" y="1316017"/>
            <a:ext cx="552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Schoolbook" panose="02040604050505020304" pitchFamily="18" charset="0"/>
              </a:rPr>
              <a:t>CMB map from Planck space experiment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32104" y="1223684"/>
            <a:ext cx="3416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Schoolbook" panose="02040604050505020304" pitchFamily="18" charset="0"/>
              </a:rPr>
              <a:t>Cosmic Web (SDSS)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C9B52-CB85-B73E-E1B9-B05B987BB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165" y="5195929"/>
            <a:ext cx="3506683" cy="779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F92C3-04F1-4683-1438-33F2FB766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165" y="6070623"/>
            <a:ext cx="3627483" cy="514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0252E-222A-67DE-4489-E658AF2DD5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663" y="6413324"/>
            <a:ext cx="1692494" cy="3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4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D820-6E62-C5D3-A477-D5B5A140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Schoolbook" panose="02040604050505020304" pitchFamily="18" charset="0"/>
              </a:rPr>
              <a:t>Influence of the </a:t>
            </a:r>
            <a:r>
              <a:rPr lang="en-US" sz="3600" b="1" dirty="0" err="1">
                <a:latin typeface="Century Schoolbook" panose="02040604050505020304" pitchFamily="18" charset="0"/>
              </a:rPr>
              <a:t>φCDM</a:t>
            </a:r>
            <a:r>
              <a:rPr lang="en-US" sz="3600" b="1" dirty="0">
                <a:latin typeface="Century Schoolbook" panose="02040604050505020304" pitchFamily="18" charset="0"/>
              </a:rPr>
              <a:t> model on the formation of the large-scale structure in the universe</a:t>
            </a:r>
            <a:endParaRPr lang="ru-R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4CE2-8A65-83B9-2D35-37FC1E30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growth rate </a:t>
            </a:r>
            <a:endParaRPr lang="ru-RU" sz="24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he linear perturbation equation   </a:t>
            </a:r>
          </a:p>
          <a:p>
            <a:pPr marL="0" indent="0">
              <a:buNone/>
            </a:pPr>
            <a:endParaRPr lang="en-US" sz="2400" dirty="0"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linear growth factor </a:t>
            </a:r>
          </a:p>
          <a:p>
            <a:pPr marL="0" indent="0">
              <a:buNone/>
            </a:pPr>
            <a:endParaRPr lang="en-US" sz="24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matter density fluctuations         </a:t>
            </a:r>
          </a:p>
          <a:p>
            <a:pPr marL="0" indent="0">
              <a:buNone/>
            </a:pPr>
            <a:endParaRPr lang="en-US" sz="2400" dirty="0"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76E6BE1B-04BD-D1CB-AF13-CA5F86D5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7304" y="5520679"/>
            <a:ext cx="2599739" cy="9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360DAD18-835E-FF90-FF0F-D4BE7223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2965" y="5763124"/>
            <a:ext cx="3241639" cy="43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A1ACDCF0-5A7A-9473-EEBC-8C8EDF9B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684" y="6497549"/>
            <a:ext cx="9668980" cy="2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614456-8A43-F53C-3790-C175C76EF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682" y="1892808"/>
            <a:ext cx="2967118" cy="977878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4C816AB-4CFF-D0FC-F873-2A192D8C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7304" y="4408149"/>
            <a:ext cx="1990058" cy="9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CDB6A0-9B54-D8A9-0706-B4F8368F7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304" y="3271594"/>
            <a:ext cx="5120671" cy="10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4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53" y="457230"/>
            <a:ext cx="10452847" cy="768911"/>
          </a:xfrm>
        </p:spPr>
        <p:txBody>
          <a:bodyPr>
            <a:normAutofit/>
          </a:bodyPr>
          <a:lstStyle/>
          <a:p>
            <a:pPr algn="ctr"/>
            <a:endParaRPr lang="en-US" sz="40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106" y="1628800"/>
            <a:ext cx="418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latin typeface="Century Schoolbook" panose="02040604050505020304" pitchFamily="18" charset="0"/>
              </a:rPr>
              <a:t>  Fractional matter density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3682" y="2160943"/>
            <a:ext cx="3375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Schoolbook" panose="02040604050505020304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Century Schoolbook" panose="02040604050505020304" pitchFamily="18" charset="0"/>
              </a:rPr>
              <a:t> Growth rate function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6106" y="2698521"/>
            <a:ext cx="2736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Schoolbook" panose="02040604050505020304" pitchFamily="18" charset="0"/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Century Schoolbook" panose="02040604050505020304" pitchFamily="18" charset="0"/>
              </a:rPr>
              <a:t> Fitting</a:t>
            </a:r>
            <a:r>
              <a:rPr lang="en-US" b="1" dirty="0">
                <a:latin typeface="Century Schoolbook" panose="02040604050505020304" pitchFamily="18" charset="0"/>
              </a:rPr>
              <a:t> formula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6473599" y="3472871"/>
            <a:ext cx="6151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L.M.Wang</a:t>
            </a:r>
            <a:r>
              <a:rPr lang="en-US" dirty="0"/>
              <a:t> &amp; P.J. Steinhardt, </a:t>
            </a:r>
            <a:r>
              <a:rPr lang="en-US" dirty="0" err="1"/>
              <a:t>Astrophys</a:t>
            </a:r>
            <a:r>
              <a:rPr lang="en-US" dirty="0"/>
              <a:t>. J. 508, 483 (1998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26719" y="6047722"/>
            <a:ext cx="4383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400" dirty="0">
                <a:latin typeface="Century Schoolbook" panose="02040604050505020304" pitchFamily="18" charset="0"/>
              </a:rPr>
              <a:t>Erick Linder, Phys. Rev. D 72, 043529 (2005)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428A-B5DE-4096-A946-4A4CA484A50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F1833-3C2D-6ED5-6363-76B4E3F63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53" y="2147618"/>
            <a:ext cx="2269292" cy="747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7811F-888C-D060-F163-62A827F37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53" y="1197389"/>
            <a:ext cx="2428013" cy="900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6F5044-0FD5-4809-16B3-E7C696771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612" y="3057305"/>
            <a:ext cx="5401236" cy="479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4C408B-050D-599C-9492-F8C11E6D8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15" y="4865486"/>
            <a:ext cx="8363915" cy="12501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E3D833-AFFA-4EF4-C5FA-AFFFB05A5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456" y="327509"/>
            <a:ext cx="7510591" cy="8684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A91232-48B0-A82B-0CB7-71928CA07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13" y="6289667"/>
            <a:ext cx="7076030" cy="414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3A3945-60BC-6B69-49FD-959E7B12A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463" y="4218029"/>
            <a:ext cx="3375212" cy="299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B21E3D-D8FE-7EA9-692F-C17A230842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186" y="4183005"/>
            <a:ext cx="6855913" cy="3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8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entury Schoolbook" panose="02040604050505020304" pitchFamily="18" charset="0"/>
              </a:rPr>
              <a:t>Phantom Potentials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1"/>
            <a:ext cx="89154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88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F01E-8755-BE15-F34A-6A475F63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425"/>
            <a:ext cx="10515600" cy="37261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entury Schoolbook" panose="02040604050505020304" pitchFamily="18" charset="0"/>
              </a:rPr>
              <a:t>Quintessence Potentials</a:t>
            </a:r>
            <a:endParaRPr lang="ru-R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A639-92CD-3EE7-772F-3F42C3E98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39E41-B63C-155B-D371-3EAEEF68C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9" y="846161"/>
            <a:ext cx="10616820" cy="60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3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72434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entury Schoolbook" panose="02040604050505020304" pitchFamily="18" charset="0"/>
              </a:rPr>
              <a:t>Phantom </a:t>
            </a:r>
            <a:r>
              <a:rPr lang="el-GR" sz="2800" b="1" dirty="0">
                <a:latin typeface="Century Schoolbook" panose="02040604050505020304" pitchFamily="18" charset="0"/>
              </a:rPr>
              <a:t>φ</a:t>
            </a:r>
            <a:r>
              <a:rPr lang="en-US" sz="2800" b="1" dirty="0">
                <a:latin typeface="Century Schoolbook" panose="02040604050505020304" pitchFamily="18" charset="0"/>
                <a:cs typeface="Arial"/>
              </a:rPr>
              <a:t>CDM model</a:t>
            </a:r>
            <a:r>
              <a:rPr lang="en-US" sz="2800" b="1" dirty="0"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071" y="748937"/>
            <a:ext cx="10053409" cy="5956663"/>
          </a:xfrm>
        </p:spPr>
        <p:txBody>
          <a:bodyPr>
            <a:normAutofit fontScale="25000" lnSpcReduction="20000"/>
          </a:bodyPr>
          <a:lstStyle/>
          <a:p>
            <a:endParaRPr lang="en-US" sz="1800" dirty="0"/>
          </a:p>
          <a:p>
            <a:pPr>
              <a:buNone/>
            </a:pPr>
            <a:endParaRPr lang="en-US" sz="6400" b="1" dirty="0"/>
          </a:p>
          <a:p>
            <a:r>
              <a:rPr lang="en-US" sz="6400" b="1" dirty="0">
                <a:latin typeface="Century Schoolbook" panose="02040604050505020304" pitchFamily="18" charset="0"/>
              </a:rPr>
              <a:t>The first Friedmann’s equation </a:t>
            </a:r>
          </a:p>
          <a:p>
            <a:pPr marL="0" indent="0">
              <a:buNone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r>
              <a:rPr lang="en-US" sz="6400" b="1" dirty="0">
                <a:latin typeface="Century Schoolbook" panose="02040604050505020304" pitchFamily="18" charset="0"/>
              </a:rPr>
              <a:t>The scalar field equation </a:t>
            </a:r>
          </a:p>
          <a:p>
            <a:pPr>
              <a:buFont typeface="Wingdings" pitchFamily="2" charset="2"/>
              <a:buChar char="§"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r>
              <a:rPr lang="en-US" sz="6400" b="1" dirty="0">
                <a:latin typeface="Century Schoolbook" panose="02040604050505020304" pitchFamily="18" charset="0"/>
              </a:rPr>
              <a:t>The energy density of the scalar field  </a:t>
            </a:r>
          </a:p>
          <a:p>
            <a:pPr>
              <a:buNone/>
            </a:pPr>
            <a:r>
              <a:rPr lang="en-US" sz="6400" b="1" dirty="0">
                <a:latin typeface="Century Schoolbook" panose="02040604050505020304" pitchFamily="18" charset="0"/>
              </a:rPr>
              <a:t>                                              </a:t>
            </a:r>
          </a:p>
          <a:p>
            <a:pPr>
              <a:buFont typeface="Wingdings" pitchFamily="2" charset="2"/>
              <a:buChar char="§"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r>
              <a:rPr lang="en-US" sz="6400" b="1" dirty="0">
                <a:latin typeface="Century Schoolbook" panose="02040604050505020304" pitchFamily="18" charset="0"/>
              </a:rPr>
              <a:t>The pressure of the scalar field  </a:t>
            </a:r>
          </a:p>
          <a:p>
            <a:pPr>
              <a:buNone/>
            </a:pPr>
            <a:r>
              <a:rPr lang="en-US" sz="6400" b="1" dirty="0">
                <a:latin typeface="Century Schoolbook" panose="02040604050505020304" pitchFamily="18" charset="0"/>
              </a:rPr>
              <a:t>                                          </a:t>
            </a:r>
          </a:p>
          <a:p>
            <a:pPr>
              <a:buNone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pPr>
              <a:buNone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r>
              <a:rPr lang="en-US" sz="6400" b="1" dirty="0">
                <a:latin typeface="Century Schoolbook" panose="02040604050505020304" pitchFamily="18" charset="0"/>
              </a:rPr>
              <a:t>The equation of  state  parameter</a:t>
            </a:r>
          </a:p>
          <a:p>
            <a:pPr>
              <a:buNone/>
            </a:pPr>
            <a:r>
              <a:rPr lang="en-US" sz="6400" b="1" dirty="0">
                <a:latin typeface="Century Schoolbook" panose="02040604050505020304" pitchFamily="18" charset="0"/>
              </a:rPr>
              <a:t>                                                    </a:t>
            </a:r>
            <a:endParaRPr lang="en-US" sz="7200" dirty="0"/>
          </a:p>
          <a:p>
            <a:endParaRPr lang="ru-RU" sz="6400" b="1" dirty="0">
              <a:latin typeface="Century Schoolbook" panose="02040604050505020304" pitchFamily="18" charset="0"/>
            </a:endParaRPr>
          </a:p>
          <a:p>
            <a:r>
              <a:rPr lang="en-US" sz="6400" b="1" dirty="0">
                <a:latin typeface="Century Schoolbook" panose="02040604050505020304" pitchFamily="18" charset="0"/>
              </a:rPr>
              <a:t>We consider the flat universe</a:t>
            </a:r>
          </a:p>
          <a:p>
            <a:pPr>
              <a:buNone/>
            </a:pPr>
            <a:r>
              <a:rPr lang="en-US" sz="7200" b="1" dirty="0"/>
              <a:t>                                                         </a:t>
            </a:r>
          </a:p>
          <a:p>
            <a:pPr>
              <a:buNone/>
            </a:pPr>
            <a:r>
              <a:rPr lang="en-US" sz="4000" dirty="0"/>
              <a:t>  </a:t>
            </a:r>
          </a:p>
          <a:p>
            <a:pPr>
              <a:buFont typeface="Wingdings" pitchFamily="2" charset="2"/>
              <a:buChar char="§"/>
            </a:pPr>
            <a:endParaRPr lang="en-US" sz="4000" dirty="0"/>
          </a:p>
          <a:p>
            <a:pPr>
              <a:buNone/>
            </a:pPr>
            <a:r>
              <a:rPr lang="en-US" sz="7200" b="1" dirty="0"/>
              <a:t>       </a:t>
            </a:r>
          </a:p>
          <a:p>
            <a:pPr>
              <a:buNone/>
            </a:pPr>
            <a:r>
              <a:rPr lang="en-US" sz="7200" b="1" dirty="0"/>
              <a:t>                                                                         </a:t>
            </a:r>
          </a:p>
          <a:p>
            <a:pPr>
              <a:buNone/>
            </a:pPr>
            <a:r>
              <a:rPr lang="en-US" sz="7200" b="1" dirty="0"/>
              <a:t>                        </a:t>
            </a:r>
          </a:p>
          <a:p>
            <a:pPr>
              <a:buNone/>
            </a:pPr>
            <a:r>
              <a:rPr lang="en-US" sz="5600" b="1" dirty="0"/>
              <a:t>  </a:t>
            </a:r>
            <a:endParaRPr lang="en-US" sz="7200" b="1" dirty="0"/>
          </a:p>
          <a:p>
            <a:pPr>
              <a:buNone/>
            </a:pPr>
            <a:endParaRPr lang="en-US" sz="7200" b="1" dirty="0"/>
          </a:p>
          <a:p>
            <a:pPr>
              <a:buNone/>
            </a:pPr>
            <a:endParaRPr lang="en-US" sz="7200" b="1" dirty="0"/>
          </a:p>
          <a:p>
            <a:pPr>
              <a:buNone/>
            </a:pPr>
            <a:r>
              <a:rPr lang="en-US" sz="5600" b="1" dirty="0"/>
              <a:t>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848600" y="6248401"/>
            <a:ext cx="2133600" cy="365125"/>
          </a:xfrm>
        </p:spPr>
        <p:txBody>
          <a:bodyPr/>
          <a:lstStyle/>
          <a:p>
            <a:fld id="{A0D4428A-B5DE-4096-A946-4A4CA484A50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935760" y="198884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02" imgH="177492" progId="Equation.DSMT4">
                  <p:embed/>
                </p:oleObj>
              </mc:Choice>
              <mc:Fallback>
                <p:oleObj name="Equation" r:id="rId2" imgW="114102" imgH="177492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760" y="198884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FFA15D3-AECE-F6B1-E3AE-739CDE62FD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5273" y="1809026"/>
            <a:ext cx="3198507" cy="7354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40C61F-16DB-70EA-647D-9A1BFE1769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0976" y="1082481"/>
            <a:ext cx="7377953" cy="4750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C8AB21-BBF4-1588-F43A-FEFE8375D3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6014" y="3777098"/>
            <a:ext cx="2511779" cy="8477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18E086-0DE0-ACB3-70A4-A049A316E3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2688" y="2583760"/>
            <a:ext cx="2405172" cy="8477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D821DDE-36E2-3B93-6074-2A6FC6463E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6014" y="4858396"/>
            <a:ext cx="2717027" cy="9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3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72434" cy="685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entury Schoolbook" panose="02040604050505020304" pitchFamily="18" charset="0"/>
              </a:rPr>
              <a:t>Quintessence</a:t>
            </a:r>
            <a:r>
              <a:rPr lang="ru-RU" sz="2800" b="1" dirty="0">
                <a:latin typeface="Century Schoolbook" panose="02040604050505020304" pitchFamily="18" charset="0"/>
              </a:rPr>
              <a:t> </a:t>
            </a:r>
            <a:r>
              <a:rPr lang="el-GR" sz="2800" b="1" dirty="0">
                <a:latin typeface="Century Schoolbook" panose="02040604050505020304" pitchFamily="18" charset="0"/>
              </a:rPr>
              <a:t>φ</a:t>
            </a:r>
            <a:r>
              <a:rPr lang="en-US" sz="2800" b="1" dirty="0">
                <a:latin typeface="Century Schoolbook" panose="02040604050505020304" pitchFamily="18" charset="0"/>
                <a:cs typeface="Arial"/>
              </a:rPr>
              <a:t>CDM model</a:t>
            </a:r>
            <a:r>
              <a:rPr lang="en-US" sz="2800" b="1" dirty="0"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224" y="748937"/>
            <a:ext cx="9838256" cy="5956663"/>
          </a:xfrm>
        </p:spPr>
        <p:txBody>
          <a:bodyPr>
            <a:normAutofit fontScale="25000" lnSpcReduction="20000"/>
          </a:bodyPr>
          <a:lstStyle/>
          <a:p>
            <a:endParaRPr lang="en-US" sz="1800" dirty="0"/>
          </a:p>
          <a:p>
            <a:pPr>
              <a:buNone/>
            </a:pPr>
            <a:endParaRPr lang="en-US" sz="6400" b="1" dirty="0"/>
          </a:p>
          <a:p>
            <a:r>
              <a:rPr lang="en-US" sz="6400" b="1" dirty="0">
                <a:latin typeface="Century Schoolbook" panose="02040604050505020304" pitchFamily="18" charset="0"/>
              </a:rPr>
              <a:t>The first Friedmann’s equation</a:t>
            </a:r>
          </a:p>
          <a:p>
            <a:pPr>
              <a:buFont typeface="Wingdings" pitchFamily="2" charset="2"/>
              <a:buChar char="§"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r>
              <a:rPr lang="en-US" sz="6400" b="1" dirty="0">
                <a:latin typeface="Century Schoolbook" panose="02040604050505020304" pitchFamily="18" charset="0"/>
              </a:rPr>
              <a:t>The scalar field equation</a:t>
            </a:r>
          </a:p>
          <a:p>
            <a:pPr>
              <a:buFont typeface="Wingdings" pitchFamily="2" charset="2"/>
              <a:buChar char="§"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r>
              <a:rPr lang="en-US" sz="6400" b="1" dirty="0">
                <a:latin typeface="Century Schoolbook" panose="02040604050505020304" pitchFamily="18" charset="0"/>
              </a:rPr>
              <a:t>The energy density of the scalar field  </a:t>
            </a:r>
          </a:p>
          <a:p>
            <a:pPr>
              <a:buNone/>
            </a:pPr>
            <a:r>
              <a:rPr lang="en-US" sz="6400" b="1" dirty="0">
                <a:latin typeface="Century Schoolbook" panose="02040604050505020304" pitchFamily="18" charset="0"/>
              </a:rPr>
              <a:t>      </a:t>
            </a:r>
          </a:p>
          <a:p>
            <a:pPr>
              <a:buNone/>
            </a:pPr>
            <a:r>
              <a:rPr lang="en-US" sz="6400" b="1" dirty="0">
                <a:latin typeface="Century Schoolbook" panose="02040604050505020304" pitchFamily="18" charset="0"/>
              </a:rPr>
              <a:t>                                        </a:t>
            </a:r>
          </a:p>
          <a:p>
            <a:pPr>
              <a:buFont typeface="Wingdings" pitchFamily="2" charset="2"/>
              <a:buChar char="§"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r>
              <a:rPr lang="en-US" sz="6400" b="1" dirty="0">
                <a:latin typeface="Century Schoolbook" panose="02040604050505020304" pitchFamily="18" charset="0"/>
              </a:rPr>
              <a:t>The pressure of the scalar field  </a:t>
            </a:r>
          </a:p>
          <a:p>
            <a:pPr>
              <a:buNone/>
            </a:pPr>
            <a:r>
              <a:rPr lang="en-US" sz="6400" b="1" dirty="0">
                <a:latin typeface="Century Schoolbook" panose="02040604050505020304" pitchFamily="18" charset="0"/>
              </a:rPr>
              <a:t>                                          </a:t>
            </a:r>
          </a:p>
          <a:p>
            <a:pPr>
              <a:buNone/>
            </a:pPr>
            <a:endParaRPr lang="en-US" sz="6400" b="1" dirty="0">
              <a:latin typeface="Century Schoolbook" panose="02040604050505020304" pitchFamily="18" charset="0"/>
            </a:endParaRPr>
          </a:p>
          <a:p>
            <a:endParaRPr lang="en-US" sz="6400" b="1" dirty="0">
              <a:latin typeface="Century Schoolbook" panose="02040604050505020304" pitchFamily="18" charset="0"/>
            </a:endParaRPr>
          </a:p>
          <a:p>
            <a:r>
              <a:rPr lang="en-US" sz="6400" b="1" dirty="0">
                <a:latin typeface="Century Schoolbook" panose="02040604050505020304" pitchFamily="18" charset="0"/>
              </a:rPr>
              <a:t>The equation of  state  parameter</a:t>
            </a:r>
          </a:p>
          <a:p>
            <a:pPr>
              <a:buNone/>
            </a:pPr>
            <a:r>
              <a:rPr lang="en-US" sz="6400" b="1" dirty="0">
                <a:latin typeface="Century Schoolbook" panose="02040604050505020304" pitchFamily="18" charset="0"/>
              </a:rPr>
              <a:t>                                                    </a:t>
            </a:r>
            <a:endParaRPr lang="en-US" sz="7200" dirty="0"/>
          </a:p>
          <a:p>
            <a:endParaRPr lang="en-US" sz="6400" b="1" dirty="0">
              <a:latin typeface="Century Schoolbook" panose="02040604050505020304" pitchFamily="18" charset="0"/>
            </a:endParaRPr>
          </a:p>
          <a:p>
            <a:r>
              <a:rPr lang="en-US" sz="6400" b="1" dirty="0">
                <a:latin typeface="Century Schoolbook" panose="02040604050505020304" pitchFamily="18" charset="0"/>
              </a:rPr>
              <a:t>We consider the flat universe</a:t>
            </a:r>
          </a:p>
          <a:p>
            <a:pPr>
              <a:buNone/>
            </a:pPr>
            <a:r>
              <a:rPr lang="en-US" sz="7200" b="1" dirty="0"/>
              <a:t>                                                         </a:t>
            </a:r>
          </a:p>
          <a:p>
            <a:pPr>
              <a:buNone/>
            </a:pPr>
            <a:r>
              <a:rPr lang="en-US" sz="4000" dirty="0"/>
              <a:t>  </a:t>
            </a:r>
          </a:p>
          <a:p>
            <a:pPr>
              <a:buFont typeface="Wingdings" pitchFamily="2" charset="2"/>
              <a:buChar char="§"/>
            </a:pPr>
            <a:endParaRPr lang="en-US" sz="4000" dirty="0"/>
          </a:p>
          <a:p>
            <a:pPr>
              <a:buNone/>
            </a:pPr>
            <a:r>
              <a:rPr lang="en-US" sz="7200" b="1" dirty="0"/>
              <a:t>       </a:t>
            </a:r>
          </a:p>
          <a:p>
            <a:pPr>
              <a:buNone/>
            </a:pPr>
            <a:r>
              <a:rPr lang="en-US" sz="7200" b="1" dirty="0"/>
              <a:t>                                                                         </a:t>
            </a:r>
          </a:p>
          <a:p>
            <a:pPr>
              <a:buNone/>
            </a:pPr>
            <a:r>
              <a:rPr lang="en-US" sz="7200" b="1" dirty="0"/>
              <a:t>                        </a:t>
            </a:r>
          </a:p>
          <a:p>
            <a:pPr>
              <a:buNone/>
            </a:pPr>
            <a:r>
              <a:rPr lang="en-US" sz="5600" b="1" dirty="0"/>
              <a:t>  </a:t>
            </a:r>
            <a:endParaRPr lang="en-US" sz="7200" b="1" dirty="0"/>
          </a:p>
          <a:p>
            <a:pPr>
              <a:buNone/>
            </a:pPr>
            <a:endParaRPr lang="en-US" sz="7200" b="1" dirty="0"/>
          </a:p>
          <a:p>
            <a:pPr>
              <a:buNone/>
            </a:pPr>
            <a:endParaRPr lang="en-US" sz="7200" b="1" dirty="0"/>
          </a:p>
          <a:p>
            <a:pPr>
              <a:buNone/>
            </a:pPr>
            <a:r>
              <a:rPr lang="en-US" sz="5600" b="1" dirty="0"/>
              <a:t>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848600" y="6248401"/>
            <a:ext cx="2133600" cy="365125"/>
          </a:xfrm>
        </p:spPr>
        <p:txBody>
          <a:bodyPr/>
          <a:lstStyle/>
          <a:p>
            <a:fld id="{A0D4428A-B5DE-4096-A946-4A4CA484A50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935760" y="198884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02" imgH="177492" progId="Equation.DSMT4">
                  <p:embed/>
                </p:oleObj>
              </mc:Choice>
              <mc:Fallback>
                <p:oleObj name="Equation" r:id="rId2" imgW="114102" imgH="177492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760" y="198884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740573"/>
              </p:ext>
            </p:extLst>
          </p:nvPr>
        </p:nvGraphicFramePr>
        <p:xfrm>
          <a:off x="3304122" y="326888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4122" y="3268885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671382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456044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731CC50-FFB4-4C7B-FD75-45B2A3D1D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3420" y="1703063"/>
            <a:ext cx="3422966" cy="8779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600C92-0BC5-23D7-0976-92B8F4694F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121" y="3412901"/>
            <a:ext cx="25758" cy="321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AF67F1-7F5B-023A-D020-E09B8A3FB4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091" y="1114929"/>
            <a:ext cx="7142662" cy="4419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19F81A-7720-A9B8-4CD5-5B2F1D13DC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5621" y="2595282"/>
            <a:ext cx="2410908" cy="9144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911E81-FABA-BF2F-A9A4-D2614AC14D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5437" y="4867836"/>
            <a:ext cx="2451306" cy="9805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FBBEE8-CA1F-24C3-5B6B-508866C10C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3419" y="3655990"/>
            <a:ext cx="2240363" cy="8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Schoolbook" panose="02040604050505020304" pitchFamily="18" charset="0"/>
              </a:rPr>
              <a:t>Criteria for Selection of Solutions</a:t>
            </a: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1051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75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8991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6400" y="2286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          </a:t>
            </a:r>
            <a:r>
              <a:rPr lang="en-US" sz="1600" b="1" dirty="0">
                <a:latin typeface="Century Schoolbook" panose="02040604050505020304" pitchFamily="18" charset="0"/>
              </a:rPr>
              <a:t>Model Parameters and Initial Conditions for Phantom Potentials</a:t>
            </a:r>
            <a:endParaRPr lang="en-US" sz="1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4419600" cy="118979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entury Schoolbook" panose="02040604050505020304" pitchFamily="18" charset="0"/>
                <a:cs typeface="Arial" pitchFamily="34" charset="0"/>
              </a:rPr>
              <a:t>    </a:t>
            </a:r>
            <a:r>
              <a:rPr lang="en-US" sz="3600" b="1" dirty="0">
                <a:latin typeface="Century Schoolbook" panose="02040604050505020304" pitchFamily="18" charset="0"/>
                <a:cs typeface="Arial" pitchFamily="34" charset="0"/>
              </a:rPr>
              <a:t>Hubble law</a:t>
            </a:r>
          </a:p>
        </p:txBody>
      </p:sp>
      <p:pic>
        <p:nvPicPr>
          <p:cNvPr id="15363" name="Picture 16" descr="The Hubble plot of galaxy distance versus its recessional velocit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909" y="3581400"/>
            <a:ext cx="4472207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703512" y="1916833"/>
            <a:ext cx="40324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 dirty="0">
              <a:latin typeface="Calibri" pitchFamily="34" charset="0"/>
            </a:endParaRPr>
          </a:p>
          <a:p>
            <a:r>
              <a:rPr lang="en-US" sz="2800" b="1" dirty="0">
                <a:latin typeface="Calibri" pitchFamily="34" charset="0"/>
              </a:rPr>
              <a:t>           </a:t>
            </a:r>
            <a:r>
              <a:rPr lang="en-US" sz="2800" b="1" dirty="0">
                <a:latin typeface="Century Schoolbook" panose="02040604050505020304" pitchFamily="18" charset="0"/>
              </a:rPr>
              <a:t>- </a:t>
            </a:r>
            <a:r>
              <a:rPr lang="en-US" sz="2400" b="1" dirty="0">
                <a:latin typeface="Century Schoolbook" panose="02040604050505020304" pitchFamily="18" charset="0"/>
              </a:rPr>
              <a:t>Hubble constant</a:t>
            </a:r>
          </a:p>
          <a:p>
            <a:r>
              <a:rPr lang="en-US" sz="2800" b="1" dirty="0">
                <a:latin typeface="Calibri" pitchFamily="34" charset="0"/>
              </a:rPr>
              <a:t>            = 67.</a:t>
            </a:r>
            <a:r>
              <a:rPr lang="ru-RU" sz="2800" b="1" dirty="0">
                <a:latin typeface="Calibri" pitchFamily="34" charset="0"/>
              </a:rPr>
              <a:t>4</a:t>
            </a:r>
            <a:r>
              <a:rPr lang="en-US" sz="2800" b="1" dirty="0"/>
              <a:t> </a:t>
            </a:r>
            <a:r>
              <a:rPr lang="en-US" sz="2400" b="1" dirty="0"/>
              <a:t>km</a:t>
            </a:r>
            <a:r>
              <a:rPr lang="ru-RU" sz="2400" b="1" dirty="0"/>
              <a:t> </a:t>
            </a:r>
            <a:r>
              <a:rPr lang="en-US" sz="2400" b="1" dirty="0"/>
              <a:t>s</a:t>
            </a:r>
            <a:r>
              <a:rPr lang="ru-RU" sz="2400" b="1" baseline="30000" dirty="0"/>
              <a:t>-1</a:t>
            </a:r>
            <a:r>
              <a:rPr lang="en-US" sz="2400" b="1" dirty="0" err="1"/>
              <a:t>Mpc</a:t>
            </a:r>
            <a:r>
              <a:rPr lang="ru-RU" sz="2400" b="1" baseline="30000" dirty="0"/>
              <a:t>-1</a:t>
            </a:r>
            <a:r>
              <a:rPr lang="en-US" sz="2400" b="1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074" y="3581400"/>
            <a:ext cx="4232365" cy="288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Salome Bagashvili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148" y="631164"/>
            <a:ext cx="2362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05297" y="1621764"/>
          <a:ext cx="198966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900" imgH="228600" progId="Equation.DSMT4">
                  <p:embed/>
                </p:oleObj>
              </mc:Choice>
              <mc:Fallback>
                <p:oleObj name="Equation" r:id="rId6" imgW="59690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297" y="1621764"/>
                        <a:ext cx="1989669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133600" y="2362200"/>
          <a:ext cx="504056" cy="53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806" imgH="228501" progId="Equation.DSMT4">
                  <p:embed/>
                </p:oleObj>
              </mc:Choice>
              <mc:Fallback>
                <p:oleObj name="Equation" r:id="rId8" imgW="215806" imgH="228501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504056" cy="533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135560" y="2780928"/>
          <a:ext cx="480054" cy="50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806" imgH="228501" progId="Equation.DSMT4">
                  <p:embed/>
                </p:oleObj>
              </mc:Choice>
              <mc:Fallback>
                <p:oleObj name="Equation" r:id="rId10" imgW="215806" imgH="228501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2780928"/>
                        <a:ext cx="480054" cy="508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087888" y="1412776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02" imgH="177492" progId="Equation.DSMT4">
                  <p:embed/>
                </p:oleObj>
              </mc:Choice>
              <mc:Fallback>
                <p:oleObj name="Equation" r:id="rId12" imgW="114102" imgH="177492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1412776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97400" y="21717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1717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97400" y="21717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02" imgH="177492" progId="Equation.DSMT4">
                  <p:embed/>
                </p:oleObj>
              </mc:Choice>
              <mc:Fallback>
                <p:oleObj name="Equation" r:id="rId15" imgW="114102" imgH="177492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1717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97400" y="21717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02" imgH="177492" progId="Equation.DSMT4">
                  <p:embed/>
                </p:oleObj>
              </mc:Choice>
              <mc:Fallback>
                <p:oleObj name="Equation" r:id="rId16" imgW="114102" imgH="177492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1717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428A-B5DE-4096-A946-4A4CA484A5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6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4572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       </a:t>
            </a:r>
            <a:r>
              <a:rPr lang="en-US" sz="1600" b="1" dirty="0">
                <a:latin typeface="Century Schoolbook" panose="02040604050505020304" pitchFamily="18" charset="0"/>
              </a:rPr>
              <a:t>Model Parameters and Initial Conditions for Quintessence Potentials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27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1457"/>
            <a:ext cx="8229600" cy="868362"/>
          </a:xfrm>
        </p:spPr>
        <p:txBody>
          <a:bodyPr/>
          <a:lstStyle/>
          <a:p>
            <a:pPr algn="ctr"/>
            <a:r>
              <a:rPr lang="en-US" b="1" dirty="0">
                <a:latin typeface="Century Schoolbook" panose="02040604050505020304" pitchFamily="18" charset="0"/>
              </a:rPr>
              <a:t>MCMC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8839200" cy="5105400"/>
          </a:xfrm>
        </p:spPr>
        <p:txBody>
          <a:bodyPr/>
          <a:lstStyle/>
          <a:p>
            <a:r>
              <a:rPr lang="en-US" sz="1600" b="1" dirty="0">
                <a:latin typeface="Century Schoolbook" panose="02040604050505020304" pitchFamily="18" charset="0"/>
              </a:rPr>
              <a:t>The normalized Hubble parameter</a:t>
            </a:r>
            <a:r>
              <a:rPr lang="en-US" sz="1800" b="1" dirty="0"/>
              <a:t>: 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1600" b="1" dirty="0">
                <a:latin typeface="Century Schoolbook" panose="02040604050505020304" pitchFamily="18" charset="0"/>
              </a:rPr>
              <a:t>The angular diameter distance:</a:t>
            </a:r>
          </a:p>
          <a:p>
            <a:endParaRPr lang="en-US" sz="2000" b="1" dirty="0"/>
          </a:p>
          <a:p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endParaRPr lang="en-US" sz="1800" b="1" dirty="0">
              <a:latin typeface="Century Schoolbook" panose="02040604050505020304" pitchFamily="18" charset="0"/>
            </a:endParaRPr>
          </a:p>
          <a:p>
            <a:r>
              <a:rPr lang="en-US" sz="1600" b="1" dirty="0">
                <a:latin typeface="Century Schoolbook" panose="02040604050505020304" pitchFamily="18" charset="0"/>
              </a:rPr>
              <a:t>The range of the redshift values,</a:t>
            </a:r>
            <a:endParaRPr lang="ru-RU" sz="1600" b="1" dirty="0">
              <a:latin typeface="Century Schoolbook" panose="02040604050505020304" pitchFamily="18" charset="0"/>
            </a:endParaRPr>
          </a:p>
          <a:p>
            <a:endParaRPr lang="ru-RU" sz="1600" b="1" dirty="0">
              <a:latin typeface="Century Schoolbook" panose="02040604050505020304" pitchFamily="18" charset="0"/>
            </a:endParaRPr>
          </a:p>
          <a:p>
            <a:r>
              <a:rPr lang="en-US" sz="1600" b="1" dirty="0">
                <a:latin typeface="Century Schoolbook" panose="02040604050505020304" pitchFamily="18" charset="0"/>
              </a:rPr>
              <a:t>The variances correspond  to the predicted values for DESI data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921" y="2055933"/>
            <a:ext cx="3296653" cy="85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335280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     </a:t>
            </a:r>
            <a:r>
              <a:rPr lang="en-US" sz="1600" b="1" dirty="0">
                <a:latin typeface="Century Schoolbook" panose="02040604050505020304" pitchFamily="18" charset="0"/>
              </a:rPr>
              <a:t>The combination of the growth  rate of the matter density fluctuations</a:t>
            </a:r>
          </a:p>
          <a:p>
            <a:r>
              <a:rPr lang="en-US" sz="1600" b="1" dirty="0">
                <a:latin typeface="Century Schoolbook" panose="02040604050505020304" pitchFamily="18" charset="0"/>
              </a:rPr>
              <a:t>      and the matter power spectrum  amplitude,                  </a:t>
            </a:r>
            <a:r>
              <a:rPr lang="en-US" b="1" dirty="0"/>
              <a:t>: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3626" y="3672824"/>
            <a:ext cx="990600" cy="34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079215"/>
            <a:ext cx="541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6248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768F66-A191-7F96-D2EA-0F6FFF42F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883" y="1272652"/>
            <a:ext cx="6244118" cy="386316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A5028A3F-034E-CDA6-76BE-99DD10C2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434" y="4740824"/>
            <a:ext cx="16655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62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entury Schoolbook" panose="02040604050505020304" pitchFamily="18" charset="0"/>
              </a:rPr>
              <a:t>MCMC Results</a:t>
            </a:r>
            <a:endParaRPr lang="en-US" sz="4000" dirty="0">
              <a:latin typeface="Century Schoolbook" panose="02040604050505020304" pitchFamily="18" charset="0"/>
            </a:endParaRPr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1"/>
            <a:ext cx="8991600" cy="38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638800"/>
            <a:ext cx="89154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493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9248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entury Schoolbook" panose="02040604050505020304" pitchFamily="18" charset="0"/>
              </a:rPr>
              <a:t>MCMC Results</a:t>
            </a: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990600"/>
            <a:ext cx="90703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6388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64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/>
          <a:lstStyle/>
          <a:p>
            <a:pPr algn="ctr"/>
            <a:r>
              <a:rPr lang="en-US" b="1" dirty="0">
                <a:latin typeface="Century Schoolbook" panose="02040604050505020304" pitchFamily="18" charset="0"/>
              </a:rPr>
              <a:t>MCMC Results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1"/>
            <a:ext cx="8077200" cy="359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791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632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1734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Schoolbook" panose="02040604050505020304" pitchFamily="18" charset="0"/>
              </a:rPr>
              <a:t>MCMC analysis with upcoming DESI data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864" y="1141043"/>
            <a:ext cx="7481571" cy="419086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585-B489-430B-A835-3A3A19264944}" type="slidenum">
              <a:rPr lang="en-US" smtClean="0"/>
              <a:t>25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1709" y="5583757"/>
            <a:ext cx="10040166" cy="6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04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>
                <a:latin typeface="Century Schoolbook" panose="02040604050505020304" pitchFamily="18" charset="0"/>
              </a:rPr>
              <a:t>Bayesian Statistics</a:t>
            </a:r>
            <a:br>
              <a:rPr lang="en-US" b="1" dirty="0">
                <a:latin typeface="Century Schoolbook" panose="02040604050505020304" pitchFamily="18" charset="0"/>
              </a:rPr>
            </a:br>
            <a:endParaRPr lang="en-US" sz="3100" b="1" dirty="0">
              <a:latin typeface="Century Schoolbook" panose="020406040505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21336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err="1">
                <a:latin typeface="Century Schoolbook" panose="02040604050505020304" pitchFamily="18" charset="0"/>
              </a:rPr>
              <a:t>Akaike</a:t>
            </a:r>
            <a:r>
              <a:rPr lang="en-US" sz="2000" b="1" dirty="0">
                <a:latin typeface="Century Schoolbook" panose="02040604050505020304" pitchFamily="18" charset="0"/>
              </a:rPr>
              <a:t> information criterion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3800" y="3200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1" y="4419601"/>
            <a:ext cx="53340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latin typeface="Century Schoolbook" panose="02040604050505020304" pitchFamily="18" charset="0"/>
              </a:rPr>
              <a:t>Bayes evidence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1" y="2590801"/>
            <a:ext cx="2819399" cy="4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95801"/>
            <a:ext cx="4038600" cy="38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971801"/>
            <a:ext cx="3505200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038600"/>
            <a:ext cx="3920758" cy="41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268175"/>
            <a:ext cx="2286000" cy="78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1" y="1981201"/>
            <a:ext cx="3698359" cy="57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524000" y="3733800"/>
            <a:ext cx="5257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  </a:t>
            </a:r>
            <a:r>
              <a:rPr lang="en-US" sz="2000" b="1" dirty="0">
                <a:latin typeface="Century Schoolbook" panose="02040604050505020304" pitchFamily="18" charset="0"/>
              </a:rPr>
              <a:t>Schwarz  information criterion</a:t>
            </a:r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953001"/>
            <a:ext cx="4705350" cy="2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647699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096001"/>
            <a:ext cx="2514600" cy="26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6082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entury Schoolbook" panose="02040604050505020304" pitchFamily="18" charset="0"/>
              </a:rPr>
              <a:t>Bayesian Statistics for the Phantom Potentials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1"/>
            <a:ext cx="8872024" cy="510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985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763000" cy="5635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Bayesian Statistics for the Quintessence Potentials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1"/>
            <a:ext cx="8839200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626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entury Schoolbook" panose="02040604050505020304" pitchFamily="18" charset="0"/>
              </a:rPr>
              <a:t>Phantom  </a:t>
            </a:r>
            <a:r>
              <a:rPr lang="el-GR" sz="3200" b="1" dirty="0">
                <a:latin typeface="Century Schoolbook" panose="02040604050505020304" pitchFamily="18" charset="0"/>
              </a:rPr>
              <a:t>φ</a:t>
            </a:r>
            <a:r>
              <a:rPr lang="en-US" sz="3200" b="1" dirty="0">
                <a:latin typeface="Century Schoolbook" panose="02040604050505020304" pitchFamily="18" charset="0"/>
              </a:rPr>
              <a:t>CDM Models in the CPL Phase Space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447800"/>
            <a:ext cx="8381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27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0" y="115889"/>
            <a:ext cx="9144000" cy="865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 dirty="0">
                <a:latin typeface="Century Schoolbook" panose="02040604050505020304" pitchFamily="18" charset="0"/>
              </a:rPr>
              <a:t>Accelerated expansion of the Universe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14401" y="981076"/>
            <a:ext cx="5326064" cy="11525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sz="2000" dirty="0"/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       </a:t>
            </a:r>
            <a:r>
              <a:rPr lang="en-US" altLang="en-US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Nobel Prize in Physics 2011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0" y="908720"/>
            <a:ext cx="4210050" cy="327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8183563" y="3213101"/>
            <a:ext cx="2197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Supernovae data </a:t>
            </a:r>
          </a:p>
          <a:p>
            <a:r>
              <a:rPr lang="en-US" altLang="en-US" sz="1400"/>
              <a:t>Suzuki et al. 2012</a:t>
            </a:r>
          </a:p>
        </p:txBody>
      </p:sp>
      <p:pic>
        <p:nvPicPr>
          <p:cNvPr id="4102" name="Picture 2" descr="http://www.nasa.gov/images/content/56200main_dark_expansion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5" y="4293096"/>
            <a:ext cx="3527425" cy="233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3559946" y="5795972"/>
            <a:ext cx="2828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Modified Gravity?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701337" y="5805264"/>
            <a:ext cx="3102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Dark Energy? </a:t>
            </a:r>
          </a:p>
        </p:txBody>
      </p:sp>
      <p:pic>
        <p:nvPicPr>
          <p:cNvPr id="4105" name="Picture 12" descr="http://asymptotia.com/wp-images/2011/10/physics_nobel_pictu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1230" y="1972071"/>
            <a:ext cx="4773488" cy="338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428A-B5DE-4096-A946-4A4CA484A5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8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entury Schoolbook" panose="02040604050505020304" pitchFamily="18" charset="0"/>
              </a:rPr>
              <a:t>Quintessence </a:t>
            </a:r>
            <a:r>
              <a:rPr lang="el-GR" sz="2800" b="1" dirty="0">
                <a:latin typeface="Century Schoolbook" panose="02040604050505020304" pitchFamily="18" charset="0"/>
              </a:rPr>
              <a:t>φ</a:t>
            </a:r>
            <a:r>
              <a:rPr lang="en-US" sz="2800" b="1" dirty="0">
                <a:latin typeface="Century Schoolbook" panose="02040604050505020304" pitchFamily="18" charset="0"/>
              </a:rPr>
              <a:t>CDM Models in the CPL Phase Space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903" y="1371600"/>
            <a:ext cx="8002497" cy="537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599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Schoolbook" panose="02040604050505020304" pitchFamily="18" charset="0"/>
              </a:rPr>
              <a:t>Subclasses of the Potentials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219201"/>
            <a:ext cx="8108507" cy="55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95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entury Schoolbook" panose="02040604050505020304" pitchFamily="18" charset="0"/>
              </a:rPr>
              <a:t>Subclasses of the Potentials</a:t>
            </a: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1828801"/>
            <a:ext cx="8676531" cy="481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613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1706" y="111425"/>
            <a:ext cx="11819965" cy="591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reconstructed quintessence and phantom scalar field </a:t>
            </a:r>
            <a:r>
              <a:rPr lang="el-GR" b="1" dirty="0">
                <a:latin typeface="Century Schoolbook" panose="02040604050505020304" pitchFamily="18" charset="0"/>
              </a:rPr>
              <a:t>φ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CDM models using the phenomenological method developed by 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Bayesian statistical analysis, we could not uniquely identify the preferable </a:t>
            </a:r>
            <a:r>
              <a:rPr lang="el-GR" b="1" dirty="0">
                <a:latin typeface="Century Schoolbook" panose="02040604050505020304" pitchFamily="18" charset="0"/>
              </a:rPr>
              <a:t>φ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CDM models compared to the fiducial 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CDM model based on the predicted DESI data, and the 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CDM model is a true model.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 startAt="3"/>
            </a:pP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Mapping </a:t>
            </a:r>
            <a:r>
              <a:rPr lang="el-GR" b="1" dirty="0">
                <a:latin typeface="Century Schoolbook" panose="02040604050505020304" pitchFamily="18" charset="0"/>
              </a:rPr>
              <a:t>φ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CDM models in the phase space of the CPL-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CDM contours, we could identify the subclasses of these models, which: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rgbClr val="222222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222222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have the attractor and usual solutions,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ii) can be distinguished from the 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CDM model,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iii) cannot be distinguished from the 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CDM model,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iv) can be either distinguished or undistinguished from the 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CDM model at present epoch.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02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3244334"/>
            <a:ext cx="11510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latin typeface="Century Schoolbook" panose="02040604050505020304" pitchFamily="18" charset="0"/>
              </a:rPr>
              <a:t>Thank You for Your Kind Attention!</a:t>
            </a:r>
          </a:p>
        </p:txBody>
      </p:sp>
    </p:spTree>
    <p:extLst>
      <p:ext uri="{BB962C8B-B14F-4D97-AF65-F5344CB8AC3E}">
        <p14:creationId xmlns:p14="http://schemas.microsoft.com/office/powerpoint/2010/main" val="276783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1847529" y="0"/>
            <a:ext cx="8820472" cy="1412776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0066"/>
                </a:solidFill>
              </a:rPr>
            </a:br>
            <a:br>
              <a:rPr lang="en-US" b="1" dirty="0">
                <a:solidFill>
                  <a:srgbClr val="000066"/>
                </a:solidFill>
              </a:rPr>
            </a:br>
            <a:r>
              <a:rPr lang="en-US" b="1" dirty="0">
                <a:latin typeface="Century Schoolbook" panose="02040604050505020304" pitchFamily="18" charset="0"/>
              </a:rPr>
              <a:t>Dark energy models</a:t>
            </a:r>
            <a:br>
              <a:rPr lang="en-US" b="1" dirty="0">
                <a:latin typeface="Century Schoolbook" panose="02040604050505020304" pitchFamily="18" charset="0"/>
              </a:rPr>
            </a:br>
            <a:br>
              <a:rPr lang="en-US" b="1" dirty="0">
                <a:latin typeface="Century Schoolbook" panose="02040604050505020304" pitchFamily="18" charset="0"/>
              </a:rPr>
            </a:b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532263" y="2456597"/>
            <a:ext cx="11000095" cy="426487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latin typeface="Century Schoolbook" panose="02040604050505020304" pitchFamily="18" charset="0"/>
              </a:rPr>
              <a:t>Cosmological constant,  </a:t>
            </a:r>
            <a:r>
              <a:rPr lang="el-GR" b="1" dirty="0">
                <a:latin typeface="Century Schoolbook" panose="02040604050505020304" pitchFamily="18" charset="0"/>
              </a:rPr>
              <a:t>Λ</a:t>
            </a:r>
            <a:endParaRPr lang="en-US" b="1" dirty="0">
              <a:latin typeface="Century Schoolbook" panose="020406040505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Century Schoolbook" panose="02040604050505020304" pitchFamily="18" charset="0"/>
              </a:rPr>
              <a:t> Scalar field (quintessence and phantom) models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Century Schoolbook" panose="02040604050505020304" pitchFamily="18" charset="0"/>
              </a:rPr>
              <a:t> K-essence models</a:t>
            </a:r>
            <a:endParaRPr lang="ru-RU" b="1" dirty="0">
              <a:latin typeface="Century Schoolbook" panose="020406040505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>
                <a:latin typeface="Century Schoolbook" panose="02040604050505020304" pitchFamily="18" charset="0"/>
              </a:rPr>
              <a:t> </a:t>
            </a:r>
            <a:r>
              <a:rPr lang="en-US" b="1" dirty="0">
                <a:latin typeface="Century Schoolbook" panose="02040604050505020304" pitchFamily="18" charset="0"/>
              </a:rPr>
              <a:t>Holographic dark energy models 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Century Schoolbook" panose="02040604050505020304" pitchFamily="18" charset="0"/>
              </a:rPr>
              <a:t> Barotropic fluid or </a:t>
            </a:r>
            <a:r>
              <a:rPr lang="en-US" b="1" dirty="0" err="1">
                <a:latin typeface="Century Schoolbook" panose="02040604050505020304" pitchFamily="18" charset="0"/>
              </a:rPr>
              <a:t>Chaplygin</a:t>
            </a:r>
            <a:r>
              <a:rPr lang="en-US" b="1" dirty="0">
                <a:latin typeface="Century Schoolbook" panose="02040604050505020304" pitchFamily="18" charset="0"/>
              </a:rPr>
              <a:t> gas models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Century Schoolbook" panose="02040604050505020304" pitchFamily="18" charset="0"/>
              </a:rPr>
              <a:t> Coupled dark matter (neutrino)-dark energy models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428A-B5DE-4096-A946-4A4CA484A5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9"/>
          <p:cNvSpPr>
            <a:spLocks noGrp="1"/>
          </p:cNvSpPr>
          <p:nvPr>
            <p:ph type="title" idx="4294967295"/>
          </p:nvPr>
        </p:nvSpPr>
        <p:spPr>
          <a:xfrm>
            <a:off x="1631505" y="152402"/>
            <a:ext cx="8329613" cy="3809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cs typeface="Arial" pitchFamily="34" charset="0"/>
              </a:rPr>
              <a:t> </a:t>
            </a:r>
            <a:br>
              <a:rPr lang="en-US" sz="3200" b="1" dirty="0">
                <a:cs typeface="Arial" pitchFamily="34" charset="0"/>
              </a:rPr>
            </a:br>
            <a:r>
              <a:rPr lang="en-US" sz="2800" b="1" dirty="0">
                <a:latin typeface="Century Schoolbook" panose="02040604050505020304" pitchFamily="18" charset="0"/>
                <a:cs typeface="Arial" pitchFamily="34" charset="0"/>
              </a:rPr>
              <a:t>Cosmological constant</a:t>
            </a:r>
          </a:p>
        </p:txBody>
      </p:sp>
      <p:sp>
        <p:nvSpPr>
          <p:cNvPr id="53251" name="Rectangle 21"/>
          <p:cNvSpPr>
            <a:spLocks noChangeArrowheads="1"/>
          </p:cNvSpPr>
          <p:nvPr/>
        </p:nvSpPr>
        <p:spPr bwMode="auto">
          <a:xfrm>
            <a:off x="1714500" y="1991531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 dirty="0">
              <a:latin typeface="Calibri" pitchFamily="34" charset="0"/>
            </a:endParaRPr>
          </a:p>
          <a:p>
            <a:r>
              <a:rPr lang="en-US" sz="2800" b="1" dirty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entury Schoolbook" panose="02040604050505020304" pitchFamily="18" charset="0"/>
              </a:rPr>
              <a:t> </a:t>
            </a:r>
            <a:r>
              <a:rPr lang="el-GR" sz="2400" b="1" dirty="0">
                <a:latin typeface="Century Schoolbook" panose="02040604050505020304" pitchFamily="18" charset="0"/>
              </a:rPr>
              <a:t>Λ</a:t>
            </a:r>
            <a:r>
              <a:rPr lang="en-US" sz="2400" b="1" dirty="0">
                <a:latin typeface="Century Schoolbook" panose="02040604050505020304" pitchFamily="18" charset="0"/>
              </a:rPr>
              <a:t>CDM model provides the best fit for     cosmological observations</a:t>
            </a:r>
          </a:p>
          <a:p>
            <a:endParaRPr lang="en-US" sz="2800" b="1" dirty="0">
              <a:latin typeface="Century Schoolbook" panose="020406040505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Century Schoolbook" panose="02040604050505020304" pitchFamily="18" charset="0"/>
              </a:rPr>
              <a:t> </a:t>
            </a:r>
            <a:r>
              <a:rPr lang="el-GR" sz="2400" b="1" dirty="0">
                <a:latin typeface="Century Schoolbook" panose="02040604050505020304" pitchFamily="18" charset="0"/>
              </a:rPr>
              <a:t>Λ</a:t>
            </a:r>
            <a:r>
              <a:rPr lang="en-US" sz="2400" b="1" dirty="0">
                <a:latin typeface="Century Schoolbook" panose="02040604050505020304" pitchFamily="18" charset="0"/>
              </a:rPr>
              <a:t>CDM model is based on GTR for description of gravity in the Universe on large scales</a:t>
            </a:r>
          </a:p>
          <a:p>
            <a:endParaRPr lang="en-US" sz="2800" b="1" dirty="0">
              <a:latin typeface="Century Schoolbook" panose="020406040505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Century Schoolbook" panose="02040604050505020304" pitchFamily="18" charset="0"/>
              </a:rPr>
              <a:t> </a:t>
            </a:r>
            <a:r>
              <a:rPr lang="el-GR" sz="2400" b="1" dirty="0">
                <a:latin typeface="Century Schoolbook" panose="02040604050505020304" pitchFamily="18" charset="0"/>
              </a:rPr>
              <a:t>Λ</a:t>
            </a:r>
            <a:r>
              <a:rPr lang="en-US" sz="2400" b="1" dirty="0">
                <a:latin typeface="Century Schoolbook" panose="02040604050505020304" pitchFamily="18" charset="0"/>
              </a:rPr>
              <a:t>CDM model has:</a:t>
            </a:r>
          </a:p>
          <a:p>
            <a:r>
              <a:rPr lang="en-US" sz="2400" b="1" dirty="0">
                <a:latin typeface="Century Schoolbook" panose="02040604050505020304" pitchFamily="18" charset="0"/>
              </a:rPr>
              <a:t>     - fine tuning problem</a:t>
            </a:r>
          </a:p>
          <a:p>
            <a:r>
              <a:rPr lang="en-US" sz="2400" b="1" dirty="0">
                <a:latin typeface="Century Schoolbook" panose="02040604050505020304" pitchFamily="18" charset="0"/>
              </a:rPr>
              <a:t>     - coincidence problem </a:t>
            </a:r>
          </a:p>
        </p:txBody>
      </p:sp>
      <p:sp>
        <p:nvSpPr>
          <p:cNvPr id="53253" name="Rectangle 24"/>
          <p:cNvSpPr>
            <a:spLocks noChangeArrowheads="1"/>
          </p:cNvSpPr>
          <p:nvPr/>
        </p:nvSpPr>
        <p:spPr bwMode="auto">
          <a:xfrm>
            <a:off x="1295400" y="1600201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entury Schoolbook" panose="020406040505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b="1" dirty="0">
                <a:latin typeface="Century Schoolbook" panose="02040604050505020304" pitchFamily="18" charset="0"/>
              </a:rPr>
              <a:t>Λ</a:t>
            </a:r>
            <a:r>
              <a:rPr lang="en-US" sz="2400" b="1" dirty="0">
                <a:latin typeface="Century Schoolbook" panose="02040604050505020304" pitchFamily="18" charset="0"/>
              </a:rPr>
              <a:t> </a:t>
            </a:r>
            <a:r>
              <a:rPr lang="el-GR" sz="2400" b="1" dirty="0">
                <a:latin typeface="Century Schoolbook" panose="02040604050505020304" pitchFamily="18" charset="0"/>
              </a:rPr>
              <a:t>→</a:t>
            </a:r>
            <a:r>
              <a:rPr lang="en-US" sz="2400" b="1" dirty="0">
                <a:latin typeface="Century Schoolbook" panose="02040604050505020304" pitchFamily="18" charset="0"/>
              </a:rPr>
              <a:t> “concordance” </a:t>
            </a:r>
            <a:r>
              <a:rPr lang="el-GR" sz="2400" b="1" dirty="0">
                <a:latin typeface="Century Schoolbook" panose="02040604050505020304" pitchFamily="18" charset="0"/>
              </a:rPr>
              <a:t>Λ</a:t>
            </a:r>
            <a:r>
              <a:rPr lang="en-US" sz="2400" b="1" dirty="0">
                <a:latin typeface="Century Schoolbook" panose="02040604050505020304" pitchFamily="18" charset="0"/>
              </a:rPr>
              <a:t>CDM model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428A-B5DE-4096-A946-4A4CA484A50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673" y="1001486"/>
            <a:ext cx="5097275" cy="79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61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9071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         </a:t>
            </a:r>
            <a:r>
              <a:rPr lang="en-US" sz="3200" b="1" dirty="0">
                <a:latin typeface="Century Schoolbook" panose="02040604050505020304" pitchFamily="18" charset="0"/>
              </a:rPr>
              <a:t>Dynamical scalar field </a:t>
            </a:r>
            <a:r>
              <a:rPr lang="el-GR" sz="3200" b="1" dirty="0">
                <a:latin typeface="Century Schoolbook" panose="02040604050505020304" pitchFamily="18" charset="0"/>
              </a:rPr>
              <a:t>φ</a:t>
            </a:r>
            <a:r>
              <a:rPr lang="en-US" sz="3200" b="1" dirty="0">
                <a:latin typeface="Century Schoolbook" panose="02040604050505020304" pitchFamily="18" charset="0"/>
              </a:rPr>
              <a:t>CDM models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1357298"/>
            <a:ext cx="8550122" cy="5384070"/>
          </a:xfrm>
        </p:spPr>
        <p:txBody>
          <a:bodyPr>
            <a:normAutofit fontScale="55000" lnSpcReduction="20000"/>
          </a:bodyPr>
          <a:lstStyle/>
          <a:p>
            <a:pPr lvl="1">
              <a:buFont typeface="Wingdings" pitchFamily="2" charset="2"/>
              <a:buChar char="§"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None/>
            </a:pPr>
            <a:endParaRPr lang="ru-RU" dirty="0"/>
          </a:p>
          <a:p>
            <a:pPr lvl="1">
              <a:buFont typeface="Arial" pitchFamily="34" charset="0"/>
              <a:buChar char="•"/>
            </a:pPr>
            <a:endParaRPr lang="ru-RU" sz="2900" dirty="0"/>
          </a:p>
          <a:p>
            <a:pPr lvl="1">
              <a:buNone/>
            </a:pPr>
            <a:r>
              <a:rPr lang="ru-RU" sz="2900" b="1" dirty="0"/>
              <a:t>                </a:t>
            </a:r>
            <a:r>
              <a:rPr lang="en-US" sz="4500" b="1" dirty="0">
                <a:latin typeface="Century Schoolbook" panose="02040604050505020304" pitchFamily="18" charset="0"/>
              </a:rPr>
              <a:t>The equation of state parameter</a:t>
            </a:r>
            <a:endParaRPr lang="ru-RU" sz="4500" b="1" dirty="0">
              <a:latin typeface="Century Schoolbook" panose="02040604050505020304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None/>
            </a:pPr>
            <a:endParaRPr lang="ru-RU" b="1" dirty="0"/>
          </a:p>
          <a:p>
            <a:pPr lvl="1">
              <a:buNone/>
            </a:pPr>
            <a:endParaRPr lang="ru-RU" b="1" dirty="0"/>
          </a:p>
          <a:p>
            <a:pPr lvl="1">
              <a:buNone/>
            </a:pPr>
            <a:endParaRPr lang="ru-RU" b="1" dirty="0"/>
          </a:p>
          <a:p>
            <a:pPr lvl="1">
              <a:buNone/>
            </a:pPr>
            <a:endParaRPr lang="ru-RU" sz="3400" b="1" dirty="0"/>
          </a:p>
          <a:p>
            <a:pPr lvl="1">
              <a:buNone/>
            </a:pPr>
            <a:endParaRPr lang="ru-RU" sz="4500" b="1" dirty="0"/>
          </a:p>
          <a:p>
            <a:pPr lvl="1">
              <a:buNone/>
            </a:pPr>
            <a:endParaRPr lang="ru-RU" sz="4500" b="1" dirty="0"/>
          </a:p>
          <a:p>
            <a:pPr lvl="1">
              <a:buNone/>
            </a:pPr>
            <a:endParaRPr lang="ru-RU" sz="4400" b="1" dirty="0"/>
          </a:p>
          <a:p>
            <a:pPr lvl="1">
              <a:buNone/>
            </a:pPr>
            <a:r>
              <a:rPr lang="en-US" sz="4400" b="1" dirty="0">
                <a:latin typeface="Century Schoolbook" panose="02040604050505020304" pitchFamily="18" charset="0"/>
              </a:rPr>
              <a:t>         </a:t>
            </a:r>
            <a:r>
              <a:rPr lang="el-GR" sz="4400" b="1" dirty="0">
                <a:latin typeface="Century Schoolbook" panose="02040604050505020304" pitchFamily="18" charset="0"/>
              </a:rPr>
              <a:t>Λ</a:t>
            </a:r>
            <a:r>
              <a:rPr lang="en-US" sz="4400" b="1" dirty="0">
                <a:latin typeface="Century Schoolbook" panose="02040604050505020304" pitchFamily="18" charset="0"/>
              </a:rPr>
              <a:t>CDM  model</a:t>
            </a:r>
            <a:r>
              <a:rPr lang="ru-RU" sz="4400" b="1" dirty="0">
                <a:latin typeface="Century Schoolbook" panose="02040604050505020304" pitchFamily="18" charset="0"/>
              </a:rPr>
              <a:t> </a:t>
            </a:r>
            <a:r>
              <a:rPr lang="en-US" sz="4400" b="1" dirty="0">
                <a:latin typeface="Century Schoolbook" panose="02040604050505020304" pitchFamily="18" charset="0"/>
              </a:rPr>
              <a:t>                 </a:t>
            </a:r>
            <a:r>
              <a:rPr lang="el-GR" sz="4400" b="1" dirty="0">
                <a:latin typeface="Century Schoolbook" panose="02040604050505020304" pitchFamily="18" charset="0"/>
              </a:rPr>
              <a:t>φ</a:t>
            </a:r>
            <a:r>
              <a:rPr lang="en-US" sz="4400" b="1" dirty="0">
                <a:latin typeface="Century Schoolbook" panose="02040604050505020304" pitchFamily="18" charset="0"/>
              </a:rPr>
              <a:t>CDM  models</a:t>
            </a:r>
            <a:r>
              <a:rPr lang="ru-RU" sz="4400" b="1" dirty="0">
                <a:latin typeface="Century Schoolbook" panose="02040604050505020304" pitchFamily="18" charset="0"/>
              </a:rPr>
              <a:t>                                </a:t>
            </a:r>
            <a:endParaRPr lang="en-US" sz="4400" b="1" dirty="0">
              <a:latin typeface="Century Schoolbook" panose="02040604050505020304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None/>
            </a:pPr>
            <a:r>
              <a:rPr lang="en-US" b="1" dirty="0"/>
              <a:t>                                           </a:t>
            </a:r>
          </a:p>
          <a:p>
            <a:pPr lvl="1">
              <a:buNone/>
            </a:pPr>
            <a:r>
              <a:rPr lang="en-US" dirty="0">
                <a:latin typeface="Calibri" pitchFamily="34" charset="0"/>
              </a:rPr>
              <a:t>                                                                              </a:t>
            </a:r>
            <a:endParaRPr lang="en-US" dirty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lvl="1">
              <a:buNone/>
            </a:pPr>
            <a:endParaRPr lang="en-US" dirty="0">
              <a:latin typeface="Calibri" pitchFamily="34" charset="0"/>
            </a:endParaRPr>
          </a:p>
          <a:p>
            <a:pPr lvl="1">
              <a:buNone/>
            </a:pPr>
            <a:r>
              <a:rPr lang="en-US" dirty="0">
                <a:latin typeface="Calibri" pitchFamily="34" charset="0"/>
              </a:rPr>
              <a:t> </a:t>
            </a:r>
          </a:p>
          <a:p>
            <a:pPr lvl="1">
              <a:buNone/>
            </a:pPr>
            <a:endParaRPr lang="en-US" dirty="0">
              <a:latin typeface="Calibri" pitchFamily="34" charset="0"/>
            </a:endParaRPr>
          </a:p>
          <a:p>
            <a:pPr lvl="1"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91544" y="3212976"/>
            <a:ext cx="7890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</a:rPr>
              <a:t>                                             </a:t>
            </a:r>
          </a:p>
          <a:p>
            <a:r>
              <a:rPr lang="en-US" sz="2000" b="1" dirty="0"/>
              <a:t>                                        </a:t>
            </a:r>
            <a:endParaRPr lang="en-US" sz="2400" b="1" dirty="0">
              <a:latin typeface="+mj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428A-B5DE-4096-A946-4A4CA484A50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5116" y="2564906"/>
            <a:ext cx="1752600" cy="5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8936" y="3946494"/>
            <a:ext cx="165946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91" y="3950184"/>
            <a:ext cx="19558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8272" y="3092388"/>
            <a:ext cx="2828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971E7-34E9-8022-E52E-FE9EFC4B1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540" y="5684277"/>
            <a:ext cx="7508445" cy="4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448" y="357274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Schoolbook" panose="02040604050505020304" pitchFamily="18" charset="0"/>
              </a:rPr>
              <a:t>Phantom and quintessence </a:t>
            </a:r>
            <a:r>
              <a:rPr lang="el-GR" sz="2800" b="1" dirty="0">
                <a:latin typeface="Century Schoolbook" panose="02040604050505020304" pitchFamily="18" charset="0"/>
              </a:rPr>
              <a:t>φ</a:t>
            </a:r>
            <a:r>
              <a:rPr lang="en-US" sz="2800" b="1" dirty="0">
                <a:latin typeface="Century Schoolbook" panose="02040604050505020304" pitchFamily="18" charset="0"/>
              </a:rPr>
              <a:t>CDM models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5038342" cy="85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67000"/>
            <a:ext cx="88531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585-B489-430B-A835-3A3A192649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650" y="115888"/>
            <a:ext cx="7900988" cy="56356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200" b="1" dirty="0">
                <a:latin typeface="Century Schoolbook" panose="02040604050505020304" pitchFamily="18" charset="0"/>
              </a:rPr>
              <a:t>Quintessence</a:t>
            </a:r>
            <a:endParaRPr lang="en-US" sz="3200" b="1" dirty="0">
              <a:solidFill>
                <a:srgbClr val="000066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738314" y="765176"/>
            <a:ext cx="8472487" cy="60928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Century Schoolbook" pitchFamily="18" charset="0"/>
              </a:rPr>
              <a:t>Spatially uniform dynamical scalar field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Century Schoolbook" pitchFamily="18" charset="0"/>
              </a:rPr>
              <a:t>Slowly rolls down to the minimum of its almost flat potential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Century Schoolbook" pitchFamily="18" charset="0"/>
              </a:rPr>
              <a:t>This model avoids the fine tuning  problem of the </a:t>
            </a:r>
            <a:r>
              <a:rPr lang="el-GR" sz="1800" b="1" dirty="0">
                <a:latin typeface="Century Schoolbook" panose="02040604050505020304" pitchFamily="18" charset="0"/>
              </a:rPr>
              <a:t>Λ</a:t>
            </a:r>
            <a:r>
              <a:rPr lang="en-US" sz="1800" b="1" dirty="0">
                <a:latin typeface="Century Schoolbook" pitchFamily="18" charset="0"/>
              </a:rPr>
              <a:t>CDM model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Century Schoolbook" pitchFamily="18" charset="0"/>
              </a:rPr>
              <a:t>Plays a role of the time-dependent cosmological constant</a:t>
            </a:r>
          </a:p>
          <a:p>
            <a:pPr>
              <a:buFont typeface="Wingdings" pitchFamily="2" charset="2"/>
              <a:buChar char="§"/>
            </a:pPr>
            <a:endParaRPr lang="en-US" sz="2000" b="1" dirty="0"/>
          </a:p>
          <a:p>
            <a:pPr>
              <a:buFont typeface="Wingdings" pitchFamily="2" charset="2"/>
              <a:buChar char="§"/>
            </a:pPr>
            <a:endParaRPr lang="en-US" sz="2000" b="1" dirty="0"/>
          </a:p>
          <a:p>
            <a:pPr>
              <a:buFont typeface="Wingdings" pitchFamily="2" charset="2"/>
              <a:buChar char="§"/>
            </a:pPr>
            <a:endParaRPr lang="en-US" sz="1800" b="1" dirty="0"/>
          </a:p>
          <a:p>
            <a:pPr>
              <a:buFont typeface="Wingdings" pitchFamily="2" charset="2"/>
              <a:buChar char="§"/>
            </a:pPr>
            <a:endParaRPr lang="en-US" sz="1800" b="1" dirty="0"/>
          </a:p>
          <a:p>
            <a:pPr>
              <a:buFont typeface="Wingdings" pitchFamily="2" charset="2"/>
              <a:buChar char="§"/>
            </a:pPr>
            <a:endParaRPr lang="en-US" sz="1800" b="1" dirty="0"/>
          </a:p>
          <a:p>
            <a:pPr>
              <a:buFont typeface="Arial" charset="0"/>
              <a:buNone/>
            </a:pPr>
            <a:r>
              <a:rPr lang="en-US" sz="1800" b="1" dirty="0"/>
              <a:t>        </a:t>
            </a:r>
            <a:endParaRPr lang="en-US" b="1" dirty="0"/>
          </a:p>
          <a:p>
            <a:pPr>
              <a:buFont typeface="Wingdings" pitchFamily="2" charset="2"/>
              <a:buChar char="§"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1800" b="1" dirty="0"/>
              <a:t>               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1800" b="1" dirty="0"/>
              <a:t>                           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1800" b="1" dirty="0"/>
              <a:t>                                                                         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6" y="6308726"/>
            <a:ext cx="7667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339" y="6308726"/>
            <a:ext cx="6826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4" descr="Potencia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1590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981200"/>
            <a:ext cx="1143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343400" y="19431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02" imgH="177492" progId="Equation.DSMT4">
                  <p:embed/>
                </p:oleObj>
              </mc:Choice>
              <mc:Fallback>
                <p:oleObj name="Equation" r:id="rId7" imgW="114102" imgH="177492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431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824788" y="5661025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02" imgH="177492" progId="Equation.DSMT4">
                  <p:embed/>
                </p:oleObj>
              </mc:Choice>
              <mc:Fallback>
                <p:oleObj name="Equation" r:id="rId8" imgW="114102" imgH="177492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8" y="5661025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428A-B5DE-4096-A946-4A4CA484A50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784600" y="20447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0447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3048000"/>
            <a:ext cx="427235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139" y="2159000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79381" y="6444946"/>
            <a:ext cx="304800" cy="3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199" y="2710437"/>
            <a:ext cx="1447801" cy="4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0600" y="5208587"/>
            <a:ext cx="4257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27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946" y="365125"/>
            <a:ext cx="10111854" cy="75484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entury Schoolbook" panose="02040604050505020304" pitchFamily="18" charset="0"/>
              </a:rPr>
              <a:t>Subdivision of the quintessence models</a:t>
            </a:r>
            <a:r>
              <a:rPr lang="en-US" b="1" dirty="0">
                <a:latin typeface="Century Schoolbook" panose="02040604050505020304" pitchFamily="18" charset="0"/>
              </a:rPr>
              <a:t>: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1946" y="1119966"/>
            <a:ext cx="45990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entury Schoolbook" panose="02040604050505020304" pitchFamily="18" charset="0"/>
              </a:rPr>
              <a:t>the thawing models </a:t>
            </a:r>
            <a:r>
              <a:rPr lang="en-US" dirty="0">
                <a:latin typeface="Century Schoolbook" panose="02040604050505020304" pitchFamily="18" charset="0"/>
              </a:rPr>
              <a:t>for which the evolution of the scalar field is fast compared to the Hubble expansion</a:t>
            </a:r>
            <a:r>
              <a:rPr lang="en-US" dirty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1946" y="3729341"/>
            <a:ext cx="4425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latin typeface="Century Schoolbook" panose="02040604050505020304" pitchFamily="18" charset="0"/>
              </a:rPr>
              <a:t> </a:t>
            </a:r>
            <a:r>
              <a:rPr lang="en-US" sz="2000" b="1" dirty="0">
                <a:latin typeface="Century Schoolbook" panose="02040604050505020304" pitchFamily="18" charset="0"/>
              </a:rPr>
              <a:t>the tracking (freezing)  models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for which the evolution  is slow compared to the Hubble expansion</a:t>
            </a:r>
            <a:r>
              <a:rPr lang="en-US" b="1" dirty="0">
                <a:latin typeface="Century Schoolbook" panose="02040604050505020304" pitchFamily="18" charset="0"/>
              </a:rPr>
              <a:t>:</a:t>
            </a:r>
            <a:endParaRPr lang="en-US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91545" y="2132857"/>
          <a:ext cx="1368153" cy="44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058" imgH="253890" progId="Equation.DSMT4">
                  <p:embed/>
                </p:oleObj>
              </mc:Choice>
              <mc:Fallback>
                <p:oleObj name="Equation" r:id="rId2" imgW="787058" imgH="25389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2132857"/>
                        <a:ext cx="1368153" cy="4413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431705" y="2132856"/>
            <a:ext cx="3494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 </a:t>
            </a:r>
            <a:r>
              <a:rPr lang="en-US" b="1" dirty="0" err="1">
                <a:latin typeface="Century Schoolbook" panose="02040604050505020304" pitchFamily="18" charset="0"/>
              </a:rPr>
              <a:t>underdamped</a:t>
            </a:r>
            <a:endParaRPr lang="en-US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919536" y="2564905"/>
          <a:ext cx="2376264" cy="39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228600" progId="Equation.DSMT4">
                  <p:embed/>
                </p:oleObj>
              </mc:Choice>
              <mc:Fallback>
                <p:oleObj name="Equation" r:id="rId4" imgW="138430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2564905"/>
                        <a:ext cx="2376264" cy="3924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719181"/>
              </p:ext>
            </p:extLst>
          </p:nvPr>
        </p:nvGraphicFramePr>
        <p:xfrm>
          <a:off x="1952596" y="3053166"/>
          <a:ext cx="3888424" cy="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3092" imgH="266584" progId="Equation.DSMT4">
                  <p:embed/>
                </p:oleObj>
              </mc:Choice>
              <mc:Fallback>
                <p:oleObj name="Equation" r:id="rId6" imgW="2323092" imgH="266584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3053166"/>
                        <a:ext cx="3888424" cy="44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063552" y="5013177"/>
          <a:ext cx="1296144" cy="41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058" imgH="253890" progId="Equation.DSMT4">
                  <p:embed/>
                </p:oleObj>
              </mc:Choice>
              <mc:Fallback>
                <p:oleObj name="Equation" r:id="rId8" imgW="787058" imgH="25389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5013177"/>
                        <a:ext cx="1296144" cy="418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503713" y="5045272"/>
            <a:ext cx="3351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  </a:t>
            </a:r>
            <a:r>
              <a:rPr lang="en-US" b="1" dirty="0" err="1">
                <a:latin typeface="Century Schoolbook" panose="02040604050505020304" pitchFamily="18" charset="0"/>
              </a:rPr>
              <a:t>overdamped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0055" y="6093297"/>
            <a:ext cx="5125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entury Schoolbook" panose="02040604050505020304" pitchFamily="18" charset="0"/>
              </a:rPr>
              <a:t>R.Caldwell</a:t>
            </a:r>
            <a:r>
              <a:rPr lang="en-US" sz="1400" dirty="0">
                <a:latin typeface="Century Schoolbook" panose="02040604050505020304" pitchFamily="18" charset="0"/>
              </a:rPr>
              <a:t> &amp; </a:t>
            </a:r>
            <a:r>
              <a:rPr lang="en-US" sz="1400" dirty="0" err="1">
                <a:latin typeface="Century Schoolbook" panose="02040604050505020304" pitchFamily="18" charset="0"/>
              </a:rPr>
              <a:t>E.Linder</a:t>
            </a:r>
            <a:r>
              <a:rPr lang="en-US" sz="1400" dirty="0">
                <a:latin typeface="Century Schoolbook" panose="02040604050505020304" pitchFamily="18" charset="0"/>
              </a:rPr>
              <a:t>, Phys. Rev. Lett. 95,</a:t>
            </a:r>
            <a:r>
              <a:rPr lang="ru-RU" sz="1400" dirty="0">
                <a:latin typeface="Century Schoolbook" panose="02040604050505020304" pitchFamily="18" charset="0"/>
              </a:rPr>
              <a:t> </a:t>
            </a:r>
            <a:r>
              <a:rPr lang="en-US" sz="1400" dirty="0">
                <a:latin typeface="Century Schoolbook" panose="02040604050505020304" pitchFamily="18" charset="0"/>
              </a:rPr>
              <a:t> 141301</a:t>
            </a:r>
            <a:r>
              <a:rPr lang="ru-RU" sz="1400" dirty="0">
                <a:latin typeface="Century Schoolbook" panose="02040604050505020304" pitchFamily="18" charset="0"/>
              </a:rPr>
              <a:t> </a:t>
            </a:r>
            <a:r>
              <a:rPr lang="en-US" sz="1400" dirty="0">
                <a:latin typeface="Century Schoolbook" panose="02040604050505020304" pitchFamily="18" charset="0"/>
              </a:rPr>
              <a:t>(2005</a:t>
            </a:r>
            <a:r>
              <a:rPr lang="en-US" dirty="0">
                <a:latin typeface="Century Schoolbook" panose="02040604050505020304" pitchFamily="18" charset="0"/>
              </a:rPr>
              <a:t>)</a:t>
            </a:r>
          </a:p>
        </p:txBody>
      </p:sp>
      <p:pic>
        <p:nvPicPr>
          <p:cNvPr id="1556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30127" y="1163199"/>
            <a:ext cx="4104456" cy="46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063552" y="5661249"/>
          <a:ext cx="3168352" cy="66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47172" imgH="393529" progId="Equation.DSMT4">
                  <p:embed/>
                </p:oleObj>
              </mc:Choice>
              <mc:Fallback>
                <p:oleObj name="Equation" r:id="rId11" imgW="1447172" imgH="393529" progId="Equation.DSMT4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5661249"/>
                        <a:ext cx="3168352" cy="66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428A-B5DE-4096-A946-4A4CA484A5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18822</TotalTime>
  <Words>944</Words>
  <Application>Microsoft Office PowerPoint</Application>
  <PresentationFormat>Widescreen</PresentationFormat>
  <Paragraphs>254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Century Schoolbook</vt:lpstr>
      <vt:lpstr>Wingdings</vt:lpstr>
      <vt:lpstr>Office Theme</vt:lpstr>
      <vt:lpstr>Equation</vt:lpstr>
      <vt:lpstr>           Reconstruction, Analysis  and Constraints of  Cosmological Scalar Field φCDM Models  </vt:lpstr>
      <vt:lpstr>    Hubble law</vt:lpstr>
      <vt:lpstr>Accelerated expansion of the Universe</vt:lpstr>
      <vt:lpstr>  Dark energy models  </vt:lpstr>
      <vt:lpstr>  Cosmological constant</vt:lpstr>
      <vt:lpstr>         Dynamical scalar field φCDM models</vt:lpstr>
      <vt:lpstr>Phantom and quintessence φCDM models</vt:lpstr>
      <vt:lpstr>Quintessence</vt:lpstr>
      <vt:lpstr>Subdivision of the quintessence models: </vt:lpstr>
      <vt:lpstr>Chevallier-Polarsky-Linder (CPL) parameterization</vt:lpstr>
      <vt:lpstr> What is the influence of the dark energy model on the             evolution of large-scale structures?  </vt:lpstr>
      <vt:lpstr>Influence of the φCDM model on the formation of the large-scale structure in the universe</vt:lpstr>
      <vt:lpstr>PowerPoint Presentation</vt:lpstr>
      <vt:lpstr>Phantom Potentials</vt:lpstr>
      <vt:lpstr>Quintessence Potentials</vt:lpstr>
      <vt:lpstr>Phantom φCDM model </vt:lpstr>
      <vt:lpstr>Quintessence φCDM model </vt:lpstr>
      <vt:lpstr>Criteria for Selection of Solutions</vt:lpstr>
      <vt:lpstr>PowerPoint Presentation</vt:lpstr>
      <vt:lpstr>       Model Parameters and Initial Conditions for Quintessence Potentials</vt:lpstr>
      <vt:lpstr>MCMC Analysis</vt:lpstr>
      <vt:lpstr>MCMC Results</vt:lpstr>
      <vt:lpstr>MCMC Results</vt:lpstr>
      <vt:lpstr>MCMC Results</vt:lpstr>
      <vt:lpstr>MCMC analysis with upcoming DESI data</vt:lpstr>
      <vt:lpstr>Bayesian Statistics </vt:lpstr>
      <vt:lpstr>Bayesian Statistics for the Phantom Potentials </vt:lpstr>
      <vt:lpstr>Bayesian Statistics for the Quintessence Potentials </vt:lpstr>
      <vt:lpstr>Phantom  φCDM Models in the CPL Phase Space</vt:lpstr>
      <vt:lpstr>Quintessence φCDM Models in the CPL Phase Space</vt:lpstr>
      <vt:lpstr>Subclasses of the Potentials</vt:lpstr>
      <vt:lpstr>Subclasses of the Potentials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and Analysis of  Cosmological Scalar Field φCDM Models</dc:title>
  <dc:creator>gg</dc:creator>
  <cp:lastModifiedBy>Olga</cp:lastModifiedBy>
  <cp:revision>94</cp:revision>
  <dcterms:created xsi:type="dcterms:W3CDTF">2022-09-28T07:08:28Z</dcterms:created>
  <dcterms:modified xsi:type="dcterms:W3CDTF">2023-01-15T10:17:48Z</dcterms:modified>
</cp:coreProperties>
</file>