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20104100" cy="14224000"/>
  <p:notesSz cx="20104100" cy="1422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925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9440"/>
            <a:ext cx="17088486" cy="2987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65440"/>
            <a:ext cx="14072870" cy="355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31F20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31F20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271520"/>
            <a:ext cx="8745284" cy="938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271520"/>
            <a:ext cx="8745284" cy="938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31F20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0104098" cy="1421997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1435" y="51952"/>
            <a:ext cx="1331203" cy="153469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441462" y="51952"/>
            <a:ext cx="1331203" cy="15346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79649" y="-116458"/>
            <a:ext cx="15745460" cy="598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231F20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71520"/>
            <a:ext cx="18093690" cy="938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3228320"/>
            <a:ext cx="6433312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3228320"/>
            <a:ext cx="4623943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3228320"/>
            <a:ext cx="4623943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.png"/><Relationship Id="rId8" Type="http://schemas.openxmlformats.org/officeDocument/2006/relationships/image" Target="../media/image10.png"/><Relationship Id="rId7" Type="http://schemas.openxmlformats.org/officeDocument/2006/relationships/image" Target="../media/image9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7" Type="http://schemas.openxmlformats.org/officeDocument/2006/relationships/slideLayout" Target="../slideLayouts/slideLayout2.xml"/><Relationship Id="rId26" Type="http://schemas.openxmlformats.org/officeDocument/2006/relationships/image" Target="../media/image25.png"/><Relationship Id="rId25" Type="http://schemas.openxmlformats.org/officeDocument/2006/relationships/image" Target="../media/image24.png"/><Relationship Id="rId24" Type="http://schemas.openxmlformats.org/officeDocument/2006/relationships/image" Target="../media/image23.png"/><Relationship Id="rId23" Type="http://schemas.openxmlformats.org/officeDocument/2006/relationships/image" Target="../media/image22.png"/><Relationship Id="rId22" Type="http://schemas.openxmlformats.org/officeDocument/2006/relationships/image" Target="../media/image21.png"/><Relationship Id="rId21" Type="http://schemas.openxmlformats.org/officeDocument/2006/relationships/image" Target="../media/image20.png"/><Relationship Id="rId20" Type="http://schemas.openxmlformats.org/officeDocument/2006/relationships/image" Target="../media/image19.png"/><Relationship Id="rId2" Type="http://schemas.openxmlformats.org/officeDocument/2006/relationships/image" Target="../media/image4.png"/><Relationship Id="rId19" Type="http://schemas.openxmlformats.org/officeDocument/2006/relationships/image" Target="../media/image18.png"/><Relationship Id="rId18" Type="http://schemas.openxmlformats.org/officeDocument/2006/relationships/image" Target="../media/image17.png"/><Relationship Id="rId17" Type="http://schemas.openxmlformats.org/officeDocument/2006/relationships/hyperlink" Target="mailto:slimane@yahoo.com" TargetMode="External"/><Relationship Id="rId16" Type="http://schemas.openxmlformats.org/officeDocument/2006/relationships/hyperlink" Target="mailto:Zaim69slimane@yahoo.com" TargetMode="External"/><Relationship Id="rId15" Type="http://schemas.openxmlformats.org/officeDocument/2006/relationships/hyperlink" Target="mailto:touati.abph@gmail.com" TargetMode="External"/><Relationship Id="rId14" Type="http://schemas.openxmlformats.org/officeDocument/2006/relationships/image" Target="../media/image16.png"/><Relationship Id="rId13" Type="http://schemas.openxmlformats.org/officeDocument/2006/relationships/image" Target="../media/image15.png"/><Relationship Id="rId12" Type="http://schemas.openxmlformats.org/officeDocument/2006/relationships/image" Target="../media/image14.png"/><Relationship Id="rId11" Type="http://schemas.openxmlformats.org/officeDocument/2006/relationships/image" Target="../media/image13.png"/><Relationship Id="rId10" Type="http://schemas.openxmlformats.org/officeDocument/2006/relationships/image" Target="../media/image12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4579" y="22607"/>
            <a:ext cx="15745460" cy="875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800" spc="155" dirty="0"/>
              <a:t>BOUND</a:t>
            </a:r>
            <a:r>
              <a:rPr sz="2800" spc="-65" dirty="0"/>
              <a:t> </a:t>
            </a:r>
            <a:r>
              <a:rPr sz="2800" spc="95" dirty="0"/>
              <a:t>ON</a:t>
            </a:r>
            <a:r>
              <a:rPr sz="2800" spc="-60" dirty="0"/>
              <a:t> </a:t>
            </a:r>
            <a:r>
              <a:rPr sz="2800" spc="140" dirty="0"/>
              <a:t>NON-COMMUTATIVE</a:t>
            </a:r>
            <a:r>
              <a:rPr sz="2800" spc="-65" dirty="0"/>
              <a:t> </a:t>
            </a:r>
            <a:r>
              <a:rPr sz="2800" spc="150" dirty="0"/>
              <a:t>PARAMETER</a:t>
            </a:r>
            <a:r>
              <a:rPr sz="2800" spc="-65" dirty="0"/>
              <a:t> </a:t>
            </a:r>
            <a:r>
              <a:rPr sz="2800" spc="155" dirty="0"/>
              <a:t>BASED</a:t>
            </a:r>
            <a:r>
              <a:rPr sz="2800" spc="-60" dirty="0"/>
              <a:t> </a:t>
            </a:r>
            <a:r>
              <a:rPr sz="2800" spc="95" dirty="0"/>
              <a:t>ON</a:t>
            </a:r>
            <a:r>
              <a:rPr sz="2800" spc="-65" dirty="0"/>
              <a:t> </a:t>
            </a:r>
            <a:r>
              <a:rPr sz="2800" spc="105" dirty="0"/>
              <a:t>GRAVITATIONAL </a:t>
            </a:r>
            <a:r>
              <a:rPr sz="2800" spc="175" dirty="0">
                <a:sym typeface="+mn-ea"/>
              </a:rPr>
              <a:t>MEASUREMENTS</a:t>
            </a:r>
            <a:endParaRPr sz="2800" spc="175" dirty="0">
              <a:sym typeface="+mn-e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41588" y="812499"/>
            <a:ext cx="4480560" cy="473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5880" algn="ctr">
              <a:lnSpc>
                <a:spcPts val="3585"/>
              </a:lnSpc>
              <a:spcBef>
                <a:spcPts val="105"/>
              </a:spcBef>
            </a:pPr>
            <a:r>
              <a:rPr sz="2150" spc="85" dirty="0">
                <a:solidFill>
                  <a:srgbClr val="231F20"/>
                </a:solidFill>
                <a:latin typeface="Palatino Linotype"/>
                <a:cs typeface="Palatino Linotype"/>
              </a:rPr>
              <a:t>A</a:t>
            </a:r>
            <a:r>
              <a:rPr sz="1750" spc="85" dirty="0">
                <a:solidFill>
                  <a:srgbClr val="231F20"/>
                </a:solidFill>
                <a:latin typeface="Palatino Linotype"/>
                <a:cs typeface="Palatino Linotype"/>
              </a:rPr>
              <a:t>BDELLAH</a:t>
            </a:r>
            <a:r>
              <a:rPr sz="1750" spc="15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2150" spc="65" dirty="0">
                <a:solidFill>
                  <a:srgbClr val="231F20"/>
                </a:solidFill>
                <a:latin typeface="Palatino Linotype"/>
                <a:cs typeface="Palatino Linotype"/>
              </a:rPr>
              <a:t>T</a:t>
            </a:r>
            <a:r>
              <a:rPr sz="1750" spc="65" dirty="0">
                <a:solidFill>
                  <a:srgbClr val="231F20"/>
                </a:solidFill>
                <a:latin typeface="Palatino Linotype"/>
                <a:cs typeface="Palatino Linotype"/>
              </a:rPr>
              <a:t>OUATI</a:t>
            </a:r>
            <a:r>
              <a:rPr sz="2150" spc="65" dirty="0">
                <a:solidFill>
                  <a:srgbClr val="231F20"/>
                </a:solidFill>
                <a:latin typeface="Palatino Linotype"/>
                <a:cs typeface="Palatino Linotype"/>
              </a:rPr>
              <a:t>,</a:t>
            </a:r>
            <a:r>
              <a:rPr sz="2150" spc="5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2150" spc="85" dirty="0">
                <a:solidFill>
                  <a:srgbClr val="231F20"/>
                </a:solidFill>
                <a:latin typeface="Palatino Linotype"/>
                <a:cs typeface="Palatino Linotype"/>
              </a:rPr>
              <a:t>S</a:t>
            </a:r>
            <a:r>
              <a:rPr sz="1750" spc="85" dirty="0">
                <a:solidFill>
                  <a:srgbClr val="231F20"/>
                </a:solidFill>
                <a:latin typeface="Palatino Linotype"/>
                <a:cs typeface="Palatino Linotype"/>
              </a:rPr>
              <a:t>LIMANE</a:t>
            </a:r>
            <a:r>
              <a:rPr sz="1750" spc="15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2150" spc="75" dirty="0">
                <a:solidFill>
                  <a:srgbClr val="231F20"/>
                </a:solidFill>
                <a:latin typeface="Palatino Linotype"/>
                <a:cs typeface="Palatino Linotype"/>
              </a:rPr>
              <a:t>Z</a:t>
            </a:r>
            <a:r>
              <a:rPr sz="1750" spc="75" dirty="0">
                <a:solidFill>
                  <a:srgbClr val="231F20"/>
                </a:solidFill>
                <a:latin typeface="Palatino Linotype"/>
                <a:cs typeface="Palatino Linotype"/>
              </a:rPr>
              <a:t>AIM</a:t>
            </a:r>
            <a:endParaRPr sz="175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84340" y="1285875"/>
            <a:ext cx="7311390" cy="3467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50" spc="90" dirty="0">
                <a:solidFill>
                  <a:srgbClr val="231F20"/>
                </a:solidFill>
                <a:latin typeface="Palatino Linotype"/>
                <a:cs typeface="Palatino Linotype"/>
              </a:rPr>
              <a:t>U</a:t>
            </a:r>
            <a:r>
              <a:rPr sz="1750" spc="90" dirty="0">
                <a:solidFill>
                  <a:srgbClr val="231F20"/>
                </a:solidFill>
                <a:latin typeface="Palatino Linotype"/>
                <a:cs typeface="Palatino Linotype"/>
              </a:rPr>
              <a:t>NIVERSITY</a:t>
            </a:r>
            <a:r>
              <a:rPr sz="1750" spc="14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750" spc="45" dirty="0">
                <a:solidFill>
                  <a:srgbClr val="231F20"/>
                </a:solidFill>
                <a:latin typeface="Palatino Linotype"/>
                <a:cs typeface="Palatino Linotype"/>
              </a:rPr>
              <a:t>OF</a:t>
            </a:r>
            <a:r>
              <a:rPr sz="1750" spc="14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2150" spc="55" dirty="0">
                <a:solidFill>
                  <a:srgbClr val="231F20"/>
                </a:solidFill>
                <a:latin typeface="Palatino Linotype"/>
                <a:cs typeface="Palatino Linotype"/>
              </a:rPr>
              <a:t>B</a:t>
            </a:r>
            <a:r>
              <a:rPr sz="1750" spc="55" dirty="0">
                <a:solidFill>
                  <a:srgbClr val="231F20"/>
                </a:solidFill>
                <a:latin typeface="Palatino Linotype"/>
                <a:cs typeface="Palatino Linotype"/>
              </a:rPr>
              <a:t>ATNA</a:t>
            </a:r>
            <a:r>
              <a:rPr sz="1750" spc="14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2150" spc="10" dirty="0">
                <a:solidFill>
                  <a:srgbClr val="231F20"/>
                </a:solidFill>
                <a:latin typeface="Palatino Linotype"/>
                <a:cs typeface="Palatino Linotype"/>
              </a:rPr>
              <a:t>1</a:t>
            </a:r>
            <a:r>
              <a:rPr lang="fr-FR" sz="2150" spc="10" dirty="0">
                <a:solidFill>
                  <a:srgbClr val="231F20"/>
                </a:solidFill>
                <a:latin typeface="Palatino Linotype"/>
                <a:cs typeface="Palatino Linotype"/>
              </a:rPr>
              <a:t>, Departement of Physics</a:t>
            </a:r>
            <a:endParaRPr lang="fr-FR" sz="2150" spc="10" dirty="0">
              <a:solidFill>
                <a:srgbClr val="231F20"/>
              </a:solidFill>
              <a:latin typeface="Palatino Linotype"/>
              <a:cs typeface="Palatino Linotype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12067" y="1669323"/>
            <a:ext cx="4755515" cy="2829560"/>
            <a:chOff x="312067" y="1669323"/>
            <a:chExt cx="4755515" cy="2829560"/>
          </a:xfrm>
        </p:grpSpPr>
        <p:pic>
          <p:nvPicPr>
            <p:cNvPr id="6" name="object 6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331434" y="1688691"/>
              <a:ext cx="4716496" cy="38366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31435" y="1688691"/>
              <a:ext cx="4716780" cy="384175"/>
            </a:xfrm>
            <a:custGeom>
              <a:avLst/>
              <a:gdLst/>
              <a:ahLst/>
              <a:cxnLst/>
              <a:rect l="l" t="t" r="r" b="b"/>
              <a:pathLst>
                <a:path w="4716780" h="384175">
                  <a:moveTo>
                    <a:pt x="0" y="383669"/>
                  </a:moveTo>
                  <a:lnTo>
                    <a:pt x="0" y="0"/>
                  </a:lnTo>
                  <a:lnTo>
                    <a:pt x="4524662" y="0"/>
                  </a:lnTo>
                  <a:lnTo>
                    <a:pt x="4568648" y="5066"/>
                  </a:lnTo>
                  <a:lnTo>
                    <a:pt x="4609026" y="19498"/>
                  </a:lnTo>
                  <a:lnTo>
                    <a:pt x="4644645" y="42143"/>
                  </a:lnTo>
                  <a:lnTo>
                    <a:pt x="4674353" y="71851"/>
                  </a:lnTo>
                  <a:lnTo>
                    <a:pt x="4696998" y="107470"/>
                  </a:lnTo>
                  <a:lnTo>
                    <a:pt x="4711430" y="147848"/>
                  </a:lnTo>
                  <a:lnTo>
                    <a:pt x="4716496" y="191834"/>
                  </a:lnTo>
                  <a:lnTo>
                    <a:pt x="4716496" y="383669"/>
                  </a:lnTo>
                  <a:lnTo>
                    <a:pt x="0" y="383669"/>
                  </a:lnTo>
                  <a:close/>
                </a:path>
              </a:pathLst>
            </a:custGeom>
            <a:ln w="38366">
              <a:solidFill>
                <a:srgbClr val="008AC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31435" y="2072360"/>
              <a:ext cx="4716780" cy="2406650"/>
            </a:xfrm>
            <a:custGeom>
              <a:avLst/>
              <a:gdLst/>
              <a:ahLst/>
              <a:cxnLst/>
              <a:rect l="l" t="t" r="r" b="b"/>
              <a:pathLst>
                <a:path w="4716780" h="2406650">
                  <a:moveTo>
                    <a:pt x="4716496" y="0"/>
                  </a:moveTo>
                  <a:lnTo>
                    <a:pt x="0" y="0"/>
                  </a:lnTo>
                  <a:lnTo>
                    <a:pt x="0" y="2214728"/>
                  </a:lnTo>
                  <a:lnTo>
                    <a:pt x="5066" y="2258714"/>
                  </a:lnTo>
                  <a:lnTo>
                    <a:pt x="19498" y="2299093"/>
                  </a:lnTo>
                  <a:lnTo>
                    <a:pt x="42143" y="2334711"/>
                  </a:lnTo>
                  <a:lnTo>
                    <a:pt x="71851" y="2364419"/>
                  </a:lnTo>
                  <a:lnTo>
                    <a:pt x="107469" y="2387064"/>
                  </a:lnTo>
                  <a:lnTo>
                    <a:pt x="147848" y="2401496"/>
                  </a:lnTo>
                  <a:lnTo>
                    <a:pt x="191834" y="2406562"/>
                  </a:lnTo>
                  <a:lnTo>
                    <a:pt x="4716496" y="2406562"/>
                  </a:lnTo>
                  <a:lnTo>
                    <a:pt x="47164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31435" y="2072360"/>
              <a:ext cx="4716780" cy="2406650"/>
            </a:xfrm>
            <a:custGeom>
              <a:avLst/>
              <a:gdLst/>
              <a:ahLst/>
              <a:cxnLst/>
              <a:rect l="l" t="t" r="r" b="b"/>
              <a:pathLst>
                <a:path w="4716780" h="2406650">
                  <a:moveTo>
                    <a:pt x="0" y="0"/>
                  </a:moveTo>
                  <a:lnTo>
                    <a:pt x="0" y="2214728"/>
                  </a:lnTo>
                  <a:lnTo>
                    <a:pt x="5066" y="2258714"/>
                  </a:lnTo>
                  <a:lnTo>
                    <a:pt x="19498" y="2299093"/>
                  </a:lnTo>
                  <a:lnTo>
                    <a:pt x="42143" y="2334711"/>
                  </a:lnTo>
                  <a:lnTo>
                    <a:pt x="71851" y="2364419"/>
                  </a:lnTo>
                  <a:lnTo>
                    <a:pt x="107469" y="2387064"/>
                  </a:lnTo>
                  <a:lnTo>
                    <a:pt x="147848" y="2401496"/>
                  </a:lnTo>
                  <a:lnTo>
                    <a:pt x="191834" y="2406562"/>
                  </a:lnTo>
                  <a:lnTo>
                    <a:pt x="4716496" y="2406562"/>
                  </a:lnTo>
                  <a:lnTo>
                    <a:pt x="4716496" y="0"/>
                  </a:lnTo>
                </a:path>
              </a:pathLst>
            </a:custGeom>
            <a:ln w="38366">
              <a:solidFill>
                <a:srgbClr val="008AC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ject 10"/>
              <p:cNvSpPr txBox="1"/>
              <p:nvPr/>
            </p:nvSpPr>
            <p:spPr>
              <a:xfrm>
                <a:off x="402360" y="1559819"/>
                <a:ext cx="4562475" cy="3209925"/>
              </a:xfrm>
              <a:prstGeom prst="rect">
                <a:avLst/>
              </a:prstGeom>
            </p:spPr>
            <p:txBody>
              <a:bodyPr vert="horz" wrap="square" lIns="0" tIns="14033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105"/>
                  </a:spcBef>
                </a:pPr>
                <a:r>
                  <a:rPr sz="2150" b="1" spc="90" dirty="0">
                    <a:solidFill>
                      <a:srgbClr val="FFFFFF"/>
                    </a:solidFill>
                    <a:latin typeface="Palatino Linotype"/>
                    <a:cs typeface="Palatino Linotype"/>
                  </a:rPr>
                  <a:t>I</a:t>
                </a:r>
                <a:r>
                  <a:rPr sz="1750" b="1" spc="90" dirty="0">
                    <a:solidFill>
                      <a:srgbClr val="FFFFFF"/>
                    </a:solidFill>
                    <a:latin typeface="Palatino Linotype"/>
                    <a:cs typeface="Palatino Linotype"/>
                  </a:rPr>
                  <a:t>NTRODUCTION</a:t>
                </a:r>
                <a:endParaRPr sz="1750">
                  <a:latin typeface="Palatino Linotype"/>
                  <a:cs typeface="Palatino Linotype"/>
                </a:endParaRPr>
              </a:p>
              <a:p>
                <a:pPr marL="24765" marR="5080" algn="just">
                  <a:lnSpc>
                    <a:spcPct val="101000"/>
                  </a:lnSpc>
                  <a:spcBef>
                    <a:spcPts val="685"/>
                  </a:spcBef>
                </a:pP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Quantum gravity is one of the biggest problems in modern physics, one of the </a:t>
                </a:r>
                <a:r>
                  <a:rPr lang="fr-FR"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ideas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to solve this problem adopts the same concept as quantum mechanics in the quantization of concerning the commutation relations bet</a:t>
                </a:r>
                <a:r>
                  <a:rPr lang="fr-FR"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w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een  observables, where in this theory the coordinates of spacetime subject to the commutation relations between themselves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500" i="1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500" i="1" dirty="0">
                                <a:solidFill>
                                  <a:srgbClr val="231F20"/>
                                </a:solidFill>
                                <a:latin typeface="DejaVu Math TeX Gyre" panose="02000503000000000000" charset="0"/>
                                <a:cs typeface="DejaVu Math TeX Gyre" panose="02000503000000000000" charset="0"/>
                              </a:rPr>
                            </m:ctrlPr>
                          </m:sSupPr>
                          <m:e>
                            <m:r>
                              <a:rPr lang="en-US" sz="1500" i="1" dirty="0">
                                <a:solidFill>
                                  <a:srgbClr val="231F20"/>
                                </a:solidFill>
                                <a:latin typeface="DejaVu Math TeX Gyre" panose="02000503000000000000" charset="0"/>
                                <a:cs typeface="DejaVu Math TeX Gyre" panose="02000503000000000000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500" i="1" dirty="0">
                                <a:solidFill>
                                  <a:srgbClr val="231F20"/>
                                </a:solidFill>
                                <a:latin typeface="DejaVu Math TeX Gyre" panose="02000503000000000000" charset="0"/>
                                <a:cs typeface="DejaVu Math TeX Gyre" panose="02000503000000000000" charset="0"/>
                              </a:rPr>
                              <m:t>𝜇</m:t>
                            </m:r>
                          </m:sup>
                        </m:sSup>
                        <m:r>
                          <a:rPr lang="en-US" sz="1500" i="1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1500" i="1" dirty="0">
                                <a:solidFill>
                                  <a:srgbClr val="231F20"/>
                                </a:solidFill>
                                <a:latin typeface="DejaVu Math TeX Gyre" panose="02000503000000000000" charset="0"/>
                                <a:cs typeface="DejaVu Math TeX Gyre" panose="02000503000000000000" charset="0"/>
                              </a:rPr>
                            </m:ctrlPr>
                          </m:sSupPr>
                          <m:e>
                            <m:r>
                              <a:rPr lang="en-US" sz="1500" i="1" dirty="0">
                                <a:solidFill>
                                  <a:srgbClr val="231F20"/>
                                </a:solidFill>
                                <a:latin typeface="DejaVu Math TeX Gyre" panose="02000503000000000000" charset="0"/>
                                <a:cs typeface="DejaVu Math TeX Gyre" panose="02000503000000000000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500" i="1" dirty="0">
                                <a:solidFill>
                                  <a:srgbClr val="231F20"/>
                                </a:solidFill>
                                <a:latin typeface="DejaVu Math TeX Gyre" panose="02000503000000000000" charset="0"/>
                                <a:cs typeface="DejaVu Math TeX Gyre" panose="02000503000000000000" charset="0"/>
                              </a:rPr>
                              <m:t>𝜈</m:t>
                            </m:r>
                          </m:sup>
                        </m:sSup>
                      </m:e>
                    </m:d>
                    <m:r>
                      <a:rPr lang="en-US" sz="1500" i="1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=</m:t>
                    </m:r>
                    <m:r>
                      <a:rPr lang="en-US" sz="1500" i="1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𝑖</m:t>
                    </m:r>
                    <m:sSup>
                      <m:sSupPr>
                        <m:ctrlPr>
                          <a:rPr lang="en-US" sz="1500" i="1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</a:rPr>
                        </m:ctrlPr>
                      </m:sSupPr>
                      <m:e>
                        <m:r>
                          <a:rPr lang="en-US" sz="1500" i="1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</a:rPr>
                          <m:t>𝛩</m:t>
                        </m:r>
                      </m:e>
                      <m:sup>
                        <m:r>
                          <a:rPr lang="en-US" sz="1500" i="1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</a:rPr>
                          <m:t>𝜇𝜈</m:t>
                        </m:r>
                      </m:sup>
                    </m:sSup>
                  </m:oMath>
                </a14:m>
                <a:r>
                  <a:rPr lang="fr-FR" altLang="en-US" sz="1500" dirty="0">
                    <a:solidFill>
                      <a:srgbClr val="231F20"/>
                    </a:solidFill>
                    <a:latin typeface="DejaVu Math TeX Gyre" panose="02000503000000000000" charset="0"/>
                    <a:cs typeface="DejaVu Math TeX Gyre" panose="02000503000000000000" charset="0"/>
                  </a:rPr>
                  <a:t>, where </a:t>
                </a:r>
                <a:r>
                  <a:rPr sz="1500" spc="110" dirty="0">
                    <a:solidFill>
                      <a:srgbClr val="231F20"/>
                    </a:solidFill>
                    <a:latin typeface="Tahoma"/>
                    <a:cs typeface="Tahoma"/>
                    <a:sym typeface="+mn-ea"/>
                  </a:rPr>
                  <a:t>Θ</a:t>
                </a:r>
                <a:r>
                  <a:rPr sz="1500" spc="-105" dirty="0">
                    <a:solidFill>
                      <a:srgbClr val="231F20"/>
                    </a:solidFill>
                    <a:latin typeface="Tahoma"/>
                    <a:cs typeface="Tahoma"/>
                    <a:sym typeface="+mn-ea"/>
                  </a:rPr>
                  <a:t> 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is</a:t>
                </a:r>
                <a:r>
                  <a:rPr sz="1500" spc="-1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the</a:t>
                </a:r>
                <a:r>
                  <a:rPr sz="1500" spc="-1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non-commutative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(NC)</a:t>
                </a:r>
                <a:r>
                  <a:rPr sz="1500" spc="-1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parameter,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which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d</a:t>
                </a:r>
                <a:r>
                  <a:rPr lang="fr-FR"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e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scribe</a:t>
                </a:r>
                <a:r>
                  <a:rPr lang="fr-FR"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s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the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fundamental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cell discretizing the spacetime.</a:t>
                </a:r>
                <a:endParaRPr sz="1500">
                  <a:latin typeface="Palatino Linotype"/>
                  <a:cs typeface="Palatino Linotype"/>
                </a:endParaRPr>
              </a:p>
              <a:p>
                <a:pPr marL="24765" marR="5080" algn="just">
                  <a:lnSpc>
                    <a:spcPct val="101000"/>
                  </a:lnSpc>
                  <a:spcBef>
                    <a:spcPts val="685"/>
                  </a:spcBef>
                </a:pPr>
                <a:endParaRPr lang="fr-FR" altLang="en-US" sz="1500" dirty="0">
                  <a:solidFill>
                    <a:srgbClr val="231F20"/>
                  </a:solidFill>
                  <a:latin typeface="DejaVu Math TeX Gyre" panose="02000503000000000000" charset="0"/>
                  <a:cs typeface="DejaVu Math TeX Gyre" panose="02000503000000000000" charset="0"/>
                </a:endParaRPr>
              </a:p>
            </p:txBody>
          </p:sp>
        </mc:Choice>
        <mc:Fallback>
          <p:sp>
            <p:nvSpPr>
              <p:cNvPr id="10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60" y="1559819"/>
                <a:ext cx="4562475" cy="3209925"/>
              </a:xfrm>
              <a:prstGeom prst="rect">
                <a:avLst/>
              </a:prstGeom>
              <a:blipFill rotWithShape="1">
                <a:blip r:embed="rId2"/>
                <a:stretch>
                  <a:fillRect l="-9" t="-8" r="9" b="8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object 14"/>
          <p:cNvGrpSpPr/>
          <p:nvPr/>
        </p:nvGrpSpPr>
        <p:grpSpPr>
          <a:xfrm>
            <a:off x="312067" y="4651390"/>
            <a:ext cx="4755515" cy="3397250"/>
            <a:chOff x="312067" y="4651390"/>
            <a:chExt cx="4755515" cy="3397250"/>
          </a:xfrm>
        </p:grpSpPr>
        <p:pic>
          <p:nvPicPr>
            <p:cNvPr id="15" name="object 15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331434" y="4670758"/>
              <a:ext cx="4716496" cy="383669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31435" y="4670758"/>
              <a:ext cx="4716780" cy="384175"/>
            </a:xfrm>
            <a:custGeom>
              <a:avLst/>
              <a:gdLst/>
              <a:ahLst/>
              <a:cxnLst/>
              <a:rect l="l" t="t" r="r" b="b"/>
              <a:pathLst>
                <a:path w="4716780" h="384175">
                  <a:moveTo>
                    <a:pt x="0" y="383669"/>
                  </a:moveTo>
                  <a:lnTo>
                    <a:pt x="0" y="0"/>
                  </a:lnTo>
                  <a:lnTo>
                    <a:pt x="4524662" y="0"/>
                  </a:lnTo>
                  <a:lnTo>
                    <a:pt x="4568648" y="5066"/>
                  </a:lnTo>
                  <a:lnTo>
                    <a:pt x="4609026" y="19498"/>
                  </a:lnTo>
                  <a:lnTo>
                    <a:pt x="4644645" y="42143"/>
                  </a:lnTo>
                  <a:lnTo>
                    <a:pt x="4674353" y="71851"/>
                  </a:lnTo>
                  <a:lnTo>
                    <a:pt x="4696998" y="107470"/>
                  </a:lnTo>
                  <a:lnTo>
                    <a:pt x="4711430" y="147848"/>
                  </a:lnTo>
                  <a:lnTo>
                    <a:pt x="4716496" y="191834"/>
                  </a:lnTo>
                  <a:lnTo>
                    <a:pt x="4716496" y="383669"/>
                  </a:lnTo>
                  <a:lnTo>
                    <a:pt x="0" y="383669"/>
                  </a:lnTo>
                  <a:close/>
                </a:path>
              </a:pathLst>
            </a:custGeom>
            <a:ln w="38366">
              <a:solidFill>
                <a:srgbClr val="008AC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31435" y="5054427"/>
              <a:ext cx="4716780" cy="2974975"/>
            </a:xfrm>
            <a:custGeom>
              <a:avLst/>
              <a:gdLst/>
              <a:ahLst/>
              <a:cxnLst/>
              <a:rect l="l" t="t" r="r" b="b"/>
              <a:pathLst>
                <a:path w="4716780" h="2974975">
                  <a:moveTo>
                    <a:pt x="4716496" y="0"/>
                  </a:moveTo>
                  <a:lnTo>
                    <a:pt x="0" y="0"/>
                  </a:lnTo>
                  <a:lnTo>
                    <a:pt x="0" y="2782654"/>
                  </a:lnTo>
                  <a:lnTo>
                    <a:pt x="5066" y="2826641"/>
                  </a:lnTo>
                  <a:lnTo>
                    <a:pt x="19498" y="2867019"/>
                  </a:lnTo>
                  <a:lnTo>
                    <a:pt x="42143" y="2902638"/>
                  </a:lnTo>
                  <a:lnTo>
                    <a:pt x="71851" y="2932346"/>
                  </a:lnTo>
                  <a:lnTo>
                    <a:pt x="107469" y="2954991"/>
                  </a:lnTo>
                  <a:lnTo>
                    <a:pt x="147848" y="2969423"/>
                  </a:lnTo>
                  <a:lnTo>
                    <a:pt x="191834" y="2974489"/>
                  </a:lnTo>
                  <a:lnTo>
                    <a:pt x="4716496" y="2974489"/>
                  </a:lnTo>
                  <a:lnTo>
                    <a:pt x="47164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31435" y="5054427"/>
              <a:ext cx="4716780" cy="2974975"/>
            </a:xfrm>
            <a:custGeom>
              <a:avLst/>
              <a:gdLst/>
              <a:ahLst/>
              <a:cxnLst/>
              <a:rect l="l" t="t" r="r" b="b"/>
              <a:pathLst>
                <a:path w="4716780" h="2974975">
                  <a:moveTo>
                    <a:pt x="0" y="0"/>
                  </a:moveTo>
                  <a:lnTo>
                    <a:pt x="0" y="2782654"/>
                  </a:lnTo>
                  <a:lnTo>
                    <a:pt x="5066" y="2826641"/>
                  </a:lnTo>
                  <a:lnTo>
                    <a:pt x="19498" y="2867019"/>
                  </a:lnTo>
                  <a:lnTo>
                    <a:pt x="42143" y="2902638"/>
                  </a:lnTo>
                  <a:lnTo>
                    <a:pt x="71851" y="2932346"/>
                  </a:lnTo>
                  <a:lnTo>
                    <a:pt x="107469" y="2954991"/>
                  </a:lnTo>
                  <a:lnTo>
                    <a:pt x="147848" y="2969423"/>
                  </a:lnTo>
                  <a:lnTo>
                    <a:pt x="191834" y="2974489"/>
                  </a:lnTo>
                  <a:lnTo>
                    <a:pt x="4716496" y="2974489"/>
                  </a:lnTo>
                  <a:lnTo>
                    <a:pt x="4716496" y="0"/>
                  </a:lnTo>
                </a:path>
              </a:pathLst>
            </a:custGeom>
            <a:ln w="38366">
              <a:solidFill>
                <a:srgbClr val="008AC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402590" y="4554855"/>
            <a:ext cx="4587240" cy="3338830"/>
          </a:xfrm>
          <a:prstGeom prst="rect">
            <a:avLst/>
          </a:prstGeom>
        </p:spPr>
        <p:txBody>
          <a:bodyPr vert="horz" wrap="square" lIns="0" tIns="132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sz="2150" b="1" spc="90" dirty="0">
                <a:solidFill>
                  <a:srgbClr val="FFFFFF"/>
                </a:solidFill>
                <a:latin typeface="Palatino Linotype"/>
                <a:cs typeface="Palatino Linotype"/>
              </a:rPr>
              <a:t>O</a:t>
            </a:r>
            <a:r>
              <a:rPr sz="1750" b="1" spc="90" dirty="0">
                <a:solidFill>
                  <a:srgbClr val="FFFFFF"/>
                </a:solidFill>
                <a:latin typeface="Palatino Linotype"/>
                <a:cs typeface="Palatino Linotype"/>
              </a:rPr>
              <a:t>BJECTIVES</a:t>
            </a:r>
            <a:endParaRPr sz="1750">
              <a:latin typeface="Palatino Linotype"/>
              <a:cs typeface="Palatino Linotype"/>
            </a:endParaRPr>
          </a:p>
          <a:p>
            <a:pPr marL="24765" marR="5080" algn="just">
              <a:lnSpc>
                <a:spcPct val="101000"/>
              </a:lnSpc>
              <a:spcBef>
                <a:spcPts val="640"/>
              </a:spcBef>
            </a:pP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Our aim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is to investigat</a:t>
            </a:r>
            <a:r>
              <a:rPr lang="fr-FR" sz="1500" dirty="0">
                <a:solidFill>
                  <a:srgbClr val="231F20"/>
                </a:solidFill>
                <a:latin typeface="Palatino Linotype"/>
                <a:cs typeface="Palatino Linotype"/>
              </a:rPr>
              <a:t>e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 the four classical experi</a:t>
            </a:r>
            <a:r>
              <a:rPr lang="fr-FR" sz="1500" dirty="0">
                <a:solidFill>
                  <a:srgbClr val="231F20"/>
                </a:solidFill>
                <a:latin typeface="Palatino Linotype"/>
                <a:cs typeface="Palatino Linotype"/>
              </a:rPr>
              <a:t>-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 mental</a:t>
            </a:r>
            <a:r>
              <a:rPr sz="1500" spc="-1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tests</a:t>
            </a:r>
            <a:r>
              <a:rPr sz="1500" spc="-1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of</a:t>
            </a:r>
            <a:r>
              <a:rPr sz="1500" spc="-1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general</a:t>
            </a:r>
            <a:r>
              <a:rPr sz="1500" spc="-1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relativity</a:t>
            </a:r>
            <a:r>
              <a:rPr sz="1500" spc="-1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in</a:t>
            </a:r>
            <a:r>
              <a:rPr sz="1500" spc="-1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the</a:t>
            </a:r>
            <a:r>
              <a:rPr sz="1500" spc="-1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NC</a:t>
            </a:r>
            <a:r>
              <a:rPr sz="1500" spc="-1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gauge</a:t>
            </a:r>
            <a:r>
              <a:rPr sz="1500" spc="-1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the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ory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of </a:t>
            </a:r>
            <a:r>
              <a:rPr sz="1500" spc="-20" dirty="0">
                <a:solidFill>
                  <a:srgbClr val="231F20"/>
                </a:solidFill>
                <a:latin typeface="Palatino Linotype"/>
                <a:cs typeface="Palatino Linotype"/>
              </a:rPr>
              <a:t>gravity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and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to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estimate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the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lower bound on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the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NC parameter</a:t>
            </a:r>
            <a:r>
              <a:rPr sz="1500" spc="-1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using</a:t>
            </a:r>
            <a:r>
              <a:rPr sz="1500" spc="-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the</a:t>
            </a:r>
            <a:r>
              <a:rPr sz="1500" spc="-1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deformed</a:t>
            </a:r>
            <a:r>
              <a:rPr sz="1500" spc="-1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Schwarzschil </a:t>
            </a:r>
            <a:r>
              <a:rPr sz="1500" spc="-36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black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hole (SBH) metric as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background [1],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then we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compare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our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results to the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one found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in </a:t>
            </a:r>
            <a:r>
              <a:rPr sz="1500" spc="-5" dirty="0">
                <a:solidFill>
                  <a:srgbClr val="231F20"/>
                </a:solidFill>
                <a:latin typeface="Palatino Linotype"/>
                <a:cs typeface="Palatino Linotype"/>
              </a:rPr>
              <a:t>different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ap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proach of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NC geometry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[2, 3].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-65" dirty="0">
                <a:solidFill>
                  <a:srgbClr val="231F20"/>
                </a:solidFill>
                <a:latin typeface="Palatino Linotype"/>
                <a:cs typeface="Palatino Linotype"/>
              </a:rPr>
              <a:t>We</a:t>
            </a:r>
            <a:r>
              <a:rPr sz="1500" spc="-6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start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by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the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NC</a:t>
            </a:r>
            <a:r>
              <a:rPr sz="1500" spc="1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periastron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advance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of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some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planets orbit in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our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solar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 system,</a:t>
            </a:r>
            <a:r>
              <a:rPr sz="1500" spc="-6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-5" dirty="0">
                <a:solidFill>
                  <a:srgbClr val="231F20"/>
                </a:solidFill>
                <a:latin typeface="Palatino Linotype"/>
                <a:cs typeface="Palatino Linotype"/>
              </a:rPr>
              <a:t>where</a:t>
            </a:r>
            <a:r>
              <a:rPr sz="1500" spc="-8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for</a:t>
            </a:r>
            <a:r>
              <a:rPr sz="1500" spc="-8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the</a:t>
            </a:r>
            <a:r>
              <a:rPr sz="1500" spc="-8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deflection</a:t>
            </a:r>
            <a:r>
              <a:rPr sz="1500" spc="-8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of</a:t>
            </a:r>
            <a:r>
              <a:rPr sz="1500" spc="-8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light,</a:t>
            </a:r>
            <a:r>
              <a:rPr sz="1500" spc="-7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red-shift,</a:t>
            </a:r>
            <a:r>
              <a:rPr sz="1500" spc="-6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and </a:t>
            </a:r>
            <a:r>
              <a:rPr sz="1500" spc="-36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time delay we use data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of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a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primordial black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 hole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at the early universe,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and we use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the scale factor </a:t>
            </a:r>
            <a:r>
              <a:rPr sz="1500" spc="-36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i="1" spc="2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1500" i="1" spc="3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to get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a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 physical </a:t>
            </a:r>
            <a:r>
              <a:rPr sz="1500" spc="-5" dirty="0">
                <a:solidFill>
                  <a:srgbClr val="231F20"/>
                </a:solidFill>
                <a:latin typeface="Palatino Linotype"/>
                <a:cs typeface="Palatino Linotype"/>
              </a:rPr>
              <a:t>result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 [2, 3].</a:t>
            </a:r>
            <a:endParaRPr sz="1500">
              <a:latin typeface="Palatino Linotype"/>
              <a:cs typeface="Palatino Linotype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220335" y="1656715"/>
            <a:ext cx="4755515" cy="10041255"/>
            <a:chOff x="5220399" y="1669323"/>
            <a:chExt cx="4755515" cy="12045315"/>
          </a:xfrm>
        </p:grpSpPr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39765" y="1688691"/>
              <a:ext cx="4716496" cy="383669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5239766" y="1688691"/>
              <a:ext cx="4716780" cy="384175"/>
            </a:xfrm>
            <a:custGeom>
              <a:avLst/>
              <a:gdLst/>
              <a:ahLst/>
              <a:cxnLst/>
              <a:rect l="l" t="t" r="r" b="b"/>
              <a:pathLst>
                <a:path w="4716780" h="384175">
                  <a:moveTo>
                    <a:pt x="0" y="383669"/>
                  </a:moveTo>
                  <a:lnTo>
                    <a:pt x="0" y="0"/>
                  </a:lnTo>
                  <a:lnTo>
                    <a:pt x="4524662" y="0"/>
                  </a:lnTo>
                  <a:lnTo>
                    <a:pt x="4568648" y="5066"/>
                  </a:lnTo>
                  <a:lnTo>
                    <a:pt x="4609027" y="19498"/>
                  </a:lnTo>
                  <a:lnTo>
                    <a:pt x="4644645" y="42143"/>
                  </a:lnTo>
                  <a:lnTo>
                    <a:pt x="4674353" y="71851"/>
                  </a:lnTo>
                  <a:lnTo>
                    <a:pt x="4696999" y="107470"/>
                  </a:lnTo>
                  <a:lnTo>
                    <a:pt x="4711430" y="147848"/>
                  </a:lnTo>
                  <a:lnTo>
                    <a:pt x="4716497" y="191834"/>
                  </a:lnTo>
                  <a:lnTo>
                    <a:pt x="4716497" y="383669"/>
                  </a:lnTo>
                  <a:lnTo>
                    <a:pt x="0" y="383669"/>
                  </a:lnTo>
                  <a:close/>
                </a:path>
              </a:pathLst>
            </a:custGeom>
            <a:ln w="38366">
              <a:solidFill>
                <a:srgbClr val="008AC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5239766" y="2072360"/>
              <a:ext cx="4716780" cy="11622405"/>
            </a:xfrm>
            <a:custGeom>
              <a:avLst/>
              <a:gdLst/>
              <a:ahLst/>
              <a:cxnLst/>
              <a:rect l="l" t="t" r="r" b="b"/>
              <a:pathLst>
                <a:path w="4716780" h="11622405">
                  <a:moveTo>
                    <a:pt x="4716497" y="0"/>
                  </a:moveTo>
                  <a:lnTo>
                    <a:pt x="0" y="0"/>
                  </a:lnTo>
                  <a:lnTo>
                    <a:pt x="0" y="11430465"/>
                  </a:lnTo>
                  <a:lnTo>
                    <a:pt x="5066" y="11474451"/>
                  </a:lnTo>
                  <a:lnTo>
                    <a:pt x="19498" y="11514830"/>
                  </a:lnTo>
                  <a:lnTo>
                    <a:pt x="42143" y="11550448"/>
                  </a:lnTo>
                  <a:lnTo>
                    <a:pt x="71851" y="11580156"/>
                  </a:lnTo>
                  <a:lnTo>
                    <a:pt x="107470" y="11602802"/>
                  </a:lnTo>
                  <a:lnTo>
                    <a:pt x="147848" y="11617233"/>
                  </a:lnTo>
                  <a:lnTo>
                    <a:pt x="191834" y="11622300"/>
                  </a:lnTo>
                  <a:lnTo>
                    <a:pt x="4716497" y="11622300"/>
                  </a:lnTo>
                  <a:lnTo>
                    <a:pt x="47164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5239766" y="2072360"/>
              <a:ext cx="4716780" cy="11622405"/>
            </a:xfrm>
            <a:custGeom>
              <a:avLst/>
              <a:gdLst/>
              <a:ahLst/>
              <a:cxnLst/>
              <a:rect l="l" t="t" r="r" b="b"/>
              <a:pathLst>
                <a:path w="4716780" h="11622405">
                  <a:moveTo>
                    <a:pt x="0" y="0"/>
                  </a:moveTo>
                  <a:lnTo>
                    <a:pt x="0" y="11430465"/>
                  </a:lnTo>
                  <a:lnTo>
                    <a:pt x="5066" y="11474451"/>
                  </a:lnTo>
                  <a:lnTo>
                    <a:pt x="19498" y="11514830"/>
                  </a:lnTo>
                  <a:lnTo>
                    <a:pt x="42143" y="11550448"/>
                  </a:lnTo>
                  <a:lnTo>
                    <a:pt x="71851" y="11580156"/>
                  </a:lnTo>
                  <a:lnTo>
                    <a:pt x="107470" y="11602802"/>
                  </a:lnTo>
                  <a:lnTo>
                    <a:pt x="147848" y="11617233"/>
                  </a:lnTo>
                  <a:lnTo>
                    <a:pt x="191834" y="11622300"/>
                  </a:lnTo>
                  <a:lnTo>
                    <a:pt x="4716497" y="11622300"/>
                  </a:lnTo>
                  <a:lnTo>
                    <a:pt x="4716497" y="0"/>
                  </a:lnTo>
                </a:path>
              </a:pathLst>
            </a:custGeom>
            <a:ln w="38366">
              <a:solidFill>
                <a:srgbClr val="008AC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 txBox="1"/>
          <p:nvPr/>
        </p:nvSpPr>
        <p:spPr>
          <a:xfrm>
            <a:off x="5310505" y="1632585"/>
            <a:ext cx="3809365" cy="79692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150" b="1" spc="65" dirty="0">
                <a:solidFill>
                  <a:srgbClr val="FFFFFF"/>
                </a:solidFill>
                <a:latin typeface="Palatino Linotype"/>
                <a:cs typeface="Palatino Linotype"/>
              </a:rPr>
              <a:t>O</a:t>
            </a:r>
            <a:r>
              <a:rPr sz="1750" b="1" spc="65" dirty="0">
                <a:solidFill>
                  <a:srgbClr val="FFFFFF"/>
                </a:solidFill>
                <a:latin typeface="Palatino Linotype"/>
                <a:cs typeface="Palatino Linotype"/>
              </a:rPr>
              <a:t>RBITAL</a:t>
            </a:r>
            <a:r>
              <a:rPr sz="1750" b="1" spc="19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1750" b="1" spc="75" dirty="0">
                <a:solidFill>
                  <a:srgbClr val="FFFFFF"/>
                </a:solidFill>
                <a:latin typeface="Palatino Linotype"/>
                <a:cs typeface="Palatino Linotype"/>
              </a:rPr>
              <a:t>MOTION</a:t>
            </a:r>
            <a:endParaRPr sz="1750">
              <a:latin typeface="Palatino Linotype"/>
              <a:cs typeface="Palatino Linotype"/>
            </a:endParaRPr>
          </a:p>
          <a:p>
            <a:pPr marL="24765">
              <a:lnSpc>
                <a:spcPct val="100000"/>
              </a:lnSpc>
              <a:spcBef>
                <a:spcPts val="485"/>
              </a:spcBef>
              <a:tabLst>
                <a:tab pos="438150" algn="l"/>
              </a:tabLst>
            </a:pPr>
            <a:r>
              <a:rPr sz="2150" b="1" spc="10" dirty="0">
                <a:solidFill>
                  <a:srgbClr val="231F20"/>
                </a:solidFill>
                <a:latin typeface="Palatino Linotype"/>
                <a:cs typeface="Palatino Linotype"/>
              </a:rPr>
              <a:t>1	Periastron</a:t>
            </a:r>
            <a:r>
              <a:rPr sz="2150" b="1" spc="-4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2150" b="1" spc="10" dirty="0">
                <a:solidFill>
                  <a:srgbClr val="231F20"/>
                </a:solidFill>
                <a:latin typeface="Palatino Linotype"/>
                <a:cs typeface="Palatino Linotype"/>
              </a:rPr>
              <a:t>advance</a:t>
            </a:r>
            <a:endParaRPr sz="2150">
              <a:latin typeface="Palatino Linotype"/>
              <a:cs typeface="Palatino Linotyp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22917" y="2581428"/>
            <a:ext cx="4550410" cy="67818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algn="just">
              <a:lnSpc>
                <a:spcPts val="1660"/>
              </a:lnSpc>
              <a:spcBef>
                <a:spcPts val="280"/>
              </a:spcBef>
            </a:pP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In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our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previous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work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[12],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we derived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the expression </a:t>
            </a:r>
            <a:r>
              <a:rPr sz="1500" spc="-36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of the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angle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deviation after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one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revolution in the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NC </a:t>
            </a:r>
            <a:r>
              <a:rPr sz="1500" spc="1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SBH</a:t>
            </a:r>
            <a:r>
              <a:rPr sz="1500" spc="-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metric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given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 by:</a:t>
            </a:r>
            <a:endParaRPr sz="1500">
              <a:latin typeface="Palatino Linotype"/>
              <a:cs typeface="Palatino Linotype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object 27"/>
              <p:cNvSpPr txBox="1"/>
              <p:nvPr/>
            </p:nvSpPr>
            <p:spPr>
              <a:xfrm>
                <a:off x="5323205" y="3488690"/>
                <a:ext cx="550545" cy="221615"/>
              </a:xfrm>
              <a:prstGeom prst="rect">
                <a:avLst/>
              </a:prstGeom>
            </p:spPr>
            <p:txBody>
              <a:bodyPr vert="horz" wrap="square" lIns="0" tIns="1397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1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350" spc="170" dirty="0">
                          <a:solidFill>
                            <a:srgbClr val="231F20"/>
                          </a:solidFill>
                          <a:latin typeface="DejaVu Math TeX Gyre" panose="02000503000000000000" charset="0"/>
                          <a:ea typeface="MS Mincho" charset="0"/>
                          <a:cs typeface="DejaVu Math TeX Gyre" panose="02000503000000000000" charset="0"/>
                        </a:rPr>
                        <m:t>∆</m:t>
                      </m:r>
                      <m:r>
                        <a:rPr lang="en-US" sz="1350" i="1" spc="170" dirty="0">
                          <a:solidFill>
                            <a:srgbClr val="231F20"/>
                          </a:solidFill>
                          <a:latin typeface="DejaVu Math TeX Gyre" panose="02000503000000000000" charset="0"/>
                          <a:ea typeface="MS Mincho" charset="0"/>
                          <a:cs typeface="DejaVu Math TeX Gyre" panose="02000503000000000000" charset="0"/>
                        </a:rPr>
                        <m:t>𝜑</m:t>
                      </m:r>
                      <m:r>
                        <a:rPr lang="en-US" sz="1350" i="1" spc="170" dirty="0">
                          <a:solidFill>
                            <a:srgbClr val="231F20"/>
                          </a:solidFill>
                          <a:latin typeface="DejaVu Math TeX Gyre" panose="02000503000000000000" charset="0"/>
                          <a:ea typeface="MS Mincho" charset="0"/>
                          <a:cs typeface="DejaVu Math TeX Gyre" panose="02000503000000000000" charset="0"/>
                        </a:rPr>
                        <m:t>=</m:t>
                      </m:r>
                    </m:oMath>
                  </m:oMathPara>
                </a14:m>
                <a:endParaRPr sz="1350">
                  <a:latin typeface="DejaVu Math TeX Gyre" panose="02000503000000000000" charset="0"/>
                  <a:cs typeface="DejaVu Math TeX Gyre" panose="02000503000000000000" charset="0"/>
                </a:endParaRPr>
              </a:p>
            </p:txBody>
          </p:sp>
        </mc:Choice>
        <mc:Fallback>
          <p:sp>
            <p:nvSpPr>
              <p:cNvPr id="27" name="object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3205" y="3488690"/>
                <a:ext cx="550545" cy="2216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bject 43"/>
          <p:cNvSpPr txBox="1"/>
          <p:nvPr/>
        </p:nvSpPr>
        <p:spPr>
          <a:xfrm>
            <a:off x="9799894" y="3741728"/>
            <a:ext cx="11938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330" dirty="0">
                <a:solidFill>
                  <a:srgbClr val="231F20"/>
                </a:solidFill>
                <a:latin typeface="Trebuchet MS" panose="020B0603020202020204"/>
                <a:cs typeface="Trebuchet MS" panose="020B0603020202020204"/>
              </a:rPr>
              <a:t> </a:t>
            </a:r>
            <a:endParaRPr sz="13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329420" y="3954780"/>
            <a:ext cx="332105" cy="2216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FR" sz="1350">
                <a:latin typeface="Palatino Linotype"/>
                <a:cs typeface="Palatino Linotype"/>
              </a:rPr>
              <a:t>(1)</a:t>
            </a:r>
            <a:endParaRPr lang="fr-FR" sz="1350">
              <a:latin typeface="Palatino Linotype"/>
              <a:cs typeface="Palatino Linotype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322917" y="4680836"/>
            <a:ext cx="4550410" cy="477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95"/>
              </a:spcBef>
            </a:pPr>
            <a:r>
              <a:rPr sz="1500" spc="-5" dirty="0">
                <a:solidFill>
                  <a:srgbClr val="231F20"/>
                </a:solidFill>
                <a:latin typeface="Palatino Linotype"/>
                <a:cs typeface="Palatino Linotype"/>
              </a:rPr>
              <a:t>where</a:t>
            </a:r>
            <a:r>
              <a:rPr sz="1500" spc="6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i="1" spc="8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α,</a:t>
            </a:r>
            <a:r>
              <a:rPr sz="1500" i="1" spc="-8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i="1" spc="-1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e</a:t>
            </a:r>
            <a:r>
              <a:rPr sz="1500" i="1" spc="10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denote</a:t>
            </a:r>
            <a:r>
              <a:rPr sz="1500" spc="6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the</a:t>
            </a:r>
            <a:r>
              <a:rPr sz="1500" spc="7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major</a:t>
            </a:r>
            <a:r>
              <a:rPr sz="1500" spc="6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semi-axis</a:t>
            </a:r>
            <a:r>
              <a:rPr sz="1500" spc="7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and</a:t>
            </a:r>
            <a:r>
              <a:rPr sz="1500" spc="6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the eccen</a:t>
            </a:r>
            <a:r>
              <a:rPr sz="1500" spc="-36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tricity</a:t>
            </a:r>
            <a:r>
              <a:rPr sz="1500" spc="-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of the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motion.</a:t>
            </a:r>
            <a:endParaRPr sz="1500">
              <a:latin typeface="Palatino Linotype"/>
              <a:cs typeface="Palatino Linotype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5331460" y="5342255"/>
            <a:ext cx="4410075" cy="4316095"/>
            <a:chOff x="5331490" y="5342327"/>
            <a:chExt cx="4424680" cy="4409440"/>
          </a:xfrm>
        </p:grpSpPr>
        <p:pic>
          <p:nvPicPr>
            <p:cNvPr id="47" name="object 4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93009" y="5342327"/>
              <a:ext cx="1809775" cy="1386547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5335617" y="9747350"/>
              <a:ext cx="4416425" cy="0"/>
            </a:xfrm>
            <a:custGeom>
              <a:avLst/>
              <a:gdLst/>
              <a:ahLst/>
              <a:cxnLst/>
              <a:rect l="l" t="t" r="r" b="b"/>
              <a:pathLst>
                <a:path w="4416425">
                  <a:moveTo>
                    <a:pt x="0" y="0"/>
                  </a:moveTo>
                  <a:lnTo>
                    <a:pt x="4416322" y="0"/>
                  </a:lnTo>
                </a:path>
              </a:pathLst>
            </a:custGeom>
            <a:ln w="766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object 49"/>
              <p:cNvSpPr txBox="1"/>
              <p:nvPr/>
            </p:nvSpPr>
            <p:spPr>
              <a:xfrm>
                <a:off x="5272117" y="6883070"/>
                <a:ext cx="4639310" cy="2355850"/>
              </a:xfrm>
              <a:prstGeom prst="rect">
                <a:avLst/>
              </a:prstGeom>
            </p:spPr>
            <p:txBody>
              <a:bodyPr vert="horz" wrap="square" lIns="0" tIns="1397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  <a:spcBef>
                    <a:spcPts val="110"/>
                  </a:spcBef>
                </a:pPr>
                <a:r>
                  <a:rPr sz="1350" b="1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Figure</a:t>
                </a:r>
                <a:r>
                  <a:rPr sz="1350" b="1" spc="-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350" b="1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1:</a:t>
                </a:r>
                <a:r>
                  <a:rPr sz="1350" b="1" spc="7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35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Periastron </a:t>
                </a:r>
                <a:r>
                  <a:rPr sz="135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advance</a:t>
                </a:r>
                <a:r>
                  <a:rPr sz="1350" spc="-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35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of orbit.</a:t>
                </a:r>
                <a:endParaRPr sz="1350">
                  <a:latin typeface="Palatino Linotype"/>
                  <a:cs typeface="Palatino Linotype"/>
                </a:endParaRPr>
              </a:p>
              <a:p>
                <a:pPr marL="63500" marR="43180" algn="just">
                  <a:lnSpc>
                    <a:spcPct val="101000"/>
                  </a:lnSpc>
                  <a:spcBef>
                    <a:spcPts val="1235"/>
                  </a:spcBef>
                </a:pP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As numerical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application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we choose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the problem of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Mercury planet orbit, the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lower bound on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the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NC pa- </a:t>
                </a:r>
                <a:r>
                  <a:rPr sz="1500" spc="-36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rameter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is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computed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using:</a:t>
                </a:r>
                <a:endParaRPr sz="1500" dirty="0">
                  <a:solidFill>
                    <a:srgbClr val="231F20"/>
                  </a:solidFill>
                  <a:latin typeface="Palatino Linotype"/>
                  <a:cs typeface="Palatino Linotype"/>
                </a:endParaRPr>
              </a:p>
              <a:p>
                <a:pPr marL="63500" marR="43180" algn="just">
                  <a:lnSpc>
                    <a:spcPct val="101000"/>
                  </a:lnSpc>
                  <a:spcBef>
                    <a:spcPts val="1235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50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en-US" sz="1500" i="1">
                                  <a:latin typeface="DejaVu Math TeX Gyre" panose="02000503000000000000" charset="0"/>
                                  <a:cs typeface="DejaVu Math TeX Gyre" panose="02000503000000000000" charset="0"/>
                                </a:rPr>
                              </m:ctrlPr>
                            </m:sSubPr>
                            <m:e>
                              <m:r>
                                <a:rPr lang="en-US" sz="1500" i="1">
                                  <a:latin typeface="DejaVu Math TeX Gyre" panose="02000503000000000000" charset="0"/>
                                  <a:cs typeface="DejaVu Math TeX Gyre" panose="02000503000000000000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1500" i="1">
                                  <a:latin typeface="DejaVu Math TeX Gyre" panose="02000503000000000000" charset="0"/>
                                  <a:cs typeface="DejaVu Math TeX Gyre" panose="02000503000000000000" charset="0"/>
                                </a:rPr>
                                <m:t>𝑁𝐶</m:t>
                              </m:r>
                            </m:sub>
                          </m:sSub>
                        </m:e>
                      </m:d>
                      <m:r>
                        <a:rPr lang="en-US" sz="150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50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en-US" sz="1500" i="1">
                                  <a:latin typeface="DejaVu Math TeX Gyre" panose="02000503000000000000" charset="0"/>
                                  <a:cs typeface="DejaVu Math TeX Gyre" panose="02000503000000000000" charset="0"/>
                                </a:rPr>
                              </m:ctrlPr>
                            </m:sSubPr>
                            <m:e>
                              <m:r>
                                <a:rPr lang="en-US" sz="1500" i="1">
                                  <a:latin typeface="DejaVu Math TeX Gyre" panose="02000503000000000000" charset="0"/>
                                  <a:cs typeface="DejaVu Math TeX Gyre" panose="02000503000000000000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1500" i="1">
                                  <a:latin typeface="DejaVu Math TeX Gyre" panose="02000503000000000000" charset="0"/>
                                  <a:cs typeface="DejaVu Math TeX Gyre" panose="02000503000000000000" charset="0"/>
                                </a:rPr>
                                <m:t>𝐺𝑅</m:t>
                              </m:r>
                            </m:sub>
                          </m:sSub>
                          <m:r>
                            <a:rPr lang="en-US" sz="150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−</m:t>
                          </m:r>
                          <m:r>
                            <a:rPr lang="en-US" sz="150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en-US" sz="1500" i="1">
                                  <a:latin typeface="DejaVu Math TeX Gyre" panose="02000503000000000000" charset="0"/>
                                  <a:cs typeface="DejaVu Math TeX Gyre" panose="02000503000000000000" charset="0"/>
                                </a:rPr>
                              </m:ctrlPr>
                            </m:sSubPr>
                            <m:e>
                              <m:r>
                                <a:rPr lang="en-US" sz="1500" i="1">
                                  <a:latin typeface="DejaVu Math TeX Gyre" panose="02000503000000000000" charset="0"/>
                                  <a:cs typeface="DejaVu Math TeX Gyre" panose="02000503000000000000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1500" i="1">
                                  <a:latin typeface="DejaVu Math TeX Gyre" panose="02000503000000000000" charset="0"/>
                                  <a:cs typeface="DejaVu Math TeX Gyre" panose="02000503000000000000" charset="0"/>
                                </a:rPr>
                                <m:t>𝑜𝑏𝑠</m:t>
                              </m:r>
                            </m:sub>
                          </m:sSub>
                        </m:e>
                      </m:d>
                      <m:r>
                        <a:rPr lang="en-US" sz="150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,</m:t>
                      </m:r>
                    </m:oMath>
                  </m:oMathPara>
                </a14:m>
                <a:endParaRPr lang="en-US" sz="1500" i="1">
                  <a:latin typeface="DejaVu Math TeX Gyre" panose="02000503000000000000" charset="0"/>
                  <a:cs typeface="DejaVu Math TeX Gyre" panose="02000503000000000000" charset="0"/>
                </a:endParaRPr>
              </a:p>
              <a:p>
                <a:pPr marL="63500" marR="43180" algn="just">
                  <a:lnSpc>
                    <a:spcPct val="101000"/>
                  </a:lnSpc>
                  <a:spcBef>
                    <a:spcPts val="1235"/>
                  </a:spcBef>
                </a:pP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thuse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the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NC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parameter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is of 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order:</a:t>
                </a:r>
                <a:endParaRPr sz="1500" spc="-5" dirty="0">
                  <a:solidFill>
                    <a:srgbClr val="231F20"/>
                  </a:solidFill>
                  <a:latin typeface="Palatino Linotype"/>
                  <a:cs typeface="Palatino Linotype"/>
                </a:endParaRPr>
              </a:p>
              <a:p>
                <a:pPr marL="63500" marR="43180" algn="just">
                  <a:lnSpc>
                    <a:spcPct val="101000"/>
                  </a:lnSpc>
                  <a:spcBef>
                    <a:spcPts val="1235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50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</m:ctrlPr>
                        </m:sSupPr>
                        <m:e>
                          <m:r>
                            <a:rPr lang="en-US" sz="150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𝛩</m:t>
                          </m:r>
                        </m:e>
                        <m:sup>
                          <m:r>
                            <a:rPr lang="en-US" sz="150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𝑝ℎ𝑦</m:t>
                          </m:r>
                        </m:sup>
                      </m:sSup>
                      <m:r>
                        <a:rPr lang="en-US" sz="150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50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</m:ctrlPr>
                        </m:radPr>
                        <m:deg/>
                        <m:e>
                          <m:r>
                            <a:rPr lang="en-US" sz="150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ℏ</m:t>
                          </m:r>
                          <m:r>
                            <a:rPr lang="en-US" sz="150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𝛩</m:t>
                          </m:r>
                        </m:e>
                      </m:rad>
                      <m:r>
                        <a:rPr lang="en-US" sz="150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≤</m:t>
                      </m:r>
                      <m:r>
                        <a:rPr lang="en-US" sz="150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5</m:t>
                      </m:r>
                      <m:r>
                        <a:rPr lang="en-US" sz="150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,</m:t>
                      </m:r>
                      <m:r>
                        <a:rPr lang="en-US" sz="150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7876</m:t>
                      </m:r>
                      <m:r>
                        <a:rPr lang="en-US" sz="150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×</m:t>
                      </m:r>
                      <m:sSup>
                        <m:sSupPr>
                          <m:ctrlPr>
                            <a:rPr lang="en-US" sz="150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</m:ctrlPr>
                        </m:sSupPr>
                        <m:e>
                          <m:r>
                            <a:rPr lang="en-US" sz="150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10</m:t>
                          </m:r>
                        </m:e>
                        <m:sup>
                          <m:r>
                            <a:rPr lang="en-US" sz="150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−</m:t>
                          </m:r>
                          <m:r>
                            <a:rPr lang="en-US" sz="150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31</m:t>
                          </m:r>
                        </m:sup>
                      </m:sSup>
                      <m:r>
                        <a:rPr lang="en-US" sz="150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𝑚</m:t>
                      </m:r>
                      <m:r>
                        <a:rPr lang="en-US" sz="150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.</m:t>
                      </m:r>
                    </m:oMath>
                  </m:oMathPara>
                </a14:m>
                <a:endParaRPr lang="en-US" sz="1500" i="1">
                  <a:latin typeface="DejaVu Math TeX Gyre" panose="02000503000000000000" charset="0"/>
                  <a:cs typeface="DejaVu Math TeX Gyre" panose="02000503000000000000" charset="0"/>
                </a:endParaRPr>
              </a:p>
              <a:p>
                <a:pPr marL="63500" marR="43180" algn="just">
                  <a:lnSpc>
                    <a:spcPct val="101000"/>
                  </a:lnSpc>
                  <a:spcBef>
                    <a:spcPts val="1235"/>
                  </a:spcBef>
                </a:pPr>
                <a:r>
                  <a:rPr lang="fr-FR" sz="1500">
                    <a:latin typeface="Palatino Linotype"/>
                    <a:cs typeface="Palatino Linotype"/>
                  </a:rPr>
                  <a:t>and for other planets in our solar system:</a:t>
                </a:r>
                <a:endParaRPr lang="fr-FR" sz="1500">
                  <a:latin typeface="Palatino Linotype"/>
                  <a:cs typeface="Palatino Linotype"/>
                </a:endParaRPr>
              </a:p>
            </p:txBody>
          </p:sp>
        </mc:Choice>
        <mc:Fallback>
          <p:sp>
            <p:nvSpPr>
              <p:cNvPr id="49" name="object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117" y="6883070"/>
                <a:ext cx="4639310" cy="2355850"/>
              </a:xfrm>
              <a:prstGeom prst="rect">
                <a:avLst/>
              </a:prstGeom>
              <a:blipFill rotWithShape="1">
                <a:blip r:embed="rId6"/>
                <a:stretch>
                  <a:fillRect l="-7" t="-768" r="7" b="13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object 53"/>
          <p:cNvSpPr txBox="1"/>
          <p:nvPr/>
        </p:nvSpPr>
        <p:spPr>
          <a:xfrm>
            <a:off x="6688487" y="9653847"/>
            <a:ext cx="53086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2025" spc="195" baseline="600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∆</a:t>
            </a:r>
            <a:r>
              <a:rPr sz="2025" i="1" spc="195" baseline="600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φ</a:t>
            </a:r>
            <a:r>
              <a:rPr sz="900" i="1" spc="13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obs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472430" y="9665335"/>
            <a:ext cx="3020060" cy="2216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2459990" algn="l"/>
              </a:tabLst>
            </a:pP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Planet	</a:t>
            </a:r>
            <a:r>
              <a:rPr sz="1350" spc="2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∆</a:t>
            </a:r>
            <a:r>
              <a:rPr sz="1350" i="1" spc="2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φ</a:t>
            </a:r>
            <a:r>
              <a:rPr sz="1350" i="1" spc="367" baseline="-900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GR</a:t>
            </a:r>
            <a:endParaRPr sz="1350" baseline="-9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758427" y="10046264"/>
            <a:ext cx="444500" cy="163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00" i="1" spc="17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cent</a:t>
            </a:r>
            <a:r>
              <a:rPr sz="900" i="1" spc="15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r</a:t>
            </a:r>
            <a:r>
              <a:rPr sz="900" i="1" spc="17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y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976219" y="10046264"/>
            <a:ext cx="444500" cy="163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00" i="1" spc="17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cent</a:t>
            </a:r>
            <a:r>
              <a:rPr sz="900" i="1" spc="15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r</a:t>
            </a:r>
            <a:r>
              <a:rPr sz="900" i="1" spc="17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y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589969" y="9859396"/>
            <a:ext cx="2003425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  <a:tabLst>
                <a:tab pos="1268095" algn="l"/>
              </a:tabLst>
            </a:pPr>
            <a:r>
              <a:rPr sz="2025" baseline="-23000" dirty="0">
                <a:solidFill>
                  <a:srgbClr val="231F20"/>
                </a:solidFill>
                <a:latin typeface="Palatino Linotype"/>
                <a:cs typeface="Palatino Linotype"/>
              </a:rPr>
              <a:t>(</a:t>
            </a:r>
            <a:r>
              <a:rPr sz="2025" spc="-240" baseline="-2300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900" i="1" u="sng" spc="21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 panose="020F0502020204030204"/>
                <a:cs typeface="Calibri" panose="020F0502020204030204"/>
              </a:rPr>
              <a:t>a</a:t>
            </a:r>
            <a:r>
              <a:rPr sz="900" i="1" u="sng" spc="17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 panose="020F0502020204030204"/>
                <a:cs typeface="Calibri" panose="020F0502020204030204"/>
              </a:rPr>
              <a:t>r</a:t>
            </a:r>
            <a:r>
              <a:rPr sz="900" i="1" u="sng" spc="13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 panose="020F0502020204030204"/>
                <a:cs typeface="Calibri" panose="020F0502020204030204"/>
              </a:rPr>
              <a:t>c</a:t>
            </a:r>
            <a:r>
              <a:rPr sz="900" i="1" u="sng" spc="34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 panose="020B0604020202020204"/>
                <a:cs typeface="Arial" panose="020B0604020202020204"/>
              </a:rPr>
              <a:t>−</a:t>
            </a:r>
            <a:r>
              <a:rPr sz="900" i="1" u="sng" spc="13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 panose="020F0502020204030204"/>
                <a:cs typeface="Calibri" panose="020F0502020204030204"/>
              </a:rPr>
              <a:t>sec</a:t>
            </a:r>
            <a:r>
              <a:rPr sz="900" i="1" spc="-2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25" baseline="-23000" dirty="0">
                <a:solidFill>
                  <a:srgbClr val="231F20"/>
                </a:solidFill>
                <a:latin typeface="Palatino Linotype"/>
                <a:cs typeface="Palatino Linotype"/>
              </a:rPr>
              <a:t>)	(</a:t>
            </a:r>
            <a:r>
              <a:rPr sz="2025" spc="-240" baseline="-2300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900" i="1" u="sng" spc="21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 panose="020F0502020204030204"/>
                <a:cs typeface="Calibri" panose="020F0502020204030204"/>
              </a:rPr>
              <a:t>a</a:t>
            </a:r>
            <a:r>
              <a:rPr sz="900" i="1" u="sng" spc="17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 panose="020F0502020204030204"/>
                <a:cs typeface="Calibri" panose="020F0502020204030204"/>
              </a:rPr>
              <a:t>r</a:t>
            </a:r>
            <a:r>
              <a:rPr sz="900" i="1" u="sng" spc="13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 panose="020F0502020204030204"/>
                <a:cs typeface="Calibri" panose="020F0502020204030204"/>
              </a:rPr>
              <a:t>c</a:t>
            </a:r>
            <a:r>
              <a:rPr sz="900" i="1" u="sng" spc="34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 panose="020B0604020202020204"/>
                <a:cs typeface="Arial" panose="020B0604020202020204"/>
              </a:rPr>
              <a:t>−</a:t>
            </a:r>
            <a:r>
              <a:rPr sz="900" i="1" u="sng" spc="13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 panose="020F0502020204030204"/>
                <a:cs typeface="Calibri" panose="020F0502020204030204"/>
              </a:rPr>
              <a:t>sec</a:t>
            </a:r>
            <a:r>
              <a:rPr sz="900" i="1" spc="-2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25" baseline="-23000" dirty="0">
                <a:solidFill>
                  <a:srgbClr val="231F20"/>
                </a:solidFill>
                <a:latin typeface="Palatino Linotype"/>
                <a:cs typeface="Palatino Linotype"/>
              </a:rPr>
              <a:t>)</a:t>
            </a:r>
            <a:endParaRPr sz="2025" baseline="-23000">
              <a:latin typeface="Palatino Linotype"/>
              <a:cs typeface="Palatino Linotype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734446" y="9719123"/>
            <a:ext cx="927100" cy="4438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L.b</a:t>
            </a:r>
            <a:r>
              <a:rPr sz="1350" spc="-2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of</a:t>
            </a:r>
            <a:r>
              <a:rPr sz="1350" spc="-2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16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Θ</a:t>
            </a:r>
            <a:r>
              <a:rPr sz="1350" i="1" spc="247" baseline="3700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phy</a:t>
            </a:r>
            <a:endParaRPr sz="1350" baseline="37000">
              <a:latin typeface="Calibri" panose="020F0502020204030204"/>
              <a:cs typeface="Calibri" panose="020F0502020204030204"/>
            </a:endParaRPr>
          </a:p>
          <a:p>
            <a:pPr marL="114935">
              <a:lnSpc>
                <a:spcPct val="100000"/>
              </a:lnSpc>
              <a:spcBef>
                <a:spcPts val="40"/>
              </a:spcBef>
            </a:pPr>
            <a:r>
              <a:rPr sz="1350" spc="100" dirty="0">
                <a:solidFill>
                  <a:srgbClr val="231F20"/>
                </a:solidFill>
                <a:latin typeface="Palatino Linotype"/>
                <a:cs typeface="Palatino Linotype"/>
              </a:rPr>
              <a:t>(</a:t>
            </a:r>
            <a:r>
              <a:rPr sz="1350" spc="10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10</a:t>
            </a:r>
            <a:r>
              <a:rPr sz="1350" i="1" spc="150" baseline="3700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−</a:t>
            </a:r>
            <a:r>
              <a:rPr sz="1350" spc="150" baseline="3700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31</a:t>
            </a:r>
            <a:r>
              <a:rPr sz="1350" i="1" spc="10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m</a:t>
            </a:r>
            <a:r>
              <a:rPr sz="1350" spc="100" dirty="0">
                <a:solidFill>
                  <a:srgbClr val="231F20"/>
                </a:solidFill>
                <a:latin typeface="Palatino Linotype"/>
                <a:cs typeface="Palatino Linotype"/>
              </a:rPr>
              <a:t>)</a:t>
            </a:r>
            <a:endParaRPr sz="1350">
              <a:latin typeface="Palatino Linotype"/>
              <a:cs typeface="Palatino Linotype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335617" y="10166634"/>
            <a:ext cx="4416425" cy="0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6322" y="0"/>
                </a:lnTo>
              </a:path>
            </a:pathLst>
          </a:custGeom>
          <a:ln w="766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5438005" y="10166477"/>
            <a:ext cx="681990" cy="128778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algn="ctr">
              <a:lnSpc>
                <a:spcPct val="103000"/>
              </a:lnSpc>
              <a:spcBef>
                <a:spcPts val="65"/>
              </a:spcBef>
            </a:pP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Me</a:t>
            </a:r>
            <a:r>
              <a:rPr sz="1350" spc="-25" dirty="0">
                <a:solidFill>
                  <a:srgbClr val="231F20"/>
                </a:solidFill>
                <a:latin typeface="Palatino Linotype"/>
                <a:cs typeface="Palatino Linotype"/>
              </a:rPr>
              <a:t>r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cury  </a:t>
            </a:r>
            <a:r>
              <a:rPr sz="1350" spc="-30" dirty="0">
                <a:solidFill>
                  <a:srgbClr val="231F20"/>
                </a:solidFill>
                <a:latin typeface="Palatino Linotype"/>
                <a:cs typeface="Palatino Linotype"/>
              </a:rPr>
              <a:t>Venus </a:t>
            </a:r>
            <a:r>
              <a:rPr sz="1350" spc="-2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Earth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 Mars </a:t>
            </a:r>
            <a:r>
              <a:rPr sz="1350" spc="1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Jupiter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Saturn</a:t>
            </a:r>
            <a:endParaRPr sz="1350">
              <a:latin typeface="Palatino Linotype"/>
              <a:cs typeface="Palatino Linotype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324262" y="10166477"/>
            <a:ext cx="1316990" cy="12877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42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9800</a:t>
            </a:r>
            <a:r>
              <a:rPr sz="1350" spc="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350" i="1" spc="-20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±</a:t>
            </a:r>
            <a:r>
              <a:rPr sz="1350" i="1" spc="-165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0020</a:t>
            </a:r>
            <a:endParaRPr sz="1350">
              <a:latin typeface="Calibri" panose="020F0502020204030204"/>
              <a:cs typeface="Calibri" panose="020F0502020204030204"/>
            </a:endParaRPr>
          </a:p>
          <a:p>
            <a:pPr marL="56515">
              <a:lnSpc>
                <a:spcPct val="100000"/>
              </a:lnSpc>
              <a:spcBef>
                <a:spcPts val="40"/>
              </a:spcBef>
            </a:pP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8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6247</a:t>
            </a:r>
            <a:r>
              <a:rPr sz="1350" spc="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350" i="1" spc="-20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±</a:t>
            </a:r>
            <a:r>
              <a:rPr sz="1350" i="1" spc="-165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0005</a:t>
            </a:r>
            <a:endParaRPr sz="1350">
              <a:latin typeface="Calibri" panose="020F0502020204030204"/>
              <a:cs typeface="Calibri" panose="020F0502020204030204"/>
            </a:endParaRPr>
          </a:p>
          <a:p>
            <a:pPr marL="56515">
              <a:lnSpc>
                <a:spcPct val="100000"/>
              </a:lnSpc>
              <a:spcBef>
                <a:spcPts val="40"/>
              </a:spcBef>
            </a:pP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3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8387</a:t>
            </a:r>
            <a:r>
              <a:rPr sz="1350" spc="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350" i="1" spc="-20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±</a:t>
            </a:r>
            <a:r>
              <a:rPr sz="1350" i="1" spc="-165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0004</a:t>
            </a:r>
            <a:endParaRPr sz="1350">
              <a:latin typeface="Calibri" panose="020F0502020204030204"/>
              <a:cs typeface="Calibri" panose="020F0502020204030204"/>
            </a:endParaRPr>
          </a:p>
          <a:p>
            <a:pPr marL="56515">
              <a:lnSpc>
                <a:spcPct val="100000"/>
              </a:lnSpc>
              <a:spcBef>
                <a:spcPts val="45"/>
              </a:spcBef>
            </a:pP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1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3565</a:t>
            </a:r>
            <a:r>
              <a:rPr sz="1350" spc="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350" i="1" spc="-20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±</a:t>
            </a:r>
            <a:r>
              <a:rPr sz="1350" i="1" spc="-165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0004</a:t>
            </a:r>
            <a:endParaRPr sz="1350">
              <a:latin typeface="Calibri" panose="020F0502020204030204"/>
              <a:cs typeface="Calibri" panose="020F0502020204030204"/>
            </a:endParaRPr>
          </a:p>
          <a:p>
            <a:pPr marL="56515">
              <a:lnSpc>
                <a:spcPct val="100000"/>
              </a:lnSpc>
              <a:spcBef>
                <a:spcPts val="40"/>
              </a:spcBef>
            </a:pP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0700</a:t>
            </a:r>
            <a:r>
              <a:rPr sz="1350" spc="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350" i="1" spc="-20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±</a:t>
            </a:r>
            <a:r>
              <a:rPr sz="1350" i="1" spc="-165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0040</a:t>
            </a:r>
            <a:endParaRPr sz="1350">
              <a:latin typeface="Calibri" panose="020F0502020204030204"/>
              <a:cs typeface="Calibri" panose="020F0502020204030204"/>
            </a:endParaRPr>
          </a:p>
          <a:p>
            <a:pPr marL="56515">
              <a:lnSpc>
                <a:spcPct val="100000"/>
              </a:lnSpc>
              <a:spcBef>
                <a:spcPts val="40"/>
              </a:spcBef>
            </a:pP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0140</a:t>
            </a:r>
            <a:r>
              <a:rPr sz="1350" spc="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350" i="1" spc="-20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±</a:t>
            </a:r>
            <a:r>
              <a:rPr sz="1350" i="1" spc="-165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0020</a:t>
            </a:r>
            <a:endParaRPr sz="135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896918" y="10166477"/>
            <a:ext cx="1704975" cy="12877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922655" algn="l"/>
              </a:tabLst>
            </a:pP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42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9805	</a:t>
            </a:r>
            <a:r>
              <a:rPr sz="1350" i="1" spc="-20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≤</a:t>
            </a:r>
            <a:r>
              <a:rPr sz="1350" i="1" spc="-90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05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7876</a:t>
            </a:r>
            <a:endParaRPr sz="1350">
              <a:latin typeface="Calibri" panose="020F0502020204030204"/>
              <a:cs typeface="Calibri" panose="020F0502020204030204"/>
            </a:endParaRPr>
          </a:p>
          <a:p>
            <a:pPr marL="56515">
              <a:lnSpc>
                <a:spcPct val="100000"/>
              </a:lnSpc>
              <a:spcBef>
                <a:spcPts val="40"/>
              </a:spcBef>
              <a:tabLst>
                <a:tab pos="922655" algn="l"/>
              </a:tabLst>
            </a:pP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8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6283	</a:t>
            </a:r>
            <a:r>
              <a:rPr sz="1350" i="1" spc="-20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≤</a:t>
            </a:r>
            <a:r>
              <a:rPr sz="1350" i="1" spc="-90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04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5239</a:t>
            </a:r>
            <a:endParaRPr sz="1350">
              <a:latin typeface="Calibri" panose="020F0502020204030204"/>
              <a:cs typeface="Calibri" panose="020F0502020204030204"/>
            </a:endParaRPr>
          </a:p>
          <a:p>
            <a:pPr marL="56515">
              <a:lnSpc>
                <a:spcPct val="100000"/>
              </a:lnSpc>
              <a:spcBef>
                <a:spcPts val="40"/>
              </a:spcBef>
              <a:tabLst>
                <a:tab pos="922655" algn="l"/>
              </a:tabLst>
            </a:pP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3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8399	</a:t>
            </a:r>
            <a:r>
              <a:rPr sz="1350" i="1" spc="-20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≤</a:t>
            </a:r>
            <a:r>
              <a:rPr sz="1350" i="1" spc="-90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04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0976</a:t>
            </a:r>
            <a:endParaRPr sz="1350">
              <a:latin typeface="Calibri" panose="020F0502020204030204"/>
              <a:cs typeface="Calibri" panose="020F0502020204030204"/>
            </a:endParaRPr>
          </a:p>
          <a:p>
            <a:pPr marL="56515">
              <a:lnSpc>
                <a:spcPct val="100000"/>
              </a:lnSpc>
              <a:spcBef>
                <a:spcPts val="45"/>
              </a:spcBef>
              <a:tabLst>
                <a:tab pos="922655" algn="l"/>
              </a:tabLst>
            </a:pP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1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3514	</a:t>
            </a:r>
            <a:r>
              <a:rPr sz="1350" i="1" spc="-20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≤</a:t>
            </a:r>
            <a:r>
              <a:rPr sz="1350" i="1" spc="-90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25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9393</a:t>
            </a:r>
            <a:endParaRPr sz="1350">
              <a:latin typeface="Calibri" panose="020F0502020204030204"/>
              <a:cs typeface="Calibri" panose="020F0502020204030204"/>
            </a:endParaRPr>
          </a:p>
          <a:p>
            <a:pPr marL="56515">
              <a:lnSpc>
                <a:spcPct val="100000"/>
              </a:lnSpc>
              <a:spcBef>
                <a:spcPts val="40"/>
              </a:spcBef>
              <a:tabLst>
                <a:tab pos="922655" algn="l"/>
              </a:tabLst>
            </a:pP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0623	</a:t>
            </a:r>
            <a:r>
              <a:rPr sz="1350" i="1" spc="-20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≤</a:t>
            </a:r>
            <a:r>
              <a:rPr sz="1350" i="1" spc="-90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01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5470</a:t>
            </a:r>
            <a:endParaRPr sz="1350">
              <a:latin typeface="Calibri" panose="020F0502020204030204"/>
              <a:cs typeface="Calibri" panose="020F0502020204030204"/>
            </a:endParaRPr>
          </a:p>
          <a:p>
            <a:pPr marL="56515">
              <a:lnSpc>
                <a:spcPct val="100000"/>
              </a:lnSpc>
              <a:spcBef>
                <a:spcPts val="40"/>
              </a:spcBef>
              <a:tabLst>
                <a:tab pos="922655" algn="l"/>
              </a:tabLst>
            </a:pP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0137	</a:t>
            </a:r>
            <a:r>
              <a:rPr sz="1350" i="1" spc="-20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≤</a:t>
            </a:r>
            <a:r>
              <a:rPr sz="1350" i="1" spc="-90" dirty="0">
                <a:solidFill>
                  <a:srgbClr val="231F20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02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1145</a:t>
            </a:r>
            <a:endParaRPr sz="1350">
              <a:latin typeface="Calibri" panose="020F0502020204030204"/>
              <a:cs typeface="Calibri" panose="020F0502020204030204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5331490" y="1669323"/>
            <a:ext cx="14460855" cy="9847580"/>
            <a:chOff x="5331490" y="1669323"/>
            <a:chExt cx="14460855" cy="9847580"/>
          </a:xfrm>
        </p:grpSpPr>
        <p:sp>
          <p:nvSpPr>
            <p:cNvPr id="64" name="object 64"/>
            <p:cNvSpPr/>
            <p:nvPr/>
          </p:nvSpPr>
          <p:spPr>
            <a:xfrm>
              <a:off x="5335617" y="11474056"/>
              <a:ext cx="4416425" cy="0"/>
            </a:xfrm>
            <a:custGeom>
              <a:avLst/>
              <a:gdLst/>
              <a:ahLst/>
              <a:cxnLst/>
              <a:rect l="l" t="t" r="r" b="b"/>
              <a:pathLst>
                <a:path w="4416425">
                  <a:moveTo>
                    <a:pt x="0" y="0"/>
                  </a:moveTo>
                  <a:lnTo>
                    <a:pt x="4416322" y="0"/>
                  </a:lnTo>
                </a:path>
              </a:pathLst>
            </a:custGeom>
            <a:ln w="766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5335617" y="11512412"/>
              <a:ext cx="4416425" cy="0"/>
            </a:xfrm>
            <a:custGeom>
              <a:avLst/>
              <a:gdLst/>
              <a:ahLst/>
              <a:cxnLst/>
              <a:rect l="l" t="t" r="r" b="b"/>
              <a:pathLst>
                <a:path w="4416425">
                  <a:moveTo>
                    <a:pt x="0" y="0"/>
                  </a:moveTo>
                  <a:lnTo>
                    <a:pt x="4416322" y="0"/>
                  </a:lnTo>
                </a:path>
              </a:pathLst>
            </a:custGeom>
            <a:ln w="766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6" name="object 6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148096" y="1688692"/>
              <a:ext cx="9624827" cy="383669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10148098" y="1688691"/>
              <a:ext cx="9625330" cy="384175"/>
            </a:xfrm>
            <a:custGeom>
              <a:avLst/>
              <a:gdLst/>
              <a:ahLst/>
              <a:cxnLst/>
              <a:rect l="l" t="t" r="r" b="b"/>
              <a:pathLst>
                <a:path w="9625330" h="384175">
                  <a:moveTo>
                    <a:pt x="0" y="383669"/>
                  </a:moveTo>
                  <a:lnTo>
                    <a:pt x="0" y="0"/>
                  </a:lnTo>
                  <a:lnTo>
                    <a:pt x="9432993" y="0"/>
                  </a:lnTo>
                  <a:lnTo>
                    <a:pt x="9476980" y="5066"/>
                  </a:lnTo>
                  <a:lnTo>
                    <a:pt x="9517358" y="19498"/>
                  </a:lnTo>
                  <a:lnTo>
                    <a:pt x="9552977" y="42143"/>
                  </a:lnTo>
                  <a:lnTo>
                    <a:pt x="9582684" y="71851"/>
                  </a:lnTo>
                  <a:lnTo>
                    <a:pt x="9605330" y="107470"/>
                  </a:lnTo>
                  <a:lnTo>
                    <a:pt x="9619762" y="147848"/>
                  </a:lnTo>
                  <a:lnTo>
                    <a:pt x="9624828" y="191834"/>
                  </a:lnTo>
                  <a:lnTo>
                    <a:pt x="9624828" y="383669"/>
                  </a:lnTo>
                  <a:lnTo>
                    <a:pt x="0" y="383669"/>
                  </a:lnTo>
                  <a:close/>
                </a:path>
              </a:pathLst>
            </a:custGeom>
            <a:ln w="38366">
              <a:solidFill>
                <a:srgbClr val="008AC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9" name="object 69"/>
          <p:cNvGrpSpPr/>
          <p:nvPr/>
        </p:nvGrpSpPr>
        <p:grpSpPr>
          <a:xfrm>
            <a:off x="10128730" y="2052993"/>
            <a:ext cx="9664065" cy="4607560"/>
            <a:chOff x="10128730" y="2052993"/>
            <a:chExt cx="9664065" cy="4607560"/>
          </a:xfrm>
        </p:grpSpPr>
        <p:sp>
          <p:nvSpPr>
            <p:cNvPr id="70" name="object 70"/>
            <p:cNvSpPr/>
            <p:nvPr/>
          </p:nvSpPr>
          <p:spPr>
            <a:xfrm>
              <a:off x="10148098" y="2072360"/>
              <a:ext cx="9625330" cy="4568825"/>
            </a:xfrm>
            <a:custGeom>
              <a:avLst/>
              <a:gdLst/>
              <a:ahLst/>
              <a:cxnLst/>
              <a:rect l="l" t="t" r="r" b="b"/>
              <a:pathLst>
                <a:path w="9625330" h="4568825">
                  <a:moveTo>
                    <a:pt x="9624828" y="0"/>
                  </a:moveTo>
                  <a:lnTo>
                    <a:pt x="0" y="0"/>
                  </a:lnTo>
                  <a:lnTo>
                    <a:pt x="0" y="4376687"/>
                  </a:lnTo>
                  <a:lnTo>
                    <a:pt x="5066" y="4420673"/>
                  </a:lnTo>
                  <a:lnTo>
                    <a:pt x="19498" y="4461051"/>
                  </a:lnTo>
                  <a:lnTo>
                    <a:pt x="42143" y="4496670"/>
                  </a:lnTo>
                  <a:lnTo>
                    <a:pt x="71851" y="4526378"/>
                  </a:lnTo>
                  <a:lnTo>
                    <a:pt x="107469" y="4549023"/>
                  </a:lnTo>
                  <a:lnTo>
                    <a:pt x="147848" y="4563455"/>
                  </a:lnTo>
                  <a:lnTo>
                    <a:pt x="191834" y="4568521"/>
                  </a:lnTo>
                  <a:lnTo>
                    <a:pt x="9624828" y="4568521"/>
                  </a:lnTo>
                  <a:lnTo>
                    <a:pt x="96248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10148098" y="2072360"/>
              <a:ext cx="9625330" cy="4568825"/>
            </a:xfrm>
            <a:custGeom>
              <a:avLst/>
              <a:gdLst/>
              <a:ahLst/>
              <a:cxnLst/>
              <a:rect l="l" t="t" r="r" b="b"/>
              <a:pathLst>
                <a:path w="9625330" h="4568825">
                  <a:moveTo>
                    <a:pt x="0" y="0"/>
                  </a:moveTo>
                  <a:lnTo>
                    <a:pt x="0" y="4376687"/>
                  </a:lnTo>
                  <a:lnTo>
                    <a:pt x="5066" y="4420673"/>
                  </a:lnTo>
                  <a:lnTo>
                    <a:pt x="19498" y="4461051"/>
                  </a:lnTo>
                  <a:lnTo>
                    <a:pt x="42143" y="4496670"/>
                  </a:lnTo>
                  <a:lnTo>
                    <a:pt x="71851" y="4526378"/>
                  </a:lnTo>
                  <a:lnTo>
                    <a:pt x="107469" y="4549023"/>
                  </a:lnTo>
                  <a:lnTo>
                    <a:pt x="147848" y="4563455"/>
                  </a:lnTo>
                  <a:lnTo>
                    <a:pt x="191834" y="4568521"/>
                  </a:lnTo>
                  <a:lnTo>
                    <a:pt x="9624828" y="4568521"/>
                  </a:lnTo>
                  <a:lnTo>
                    <a:pt x="9624828" y="0"/>
                  </a:lnTo>
                </a:path>
              </a:pathLst>
            </a:custGeom>
            <a:ln w="38366">
              <a:solidFill>
                <a:srgbClr val="008AC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2" name="object 72"/>
          <p:cNvSpPr txBox="1"/>
          <p:nvPr/>
        </p:nvSpPr>
        <p:spPr>
          <a:xfrm>
            <a:off x="10231120" y="2078990"/>
            <a:ext cx="7084695" cy="3467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26720" algn="l"/>
              </a:tabLst>
            </a:pPr>
            <a:r>
              <a:rPr sz="2150" b="1" spc="10" dirty="0">
                <a:solidFill>
                  <a:srgbClr val="231F20"/>
                </a:solidFill>
                <a:latin typeface="Palatino Linotype"/>
                <a:cs typeface="Palatino Linotype"/>
              </a:rPr>
              <a:t>2	Red-shift</a:t>
            </a:r>
            <a:endParaRPr sz="2150">
              <a:latin typeface="Palatino Linotype"/>
              <a:cs typeface="Palatino Linotype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object 73"/>
              <p:cNvSpPr txBox="1"/>
              <p:nvPr/>
            </p:nvSpPr>
            <p:spPr>
              <a:xfrm>
                <a:off x="10205790" y="2627736"/>
                <a:ext cx="4649470" cy="476885"/>
              </a:xfrm>
              <a:prstGeom prst="rect">
                <a:avLst/>
              </a:prstGeom>
            </p:spPr>
            <p:txBody>
              <a:bodyPr vert="horz" wrap="square" lIns="0" tIns="13970" rIns="0" bIns="0" rtlCol="0">
                <a:spAutoFit/>
              </a:bodyPr>
              <a:lstStyle/>
              <a:p>
                <a:pPr marL="38100">
                  <a:lnSpc>
                    <a:spcPct val="100000"/>
                  </a:lnSpc>
                  <a:spcBef>
                    <a:spcPts val="110"/>
                  </a:spcBef>
                </a:pP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For</a:t>
                </a:r>
                <a:r>
                  <a:rPr sz="1500" spc="6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an</a:t>
                </a:r>
                <a:r>
                  <a:rPr sz="1500" spc="6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asymptotic</a:t>
                </a:r>
                <a:r>
                  <a:rPr sz="1500" spc="6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observer</a:t>
                </a:r>
                <a:r>
                  <a:rPr sz="1500" spc="6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at</a:t>
                </a:r>
                <a:r>
                  <a:rPr sz="1500" spc="6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500" i="1" spc="85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𝑟</m:t>
                    </m:r>
                    <m:r>
                      <a:rPr lang="en-US" sz="1575" spc="127" baseline="-13000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2</m:t>
                    </m:r>
                    <m:r>
                      <a:rPr lang="en-US" sz="1575" spc="532" baseline="-13000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 </m:t>
                    </m:r>
                    <m:r>
                      <a:rPr lang="en-US" sz="1500" spc="100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→</m:t>
                    </m:r>
                    <m:r>
                      <a:rPr lang="en-US" sz="1500" spc="65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 </m:t>
                    </m:r>
                    <m:r>
                      <a:rPr lang="en-US" sz="1500" spc="50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∞</m:t>
                    </m:r>
                  </m:oMath>
                </a14:m>
                <a:r>
                  <a:rPr sz="1500" spc="5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,</a:t>
                </a:r>
                <a:r>
                  <a:rPr sz="1500" spc="8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the</a:t>
                </a:r>
                <a:r>
                  <a:rPr sz="1500" spc="6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measured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red-shift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for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the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NC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SBH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is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given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by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i="1" spc="-455" dirty="0">
                    <a:solidFill>
                      <a:srgbClr val="231F20"/>
                    </a:solidFill>
                    <a:latin typeface="DejaVu Math TeX Gyre" panose="02000503000000000000" charset="0"/>
                    <a:cs typeface="DejaVu Math TeX Gyre" panose="02000503000000000000" charset="0"/>
                    <a:sym typeface="+mn-ea"/>
                  </a:rPr>
                  <a:t>z</a:t>
                </a:r>
                <a14:m>
                  <m:oMath xmlns:m="http://schemas.openxmlformats.org/officeDocument/2006/math">
                    <m:r>
                      <a:rPr lang="en-US" sz="1500" spc="160" dirty="0">
                        <a:solidFill>
                          <a:srgbClr val="231F20"/>
                        </a:solidFill>
                        <a:latin typeface="DejaVu Math TeX Gyre" panose="02000503000000000000" charset="0"/>
                        <a:ea typeface="MS Mincho" charset="0"/>
                        <a:cs typeface="DejaVu Math TeX Gyre" panose="02000503000000000000" charset="0"/>
                      </a:rPr>
                      <m:t>ˆ</m:t>
                    </m:r>
                  </m:oMath>
                </a14:m>
                <a:r>
                  <a:rPr lang="fr-FR" altLang="en-US" sz="1500" spc="160" dirty="0">
                    <a:solidFill>
                      <a:srgbClr val="231F20"/>
                    </a:solidFill>
                    <a:latin typeface="DejaVu Math TeX Gyre" panose="02000503000000000000" charset="0"/>
                    <a:ea typeface="MS Mincho" charset="0"/>
                    <a:cs typeface="DejaVu Math TeX Gyre" panose="02000503000000000000" charset="0"/>
                  </a:rPr>
                  <a:t>:</a:t>
                </a:r>
                <a:endParaRPr lang="fr-FR" altLang="en-US" sz="1500" spc="160" dirty="0">
                  <a:solidFill>
                    <a:srgbClr val="231F20"/>
                  </a:solidFill>
                  <a:latin typeface="DejaVu Math TeX Gyre" panose="02000503000000000000" charset="0"/>
                  <a:ea typeface="MS Mincho" charset="0"/>
                  <a:cs typeface="DejaVu Math TeX Gyre" panose="02000503000000000000" charset="0"/>
                </a:endParaRPr>
              </a:p>
            </p:txBody>
          </p:sp>
        </mc:Choice>
        <mc:Fallback>
          <p:sp>
            <p:nvSpPr>
              <p:cNvPr id="73" name="object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5790" y="2627736"/>
                <a:ext cx="4649470" cy="476885"/>
              </a:xfrm>
              <a:prstGeom prst="rect">
                <a:avLst/>
              </a:prstGeom>
              <a:blipFill rotWithShape="1">
                <a:blip r:embed="rId8"/>
                <a:stretch>
                  <a:fillRect l="-2" t="-4550" r="2" b="22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object 75"/>
              <p:cNvSpPr txBox="1"/>
              <p:nvPr/>
            </p:nvSpPr>
            <p:spPr>
              <a:xfrm>
                <a:off x="10231120" y="3534410"/>
                <a:ext cx="477520" cy="207010"/>
              </a:xfrm>
              <a:prstGeom prst="rect">
                <a:avLst/>
              </a:prstGeom>
            </p:spPr>
            <p:txBody>
              <a:bodyPr vert="horz" wrap="square" lIns="0" tIns="13970" rIns="0" bIns="0" rtlCol="0">
                <a:spAutoFit/>
              </a:bodyPr>
              <a:lstStyle/>
              <a:p>
                <a:pPr marL="38100">
                  <a:lnSpc>
                    <a:spcPct val="100000"/>
                  </a:lnSpc>
                  <a:spcBef>
                    <a:spcPts val="110"/>
                  </a:spcBef>
                </a:pPr>
                <a:r>
                  <a:rPr sz="1250" i="1" spc="-455" dirty="0">
                    <a:solidFill>
                      <a:srgbClr val="231F20"/>
                    </a:solidFill>
                    <a:latin typeface="DejaVu Math TeX Gyre" panose="02000503000000000000" charset="0"/>
                    <a:cs typeface="DejaVu Math TeX Gyre" panose="02000503000000000000" charset="0"/>
                  </a:rPr>
                  <a:t>z</a:t>
                </a:r>
                <a14:m>
                  <m:oMath xmlns:m="http://schemas.openxmlformats.org/officeDocument/2006/math">
                    <m:r>
                      <a:rPr lang="en-US" sz="1250" spc="160" dirty="0">
                        <a:solidFill>
                          <a:srgbClr val="231F20"/>
                        </a:solidFill>
                        <a:latin typeface="DejaVu Math TeX Gyre" panose="02000503000000000000" charset="0"/>
                        <a:ea typeface="MS Mincho" charset="0"/>
                        <a:cs typeface="DejaVu Math TeX Gyre" panose="02000503000000000000" charset="0"/>
                      </a:rPr>
                      <m:t>ˆ</m:t>
                    </m:r>
                    <m:r>
                      <a:rPr lang="en-US" sz="1250" spc="10" dirty="0">
                        <a:solidFill>
                          <a:srgbClr val="231F20"/>
                        </a:solidFill>
                        <a:latin typeface="DejaVu Math TeX Gyre" panose="02000503000000000000" charset="0"/>
                        <a:ea typeface="MS Mincho" charset="0"/>
                        <a:cs typeface="DejaVu Math TeX Gyre" panose="02000503000000000000" charset="0"/>
                      </a:rPr>
                      <m:t> </m:t>
                    </m:r>
                    <m:r>
                      <a:rPr lang="en-US" sz="1250" spc="409" dirty="0">
                        <a:solidFill>
                          <a:srgbClr val="231F20"/>
                        </a:solidFill>
                        <a:latin typeface="DejaVu Math TeX Gyre" panose="02000503000000000000" charset="0"/>
                        <a:ea typeface="MS Mincho" charset="0"/>
                        <a:cs typeface="DejaVu Math TeX Gyre" panose="02000503000000000000" charset="0"/>
                      </a:rPr>
                      <m:t>=</m:t>
                    </m:r>
                  </m:oMath>
                </a14:m>
                <a:endParaRPr sz="1250">
                  <a:latin typeface="DejaVu Math TeX Gyre" panose="02000503000000000000" charset="0"/>
                  <a:cs typeface="DejaVu Math TeX Gyre" panose="02000503000000000000" charset="0"/>
                </a:endParaRPr>
              </a:p>
            </p:txBody>
          </p:sp>
        </mc:Choice>
        <mc:Fallback>
          <p:sp>
            <p:nvSpPr>
              <p:cNvPr id="75" name="object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1120" y="3534410"/>
                <a:ext cx="477520" cy="2070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object 80"/>
          <p:cNvSpPr txBox="1"/>
          <p:nvPr/>
        </p:nvSpPr>
        <p:spPr>
          <a:xfrm>
            <a:off x="11818680" y="3593213"/>
            <a:ext cx="180975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-130" dirty="0">
                <a:solidFill>
                  <a:srgbClr val="231F20"/>
                </a:solidFill>
                <a:latin typeface="Trebuchet MS" panose="020B0603020202020204"/>
                <a:cs typeface="Trebuchet MS" panose="020B0603020202020204"/>
              </a:rPr>
              <a:t></a:t>
            </a:r>
            <a:endParaRPr sz="13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4594427" y="3254052"/>
            <a:ext cx="131445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425" dirty="0">
                <a:solidFill>
                  <a:srgbClr val="231F20"/>
                </a:solidFill>
                <a:latin typeface="Trebuchet MS" panose="020B0603020202020204"/>
                <a:cs typeface="Trebuchet MS" panose="020B0603020202020204"/>
              </a:rPr>
              <a:t> </a:t>
            </a:r>
            <a:endParaRPr sz="13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4425930" y="4542790"/>
            <a:ext cx="403860" cy="2216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(4)</a:t>
            </a:r>
            <a:endParaRPr sz="1350">
              <a:latin typeface="Palatino Linotype"/>
              <a:cs typeface="Palatino Linotype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object 115"/>
              <p:cNvSpPr txBox="1"/>
              <p:nvPr/>
            </p:nvSpPr>
            <p:spPr>
              <a:xfrm>
                <a:off x="10205720" y="5177790"/>
                <a:ext cx="4658360" cy="528320"/>
              </a:xfrm>
              <a:prstGeom prst="rect">
                <a:avLst/>
              </a:prstGeom>
            </p:spPr>
            <p:txBody>
              <a:bodyPr vert="horz" wrap="square" lIns="0" tIns="13970" rIns="0" bIns="0" rtlCol="0">
                <a:spAutoFit/>
              </a:bodyPr>
              <a:lstStyle/>
              <a:p>
                <a:pPr marL="12700">
                  <a:lnSpc>
                    <a:spcPts val="1265"/>
                  </a:lnSpc>
                  <a:spcBef>
                    <a:spcPts val="110"/>
                  </a:spcBef>
                </a:pP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where</a:t>
                </a:r>
                <a:r>
                  <a:rPr sz="1500" spc="23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in</a:t>
                </a:r>
                <a:r>
                  <a:rPr sz="1500" spc="23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the</a:t>
                </a:r>
                <a:r>
                  <a:rPr sz="1500" spc="23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lang="fr-FR" sz="1500" spc="23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comm</a:t>
                </a:r>
                <a:r>
                  <a:rPr lang="fr-FR" sz="1500" spc="23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utative</a:t>
                </a:r>
                <a:r>
                  <a:rPr sz="1500" spc="23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lang="fr-FR" sz="1500" spc="23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c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ase,</a:t>
                </a:r>
                <a:r>
                  <a:rPr sz="1500" spc="29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the</a:t>
                </a:r>
                <a:r>
                  <a:rPr sz="1500" spc="23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red-shift</a:t>
                </a:r>
                <a:endParaRPr sz="1500" dirty="0">
                  <a:solidFill>
                    <a:srgbClr val="231F20"/>
                  </a:solidFill>
                  <a:latin typeface="Palatino Linotype"/>
                  <a:cs typeface="Palatino Linotype"/>
                  <a:sym typeface="+mn-ea"/>
                </a:endParaRPr>
              </a:p>
              <a:p>
                <a:pPr marL="12700">
                  <a:lnSpc>
                    <a:spcPts val="1265"/>
                  </a:lnSpc>
                  <a:spcBef>
                    <a:spcPts val="110"/>
                  </a:spcBef>
                </a:pPr>
                <a:endParaRPr sz="1500" dirty="0">
                  <a:solidFill>
                    <a:srgbClr val="231F20"/>
                  </a:solidFill>
                  <a:latin typeface="Palatino Linotype"/>
                  <a:cs typeface="Palatino Linotype"/>
                  <a:sym typeface="+mn-ea"/>
                </a:endParaRPr>
              </a:p>
              <a:p>
                <a:pPr marL="12700">
                  <a:lnSpc>
                    <a:spcPts val="1265"/>
                  </a:lnSpc>
                  <a:spcBef>
                    <a:spcPts val="110"/>
                  </a:spcBef>
                </a:pP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whose given</a:t>
                </a:r>
                <a:r>
                  <a:rPr sz="1500" spc="-3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by </a:t>
                </a:r>
                <a14:m>
                  <m:oMath xmlns:m="http://schemas.openxmlformats.org/officeDocument/2006/math">
                    <m:r>
                      <a:rPr lang="en-US" sz="1500" i="1" spc="5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  <a:sym typeface="+mn-ea"/>
                      </a:rPr>
                      <m:t>𝑧</m:t>
                    </m:r>
                    <m:r>
                      <a:rPr lang="en-US" sz="1500" i="1" spc="5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  <a:sym typeface="+mn-ea"/>
                      </a:rPr>
                      <m:t>=</m:t>
                    </m:r>
                    <m:d>
                      <m:dPr>
                        <m:ctrlPr>
                          <a:rPr lang="en-US" sz="1500" i="1" spc="5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  <a:sym typeface="+mn-ea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1500" i="1" spc="5" dirty="0">
                                <a:solidFill>
                                  <a:srgbClr val="231F20"/>
                                </a:solidFill>
                                <a:latin typeface="DejaVu Math TeX Gyre" panose="02000503000000000000" charset="0"/>
                                <a:cs typeface="DejaVu Math TeX Gyre" panose="02000503000000000000" charset="0"/>
                                <a:sym typeface="+mn-ea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1500" i="1" spc="5" dirty="0">
                                    <a:solidFill>
                                      <a:srgbClr val="231F20"/>
                                    </a:solidFill>
                                    <a:latin typeface="DejaVu Math TeX Gyre" panose="02000503000000000000" charset="0"/>
                                    <a:cs typeface="DejaVu Math TeX Gyre" panose="02000503000000000000" charset="0"/>
                                    <a:sym typeface="+mn-ea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500" i="1" spc="5" dirty="0">
                                        <a:solidFill>
                                          <a:srgbClr val="231F20"/>
                                        </a:solidFill>
                                        <a:latin typeface="DejaVu Math TeX Gyre" panose="02000503000000000000" charset="0"/>
                                        <a:cs typeface="DejaVu Math TeX Gyre" panose="02000503000000000000" charset="0"/>
                                        <a:sym typeface="+mn-ea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500" i="1" spc="5" dirty="0">
                                            <a:solidFill>
                                              <a:srgbClr val="231F20"/>
                                            </a:solidFill>
                                            <a:latin typeface="DejaVu Math TeX Gyre" panose="02000503000000000000" charset="0"/>
                                            <a:cs typeface="DejaVu Math TeX Gyre" panose="02000503000000000000" charset="0"/>
                                            <a:sym typeface="+mn-ea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500" i="1" spc="5" dirty="0">
                                            <a:solidFill>
                                              <a:srgbClr val="231F20"/>
                                            </a:solidFill>
                                            <a:latin typeface="DejaVu Math TeX Gyre" panose="02000503000000000000" charset="0"/>
                                            <a:cs typeface="DejaVu Math TeX Gyre" panose="02000503000000000000" charset="0"/>
                                            <a:sym typeface="+mn-ea"/>
                                          </a:rPr>
                                          <m:t>𝑔</m:t>
                                        </m:r>
                                      </m:e>
                                      <m:sub>
                                        <m:r>
                                          <a:rPr lang="en-US" sz="1500" i="1" spc="5" dirty="0">
                                            <a:solidFill>
                                              <a:srgbClr val="231F20"/>
                                            </a:solidFill>
                                            <a:latin typeface="DejaVu Math TeX Gyre" panose="02000503000000000000" charset="0"/>
                                            <a:cs typeface="DejaVu Math TeX Gyre" panose="02000503000000000000" charset="0"/>
                                            <a:sym typeface="+mn-ea"/>
                                          </a:rPr>
                                          <m:t>00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en-US" sz="1500" i="1" spc="5" dirty="0">
                                            <a:solidFill>
                                              <a:srgbClr val="231F20"/>
                                            </a:solidFill>
                                            <a:latin typeface="DejaVu Math TeX Gyre" panose="02000503000000000000" charset="0"/>
                                            <a:cs typeface="DejaVu Math TeX Gyre" panose="02000503000000000000" charset="0"/>
                                            <a:sym typeface="+mn-ea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1500" i="1" spc="5" dirty="0">
                                                <a:solidFill>
                                                  <a:srgbClr val="231F20"/>
                                                </a:solidFill>
                                                <a:latin typeface="DejaVu Math TeX Gyre" panose="02000503000000000000" charset="0"/>
                                                <a:cs typeface="DejaVu Math TeX Gyre" panose="02000503000000000000" charset="0"/>
                                                <a:sym typeface="+mn-ea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500" i="1" spc="5" dirty="0">
                                                <a:solidFill>
                                                  <a:srgbClr val="231F20"/>
                                                </a:solidFill>
                                                <a:latin typeface="DejaVu Math TeX Gyre" panose="02000503000000000000" charset="0"/>
                                                <a:cs typeface="DejaVu Math TeX Gyre" panose="02000503000000000000" charset="0"/>
                                                <a:sym typeface="+mn-ea"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en-US" sz="1500" i="1" spc="5" dirty="0">
                                                <a:solidFill>
                                                  <a:srgbClr val="231F20"/>
                                                </a:solidFill>
                                                <a:latin typeface="DejaVu Math TeX Gyre" panose="02000503000000000000" charset="0"/>
                                                <a:cs typeface="DejaVu Math TeX Gyre" panose="02000503000000000000" charset="0"/>
                                                <a:sym typeface="+mn-ea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1500" i="1" spc="5" dirty="0">
                                            <a:solidFill>
                                              <a:srgbClr val="231F20"/>
                                            </a:solidFill>
                                            <a:latin typeface="DejaVu Math TeX Gyre" panose="02000503000000000000" charset="0"/>
                                            <a:cs typeface="DejaVu Math TeX Gyre" panose="02000503000000000000" charset="0"/>
                                            <a:sym typeface="+mn-ea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500" i="1" spc="5" dirty="0">
                                            <a:solidFill>
                                              <a:srgbClr val="231F20"/>
                                            </a:solidFill>
                                            <a:latin typeface="DejaVu Math TeX Gyre" panose="02000503000000000000" charset="0"/>
                                            <a:cs typeface="DejaVu Math TeX Gyre" panose="02000503000000000000" charset="0"/>
                                            <a:sym typeface="+mn-ea"/>
                                          </a:rPr>
                                          <m:t>𝑔</m:t>
                                        </m:r>
                                      </m:e>
                                      <m:sub>
                                        <m:r>
                                          <a:rPr lang="en-US" sz="1500" i="1" spc="5" dirty="0">
                                            <a:solidFill>
                                              <a:srgbClr val="231F20"/>
                                            </a:solidFill>
                                            <a:latin typeface="DejaVu Math TeX Gyre" panose="02000503000000000000" charset="0"/>
                                            <a:cs typeface="DejaVu Math TeX Gyre" panose="02000503000000000000" charset="0"/>
                                            <a:sym typeface="+mn-ea"/>
                                          </a:rPr>
                                          <m:t>00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en-US" sz="1500" i="1" spc="5" dirty="0">
                                            <a:solidFill>
                                              <a:srgbClr val="231F20"/>
                                            </a:solidFill>
                                            <a:latin typeface="DejaVu Math TeX Gyre" panose="02000503000000000000" charset="0"/>
                                            <a:cs typeface="DejaVu Math TeX Gyre" panose="02000503000000000000" charset="0"/>
                                            <a:sym typeface="+mn-ea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1500" i="1" spc="5" dirty="0">
                                                <a:solidFill>
                                                  <a:srgbClr val="231F20"/>
                                                </a:solidFill>
                                                <a:latin typeface="DejaVu Math TeX Gyre" panose="02000503000000000000" charset="0"/>
                                                <a:cs typeface="DejaVu Math TeX Gyre" panose="02000503000000000000" charset="0"/>
                                                <a:sym typeface="+mn-ea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500" i="1" spc="5" dirty="0">
                                                <a:solidFill>
                                                  <a:srgbClr val="231F20"/>
                                                </a:solidFill>
                                                <a:latin typeface="DejaVu Math TeX Gyre" panose="02000503000000000000" charset="0"/>
                                                <a:cs typeface="DejaVu Math TeX Gyre" panose="02000503000000000000" charset="0"/>
                                                <a:sym typeface="+mn-ea"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en-US" sz="1500" i="1" spc="5" dirty="0">
                                                <a:solidFill>
                                                  <a:srgbClr val="231F20"/>
                                                </a:solidFill>
                                                <a:latin typeface="DejaVu Math TeX Gyre" panose="02000503000000000000" charset="0"/>
                                                <a:cs typeface="DejaVu Math TeX Gyre" panose="02000503000000000000" charset="0"/>
                                                <a:sym typeface="+mn-ea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den>
                                </m:f>
                              </m:e>
                            </m:d>
                          </m:e>
                        </m:rad>
                        <m:r>
                          <a:rPr lang="en-US" sz="1500" i="1" spc="5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  <a:sym typeface="+mn-ea"/>
                          </a:rPr>
                          <m:t>−</m:t>
                        </m:r>
                        <m:r>
                          <a:rPr lang="en-US" sz="1500" i="1" spc="5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  <a:sym typeface="+mn-ea"/>
                          </a:rPr>
                          <m:t>1</m:t>
                        </m:r>
                      </m:e>
                    </m:d>
                  </m:oMath>
                </a14:m>
                <a:r>
                  <a:rPr lang="fr-FR" altLang="en-US" sz="1500" spc="5" dirty="0">
                    <a:solidFill>
                      <a:srgbClr val="231F20"/>
                    </a:solidFill>
                    <a:latin typeface="DejaVu Math TeX Gyre" panose="02000503000000000000" charset="0"/>
                    <a:cs typeface="DejaVu Math TeX Gyre" panose="02000503000000000000" charset="0"/>
                    <a:sym typeface="+mn-ea"/>
                  </a:rPr>
                  <a:t>, </a:t>
                </a:r>
                <a:r>
                  <a:rPr lang="fr-FR" altLang="en-US" sz="1500" spc="5" dirty="0">
                    <a:solidFill>
                      <a:srgbClr val="231F20"/>
                    </a:solidFill>
                    <a:latin typeface="Palatino Linotype" charset="0"/>
                    <a:cs typeface="Palatino Linotype" charset="0"/>
                    <a:sym typeface="+mn-ea"/>
                  </a:rPr>
                  <a:t>whith</a:t>
                </a:r>
                <a:r>
                  <a:rPr lang="fr-FR" altLang="en-US" sz="1500" spc="5" dirty="0">
                    <a:solidFill>
                      <a:srgbClr val="231F20"/>
                    </a:solidFill>
                    <a:latin typeface="DejaVu Math TeX Gyre" panose="02000503000000000000" charset="0"/>
                    <a:cs typeface="DejaVu Math TeX Gyre" panose="02000503000000000000" charset="0"/>
                    <a:sym typeface="+mn-ea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fr-FR" sz="1500" i="1" spc="5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  <a:sym typeface="+mn-ea"/>
                      </a:rPr>
                      <m:t>𝑚</m:t>
                    </m:r>
                    <m:r>
                      <a:rPr lang="en-US" altLang="fr-FR" sz="1500" i="1" spc="5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  <a:sym typeface="+mn-ea"/>
                      </a:rPr>
                      <m:t>=</m:t>
                    </m:r>
                    <m:r>
                      <a:rPr lang="en-US" altLang="fr-FR" sz="1500" i="1" spc="5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  <a:sym typeface="+mn-ea"/>
                      </a:rPr>
                      <m:t>𝐺𝑀</m:t>
                    </m:r>
                  </m:oMath>
                </a14:m>
                <a:r>
                  <a:rPr lang="fr-FR" altLang="en-US" sz="1500" spc="5" dirty="0">
                    <a:solidFill>
                      <a:srgbClr val="231F20"/>
                    </a:solidFill>
                    <a:latin typeface="DejaVu Math TeX Gyre" panose="02000503000000000000" charset="0"/>
                    <a:cs typeface="DejaVu Math TeX Gyre" panose="02000503000000000000" charset="0"/>
                    <a:sym typeface="+mn-ea"/>
                  </a:rPr>
                  <a:t>.</a:t>
                </a:r>
                <a:endParaRPr lang="fr-FR" altLang="en-US" sz="1500" spc="5" dirty="0">
                  <a:solidFill>
                    <a:srgbClr val="231F20"/>
                  </a:solidFill>
                  <a:latin typeface="DejaVu Math TeX Gyre" panose="02000503000000000000" charset="0"/>
                  <a:cs typeface="DejaVu Math TeX Gyre" panose="02000503000000000000" charset="0"/>
                  <a:sym typeface="+mn-ea"/>
                </a:endParaRPr>
              </a:p>
            </p:txBody>
          </p:sp>
        </mc:Choice>
        <mc:Fallback>
          <p:sp>
            <p:nvSpPr>
              <p:cNvPr id="115" name="object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5720" y="5177790"/>
                <a:ext cx="4658360" cy="528320"/>
              </a:xfrm>
              <a:prstGeom prst="rect">
                <a:avLst/>
              </a:prstGeom>
              <a:blipFill rotWithShape="1">
                <a:blip r:embed="rId10"/>
                <a:stretch>
                  <a:fillRect t="-14784" r="-122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object 117"/>
              <p:cNvSpPr txBox="1"/>
              <p:nvPr/>
            </p:nvSpPr>
            <p:spPr>
              <a:xfrm>
                <a:off x="10231120" y="5892165"/>
                <a:ext cx="4194810" cy="483235"/>
              </a:xfrm>
              <a:prstGeom prst="rect">
                <a:avLst/>
              </a:prstGeom>
            </p:spPr>
            <p:txBody>
              <a:bodyPr vert="horz" wrap="square" lIns="0" tIns="1397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10"/>
                  </a:spcBef>
                </a:pPr>
                <a:r>
                  <a:rPr sz="1500" spc="-6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We</a:t>
                </a:r>
                <a:r>
                  <a:rPr sz="1500" spc="-1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can</a:t>
                </a:r>
                <a:r>
                  <a:rPr sz="1500" spc="-1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fixe</a:t>
                </a:r>
                <a:r>
                  <a:rPr sz="1500" spc="-1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the</a:t>
                </a:r>
                <a:r>
                  <a:rPr sz="1500" spc="-1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bound</a:t>
                </a:r>
                <a:r>
                  <a:rPr sz="1500" spc="-1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on </a:t>
                </a:r>
                <a:r>
                  <a:rPr sz="1500" spc="55" dirty="0">
                    <a:solidFill>
                      <a:srgbClr val="231F20"/>
                    </a:solidFill>
                    <a:latin typeface="Tahoma"/>
                    <a:cs typeface="Tahoma"/>
                  </a:rPr>
                  <a:t>Θ</a:t>
                </a:r>
                <a:r>
                  <a:rPr sz="1500" spc="5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:</a:t>
                </a:r>
                <a:endParaRPr sz="1500" spc="55" dirty="0">
                  <a:solidFill>
                    <a:srgbClr val="231F20"/>
                  </a:solidFill>
                  <a:latin typeface="Palatino Linotype"/>
                  <a:cs typeface="Palatino Linotype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1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</m:ctrlPr>
                        </m:sSupPr>
                        <m:e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𝛩</m:t>
                          </m:r>
                        </m:e>
                        <m:sup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𝑝ℎ𝑦</m:t>
                          </m:r>
                        </m:sup>
                      </m:sSup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350" i="1" spc="40" dirty="0">
                              <a:solidFill>
                                <a:srgbClr val="231F20"/>
                              </a:solidFill>
                              <a:latin typeface="DejaVu Math TeX Gyre" panose="02000503000000000000" charset="0"/>
                              <a:cs typeface="DejaVu Math TeX Gyre" panose="02000503000000000000" charset="0"/>
                              <a:sym typeface="+mn-ea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350" i="1" spc="40" dirty="0">
                                  <a:solidFill>
                                    <a:srgbClr val="231F20"/>
                                  </a:solidFill>
                                  <a:latin typeface="DejaVu Math TeX Gyre" panose="02000503000000000000" charset="0"/>
                                  <a:cs typeface="DejaVu Math TeX Gyre" panose="02000503000000000000" charset="0"/>
                                  <a:sym typeface="+mn-ea"/>
                                </a:rPr>
                              </m:ctrlPr>
                            </m:sSupPr>
                            <m:e>
                              <m:r>
                                <a:rPr lang="en-US" sz="1350" i="1" spc="40" dirty="0">
                                  <a:solidFill>
                                    <a:srgbClr val="231F20"/>
                                  </a:solidFill>
                                  <a:latin typeface="DejaVu Math TeX Gyre" panose="02000503000000000000" charset="0"/>
                                  <a:cs typeface="DejaVu Math TeX Gyre" panose="02000503000000000000" charset="0"/>
                                  <a:sym typeface="+mn-ea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350" i="1" spc="40" dirty="0">
                                  <a:solidFill>
                                    <a:srgbClr val="231F20"/>
                                  </a:solidFill>
                                  <a:latin typeface="DejaVu Math TeX Gyre" panose="02000503000000000000" charset="0"/>
                                  <a:cs typeface="DejaVu Math TeX Gyre" panose="02000503000000000000" charset="0"/>
                                  <a:sym typeface="+mn-ea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350" i="1" spc="40" dirty="0">
                                  <a:solidFill>
                                    <a:srgbClr val="231F20"/>
                                  </a:solidFill>
                                  <a:latin typeface="DejaVu Math TeX Gyre" panose="02000503000000000000" charset="0"/>
                                  <a:cs typeface="DejaVu Math TeX Gyre" panose="02000503000000000000" charset="0"/>
                                  <a:sym typeface="+mn-ea"/>
                                </a:rPr>
                              </m:ctrlPr>
                            </m:sSupPr>
                            <m:e>
                              <m:r>
                                <a:rPr lang="en-US" sz="1350" i="1" spc="40" dirty="0">
                                  <a:solidFill>
                                    <a:srgbClr val="231F20"/>
                                  </a:solidFill>
                                  <a:latin typeface="DejaVu Math TeX Gyre" panose="02000503000000000000" charset="0"/>
                                  <a:cs typeface="DejaVu Math TeX Gyre" panose="02000503000000000000" charset="0"/>
                                  <a:sym typeface="+mn-ea"/>
                                </a:rPr>
                                <m:t>𝛩</m:t>
                              </m:r>
                            </m:e>
                            <m:sup>
                              <m:r>
                                <a:rPr lang="en-US" sz="1350" i="1" spc="40" dirty="0">
                                  <a:solidFill>
                                    <a:srgbClr val="231F20"/>
                                  </a:solidFill>
                                  <a:latin typeface="DejaVu Math TeX Gyre" panose="02000503000000000000" charset="0"/>
                                  <a:cs typeface="DejaVu Math TeX Gyre" panose="02000503000000000000" charset="0"/>
                                  <a:sym typeface="+mn-ea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≤</m:t>
                      </m:r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6</m:t>
                      </m:r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,</m:t>
                      </m:r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62</m:t>
                      </m:r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×</m:t>
                      </m:r>
                      <m:sSup>
                        <m:sSupPr>
                          <m:ctrlP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</m:ctrlPr>
                        </m:sSupPr>
                        <m:e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10</m:t>
                          </m:r>
                        </m:e>
                        <m:sup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−</m:t>
                          </m:r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34</m:t>
                          </m:r>
                        </m:sup>
                      </m:sSup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𝑚</m:t>
                      </m:r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.</m:t>
                      </m:r>
                    </m:oMath>
                  </m:oMathPara>
                </a14:m>
                <a:endParaRPr sz="1350">
                  <a:latin typeface="Palatino Linotype"/>
                  <a:cs typeface="Palatino Linotype"/>
                </a:endParaRPr>
              </a:p>
            </p:txBody>
          </p:sp>
        </mc:Choice>
        <mc:Fallback>
          <p:sp>
            <p:nvSpPr>
              <p:cNvPr id="117" name="object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1120" y="5892165"/>
                <a:ext cx="4194810" cy="483235"/>
              </a:xfrm>
              <a:prstGeom prst="rect">
                <a:avLst/>
              </a:prstGeom>
              <a:blipFill rotWithShape="1">
                <a:blip r:embed="rId11"/>
                <a:stretch>
                  <a:fillRect t="-4468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object 121"/>
          <p:cNvSpPr txBox="1"/>
          <p:nvPr/>
        </p:nvSpPr>
        <p:spPr>
          <a:xfrm>
            <a:off x="14425295" y="6125845"/>
            <a:ext cx="404495" cy="2444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(5)</a:t>
            </a:r>
            <a:endParaRPr sz="1500">
              <a:latin typeface="Palatino Linotype"/>
              <a:cs typeface="Palatino Linotype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15091460" y="2079068"/>
            <a:ext cx="2741930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26720" algn="l"/>
              </a:tabLst>
            </a:pPr>
            <a:r>
              <a:rPr sz="2150" b="1" spc="10" dirty="0">
                <a:solidFill>
                  <a:srgbClr val="231F20"/>
                </a:solidFill>
                <a:latin typeface="Palatino Linotype"/>
                <a:cs typeface="Palatino Linotype"/>
              </a:rPr>
              <a:t>3	</a:t>
            </a:r>
            <a:r>
              <a:rPr sz="2150" b="1" spc="-15" dirty="0">
                <a:solidFill>
                  <a:srgbClr val="231F20"/>
                </a:solidFill>
                <a:latin typeface="Palatino Linotype"/>
                <a:cs typeface="Palatino Linotype"/>
              </a:rPr>
              <a:t>Deflection</a:t>
            </a:r>
            <a:r>
              <a:rPr sz="2150" b="1" spc="-2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2150" b="1" spc="10" dirty="0">
                <a:solidFill>
                  <a:srgbClr val="231F20"/>
                </a:solidFill>
                <a:latin typeface="Palatino Linotype"/>
                <a:cs typeface="Palatino Linotype"/>
              </a:rPr>
              <a:t>of</a:t>
            </a:r>
            <a:r>
              <a:rPr sz="2150" b="1" spc="-2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2150" b="1" spc="10" dirty="0">
                <a:solidFill>
                  <a:srgbClr val="231F20"/>
                </a:solidFill>
                <a:latin typeface="Palatino Linotype"/>
                <a:cs typeface="Palatino Linotype"/>
              </a:rPr>
              <a:t>light</a:t>
            </a:r>
            <a:endParaRPr sz="2150">
              <a:latin typeface="Palatino Linotype"/>
              <a:cs typeface="Palatino Linotype"/>
            </a:endParaRPr>
          </a:p>
        </p:txBody>
      </p:sp>
      <p:grpSp>
        <p:nvGrpSpPr>
          <p:cNvPr id="123" name="object 123"/>
          <p:cNvGrpSpPr/>
          <p:nvPr/>
        </p:nvGrpSpPr>
        <p:grpSpPr>
          <a:xfrm>
            <a:off x="15320774" y="3023548"/>
            <a:ext cx="2018030" cy="932815"/>
            <a:chOff x="15320774" y="3023548"/>
            <a:chExt cx="2018030" cy="932815"/>
          </a:xfrm>
        </p:grpSpPr>
        <p:sp>
          <p:nvSpPr>
            <p:cNvPr id="124" name="object 124"/>
            <p:cNvSpPr/>
            <p:nvPr/>
          </p:nvSpPr>
          <p:spPr>
            <a:xfrm>
              <a:off x="15322044" y="3024818"/>
              <a:ext cx="1916430" cy="930275"/>
            </a:xfrm>
            <a:custGeom>
              <a:avLst/>
              <a:gdLst/>
              <a:ahLst/>
              <a:cxnLst/>
              <a:rect l="l" t="t" r="r" b="b"/>
              <a:pathLst>
                <a:path w="1916430" h="930275">
                  <a:moveTo>
                    <a:pt x="0" y="676152"/>
                  </a:moveTo>
                  <a:lnTo>
                    <a:pt x="79827" y="676151"/>
                  </a:lnTo>
                  <a:lnTo>
                    <a:pt x="159654" y="676152"/>
                  </a:lnTo>
                  <a:lnTo>
                    <a:pt x="239482" y="676151"/>
                  </a:lnTo>
                  <a:lnTo>
                    <a:pt x="319309" y="676153"/>
                  </a:lnTo>
                  <a:lnTo>
                    <a:pt x="399134" y="676156"/>
                  </a:lnTo>
                  <a:lnTo>
                    <a:pt x="478962" y="676155"/>
                  </a:lnTo>
                  <a:lnTo>
                    <a:pt x="558789" y="676156"/>
                  </a:lnTo>
                  <a:lnTo>
                    <a:pt x="638615" y="676158"/>
                  </a:lnTo>
                  <a:lnTo>
                    <a:pt x="718443" y="676157"/>
                  </a:lnTo>
                  <a:lnTo>
                    <a:pt x="798270" y="676158"/>
                  </a:lnTo>
                  <a:lnTo>
                    <a:pt x="878097" y="676159"/>
                  </a:lnTo>
                  <a:lnTo>
                    <a:pt x="957925" y="676159"/>
                  </a:lnTo>
                  <a:lnTo>
                    <a:pt x="1037751" y="676160"/>
                  </a:lnTo>
                  <a:lnTo>
                    <a:pt x="1117578" y="676161"/>
                  </a:lnTo>
                  <a:lnTo>
                    <a:pt x="1197406" y="676160"/>
                  </a:lnTo>
                  <a:lnTo>
                    <a:pt x="1277233" y="676161"/>
                  </a:lnTo>
                  <a:lnTo>
                    <a:pt x="1357060" y="676163"/>
                  </a:lnTo>
                  <a:lnTo>
                    <a:pt x="1436888" y="676162"/>
                  </a:lnTo>
                  <a:lnTo>
                    <a:pt x="1516714" y="676163"/>
                  </a:lnTo>
                  <a:lnTo>
                    <a:pt x="1596542" y="676162"/>
                  </a:lnTo>
                  <a:lnTo>
                    <a:pt x="1676369" y="676164"/>
                  </a:lnTo>
                  <a:lnTo>
                    <a:pt x="1756196" y="676165"/>
                  </a:lnTo>
                  <a:lnTo>
                    <a:pt x="1836024" y="676164"/>
                  </a:lnTo>
                  <a:lnTo>
                    <a:pt x="1915850" y="676165"/>
                  </a:lnTo>
                </a:path>
                <a:path w="1916430" h="930275">
                  <a:moveTo>
                    <a:pt x="518421" y="929727"/>
                  </a:moveTo>
                  <a:lnTo>
                    <a:pt x="497761" y="890987"/>
                  </a:lnTo>
                  <a:lnTo>
                    <a:pt x="477099" y="852250"/>
                  </a:lnTo>
                  <a:lnTo>
                    <a:pt x="456438" y="813510"/>
                  </a:lnTo>
                  <a:lnTo>
                    <a:pt x="435778" y="774771"/>
                  </a:lnTo>
                  <a:lnTo>
                    <a:pt x="415116" y="736034"/>
                  </a:lnTo>
                  <a:lnTo>
                    <a:pt x="394455" y="697294"/>
                  </a:lnTo>
                  <a:lnTo>
                    <a:pt x="373794" y="658557"/>
                  </a:lnTo>
                  <a:lnTo>
                    <a:pt x="353132" y="619820"/>
                  </a:lnTo>
                  <a:lnTo>
                    <a:pt x="332471" y="581081"/>
                  </a:lnTo>
                  <a:lnTo>
                    <a:pt x="311811" y="542341"/>
                  </a:lnTo>
                  <a:lnTo>
                    <a:pt x="291149" y="503604"/>
                  </a:lnTo>
                  <a:lnTo>
                    <a:pt x="270488" y="464864"/>
                  </a:lnTo>
                  <a:lnTo>
                    <a:pt x="249828" y="426125"/>
                  </a:lnTo>
                  <a:lnTo>
                    <a:pt x="229166" y="387388"/>
                  </a:lnTo>
                  <a:lnTo>
                    <a:pt x="208505" y="348648"/>
                  </a:lnTo>
                  <a:lnTo>
                    <a:pt x="187845" y="309909"/>
                  </a:lnTo>
                  <a:lnTo>
                    <a:pt x="167183" y="271171"/>
                  </a:lnTo>
                  <a:lnTo>
                    <a:pt x="146522" y="232432"/>
                  </a:lnTo>
                  <a:lnTo>
                    <a:pt x="125862" y="193693"/>
                  </a:lnTo>
                  <a:lnTo>
                    <a:pt x="105200" y="154955"/>
                  </a:lnTo>
                  <a:lnTo>
                    <a:pt x="84539" y="116216"/>
                  </a:lnTo>
                  <a:lnTo>
                    <a:pt x="63879" y="77476"/>
                  </a:lnTo>
                  <a:lnTo>
                    <a:pt x="43217" y="38739"/>
                  </a:lnTo>
                  <a:lnTo>
                    <a:pt x="22556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/>
            <p:cNvSpPr/>
            <p:nvPr/>
          </p:nvSpPr>
          <p:spPr>
            <a:xfrm>
              <a:off x="15380094" y="3073860"/>
              <a:ext cx="1955800" cy="623570"/>
            </a:xfrm>
            <a:custGeom>
              <a:avLst/>
              <a:gdLst/>
              <a:ahLst/>
              <a:cxnLst/>
              <a:rect l="l" t="t" r="r" b="b"/>
              <a:pathLst>
                <a:path w="1955800" h="623570">
                  <a:moveTo>
                    <a:pt x="1955781" y="623531"/>
                  </a:moveTo>
                  <a:lnTo>
                    <a:pt x="1932124" y="623478"/>
                  </a:lnTo>
                  <a:lnTo>
                    <a:pt x="1908471" y="623424"/>
                  </a:lnTo>
                  <a:lnTo>
                    <a:pt x="1884817" y="623366"/>
                  </a:lnTo>
                  <a:lnTo>
                    <a:pt x="1861165" y="623310"/>
                  </a:lnTo>
                  <a:lnTo>
                    <a:pt x="1813863" y="623189"/>
                  </a:lnTo>
                  <a:lnTo>
                    <a:pt x="1766566" y="623060"/>
                  </a:lnTo>
                  <a:lnTo>
                    <a:pt x="1742918" y="622992"/>
                  </a:lnTo>
                  <a:lnTo>
                    <a:pt x="1719273" y="622925"/>
                  </a:lnTo>
                  <a:lnTo>
                    <a:pt x="1671988" y="622777"/>
                  </a:lnTo>
                  <a:lnTo>
                    <a:pt x="1624707" y="622620"/>
                  </a:lnTo>
                  <a:lnTo>
                    <a:pt x="1577435" y="622450"/>
                  </a:lnTo>
                  <a:lnTo>
                    <a:pt x="1530169" y="622269"/>
                  </a:lnTo>
                  <a:lnTo>
                    <a:pt x="1482913" y="622072"/>
                  </a:lnTo>
                  <a:lnTo>
                    <a:pt x="1435669" y="621860"/>
                  </a:lnTo>
                  <a:lnTo>
                    <a:pt x="1388434" y="621628"/>
                  </a:lnTo>
                  <a:lnTo>
                    <a:pt x="1341213" y="621372"/>
                  </a:lnTo>
                  <a:lnTo>
                    <a:pt x="1294005" y="621095"/>
                  </a:lnTo>
                  <a:lnTo>
                    <a:pt x="1246813" y="620790"/>
                  </a:lnTo>
                  <a:lnTo>
                    <a:pt x="1199643" y="620450"/>
                  </a:lnTo>
                  <a:lnTo>
                    <a:pt x="1152494" y="620074"/>
                  </a:lnTo>
                  <a:lnTo>
                    <a:pt x="1105373" y="619652"/>
                  </a:lnTo>
                  <a:lnTo>
                    <a:pt x="1058282" y="619179"/>
                  </a:lnTo>
                  <a:lnTo>
                    <a:pt x="1011230" y="618642"/>
                  </a:lnTo>
                  <a:lnTo>
                    <a:pt x="964225" y="618027"/>
                  </a:lnTo>
                  <a:lnTo>
                    <a:pt x="917277" y="617321"/>
                  </a:lnTo>
                  <a:lnTo>
                    <a:pt x="870398" y="616496"/>
                  </a:lnTo>
                  <a:lnTo>
                    <a:pt x="823608" y="615522"/>
                  </a:lnTo>
                  <a:lnTo>
                    <a:pt x="776932" y="614357"/>
                  </a:lnTo>
                  <a:lnTo>
                    <a:pt x="730407" y="612943"/>
                  </a:lnTo>
                  <a:lnTo>
                    <a:pt x="684082" y="611193"/>
                  </a:lnTo>
                  <a:lnTo>
                    <a:pt x="638037" y="608977"/>
                  </a:lnTo>
                  <a:lnTo>
                    <a:pt x="592386" y="606105"/>
                  </a:lnTo>
                  <a:lnTo>
                    <a:pt x="547315" y="602266"/>
                  </a:lnTo>
                  <a:lnTo>
                    <a:pt x="503119" y="596969"/>
                  </a:lnTo>
                  <a:lnTo>
                    <a:pt x="460271" y="589430"/>
                  </a:lnTo>
                  <a:lnTo>
                    <a:pt x="419468" y="578478"/>
                  </a:lnTo>
                  <a:lnTo>
                    <a:pt x="381568" y="562687"/>
                  </a:lnTo>
                  <a:lnTo>
                    <a:pt x="347185" y="541040"/>
                  </a:lnTo>
                  <a:lnTo>
                    <a:pt x="316217" y="513697"/>
                  </a:lnTo>
                  <a:lnTo>
                    <a:pt x="287941" y="481866"/>
                  </a:lnTo>
                  <a:lnTo>
                    <a:pt x="261514" y="446954"/>
                  </a:lnTo>
                  <a:lnTo>
                    <a:pt x="236296" y="410026"/>
                  </a:lnTo>
                  <a:lnTo>
                    <a:pt x="211866" y="371785"/>
                  </a:lnTo>
                  <a:lnTo>
                    <a:pt x="187962" y="332669"/>
                  </a:lnTo>
                  <a:lnTo>
                    <a:pt x="164417" y="292953"/>
                  </a:lnTo>
                  <a:lnTo>
                    <a:pt x="141132" y="252809"/>
                  </a:lnTo>
                  <a:lnTo>
                    <a:pt x="118029" y="212356"/>
                  </a:lnTo>
                  <a:lnTo>
                    <a:pt x="95069" y="171666"/>
                  </a:lnTo>
                  <a:lnTo>
                    <a:pt x="72215" y="130798"/>
                  </a:lnTo>
                  <a:lnTo>
                    <a:pt x="49445" y="89791"/>
                  </a:lnTo>
                  <a:lnTo>
                    <a:pt x="26741" y="48673"/>
                  </a:lnTo>
                  <a:lnTo>
                    <a:pt x="4092" y="7466"/>
                  </a:lnTo>
                  <a:lnTo>
                    <a:pt x="0" y="0"/>
                  </a:lnTo>
                </a:path>
              </a:pathLst>
            </a:custGeom>
            <a:ln w="461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/>
            <p:cNvSpPr/>
            <p:nvPr/>
          </p:nvSpPr>
          <p:spPr>
            <a:xfrm>
              <a:off x="15372868" y="3060697"/>
              <a:ext cx="1758950" cy="648335"/>
            </a:xfrm>
            <a:custGeom>
              <a:avLst/>
              <a:gdLst/>
              <a:ahLst/>
              <a:cxnLst/>
              <a:rect l="l" t="t" r="r" b="b"/>
              <a:pathLst>
                <a:path w="1758950" h="648335">
                  <a:moveTo>
                    <a:pt x="22085" y="15290"/>
                  </a:moveTo>
                  <a:lnTo>
                    <a:pt x="0" y="0"/>
                  </a:lnTo>
                  <a:lnTo>
                    <a:pt x="1016" y="26835"/>
                  </a:lnTo>
                  <a:lnTo>
                    <a:pt x="7226" y="13169"/>
                  </a:lnTo>
                  <a:lnTo>
                    <a:pt x="22085" y="15290"/>
                  </a:lnTo>
                  <a:close/>
                </a:path>
                <a:path w="1758950" h="648335">
                  <a:moveTo>
                    <a:pt x="318211" y="505028"/>
                  </a:moveTo>
                  <a:lnTo>
                    <a:pt x="293954" y="493496"/>
                  </a:lnTo>
                  <a:lnTo>
                    <a:pt x="299288" y="519811"/>
                  </a:lnTo>
                  <a:lnTo>
                    <a:pt x="303199" y="505320"/>
                  </a:lnTo>
                  <a:lnTo>
                    <a:pt x="318211" y="505028"/>
                  </a:lnTo>
                  <a:close/>
                </a:path>
                <a:path w="1758950" h="648335">
                  <a:moveTo>
                    <a:pt x="773531" y="615238"/>
                  </a:moveTo>
                  <a:lnTo>
                    <a:pt x="749134" y="626478"/>
                  </a:lnTo>
                  <a:lnTo>
                    <a:pt x="772756" y="639254"/>
                  </a:lnTo>
                  <a:lnTo>
                    <a:pt x="764146" y="626960"/>
                  </a:lnTo>
                  <a:lnTo>
                    <a:pt x="773531" y="615238"/>
                  </a:lnTo>
                  <a:close/>
                </a:path>
                <a:path w="1758950" h="648335">
                  <a:moveTo>
                    <a:pt x="1266050" y="622033"/>
                  </a:moveTo>
                  <a:lnTo>
                    <a:pt x="1241945" y="633869"/>
                  </a:lnTo>
                  <a:lnTo>
                    <a:pt x="1265885" y="646049"/>
                  </a:lnTo>
                  <a:lnTo>
                    <a:pt x="1256957" y="633984"/>
                  </a:lnTo>
                  <a:lnTo>
                    <a:pt x="1266050" y="622033"/>
                  </a:lnTo>
                  <a:close/>
                </a:path>
                <a:path w="1758950" h="648335">
                  <a:moveTo>
                    <a:pt x="1758873" y="624179"/>
                  </a:moveTo>
                  <a:lnTo>
                    <a:pt x="1734820" y="636117"/>
                  </a:lnTo>
                  <a:lnTo>
                    <a:pt x="1758810" y="648195"/>
                  </a:lnTo>
                  <a:lnTo>
                    <a:pt x="1749831" y="636155"/>
                  </a:lnTo>
                  <a:lnTo>
                    <a:pt x="1758873" y="624179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7" name="object 127"/>
          <p:cNvSpPr txBox="1"/>
          <p:nvPr/>
        </p:nvSpPr>
        <p:spPr>
          <a:xfrm>
            <a:off x="15744163" y="3492342"/>
            <a:ext cx="125095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675" i="1" spc="30" baseline="6000" dirty="0">
                <a:latin typeface="Calibri" panose="020F0502020204030204"/>
                <a:cs typeface="Calibri" panose="020F0502020204030204"/>
              </a:rPr>
              <a:t>r</a:t>
            </a:r>
            <a:r>
              <a:rPr sz="300" i="1" spc="20" dirty="0">
                <a:latin typeface="Verdana" panose="020B0604030504040204"/>
                <a:cs typeface="Verdana" panose="020B0604030504040204"/>
              </a:rPr>
              <a:t>o</a:t>
            </a:r>
            <a:endParaRPr sz="300">
              <a:latin typeface="Verdana" panose="020B0604030504040204"/>
              <a:cs typeface="Verdana" panose="020B0604030504040204"/>
            </a:endParaRPr>
          </a:p>
        </p:txBody>
      </p:sp>
      <p:grpSp>
        <p:nvGrpSpPr>
          <p:cNvPr id="128" name="object 128"/>
          <p:cNvGrpSpPr/>
          <p:nvPr/>
        </p:nvGrpSpPr>
        <p:grpSpPr>
          <a:xfrm>
            <a:off x="15538622" y="3460379"/>
            <a:ext cx="332105" cy="243204"/>
            <a:chOff x="15538622" y="3460379"/>
            <a:chExt cx="332105" cy="243204"/>
          </a:xfrm>
        </p:grpSpPr>
        <p:sp>
          <p:nvSpPr>
            <p:cNvPr id="129" name="object 129"/>
            <p:cNvSpPr/>
            <p:nvPr/>
          </p:nvSpPr>
          <p:spPr>
            <a:xfrm>
              <a:off x="15764114" y="3462919"/>
              <a:ext cx="104139" cy="144780"/>
            </a:xfrm>
            <a:custGeom>
              <a:avLst/>
              <a:gdLst/>
              <a:ahLst/>
              <a:cxnLst/>
              <a:rect l="l" t="t" r="r" b="b"/>
              <a:pathLst>
                <a:path w="104140" h="144779">
                  <a:moveTo>
                    <a:pt x="103818" y="0"/>
                  </a:moveTo>
                  <a:lnTo>
                    <a:pt x="62301" y="57691"/>
                  </a:lnTo>
                </a:path>
                <a:path w="104140" h="144779">
                  <a:moveTo>
                    <a:pt x="25721" y="108534"/>
                  </a:moveTo>
                  <a:lnTo>
                    <a:pt x="0" y="144274"/>
                  </a:lnTo>
                </a:path>
              </a:pathLst>
            </a:custGeom>
            <a:ln w="4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/>
            <p:cNvSpPr/>
            <p:nvPr/>
          </p:nvSpPr>
          <p:spPr>
            <a:xfrm>
              <a:off x="15748331" y="3598181"/>
              <a:ext cx="26670" cy="31115"/>
            </a:xfrm>
            <a:custGeom>
              <a:avLst/>
              <a:gdLst/>
              <a:ahLst/>
              <a:cxnLst/>
              <a:rect l="l" t="t" r="r" b="b"/>
              <a:pathLst>
                <a:path w="26669" h="31114">
                  <a:moveTo>
                    <a:pt x="26675" y="13152"/>
                  </a:moveTo>
                  <a:lnTo>
                    <a:pt x="8397" y="0"/>
                  </a:lnTo>
                  <a:lnTo>
                    <a:pt x="7151" y="8177"/>
                  </a:lnTo>
                  <a:lnTo>
                    <a:pt x="5122" y="16599"/>
                  </a:lnTo>
                  <a:lnTo>
                    <a:pt x="2630" y="24458"/>
                  </a:lnTo>
                  <a:lnTo>
                    <a:pt x="0" y="30946"/>
                  </a:lnTo>
                  <a:lnTo>
                    <a:pt x="5315" y="26390"/>
                  </a:lnTo>
                  <a:lnTo>
                    <a:pt x="11976" y="21531"/>
                  </a:lnTo>
                  <a:lnTo>
                    <a:pt x="19317" y="16931"/>
                  </a:lnTo>
                  <a:lnTo>
                    <a:pt x="26675" y="131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1" name="object 13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5538622" y="3560097"/>
              <a:ext cx="82076" cy="143184"/>
            </a:xfrm>
            <a:prstGeom prst="rect">
              <a:avLst/>
            </a:prstGeom>
          </p:spPr>
        </p:pic>
      </p:grpSp>
      <p:sp>
        <p:nvSpPr>
          <p:cNvPr id="132" name="object 132"/>
          <p:cNvSpPr txBox="1"/>
          <p:nvPr/>
        </p:nvSpPr>
        <p:spPr>
          <a:xfrm>
            <a:off x="15454571" y="3549749"/>
            <a:ext cx="107950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spc="120" dirty="0">
                <a:latin typeface="Calibri" panose="020F0502020204030204"/>
                <a:cs typeface="Calibri" panose="020F0502020204030204"/>
              </a:rPr>
              <a:t>∆</a:t>
            </a:r>
            <a:r>
              <a:rPr sz="450" i="1" spc="-25" dirty="0">
                <a:latin typeface="Calibri" panose="020F0502020204030204"/>
                <a:cs typeface="Calibri" panose="020F0502020204030204"/>
              </a:rPr>
              <a:t>ϕ</a:t>
            </a:r>
            <a:endParaRPr sz="450">
              <a:latin typeface="Calibri" panose="020F0502020204030204"/>
              <a:cs typeface="Calibri" panose="020F0502020204030204"/>
            </a:endParaRPr>
          </a:p>
        </p:txBody>
      </p:sp>
      <p:grpSp>
        <p:nvGrpSpPr>
          <p:cNvPr id="133" name="object 133"/>
          <p:cNvGrpSpPr/>
          <p:nvPr/>
        </p:nvGrpSpPr>
        <p:grpSpPr>
          <a:xfrm>
            <a:off x="17341104" y="3693928"/>
            <a:ext cx="14604" cy="14604"/>
            <a:chOff x="17341104" y="3693928"/>
            <a:chExt cx="14604" cy="14604"/>
          </a:xfrm>
        </p:grpSpPr>
        <p:sp>
          <p:nvSpPr>
            <p:cNvPr id="134" name="object 134"/>
            <p:cNvSpPr/>
            <p:nvPr/>
          </p:nvSpPr>
          <p:spPr>
            <a:xfrm>
              <a:off x="17342374" y="3695198"/>
              <a:ext cx="12065" cy="12065"/>
            </a:xfrm>
            <a:custGeom>
              <a:avLst/>
              <a:gdLst/>
              <a:ahLst/>
              <a:cxnLst/>
              <a:rect l="l" t="t" r="r" b="b"/>
              <a:pathLst>
                <a:path w="12065" h="12064">
                  <a:moveTo>
                    <a:pt x="8963" y="0"/>
                  </a:moveTo>
                  <a:lnTo>
                    <a:pt x="2585" y="0"/>
                  </a:lnTo>
                  <a:lnTo>
                    <a:pt x="0" y="2585"/>
                  </a:lnTo>
                  <a:lnTo>
                    <a:pt x="0" y="8963"/>
                  </a:lnTo>
                  <a:lnTo>
                    <a:pt x="2585" y="11548"/>
                  </a:lnTo>
                  <a:lnTo>
                    <a:pt x="8963" y="11548"/>
                  </a:lnTo>
                  <a:lnTo>
                    <a:pt x="11548" y="8963"/>
                  </a:lnTo>
                  <a:lnTo>
                    <a:pt x="11548" y="2585"/>
                  </a:lnTo>
                  <a:lnTo>
                    <a:pt x="896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/>
            <p:cNvSpPr/>
            <p:nvPr/>
          </p:nvSpPr>
          <p:spPr>
            <a:xfrm>
              <a:off x="17342374" y="3695198"/>
              <a:ext cx="12065" cy="12065"/>
            </a:xfrm>
            <a:custGeom>
              <a:avLst/>
              <a:gdLst/>
              <a:ahLst/>
              <a:cxnLst/>
              <a:rect l="l" t="t" r="r" b="b"/>
              <a:pathLst>
                <a:path w="12065" h="12064">
                  <a:moveTo>
                    <a:pt x="11548" y="5774"/>
                  </a:moveTo>
                  <a:lnTo>
                    <a:pt x="11548" y="2585"/>
                  </a:lnTo>
                  <a:lnTo>
                    <a:pt x="8963" y="0"/>
                  </a:lnTo>
                  <a:lnTo>
                    <a:pt x="5774" y="0"/>
                  </a:lnTo>
                  <a:lnTo>
                    <a:pt x="2585" y="0"/>
                  </a:lnTo>
                  <a:lnTo>
                    <a:pt x="0" y="2585"/>
                  </a:lnTo>
                  <a:lnTo>
                    <a:pt x="0" y="5774"/>
                  </a:lnTo>
                  <a:lnTo>
                    <a:pt x="0" y="8963"/>
                  </a:lnTo>
                  <a:lnTo>
                    <a:pt x="2585" y="11548"/>
                  </a:lnTo>
                  <a:lnTo>
                    <a:pt x="5774" y="11548"/>
                  </a:lnTo>
                  <a:lnTo>
                    <a:pt x="8963" y="11548"/>
                  </a:lnTo>
                  <a:lnTo>
                    <a:pt x="11548" y="8963"/>
                  </a:lnTo>
                  <a:lnTo>
                    <a:pt x="11548" y="5774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6" name="object 136"/>
          <p:cNvSpPr txBox="1"/>
          <p:nvPr/>
        </p:nvSpPr>
        <p:spPr>
          <a:xfrm>
            <a:off x="17251942" y="3577274"/>
            <a:ext cx="193040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spc="10" dirty="0">
                <a:latin typeface="Calibri" panose="020F0502020204030204"/>
                <a:cs typeface="Calibri" panose="020F0502020204030204"/>
              </a:rPr>
              <a:t>Source</a:t>
            </a:r>
            <a:endParaRPr sz="45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15218486" y="2911273"/>
            <a:ext cx="250825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spc="15" dirty="0">
                <a:solidFill>
                  <a:srgbClr val="0000FF"/>
                </a:solidFill>
                <a:latin typeface="Calibri" panose="020F0502020204030204"/>
                <a:cs typeface="Calibri" panose="020F0502020204030204"/>
              </a:rPr>
              <a:t>Obser</a:t>
            </a:r>
            <a:r>
              <a:rPr sz="450" dirty="0">
                <a:solidFill>
                  <a:srgbClr val="0000FF"/>
                </a:solidFill>
                <a:latin typeface="Calibri" panose="020F0502020204030204"/>
                <a:cs typeface="Calibri" panose="020F0502020204030204"/>
              </a:rPr>
              <a:t>v</a:t>
            </a:r>
            <a:r>
              <a:rPr sz="450" spc="-5" dirty="0">
                <a:solidFill>
                  <a:srgbClr val="0000FF"/>
                </a:solidFill>
                <a:latin typeface="Calibri" panose="020F0502020204030204"/>
                <a:cs typeface="Calibri" panose="020F0502020204030204"/>
              </a:rPr>
              <a:t>er</a:t>
            </a:r>
            <a:endParaRPr sz="45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16540801" y="3516261"/>
            <a:ext cx="149860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675" b="1" spc="104" baseline="6000" dirty="0">
                <a:latin typeface="Comic Sans MS" panose="030F0702030302020204"/>
                <a:cs typeface="Comic Sans MS" panose="030F0702030302020204"/>
              </a:rPr>
              <a:t>r</a:t>
            </a:r>
            <a:r>
              <a:rPr sz="300" i="1" spc="70" dirty="0">
                <a:latin typeface="Arial" panose="020B0604020202020204"/>
                <a:cs typeface="Arial" panose="020B0604020202020204"/>
              </a:rPr>
              <a:t>∞</a:t>
            </a:r>
            <a:endParaRPr sz="300"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139" name="object 139"/>
          <p:cNvGrpSpPr/>
          <p:nvPr/>
        </p:nvGrpSpPr>
        <p:grpSpPr>
          <a:xfrm>
            <a:off x="15883407" y="3435563"/>
            <a:ext cx="1464945" cy="271780"/>
            <a:chOff x="15883407" y="3435563"/>
            <a:chExt cx="1464945" cy="271780"/>
          </a:xfrm>
        </p:grpSpPr>
        <p:sp>
          <p:nvSpPr>
            <p:cNvPr id="140" name="object 140"/>
            <p:cNvSpPr/>
            <p:nvPr/>
          </p:nvSpPr>
          <p:spPr>
            <a:xfrm>
              <a:off x="15885947" y="3438103"/>
              <a:ext cx="1435735" cy="258445"/>
            </a:xfrm>
            <a:custGeom>
              <a:avLst/>
              <a:gdLst/>
              <a:ahLst/>
              <a:cxnLst/>
              <a:rect l="l" t="t" r="r" b="b"/>
              <a:pathLst>
                <a:path w="1435734" h="258445">
                  <a:moveTo>
                    <a:pt x="0" y="0"/>
                  </a:moveTo>
                  <a:lnTo>
                    <a:pt x="684305" y="123031"/>
                  </a:lnTo>
                </a:path>
                <a:path w="1435734" h="258445">
                  <a:moveTo>
                    <a:pt x="777896" y="139837"/>
                  </a:moveTo>
                  <a:lnTo>
                    <a:pt x="1435606" y="258087"/>
                  </a:lnTo>
                </a:path>
              </a:pathLst>
            </a:custGeom>
            <a:ln w="4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/>
            <p:cNvSpPr/>
            <p:nvPr/>
          </p:nvSpPr>
          <p:spPr>
            <a:xfrm>
              <a:off x="17316606" y="3684578"/>
              <a:ext cx="31750" cy="22225"/>
            </a:xfrm>
            <a:custGeom>
              <a:avLst/>
              <a:gdLst/>
              <a:ahLst/>
              <a:cxnLst/>
              <a:rect l="l" t="t" r="r" b="b"/>
              <a:pathLst>
                <a:path w="31750" h="22225">
                  <a:moveTo>
                    <a:pt x="3984" y="0"/>
                  </a:moveTo>
                  <a:lnTo>
                    <a:pt x="0" y="22162"/>
                  </a:lnTo>
                  <a:lnTo>
                    <a:pt x="7915" y="19760"/>
                  </a:lnTo>
                  <a:lnTo>
                    <a:pt x="16389" y="17959"/>
                  </a:lnTo>
                  <a:lnTo>
                    <a:pt x="24554" y="16817"/>
                  </a:lnTo>
                  <a:lnTo>
                    <a:pt x="31542" y="16393"/>
                  </a:lnTo>
                  <a:lnTo>
                    <a:pt x="25140" y="13562"/>
                  </a:lnTo>
                  <a:lnTo>
                    <a:pt x="17883" y="9648"/>
                  </a:lnTo>
                  <a:lnTo>
                    <a:pt x="10567" y="5008"/>
                  </a:lnTo>
                  <a:lnTo>
                    <a:pt x="39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2" name="object 142"/>
          <p:cNvSpPr txBox="1"/>
          <p:nvPr/>
        </p:nvSpPr>
        <p:spPr>
          <a:xfrm>
            <a:off x="15860852" y="3519147"/>
            <a:ext cx="50165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i="1" spc="-40" dirty="0">
                <a:latin typeface="Calibri" panose="020F0502020204030204"/>
                <a:cs typeface="Calibri" panose="020F0502020204030204"/>
              </a:rPr>
              <a:t>b</a:t>
            </a:r>
            <a:endParaRPr sz="45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15885946" y="3438104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723"/>
                </a:lnTo>
              </a:path>
            </a:pathLst>
          </a:custGeom>
          <a:ln w="4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5885946" y="3598248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00"/>
                </a:lnTo>
              </a:path>
            </a:pathLst>
          </a:custGeom>
          <a:ln w="4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45" name="object 145"/>
          <p:cNvGrpSpPr/>
          <p:nvPr/>
        </p:nvGrpSpPr>
        <p:grpSpPr>
          <a:xfrm>
            <a:off x="15838482" y="3390640"/>
            <a:ext cx="95250" cy="310515"/>
            <a:chOff x="15838482" y="3390640"/>
            <a:chExt cx="95250" cy="310515"/>
          </a:xfrm>
        </p:grpSpPr>
        <p:sp>
          <p:nvSpPr>
            <p:cNvPr id="146" name="object 146"/>
            <p:cNvSpPr/>
            <p:nvPr/>
          </p:nvSpPr>
          <p:spPr>
            <a:xfrm>
              <a:off x="15874687" y="3670947"/>
              <a:ext cx="22860" cy="30480"/>
            </a:xfrm>
            <a:custGeom>
              <a:avLst/>
              <a:gdLst/>
              <a:ahLst/>
              <a:cxnLst/>
              <a:rect l="l" t="t" r="r" b="b"/>
              <a:pathLst>
                <a:path w="22859" h="30479">
                  <a:moveTo>
                    <a:pt x="22518" y="0"/>
                  </a:moveTo>
                  <a:lnTo>
                    <a:pt x="0" y="0"/>
                  </a:lnTo>
                  <a:lnTo>
                    <a:pt x="3764" y="7365"/>
                  </a:lnTo>
                  <a:lnTo>
                    <a:pt x="7037" y="15387"/>
                  </a:lnTo>
                  <a:lnTo>
                    <a:pt x="9605" y="23222"/>
                  </a:lnTo>
                  <a:lnTo>
                    <a:pt x="11259" y="30025"/>
                  </a:lnTo>
                  <a:lnTo>
                    <a:pt x="12913" y="23222"/>
                  </a:lnTo>
                  <a:lnTo>
                    <a:pt x="15481" y="15387"/>
                  </a:lnTo>
                  <a:lnTo>
                    <a:pt x="18754" y="7365"/>
                  </a:lnTo>
                  <a:lnTo>
                    <a:pt x="225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7" name="object 147"/>
            <p:cNvSpPr/>
            <p:nvPr/>
          </p:nvSpPr>
          <p:spPr>
            <a:xfrm>
              <a:off x="15839752" y="3391910"/>
              <a:ext cx="92710" cy="92710"/>
            </a:xfrm>
            <a:custGeom>
              <a:avLst/>
              <a:gdLst/>
              <a:ahLst/>
              <a:cxnLst/>
              <a:rect l="l" t="t" r="r" b="b"/>
              <a:pathLst>
                <a:path w="92709" h="92710">
                  <a:moveTo>
                    <a:pt x="46193" y="0"/>
                  </a:moveTo>
                  <a:lnTo>
                    <a:pt x="28212" y="3630"/>
                  </a:lnTo>
                  <a:lnTo>
                    <a:pt x="13529" y="13529"/>
                  </a:lnTo>
                  <a:lnTo>
                    <a:pt x="3630" y="28212"/>
                  </a:lnTo>
                  <a:lnTo>
                    <a:pt x="0" y="46193"/>
                  </a:lnTo>
                  <a:lnTo>
                    <a:pt x="3630" y="64174"/>
                  </a:lnTo>
                  <a:lnTo>
                    <a:pt x="13529" y="78857"/>
                  </a:lnTo>
                  <a:lnTo>
                    <a:pt x="28212" y="88757"/>
                  </a:lnTo>
                  <a:lnTo>
                    <a:pt x="46193" y="92387"/>
                  </a:lnTo>
                  <a:lnTo>
                    <a:pt x="64174" y="88757"/>
                  </a:lnTo>
                  <a:lnTo>
                    <a:pt x="78857" y="78857"/>
                  </a:lnTo>
                  <a:lnTo>
                    <a:pt x="88757" y="64174"/>
                  </a:lnTo>
                  <a:lnTo>
                    <a:pt x="92387" y="46193"/>
                  </a:lnTo>
                  <a:lnTo>
                    <a:pt x="88757" y="28212"/>
                  </a:lnTo>
                  <a:lnTo>
                    <a:pt x="78857" y="13529"/>
                  </a:lnTo>
                  <a:lnTo>
                    <a:pt x="64174" y="3630"/>
                  </a:lnTo>
                  <a:lnTo>
                    <a:pt x="461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/>
            <p:cNvSpPr/>
            <p:nvPr/>
          </p:nvSpPr>
          <p:spPr>
            <a:xfrm>
              <a:off x="15839752" y="3391910"/>
              <a:ext cx="92710" cy="92710"/>
            </a:xfrm>
            <a:custGeom>
              <a:avLst/>
              <a:gdLst/>
              <a:ahLst/>
              <a:cxnLst/>
              <a:rect l="l" t="t" r="r" b="b"/>
              <a:pathLst>
                <a:path w="92709" h="92710">
                  <a:moveTo>
                    <a:pt x="92387" y="46193"/>
                  </a:moveTo>
                  <a:lnTo>
                    <a:pt x="88757" y="28212"/>
                  </a:lnTo>
                  <a:lnTo>
                    <a:pt x="78857" y="13529"/>
                  </a:lnTo>
                  <a:lnTo>
                    <a:pt x="64174" y="3630"/>
                  </a:lnTo>
                  <a:lnTo>
                    <a:pt x="46193" y="0"/>
                  </a:lnTo>
                  <a:lnTo>
                    <a:pt x="28212" y="3630"/>
                  </a:lnTo>
                  <a:lnTo>
                    <a:pt x="13529" y="13529"/>
                  </a:lnTo>
                  <a:lnTo>
                    <a:pt x="3630" y="28212"/>
                  </a:lnTo>
                  <a:lnTo>
                    <a:pt x="0" y="46193"/>
                  </a:lnTo>
                  <a:lnTo>
                    <a:pt x="3630" y="64174"/>
                  </a:lnTo>
                  <a:lnTo>
                    <a:pt x="13529" y="78857"/>
                  </a:lnTo>
                  <a:lnTo>
                    <a:pt x="28212" y="88757"/>
                  </a:lnTo>
                  <a:lnTo>
                    <a:pt x="46193" y="92387"/>
                  </a:lnTo>
                  <a:lnTo>
                    <a:pt x="64174" y="88757"/>
                  </a:lnTo>
                  <a:lnTo>
                    <a:pt x="78857" y="78857"/>
                  </a:lnTo>
                  <a:lnTo>
                    <a:pt x="88757" y="64174"/>
                  </a:lnTo>
                  <a:lnTo>
                    <a:pt x="92387" y="46193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9" name="object 149"/>
          <p:cNvSpPr txBox="1"/>
          <p:nvPr/>
        </p:nvSpPr>
        <p:spPr>
          <a:xfrm>
            <a:off x="15736509" y="3265118"/>
            <a:ext cx="299085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spc="25" dirty="0">
                <a:latin typeface="Calibri" panose="020F0502020204030204"/>
                <a:cs typeface="Calibri" panose="020F0502020204030204"/>
              </a:rPr>
              <a:t>Black</a:t>
            </a:r>
            <a:r>
              <a:rPr sz="45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450" spc="10" dirty="0">
                <a:latin typeface="Calibri" panose="020F0502020204030204"/>
                <a:cs typeface="Calibri" panose="020F0502020204030204"/>
              </a:rPr>
              <a:t>Hole</a:t>
            </a:r>
            <a:endParaRPr sz="450">
              <a:latin typeface="Calibri" panose="020F0502020204030204"/>
              <a:cs typeface="Calibri" panose="020F0502020204030204"/>
            </a:endParaRPr>
          </a:p>
        </p:txBody>
      </p:sp>
      <p:grpSp>
        <p:nvGrpSpPr>
          <p:cNvPr id="150" name="object 150"/>
          <p:cNvGrpSpPr/>
          <p:nvPr/>
        </p:nvGrpSpPr>
        <p:grpSpPr>
          <a:xfrm>
            <a:off x="18064213" y="2664222"/>
            <a:ext cx="1612900" cy="1038860"/>
            <a:chOff x="18064213" y="2664222"/>
            <a:chExt cx="1612900" cy="1038860"/>
          </a:xfrm>
        </p:grpSpPr>
        <p:sp>
          <p:nvSpPr>
            <p:cNvPr id="151" name="object 151"/>
            <p:cNvSpPr/>
            <p:nvPr/>
          </p:nvSpPr>
          <p:spPr>
            <a:xfrm>
              <a:off x="18067388" y="2667397"/>
              <a:ext cx="1606550" cy="991869"/>
            </a:xfrm>
            <a:custGeom>
              <a:avLst/>
              <a:gdLst/>
              <a:ahLst/>
              <a:cxnLst/>
              <a:rect l="l" t="t" r="r" b="b"/>
              <a:pathLst>
                <a:path w="1606550" h="991870">
                  <a:moveTo>
                    <a:pt x="0" y="0"/>
                  </a:moveTo>
                  <a:lnTo>
                    <a:pt x="4894" y="70691"/>
                  </a:lnTo>
                  <a:lnTo>
                    <a:pt x="10023" y="134848"/>
                  </a:lnTo>
                  <a:lnTo>
                    <a:pt x="15144" y="190993"/>
                  </a:lnTo>
                  <a:lnTo>
                    <a:pt x="20276" y="240530"/>
                  </a:lnTo>
                  <a:lnTo>
                    <a:pt x="25405" y="284567"/>
                  </a:lnTo>
                  <a:lnTo>
                    <a:pt x="30525" y="323961"/>
                  </a:lnTo>
                  <a:lnTo>
                    <a:pt x="40787" y="391511"/>
                  </a:lnTo>
                  <a:lnTo>
                    <a:pt x="51036" y="447299"/>
                  </a:lnTo>
                  <a:lnTo>
                    <a:pt x="61289" y="494170"/>
                  </a:lnTo>
                  <a:lnTo>
                    <a:pt x="71550" y="534098"/>
                  </a:lnTo>
                  <a:lnTo>
                    <a:pt x="86932" y="583992"/>
                  </a:lnTo>
                  <a:lnTo>
                    <a:pt x="102314" y="624828"/>
                  </a:lnTo>
                  <a:lnTo>
                    <a:pt x="122813" y="668971"/>
                  </a:lnTo>
                  <a:lnTo>
                    <a:pt x="143327" y="704495"/>
                  </a:lnTo>
                  <a:lnTo>
                    <a:pt x="168958" y="740223"/>
                  </a:lnTo>
                  <a:lnTo>
                    <a:pt x="199722" y="774022"/>
                  </a:lnTo>
                  <a:lnTo>
                    <a:pt x="230482" y="800833"/>
                  </a:lnTo>
                  <a:lnTo>
                    <a:pt x="266805" y="826117"/>
                  </a:lnTo>
                  <a:lnTo>
                    <a:pt x="305712" y="847737"/>
                  </a:lnTo>
                  <a:lnTo>
                    <a:pt x="350178" y="867501"/>
                  </a:lnTo>
                  <a:lnTo>
                    <a:pt x="394644" y="883465"/>
                  </a:lnTo>
                  <a:lnTo>
                    <a:pt x="439107" y="896619"/>
                  </a:lnTo>
                  <a:lnTo>
                    <a:pt x="483573" y="907643"/>
                  </a:lnTo>
                  <a:lnTo>
                    <a:pt x="528039" y="917027"/>
                  </a:lnTo>
                  <a:lnTo>
                    <a:pt x="572505" y="925097"/>
                  </a:lnTo>
                  <a:lnTo>
                    <a:pt x="616971" y="932122"/>
                  </a:lnTo>
                  <a:lnTo>
                    <a:pt x="658484" y="937906"/>
                  </a:lnTo>
                  <a:lnTo>
                    <a:pt x="700009" y="943063"/>
                  </a:lnTo>
                  <a:lnTo>
                    <a:pt x="741521" y="947693"/>
                  </a:lnTo>
                  <a:lnTo>
                    <a:pt x="783046" y="951859"/>
                  </a:lnTo>
                  <a:lnTo>
                    <a:pt x="824559" y="955644"/>
                  </a:lnTo>
                  <a:lnTo>
                    <a:pt x="866084" y="959097"/>
                  </a:lnTo>
                  <a:lnTo>
                    <a:pt x="907597" y="962251"/>
                  </a:lnTo>
                  <a:lnTo>
                    <a:pt x="949122" y="965147"/>
                  </a:lnTo>
                  <a:lnTo>
                    <a:pt x="959301" y="965823"/>
                  </a:lnTo>
                  <a:lnTo>
                    <a:pt x="969468" y="966491"/>
                  </a:lnTo>
                  <a:lnTo>
                    <a:pt x="1030529" y="970194"/>
                  </a:lnTo>
                  <a:lnTo>
                    <a:pt x="1071234" y="972443"/>
                  </a:lnTo>
                  <a:lnTo>
                    <a:pt x="1111936" y="974540"/>
                  </a:lnTo>
                  <a:lnTo>
                    <a:pt x="1117032" y="974790"/>
                  </a:lnTo>
                  <a:lnTo>
                    <a:pt x="1122116" y="975040"/>
                  </a:lnTo>
                  <a:lnTo>
                    <a:pt x="1193344" y="978325"/>
                  </a:lnTo>
                  <a:lnTo>
                    <a:pt x="1274763" y="981659"/>
                  </a:lnTo>
                  <a:lnTo>
                    <a:pt x="1280273" y="981860"/>
                  </a:lnTo>
                  <a:lnTo>
                    <a:pt x="1285799" y="982074"/>
                  </a:lnTo>
                  <a:lnTo>
                    <a:pt x="1363064" y="984838"/>
                  </a:lnTo>
                  <a:lnTo>
                    <a:pt x="1451375" y="987645"/>
                  </a:lnTo>
                  <a:lnTo>
                    <a:pt x="1462410" y="987968"/>
                  </a:lnTo>
                  <a:lnTo>
                    <a:pt x="1473458" y="988300"/>
                  </a:lnTo>
                  <a:lnTo>
                    <a:pt x="1495530" y="988931"/>
                  </a:lnTo>
                  <a:lnTo>
                    <a:pt x="1539688" y="990147"/>
                  </a:lnTo>
                  <a:lnTo>
                    <a:pt x="1606306" y="991835"/>
                  </a:lnTo>
                </a:path>
              </a:pathLst>
            </a:custGeom>
            <a:ln w="6095">
              <a:solidFill>
                <a:srgbClr val="FE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/>
            <p:cNvSpPr/>
            <p:nvPr/>
          </p:nvSpPr>
          <p:spPr>
            <a:xfrm>
              <a:off x="18076888" y="3352094"/>
              <a:ext cx="1530350" cy="348615"/>
            </a:xfrm>
            <a:custGeom>
              <a:avLst/>
              <a:gdLst/>
              <a:ahLst/>
              <a:cxnLst/>
              <a:rect l="l" t="t" r="r" b="b"/>
              <a:pathLst>
                <a:path w="1530350" h="348614">
                  <a:moveTo>
                    <a:pt x="0" y="348450"/>
                  </a:moveTo>
                  <a:lnTo>
                    <a:pt x="5644" y="234886"/>
                  </a:lnTo>
                  <a:lnTo>
                    <a:pt x="10776" y="163265"/>
                  </a:lnTo>
                  <a:lnTo>
                    <a:pt x="15905" y="111585"/>
                  </a:lnTo>
                  <a:lnTo>
                    <a:pt x="26158" y="47763"/>
                  </a:lnTo>
                  <a:lnTo>
                    <a:pt x="41537" y="7881"/>
                  </a:lnTo>
                  <a:lnTo>
                    <a:pt x="56918" y="0"/>
                  </a:lnTo>
                  <a:lnTo>
                    <a:pt x="62051" y="1011"/>
                  </a:lnTo>
                  <a:lnTo>
                    <a:pt x="97931" y="28072"/>
                  </a:lnTo>
                  <a:lnTo>
                    <a:pt x="128695" y="58217"/>
                  </a:lnTo>
                  <a:lnTo>
                    <a:pt x="133827" y="63108"/>
                  </a:lnTo>
                  <a:lnTo>
                    <a:pt x="169708" y="94716"/>
                  </a:lnTo>
                  <a:lnTo>
                    <a:pt x="210733" y="124824"/>
                  </a:lnTo>
                  <a:lnTo>
                    <a:pt x="251746" y="149291"/>
                  </a:lnTo>
                  <a:lnTo>
                    <a:pt x="296212" y="170814"/>
                  </a:lnTo>
                  <a:lnTo>
                    <a:pt x="340678" y="188351"/>
                  </a:lnTo>
                  <a:lnTo>
                    <a:pt x="385144" y="202852"/>
                  </a:lnTo>
                  <a:lnTo>
                    <a:pt x="429607" y="215018"/>
                  </a:lnTo>
                  <a:lnTo>
                    <a:pt x="474073" y="225362"/>
                  </a:lnTo>
                  <a:lnTo>
                    <a:pt x="518539" y="234234"/>
                  </a:lnTo>
                  <a:lnTo>
                    <a:pt x="563005" y="241935"/>
                  </a:lnTo>
                  <a:lnTo>
                    <a:pt x="607471" y="248686"/>
                  </a:lnTo>
                  <a:lnTo>
                    <a:pt x="648984" y="254270"/>
                  </a:lnTo>
                  <a:lnTo>
                    <a:pt x="690509" y="259259"/>
                  </a:lnTo>
                  <a:lnTo>
                    <a:pt x="732022" y="263757"/>
                  </a:lnTo>
                  <a:lnTo>
                    <a:pt x="773547" y="267817"/>
                  </a:lnTo>
                  <a:lnTo>
                    <a:pt x="815059" y="271520"/>
                  </a:lnTo>
                  <a:lnTo>
                    <a:pt x="856584" y="274899"/>
                  </a:lnTo>
                  <a:lnTo>
                    <a:pt x="861775" y="275293"/>
                  </a:lnTo>
                  <a:lnTo>
                    <a:pt x="866965" y="275698"/>
                  </a:lnTo>
                  <a:lnTo>
                    <a:pt x="939622" y="280842"/>
                  </a:lnTo>
                  <a:lnTo>
                    <a:pt x="949802" y="281495"/>
                  </a:lnTo>
                  <a:lnTo>
                    <a:pt x="959969" y="282150"/>
                  </a:lnTo>
                  <a:lnTo>
                    <a:pt x="980327" y="283412"/>
                  </a:lnTo>
                  <a:lnTo>
                    <a:pt x="1021029" y="285807"/>
                  </a:lnTo>
                  <a:lnTo>
                    <a:pt x="1026113" y="286091"/>
                  </a:lnTo>
                  <a:lnTo>
                    <a:pt x="1031209" y="286377"/>
                  </a:lnTo>
                  <a:lnTo>
                    <a:pt x="1041388" y="286938"/>
                  </a:lnTo>
                  <a:lnTo>
                    <a:pt x="1061735" y="288020"/>
                  </a:lnTo>
                  <a:lnTo>
                    <a:pt x="1102437" y="290092"/>
                  </a:lnTo>
                  <a:lnTo>
                    <a:pt x="1107532" y="290342"/>
                  </a:lnTo>
                  <a:lnTo>
                    <a:pt x="1112616" y="290592"/>
                  </a:lnTo>
                  <a:lnTo>
                    <a:pt x="1122795" y="291068"/>
                  </a:lnTo>
                  <a:lnTo>
                    <a:pt x="1143142" y="292021"/>
                  </a:lnTo>
                  <a:lnTo>
                    <a:pt x="1183844" y="293829"/>
                  </a:lnTo>
                  <a:lnTo>
                    <a:pt x="1265263" y="297126"/>
                  </a:lnTo>
                  <a:lnTo>
                    <a:pt x="1270774" y="297331"/>
                  </a:lnTo>
                  <a:lnTo>
                    <a:pt x="1276299" y="297544"/>
                  </a:lnTo>
                  <a:lnTo>
                    <a:pt x="1353565" y="300272"/>
                  </a:lnTo>
                  <a:lnTo>
                    <a:pt x="1441875" y="303057"/>
                  </a:lnTo>
                  <a:lnTo>
                    <a:pt x="1447400" y="303222"/>
                  </a:lnTo>
                  <a:lnTo>
                    <a:pt x="1452911" y="303389"/>
                  </a:lnTo>
                  <a:lnTo>
                    <a:pt x="1463959" y="303709"/>
                  </a:lnTo>
                  <a:lnTo>
                    <a:pt x="1486030" y="304343"/>
                  </a:lnTo>
                  <a:lnTo>
                    <a:pt x="1530188" y="305544"/>
                  </a:lnTo>
                </a:path>
              </a:pathLst>
            </a:custGeom>
            <a:ln w="4876">
              <a:solidFill>
                <a:srgbClr val="00A90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/>
            <p:cNvSpPr/>
            <p:nvPr/>
          </p:nvSpPr>
          <p:spPr>
            <a:xfrm>
              <a:off x="19607077" y="3657639"/>
              <a:ext cx="66675" cy="1905"/>
            </a:xfrm>
            <a:custGeom>
              <a:avLst/>
              <a:gdLst/>
              <a:ahLst/>
              <a:cxnLst/>
              <a:rect l="l" t="t" r="r" b="b"/>
              <a:pathLst>
                <a:path w="66675" h="1904">
                  <a:moveTo>
                    <a:pt x="0" y="0"/>
                  </a:moveTo>
                  <a:lnTo>
                    <a:pt x="66619" y="1679"/>
                  </a:lnTo>
                </a:path>
              </a:pathLst>
            </a:custGeom>
            <a:ln w="4876">
              <a:solidFill>
                <a:srgbClr val="00A90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/>
            <p:cNvSpPr/>
            <p:nvPr/>
          </p:nvSpPr>
          <p:spPr>
            <a:xfrm>
              <a:off x="18826837" y="2756049"/>
              <a:ext cx="791845" cy="593725"/>
            </a:xfrm>
            <a:custGeom>
              <a:avLst/>
              <a:gdLst/>
              <a:ahLst/>
              <a:cxnLst/>
              <a:rect l="l" t="t" r="r" b="b"/>
              <a:pathLst>
                <a:path w="791844" h="593725">
                  <a:moveTo>
                    <a:pt x="791464" y="0"/>
                  </a:moveTo>
                  <a:lnTo>
                    <a:pt x="0" y="0"/>
                  </a:lnTo>
                  <a:lnTo>
                    <a:pt x="0" y="544118"/>
                  </a:lnTo>
                  <a:lnTo>
                    <a:pt x="0" y="593585"/>
                  </a:lnTo>
                  <a:lnTo>
                    <a:pt x="791464" y="593585"/>
                  </a:lnTo>
                  <a:lnTo>
                    <a:pt x="791464" y="544118"/>
                  </a:lnTo>
                  <a:lnTo>
                    <a:pt x="79146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5" name="object 155"/>
            <p:cNvSpPr/>
            <p:nvPr/>
          </p:nvSpPr>
          <p:spPr>
            <a:xfrm>
              <a:off x="18777372" y="2706566"/>
              <a:ext cx="791845" cy="593725"/>
            </a:xfrm>
            <a:custGeom>
              <a:avLst/>
              <a:gdLst/>
              <a:ahLst/>
              <a:cxnLst/>
              <a:rect l="l" t="t" r="r" b="b"/>
              <a:pathLst>
                <a:path w="791844" h="593725">
                  <a:moveTo>
                    <a:pt x="791461" y="593601"/>
                  </a:moveTo>
                  <a:lnTo>
                    <a:pt x="0" y="593601"/>
                  </a:lnTo>
                  <a:lnTo>
                    <a:pt x="0" y="0"/>
                  </a:lnTo>
                  <a:lnTo>
                    <a:pt x="791461" y="0"/>
                  </a:lnTo>
                  <a:lnTo>
                    <a:pt x="791461" y="593601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6" name="object 156"/>
            <p:cNvSpPr/>
            <p:nvPr/>
          </p:nvSpPr>
          <p:spPr>
            <a:xfrm>
              <a:off x="18824423" y="2868463"/>
              <a:ext cx="223520" cy="0"/>
            </a:xfrm>
            <a:custGeom>
              <a:avLst/>
              <a:gdLst/>
              <a:ahLst/>
              <a:cxnLst/>
              <a:rect l="l" t="t" r="r" b="b"/>
              <a:pathLst>
                <a:path w="223519">
                  <a:moveTo>
                    <a:pt x="0" y="0"/>
                  </a:moveTo>
                  <a:lnTo>
                    <a:pt x="223207" y="0"/>
                  </a:lnTo>
                </a:path>
              </a:pathLst>
            </a:custGeom>
            <a:ln w="6095">
              <a:solidFill>
                <a:srgbClr val="FE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7" name="object 157"/>
          <p:cNvSpPr txBox="1"/>
          <p:nvPr/>
        </p:nvSpPr>
        <p:spPr>
          <a:xfrm>
            <a:off x="18777371" y="2706566"/>
            <a:ext cx="791845" cy="59372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500">
              <a:latin typeface="Times New Roman" panose="02020603050405020304"/>
              <a:cs typeface="Times New Roman" panose="02020603050405020304"/>
            </a:endParaRPr>
          </a:p>
          <a:p>
            <a:pPr marR="327025" algn="r">
              <a:lnSpc>
                <a:spcPct val="100000"/>
              </a:lnSpc>
              <a:spcBef>
                <a:spcPts val="430"/>
              </a:spcBef>
            </a:pPr>
            <a:r>
              <a:rPr sz="400" spc="10" dirty="0">
                <a:latin typeface="Lucida Sans Unicode"/>
                <a:cs typeface="Lucida Sans Unicode"/>
              </a:rPr>
              <a:t>Θ</a:t>
            </a:r>
            <a:r>
              <a:rPr sz="400" spc="10" dirty="0">
                <a:latin typeface="Microsoft Sans Serif"/>
                <a:cs typeface="Microsoft Sans Serif"/>
              </a:rPr>
              <a:t>=0.0</a:t>
            </a:r>
            <a:endParaRPr sz="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5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5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50">
              <a:latin typeface="Microsoft Sans Serif"/>
              <a:cs typeface="Microsoft Sans Serif"/>
            </a:endParaRPr>
          </a:p>
          <a:p>
            <a:pPr marR="327025" algn="r">
              <a:lnSpc>
                <a:spcPct val="100000"/>
              </a:lnSpc>
              <a:tabLst>
                <a:tab pos="222885" algn="l"/>
              </a:tabLst>
            </a:pPr>
            <a:r>
              <a:rPr sz="400" u="dash" spc="305" dirty="0">
                <a:uFill>
                  <a:solidFill>
                    <a:srgbClr val="00A900"/>
                  </a:solidFill>
                </a:uFill>
                <a:latin typeface="Lucida Sans Unicode"/>
                <a:cs typeface="Lucida Sans Unicode"/>
              </a:rPr>
              <a:t> 	</a:t>
            </a:r>
            <a:r>
              <a:rPr sz="400" spc="305" dirty="0">
                <a:latin typeface="Lucida Sans Unicode"/>
                <a:cs typeface="Lucida Sans Unicode"/>
              </a:rPr>
              <a:t> </a:t>
            </a:r>
            <a:r>
              <a:rPr sz="400" spc="45" dirty="0">
                <a:latin typeface="Lucida Sans Unicode"/>
                <a:cs typeface="Lucida Sans Unicode"/>
              </a:rPr>
              <a:t> </a:t>
            </a:r>
            <a:r>
              <a:rPr sz="400" spc="10" dirty="0">
                <a:latin typeface="Lucida Sans Unicode"/>
                <a:cs typeface="Lucida Sans Unicode"/>
              </a:rPr>
              <a:t>Θ</a:t>
            </a:r>
            <a:r>
              <a:rPr sz="400" spc="10" dirty="0">
                <a:latin typeface="Microsoft Sans Serif"/>
                <a:cs typeface="Microsoft Sans Serif"/>
              </a:rPr>
              <a:t>=0.4</a:t>
            </a:r>
            <a:endParaRPr sz="400">
              <a:latin typeface="Microsoft Sans Serif"/>
              <a:cs typeface="Microsoft Sans Serif"/>
            </a:endParaRPr>
          </a:p>
        </p:txBody>
      </p:sp>
      <p:grpSp>
        <p:nvGrpSpPr>
          <p:cNvPr id="158" name="object 158"/>
          <p:cNvGrpSpPr/>
          <p:nvPr/>
        </p:nvGrpSpPr>
        <p:grpSpPr>
          <a:xfrm>
            <a:off x="17999554" y="2666444"/>
            <a:ext cx="1673860" cy="1035050"/>
            <a:chOff x="17999554" y="2666444"/>
            <a:chExt cx="1673860" cy="1035050"/>
          </a:xfrm>
        </p:grpSpPr>
        <p:sp>
          <p:nvSpPr>
            <p:cNvPr id="159" name="object 159"/>
            <p:cNvSpPr/>
            <p:nvPr/>
          </p:nvSpPr>
          <p:spPr>
            <a:xfrm>
              <a:off x="18000506" y="2667397"/>
              <a:ext cx="1671955" cy="1033144"/>
            </a:xfrm>
            <a:custGeom>
              <a:avLst/>
              <a:gdLst/>
              <a:ahLst/>
              <a:cxnLst/>
              <a:rect l="l" t="t" r="r" b="b"/>
              <a:pathLst>
                <a:path w="1671955" h="1033145">
                  <a:moveTo>
                    <a:pt x="1671666" y="1033147"/>
                  </a:moveTo>
                  <a:lnTo>
                    <a:pt x="0" y="1033147"/>
                  </a:lnTo>
                  <a:lnTo>
                    <a:pt x="0" y="0"/>
                  </a:lnTo>
                  <a:lnTo>
                    <a:pt x="1671666" y="0"/>
                  </a:lnTo>
                  <a:lnTo>
                    <a:pt x="1671666" y="1033147"/>
                  </a:lnTo>
                </a:path>
              </a:pathLst>
            </a:custGeom>
            <a:ln w="3175">
              <a:solidFill>
                <a:srgbClr val="65656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/>
            <p:cNvSpPr/>
            <p:nvPr/>
          </p:nvSpPr>
          <p:spPr>
            <a:xfrm>
              <a:off x="18000506" y="368835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19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1" name="object 161"/>
          <p:cNvSpPr txBox="1"/>
          <p:nvPr/>
        </p:nvSpPr>
        <p:spPr>
          <a:xfrm>
            <a:off x="17954280" y="3687843"/>
            <a:ext cx="933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5" dirty="0">
                <a:latin typeface="Microsoft Sans Serif"/>
                <a:cs typeface="Microsoft Sans Serif"/>
              </a:rPr>
              <a:t>0</a:t>
            </a:r>
            <a:endParaRPr sz="950">
              <a:latin typeface="Microsoft Sans Serif"/>
              <a:cs typeface="Microsoft Sans Serif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18418423" y="368835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19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 txBox="1"/>
          <p:nvPr/>
        </p:nvSpPr>
        <p:spPr>
          <a:xfrm>
            <a:off x="18320387" y="3687843"/>
            <a:ext cx="1949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dirty="0">
                <a:latin typeface="Microsoft Sans Serif"/>
                <a:cs typeface="Microsoft Sans Serif"/>
              </a:rPr>
              <a:t>0.5</a:t>
            </a:r>
            <a:endParaRPr sz="950">
              <a:latin typeface="Microsoft Sans Serif"/>
              <a:cs typeface="Microsoft Sans Serif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18836338" y="3688353"/>
            <a:ext cx="418465" cy="12700"/>
          </a:xfrm>
          <a:custGeom>
            <a:avLst/>
            <a:gdLst/>
            <a:ahLst/>
            <a:cxnLst/>
            <a:rect l="l" t="t" r="r" b="b"/>
            <a:pathLst>
              <a:path w="418465" h="12700">
                <a:moveTo>
                  <a:pt x="0" y="12190"/>
                </a:moveTo>
                <a:lnTo>
                  <a:pt x="0" y="0"/>
                </a:lnTo>
              </a:path>
              <a:path w="418465" h="12700">
                <a:moveTo>
                  <a:pt x="417916" y="12190"/>
                </a:moveTo>
                <a:lnTo>
                  <a:pt x="4179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 txBox="1"/>
          <p:nvPr/>
        </p:nvSpPr>
        <p:spPr>
          <a:xfrm>
            <a:off x="19156219" y="3687843"/>
            <a:ext cx="19494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dirty="0">
                <a:latin typeface="Microsoft Sans Serif"/>
                <a:cs typeface="Microsoft Sans Serif"/>
              </a:rPr>
              <a:t>1.5</a:t>
            </a:r>
            <a:endParaRPr sz="950">
              <a:latin typeface="Microsoft Sans Serif"/>
              <a:cs typeface="Microsoft Sans Serif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18000505" y="3287285"/>
            <a:ext cx="12700" cy="207010"/>
          </a:xfrm>
          <a:custGeom>
            <a:avLst/>
            <a:gdLst/>
            <a:ahLst/>
            <a:cxnLst/>
            <a:rect l="l" t="t" r="r" b="b"/>
            <a:pathLst>
              <a:path w="12700" h="207010">
                <a:moveTo>
                  <a:pt x="0" y="206622"/>
                </a:moveTo>
                <a:lnTo>
                  <a:pt x="12190" y="206622"/>
                </a:lnTo>
              </a:path>
              <a:path w="12700" h="207010">
                <a:moveTo>
                  <a:pt x="0" y="0"/>
                </a:moveTo>
                <a:lnTo>
                  <a:pt x="1219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 txBox="1"/>
          <p:nvPr/>
        </p:nvSpPr>
        <p:spPr>
          <a:xfrm>
            <a:off x="17911613" y="3135004"/>
            <a:ext cx="93345" cy="438784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950" spc="5" dirty="0">
                <a:latin typeface="Microsoft Sans Serif"/>
                <a:cs typeface="Microsoft Sans Serif"/>
              </a:rPr>
              <a:t>4</a:t>
            </a:r>
            <a:endParaRPr sz="9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85"/>
              </a:spcBef>
            </a:pPr>
            <a:r>
              <a:rPr sz="950" spc="5" dirty="0">
                <a:latin typeface="Microsoft Sans Serif"/>
                <a:cs typeface="Microsoft Sans Serif"/>
              </a:rPr>
              <a:t>2</a:t>
            </a:r>
            <a:endParaRPr sz="950">
              <a:latin typeface="Microsoft Sans Serif"/>
              <a:cs typeface="Microsoft Sans Serif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18000505" y="2874022"/>
            <a:ext cx="12700" cy="207010"/>
          </a:xfrm>
          <a:custGeom>
            <a:avLst/>
            <a:gdLst/>
            <a:ahLst/>
            <a:cxnLst/>
            <a:rect l="l" t="t" r="r" b="b"/>
            <a:pathLst>
              <a:path w="12700" h="207010">
                <a:moveTo>
                  <a:pt x="0" y="206637"/>
                </a:moveTo>
                <a:lnTo>
                  <a:pt x="12190" y="206637"/>
                </a:lnTo>
              </a:path>
              <a:path w="12700" h="207010">
                <a:moveTo>
                  <a:pt x="0" y="0"/>
                </a:moveTo>
                <a:lnTo>
                  <a:pt x="1219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 txBox="1"/>
          <p:nvPr/>
        </p:nvSpPr>
        <p:spPr>
          <a:xfrm>
            <a:off x="17911613" y="2721746"/>
            <a:ext cx="93345" cy="438784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950" spc="5" dirty="0">
                <a:latin typeface="Microsoft Sans Serif"/>
                <a:cs typeface="Microsoft Sans Serif"/>
              </a:rPr>
              <a:t>8</a:t>
            </a:r>
            <a:endParaRPr sz="9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85"/>
              </a:spcBef>
            </a:pPr>
            <a:r>
              <a:rPr sz="950" spc="5" dirty="0">
                <a:latin typeface="Microsoft Sans Serif"/>
                <a:cs typeface="Microsoft Sans Serif"/>
              </a:rPr>
              <a:t>6</a:t>
            </a:r>
            <a:endParaRPr sz="950">
              <a:latin typeface="Microsoft Sans Serif"/>
              <a:cs typeface="Microsoft Sans Serif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18790115" y="3687843"/>
            <a:ext cx="93345" cy="2978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1125"/>
              </a:lnSpc>
              <a:spcBef>
                <a:spcPts val="110"/>
              </a:spcBef>
            </a:pPr>
            <a:r>
              <a:rPr sz="950" spc="5" dirty="0">
                <a:latin typeface="Microsoft Sans Serif"/>
                <a:cs typeface="Microsoft Sans Serif"/>
              </a:rPr>
              <a:t>1</a:t>
            </a:r>
            <a:endParaRPr sz="950">
              <a:latin typeface="Microsoft Sans Serif"/>
              <a:cs typeface="Microsoft Sans Serif"/>
            </a:endParaRPr>
          </a:p>
          <a:p>
            <a:pPr marL="15240">
              <a:lnSpc>
                <a:spcPts val="1005"/>
              </a:lnSpc>
            </a:pPr>
            <a:r>
              <a:rPr sz="850" spc="5" dirty="0">
                <a:solidFill>
                  <a:srgbClr val="656565"/>
                </a:solidFill>
                <a:latin typeface="Microsoft Sans Serif"/>
                <a:cs typeface="Microsoft Sans Serif"/>
              </a:rPr>
              <a:t>b</a:t>
            </a:r>
            <a:endParaRPr sz="850">
              <a:latin typeface="Microsoft Sans Serif"/>
              <a:cs typeface="Microsoft Sans Serif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17781016" y="3097040"/>
            <a:ext cx="135255" cy="1758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960"/>
              </a:lnSpc>
            </a:pPr>
            <a:r>
              <a:rPr sz="850" dirty="0">
                <a:solidFill>
                  <a:srgbClr val="656565"/>
                </a:solidFill>
                <a:latin typeface="Lucida Sans Unicode"/>
                <a:cs typeface="Lucida Sans Unicode"/>
              </a:rPr>
              <a:t>Δϕ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15091460" y="4121439"/>
            <a:ext cx="4598670" cy="104394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3000"/>
              </a:lnSpc>
              <a:spcBef>
                <a:spcPts val="65"/>
              </a:spcBef>
            </a:pPr>
            <a:r>
              <a:rPr sz="1350" b="1" dirty="0">
                <a:solidFill>
                  <a:srgbClr val="231F20"/>
                </a:solidFill>
                <a:latin typeface="Palatino Linotype"/>
                <a:cs typeface="Palatino Linotype"/>
              </a:rPr>
              <a:t>Figure</a:t>
            </a:r>
            <a:r>
              <a:rPr sz="1350" b="1" spc="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b="1" dirty="0">
                <a:solidFill>
                  <a:srgbClr val="231F20"/>
                </a:solidFill>
                <a:latin typeface="Palatino Linotype"/>
                <a:cs typeface="Palatino Linotype"/>
              </a:rPr>
              <a:t>2:</a:t>
            </a:r>
            <a:r>
              <a:rPr sz="1350" b="1" spc="9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Deflection</a:t>
            </a:r>
            <a:r>
              <a:rPr sz="1350" spc="1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of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light</a:t>
            </a:r>
            <a:r>
              <a:rPr sz="1350" spc="1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schema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(left</a:t>
            </a:r>
            <a:r>
              <a:rPr sz="1350" spc="1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panel).</a:t>
            </a:r>
            <a:r>
              <a:rPr sz="1350" spc="9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Behavior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of </a:t>
            </a:r>
            <a:r>
              <a:rPr sz="1350" spc="-32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the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NC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deflection angle,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with </a:t>
            </a:r>
            <a:r>
              <a:rPr sz="1350" spc="19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Θ</a:t>
            </a:r>
            <a:r>
              <a:rPr sz="1350" spc="8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350" spc="409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=</a:t>
            </a:r>
            <a:r>
              <a:rPr sz="1350" spc="8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350" spc="3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</a:t>
            </a:r>
            <a:r>
              <a:rPr sz="1350" i="1" spc="3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,</a:t>
            </a:r>
            <a:r>
              <a:rPr sz="1350" i="1" spc="-7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350" spc="2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</a:t>
            </a:r>
            <a:r>
              <a:rPr sz="1350" i="1" spc="2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2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4</a:t>
            </a:r>
            <a:r>
              <a:rPr sz="1350" spc="3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(right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panel).</a:t>
            </a:r>
            <a:endParaRPr sz="135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Palatino Linotype"/>
              <a:cs typeface="Palatino Linotype"/>
            </a:endParaRPr>
          </a:p>
          <a:p>
            <a:pPr marL="12700" marR="5080">
              <a:lnSpc>
                <a:spcPts val="1660"/>
              </a:lnSpc>
            </a:pP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The</a:t>
            </a:r>
            <a:r>
              <a:rPr sz="1500" spc="14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deflection</a:t>
            </a:r>
            <a:r>
              <a:rPr sz="1500" spc="15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of</a:t>
            </a:r>
            <a:r>
              <a:rPr sz="1500" spc="14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light</a:t>
            </a:r>
            <a:r>
              <a:rPr sz="1500" spc="15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passing</a:t>
            </a:r>
            <a:r>
              <a:rPr sz="1500" spc="14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near</a:t>
            </a:r>
            <a:r>
              <a:rPr sz="1500" spc="15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a</a:t>
            </a:r>
            <a:r>
              <a:rPr sz="1500" spc="14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-5" dirty="0">
                <a:solidFill>
                  <a:srgbClr val="231F20"/>
                </a:solidFill>
                <a:latin typeface="Palatino Linotype"/>
                <a:cs typeface="Palatino Linotype"/>
              </a:rPr>
              <a:t>strong</a:t>
            </a:r>
            <a:r>
              <a:rPr sz="1500" spc="15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gravita- </a:t>
            </a:r>
            <a:r>
              <a:rPr sz="1500" spc="-36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tional</a:t>
            </a:r>
            <a:r>
              <a:rPr sz="1500" spc="-5" dirty="0">
                <a:solidFill>
                  <a:srgbClr val="231F20"/>
                </a:solidFill>
                <a:latin typeface="Palatino Linotype"/>
                <a:cs typeface="Palatino Linotype"/>
              </a:rPr>
              <a:t> field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 in the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NC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spacetime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 is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given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 by:</a:t>
            </a:r>
            <a:endParaRPr sz="1500">
              <a:latin typeface="Palatino Linotype"/>
              <a:cs typeface="Palatino Linotype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18206037" y="5393526"/>
            <a:ext cx="95885" cy="1517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900">
              <a:latin typeface="Calibri" panose="020F0502020204030204"/>
              <a:cs typeface="Calibri" panose="020F050202020403020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9" name="object 179"/>
              <p:cNvSpPr txBox="1"/>
              <p:nvPr/>
            </p:nvSpPr>
            <p:spPr>
              <a:xfrm>
                <a:off x="15091460" y="5841170"/>
                <a:ext cx="4598035" cy="47752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5080">
                  <a:lnSpc>
                    <a:spcPct val="101000"/>
                  </a:lnSpc>
                  <a:spcBef>
                    <a:spcPts val="95"/>
                  </a:spcBef>
                </a:pP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the</a:t>
                </a:r>
                <a:r>
                  <a:rPr sz="1500" spc="7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lower</a:t>
                </a:r>
                <a:r>
                  <a:rPr sz="1500" spc="8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bound</a:t>
                </a:r>
                <a:r>
                  <a:rPr sz="1500" spc="8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of</a:t>
                </a:r>
                <a:r>
                  <a:rPr sz="1500" spc="7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350" spc="110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Θ</m:t>
                    </m:r>
                  </m:oMath>
                </a14:m>
                <a:r>
                  <a:rPr sz="1500" spc="-15" dirty="0">
                    <a:solidFill>
                      <a:srgbClr val="231F20"/>
                    </a:solidFill>
                    <a:latin typeface="Tahoma"/>
                    <a:cs typeface="Tahom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in</a:t>
                </a:r>
                <a:r>
                  <a:rPr sz="1500" spc="8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the</a:t>
                </a:r>
                <a:r>
                  <a:rPr sz="1500" spc="8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case</a:t>
                </a:r>
                <a:r>
                  <a:rPr sz="1500" spc="7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of</a:t>
                </a:r>
                <a:r>
                  <a:rPr sz="1500" spc="8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350" i="1" spc="-125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𝑏</m:t>
                    </m:r>
                    <m:r>
                      <a:rPr lang="en-US" sz="1350" spc="80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=</m:t>
                    </m:r>
                    <m:r>
                      <a:rPr lang="en-US" sz="1350" i="1" spc="165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𝑟</m:t>
                    </m:r>
                    <m:r>
                      <a:rPr lang="en-US" sz="1350" i="1" spc="165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 </m:t>
                    </m:r>
                  </m:oMath>
                </a14:m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is</a:t>
                </a:r>
                <a:r>
                  <a:rPr sz="1500" spc="7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given</a:t>
                </a:r>
                <a:r>
                  <a:rPr sz="1500" spc="8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by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:</a:t>
                </a:r>
                <a:endParaRPr sz="1500">
                  <a:latin typeface="Palatino Linotype"/>
                  <a:cs typeface="Palatino Linotype"/>
                </a:endParaRPr>
              </a:p>
            </p:txBody>
          </p:sp>
        </mc:Choice>
        <mc:Fallback>
          <p:sp>
            <p:nvSpPr>
              <p:cNvPr id="179" name="object 1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1460" y="5841170"/>
                <a:ext cx="4598035" cy="477520"/>
              </a:xfrm>
              <a:prstGeom prst="rect">
                <a:avLst/>
              </a:prstGeom>
              <a:blipFill rotWithShape="1">
                <a:blip r:embed="rId13"/>
                <a:stretch>
                  <a:fillRect l="-1" t="-4746" r="1" b="92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3" name="object 183"/>
          <p:cNvGrpSpPr/>
          <p:nvPr/>
        </p:nvGrpSpPr>
        <p:grpSpPr>
          <a:xfrm>
            <a:off x="312067" y="11874984"/>
            <a:ext cx="9664065" cy="2031364"/>
            <a:chOff x="312067" y="11874984"/>
            <a:chExt cx="9664065" cy="2031364"/>
          </a:xfrm>
        </p:grpSpPr>
        <p:pic>
          <p:nvPicPr>
            <p:cNvPr id="184" name="object 18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1435" y="11894351"/>
              <a:ext cx="9624827" cy="383669"/>
            </a:xfrm>
            <a:prstGeom prst="rect">
              <a:avLst/>
            </a:prstGeom>
          </p:spPr>
        </p:pic>
        <p:sp>
          <p:nvSpPr>
            <p:cNvPr id="185" name="object 185"/>
            <p:cNvSpPr/>
            <p:nvPr/>
          </p:nvSpPr>
          <p:spPr>
            <a:xfrm>
              <a:off x="331435" y="11894351"/>
              <a:ext cx="9625330" cy="384175"/>
            </a:xfrm>
            <a:custGeom>
              <a:avLst/>
              <a:gdLst/>
              <a:ahLst/>
              <a:cxnLst/>
              <a:rect l="l" t="t" r="r" b="b"/>
              <a:pathLst>
                <a:path w="9625330" h="384175">
                  <a:moveTo>
                    <a:pt x="0" y="383669"/>
                  </a:moveTo>
                  <a:lnTo>
                    <a:pt x="0" y="0"/>
                  </a:lnTo>
                  <a:lnTo>
                    <a:pt x="9432993" y="0"/>
                  </a:lnTo>
                  <a:lnTo>
                    <a:pt x="9476980" y="5066"/>
                  </a:lnTo>
                  <a:lnTo>
                    <a:pt x="9517358" y="19498"/>
                  </a:lnTo>
                  <a:lnTo>
                    <a:pt x="9552977" y="42143"/>
                  </a:lnTo>
                  <a:lnTo>
                    <a:pt x="9582684" y="71851"/>
                  </a:lnTo>
                  <a:lnTo>
                    <a:pt x="9605330" y="107470"/>
                  </a:lnTo>
                  <a:lnTo>
                    <a:pt x="9619762" y="147848"/>
                  </a:lnTo>
                  <a:lnTo>
                    <a:pt x="9624828" y="191834"/>
                  </a:lnTo>
                  <a:lnTo>
                    <a:pt x="9624828" y="383669"/>
                  </a:lnTo>
                  <a:lnTo>
                    <a:pt x="0" y="383669"/>
                  </a:lnTo>
                  <a:close/>
                </a:path>
              </a:pathLst>
            </a:custGeom>
            <a:ln w="38366">
              <a:solidFill>
                <a:srgbClr val="008AC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6" name="object 186"/>
            <p:cNvSpPr/>
            <p:nvPr/>
          </p:nvSpPr>
          <p:spPr>
            <a:xfrm>
              <a:off x="331435" y="12278021"/>
              <a:ext cx="9625330" cy="1609090"/>
            </a:xfrm>
            <a:custGeom>
              <a:avLst/>
              <a:gdLst/>
              <a:ahLst/>
              <a:cxnLst/>
              <a:rect l="l" t="t" r="r" b="b"/>
              <a:pathLst>
                <a:path w="9625330" h="1609090">
                  <a:moveTo>
                    <a:pt x="9624828" y="0"/>
                  </a:moveTo>
                  <a:lnTo>
                    <a:pt x="0" y="0"/>
                  </a:lnTo>
                  <a:lnTo>
                    <a:pt x="0" y="1416639"/>
                  </a:lnTo>
                  <a:lnTo>
                    <a:pt x="5066" y="1460625"/>
                  </a:lnTo>
                  <a:lnTo>
                    <a:pt x="19498" y="1501004"/>
                  </a:lnTo>
                  <a:lnTo>
                    <a:pt x="42143" y="1536622"/>
                  </a:lnTo>
                  <a:lnTo>
                    <a:pt x="71851" y="1566330"/>
                  </a:lnTo>
                  <a:lnTo>
                    <a:pt x="107469" y="1588975"/>
                  </a:lnTo>
                  <a:lnTo>
                    <a:pt x="147848" y="1603407"/>
                  </a:lnTo>
                  <a:lnTo>
                    <a:pt x="191834" y="1608473"/>
                  </a:lnTo>
                  <a:lnTo>
                    <a:pt x="9624828" y="1608473"/>
                  </a:lnTo>
                  <a:lnTo>
                    <a:pt x="96248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7" name="object 187"/>
            <p:cNvSpPr/>
            <p:nvPr/>
          </p:nvSpPr>
          <p:spPr>
            <a:xfrm>
              <a:off x="331435" y="12278021"/>
              <a:ext cx="9625330" cy="1609090"/>
            </a:xfrm>
            <a:custGeom>
              <a:avLst/>
              <a:gdLst/>
              <a:ahLst/>
              <a:cxnLst/>
              <a:rect l="l" t="t" r="r" b="b"/>
              <a:pathLst>
                <a:path w="9625330" h="1609090">
                  <a:moveTo>
                    <a:pt x="0" y="0"/>
                  </a:moveTo>
                  <a:lnTo>
                    <a:pt x="0" y="1416639"/>
                  </a:lnTo>
                  <a:lnTo>
                    <a:pt x="5066" y="1460625"/>
                  </a:lnTo>
                  <a:lnTo>
                    <a:pt x="19498" y="1501004"/>
                  </a:lnTo>
                  <a:lnTo>
                    <a:pt x="42143" y="1536622"/>
                  </a:lnTo>
                  <a:lnTo>
                    <a:pt x="71851" y="1566330"/>
                  </a:lnTo>
                  <a:lnTo>
                    <a:pt x="107469" y="1588975"/>
                  </a:lnTo>
                  <a:lnTo>
                    <a:pt x="147848" y="1603407"/>
                  </a:lnTo>
                  <a:lnTo>
                    <a:pt x="191834" y="1608473"/>
                  </a:lnTo>
                  <a:lnTo>
                    <a:pt x="9624828" y="1608473"/>
                  </a:lnTo>
                  <a:lnTo>
                    <a:pt x="9624828" y="0"/>
                  </a:lnTo>
                </a:path>
              </a:pathLst>
            </a:custGeom>
            <a:ln w="38366">
              <a:solidFill>
                <a:srgbClr val="008AC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8" name="object 188"/>
          <p:cNvSpPr txBox="1"/>
          <p:nvPr/>
        </p:nvSpPr>
        <p:spPr>
          <a:xfrm>
            <a:off x="402360" y="11890087"/>
            <a:ext cx="9471025" cy="1911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50" b="1" spc="95" dirty="0">
                <a:solidFill>
                  <a:srgbClr val="FFFFFF"/>
                </a:solidFill>
                <a:latin typeface="Palatino Linotype"/>
                <a:cs typeface="Palatino Linotype"/>
              </a:rPr>
              <a:t>R</a:t>
            </a:r>
            <a:r>
              <a:rPr sz="1750" b="1" spc="95" dirty="0">
                <a:solidFill>
                  <a:srgbClr val="FFFFFF"/>
                </a:solidFill>
                <a:latin typeface="Palatino Linotype"/>
                <a:cs typeface="Palatino Linotype"/>
              </a:rPr>
              <a:t>EFERENCES</a:t>
            </a:r>
            <a:endParaRPr sz="1750">
              <a:latin typeface="Palatino Linotype"/>
              <a:cs typeface="Palatino Linotype"/>
            </a:endParaRPr>
          </a:p>
          <a:p>
            <a:pPr marL="321945" marR="5080" indent="-297815">
              <a:lnSpc>
                <a:spcPct val="103000"/>
              </a:lnSpc>
              <a:spcBef>
                <a:spcPts val="1065"/>
              </a:spcBef>
              <a:buAutoNum type="arabicPlain"/>
              <a:tabLst>
                <a:tab pos="322580" algn="l"/>
              </a:tabLst>
            </a:pP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A.</a:t>
            </a:r>
            <a:r>
              <a:rPr sz="1350" spc="12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-20" dirty="0">
                <a:solidFill>
                  <a:srgbClr val="231F20"/>
                </a:solidFill>
                <a:latin typeface="Palatino Linotype"/>
                <a:cs typeface="Palatino Linotype"/>
              </a:rPr>
              <a:t>Touati</a:t>
            </a:r>
            <a:r>
              <a:rPr sz="1350" spc="13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and</a:t>
            </a:r>
            <a:r>
              <a:rPr sz="1350" spc="13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S.</a:t>
            </a:r>
            <a:r>
              <a:rPr sz="1350" spc="13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Zaim.</a:t>
            </a:r>
            <a:r>
              <a:rPr sz="1350" spc="21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Geodesic</a:t>
            </a:r>
            <a:r>
              <a:rPr sz="1350" spc="13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equation</a:t>
            </a:r>
            <a:r>
              <a:rPr sz="1350" spc="13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in</a:t>
            </a:r>
            <a:r>
              <a:rPr sz="1350" spc="12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non-commutative</a:t>
            </a:r>
            <a:r>
              <a:rPr sz="1350" spc="13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gauge</a:t>
            </a:r>
            <a:r>
              <a:rPr sz="1350" spc="12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theory</a:t>
            </a:r>
            <a:r>
              <a:rPr sz="1350" spc="13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of</a:t>
            </a:r>
            <a:r>
              <a:rPr sz="1350" spc="12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-20" dirty="0">
                <a:solidFill>
                  <a:srgbClr val="231F20"/>
                </a:solidFill>
                <a:latin typeface="Palatino Linotype"/>
                <a:cs typeface="Palatino Linotype"/>
              </a:rPr>
              <a:t>gravity.</a:t>
            </a:r>
            <a:r>
              <a:rPr sz="1350" spc="23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i="1" dirty="0">
                <a:solidFill>
                  <a:srgbClr val="231F20"/>
                </a:solidFill>
                <a:latin typeface="Palatino Linotype"/>
                <a:cs typeface="Palatino Linotype"/>
              </a:rPr>
              <a:t>Chin.</a:t>
            </a:r>
            <a:r>
              <a:rPr sz="1350" i="1" spc="13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i="1" dirty="0">
                <a:solidFill>
                  <a:srgbClr val="231F20"/>
                </a:solidFill>
                <a:latin typeface="Palatino Linotype"/>
                <a:cs typeface="Palatino Linotype"/>
              </a:rPr>
              <a:t>Phys.</a:t>
            </a:r>
            <a:r>
              <a:rPr sz="1350" i="1" spc="13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i="1" dirty="0">
                <a:solidFill>
                  <a:srgbClr val="231F20"/>
                </a:solidFill>
                <a:latin typeface="Palatino Linotype"/>
                <a:cs typeface="Palatino Linotype"/>
              </a:rPr>
              <a:t>C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,</a:t>
            </a:r>
            <a:r>
              <a:rPr sz="1350" spc="13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46(10):105101, </a:t>
            </a:r>
            <a:r>
              <a:rPr sz="1350" spc="-32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2022.</a:t>
            </a:r>
            <a:endParaRPr sz="1350">
              <a:latin typeface="Palatino Linotype"/>
              <a:cs typeface="Palatino Linotype"/>
            </a:endParaRPr>
          </a:p>
          <a:p>
            <a:pPr marL="321945" marR="5080" indent="-297815">
              <a:lnSpc>
                <a:spcPct val="103000"/>
              </a:lnSpc>
              <a:spcBef>
                <a:spcPts val="605"/>
              </a:spcBef>
              <a:buAutoNum type="arabicPlain"/>
              <a:tabLst>
                <a:tab pos="322580" algn="l"/>
              </a:tabLst>
            </a:pP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S.</a:t>
            </a:r>
            <a:r>
              <a:rPr sz="1350" spc="-2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Chingangbam,</a:t>
            </a:r>
            <a:r>
              <a:rPr sz="1350" spc="-1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-35" dirty="0">
                <a:solidFill>
                  <a:srgbClr val="231F20"/>
                </a:solidFill>
                <a:latin typeface="Palatino Linotype"/>
                <a:cs typeface="Palatino Linotype"/>
              </a:rPr>
              <a:t>P.and</a:t>
            </a:r>
            <a:r>
              <a:rPr sz="1350" spc="-1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Das</a:t>
            </a:r>
            <a:r>
              <a:rPr sz="1350" spc="-2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et</a:t>
            </a:r>
            <a:r>
              <a:rPr sz="1350" spc="-1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al.</a:t>
            </a:r>
            <a:r>
              <a:rPr sz="1350" spc="10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Constraint</a:t>
            </a:r>
            <a:r>
              <a:rPr sz="1350" spc="-1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on</a:t>
            </a:r>
            <a:r>
              <a:rPr sz="1350" spc="-2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noncommutative</a:t>
            </a:r>
            <a:r>
              <a:rPr sz="1350" spc="-1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spacetime</a:t>
            </a:r>
            <a:r>
              <a:rPr sz="1350" spc="-1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-5" dirty="0">
                <a:solidFill>
                  <a:srgbClr val="231F20"/>
                </a:solidFill>
                <a:latin typeface="Palatino Linotype"/>
                <a:cs typeface="Palatino Linotype"/>
              </a:rPr>
              <a:t>from</a:t>
            </a:r>
            <a:r>
              <a:rPr sz="1350" spc="-2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planck</a:t>
            </a:r>
            <a:r>
              <a:rPr sz="1350" spc="-2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data.</a:t>
            </a:r>
            <a:r>
              <a:rPr sz="1350" spc="10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i="1" dirty="0">
                <a:solidFill>
                  <a:srgbClr val="231F20"/>
                </a:solidFill>
                <a:latin typeface="Palatino Linotype"/>
                <a:cs typeface="Palatino Linotype"/>
              </a:rPr>
              <a:t>Phys.</a:t>
            </a:r>
            <a:r>
              <a:rPr sz="1350" i="1" spc="-2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i="1" spc="-15" dirty="0">
                <a:solidFill>
                  <a:srgbClr val="231F20"/>
                </a:solidFill>
                <a:latin typeface="Palatino Linotype"/>
                <a:cs typeface="Palatino Linotype"/>
              </a:rPr>
              <a:t>Rev. </a:t>
            </a:r>
            <a:r>
              <a:rPr sz="1350" i="1" dirty="0">
                <a:solidFill>
                  <a:srgbClr val="231F20"/>
                </a:solidFill>
                <a:latin typeface="Palatino Linotype"/>
                <a:cs typeface="Palatino Linotype"/>
              </a:rPr>
              <a:t>D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,</a:t>
            </a:r>
            <a:r>
              <a:rPr sz="1350" spc="-2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91(8):083503, </a:t>
            </a:r>
            <a:r>
              <a:rPr sz="1350" spc="-32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2015.</a:t>
            </a:r>
            <a:endParaRPr sz="1350">
              <a:latin typeface="Palatino Linotype"/>
              <a:cs typeface="Palatino Linotype"/>
            </a:endParaRPr>
          </a:p>
          <a:p>
            <a:pPr marL="321945" marR="5080" indent="-297815">
              <a:lnSpc>
                <a:spcPct val="103000"/>
              </a:lnSpc>
              <a:spcBef>
                <a:spcPts val="600"/>
              </a:spcBef>
              <a:buAutoNum type="arabicPlain"/>
              <a:tabLst>
                <a:tab pos="322580" algn="l"/>
              </a:tabLst>
            </a:pP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M.</a:t>
            </a:r>
            <a:r>
              <a:rPr sz="1350" spc="-2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Karimabadi,</a:t>
            </a:r>
            <a:r>
              <a:rPr sz="1350" spc="-1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S.</a:t>
            </a:r>
            <a:r>
              <a:rPr sz="1350" spc="-2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A.</a:t>
            </a:r>
            <a:r>
              <a:rPr sz="1350" spc="-2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Alavi,</a:t>
            </a:r>
            <a:r>
              <a:rPr sz="1350" spc="-1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and</a:t>
            </a:r>
            <a:r>
              <a:rPr sz="1350" spc="-2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D.</a:t>
            </a:r>
            <a:r>
              <a:rPr sz="1350" spc="-2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M.</a:t>
            </a:r>
            <a:r>
              <a:rPr sz="1350" spc="-20" dirty="0">
                <a:solidFill>
                  <a:srgbClr val="231F20"/>
                </a:solidFill>
                <a:latin typeface="Palatino Linotype"/>
                <a:cs typeface="Palatino Linotype"/>
              </a:rPr>
              <a:t> Yekta.</a:t>
            </a:r>
            <a:r>
              <a:rPr sz="1350" spc="9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Non-commutative</a:t>
            </a:r>
            <a:r>
              <a:rPr sz="1350" spc="-2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effects</a:t>
            </a:r>
            <a:r>
              <a:rPr sz="1350" spc="-2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on</a:t>
            </a:r>
            <a:r>
              <a:rPr sz="1350" spc="-2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gravitational</a:t>
            </a:r>
            <a:r>
              <a:rPr sz="1350" spc="-2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measurements.</a:t>
            </a:r>
            <a:r>
              <a:rPr sz="1350" spc="9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i="1" dirty="0">
                <a:solidFill>
                  <a:srgbClr val="231F20"/>
                </a:solidFill>
                <a:latin typeface="Palatino Linotype"/>
                <a:cs typeface="Palatino Linotype"/>
              </a:rPr>
              <a:t>Clas.</a:t>
            </a:r>
            <a:r>
              <a:rPr sz="1350" i="1" spc="-2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i="1" dirty="0">
                <a:solidFill>
                  <a:srgbClr val="231F20"/>
                </a:solidFill>
                <a:latin typeface="Palatino Linotype"/>
                <a:cs typeface="Palatino Linotype"/>
              </a:rPr>
              <a:t>Quan.</a:t>
            </a:r>
            <a:r>
              <a:rPr sz="1350" i="1" spc="-2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i="1" dirty="0">
                <a:solidFill>
                  <a:srgbClr val="231F20"/>
                </a:solidFill>
                <a:latin typeface="Palatino Linotype"/>
                <a:cs typeface="Palatino Linotype"/>
              </a:rPr>
              <a:t>Grav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, </a:t>
            </a:r>
            <a:r>
              <a:rPr sz="1350" spc="-32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37(8):085009,</a:t>
            </a:r>
            <a:r>
              <a:rPr sz="1350" spc="-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2020.</a:t>
            </a:r>
            <a:endParaRPr sz="1350">
              <a:latin typeface="Palatino Linotype"/>
              <a:cs typeface="Palatino Linotype"/>
            </a:endParaRPr>
          </a:p>
        </p:txBody>
      </p:sp>
      <p:grpSp>
        <p:nvGrpSpPr>
          <p:cNvPr id="189" name="object 189"/>
          <p:cNvGrpSpPr/>
          <p:nvPr/>
        </p:nvGrpSpPr>
        <p:grpSpPr>
          <a:xfrm>
            <a:off x="15037061" y="12849352"/>
            <a:ext cx="4755515" cy="1056640"/>
            <a:chOff x="15037061" y="12849352"/>
            <a:chExt cx="4755515" cy="1056640"/>
          </a:xfrm>
        </p:grpSpPr>
        <p:pic>
          <p:nvPicPr>
            <p:cNvPr id="190" name="object 19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5056428" y="12868719"/>
              <a:ext cx="4716496" cy="383669"/>
            </a:xfrm>
            <a:prstGeom prst="rect">
              <a:avLst/>
            </a:prstGeom>
          </p:spPr>
        </p:pic>
        <p:sp>
          <p:nvSpPr>
            <p:cNvPr id="191" name="object 191"/>
            <p:cNvSpPr/>
            <p:nvPr/>
          </p:nvSpPr>
          <p:spPr>
            <a:xfrm>
              <a:off x="15056429" y="12868719"/>
              <a:ext cx="4716780" cy="384175"/>
            </a:xfrm>
            <a:custGeom>
              <a:avLst/>
              <a:gdLst/>
              <a:ahLst/>
              <a:cxnLst/>
              <a:rect l="l" t="t" r="r" b="b"/>
              <a:pathLst>
                <a:path w="4716780" h="384175">
                  <a:moveTo>
                    <a:pt x="0" y="383669"/>
                  </a:moveTo>
                  <a:lnTo>
                    <a:pt x="0" y="0"/>
                  </a:lnTo>
                  <a:lnTo>
                    <a:pt x="4524662" y="0"/>
                  </a:lnTo>
                  <a:lnTo>
                    <a:pt x="4568648" y="5066"/>
                  </a:lnTo>
                  <a:lnTo>
                    <a:pt x="4609027" y="19498"/>
                  </a:lnTo>
                  <a:lnTo>
                    <a:pt x="4644645" y="42143"/>
                  </a:lnTo>
                  <a:lnTo>
                    <a:pt x="4674353" y="71851"/>
                  </a:lnTo>
                  <a:lnTo>
                    <a:pt x="4696999" y="107469"/>
                  </a:lnTo>
                  <a:lnTo>
                    <a:pt x="4711430" y="147848"/>
                  </a:lnTo>
                  <a:lnTo>
                    <a:pt x="4716497" y="191834"/>
                  </a:lnTo>
                  <a:lnTo>
                    <a:pt x="4716497" y="383669"/>
                  </a:lnTo>
                  <a:lnTo>
                    <a:pt x="0" y="383669"/>
                  </a:lnTo>
                  <a:close/>
                </a:path>
              </a:pathLst>
            </a:custGeom>
            <a:ln w="38366">
              <a:solidFill>
                <a:srgbClr val="008AC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2" name="object 192"/>
            <p:cNvSpPr/>
            <p:nvPr/>
          </p:nvSpPr>
          <p:spPr>
            <a:xfrm>
              <a:off x="15056429" y="13252388"/>
              <a:ext cx="4716780" cy="634365"/>
            </a:xfrm>
            <a:custGeom>
              <a:avLst/>
              <a:gdLst/>
              <a:ahLst/>
              <a:cxnLst/>
              <a:rect l="l" t="t" r="r" b="b"/>
              <a:pathLst>
                <a:path w="4716780" h="634365">
                  <a:moveTo>
                    <a:pt x="4716497" y="0"/>
                  </a:moveTo>
                  <a:lnTo>
                    <a:pt x="0" y="0"/>
                  </a:lnTo>
                  <a:lnTo>
                    <a:pt x="0" y="442272"/>
                  </a:lnTo>
                  <a:lnTo>
                    <a:pt x="5066" y="486258"/>
                  </a:lnTo>
                  <a:lnTo>
                    <a:pt x="19498" y="526636"/>
                  </a:lnTo>
                  <a:lnTo>
                    <a:pt x="42143" y="562255"/>
                  </a:lnTo>
                  <a:lnTo>
                    <a:pt x="71851" y="591963"/>
                  </a:lnTo>
                  <a:lnTo>
                    <a:pt x="107470" y="614608"/>
                  </a:lnTo>
                  <a:lnTo>
                    <a:pt x="147848" y="629040"/>
                  </a:lnTo>
                  <a:lnTo>
                    <a:pt x="191834" y="634106"/>
                  </a:lnTo>
                  <a:lnTo>
                    <a:pt x="4716497" y="634106"/>
                  </a:lnTo>
                  <a:lnTo>
                    <a:pt x="47164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3" name="object 193"/>
            <p:cNvSpPr/>
            <p:nvPr/>
          </p:nvSpPr>
          <p:spPr>
            <a:xfrm>
              <a:off x="15056429" y="13252388"/>
              <a:ext cx="4716780" cy="634365"/>
            </a:xfrm>
            <a:custGeom>
              <a:avLst/>
              <a:gdLst/>
              <a:ahLst/>
              <a:cxnLst/>
              <a:rect l="l" t="t" r="r" b="b"/>
              <a:pathLst>
                <a:path w="4716780" h="634365">
                  <a:moveTo>
                    <a:pt x="0" y="0"/>
                  </a:moveTo>
                  <a:lnTo>
                    <a:pt x="0" y="442272"/>
                  </a:lnTo>
                  <a:lnTo>
                    <a:pt x="5066" y="486258"/>
                  </a:lnTo>
                  <a:lnTo>
                    <a:pt x="19498" y="526636"/>
                  </a:lnTo>
                  <a:lnTo>
                    <a:pt x="42143" y="562255"/>
                  </a:lnTo>
                  <a:lnTo>
                    <a:pt x="71851" y="591963"/>
                  </a:lnTo>
                  <a:lnTo>
                    <a:pt x="107470" y="614608"/>
                  </a:lnTo>
                  <a:lnTo>
                    <a:pt x="147848" y="629040"/>
                  </a:lnTo>
                  <a:lnTo>
                    <a:pt x="191834" y="634106"/>
                  </a:lnTo>
                  <a:lnTo>
                    <a:pt x="4716497" y="634106"/>
                  </a:lnTo>
                  <a:lnTo>
                    <a:pt x="4716497" y="0"/>
                  </a:lnTo>
                </a:path>
              </a:pathLst>
            </a:custGeom>
            <a:ln w="38366">
              <a:solidFill>
                <a:srgbClr val="008AC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4" name="object 194"/>
          <p:cNvSpPr txBox="1"/>
          <p:nvPr/>
        </p:nvSpPr>
        <p:spPr>
          <a:xfrm>
            <a:off x="15127177" y="12753001"/>
            <a:ext cx="3212465" cy="1035050"/>
          </a:xfrm>
          <a:prstGeom prst="rect">
            <a:avLst/>
          </a:prstGeom>
        </p:spPr>
        <p:txBody>
          <a:bodyPr vert="horz" wrap="square" lIns="0" tIns="132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sz="2150" b="1" spc="60" dirty="0">
                <a:solidFill>
                  <a:srgbClr val="FFFFFF"/>
                </a:solidFill>
                <a:latin typeface="Palatino Linotype"/>
                <a:cs typeface="Palatino Linotype"/>
              </a:rPr>
              <a:t>C</a:t>
            </a:r>
            <a:r>
              <a:rPr sz="1750" b="1" spc="60" dirty="0">
                <a:solidFill>
                  <a:srgbClr val="FFFFFF"/>
                </a:solidFill>
                <a:latin typeface="Palatino Linotype"/>
                <a:cs typeface="Palatino Linotype"/>
              </a:rPr>
              <a:t>ONTACT</a:t>
            </a:r>
            <a:r>
              <a:rPr sz="1750" b="1" spc="19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1750" b="1" spc="70" dirty="0">
                <a:solidFill>
                  <a:srgbClr val="FFFFFF"/>
                </a:solidFill>
                <a:latin typeface="Palatino Linotype"/>
                <a:cs typeface="Palatino Linotype"/>
              </a:rPr>
              <a:t>INFORMATION</a:t>
            </a:r>
            <a:endParaRPr sz="1750">
              <a:latin typeface="Palatino Linotype"/>
              <a:cs typeface="Palatino Linotype"/>
            </a:endParaRPr>
          </a:p>
          <a:p>
            <a:pPr marL="504190" indent="-212725">
              <a:lnSpc>
                <a:spcPct val="100000"/>
              </a:lnSpc>
              <a:spcBef>
                <a:spcPts val="655"/>
              </a:spcBef>
              <a:buChar char="•"/>
              <a:tabLst>
                <a:tab pos="504825" algn="l"/>
              </a:tabLst>
            </a:pP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  <a:hlinkClick r:id="rId15"/>
              </a:rPr>
              <a:t>touati.abph@gmail.com</a:t>
            </a:r>
            <a:endParaRPr sz="1500">
              <a:latin typeface="Palatino Linotype"/>
              <a:cs typeface="Palatino Linotype"/>
            </a:endParaRPr>
          </a:p>
          <a:p>
            <a:pPr marL="504190" indent="-212725">
              <a:lnSpc>
                <a:spcPct val="100000"/>
              </a:lnSpc>
              <a:spcBef>
                <a:spcPts val="165"/>
              </a:spcBef>
              <a:buChar char="•"/>
              <a:tabLst>
                <a:tab pos="504825" algn="l"/>
              </a:tabLst>
            </a:pP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  <a:hlinkClick r:id="rId16"/>
              </a:rPr>
              <a:t>Zaim</a:t>
            </a:r>
            <a:r>
              <a:rPr sz="1500" dirty="0">
                <a:solidFill>
                  <a:srgbClr val="231F20"/>
                </a:solidFill>
                <a:latin typeface="Tahoma"/>
                <a:cs typeface="Tahoma"/>
                <a:hlinkClick r:id="rId16"/>
              </a:rPr>
              <a:t>69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  <a:hlinkClick r:id="rId17"/>
              </a:rPr>
              <a:t>slimane@yahoo.com</a:t>
            </a:r>
            <a:endParaRPr sz="1500">
              <a:latin typeface="Palatino Linotype"/>
              <a:cs typeface="Palatino Linotype"/>
            </a:endParaRPr>
          </a:p>
        </p:txBody>
      </p:sp>
      <p:grpSp>
        <p:nvGrpSpPr>
          <p:cNvPr id="195" name="object 195"/>
          <p:cNvGrpSpPr/>
          <p:nvPr/>
        </p:nvGrpSpPr>
        <p:grpSpPr>
          <a:xfrm>
            <a:off x="10128730" y="6813349"/>
            <a:ext cx="4755515" cy="7092950"/>
            <a:chOff x="10128730" y="6813349"/>
            <a:chExt cx="4755515" cy="7092950"/>
          </a:xfrm>
        </p:grpSpPr>
        <p:pic>
          <p:nvPicPr>
            <p:cNvPr id="196" name="object 196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0148097" y="6832716"/>
              <a:ext cx="4716496" cy="383669"/>
            </a:xfrm>
            <a:prstGeom prst="rect">
              <a:avLst/>
            </a:prstGeom>
          </p:spPr>
        </p:pic>
        <p:sp>
          <p:nvSpPr>
            <p:cNvPr id="197" name="object 197"/>
            <p:cNvSpPr/>
            <p:nvPr/>
          </p:nvSpPr>
          <p:spPr>
            <a:xfrm>
              <a:off x="10148098" y="6832716"/>
              <a:ext cx="4716780" cy="384175"/>
            </a:xfrm>
            <a:custGeom>
              <a:avLst/>
              <a:gdLst/>
              <a:ahLst/>
              <a:cxnLst/>
              <a:rect l="l" t="t" r="r" b="b"/>
              <a:pathLst>
                <a:path w="4716780" h="384175">
                  <a:moveTo>
                    <a:pt x="0" y="383669"/>
                  </a:moveTo>
                  <a:lnTo>
                    <a:pt x="0" y="0"/>
                  </a:lnTo>
                  <a:lnTo>
                    <a:pt x="4524662" y="0"/>
                  </a:lnTo>
                  <a:lnTo>
                    <a:pt x="4568648" y="5066"/>
                  </a:lnTo>
                  <a:lnTo>
                    <a:pt x="4609026" y="19498"/>
                  </a:lnTo>
                  <a:lnTo>
                    <a:pt x="4644645" y="42143"/>
                  </a:lnTo>
                  <a:lnTo>
                    <a:pt x="4674353" y="71851"/>
                  </a:lnTo>
                  <a:lnTo>
                    <a:pt x="4696998" y="107469"/>
                  </a:lnTo>
                  <a:lnTo>
                    <a:pt x="4711430" y="147848"/>
                  </a:lnTo>
                  <a:lnTo>
                    <a:pt x="4716496" y="191834"/>
                  </a:lnTo>
                  <a:lnTo>
                    <a:pt x="4716496" y="383669"/>
                  </a:lnTo>
                  <a:lnTo>
                    <a:pt x="0" y="383669"/>
                  </a:lnTo>
                  <a:close/>
                </a:path>
              </a:pathLst>
            </a:custGeom>
            <a:ln w="38366">
              <a:solidFill>
                <a:srgbClr val="008AC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8" name="object 198"/>
            <p:cNvSpPr/>
            <p:nvPr/>
          </p:nvSpPr>
          <p:spPr>
            <a:xfrm>
              <a:off x="10148098" y="7216385"/>
              <a:ext cx="4716780" cy="6670675"/>
            </a:xfrm>
            <a:custGeom>
              <a:avLst/>
              <a:gdLst/>
              <a:ahLst/>
              <a:cxnLst/>
              <a:rect l="l" t="t" r="r" b="b"/>
              <a:pathLst>
                <a:path w="4716780" h="6670675">
                  <a:moveTo>
                    <a:pt x="4716496" y="0"/>
                  </a:moveTo>
                  <a:lnTo>
                    <a:pt x="0" y="0"/>
                  </a:lnTo>
                  <a:lnTo>
                    <a:pt x="0" y="6478274"/>
                  </a:lnTo>
                  <a:lnTo>
                    <a:pt x="5066" y="6522261"/>
                  </a:lnTo>
                  <a:lnTo>
                    <a:pt x="19498" y="6562639"/>
                  </a:lnTo>
                  <a:lnTo>
                    <a:pt x="42143" y="6598258"/>
                  </a:lnTo>
                  <a:lnTo>
                    <a:pt x="71851" y="6627965"/>
                  </a:lnTo>
                  <a:lnTo>
                    <a:pt x="107469" y="6650611"/>
                  </a:lnTo>
                  <a:lnTo>
                    <a:pt x="147848" y="6665042"/>
                  </a:lnTo>
                  <a:lnTo>
                    <a:pt x="191834" y="6670109"/>
                  </a:lnTo>
                  <a:lnTo>
                    <a:pt x="4716496" y="6670109"/>
                  </a:lnTo>
                  <a:lnTo>
                    <a:pt x="47164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9" name="object 199"/>
            <p:cNvSpPr/>
            <p:nvPr/>
          </p:nvSpPr>
          <p:spPr>
            <a:xfrm>
              <a:off x="10148098" y="7216385"/>
              <a:ext cx="4716780" cy="6670675"/>
            </a:xfrm>
            <a:custGeom>
              <a:avLst/>
              <a:gdLst/>
              <a:ahLst/>
              <a:cxnLst/>
              <a:rect l="l" t="t" r="r" b="b"/>
              <a:pathLst>
                <a:path w="4716780" h="6670675">
                  <a:moveTo>
                    <a:pt x="0" y="0"/>
                  </a:moveTo>
                  <a:lnTo>
                    <a:pt x="0" y="6478274"/>
                  </a:lnTo>
                  <a:lnTo>
                    <a:pt x="5066" y="6522261"/>
                  </a:lnTo>
                  <a:lnTo>
                    <a:pt x="19498" y="6562639"/>
                  </a:lnTo>
                  <a:lnTo>
                    <a:pt x="42143" y="6598258"/>
                  </a:lnTo>
                  <a:lnTo>
                    <a:pt x="71851" y="6627965"/>
                  </a:lnTo>
                  <a:lnTo>
                    <a:pt x="107469" y="6650611"/>
                  </a:lnTo>
                  <a:lnTo>
                    <a:pt x="147848" y="6665042"/>
                  </a:lnTo>
                  <a:lnTo>
                    <a:pt x="191834" y="6670109"/>
                  </a:lnTo>
                  <a:lnTo>
                    <a:pt x="4716496" y="6670109"/>
                  </a:lnTo>
                  <a:lnTo>
                    <a:pt x="4716496" y="0"/>
                  </a:lnTo>
                </a:path>
              </a:pathLst>
            </a:custGeom>
            <a:ln w="38366">
              <a:solidFill>
                <a:srgbClr val="008AC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0" name="object 200"/>
          <p:cNvSpPr txBox="1"/>
          <p:nvPr/>
        </p:nvSpPr>
        <p:spPr>
          <a:xfrm>
            <a:off x="10228430" y="6882967"/>
            <a:ext cx="2014855" cy="81470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150" b="1" spc="85" dirty="0">
                <a:solidFill>
                  <a:srgbClr val="FFFFFF"/>
                </a:solidFill>
                <a:latin typeface="Palatino Linotype"/>
                <a:cs typeface="Palatino Linotype"/>
              </a:rPr>
              <a:t>R</a:t>
            </a:r>
            <a:r>
              <a:rPr sz="1750" b="1" spc="85" dirty="0">
                <a:solidFill>
                  <a:srgbClr val="FFFFFF"/>
                </a:solidFill>
                <a:latin typeface="Palatino Linotype"/>
                <a:cs typeface="Palatino Linotype"/>
              </a:rPr>
              <a:t>ADAR</a:t>
            </a:r>
            <a:r>
              <a:rPr sz="1750" b="1" spc="15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1750" b="1" spc="80" dirty="0">
                <a:solidFill>
                  <a:srgbClr val="FFFFFF"/>
                </a:solidFill>
                <a:latin typeface="Palatino Linotype"/>
                <a:cs typeface="Palatino Linotype"/>
              </a:rPr>
              <a:t>SIGNAL</a:t>
            </a:r>
            <a:endParaRPr sz="1750">
              <a:latin typeface="Palatino Linotype"/>
              <a:cs typeface="Palatino Linotype"/>
            </a:endParaRPr>
          </a:p>
          <a:p>
            <a:pPr marL="24765">
              <a:lnSpc>
                <a:spcPct val="100000"/>
              </a:lnSpc>
              <a:spcBef>
                <a:spcPts val="525"/>
              </a:spcBef>
              <a:tabLst>
                <a:tab pos="438150" algn="l"/>
              </a:tabLst>
            </a:pPr>
            <a:r>
              <a:rPr sz="2150" b="1" spc="10" dirty="0">
                <a:solidFill>
                  <a:srgbClr val="231F20"/>
                </a:solidFill>
                <a:latin typeface="Palatino Linotype"/>
                <a:cs typeface="Palatino Linotype"/>
              </a:rPr>
              <a:t>4	</a:t>
            </a:r>
            <a:r>
              <a:rPr sz="2150" b="1" spc="-20" dirty="0">
                <a:solidFill>
                  <a:srgbClr val="231F20"/>
                </a:solidFill>
                <a:latin typeface="Palatino Linotype"/>
                <a:cs typeface="Palatino Linotype"/>
              </a:rPr>
              <a:t>Time</a:t>
            </a:r>
            <a:r>
              <a:rPr sz="2150" b="1" spc="-2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2150" b="1" spc="10" dirty="0">
                <a:solidFill>
                  <a:srgbClr val="231F20"/>
                </a:solidFill>
                <a:latin typeface="Palatino Linotype"/>
                <a:cs typeface="Palatino Linotype"/>
              </a:rPr>
              <a:t>delay</a:t>
            </a:r>
            <a:endParaRPr sz="2150">
              <a:latin typeface="Palatino Linotype"/>
              <a:cs typeface="Palatino Linotype"/>
            </a:endParaRPr>
          </a:p>
        </p:txBody>
      </p:sp>
      <p:grpSp>
        <p:nvGrpSpPr>
          <p:cNvPr id="201" name="object 201"/>
          <p:cNvGrpSpPr/>
          <p:nvPr/>
        </p:nvGrpSpPr>
        <p:grpSpPr>
          <a:xfrm>
            <a:off x="10428996" y="8963013"/>
            <a:ext cx="1995170" cy="318135"/>
            <a:chOff x="10428996" y="8963013"/>
            <a:chExt cx="1995170" cy="318135"/>
          </a:xfrm>
        </p:grpSpPr>
        <p:sp>
          <p:nvSpPr>
            <p:cNvPr id="202" name="object 202"/>
            <p:cNvSpPr/>
            <p:nvPr/>
          </p:nvSpPr>
          <p:spPr>
            <a:xfrm>
              <a:off x="10442855" y="8971341"/>
              <a:ext cx="1947545" cy="292100"/>
            </a:xfrm>
            <a:custGeom>
              <a:avLst/>
              <a:gdLst/>
              <a:ahLst/>
              <a:cxnLst/>
              <a:rect l="l" t="t" r="r" b="b"/>
              <a:pathLst>
                <a:path w="1947545" h="292100">
                  <a:moveTo>
                    <a:pt x="1947018" y="291658"/>
                  </a:moveTo>
                  <a:lnTo>
                    <a:pt x="1906455" y="291372"/>
                  </a:lnTo>
                  <a:lnTo>
                    <a:pt x="1865895" y="291064"/>
                  </a:lnTo>
                  <a:lnTo>
                    <a:pt x="1825339" y="290733"/>
                  </a:lnTo>
                  <a:lnTo>
                    <a:pt x="1784788" y="290372"/>
                  </a:lnTo>
                  <a:lnTo>
                    <a:pt x="1744241" y="289985"/>
                  </a:lnTo>
                  <a:lnTo>
                    <a:pt x="1703700" y="289564"/>
                  </a:lnTo>
                  <a:lnTo>
                    <a:pt x="1663166" y="289105"/>
                  </a:lnTo>
                  <a:lnTo>
                    <a:pt x="1622638" y="288605"/>
                  </a:lnTo>
                  <a:lnTo>
                    <a:pt x="1582119" y="288054"/>
                  </a:lnTo>
                  <a:lnTo>
                    <a:pt x="1541609" y="287448"/>
                  </a:lnTo>
                  <a:lnTo>
                    <a:pt x="1501109" y="286777"/>
                  </a:lnTo>
                  <a:lnTo>
                    <a:pt x="1460622" y="286034"/>
                  </a:lnTo>
                  <a:lnTo>
                    <a:pt x="1420150" y="285202"/>
                  </a:lnTo>
                  <a:lnTo>
                    <a:pt x="1379694" y="284272"/>
                  </a:lnTo>
                  <a:lnTo>
                    <a:pt x="1339258" y="283221"/>
                  </a:lnTo>
                  <a:lnTo>
                    <a:pt x="1298845" y="282030"/>
                  </a:lnTo>
                  <a:lnTo>
                    <a:pt x="1258460" y="280672"/>
                  </a:lnTo>
                  <a:lnTo>
                    <a:pt x="1218109" y="279113"/>
                  </a:lnTo>
                  <a:lnTo>
                    <a:pt x="1177797" y="277317"/>
                  </a:lnTo>
                  <a:lnTo>
                    <a:pt x="1137534" y="275232"/>
                  </a:lnTo>
                  <a:lnTo>
                    <a:pt x="1097327" y="272803"/>
                  </a:lnTo>
                  <a:lnTo>
                    <a:pt x="1057190" y="269958"/>
                  </a:lnTo>
                  <a:lnTo>
                    <a:pt x="1017135" y="266625"/>
                  </a:lnTo>
                  <a:lnTo>
                    <a:pt x="977175" y="262715"/>
                  </a:lnTo>
                  <a:lnTo>
                    <a:pt x="937325" y="258150"/>
                  </a:lnTo>
                  <a:lnTo>
                    <a:pt x="897597" y="252850"/>
                  </a:lnTo>
                  <a:lnTo>
                    <a:pt x="857999" y="246768"/>
                  </a:lnTo>
                  <a:lnTo>
                    <a:pt x="818539" y="239880"/>
                  </a:lnTo>
                  <a:lnTo>
                    <a:pt x="779208" y="232199"/>
                  </a:lnTo>
                  <a:lnTo>
                    <a:pt x="740001" y="223772"/>
                  </a:lnTo>
                  <a:lnTo>
                    <a:pt x="700908" y="214664"/>
                  </a:lnTo>
                  <a:lnTo>
                    <a:pt x="661913" y="204965"/>
                  </a:lnTo>
                  <a:lnTo>
                    <a:pt x="623003" y="194754"/>
                  </a:lnTo>
                  <a:lnTo>
                    <a:pt x="584166" y="184110"/>
                  </a:lnTo>
                  <a:lnTo>
                    <a:pt x="545389" y="173105"/>
                  </a:lnTo>
                  <a:lnTo>
                    <a:pt x="506662" y="161799"/>
                  </a:lnTo>
                  <a:lnTo>
                    <a:pt x="467977" y="150241"/>
                  </a:lnTo>
                  <a:lnTo>
                    <a:pt x="429327" y="138476"/>
                  </a:lnTo>
                  <a:lnTo>
                    <a:pt x="390705" y="126535"/>
                  </a:lnTo>
                  <a:lnTo>
                    <a:pt x="352108" y="114448"/>
                  </a:lnTo>
                  <a:lnTo>
                    <a:pt x="313532" y="102238"/>
                  </a:lnTo>
                  <a:lnTo>
                    <a:pt x="274973" y="89922"/>
                  </a:lnTo>
                  <a:lnTo>
                    <a:pt x="236429" y="77517"/>
                  </a:lnTo>
                  <a:lnTo>
                    <a:pt x="197898" y="65035"/>
                  </a:lnTo>
                  <a:lnTo>
                    <a:pt x="159378" y="52486"/>
                  </a:lnTo>
                  <a:lnTo>
                    <a:pt x="120868" y="39882"/>
                  </a:lnTo>
                  <a:lnTo>
                    <a:pt x="82366" y="27225"/>
                  </a:lnTo>
                  <a:lnTo>
                    <a:pt x="43871" y="14524"/>
                  </a:lnTo>
                  <a:lnTo>
                    <a:pt x="5383" y="1785"/>
                  </a:lnTo>
                  <a:lnTo>
                    <a:pt x="0" y="0"/>
                  </a:lnTo>
                </a:path>
              </a:pathLst>
            </a:custGeom>
            <a:ln w="44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3" name="object 203"/>
            <p:cNvSpPr/>
            <p:nvPr/>
          </p:nvSpPr>
          <p:spPr>
            <a:xfrm>
              <a:off x="10428996" y="8963013"/>
              <a:ext cx="26034" cy="22225"/>
            </a:xfrm>
            <a:custGeom>
              <a:avLst/>
              <a:gdLst/>
              <a:ahLst/>
              <a:cxnLst/>
              <a:rect l="l" t="t" r="r" b="b"/>
              <a:pathLst>
                <a:path w="26034" h="22225">
                  <a:moveTo>
                    <a:pt x="18495" y="22173"/>
                  </a:moveTo>
                  <a:lnTo>
                    <a:pt x="13858" y="8328"/>
                  </a:lnTo>
                  <a:lnTo>
                    <a:pt x="25851" y="0"/>
                  </a:lnTo>
                  <a:lnTo>
                    <a:pt x="0" y="3731"/>
                  </a:lnTo>
                  <a:lnTo>
                    <a:pt x="18495" y="22173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4" name="object 204"/>
            <p:cNvSpPr/>
            <p:nvPr/>
          </p:nvSpPr>
          <p:spPr>
            <a:xfrm>
              <a:off x="12388757" y="9246050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90" h="34290">
                  <a:moveTo>
                    <a:pt x="26153" y="0"/>
                  </a:moveTo>
                  <a:lnTo>
                    <a:pt x="7543" y="0"/>
                  </a:lnTo>
                  <a:lnTo>
                    <a:pt x="0" y="7543"/>
                  </a:lnTo>
                  <a:lnTo>
                    <a:pt x="0" y="26153"/>
                  </a:lnTo>
                  <a:lnTo>
                    <a:pt x="7543" y="33696"/>
                  </a:lnTo>
                  <a:lnTo>
                    <a:pt x="26153" y="33696"/>
                  </a:lnTo>
                  <a:lnTo>
                    <a:pt x="33696" y="26153"/>
                  </a:lnTo>
                  <a:lnTo>
                    <a:pt x="33696" y="7543"/>
                  </a:lnTo>
                  <a:lnTo>
                    <a:pt x="261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5" name="object 205"/>
            <p:cNvSpPr/>
            <p:nvPr/>
          </p:nvSpPr>
          <p:spPr>
            <a:xfrm>
              <a:off x="12388757" y="9246050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90" h="34290">
                  <a:moveTo>
                    <a:pt x="33696" y="16848"/>
                  </a:moveTo>
                  <a:lnTo>
                    <a:pt x="33696" y="7543"/>
                  </a:lnTo>
                  <a:lnTo>
                    <a:pt x="26153" y="0"/>
                  </a:lnTo>
                  <a:lnTo>
                    <a:pt x="16848" y="0"/>
                  </a:lnTo>
                  <a:lnTo>
                    <a:pt x="7543" y="0"/>
                  </a:lnTo>
                  <a:lnTo>
                    <a:pt x="0" y="7543"/>
                  </a:lnTo>
                  <a:lnTo>
                    <a:pt x="0" y="16848"/>
                  </a:lnTo>
                  <a:lnTo>
                    <a:pt x="0" y="26153"/>
                  </a:lnTo>
                  <a:lnTo>
                    <a:pt x="7543" y="33696"/>
                  </a:lnTo>
                  <a:lnTo>
                    <a:pt x="16848" y="33696"/>
                  </a:lnTo>
                  <a:lnTo>
                    <a:pt x="26153" y="33696"/>
                  </a:lnTo>
                  <a:lnTo>
                    <a:pt x="33696" y="26153"/>
                  </a:lnTo>
                  <a:lnTo>
                    <a:pt x="33696" y="1684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6" name="object 206"/>
          <p:cNvSpPr txBox="1"/>
          <p:nvPr/>
        </p:nvSpPr>
        <p:spPr>
          <a:xfrm>
            <a:off x="12322224" y="9142234"/>
            <a:ext cx="167005" cy="933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50" spc="25" dirty="0">
                <a:latin typeface="Calibri" panose="020F0502020204030204"/>
                <a:cs typeface="Calibri" panose="020F0502020204030204"/>
              </a:rPr>
              <a:t>Earth</a:t>
            </a:r>
            <a:endParaRPr sz="450">
              <a:latin typeface="Calibri" panose="020F0502020204030204"/>
              <a:cs typeface="Calibri" panose="020F0502020204030204"/>
            </a:endParaRPr>
          </a:p>
        </p:txBody>
      </p:sp>
      <p:grpSp>
        <p:nvGrpSpPr>
          <p:cNvPr id="207" name="object 207"/>
          <p:cNvGrpSpPr/>
          <p:nvPr/>
        </p:nvGrpSpPr>
        <p:grpSpPr>
          <a:xfrm>
            <a:off x="10422011" y="8952355"/>
            <a:ext cx="36830" cy="36830"/>
            <a:chOff x="10422011" y="8952355"/>
            <a:chExt cx="36830" cy="36830"/>
          </a:xfrm>
        </p:grpSpPr>
        <p:sp>
          <p:nvSpPr>
            <p:cNvPr id="208" name="object 208"/>
            <p:cNvSpPr/>
            <p:nvPr/>
          </p:nvSpPr>
          <p:spPr>
            <a:xfrm>
              <a:off x="10423281" y="8953625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90" h="34290">
                  <a:moveTo>
                    <a:pt x="26153" y="0"/>
                  </a:moveTo>
                  <a:lnTo>
                    <a:pt x="7543" y="0"/>
                  </a:lnTo>
                  <a:lnTo>
                    <a:pt x="0" y="7543"/>
                  </a:lnTo>
                  <a:lnTo>
                    <a:pt x="0" y="26153"/>
                  </a:lnTo>
                  <a:lnTo>
                    <a:pt x="7543" y="33696"/>
                  </a:lnTo>
                  <a:lnTo>
                    <a:pt x="26153" y="33696"/>
                  </a:lnTo>
                  <a:lnTo>
                    <a:pt x="33696" y="26153"/>
                  </a:lnTo>
                  <a:lnTo>
                    <a:pt x="33696" y="7543"/>
                  </a:lnTo>
                  <a:lnTo>
                    <a:pt x="261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9" name="object 209"/>
            <p:cNvSpPr/>
            <p:nvPr/>
          </p:nvSpPr>
          <p:spPr>
            <a:xfrm>
              <a:off x="10423281" y="8953625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90" h="34290">
                  <a:moveTo>
                    <a:pt x="33696" y="16848"/>
                  </a:moveTo>
                  <a:lnTo>
                    <a:pt x="33696" y="7543"/>
                  </a:lnTo>
                  <a:lnTo>
                    <a:pt x="26153" y="0"/>
                  </a:lnTo>
                  <a:lnTo>
                    <a:pt x="16848" y="0"/>
                  </a:lnTo>
                  <a:lnTo>
                    <a:pt x="7543" y="0"/>
                  </a:lnTo>
                  <a:lnTo>
                    <a:pt x="0" y="7543"/>
                  </a:lnTo>
                  <a:lnTo>
                    <a:pt x="0" y="16848"/>
                  </a:lnTo>
                  <a:lnTo>
                    <a:pt x="0" y="26153"/>
                  </a:lnTo>
                  <a:lnTo>
                    <a:pt x="7543" y="33696"/>
                  </a:lnTo>
                  <a:lnTo>
                    <a:pt x="16848" y="33696"/>
                  </a:lnTo>
                  <a:lnTo>
                    <a:pt x="26153" y="33696"/>
                  </a:lnTo>
                  <a:lnTo>
                    <a:pt x="33696" y="26153"/>
                  </a:lnTo>
                  <a:lnTo>
                    <a:pt x="33696" y="1684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0" name="object 210"/>
          <p:cNvSpPr txBox="1"/>
          <p:nvPr/>
        </p:nvSpPr>
        <p:spPr>
          <a:xfrm>
            <a:off x="10354739" y="8849814"/>
            <a:ext cx="170815" cy="933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50" spc="35" dirty="0">
                <a:latin typeface="Calibri" panose="020F0502020204030204"/>
                <a:cs typeface="Calibri" panose="020F0502020204030204"/>
              </a:rPr>
              <a:t>V</a:t>
            </a:r>
            <a:r>
              <a:rPr sz="450" spc="-10" dirty="0">
                <a:latin typeface="Calibri" panose="020F0502020204030204"/>
                <a:cs typeface="Calibri" panose="020F0502020204030204"/>
              </a:rPr>
              <a:t>e</a:t>
            </a:r>
            <a:r>
              <a:rPr sz="450" spc="-25" dirty="0">
                <a:latin typeface="Calibri" panose="020F0502020204030204"/>
                <a:cs typeface="Calibri" panose="020F0502020204030204"/>
              </a:rPr>
              <a:t>n</a:t>
            </a:r>
            <a:r>
              <a:rPr sz="450" dirty="0">
                <a:latin typeface="Calibri" panose="020F0502020204030204"/>
                <a:cs typeface="Calibri" panose="020F0502020204030204"/>
              </a:rPr>
              <a:t>us</a:t>
            </a:r>
            <a:endParaRPr sz="45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11414092" y="9076117"/>
            <a:ext cx="49530" cy="933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50" i="1" spc="-65" dirty="0">
                <a:latin typeface="Arial" panose="020B0604020202020204"/>
                <a:cs typeface="Arial" panose="020B0604020202020204"/>
              </a:rPr>
              <a:t>b</a:t>
            </a:r>
            <a:endParaRPr sz="450"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212" name="object 212"/>
          <p:cNvGrpSpPr/>
          <p:nvPr/>
        </p:nvGrpSpPr>
        <p:grpSpPr>
          <a:xfrm>
            <a:off x="11410381" y="8969016"/>
            <a:ext cx="99060" cy="267335"/>
            <a:chOff x="11410381" y="8969016"/>
            <a:chExt cx="99060" cy="267335"/>
          </a:xfrm>
        </p:grpSpPr>
        <p:sp>
          <p:nvSpPr>
            <p:cNvPr id="213" name="object 213"/>
            <p:cNvSpPr/>
            <p:nvPr/>
          </p:nvSpPr>
          <p:spPr>
            <a:xfrm>
              <a:off x="11420461" y="9015216"/>
              <a:ext cx="42545" cy="194945"/>
            </a:xfrm>
            <a:custGeom>
              <a:avLst/>
              <a:gdLst/>
              <a:ahLst/>
              <a:cxnLst/>
              <a:rect l="l" t="t" r="r" b="b"/>
              <a:pathLst>
                <a:path w="42545" h="194945">
                  <a:moveTo>
                    <a:pt x="42356" y="0"/>
                  </a:moveTo>
                  <a:lnTo>
                    <a:pt x="24456" y="82334"/>
                  </a:lnTo>
                </a:path>
                <a:path w="42545" h="194945">
                  <a:moveTo>
                    <a:pt x="12316" y="138183"/>
                  </a:moveTo>
                  <a:lnTo>
                    <a:pt x="0" y="194835"/>
                  </a:lnTo>
                </a:path>
              </a:pathLst>
            </a:custGeom>
            <a:ln w="44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4" name="object 214"/>
            <p:cNvSpPr/>
            <p:nvPr/>
          </p:nvSpPr>
          <p:spPr>
            <a:xfrm>
              <a:off x="11410381" y="9204871"/>
              <a:ext cx="21590" cy="31115"/>
            </a:xfrm>
            <a:custGeom>
              <a:avLst/>
              <a:gdLst/>
              <a:ahLst/>
              <a:cxnLst/>
              <a:rect l="l" t="t" r="r" b="b"/>
              <a:pathLst>
                <a:path w="21590" h="31115">
                  <a:moveTo>
                    <a:pt x="21401" y="4652"/>
                  </a:moveTo>
                  <a:lnTo>
                    <a:pt x="0" y="0"/>
                  </a:lnTo>
                  <a:lnTo>
                    <a:pt x="2056" y="7777"/>
                  </a:lnTo>
                  <a:lnTo>
                    <a:pt x="3508" y="16078"/>
                  </a:lnTo>
                  <a:lnTo>
                    <a:pt x="4331" y="24055"/>
                  </a:lnTo>
                  <a:lnTo>
                    <a:pt x="4497" y="30862"/>
                  </a:lnTo>
                  <a:lnTo>
                    <a:pt x="7474" y="24738"/>
                  </a:lnTo>
                  <a:lnTo>
                    <a:pt x="11534" y="17823"/>
                  </a:lnTo>
                  <a:lnTo>
                    <a:pt x="16301" y="10874"/>
                  </a:lnTo>
                  <a:lnTo>
                    <a:pt x="21401" y="46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5" name="object 215"/>
            <p:cNvSpPr/>
            <p:nvPr/>
          </p:nvSpPr>
          <p:spPr>
            <a:xfrm>
              <a:off x="11417888" y="8970286"/>
              <a:ext cx="90170" cy="90170"/>
            </a:xfrm>
            <a:custGeom>
              <a:avLst/>
              <a:gdLst/>
              <a:ahLst/>
              <a:cxnLst/>
              <a:rect l="l" t="t" r="r" b="b"/>
              <a:pathLst>
                <a:path w="90170" h="90170">
                  <a:moveTo>
                    <a:pt x="44929" y="0"/>
                  </a:moveTo>
                  <a:lnTo>
                    <a:pt x="27440" y="3530"/>
                  </a:lnTo>
                  <a:lnTo>
                    <a:pt x="13159" y="13159"/>
                  </a:lnTo>
                  <a:lnTo>
                    <a:pt x="3530" y="27440"/>
                  </a:lnTo>
                  <a:lnTo>
                    <a:pt x="0" y="44929"/>
                  </a:lnTo>
                  <a:lnTo>
                    <a:pt x="3530" y="62417"/>
                  </a:lnTo>
                  <a:lnTo>
                    <a:pt x="13159" y="76699"/>
                  </a:lnTo>
                  <a:lnTo>
                    <a:pt x="27440" y="86327"/>
                  </a:lnTo>
                  <a:lnTo>
                    <a:pt x="44929" y="89858"/>
                  </a:lnTo>
                  <a:lnTo>
                    <a:pt x="62417" y="86327"/>
                  </a:lnTo>
                  <a:lnTo>
                    <a:pt x="76699" y="76699"/>
                  </a:lnTo>
                  <a:lnTo>
                    <a:pt x="86327" y="62417"/>
                  </a:lnTo>
                  <a:lnTo>
                    <a:pt x="89858" y="44929"/>
                  </a:lnTo>
                  <a:lnTo>
                    <a:pt x="86327" y="27440"/>
                  </a:lnTo>
                  <a:lnTo>
                    <a:pt x="76699" y="13159"/>
                  </a:lnTo>
                  <a:lnTo>
                    <a:pt x="62417" y="3530"/>
                  </a:lnTo>
                  <a:lnTo>
                    <a:pt x="449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6" name="object 216"/>
            <p:cNvSpPr/>
            <p:nvPr/>
          </p:nvSpPr>
          <p:spPr>
            <a:xfrm>
              <a:off x="11417888" y="8970286"/>
              <a:ext cx="90170" cy="90170"/>
            </a:xfrm>
            <a:custGeom>
              <a:avLst/>
              <a:gdLst/>
              <a:ahLst/>
              <a:cxnLst/>
              <a:rect l="l" t="t" r="r" b="b"/>
              <a:pathLst>
                <a:path w="90170" h="90170">
                  <a:moveTo>
                    <a:pt x="89858" y="44929"/>
                  </a:moveTo>
                  <a:lnTo>
                    <a:pt x="86327" y="27440"/>
                  </a:lnTo>
                  <a:lnTo>
                    <a:pt x="76699" y="13159"/>
                  </a:lnTo>
                  <a:lnTo>
                    <a:pt x="62417" y="3530"/>
                  </a:lnTo>
                  <a:lnTo>
                    <a:pt x="44929" y="0"/>
                  </a:lnTo>
                  <a:lnTo>
                    <a:pt x="27440" y="3530"/>
                  </a:lnTo>
                  <a:lnTo>
                    <a:pt x="13159" y="13159"/>
                  </a:lnTo>
                  <a:lnTo>
                    <a:pt x="3530" y="27440"/>
                  </a:lnTo>
                  <a:lnTo>
                    <a:pt x="0" y="44929"/>
                  </a:lnTo>
                  <a:lnTo>
                    <a:pt x="3530" y="62417"/>
                  </a:lnTo>
                  <a:lnTo>
                    <a:pt x="13159" y="76699"/>
                  </a:lnTo>
                  <a:lnTo>
                    <a:pt x="27440" y="86327"/>
                  </a:lnTo>
                  <a:lnTo>
                    <a:pt x="44929" y="89858"/>
                  </a:lnTo>
                  <a:lnTo>
                    <a:pt x="62417" y="86327"/>
                  </a:lnTo>
                  <a:lnTo>
                    <a:pt x="76699" y="76699"/>
                  </a:lnTo>
                  <a:lnTo>
                    <a:pt x="86327" y="62417"/>
                  </a:lnTo>
                  <a:lnTo>
                    <a:pt x="89858" y="4492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7" name="object 217"/>
          <p:cNvSpPr txBox="1"/>
          <p:nvPr/>
        </p:nvSpPr>
        <p:spPr>
          <a:xfrm>
            <a:off x="11317122" y="8846618"/>
            <a:ext cx="291465" cy="933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50" spc="20" dirty="0">
                <a:latin typeface="Calibri" panose="020F0502020204030204"/>
                <a:cs typeface="Calibri" panose="020F0502020204030204"/>
              </a:rPr>
              <a:t>Black</a:t>
            </a:r>
            <a:r>
              <a:rPr sz="45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450" spc="5" dirty="0">
                <a:latin typeface="Calibri" panose="020F0502020204030204"/>
                <a:cs typeface="Calibri" panose="020F0502020204030204"/>
              </a:rPr>
              <a:t>Hole</a:t>
            </a:r>
            <a:endParaRPr sz="450">
              <a:latin typeface="Calibri" panose="020F0502020204030204"/>
              <a:cs typeface="Calibri" panose="020F0502020204030204"/>
            </a:endParaRPr>
          </a:p>
        </p:txBody>
      </p:sp>
      <p:grpSp>
        <p:nvGrpSpPr>
          <p:cNvPr id="218" name="object 218"/>
          <p:cNvGrpSpPr/>
          <p:nvPr/>
        </p:nvGrpSpPr>
        <p:grpSpPr>
          <a:xfrm>
            <a:off x="12829862" y="7806969"/>
            <a:ext cx="1939289" cy="1201420"/>
            <a:chOff x="12829862" y="7806969"/>
            <a:chExt cx="1939289" cy="1201420"/>
          </a:xfrm>
        </p:grpSpPr>
        <p:sp>
          <p:nvSpPr>
            <p:cNvPr id="219" name="object 219"/>
            <p:cNvSpPr/>
            <p:nvPr/>
          </p:nvSpPr>
          <p:spPr>
            <a:xfrm>
              <a:off x="12833355" y="7810462"/>
              <a:ext cx="1932305" cy="909955"/>
            </a:xfrm>
            <a:custGeom>
              <a:avLst/>
              <a:gdLst/>
              <a:ahLst/>
              <a:cxnLst/>
              <a:rect l="l" t="t" r="r" b="b"/>
              <a:pathLst>
                <a:path w="1932305" h="909954">
                  <a:moveTo>
                    <a:pt x="0" y="0"/>
                  </a:moveTo>
                  <a:lnTo>
                    <a:pt x="353" y="135405"/>
                  </a:lnTo>
                  <a:lnTo>
                    <a:pt x="3320" y="218204"/>
                  </a:lnTo>
                  <a:lnTo>
                    <a:pt x="6273" y="266636"/>
                  </a:lnTo>
                  <a:lnTo>
                    <a:pt x="12206" y="327657"/>
                  </a:lnTo>
                  <a:lnTo>
                    <a:pt x="18130" y="367848"/>
                  </a:lnTo>
                  <a:lnTo>
                    <a:pt x="27029" y="410447"/>
                  </a:lnTo>
                  <a:lnTo>
                    <a:pt x="38882" y="450638"/>
                  </a:lnTo>
                  <a:lnTo>
                    <a:pt x="56672" y="493250"/>
                  </a:lnTo>
                  <a:lnTo>
                    <a:pt x="80378" y="533438"/>
                  </a:lnTo>
                  <a:lnTo>
                    <a:pt x="104087" y="563460"/>
                  </a:lnTo>
                  <a:lnTo>
                    <a:pt x="139650" y="597819"/>
                  </a:lnTo>
                  <a:lnTo>
                    <a:pt x="187079" y="632190"/>
                  </a:lnTo>
                  <a:lnTo>
                    <a:pt x="238490" y="660830"/>
                  </a:lnTo>
                  <a:lnTo>
                    <a:pt x="289901" y="683932"/>
                  </a:lnTo>
                  <a:lnTo>
                    <a:pt x="341312" y="703267"/>
                  </a:lnTo>
                  <a:lnTo>
                    <a:pt x="392723" y="719913"/>
                  </a:lnTo>
                  <a:lnTo>
                    <a:pt x="395725" y="720813"/>
                  </a:lnTo>
                  <a:lnTo>
                    <a:pt x="398718" y="721712"/>
                  </a:lnTo>
                  <a:lnTo>
                    <a:pt x="440723" y="733591"/>
                  </a:lnTo>
                  <a:lnTo>
                    <a:pt x="488736" y="745879"/>
                  </a:lnTo>
                  <a:lnTo>
                    <a:pt x="491728" y="746599"/>
                  </a:lnTo>
                  <a:lnTo>
                    <a:pt x="494730" y="747323"/>
                  </a:lnTo>
                  <a:lnTo>
                    <a:pt x="536736" y="757008"/>
                  </a:lnTo>
                  <a:lnTo>
                    <a:pt x="584735" y="767203"/>
                  </a:lnTo>
                  <a:lnTo>
                    <a:pt x="631797" y="776407"/>
                  </a:lnTo>
                  <a:lnTo>
                    <a:pt x="678859" y="784953"/>
                  </a:lnTo>
                  <a:lnTo>
                    <a:pt x="725934" y="792928"/>
                  </a:lnTo>
                  <a:lnTo>
                    <a:pt x="772996" y="800406"/>
                  </a:lnTo>
                  <a:lnTo>
                    <a:pt x="779374" y="801382"/>
                  </a:lnTo>
                  <a:lnTo>
                    <a:pt x="785748" y="802359"/>
                  </a:lnTo>
                  <a:lnTo>
                    <a:pt x="824037" y="808026"/>
                  </a:lnTo>
                  <a:lnTo>
                    <a:pt x="875094" y="815176"/>
                  </a:lnTo>
                  <a:lnTo>
                    <a:pt x="977193" y="828325"/>
                  </a:lnTo>
                  <a:lnTo>
                    <a:pt x="983152" y="829048"/>
                  </a:lnTo>
                  <a:lnTo>
                    <a:pt x="989111" y="829769"/>
                  </a:lnTo>
                  <a:lnTo>
                    <a:pt x="1072482" y="839418"/>
                  </a:lnTo>
                  <a:lnTo>
                    <a:pt x="1167774" y="849561"/>
                  </a:lnTo>
                  <a:lnTo>
                    <a:pt x="1374314" y="868970"/>
                  </a:lnTo>
                  <a:lnTo>
                    <a:pt x="1577079" y="885377"/>
                  </a:lnTo>
                  <a:lnTo>
                    <a:pt x="1766213" y="898891"/>
                  </a:lnTo>
                  <a:lnTo>
                    <a:pt x="1931793" y="909464"/>
                  </a:lnTo>
                </a:path>
              </a:pathLst>
            </a:custGeom>
            <a:ln w="6491">
              <a:solidFill>
                <a:srgbClr val="FE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0" name="object 220"/>
            <p:cNvSpPr/>
            <p:nvPr/>
          </p:nvSpPr>
          <p:spPr>
            <a:xfrm>
              <a:off x="12912860" y="8546020"/>
              <a:ext cx="1687195" cy="459105"/>
            </a:xfrm>
            <a:custGeom>
              <a:avLst/>
              <a:gdLst/>
              <a:ahLst/>
              <a:cxnLst/>
              <a:rect l="l" t="t" r="r" b="b"/>
              <a:pathLst>
                <a:path w="1687194" h="459104">
                  <a:moveTo>
                    <a:pt x="0" y="458967"/>
                  </a:moveTo>
                  <a:lnTo>
                    <a:pt x="3839" y="406072"/>
                  </a:lnTo>
                  <a:lnTo>
                    <a:pt x="9762" y="338624"/>
                  </a:lnTo>
                  <a:lnTo>
                    <a:pt x="15695" y="283955"/>
                  </a:lnTo>
                  <a:lnTo>
                    <a:pt x="21616" y="239201"/>
                  </a:lnTo>
                  <a:lnTo>
                    <a:pt x="30515" y="186131"/>
                  </a:lnTo>
                  <a:lnTo>
                    <a:pt x="39402" y="145622"/>
                  </a:lnTo>
                  <a:lnTo>
                    <a:pt x="51258" y="105405"/>
                  </a:lnTo>
                  <a:lnTo>
                    <a:pt x="69044" y="64799"/>
                  </a:lnTo>
                  <a:lnTo>
                    <a:pt x="92754" y="32836"/>
                  </a:lnTo>
                  <a:lnTo>
                    <a:pt x="126846" y="10382"/>
                  </a:lnTo>
                  <a:lnTo>
                    <a:pt x="165414" y="1256"/>
                  </a:lnTo>
                  <a:lnTo>
                    <a:pt x="191113" y="0"/>
                  </a:lnTo>
                  <a:lnTo>
                    <a:pt x="194333" y="12"/>
                  </a:lnTo>
                  <a:lnTo>
                    <a:pt x="226458" y="1622"/>
                  </a:lnTo>
                  <a:lnTo>
                    <a:pt x="229678" y="1888"/>
                  </a:lnTo>
                  <a:lnTo>
                    <a:pt x="268233" y="6273"/>
                  </a:lnTo>
                  <a:lnTo>
                    <a:pt x="313218" y="12904"/>
                  </a:lnTo>
                  <a:lnTo>
                    <a:pt x="319212" y="13855"/>
                  </a:lnTo>
                  <a:lnTo>
                    <a:pt x="325223" y="14819"/>
                  </a:lnTo>
                  <a:lnTo>
                    <a:pt x="337216" y="16773"/>
                  </a:lnTo>
                  <a:lnTo>
                    <a:pt x="361217" y="20742"/>
                  </a:lnTo>
                  <a:lnTo>
                    <a:pt x="409230" y="28805"/>
                  </a:lnTo>
                  <a:lnTo>
                    <a:pt x="505230" y="44575"/>
                  </a:lnTo>
                  <a:lnTo>
                    <a:pt x="552292" y="51930"/>
                  </a:lnTo>
                  <a:lnTo>
                    <a:pt x="599354" y="59005"/>
                  </a:lnTo>
                  <a:lnTo>
                    <a:pt x="693491" y="72267"/>
                  </a:lnTo>
                  <a:lnTo>
                    <a:pt x="696671" y="72696"/>
                  </a:lnTo>
                  <a:lnTo>
                    <a:pt x="699868" y="73127"/>
                  </a:lnTo>
                  <a:lnTo>
                    <a:pt x="744532" y="78999"/>
                  </a:lnTo>
                  <a:lnTo>
                    <a:pt x="795589" y="85412"/>
                  </a:lnTo>
                  <a:lnTo>
                    <a:pt x="897687" y="97421"/>
                  </a:lnTo>
                  <a:lnTo>
                    <a:pt x="1088269" y="117262"/>
                  </a:lnTo>
                  <a:lnTo>
                    <a:pt x="1294809" y="135758"/>
                  </a:lnTo>
                  <a:lnTo>
                    <a:pt x="1497574" y="151607"/>
                  </a:lnTo>
                  <a:lnTo>
                    <a:pt x="1686708" y="164755"/>
                  </a:lnTo>
                </a:path>
              </a:pathLst>
            </a:custGeom>
            <a:ln w="5193">
              <a:solidFill>
                <a:srgbClr val="00A90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1" name="object 221"/>
            <p:cNvSpPr/>
            <p:nvPr/>
          </p:nvSpPr>
          <p:spPr>
            <a:xfrm>
              <a:off x="14599568" y="8710776"/>
              <a:ext cx="165735" cy="10795"/>
            </a:xfrm>
            <a:custGeom>
              <a:avLst/>
              <a:gdLst/>
              <a:ahLst/>
              <a:cxnLst/>
              <a:rect l="l" t="t" r="r" b="b"/>
              <a:pathLst>
                <a:path w="165734" h="10795">
                  <a:moveTo>
                    <a:pt x="0" y="0"/>
                  </a:moveTo>
                  <a:lnTo>
                    <a:pt x="165579" y="10356"/>
                  </a:lnTo>
                </a:path>
              </a:pathLst>
            </a:custGeom>
            <a:ln w="5193">
              <a:solidFill>
                <a:srgbClr val="00A90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2" name="object 222"/>
            <p:cNvSpPr/>
            <p:nvPr/>
          </p:nvSpPr>
          <p:spPr>
            <a:xfrm>
              <a:off x="13867752" y="7896615"/>
              <a:ext cx="854710" cy="640715"/>
            </a:xfrm>
            <a:custGeom>
              <a:avLst/>
              <a:gdLst/>
              <a:ahLst/>
              <a:cxnLst/>
              <a:rect l="l" t="t" r="r" b="b"/>
              <a:pathLst>
                <a:path w="854709" h="640715">
                  <a:moveTo>
                    <a:pt x="854202" y="0"/>
                  </a:moveTo>
                  <a:lnTo>
                    <a:pt x="0" y="0"/>
                  </a:lnTo>
                  <a:lnTo>
                    <a:pt x="0" y="587248"/>
                  </a:lnTo>
                  <a:lnTo>
                    <a:pt x="0" y="640638"/>
                  </a:lnTo>
                  <a:lnTo>
                    <a:pt x="854202" y="640638"/>
                  </a:lnTo>
                  <a:lnTo>
                    <a:pt x="854202" y="587248"/>
                  </a:lnTo>
                  <a:lnTo>
                    <a:pt x="85420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3" name="object 223"/>
            <p:cNvSpPr/>
            <p:nvPr/>
          </p:nvSpPr>
          <p:spPr>
            <a:xfrm>
              <a:off x="13814365" y="7843224"/>
              <a:ext cx="854710" cy="640715"/>
            </a:xfrm>
            <a:custGeom>
              <a:avLst/>
              <a:gdLst/>
              <a:ahLst/>
              <a:cxnLst/>
              <a:rect l="l" t="t" r="r" b="b"/>
              <a:pathLst>
                <a:path w="854709" h="640715">
                  <a:moveTo>
                    <a:pt x="854202" y="640635"/>
                  </a:moveTo>
                  <a:lnTo>
                    <a:pt x="0" y="640635"/>
                  </a:lnTo>
                  <a:lnTo>
                    <a:pt x="0" y="0"/>
                  </a:lnTo>
                  <a:lnTo>
                    <a:pt x="854202" y="0"/>
                  </a:lnTo>
                  <a:lnTo>
                    <a:pt x="854202" y="640635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4" name="object 224"/>
          <p:cNvSpPr txBox="1"/>
          <p:nvPr/>
        </p:nvSpPr>
        <p:spPr>
          <a:xfrm>
            <a:off x="13814366" y="7843224"/>
            <a:ext cx="854710" cy="64071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500">
              <a:latin typeface="Times New Roman" panose="02020603050405020304"/>
              <a:cs typeface="Times New Roman" panose="02020603050405020304"/>
            </a:endParaRPr>
          </a:p>
          <a:p>
            <a:pPr marL="50165">
              <a:lnSpc>
                <a:spcPct val="100000"/>
              </a:lnSpc>
              <a:spcBef>
                <a:spcPts val="5"/>
              </a:spcBef>
              <a:tabLst>
                <a:tab pos="291465" algn="l"/>
              </a:tabLst>
            </a:pPr>
            <a:r>
              <a:rPr sz="450" u="sng" spc="315" dirty="0">
                <a:uFill>
                  <a:solidFill>
                    <a:srgbClr val="FE0000"/>
                  </a:solidFill>
                </a:uFill>
                <a:latin typeface="Lucida Sans Unicode"/>
                <a:cs typeface="Lucida Sans Unicode"/>
              </a:rPr>
              <a:t> 	</a:t>
            </a:r>
            <a:r>
              <a:rPr sz="450" spc="315" dirty="0">
                <a:latin typeface="Lucida Sans Unicode"/>
                <a:cs typeface="Lucida Sans Unicode"/>
              </a:rPr>
              <a:t> </a:t>
            </a:r>
            <a:r>
              <a:rPr sz="450" spc="40" dirty="0">
                <a:latin typeface="Lucida Sans Unicode"/>
                <a:cs typeface="Lucida Sans Unicode"/>
              </a:rPr>
              <a:t> </a:t>
            </a:r>
            <a:r>
              <a:rPr sz="450" dirty="0">
                <a:latin typeface="Lucida Sans Unicode"/>
                <a:cs typeface="Lucida Sans Unicode"/>
              </a:rPr>
              <a:t>Θ</a:t>
            </a:r>
            <a:r>
              <a:rPr sz="450" dirty="0">
                <a:latin typeface="Microsoft Sans Serif"/>
                <a:cs typeface="Microsoft Sans Serif"/>
              </a:rPr>
              <a:t>=0.0</a:t>
            </a:r>
            <a:endParaRPr sz="4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50">
              <a:latin typeface="Microsoft Sans Serif"/>
              <a:cs typeface="Microsoft Sans Serif"/>
            </a:endParaRPr>
          </a:p>
          <a:p>
            <a:pPr marL="50165">
              <a:lnSpc>
                <a:spcPct val="100000"/>
              </a:lnSpc>
              <a:tabLst>
                <a:tab pos="291465" algn="l"/>
              </a:tabLst>
            </a:pPr>
            <a:r>
              <a:rPr sz="450" u="dash" spc="315" dirty="0">
                <a:uFill>
                  <a:solidFill>
                    <a:srgbClr val="00A900"/>
                  </a:solidFill>
                </a:uFill>
                <a:latin typeface="Lucida Sans Unicode"/>
                <a:cs typeface="Lucida Sans Unicode"/>
              </a:rPr>
              <a:t> 	</a:t>
            </a:r>
            <a:r>
              <a:rPr sz="450" spc="315" dirty="0">
                <a:latin typeface="Lucida Sans Unicode"/>
                <a:cs typeface="Lucida Sans Unicode"/>
              </a:rPr>
              <a:t> </a:t>
            </a:r>
            <a:r>
              <a:rPr sz="450" spc="40" dirty="0">
                <a:latin typeface="Lucida Sans Unicode"/>
                <a:cs typeface="Lucida Sans Unicode"/>
              </a:rPr>
              <a:t> </a:t>
            </a:r>
            <a:r>
              <a:rPr sz="450" dirty="0">
                <a:latin typeface="Lucida Sans Unicode"/>
                <a:cs typeface="Lucida Sans Unicode"/>
              </a:rPr>
              <a:t>Θ</a:t>
            </a:r>
            <a:r>
              <a:rPr sz="450" dirty="0">
                <a:latin typeface="Microsoft Sans Serif"/>
                <a:cs typeface="Microsoft Sans Serif"/>
              </a:rPr>
              <a:t>=0.4</a:t>
            </a:r>
            <a:endParaRPr sz="450">
              <a:latin typeface="Microsoft Sans Serif"/>
              <a:cs typeface="Microsoft Sans Serif"/>
            </a:endParaRPr>
          </a:p>
        </p:txBody>
      </p:sp>
      <p:grpSp>
        <p:nvGrpSpPr>
          <p:cNvPr id="225" name="object 225"/>
          <p:cNvGrpSpPr/>
          <p:nvPr/>
        </p:nvGrpSpPr>
        <p:grpSpPr>
          <a:xfrm>
            <a:off x="12829789" y="7809510"/>
            <a:ext cx="1934845" cy="1196975"/>
            <a:chOff x="12829789" y="7809510"/>
            <a:chExt cx="1934845" cy="1196975"/>
          </a:xfrm>
        </p:grpSpPr>
        <p:sp>
          <p:nvSpPr>
            <p:cNvPr id="226" name="object 226"/>
            <p:cNvSpPr/>
            <p:nvPr/>
          </p:nvSpPr>
          <p:spPr>
            <a:xfrm>
              <a:off x="12830742" y="7810462"/>
              <a:ext cx="1932939" cy="1195070"/>
            </a:xfrm>
            <a:custGeom>
              <a:avLst/>
              <a:gdLst/>
              <a:ahLst/>
              <a:cxnLst/>
              <a:rect l="l" t="t" r="r" b="b"/>
              <a:pathLst>
                <a:path w="1932940" h="1195070">
                  <a:moveTo>
                    <a:pt x="1932783" y="1194525"/>
                  </a:moveTo>
                  <a:lnTo>
                    <a:pt x="0" y="1194525"/>
                  </a:lnTo>
                  <a:lnTo>
                    <a:pt x="0" y="0"/>
                  </a:lnTo>
                  <a:lnTo>
                    <a:pt x="1932783" y="0"/>
                  </a:lnTo>
                  <a:lnTo>
                    <a:pt x="1932783" y="1194525"/>
                  </a:lnTo>
                </a:path>
              </a:pathLst>
            </a:custGeom>
            <a:ln w="3175">
              <a:solidFill>
                <a:srgbClr val="65656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7" name="object 227"/>
            <p:cNvSpPr/>
            <p:nvPr/>
          </p:nvSpPr>
          <p:spPr>
            <a:xfrm>
              <a:off x="12830742" y="8992005"/>
              <a:ext cx="0" cy="13335"/>
            </a:xfrm>
            <a:custGeom>
              <a:avLst/>
              <a:gdLst/>
              <a:ahLst/>
              <a:cxnLst/>
              <a:rect l="l" t="t" r="r" b="b"/>
              <a:pathLst>
                <a:path h="13334">
                  <a:moveTo>
                    <a:pt x="0" y="1298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8" name="object 228"/>
          <p:cNvSpPr txBox="1"/>
          <p:nvPr/>
        </p:nvSpPr>
        <p:spPr>
          <a:xfrm>
            <a:off x="12782340" y="8992289"/>
            <a:ext cx="9779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10" dirty="0">
                <a:latin typeface="Microsoft Sans Serif"/>
                <a:cs typeface="Microsoft Sans Serif"/>
              </a:rPr>
              <a:t>0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13313937" y="8992005"/>
            <a:ext cx="0" cy="13335"/>
          </a:xfrm>
          <a:custGeom>
            <a:avLst/>
            <a:gdLst/>
            <a:ahLst/>
            <a:cxnLst/>
            <a:rect l="l" t="t" r="r" b="b"/>
            <a:pathLst>
              <a:path h="13334">
                <a:moveTo>
                  <a:pt x="0" y="1298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 txBox="1"/>
          <p:nvPr/>
        </p:nvSpPr>
        <p:spPr>
          <a:xfrm>
            <a:off x="13265536" y="8992289"/>
            <a:ext cx="9779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10" dirty="0">
                <a:latin typeface="Microsoft Sans Serif"/>
                <a:cs typeface="Microsoft Sans Serif"/>
              </a:rPr>
              <a:t>1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31" name="object 231"/>
          <p:cNvSpPr/>
          <p:nvPr/>
        </p:nvSpPr>
        <p:spPr>
          <a:xfrm>
            <a:off x="13797134" y="8992005"/>
            <a:ext cx="483234" cy="13335"/>
          </a:xfrm>
          <a:custGeom>
            <a:avLst/>
            <a:gdLst/>
            <a:ahLst/>
            <a:cxnLst/>
            <a:rect l="l" t="t" r="r" b="b"/>
            <a:pathLst>
              <a:path w="483234" h="13334">
                <a:moveTo>
                  <a:pt x="0" y="12982"/>
                </a:moveTo>
                <a:lnTo>
                  <a:pt x="0" y="0"/>
                </a:lnTo>
              </a:path>
              <a:path w="483234" h="13334">
                <a:moveTo>
                  <a:pt x="483195" y="12982"/>
                </a:moveTo>
                <a:lnTo>
                  <a:pt x="4831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 txBox="1"/>
          <p:nvPr/>
        </p:nvSpPr>
        <p:spPr>
          <a:xfrm>
            <a:off x="14231928" y="8992289"/>
            <a:ext cx="9779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10" dirty="0">
                <a:latin typeface="Microsoft Sans Serif"/>
                <a:cs typeface="Microsoft Sans Serif"/>
              </a:rPr>
              <a:t>3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12830742" y="8706362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1298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 txBox="1"/>
          <p:nvPr/>
        </p:nvSpPr>
        <p:spPr>
          <a:xfrm>
            <a:off x="12665496" y="8609270"/>
            <a:ext cx="17018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10" dirty="0">
                <a:latin typeface="Microsoft Sans Serif"/>
                <a:cs typeface="Microsoft Sans Serif"/>
              </a:rPr>
              <a:t>10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12830742" y="8407727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1298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 txBox="1"/>
          <p:nvPr/>
        </p:nvSpPr>
        <p:spPr>
          <a:xfrm>
            <a:off x="12665496" y="8310639"/>
            <a:ext cx="17018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10" dirty="0">
                <a:latin typeface="Microsoft Sans Serif"/>
                <a:cs typeface="Microsoft Sans Serif"/>
              </a:rPr>
              <a:t>20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12830742" y="8109101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1298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 txBox="1"/>
          <p:nvPr/>
        </p:nvSpPr>
        <p:spPr>
          <a:xfrm>
            <a:off x="12665496" y="8012007"/>
            <a:ext cx="17018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10" dirty="0">
                <a:latin typeface="Microsoft Sans Serif"/>
                <a:cs typeface="Microsoft Sans Serif"/>
              </a:rPr>
              <a:t>30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13748731" y="8992289"/>
            <a:ext cx="97790" cy="31496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1185"/>
              </a:lnSpc>
              <a:spcBef>
                <a:spcPts val="120"/>
              </a:spcBef>
            </a:pPr>
            <a:r>
              <a:rPr sz="1000" spc="10" dirty="0">
                <a:latin typeface="Microsoft Sans Serif"/>
                <a:cs typeface="Microsoft Sans Serif"/>
              </a:rPr>
              <a:t>2</a:t>
            </a:r>
            <a:endParaRPr sz="1000">
              <a:latin typeface="Microsoft Sans Serif"/>
              <a:cs typeface="Microsoft Sans Serif"/>
            </a:endParaRPr>
          </a:p>
          <a:p>
            <a:pPr marL="15875">
              <a:lnSpc>
                <a:spcPts val="1065"/>
              </a:lnSpc>
            </a:pPr>
            <a:r>
              <a:rPr sz="900" spc="10" dirty="0">
                <a:solidFill>
                  <a:srgbClr val="656565"/>
                </a:solidFill>
                <a:latin typeface="Microsoft Sans Serif"/>
                <a:cs typeface="Microsoft Sans Serif"/>
              </a:rPr>
              <a:t>b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12520750" y="8350184"/>
            <a:ext cx="142875" cy="140335"/>
          </a:xfrm>
          <a:prstGeom prst="rect">
            <a:avLst/>
          </a:prstGeom>
        </p:spPr>
        <p:txBody>
          <a:bodyPr vert="vert270" wrap="square" lIns="0" tIns="13970" rIns="0" bIns="0" rtlCol="0">
            <a:spAutoFit/>
          </a:bodyPr>
          <a:lstStyle/>
          <a:p>
            <a:pPr marL="12700">
              <a:lnSpc>
                <a:spcPts val="1015"/>
              </a:lnSpc>
              <a:spcBef>
                <a:spcPts val="110"/>
              </a:spcBef>
            </a:pPr>
            <a:r>
              <a:rPr sz="900" dirty="0">
                <a:solidFill>
                  <a:srgbClr val="656565"/>
                </a:solidFill>
                <a:latin typeface="Lucida Sans Unicode"/>
                <a:cs typeface="Lucida Sans Unicode"/>
              </a:rPr>
              <a:t>Δ</a:t>
            </a:r>
            <a:r>
              <a:rPr sz="900" i="1" dirty="0">
                <a:solidFill>
                  <a:srgbClr val="656565"/>
                </a:solidFill>
                <a:latin typeface="Arial" panose="020B0604020202020204"/>
                <a:cs typeface="Arial" panose="020B0604020202020204"/>
              </a:rPr>
              <a:t>t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12459504" y="8325620"/>
            <a:ext cx="142240" cy="80645"/>
          </a:xfrm>
          <a:prstGeom prst="rect">
            <a:avLst/>
          </a:prstGeom>
        </p:spPr>
        <p:txBody>
          <a:bodyPr vert="vert270" wrap="square" lIns="0" tIns="13335" rIns="0" bIns="0" rtlCol="0">
            <a:spAutoFit/>
          </a:bodyPr>
          <a:lstStyle/>
          <a:p>
            <a:pPr marL="12700">
              <a:lnSpc>
                <a:spcPts val="1015"/>
              </a:lnSpc>
              <a:spcBef>
                <a:spcPts val="105"/>
              </a:spcBef>
            </a:pPr>
            <a:r>
              <a:rPr sz="900" dirty="0">
                <a:solidFill>
                  <a:srgbClr val="656565"/>
                </a:solidFill>
                <a:latin typeface="Lucida Sans Unicode"/>
                <a:cs typeface="Lucida Sans Unicode"/>
              </a:rPr>
              <a:t></a:t>
            </a:r>
            <a:endParaRPr sz="900">
              <a:latin typeface="Lucida Sans Unicode"/>
              <a:cs typeface="Lucida Sans Unicode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10205770" y="9446277"/>
            <a:ext cx="4601210" cy="148336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 marR="30480" algn="just">
              <a:lnSpc>
                <a:spcPct val="103000"/>
              </a:lnSpc>
              <a:spcBef>
                <a:spcPts val="65"/>
              </a:spcBef>
            </a:pPr>
            <a:r>
              <a:rPr sz="1350" b="1" dirty="0">
                <a:solidFill>
                  <a:srgbClr val="231F20"/>
                </a:solidFill>
                <a:latin typeface="Palatino Linotype"/>
                <a:cs typeface="Palatino Linotype"/>
              </a:rPr>
              <a:t>Figure 3: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Schema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of the Shapiro </a:t>
            </a:r>
            <a:r>
              <a:rPr sz="1350" spc="-5" dirty="0">
                <a:solidFill>
                  <a:srgbClr val="231F20"/>
                </a:solidFill>
                <a:latin typeface="Palatino Linotype"/>
                <a:cs typeface="Palatino Linotype"/>
              </a:rPr>
              <a:t>effect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(left panel). Behavior </a:t>
            </a:r>
            <a:r>
              <a:rPr sz="1350" spc="-32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of the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 NC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time </a:t>
            </a:r>
            <a:r>
              <a:rPr sz="1350" spc="-25" dirty="0">
                <a:solidFill>
                  <a:srgbClr val="231F20"/>
                </a:solidFill>
                <a:latin typeface="Palatino Linotype"/>
                <a:cs typeface="Palatino Linotype"/>
              </a:rPr>
              <a:t>delay,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with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19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Θ</a:t>
            </a:r>
            <a:r>
              <a:rPr sz="1350" spc="8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350" spc="409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=</a:t>
            </a:r>
            <a:r>
              <a:rPr sz="1350" spc="8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</a:t>
            </a:r>
            <a:r>
              <a:rPr sz="1350" spc="10" dirty="0">
                <a:solidFill>
                  <a:srgbClr val="231F20"/>
                </a:solidFill>
                <a:latin typeface="Palatino Linotype"/>
                <a:cs typeface="Palatino Linotype"/>
              </a:rPr>
              <a:t>and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0</a:t>
            </a:r>
            <a:r>
              <a:rPr sz="1350" i="1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1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4</a:t>
            </a:r>
            <a:r>
              <a:rPr sz="1350" spc="4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(right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panel).</a:t>
            </a:r>
            <a:endParaRPr sz="135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Palatino Linotype"/>
              <a:cs typeface="Palatino Linotype"/>
            </a:endParaRPr>
          </a:p>
          <a:p>
            <a:pPr marL="38100" marR="30480" algn="just">
              <a:lnSpc>
                <a:spcPts val="1660"/>
              </a:lnSpc>
              <a:spcBef>
                <a:spcPts val="5"/>
              </a:spcBef>
            </a:pP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The necessary time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for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a radar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signal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emitted </a:t>
            </a:r>
            <a:r>
              <a:rPr sz="1500" spc="-5" dirty="0">
                <a:solidFill>
                  <a:srgbClr val="231F20"/>
                </a:solidFill>
                <a:latin typeface="Palatino Linotype"/>
                <a:cs typeface="Palatino Linotype"/>
              </a:rPr>
              <a:t>from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a </a:t>
            </a:r>
            <a:r>
              <a:rPr sz="1500" spc="1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point </a:t>
            </a:r>
            <a:r>
              <a:rPr sz="1500" i="1" spc="8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r</a:t>
            </a:r>
            <a:r>
              <a:rPr sz="1575" spc="127" baseline="-13000" dirty="0">
                <a:solidFill>
                  <a:srgbClr val="231F20"/>
                </a:solidFill>
                <a:latin typeface="Roboto" panose="02000000000000000000"/>
                <a:cs typeface="Roboto" panose="02000000000000000000"/>
              </a:rPr>
              <a:t>1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to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another </a:t>
            </a:r>
            <a:r>
              <a:rPr sz="1500" i="1" spc="8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r</a:t>
            </a:r>
            <a:r>
              <a:rPr sz="1575" spc="127" baseline="-13000" dirty="0">
                <a:solidFill>
                  <a:srgbClr val="231F20"/>
                </a:solidFill>
                <a:latin typeface="Roboto" panose="02000000000000000000"/>
                <a:cs typeface="Roboto" panose="02000000000000000000"/>
              </a:rPr>
              <a:t>2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traveling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near a massive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object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 and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returning to the emitting point in the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NC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space-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 time</a:t>
            </a:r>
            <a:r>
              <a:rPr sz="1500" spc="-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is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given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 by:</a:t>
            </a:r>
            <a:endParaRPr sz="1500">
              <a:latin typeface="Palatino Linotype"/>
              <a:cs typeface="Palatino Linotype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14042361" y="10945656"/>
            <a:ext cx="11938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330" dirty="0">
                <a:solidFill>
                  <a:srgbClr val="231F20"/>
                </a:solidFill>
                <a:latin typeface="Trebuchet MS" panose="020B0603020202020204"/>
                <a:cs typeface="Trebuchet MS" panose="020B0603020202020204"/>
              </a:rPr>
              <a:t> </a:t>
            </a:r>
            <a:endParaRPr sz="13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12195463" y="11766303"/>
            <a:ext cx="20891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575" i="1" spc="22" baseline="-1600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b</a:t>
            </a:r>
            <a:r>
              <a:rPr sz="750" spc="15" dirty="0">
                <a:solidFill>
                  <a:srgbClr val="231F20"/>
                </a:solidFill>
                <a:latin typeface="Lucida Sans Unicode"/>
                <a:cs typeface="Lucida Sans Unicode"/>
              </a:rPr>
              <a:t>2</a:t>
            </a:r>
            <a:endParaRPr sz="750">
              <a:latin typeface="Lucida Sans Unicode"/>
              <a:cs typeface="Lucida Sans Unicode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10205790" y="11680969"/>
            <a:ext cx="4601210" cy="7061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we</a:t>
            </a:r>
            <a:r>
              <a:rPr sz="1500" spc="-7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asumed</a:t>
            </a:r>
            <a:r>
              <a:rPr sz="1500" spc="-6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the</a:t>
            </a:r>
            <a:r>
              <a:rPr sz="1500" spc="-6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ration</a:t>
            </a:r>
            <a:r>
              <a:rPr sz="1500" spc="12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75" u="sng" spc="120" baseline="3200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Roboto" panose="02000000000000000000"/>
                <a:cs typeface="Roboto" panose="02000000000000000000"/>
              </a:rPr>
              <a:t>4 </a:t>
            </a:r>
            <a:r>
              <a:rPr sz="1575" i="1" u="sng" spc="120" baseline="3200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 panose="020F0502020204030204"/>
                <a:cs typeface="Calibri" panose="020F0502020204030204"/>
              </a:rPr>
              <a:t>r</a:t>
            </a:r>
            <a:r>
              <a:rPr sz="1125" u="sng" spc="120" baseline="3300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Lucida Sans Unicode"/>
                <a:cs typeface="Lucida Sans Unicode"/>
              </a:rPr>
              <a:t>1</a:t>
            </a:r>
            <a:r>
              <a:rPr sz="1125" u="sng" spc="-247" baseline="3300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1575" i="1" u="sng" spc="172" baseline="3200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 panose="020F0502020204030204"/>
                <a:cs typeface="Calibri" panose="020F0502020204030204"/>
              </a:rPr>
              <a:t>r</a:t>
            </a:r>
            <a:r>
              <a:rPr sz="1125" u="sng" spc="172" baseline="3300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Lucida Sans Unicode"/>
                <a:cs typeface="Lucida Sans Unicode"/>
              </a:rPr>
              <a:t>2</a:t>
            </a:r>
            <a:r>
              <a:rPr sz="1125" spc="502" baseline="33000" dirty="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to</a:t>
            </a:r>
            <a:r>
              <a:rPr sz="1500" spc="-6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be</a:t>
            </a:r>
            <a:r>
              <a:rPr sz="1500" spc="-6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scale</a:t>
            </a:r>
            <a:r>
              <a:rPr sz="1500" spc="-6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invariant:</a:t>
            </a:r>
            <a:r>
              <a:rPr sz="1500" spc="6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it</a:t>
            </a:r>
            <a:r>
              <a:rPr sz="1500" spc="-6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</a:rPr>
              <a:t>has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the</a:t>
            </a:r>
            <a:r>
              <a:rPr sz="1500" spc="9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same</a:t>
            </a:r>
            <a:r>
              <a:rPr sz="1500" spc="9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value</a:t>
            </a:r>
            <a:r>
              <a:rPr sz="1500" spc="9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for</a:t>
            </a:r>
            <a:r>
              <a:rPr sz="1500" spc="9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the</a:t>
            </a:r>
            <a:r>
              <a:rPr sz="1500" spc="9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solar</a:t>
            </a:r>
            <a:r>
              <a:rPr sz="1500" spc="9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system</a:t>
            </a:r>
            <a:r>
              <a:rPr sz="1500" spc="9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or</a:t>
            </a:r>
            <a:r>
              <a:rPr sz="1500" spc="9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for</a:t>
            </a:r>
            <a:r>
              <a:rPr sz="1500" spc="9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the</a:t>
            </a:r>
            <a:r>
              <a:rPr sz="1500" spc="9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micro- </a:t>
            </a:r>
            <a:r>
              <a:rPr sz="1500" spc="-36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 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scopic black hole,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so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 the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lower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 </a:t>
            </a:r>
            <a:r>
              <a:rPr sz="1500" spc="5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bound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 is</a:t>
            </a:r>
            <a:r>
              <a:rPr lang="fr-FR" sz="1500" dirty="0">
                <a:solidFill>
                  <a:srgbClr val="231F20"/>
                </a:solidFill>
                <a:latin typeface="Palatino Linotype"/>
                <a:cs typeface="Palatino Linotype"/>
                <a:sym typeface="+mn-ea"/>
              </a:rPr>
              <a:t>:</a:t>
            </a:r>
            <a:endParaRPr lang="fr-FR" sz="1500" dirty="0">
              <a:solidFill>
                <a:srgbClr val="231F20"/>
              </a:solidFill>
              <a:latin typeface="Palatino Linotype"/>
              <a:cs typeface="Palatino Linotype"/>
              <a:sym typeface="+mn-ea"/>
            </a:endParaRPr>
          </a:p>
        </p:txBody>
      </p:sp>
      <p:grpSp>
        <p:nvGrpSpPr>
          <p:cNvPr id="260" name="object 260"/>
          <p:cNvGrpSpPr/>
          <p:nvPr/>
        </p:nvGrpSpPr>
        <p:grpSpPr>
          <a:xfrm>
            <a:off x="15036800" y="6813550"/>
            <a:ext cx="4755515" cy="5962650"/>
            <a:chOff x="15037061" y="6813349"/>
            <a:chExt cx="4755515" cy="5922645"/>
          </a:xfrm>
        </p:grpSpPr>
        <p:pic>
          <p:nvPicPr>
            <p:cNvPr id="261" name="object 26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56428" y="6832716"/>
              <a:ext cx="4716496" cy="383669"/>
            </a:xfrm>
            <a:prstGeom prst="rect">
              <a:avLst/>
            </a:prstGeom>
          </p:spPr>
        </p:pic>
        <p:sp>
          <p:nvSpPr>
            <p:cNvPr id="262" name="object 262"/>
            <p:cNvSpPr/>
            <p:nvPr/>
          </p:nvSpPr>
          <p:spPr>
            <a:xfrm>
              <a:off x="15056429" y="6832716"/>
              <a:ext cx="4716780" cy="384175"/>
            </a:xfrm>
            <a:custGeom>
              <a:avLst/>
              <a:gdLst/>
              <a:ahLst/>
              <a:cxnLst/>
              <a:rect l="l" t="t" r="r" b="b"/>
              <a:pathLst>
                <a:path w="4716780" h="384175">
                  <a:moveTo>
                    <a:pt x="0" y="383669"/>
                  </a:moveTo>
                  <a:lnTo>
                    <a:pt x="0" y="0"/>
                  </a:lnTo>
                  <a:lnTo>
                    <a:pt x="4524662" y="0"/>
                  </a:lnTo>
                  <a:lnTo>
                    <a:pt x="4568648" y="5066"/>
                  </a:lnTo>
                  <a:lnTo>
                    <a:pt x="4609027" y="19498"/>
                  </a:lnTo>
                  <a:lnTo>
                    <a:pt x="4644645" y="42143"/>
                  </a:lnTo>
                  <a:lnTo>
                    <a:pt x="4674353" y="71851"/>
                  </a:lnTo>
                  <a:lnTo>
                    <a:pt x="4696999" y="107469"/>
                  </a:lnTo>
                  <a:lnTo>
                    <a:pt x="4711430" y="147848"/>
                  </a:lnTo>
                  <a:lnTo>
                    <a:pt x="4716497" y="191834"/>
                  </a:lnTo>
                  <a:lnTo>
                    <a:pt x="4716497" y="383669"/>
                  </a:lnTo>
                  <a:lnTo>
                    <a:pt x="0" y="383669"/>
                  </a:lnTo>
                  <a:close/>
                </a:path>
              </a:pathLst>
            </a:custGeom>
            <a:ln w="38366">
              <a:solidFill>
                <a:srgbClr val="008AC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3" name="object 263"/>
            <p:cNvSpPr/>
            <p:nvPr/>
          </p:nvSpPr>
          <p:spPr>
            <a:xfrm>
              <a:off x="15056429" y="7216385"/>
              <a:ext cx="4716780" cy="5500370"/>
            </a:xfrm>
            <a:custGeom>
              <a:avLst/>
              <a:gdLst/>
              <a:ahLst/>
              <a:cxnLst/>
              <a:rect l="l" t="t" r="r" b="b"/>
              <a:pathLst>
                <a:path w="4716780" h="5500370">
                  <a:moveTo>
                    <a:pt x="4716497" y="0"/>
                  </a:moveTo>
                  <a:lnTo>
                    <a:pt x="0" y="0"/>
                  </a:lnTo>
                  <a:lnTo>
                    <a:pt x="0" y="5308162"/>
                  </a:lnTo>
                  <a:lnTo>
                    <a:pt x="5066" y="5352148"/>
                  </a:lnTo>
                  <a:lnTo>
                    <a:pt x="19498" y="5392526"/>
                  </a:lnTo>
                  <a:lnTo>
                    <a:pt x="42143" y="5428145"/>
                  </a:lnTo>
                  <a:lnTo>
                    <a:pt x="71851" y="5457853"/>
                  </a:lnTo>
                  <a:lnTo>
                    <a:pt x="107470" y="5480498"/>
                  </a:lnTo>
                  <a:lnTo>
                    <a:pt x="147848" y="5494930"/>
                  </a:lnTo>
                  <a:lnTo>
                    <a:pt x="191834" y="5499996"/>
                  </a:lnTo>
                  <a:lnTo>
                    <a:pt x="4716497" y="5499996"/>
                  </a:lnTo>
                  <a:lnTo>
                    <a:pt x="47164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4" name="object 264"/>
            <p:cNvSpPr/>
            <p:nvPr/>
          </p:nvSpPr>
          <p:spPr>
            <a:xfrm>
              <a:off x="15056429" y="7216385"/>
              <a:ext cx="4716780" cy="5500370"/>
            </a:xfrm>
            <a:custGeom>
              <a:avLst/>
              <a:gdLst/>
              <a:ahLst/>
              <a:cxnLst/>
              <a:rect l="l" t="t" r="r" b="b"/>
              <a:pathLst>
                <a:path w="4716780" h="5500370">
                  <a:moveTo>
                    <a:pt x="0" y="0"/>
                  </a:moveTo>
                  <a:lnTo>
                    <a:pt x="0" y="5308162"/>
                  </a:lnTo>
                  <a:lnTo>
                    <a:pt x="5066" y="5352148"/>
                  </a:lnTo>
                  <a:lnTo>
                    <a:pt x="19498" y="5392526"/>
                  </a:lnTo>
                  <a:lnTo>
                    <a:pt x="42143" y="5428145"/>
                  </a:lnTo>
                  <a:lnTo>
                    <a:pt x="71851" y="5457853"/>
                  </a:lnTo>
                  <a:lnTo>
                    <a:pt x="107470" y="5480498"/>
                  </a:lnTo>
                  <a:lnTo>
                    <a:pt x="147848" y="5494930"/>
                  </a:lnTo>
                  <a:lnTo>
                    <a:pt x="191834" y="5499996"/>
                  </a:lnTo>
                  <a:lnTo>
                    <a:pt x="4716497" y="5499996"/>
                  </a:lnTo>
                  <a:lnTo>
                    <a:pt x="4716497" y="0"/>
                  </a:lnTo>
                </a:path>
              </a:pathLst>
            </a:custGeom>
            <a:ln w="38366">
              <a:solidFill>
                <a:srgbClr val="008AC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65" name="object 265"/>
              <p:cNvSpPr txBox="1"/>
              <p:nvPr/>
            </p:nvSpPr>
            <p:spPr>
              <a:xfrm>
                <a:off x="15056692" y="6765342"/>
                <a:ext cx="4613275" cy="4905375"/>
              </a:xfrm>
              <a:prstGeom prst="rect">
                <a:avLst/>
              </a:prstGeom>
            </p:spPr>
            <p:txBody>
              <a:bodyPr vert="horz" wrap="square" lIns="0" tIns="140335" rIns="0" bIns="0" rtlCol="0">
                <a:spAutoFit/>
              </a:bodyPr>
              <a:lstStyle/>
              <a:p>
                <a:pPr marL="38100" algn="just">
                  <a:lnSpc>
                    <a:spcPct val="100000"/>
                  </a:lnSpc>
                  <a:spcBef>
                    <a:spcPts val="1105"/>
                  </a:spcBef>
                </a:pPr>
                <a:r>
                  <a:rPr sz="2150" b="1" spc="90" dirty="0">
                    <a:solidFill>
                      <a:srgbClr val="FFFFFF"/>
                    </a:solidFill>
                    <a:latin typeface="Palatino Linotype"/>
                    <a:cs typeface="Palatino Linotype"/>
                  </a:rPr>
                  <a:t>D</a:t>
                </a:r>
                <a:r>
                  <a:rPr sz="1750" b="1" spc="90" dirty="0">
                    <a:solidFill>
                      <a:srgbClr val="FFFFFF"/>
                    </a:solidFill>
                    <a:latin typeface="Palatino Linotype"/>
                    <a:cs typeface="Palatino Linotype"/>
                  </a:rPr>
                  <a:t>ISCUSSION</a:t>
                </a:r>
                <a:endParaRPr sz="1750">
                  <a:latin typeface="Palatino Linotype"/>
                  <a:cs typeface="Palatino Linotype"/>
                </a:endParaRPr>
              </a:p>
              <a:p>
                <a:pPr marL="38100" marR="30480" algn="just">
                  <a:lnSpc>
                    <a:spcPct val="101000"/>
                  </a:lnSpc>
                  <a:spcBef>
                    <a:spcPts val="95"/>
                  </a:spcBef>
                </a:pP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Through this </a:t>
                </a:r>
                <a:r>
                  <a:rPr sz="1500" spc="-2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study,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we used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the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NC Schwarzschild </a:t>
                </a:r>
                <a:r>
                  <a:rPr sz="1500" spc="1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black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hole metric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[1] to investigate the four classical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tests</a:t>
                </a:r>
                <a:r>
                  <a:rPr sz="1500" spc="-2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of</a:t>
                </a:r>
                <a:r>
                  <a:rPr sz="1500" spc="-2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general</a:t>
                </a:r>
                <a:r>
                  <a:rPr sz="1500" spc="-2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relativity</a:t>
                </a:r>
                <a:r>
                  <a:rPr sz="1500" spc="-2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in</a:t>
                </a:r>
                <a:r>
                  <a:rPr sz="1500" spc="-2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the</a:t>
                </a:r>
                <a:r>
                  <a:rPr sz="1500" spc="-2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NC</a:t>
                </a:r>
                <a:r>
                  <a:rPr sz="1500" spc="-2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spacetime.</a:t>
                </a:r>
                <a:r>
                  <a:rPr sz="1500" spc="9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As</a:t>
                </a:r>
                <a:r>
                  <a:rPr sz="1500" spc="-2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pri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mary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results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we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show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that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the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NC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geometry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removes </a:t>
                </a:r>
                <a:r>
                  <a:rPr sz="1500" spc="-36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the</a:t>
                </a:r>
                <a:r>
                  <a:rPr sz="1500" spc="-7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divergence</a:t>
                </a:r>
                <a:r>
                  <a:rPr sz="1500" spc="-8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behavior</a:t>
                </a:r>
                <a:r>
                  <a:rPr sz="1500" spc="-7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in</a:t>
                </a:r>
                <a:r>
                  <a:rPr sz="1500" spc="-7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deflection</a:t>
                </a:r>
                <a:r>
                  <a:rPr sz="1500" spc="-8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of</a:t>
                </a:r>
                <a:r>
                  <a:rPr sz="1500" spc="-7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light</a:t>
                </a:r>
                <a:r>
                  <a:rPr sz="1500" spc="-7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and</a:t>
                </a:r>
                <a:r>
                  <a:rPr sz="1500" spc="-8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time </a:t>
                </a:r>
                <a:r>
                  <a:rPr sz="1500" spc="-36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delay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Fig. (1)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and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Fig. (2).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The second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significant </a:t>
                </a:r>
                <a:r>
                  <a:rPr sz="1500" spc="-1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re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sult is the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bound on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the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NC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parameter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using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the periastron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advance 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where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the 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result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shows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that </a:t>
                </a:r>
                <a:r>
                  <a:rPr sz="1500" spc="125" dirty="0">
                    <a:solidFill>
                      <a:srgbClr val="231F20"/>
                    </a:solidFill>
                    <a:latin typeface="Tahoma"/>
                    <a:cs typeface="Tahoma"/>
                  </a:rPr>
                  <a:t>Θ</a:t>
                </a:r>
                <a:r>
                  <a:rPr sz="1575" i="1" spc="187" baseline="29000" dirty="0">
                    <a:solidFill>
                      <a:srgbClr val="231F20"/>
                    </a:solidFill>
                    <a:latin typeface="Calibri" panose="020F0502020204030204"/>
                    <a:cs typeface="Calibri" panose="020F0502020204030204"/>
                  </a:rPr>
                  <a:t>phy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is in the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same 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order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in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our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solar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system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acts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as a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fun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damental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constant.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For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the 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rest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of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experimental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tests, the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bound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of </a:t>
                </a:r>
                <a:r>
                  <a:rPr sz="1500" spc="125" dirty="0">
                    <a:solidFill>
                      <a:srgbClr val="231F20"/>
                    </a:solidFill>
                    <a:latin typeface="Tahoma"/>
                    <a:cs typeface="Tahoma"/>
                  </a:rPr>
                  <a:t>Θ</a:t>
                </a:r>
                <a:r>
                  <a:rPr sz="1575" i="1" spc="187" baseline="29000" dirty="0">
                    <a:solidFill>
                      <a:srgbClr val="231F20"/>
                    </a:solidFill>
                    <a:latin typeface="Calibri" panose="020F0502020204030204"/>
                    <a:cs typeface="Calibri" panose="020F0502020204030204"/>
                  </a:rPr>
                  <a:t>phy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is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watch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better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and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is of 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order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of </a:t>
                </a:r>
                <a:r>
                  <a:rPr sz="1500" spc="40" dirty="0">
                    <a:solidFill>
                      <a:srgbClr val="231F20"/>
                    </a:solidFill>
                    <a:latin typeface="Tahoma"/>
                    <a:cs typeface="Tahoma"/>
                  </a:rPr>
                  <a:t>10</a:t>
                </a:r>
                <a:r>
                  <a:rPr sz="1575" i="1" spc="60" baseline="29000" dirty="0">
                    <a:solidFill>
                      <a:srgbClr val="231F20"/>
                    </a:solidFill>
                    <a:latin typeface="Arial" panose="020B0604020202020204"/>
                    <a:cs typeface="Arial" panose="020B0604020202020204"/>
                  </a:rPr>
                  <a:t>−</a:t>
                </a:r>
                <a:r>
                  <a:rPr sz="1575" spc="60" baseline="29000" dirty="0">
                    <a:solidFill>
                      <a:srgbClr val="231F20"/>
                    </a:solidFill>
                    <a:latin typeface="Roboto" panose="02000000000000000000"/>
                    <a:cs typeface="Roboto" panose="02000000000000000000"/>
                  </a:rPr>
                  <a:t>34</a:t>
                </a:r>
                <a:r>
                  <a:rPr sz="1575" spc="97" baseline="29000" dirty="0">
                    <a:solidFill>
                      <a:srgbClr val="231F20"/>
                    </a:solidFill>
                    <a:latin typeface="Roboto" panose="02000000000000000000"/>
                    <a:cs typeface="Roboto" panose="02000000000000000000"/>
                  </a:rPr>
                  <a:t> </a:t>
                </a:r>
                <a:r>
                  <a:rPr sz="1500" i="1" spc="70" dirty="0">
                    <a:solidFill>
                      <a:srgbClr val="231F20"/>
                    </a:solidFill>
                    <a:latin typeface="Calibri" panose="020F0502020204030204"/>
                    <a:cs typeface="Calibri" panose="020F0502020204030204"/>
                  </a:rPr>
                  <a:t>m</a:t>
                </a:r>
                <a:r>
                  <a:rPr sz="1500" spc="7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,</a:t>
                </a:r>
                <a:r>
                  <a:rPr sz="1500" spc="-5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compared</a:t>
                </a:r>
                <a:r>
                  <a:rPr sz="1500" spc="-7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to</a:t>
                </a:r>
                <a:r>
                  <a:rPr sz="1500" spc="-6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the</a:t>
                </a:r>
                <a:r>
                  <a:rPr sz="1500" spc="-7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bound</a:t>
                </a:r>
                <a:r>
                  <a:rPr sz="1500" spc="-6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in</a:t>
                </a:r>
                <a:r>
                  <a:rPr sz="1500" spc="-6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[2,</a:t>
                </a:r>
                <a:r>
                  <a:rPr sz="1500" spc="-7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3]</a:t>
                </a:r>
                <a:r>
                  <a:rPr sz="1500" spc="-6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is</a:t>
                </a:r>
                <a:r>
                  <a:rPr sz="1500" spc="-7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where</a:t>
                </a:r>
                <a:r>
                  <a:rPr sz="1500" spc="-70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</a:rPr>
                  <a:t>they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found</a:t>
                </a:r>
                <a:r>
                  <a:rPr sz="1500" spc="1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a</a:t>
                </a:r>
                <a:r>
                  <a:rPr sz="1500" spc="1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14:m>
                  <m:oMath xmlns:m="http://schemas.openxmlformats.org/officeDocument/2006/math">
                    <m:r>
                      <a:rPr lang="en-US" sz="1500" i="1" spc="15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𝜃</m:t>
                    </m:r>
                  </m:oMath>
                </a14:m>
                <a:r>
                  <a:rPr sz="1500" i="1" spc="-110" dirty="0">
                    <a:solidFill>
                      <a:srgbClr val="231F20"/>
                    </a:solidFill>
                    <a:latin typeface="Calibri" panose="020F0502020204030204"/>
                    <a:cs typeface="Calibri" panose="020F0502020204030204"/>
                    <a:sym typeface="+mn-ea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bound</a:t>
                </a:r>
                <a:r>
                  <a:rPr sz="1500" spc="1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in</a:t>
                </a:r>
                <a:r>
                  <a:rPr sz="1500" spc="1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the</a:t>
                </a:r>
                <a:r>
                  <a:rPr sz="1500" spc="1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order</a:t>
                </a:r>
                <a:r>
                  <a:rPr sz="1500" spc="1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of</a:t>
                </a:r>
                <a:r>
                  <a:rPr sz="1500" spc="1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14:m>
                  <m:oMath xmlns:m="http://schemas.openxmlformats.org/officeDocument/2006/math">
                    <m:r>
                      <a:rPr lang="en-US" sz="1500" spc="40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10</m:t>
                    </m:r>
                    <m:r>
                      <a:rPr lang="en-US" sz="1500" i="1" spc="60" baseline="29000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−</m:t>
                    </m:r>
                    <m:r>
                      <a:rPr lang="en-US" sz="1500" spc="60" baseline="29000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19</m:t>
                    </m:r>
                    <m:r>
                      <a:rPr lang="en-US" sz="1500" spc="97" baseline="29000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 </m:t>
                    </m:r>
                    <m:r>
                      <a:rPr lang="en-US" sz="1500" i="1" spc="70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𝑚</m:t>
                    </m:r>
                  </m:oMath>
                </a14:m>
                <a:r>
                  <a:rPr sz="1500" spc="7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,</a:t>
                </a:r>
                <a:r>
                  <a:rPr sz="1500" spc="1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our</a:t>
                </a:r>
                <a:r>
                  <a:rPr sz="1500" spc="1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result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is closer to the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Planck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scale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and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this is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due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to the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use</a:t>
                </a:r>
                <a:r>
                  <a:rPr sz="1500" spc="1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of the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space-space NC parameter and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the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gauge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the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ory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of </a:t>
                </a:r>
                <a:r>
                  <a:rPr sz="1500" spc="-2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gravity.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This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confirme the quantization of the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spacetime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with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the </a:t>
                </a:r>
                <a:r>
                  <a:rPr lang="fr-FR"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fundamental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length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350" i="1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  <a:sym typeface="+mn-ea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350" spc="110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</a:rPr>
                          <m:t>Θ</m:t>
                        </m:r>
                      </m:e>
                      <m:sup>
                        <m:r>
                          <a:rPr lang="en-US" sz="1350" i="1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  <a:sym typeface="+mn-ea"/>
                          </a:rPr>
                          <m:t>𝑝ℎ𝑦</m:t>
                        </m:r>
                      </m:sup>
                    </m:sSup>
                  </m:oMath>
                </a14:m>
                <a:r>
                  <a:rPr sz="1500" i="1" spc="-187" baseline="29000" dirty="0">
                    <a:solidFill>
                      <a:srgbClr val="231F20"/>
                    </a:solidFill>
                    <a:latin typeface="Calibri" panose="020F0502020204030204"/>
                    <a:cs typeface="Calibri" panose="020F0502020204030204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. </a:t>
                </a:r>
                <a:r>
                  <a:rPr sz="1500" spc="-65" dirty="0">
                    <a:solidFill>
                      <a:srgbClr val="231F20"/>
                    </a:solidFill>
                    <a:uFill>
                      <a:solidFill>
                        <a:srgbClr val="231F20"/>
                      </a:solidFill>
                    </a:uFill>
                    <a:latin typeface="Palatino Linotype"/>
                    <a:cs typeface="Palatino Linotype"/>
                    <a:sym typeface="+mn-ea"/>
                  </a:rPr>
                  <a:t>We </a:t>
                </a:r>
                <a:r>
                  <a:rPr sz="1500" spc="5" dirty="0">
                    <a:solidFill>
                      <a:srgbClr val="231F20"/>
                    </a:solidFill>
                    <a:uFill>
                      <a:solidFill>
                        <a:srgbClr val="231F20"/>
                      </a:solidFill>
                    </a:uFill>
                    <a:latin typeface="Palatino Linotype"/>
                    <a:cs typeface="Palatino Linotype"/>
                    <a:sym typeface="+mn-ea"/>
                  </a:rPr>
                  <a:t>summarize </a:t>
                </a:r>
                <a:r>
                  <a:rPr sz="1500" dirty="0">
                    <a:solidFill>
                      <a:srgbClr val="231F20"/>
                    </a:solidFill>
                    <a:uFill>
                      <a:solidFill>
                        <a:srgbClr val="231F20"/>
                      </a:solidFill>
                    </a:uFill>
                    <a:latin typeface="Palatino Linotype"/>
                    <a:cs typeface="Palatino Linotype"/>
                    <a:sym typeface="+mn-ea"/>
                  </a:rPr>
                  <a:t>the</a:t>
                </a:r>
                <a:r>
                  <a:rPr sz="1500" spc="605" dirty="0">
                    <a:solidFill>
                      <a:srgbClr val="231F20"/>
                    </a:solidFill>
                    <a:uFill>
                      <a:solidFill>
                        <a:srgbClr val="231F20"/>
                      </a:solidFill>
                    </a:u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uFill>
                      <a:solidFill>
                        <a:srgbClr val="231F20"/>
                      </a:solidFill>
                    </a:uFill>
                    <a:latin typeface="Palatino Linotype"/>
                    <a:cs typeface="Palatino Linotype"/>
                    <a:sym typeface="+mn-ea"/>
                  </a:rPr>
                  <a:t>results</a:t>
                </a:r>
                <a:r>
                  <a:rPr sz="1500" spc="605" dirty="0">
                    <a:solidFill>
                      <a:srgbClr val="231F20"/>
                    </a:solidFill>
                    <a:uFill>
                      <a:solidFill>
                        <a:srgbClr val="231F20"/>
                      </a:solidFill>
                    </a:u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uFill>
                      <a:solidFill>
                        <a:srgbClr val="231F20"/>
                      </a:solidFill>
                    </a:uFill>
                    <a:latin typeface="Palatino Linotype"/>
                    <a:cs typeface="Palatino Linotype"/>
                    <a:sym typeface="+mn-ea"/>
                  </a:rPr>
                  <a:t>in</a:t>
                </a:r>
                <a:r>
                  <a:rPr sz="1500" spc="600" dirty="0">
                    <a:solidFill>
                      <a:srgbClr val="231F20"/>
                    </a:solidFill>
                    <a:uFill>
                      <a:solidFill>
                        <a:srgbClr val="231F20"/>
                      </a:solidFill>
                    </a:u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uFill>
                      <a:solidFill>
                        <a:srgbClr val="231F20"/>
                      </a:solidFill>
                    </a:uFill>
                    <a:latin typeface="Palatino Linotype"/>
                    <a:cs typeface="Palatino Linotype"/>
                    <a:sym typeface="+mn-ea"/>
                  </a:rPr>
                  <a:t>the fllowing</a:t>
                </a:r>
                <a:r>
                  <a:rPr sz="1500" spc="605" dirty="0">
                    <a:solidFill>
                      <a:srgbClr val="231F20"/>
                    </a:solidFill>
                    <a:uFill>
                      <a:solidFill>
                        <a:srgbClr val="231F20"/>
                      </a:solidFill>
                    </a:u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uFill>
                      <a:solidFill>
                        <a:srgbClr val="231F20"/>
                      </a:solidFill>
                    </a:uFill>
                    <a:latin typeface="Palatino Linotype"/>
                    <a:cs typeface="Palatino Linotype"/>
                    <a:sym typeface="+mn-ea"/>
                  </a:rPr>
                  <a:t>table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:</a:t>
                </a:r>
                <a:endParaRPr sz="1500">
                  <a:latin typeface="Palatino Linotype"/>
                  <a:cs typeface="Palatino Linotype"/>
                </a:endParaRPr>
              </a:p>
            </p:txBody>
          </p:sp>
        </mc:Choice>
        <mc:Fallback>
          <p:sp>
            <p:nvSpPr>
              <p:cNvPr id="265" name="object 2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56692" y="6765342"/>
                <a:ext cx="4613275" cy="4905375"/>
              </a:xfrm>
              <a:prstGeom prst="rect">
                <a:avLst/>
              </a:prstGeom>
              <a:blipFill rotWithShape="1">
                <a:blip r:embed="rId18"/>
                <a:stretch>
                  <a:fillRect l="-4" t="-1" r="4" b="1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7" name="object 267"/>
          <p:cNvSpPr txBox="1"/>
          <p:nvPr/>
        </p:nvSpPr>
        <p:spPr>
          <a:xfrm>
            <a:off x="10104528" y="12854804"/>
            <a:ext cx="4601210" cy="244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algn="just">
              <a:lnSpc>
                <a:spcPct val="101000"/>
              </a:lnSpc>
              <a:spcBef>
                <a:spcPts val="95"/>
              </a:spcBef>
            </a:pPr>
            <a:r>
              <a:rPr sz="1500" spc="-1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endParaRPr sz="1500">
              <a:latin typeface="Palatino Linotype"/>
              <a:cs typeface="Palatino Linotype"/>
            </a:endParaRPr>
          </a:p>
        </p:txBody>
      </p:sp>
      <p:sp>
        <p:nvSpPr>
          <p:cNvPr id="268" name="object 268"/>
          <p:cNvSpPr/>
          <p:nvPr/>
        </p:nvSpPr>
        <p:spPr>
          <a:xfrm>
            <a:off x="15126743" y="11670485"/>
            <a:ext cx="4460875" cy="0"/>
          </a:xfrm>
          <a:custGeom>
            <a:avLst/>
            <a:gdLst/>
            <a:ahLst/>
            <a:cxnLst/>
            <a:rect l="l" t="t" r="r" b="b"/>
            <a:pathLst>
              <a:path w="4460875">
                <a:moveTo>
                  <a:pt x="0" y="0"/>
                </a:moveTo>
                <a:lnTo>
                  <a:pt x="4460609" y="0"/>
                </a:lnTo>
              </a:path>
            </a:pathLst>
          </a:custGeom>
          <a:ln w="766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 txBox="1"/>
          <p:nvPr/>
        </p:nvSpPr>
        <p:spPr>
          <a:xfrm>
            <a:off x="15210155" y="11681460"/>
            <a:ext cx="4562475" cy="43878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50800" marR="55880" indent="142240">
              <a:lnSpc>
                <a:spcPct val="105000"/>
              </a:lnSpc>
              <a:spcBef>
                <a:spcPts val="25"/>
              </a:spcBef>
              <a:tabLst>
                <a:tab pos="1902460" algn="l"/>
                <a:tab pos="2233930" algn="l"/>
              </a:tabLst>
            </a:pP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Experiment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test	Physical</a:t>
            </a:r>
            <a:r>
              <a:rPr sz="1350" spc="-1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bound</a:t>
            </a:r>
            <a:r>
              <a:rPr sz="1350" spc="-1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on</a:t>
            </a:r>
            <a:r>
              <a:rPr sz="1350" spc="-1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125" dirty="0">
                <a:solidFill>
                  <a:srgbClr val="231F20"/>
                </a:solidFill>
                <a:latin typeface="Tahoma"/>
                <a:cs typeface="Tahoma"/>
              </a:rPr>
              <a:t>Θ</a:t>
            </a:r>
            <a:r>
              <a:rPr sz="1350" i="1" spc="187" baseline="2900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phy</a:t>
            </a:r>
            <a:r>
              <a:rPr sz="1350" i="1" spc="352" baseline="2900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350" spc="45" dirty="0">
                <a:solidFill>
                  <a:srgbClr val="231F20"/>
                </a:solidFill>
                <a:latin typeface="Palatino Linotype"/>
                <a:cs typeface="Palatino Linotype"/>
              </a:rPr>
              <a:t>(</a:t>
            </a:r>
            <a:r>
              <a:rPr sz="1350" i="1" spc="4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m</a:t>
            </a:r>
            <a:r>
              <a:rPr sz="1350" spc="45" dirty="0">
                <a:solidFill>
                  <a:srgbClr val="231F20"/>
                </a:solidFill>
                <a:latin typeface="Palatino Linotype"/>
                <a:cs typeface="Palatino Linotype"/>
              </a:rPr>
              <a:t>) </a:t>
            </a:r>
            <a:r>
              <a:rPr sz="1350" spc="-36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Periast</a:t>
            </a:r>
            <a:r>
              <a:rPr sz="1350" spc="-30" dirty="0">
                <a:solidFill>
                  <a:srgbClr val="231F20"/>
                </a:solidFill>
                <a:latin typeface="Palatino Linotype"/>
                <a:cs typeface="Palatino Linotype"/>
              </a:rPr>
              <a:t>r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on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advance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		</a:t>
            </a:r>
            <a:r>
              <a:rPr sz="1350" spc="110" dirty="0">
                <a:solidFill>
                  <a:srgbClr val="231F20"/>
                </a:solidFill>
                <a:latin typeface="Tahoma"/>
                <a:cs typeface="Tahoma"/>
              </a:rPr>
              <a:t>Θ</a:t>
            </a:r>
            <a:r>
              <a:rPr sz="1350" i="1" spc="195" baseline="2900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phy</a:t>
            </a:r>
            <a:r>
              <a:rPr sz="1350" i="1" baseline="2900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350" i="1" spc="82" baseline="2900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350" spc="-20" dirty="0">
                <a:solidFill>
                  <a:srgbClr val="231F20"/>
                </a:solidFill>
                <a:latin typeface="Lucida Sans Unicode"/>
                <a:cs typeface="Lucida Sans Unicode"/>
              </a:rPr>
              <a:t>≤</a:t>
            </a:r>
            <a:r>
              <a:rPr sz="1350" spc="-55" dirty="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sz="1350" spc="-65" dirty="0">
                <a:solidFill>
                  <a:srgbClr val="231F20"/>
                </a:solidFill>
                <a:latin typeface="Tahoma"/>
                <a:cs typeface="Tahoma"/>
              </a:rPr>
              <a:t>5</a:t>
            </a:r>
            <a:r>
              <a:rPr sz="1350" i="1" spc="3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lang="fr-FR" sz="1350" spc="-65" dirty="0">
                <a:solidFill>
                  <a:srgbClr val="231F20"/>
                </a:solidFill>
                <a:latin typeface="Tahoma"/>
                <a:cs typeface="Tahoma"/>
              </a:rPr>
              <a:t>7876</a:t>
            </a:r>
            <a:r>
              <a:rPr sz="1350" spc="-20" dirty="0">
                <a:solidFill>
                  <a:srgbClr val="231F20"/>
                </a:solidFill>
                <a:latin typeface="Lucida Sans Unicode"/>
                <a:cs typeface="Lucida Sans Unicode"/>
              </a:rPr>
              <a:t>×</a:t>
            </a:r>
            <a:r>
              <a:rPr sz="1350" spc="-140" dirty="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sz="1350" spc="-65" dirty="0">
                <a:solidFill>
                  <a:srgbClr val="231F20"/>
                </a:solidFill>
                <a:latin typeface="Tahoma"/>
                <a:cs typeface="Tahoma"/>
              </a:rPr>
              <a:t>1</a:t>
            </a:r>
            <a:r>
              <a:rPr sz="1350" spc="-70" dirty="0">
                <a:solidFill>
                  <a:srgbClr val="231F20"/>
                </a:solidFill>
                <a:latin typeface="Tahoma"/>
                <a:cs typeface="Tahoma"/>
              </a:rPr>
              <a:t>0</a:t>
            </a:r>
            <a:r>
              <a:rPr sz="1350" i="1" spc="494" baseline="2900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−</a:t>
            </a:r>
            <a:r>
              <a:rPr sz="1350" spc="15" baseline="29000" dirty="0">
                <a:solidFill>
                  <a:srgbClr val="231F20"/>
                </a:solidFill>
                <a:latin typeface="Roboto" panose="02000000000000000000"/>
                <a:cs typeface="Roboto" panose="02000000000000000000"/>
              </a:rPr>
              <a:t>31</a:t>
            </a:r>
            <a:endParaRPr sz="1350" baseline="29000">
              <a:latin typeface="Roboto" panose="02000000000000000000"/>
              <a:cs typeface="Roboto" panose="02000000000000000000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17396635" y="12069678"/>
            <a:ext cx="1782445" cy="2216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350" spc="110" dirty="0">
                <a:solidFill>
                  <a:srgbClr val="231F20"/>
                </a:solidFill>
                <a:latin typeface="Tahoma"/>
                <a:cs typeface="Tahoma"/>
              </a:rPr>
              <a:t>Θ</a:t>
            </a:r>
            <a:r>
              <a:rPr sz="1350" i="1" spc="195" baseline="2900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phy </a:t>
            </a:r>
            <a:r>
              <a:rPr sz="1350" i="1" spc="82" baseline="2900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350" spc="-20" dirty="0">
                <a:solidFill>
                  <a:srgbClr val="231F20"/>
                </a:solidFill>
                <a:latin typeface="Lucida Sans Unicode"/>
                <a:cs typeface="Lucida Sans Unicode"/>
              </a:rPr>
              <a:t>≤</a:t>
            </a:r>
            <a:r>
              <a:rPr sz="1350" spc="-55" dirty="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sz="1350" spc="-65" dirty="0">
                <a:solidFill>
                  <a:srgbClr val="231F20"/>
                </a:solidFill>
                <a:latin typeface="Tahoma"/>
                <a:cs typeface="Tahoma"/>
              </a:rPr>
              <a:t>6</a:t>
            </a:r>
            <a:r>
              <a:rPr sz="1350" i="1" spc="3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-65" dirty="0">
                <a:solidFill>
                  <a:srgbClr val="231F20"/>
                </a:solidFill>
                <a:latin typeface="Tahoma"/>
                <a:cs typeface="Tahoma"/>
              </a:rPr>
              <a:t>62</a:t>
            </a:r>
            <a:r>
              <a:rPr sz="135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50" spc="-20" dirty="0">
                <a:solidFill>
                  <a:srgbClr val="231F20"/>
                </a:solidFill>
                <a:latin typeface="Lucida Sans Unicode"/>
                <a:cs typeface="Lucida Sans Unicode"/>
              </a:rPr>
              <a:t>×</a:t>
            </a:r>
            <a:r>
              <a:rPr sz="1350" spc="-140" dirty="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sz="1350" spc="-65" dirty="0">
                <a:solidFill>
                  <a:srgbClr val="231F20"/>
                </a:solidFill>
                <a:latin typeface="Tahoma"/>
                <a:cs typeface="Tahoma"/>
              </a:rPr>
              <a:t>1</a:t>
            </a:r>
            <a:r>
              <a:rPr sz="1350" spc="-70" dirty="0">
                <a:solidFill>
                  <a:srgbClr val="231F20"/>
                </a:solidFill>
                <a:latin typeface="Tahoma"/>
                <a:cs typeface="Tahoma"/>
              </a:rPr>
              <a:t>0</a:t>
            </a:r>
            <a:r>
              <a:rPr sz="1350" i="1" spc="494" baseline="2900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−</a:t>
            </a:r>
            <a:r>
              <a:rPr sz="1350" spc="15" baseline="29000" dirty="0">
                <a:solidFill>
                  <a:srgbClr val="231F20"/>
                </a:solidFill>
                <a:latin typeface="Roboto" panose="02000000000000000000"/>
                <a:cs typeface="Roboto" panose="02000000000000000000"/>
              </a:rPr>
              <a:t>34</a:t>
            </a:r>
            <a:endParaRPr sz="1350" baseline="29000">
              <a:latin typeface="Roboto" panose="02000000000000000000"/>
              <a:cs typeface="Roboto" panose="02000000000000000000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17410291" y="12277477"/>
            <a:ext cx="1686560" cy="2216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350" spc="110" dirty="0">
                <a:solidFill>
                  <a:srgbClr val="231F20"/>
                </a:solidFill>
                <a:latin typeface="Tahoma"/>
                <a:cs typeface="Tahoma"/>
              </a:rPr>
              <a:t>Θ</a:t>
            </a:r>
            <a:r>
              <a:rPr sz="1350" i="1" spc="195" baseline="2900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phy </a:t>
            </a:r>
            <a:r>
              <a:rPr sz="1350" i="1" spc="82" baseline="2900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350" spc="-20" dirty="0">
                <a:solidFill>
                  <a:srgbClr val="231F20"/>
                </a:solidFill>
                <a:latin typeface="Lucida Sans Unicode"/>
                <a:cs typeface="Lucida Sans Unicode"/>
              </a:rPr>
              <a:t>≤</a:t>
            </a:r>
            <a:r>
              <a:rPr sz="1350" spc="-55" dirty="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sz="1350" spc="-65" dirty="0">
                <a:solidFill>
                  <a:srgbClr val="231F20"/>
                </a:solidFill>
                <a:latin typeface="Tahoma"/>
                <a:cs typeface="Tahoma"/>
              </a:rPr>
              <a:t>5</a:t>
            </a:r>
            <a:r>
              <a:rPr sz="1350" i="1" spc="3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-65" dirty="0">
                <a:solidFill>
                  <a:srgbClr val="231F20"/>
                </a:solidFill>
                <a:latin typeface="Tahoma"/>
                <a:cs typeface="Tahoma"/>
              </a:rPr>
              <a:t>7</a:t>
            </a:r>
            <a:r>
              <a:rPr sz="135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50" spc="-20" dirty="0">
                <a:solidFill>
                  <a:srgbClr val="231F20"/>
                </a:solidFill>
                <a:latin typeface="Lucida Sans Unicode"/>
                <a:cs typeface="Lucida Sans Unicode"/>
              </a:rPr>
              <a:t>×</a:t>
            </a:r>
            <a:r>
              <a:rPr sz="1350" spc="-140" dirty="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sz="1350" spc="-65" dirty="0">
                <a:solidFill>
                  <a:srgbClr val="231F20"/>
                </a:solidFill>
                <a:latin typeface="Tahoma"/>
                <a:cs typeface="Tahoma"/>
              </a:rPr>
              <a:t>10</a:t>
            </a:r>
            <a:r>
              <a:rPr sz="1350" i="1" spc="494" baseline="2900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−</a:t>
            </a:r>
            <a:r>
              <a:rPr sz="1350" spc="15" baseline="29000" dirty="0">
                <a:solidFill>
                  <a:srgbClr val="231F20"/>
                </a:solidFill>
                <a:latin typeface="Roboto" panose="02000000000000000000"/>
                <a:cs typeface="Roboto" panose="02000000000000000000"/>
              </a:rPr>
              <a:t>34</a:t>
            </a:r>
            <a:endParaRPr sz="1350" baseline="29000">
              <a:latin typeface="Roboto" panose="02000000000000000000"/>
              <a:cs typeface="Roboto" panose="02000000000000000000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15218156" y="12069678"/>
            <a:ext cx="1551305" cy="6388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-635" algn="ctr">
              <a:lnSpc>
                <a:spcPct val="101000"/>
              </a:lnSpc>
              <a:spcBef>
                <a:spcPts val="80"/>
              </a:spcBef>
            </a:pP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Red-shift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Deflection</a:t>
            </a:r>
            <a:r>
              <a:rPr sz="1350" spc="-2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of</a:t>
            </a:r>
            <a:r>
              <a:rPr sz="1350" spc="-2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dirty="0">
                <a:solidFill>
                  <a:srgbClr val="231F20"/>
                </a:solidFill>
                <a:latin typeface="Palatino Linotype"/>
                <a:cs typeface="Palatino Linotype"/>
              </a:rPr>
              <a:t>light </a:t>
            </a:r>
            <a:r>
              <a:rPr sz="1350" spc="-36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-20" dirty="0">
                <a:solidFill>
                  <a:srgbClr val="231F20"/>
                </a:solidFill>
                <a:latin typeface="Palatino Linotype"/>
                <a:cs typeface="Palatino Linotype"/>
              </a:rPr>
              <a:t>Time</a:t>
            </a:r>
            <a:r>
              <a:rPr sz="1350" spc="-1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350" spc="5" dirty="0">
                <a:solidFill>
                  <a:srgbClr val="231F20"/>
                </a:solidFill>
                <a:latin typeface="Palatino Linotype"/>
                <a:cs typeface="Palatino Linotype"/>
              </a:rPr>
              <a:t>delay</a:t>
            </a:r>
            <a:endParaRPr sz="1350">
              <a:latin typeface="Palatino Linotype"/>
              <a:cs typeface="Palatino Linotype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17410605" y="12456065"/>
            <a:ext cx="1782445" cy="2216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350" spc="110" dirty="0">
                <a:solidFill>
                  <a:srgbClr val="231F20"/>
                </a:solidFill>
                <a:latin typeface="Tahoma"/>
                <a:cs typeface="Tahoma"/>
              </a:rPr>
              <a:t>Θ</a:t>
            </a:r>
            <a:r>
              <a:rPr sz="1350" i="1" spc="195" baseline="2900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phy </a:t>
            </a:r>
            <a:r>
              <a:rPr sz="1350" i="1" spc="82" baseline="29000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350" spc="-20" dirty="0">
                <a:solidFill>
                  <a:srgbClr val="231F20"/>
                </a:solidFill>
                <a:latin typeface="Lucida Sans Unicode"/>
                <a:cs typeface="Lucida Sans Unicode"/>
              </a:rPr>
              <a:t>≤</a:t>
            </a:r>
            <a:r>
              <a:rPr sz="1350" spc="-55" dirty="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sz="1350" spc="-65" dirty="0">
                <a:solidFill>
                  <a:srgbClr val="231F20"/>
                </a:solidFill>
                <a:latin typeface="Tahoma"/>
                <a:cs typeface="Tahoma"/>
              </a:rPr>
              <a:t>2</a:t>
            </a:r>
            <a:r>
              <a:rPr sz="1350" i="1" spc="35" dirty="0">
                <a:solidFill>
                  <a:srgbClr val="231F20"/>
                </a:solidFill>
                <a:latin typeface="Calibri" panose="020F0502020204030204"/>
                <a:cs typeface="Calibri" panose="020F0502020204030204"/>
              </a:rPr>
              <a:t>.</a:t>
            </a:r>
            <a:r>
              <a:rPr sz="1350" spc="-65" dirty="0">
                <a:solidFill>
                  <a:srgbClr val="231F20"/>
                </a:solidFill>
                <a:latin typeface="Tahoma"/>
                <a:cs typeface="Tahoma"/>
              </a:rPr>
              <a:t>57</a:t>
            </a:r>
            <a:r>
              <a:rPr sz="1350" spc="-1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50" spc="-20" dirty="0">
                <a:solidFill>
                  <a:srgbClr val="231F20"/>
                </a:solidFill>
                <a:latin typeface="Lucida Sans Unicode"/>
                <a:cs typeface="Lucida Sans Unicode"/>
              </a:rPr>
              <a:t>×</a:t>
            </a:r>
            <a:r>
              <a:rPr sz="1350" spc="-140" dirty="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sz="1350" spc="-65" dirty="0">
                <a:solidFill>
                  <a:srgbClr val="231F20"/>
                </a:solidFill>
                <a:latin typeface="Tahoma"/>
                <a:cs typeface="Tahoma"/>
              </a:rPr>
              <a:t>1</a:t>
            </a:r>
            <a:r>
              <a:rPr sz="1350" spc="-70" dirty="0">
                <a:solidFill>
                  <a:srgbClr val="231F20"/>
                </a:solidFill>
                <a:latin typeface="Tahoma"/>
                <a:cs typeface="Tahoma"/>
              </a:rPr>
              <a:t>0</a:t>
            </a:r>
            <a:r>
              <a:rPr sz="1350" i="1" spc="494" baseline="2900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−</a:t>
            </a:r>
            <a:r>
              <a:rPr sz="1350" spc="15" baseline="29000" dirty="0">
                <a:solidFill>
                  <a:srgbClr val="231F20"/>
                </a:solidFill>
                <a:latin typeface="Roboto" panose="02000000000000000000"/>
                <a:cs typeface="Roboto" panose="02000000000000000000"/>
              </a:rPr>
              <a:t>34</a:t>
            </a:r>
            <a:endParaRPr sz="1350" baseline="29000">
              <a:latin typeface="Roboto" panose="02000000000000000000"/>
              <a:cs typeface="Roboto" panose="02000000000000000000"/>
            </a:endParaRPr>
          </a:p>
        </p:txBody>
      </p:sp>
      <p:grpSp>
        <p:nvGrpSpPr>
          <p:cNvPr id="274" name="object 274"/>
          <p:cNvGrpSpPr/>
          <p:nvPr/>
        </p:nvGrpSpPr>
        <p:grpSpPr>
          <a:xfrm>
            <a:off x="331434" y="8220751"/>
            <a:ext cx="19275868" cy="4456866"/>
            <a:chOff x="331434" y="8220751"/>
            <a:chExt cx="19275868" cy="4456866"/>
          </a:xfrm>
        </p:grpSpPr>
        <p:sp>
          <p:nvSpPr>
            <p:cNvPr id="275" name="object 275"/>
            <p:cNvSpPr/>
            <p:nvPr/>
          </p:nvSpPr>
          <p:spPr>
            <a:xfrm>
              <a:off x="15146427" y="12677617"/>
              <a:ext cx="4460875" cy="0"/>
            </a:xfrm>
            <a:custGeom>
              <a:avLst/>
              <a:gdLst/>
              <a:ahLst/>
              <a:cxnLst/>
              <a:rect l="l" t="t" r="r" b="b"/>
              <a:pathLst>
                <a:path w="4460875">
                  <a:moveTo>
                    <a:pt x="0" y="0"/>
                  </a:moveTo>
                  <a:lnTo>
                    <a:pt x="4460609" y="0"/>
                  </a:lnTo>
                </a:path>
              </a:pathLst>
            </a:custGeom>
            <a:ln w="766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76" name="object 27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31434" y="8220751"/>
              <a:ext cx="4716496" cy="383669"/>
            </a:xfrm>
            <a:prstGeom prst="rect">
              <a:avLst/>
            </a:prstGeom>
          </p:spPr>
        </p:pic>
        <p:sp>
          <p:nvSpPr>
            <p:cNvPr id="277" name="object 277"/>
            <p:cNvSpPr/>
            <p:nvPr/>
          </p:nvSpPr>
          <p:spPr>
            <a:xfrm>
              <a:off x="331435" y="8220751"/>
              <a:ext cx="4716780" cy="384175"/>
            </a:xfrm>
            <a:custGeom>
              <a:avLst/>
              <a:gdLst/>
              <a:ahLst/>
              <a:cxnLst/>
              <a:rect l="l" t="t" r="r" b="b"/>
              <a:pathLst>
                <a:path w="4716780" h="384175">
                  <a:moveTo>
                    <a:pt x="0" y="383669"/>
                  </a:moveTo>
                  <a:lnTo>
                    <a:pt x="0" y="0"/>
                  </a:lnTo>
                  <a:lnTo>
                    <a:pt x="4524662" y="0"/>
                  </a:lnTo>
                  <a:lnTo>
                    <a:pt x="4568648" y="5066"/>
                  </a:lnTo>
                  <a:lnTo>
                    <a:pt x="4609026" y="19498"/>
                  </a:lnTo>
                  <a:lnTo>
                    <a:pt x="4644645" y="42143"/>
                  </a:lnTo>
                  <a:lnTo>
                    <a:pt x="4674353" y="71851"/>
                  </a:lnTo>
                  <a:lnTo>
                    <a:pt x="4696998" y="107469"/>
                  </a:lnTo>
                  <a:lnTo>
                    <a:pt x="4711430" y="147848"/>
                  </a:lnTo>
                  <a:lnTo>
                    <a:pt x="4716496" y="191834"/>
                  </a:lnTo>
                  <a:lnTo>
                    <a:pt x="4716496" y="383669"/>
                  </a:lnTo>
                  <a:lnTo>
                    <a:pt x="0" y="383669"/>
                  </a:lnTo>
                  <a:close/>
                </a:path>
              </a:pathLst>
            </a:custGeom>
            <a:ln w="38366">
              <a:solidFill>
                <a:srgbClr val="008AC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8" name="object 278"/>
            <p:cNvSpPr/>
            <p:nvPr/>
          </p:nvSpPr>
          <p:spPr>
            <a:xfrm>
              <a:off x="331435" y="8604421"/>
              <a:ext cx="4716780" cy="3098165"/>
            </a:xfrm>
            <a:custGeom>
              <a:avLst/>
              <a:gdLst/>
              <a:ahLst/>
              <a:cxnLst/>
              <a:rect l="l" t="t" r="r" b="b"/>
              <a:pathLst>
                <a:path w="4716780" h="3098165">
                  <a:moveTo>
                    <a:pt x="4716496" y="0"/>
                  </a:moveTo>
                  <a:lnTo>
                    <a:pt x="0" y="0"/>
                  </a:lnTo>
                  <a:lnTo>
                    <a:pt x="0" y="2906261"/>
                  </a:lnTo>
                  <a:lnTo>
                    <a:pt x="5066" y="2950248"/>
                  </a:lnTo>
                  <a:lnTo>
                    <a:pt x="19498" y="2990626"/>
                  </a:lnTo>
                  <a:lnTo>
                    <a:pt x="42143" y="3026245"/>
                  </a:lnTo>
                  <a:lnTo>
                    <a:pt x="71851" y="3055953"/>
                  </a:lnTo>
                  <a:lnTo>
                    <a:pt x="107469" y="3078598"/>
                  </a:lnTo>
                  <a:lnTo>
                    <a:pt x="147848" y="3093030"/>
                  </a:lnTo>
                  <a:lnTo>
                    <a:pt x="191834" y="3098096"/>
                  </a:lnTo>
                  <a:lnTo>
                    <a:pt x="4716496" y="3098096"/>
                  </a:lnTo>
                  <a:lnTo>
                    <a:pt x="47164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9" name="object 279"/>
            <p:cNvSpPr/>
            <p:nvPr/>
          </p:nvSpPr>
          <p:spPr>
            <a:xfrm>
              <a:off x="331435" y="8604421"/>
              <a:ext cx="4716780" cy="3098165"/>
            </a:xfrm>
            <a:custGeom>
              <a:avLst/>
              <a:gdLst/>
              <a:ahLst/>
              <a:cxnLst/>
              <a:rect l="l" t="t" r="r" b="b"/>
              <a:pathLst>
                <a:path w="4716780" h="3098165">
                  <a:moveTo>
                    <a:pt x="0" y="0"/>
                  </a:moveTo>
                  <a:lnTo>
                    <a:pt x="0" y="2906261"/>
                  </a:lnTo>
                  <a:lnTo>
                    <a:pt x="5066" y="2950248"/>
                  </a:lnTo>
                  <a:lnTo>
                    <a:pt x="19498" y="2990626"/>
                  </a:lnTo>
                  <a:lnTo>
                    <a:pt x="42143" y="3026245"/>
                  </a:lnTo>
                  <a:lnTo>
                    <a:pt x="71851" y="3055953"/>
                  </a:lnTo>
                  <a:lnTo>
                    <a:pt x="107469" y="3078598"/>
                  </a:lnTo>
                  <a:lnTo>
                    <a:pt x="147848" y="3093030"/>
                  </a:lnTo>
                  <a:lnTo>
                    <a:pt x="191834" y="3098096"/>
                  </a:lnTo>
                  <a:lnTo>
                    <a:pt x="4716496" y="3098096"/>
                  </a:lnTo>
                  <a:lnTo>
                    <a:pt x="4716496" y="0"/>
                  </a:lnTo>
                </a:path>
              </a:pathLst>
            </a:custGeom>
            <a:ln w="38366">
              <a:solidFill>
                <a:srgbClr val="008AC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80" name="object 280"/>
              <p:cNvSpPr txBox="1"/>
              <p:nvPr/>
            </p:nvSpPr>
            <p:spPr>
              <a:xfrm>
                <a:off x="376960" y="8063416"/>
                <a:ext cx="4613275" cy="5127625"/>
              </a:xfrm>
              <a:prstGeom prst="rect">
                <a:avLst/>
              </a:prstGeom>
            </p:spPr>
            <p:txBody>
              <a:bodyPr vert="horz" wrap="square" lIns="0" tIns="168910" rIns="0" bIns="0" rtlCol="0">
                <a:spAutoFit/>
              </a:bodyPr>
              <a:lstStyle/>
              <a:p>
                <a:pPr marL="38100">
                  <a:lnSpc>
                    <a:spcPct val="100000"/>
                  </a:lnSpc>
                  <a:spcBef>
                    <a:spcPts val="1330"/>
                  </a:spcBef>
                </a:pPr>
                <a:r>
                  <a:rPr sz="2150" b="1" spc="75" dirty="0">
                    <a:solidFill>
                      <a:srgbClr val="FFFFFF"/>
                    </a:solidFill>
                    <a:latin typeface="Palatino Linotype"/>
                    <a:cs typeface="Palatino Linotype"/>
                  </a:rPr>
                  <a:t>P</a:t>
                </a:r>
                <a:r>
                  <a:rPr sz="1750" b="1" spc="75" dirty="0">
                    <a:solidFill>
                      <a:srgbClr val="FFFFFF"/>
                    </a:solidFill>
                    <a:latin typeface="Palatino Linotype"/>
                    <a:cs typeface="Palatino Linotype"/>
                  </a:rPr>
                  <a:t>RIMARY</a:t>
                </a:r>
                <a:r>
                  <a:rPr sz="1750" b="1" spc="185" dirty="0">
                    <a:solidFill>
                      <a:srgbClr val="FFFFFF"/>
                    </a:solidFill>
                    <a:latin typeface="Palatino Linotype"/>
                    <a:cs typeface="Palatino Linotype"/>
                  </a:rPr>
                  <a:t> </a:t>
                </a:r>
                <a:r>
                  <a:rPr sz="1750" b="1" spc="85" dirty="0">
                    <a:solidFill>
                      <a:srgbClr val="FFFFFF"/>
                    </a:solidFill>
                    <a:latin typeface="Palatino Linotype"/>
                    <a:cs typeface="Palatino Linotype"/>
                  </a:rPr>
                  <a:t>HYPOTHESIS</a:t>
                </a:r>
                <a:endParaRPr sz="1750">
                  <a:latin typeface="Palatino Linotype"/>
                  <a:cs typeface="Palatino Linotype"/>
                </a:endParaRPr>
              </a:p>
              <a:p>
                <a:pPr marL="632460" indent="-342900">
                  <a:lnSpc>
                    <a:spcPct val="100000"/>
                  </a:lnSpc>
                  <a:spcBef>
                    <a:spcPts val="850"/>
                  </a:spcBef>
                  <a:buAutoNum type="arabicPeriod"/>
                </a:pPr>
                <a:r>
                  <a:rPr sz="1500" spc="-13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W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e</a:t>
                </a:r>
                <a:r>
                  <a:rPr sz="1500" spc="12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use</a:t>
                </a:r>
                <a:r>
                  <a:rPr sz="1500" spc="12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the</a:t>
                </a:r>
                <a:r>
                  <a:rPr sz="1500" spc="12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space-space</a:t>
                </a:r>
                <a:r>
                  <a:rPr sz="1500" spc="12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NC</a:t>
                </a:r>
                <a:r>
                  <a:rPr sz="1500" spc="12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parameter</a:t>
                </a:r>
                <a:r>
                  <a:rPr sz="1500" spc="12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110" dirty="0">
                    <a:solidFill>
                      <a:srgbClr val="231F20"/>
                    </a:solidFill>
                    <a:latin typeface="Tahoma"/>
                    <a:cs typeface="Tahoma"/>
                    <a:sym typeface="+mn-ea"/>
                  </a:rPr>
                  <a:t>Θ</a:t>
                </a:r>
                <a:r>
                  <a:rPr sz="1500" i="1" spc="277" baseline="29000" dirty="0">
                    <a:solidFill>
                      <a:srgbClr val="231F20"/>
                    </a:solidFill>
                    <a:latin typeface="Calibri" panose="020F0502020204030204"/>
                    <a:cs typeface="Calibri" panose="020F0502020204030204"/>
                    <a:sym typeface="+mn-ea"/>
                  </a:rPr>
                  <a:t>i</a:t>
                </a:r>
                <a:r>
                  <a:rPr sz="1500" i="1" spc="-52" baseline="29000" dirty="0">
                    <a:solidFill>
                      <a:srgbClr val="231F20"/>
                    </a:solidFill>
                    <a:latin typeface="Calibri" panose="020F0502020204030204"/>
                    <a:cs typeface="Calibri" panose="020F0502020204030204"/>
                    <a:sym typeface="+mn-ea"/>
                  </a:rPr>
                  <a:t> </a:t>
                </a:r>
                <a:r>
                  <a:rPr sz="1500" i="1" spc="367" baseline="29000" dirty="0">
                    <a:solidFill>
                      <a:srgbClr val="231F20"/>
                    </a:solidFill>
                    <a:latin typeface="Calibri" panose="020F0502020204030204"/>
                    <a:cs typeface="Calibri" panose="020F0502020204030204"/>
                    <a:sym typeface="+mn-ea"/>
                  </a:rPr>
                  <a:t>j</a:t>
                </a:r>
                <a:r>
                  <a:rPr sz="1500" i="1" spc="-150" baseline="29000" dirty="0">
                    <a:solidFill>
                      <a:srgbClr val="231F20"/>
                    </a:solidFill>
                    <a:latin typeface="Calibri" panose="020F0502020204030204"/>
                    <a:cs typeface="Calibri" panose="020F0502020204030204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,</a:t>
                </a:r>
                <a:r>
                  <a:rPr sz="1500" spc="15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according</a:t>
                </a:r>
                <a:r>
                  <a:rPr sz="1500" spc="13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to</a:t>
                </a:r>
                <a:r>
                  <a:rPr sz="1500" spc="13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[2]</a:t>
                </a:r>
                <a:r>
                  <a:rPr sz="1500" spc="13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the</a:t>
                </a:r>
                <a:r>
                  <a:rPr sz="1500" spc="13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scale</a:t>
                </a:r>
                <a:r>
                  <a:rPr sz="1500" spc="13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factor</a:t>
                </a:r>
                <a:r>
                  <a:rPr sz="1500" spc="13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i="1" spc="60" dirty="0">
                    <a:solidFill>
                      <a:srgbClr val="231F20"/>
                    </a:solidFill>
                    <a:latin typeface="Calibri" panose="020F0502020204030204"/>
                    <a:cs typeface="Calibri" panose="020F0502020204030204"/>
                    <a:sym typeface="+mn-ea"/>
                  </a:rPr>
                  <a:t>a</a:t>
                </a:r>
                <a:r>
                  <a:rPr sz="1500" spc="97" baseline="29000" dirty="0">
                    <a:solidFill>
                      <a:srgbClr val="231F20"/>
                    </a:solidFill>
                    <a:latin typeface="Roboto" panose="02000000000000000000"/>
                    <a:cs typeface="Roboto" panose="02000000000000000000"/>
                    <a:sym typeface="+mn-ea"/>
                  </a:rPr>
                  <a:t>2</a:t>
                </a:r>
                <a:r>
                  <a:rPr sz="1500" spc="487" baseline="29000" dirty="0">
                    <a:solidFill>
                      <a:srgbClr val="231F20"/>
                    </a:solidFill>
                    <a:latin typeface="Roboto" panose="02000000000000000000"/>
                    <a:cs typeface="Roboto" panose="02000000000000000000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for</a:t>
                </a:r>
                <a:r>
                  <a:rPr sz="1500" spc="13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a</a:t>
                </a:r>
                <a:r>
                  <a:rPr sz="1500" spc="13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physical results</a:t>
                </a:r>
                <a:r>
                  <a:rPr sz="1500" spc="4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500" i="1" spc="40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  <a:sym typeface="+mn-ea"/>
                          </a:rPr>
                        </m:ctrlPr>
                      </m:sSupPr>
                      <m:e>
                        <m:r>
                          <a:rPr lang="en-US" sz="1500" i="1" spc="40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  <a:sym typeface="+mn-ea"/>
                          </a:rPr>
                          <m:t>𝛩</m:t>
                        </m:r>
                      </m:e>
                      <m:sup>
                        <m:r>
                          <a:rPr lang="en-US" sz="1500" i="1" spc="40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  <a:sym typeface="+mn-ea"/>
                          </a:rPr>
                          <m:t>𝑝ℎ𝑦</m:t>
                        </m:r>
                      </m:sup>
                    </m:sSup>
                    <m:r>
                      <a:rPr lang="en-US" sz="1500" i="1" spc="40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  <a:sym typeface="+mn-ea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500" i="1" spc="40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  <a:sym typeface="+mn-ea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500" i="1" spc="40" dirty="0">
                                <a:solidFill>
                                  <a:srgbClr val="231F20"/>
                                </a:solidFill>
                                <a:latin typeface="DejaVu Math TeX Gyre" panose="02000503000000000000" charset="0"/>
                                <a:cs typeface="DejaVu Math TeX Gyre" panose="02000503000000000000" charset="0"/>
                                <a:sym typeface="+mn-ea"/>
                              </a:rPr>
                            </m:ctrlPr>
                          </m:sSupPr>
                          <m:e>
                            <m:r>
                              <a:rPr lang="en-US" sz="1500" i="1" spc="40" dirty="0">
                                <a:solidFill>
                                  <a:srgbClr val="231F20"/>
                                </a:solidFill>
                                <a:latin typeface="DejaVu Math TeX Gyre" panose="02000503000000000000" charset="0"/>
                                <a:cs typeface="DejaVu Math TeX Gyre" panose="02000503000000000000" charset="0"/>
                                <a:sym typeface="+mn-ea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500" i="1" spc="40" dirty="0">
                                <a:solidFill>
                                  <a:srgbClr val="231F20"/>
                                </a:solidFill>
                                <a:latin typeface="DejaVu Math TeX Gyre" panose="02000503000000000000" charset="0"/>
                                <a:cs typeface="DejaVu Math TeX Gyre" panose="02000503000000000000" charset="0"/>
                                <a:sym typeface="+mn-ea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1500" i="1" spc="40" dirty="0">
                                <a:solidFill>
                                  <a:srgbClr val="231F20"/>
                                </a:solidFill>
                                <a:latin typeface="DejaVu Math TeX Gyre" panose="02000503000000000000" charset="0"/>
                                <a:cs typeface="DejaVu Math TeX Gyre" panose="02000503000000000000" charset="0"/>
                                <a:sym typeface="+mn-ea"/>
                              </a:rPr>
                            </m:ctrlPr>
                          </m:sSupPr>
                          <m:e>
                            <m:r>
                              <a:rPr lang="en-US" sz="1500" i="1" spc="40" dirty="0">
                                <a:solidFill>
                                  <a:srgbClr val="231F20"/>
                                </a:solidFill>
                                <a:latin typeface="DejaVu Math TeX Gyre" panose="02000503000000000000" charset="0"/>
                                <a:cs typeface="DejaVu Math TeX Gyre" panose="02000503000000000000" charset="0"/>
                                <a:sym typeface="+mn-ea"/>
                              </a:rPr>
                              <m:t>𝛩</m:t>
                            </m:r>
                          </m:e>
                          <m:sup>
                            <m:r>
                              <a:rPr lang="en-US" sz="1500" i="1" spc="40" dirty="0">
                                <a:solidFill>
                                  <a:srgbClr val="231F20"/>
                                </a:solidFill>
                                <a:latin typeface="DejaVu Math TeX Gyre" panose="02000503000000000000" charset="0"/>
                                <a:cs typeface="DejaVu Math TeX Gyre" panose="02000503000000000000" charset="0"/>
                                <a:sym typeface="+mn-ea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sz="1500" spc="6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,</a:t>
                </a:r>
                <a:r>
                  <a:rPr sz="1500" spc="5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where</a:t>
                </a:r>
                <a:r>
                  <a:rPr sz="1500" spc="4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the</a:t>
                </a:r>
                <a:r>
                  <a:rPr sz="1500" spc="4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scale</a:t>
                </a:r>
                <a:r>
                  <a:rPr sz="1500" spc="4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factor</a:t>
                </a:r>
                <a:r>
                  <a:rPr sz="1500" spc="4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at </a:t>
                </a:r>
                <a:r>
                  <a:rPr sz="1500" spc="-36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the</a:t>
                </a:r>
                <a:r>
                  <a:rPr sz="1500" spc="-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end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of inflation </a:t>
                </a:r>
                <a:r>
                  <a:rPr sz="1500" i="1" spc="25" dirty="0">
                    <a:solidFill>
                      <a:srgbClr val="231F20"/>
                    </a:solidFill>
                    <a:latin typeface="Calibri" panose="020F0502020204030204"/>
                    <a:cs typeface="Calibri" panose="020F0502020204030204"/>
                    <a:sym typeface="+mn-ea"/>
                  </a:rPr>
                  <a:t>a</a:t>
                </a:r>
                <a:r>
                  <a:rPr sz="1500" i="1" spc="80" dirty="0">
                    <a:solidFill>
                      <a:srgbClr val="231F20"/>
                    </a:solidFill>
                    <a:latin typeface="Calibri" panose="020F0502020204030204"/>
                    <a:cs typeface="Calibri" panose="020F0502020204030204"/>
                    <a:sym typeface="+mn-ea"/>
                  </a:rPr>
                  <a:t> </a:t>
                </a:r>
                <a:r>
                  <a:rPr sz="1500" spc="80" dirty="0">
                    <a:solidFill>
                      <a:srgbClr val="231F20"/>
                    </a:solidFill>
                    <a:latin typeface="Tahoma"/>
                    <a:cs typeface="Tahoma"/>
                    <a:sym typeface="+mn-ea"/>
                  </a:rPr>
                  <a:t>=</a:t>
                </a:r>
                <a:r>
                  <a:rPr sz="1500" spc="-50" dirty="0">
                    <a:solidFill>
                      <a:srgbClr val="231F20"/>
                    </a:solidFill>
                    <a:latin typeface="Tahoma"/>
                    <a:cs typeface="Tahoma"/>
                    <a:sym typeface="+mn-ea"/>
                  </a:rPr>
                  <a:t> </a:t>
                </a:r>
                <a:r>
                  <a:rPr sz="1500" spc="40" dirty="0">
                    <a:solidFill>
                      <a:srgbClr val="231F20"/>
                    </a:solidFill>
                    <a:latin typeface="Tahoma"/>
                    <a:cs typeface="Tahoma"/>
                    <a:sym typeface="+mn-ea"/>
                  </a:rPr>
                  <a:t>10</a:t>
                </a:r>
                <a:r>
                  <a:rPr sz="1500" i="1" spc="60" baseline="29000" dirty="0">
                    <a:solidFill>
                      <a:srgbClr val="231F20"/>
                    </a:solidFill>
                    <a:latin typeface="Arial" panose="020B0604020202020204"/>
                    <a:cs typeface="Arial" panose="020B0604020202020204"/>
                    <a:sym typeface="+mn-ea"/>
                  </a:rPr>
                  <a:t>−</a:t>
                </a:r>
                <a:r>
                  <a:rPr sz="1500" spc="60" baseline="29000" dirty="0">
                    <a:solidFill>
                      <a:srgbClr val="231F20"/>
                    </a:solidFill>
                    <a:latin typeface="Roboto" panose="02000000000000000000"/>
                    <a:cs typeface="Roboto" panose="02000000000000000000"/>
                    <a:sym typeface="+mn-ea"/>
                  </a:rPr>
                  <a:t>29</a:t>
                </a:r>
                <a:r>
                  <a:rPr sz="1500" spc="284" baseline="29000" dirty="0">
                    <a:solidFill>
                      <a:srgbClr val="231F20"/>
                    </a:solidFill>
                    <a:latin typeface="Roboto" panose="02000000000000000000"/>
                    <a:cs typeface="Roboto" panose="02000000000000000000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[2]</a:t>
                </a:r>
                <a:r>
                  <a:rPr lang="fr-FR"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.</a:t>
                </a:r>
                <a:endParaRPr lang="fr-FR" sz="1500" dirty="0">
                  <a:solidFill>
                    <a:srgbClr val="231F20"/>
                  </a:solidFill>
                  <a:latin typeface="Palatino Linotype"/>
                  <a:cs typeface="Palatino Linotype"/>
                  <a:sym typeface="+mn-ea"/>
                </a:endParaRPr>
              </a:p>
              <a:p>
                <a:pPr marL="632460" indent="-342900">
                  <a:lnSpc>
                    <a:spcPct val="100000"/>
                  </a:lnSpc>
                  <a:spcBef>
                    <a:spcPts val="850"/>
                  </a:spcBef>
                  <a:buAutoNum type="arabicPeriod"/>
                </a:pP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Data</a:t>
                </a:r>
                <a:r>
                  <a:rPr sz="1500" spc="15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of</a:t>
                </a:r>
                <a:r>
                  <a:rPr sz="1500" spc="15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a</a:t>
                </a:r>
                <a:r>
                  <a:rPr sz="1500" spc="15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typical</a:t>
                </a:r>
                <a:r>
                  <a:rPr sz="1500" spc="15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primordial</a:t>
                </a:r>
                <a:r>
                  <a:rPr sz="1500" spc="15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black</a:t>
                </a:r>
                <a:r>
                  <a:rPr sz="1500" spc="15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hole</a:t>
                </a:r>
                <a:r>
                  <a:rPr sz="1500" spc="15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14:m>
                  <m:oMath xmlns:m="http://schemas.openxmlformats.org/officeDocument/2006/math">
                    <m:r>
                      <a:rPr lang="en-US" sz="1500" i="1" spc="210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𝐺𝑀</m:t>
                    </m:r>
                    <m:r>
                      <a:rPr lang="en-US" sz="1500" i="1" spc="210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~</m:t>
                    </m:r>
                    <m:r>
                      <a:rPr lang="en-US" sz="1500" i="1" spc="210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5</m:t>
                    </m:r>
                    <m:r>
                      <a:rPr lang="en-US" sz="1500" i="1" spc="210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.</m:t>
                    </m:r>
                    <m:sSup>
                      <m:sSupPr>
                        <m:ctrlPr>
                          <a:rPr lang="en-US" sz="1500" i="1" spc="210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</a:rPr>
                        </m:ctrlPr>
                      </m:sSupPr>
                      <m:e>
                        <m:r>
                          <a:rPr lang="en-US" sz="1500" i="1" spc="210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</a:rPr>
                          <m:t>10</m:t>
                        </m:r>
                      </m:e>
                      <m:sup>
                        <m:r>
                          <a:rPr lang="en-US" sz="1500" i="1" spc="210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</a:rPr>
                          <m:t>−</m:t>
                        </m:r>
                        <m:r>
                          <a:rPr lang="en-US" sz="1500" i="1" spc="210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</a:rPr>
                          <m:t>4</m:t>
                        </m:r>
                      </m:sup>
                    </m:sSup>
                    <m:r>
                      <a:rPr lang="en-US" sz="1500" i="1" spc="210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</a:rPr>
                      <m:t>𝑚</m:t>
                    </m:r>
                  </m:oMath>
                </a14:m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and radius </a:t>
                </a:r>
                <a14:m>
                  <m:oMath xmlns:m="http://schemas.openxmlformats.org/officeDocument/2006/math">
                    <m:r>
                      <a:rPr lang="en-US" sz="1500" i="1" spc="5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  <a:sym typeface="+mn-ea"/>
                      </a:rPr>
                      <m:t>𝑟</m:t>
                    </m:r>
                    <m:r>
                      <a:rPr lang="en-US" sz="1500" i="1" spc="5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  <a:sym typeface="+mn-ea"/>
                      </a:rPr>
                      <m:t>=</m:t>
                    </m:r>
                    <m:r>
                      <a:rPr lang="en-US" sz="1500" i="1" spc="5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  <a:sym typeface="+mn-ea"/>
                      </a:rPr>
                      <m:t>1</m:t>
                    </m:r>
                    <m:r>
                      <a:rPr lang="en-US" sz="1500" i="1" spc="5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  <a:sym typeface="+mn-ea"/>
                      </a:rPr>
                      <m:t>,</m:t>
                    </m:r>
                    <m:r>
                      <a:rPr lang="en-US" sz="1500" i="1" spc="5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  <a:sym typeface="+mn-ea"/>
                      </a:rPr>
                      <m:t>5</m:t>
                    </m:r>
                    <m:r>
                      <a:rPr lang="en-US" sz="1500" i="1" spc="5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  <a:sym typeface="+mn-ea"/>
                      </a:rPr>
                      <m:t>.</m:t>
                    </m:r>
                    <m:sSup>
                      <m:sSupPr>
                        <m:ctrlPr>
                          <a:rPr lang="en-US" sz="1500" i="1" spc="5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  <a:sym typeface="+mn-ea"/>
                          </a:rPr>
                        </m:ctrlPr>
                      </m:sSupPr>
                      <m:e>
                        <m:r>
                          <a:rPr lang="en-US" sz="1500" i="1" spc="5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  <a:sym typeface="+mn-ea"/>
                          </a:rPr>
                          <m:t>10</m:t>
                        </m:r>
                      </m:e>
                      <m:sup>
                        <m:r>
                          <a:rPr lang="en-US" sz="1500" i="1" spc="5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  <a:sym typeface="+mn-ea"/>
                          </a:rPr>
                          <m:t>−</m:t>
                        </m:r>
                        <m:r>
                          <a:rPr lang="en-US" sz="1500" i="1" spc="5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  <a:sym typeface="+mn-ea"/>
                          </a:rPr>
                          <m:t>3</m:t>
                        </m:r>
                      </m:sup>
                    </m:sSup>
                    <m:r>
                      <a:rPr lang="en-US" sz="1500" i="1" spc="5" dirty="0">
                        <a:solidFill>
                          <a:srgbClr val="231F20"/>
                        </a:solidFill>
                        <a:latin typeface="DejaVu Math TeX Gyre" panose="02000503000000000000" charset="0"/>
                        <a:cs typeface="DejaVu Math TeX Gyre" panose="02000503000000000000" charset="0"/>
                        <a:sym typeface="+mn-ea"/>
                      </a:rPr>
                      <m:t>𝑚</m:t>
                    </m:r>
                  </m:oMath>
                </a14:m>
                <a:r>
                  <a:rPr sz="1500" i="1" spc="-30" dirty="0">
                    <a:solidFill>
                      <a:srgbClr val="231F20"/>
                    </a:solidFill>
                    <a:latin typeface="Calibri" panose="020F0502020204030204"/>
                    <a:cs typeface="Calibri" panose="020F0502020204030204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[3].</a:t>
                </a:r>
                <a:endParaRPr sz="1500" dirty="0">
                  <a:solidFill>
                    <a:srgbClr val="231F20"/>
                  </a:solidFill>
                  <a:latin typeface="Palatino Linotype"/>
                  <a:cs typeface="Palatino Linotype"/>
                  <a:sym typeface="+mn-ea"/>
                </a:endParaRPr>
              </a:p>
              <a:p>
                <a:pPr marL="632460" indent="-342900">
                  <a:lnSpc>
                    <a:spcPct val="100000"/>
                  </a:lnSpc>
                  <a:spcBef>
                    <a:spcPts val="850"/>
                  </a:spcBef>
                  <a:buAutoNum type="arabicPeriod"/>
                </a:pPr>
                <a:r>
                  <a:rPr sz="1500" spc="-6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We</a:t>
                </a:r>
                <a:r>
                  <a:rPr sz="1500" spc="-4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use</a:t>
                </a:r>
                <a:r>
                  <a:rPr sz="1500" spc="-4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the</a:t>
                </a:r>
                <a:r>
                  <a:rPr sz="1500" spc="-4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fact</a:t>
                </a:r>
                <a:r>
                  <a:rPr sz="1500" spc="-4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that</a:t>
                </a:r>
                <a:r>
                  <a:rPr sz="1500" spc="-4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the</a:t>
                </a:r>
                <a:r>
                  <a:rPr sz="1500" spc="-4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NC</a:t>
                </a:r>
                <a:r>
                  <a:rPr sz="1500" spc="-4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correction</a:t>
                </a:r>
                <a:r>
                  <a:rPr sz="1500" spc="-4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should</a:t>
                </a:r>
                <a:r>
                  <a:rPr sz="1500" spc="-4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lang="fr-FR"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be</a:t>
                </a:r>
                <a:r>
                  <a:rPr sz="1500" spc="-36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smaller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than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the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accuracy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of the measurements </a:t>
                </a:r>
                <a:r>
                  <a:rPr sz="1500" spc="5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 </a:t>
                </a:r>
                <a:r>
                  <a:rPr sz="1500" dirty="0">
                    <a:solidFill>
                      <a:srgbClr val="231F20"/>
                    </a:solidFill>
                    <a:latin typeface="Palatino Linotype"/>
                    <a:cs typeface="Palatino Linotype"/>
                    <a:sym typeface="+mn-ea"/>
                  </a:rPr>
                  <a:t>[3].</a:t>
                </a:r>
                <a:endParaRPr sz="1500">
                  <a:latin typeface="Palatino Linotype"/>
                  <a:cs typeface="Palatino Linotype"/>
                </a:endParaRPr>
              </a:p>
              <a:p>
                <a:pPr marL="632460" indent="-342900">
                  <a:lnSpc>
                    <a:spcPct val="100000"/>
                  </a:lnSpc>
                  <a:spcBef>
                    <a:spcPts val="850"/>
                  </a:spcBef>
                  <a:buAutoNum type="arabicPeriod"/>
                </a:pPr>
                <a:endParaRPr sz="1500">
                  <a:latin typeface="Lucida Sans Unicode"/>
                  <a:cs typeface="Lucida Sans Unicode"/>
                </a:endParaRPr>
              </a:p>
              <a:p>
                <a:pPr marL="632460" indent="-342900">
                  <a:lnSpc>
                    <a:spcPct val="100000"/>
                  </a:lnSpc>
                  <a:spcBef>
                    <a:spcPts val="850"/>
                  </a:spcBef>
                  <a:buAutoNum type="arabicPeriod"/>
                </a:pPr>
                <a:endParaRPr lang="fr-FR" sz="1500" dirty="0">
                  <a:solidFill>
                    <a:srgbClr val="231F20"/>
                  </a:solidFill>
                  <a:latin typeface="Palatino Linotype"/>
                  <a:cs typeface="Palatino Linotype"/>
                  <a:sym typeface="+mn-ea"/>
                </a:endParaRPr>
              </a:p>
              <a:p>
                <a:pPr marL="632460" indent="-342900">
                  <a:lnSpc>
                    <a:spcPct val="100000"/>
                  </a:lnSpc>
                  <a:spcBef>
                    <a:spcPts val="850"/>
                  </a:spcBef>
                  <a:buAutoNum type="arabicPeriod"/>
                </a:pPr>
                <a:endParaRPr lang="fr-FR" sz="1500">
                  <a:latin typeface="Palatino Linotype"/>
                  <a:cs typeface="Palatino Linotype"/>
                </a:endParaRPr>
              </a:p>
              <a:p>
                <a:pPr marL="632460" indent="-342900">
                  <a:lnSpc>
                    <a:spcPct val="100000"/>
                  </a:lnSpc>
                  <a:spcBef>
                    <a:spcPts val="850"/>
                  </a:spcBef>
                  <a:buAutoNum type="arabicPeriod"/>
                </a:pPr>
                <a:endParaRPr lang="fr-FR" sz="1500">
                  <a:latin typeface="Palatino Linotype"/>
                  <a:cs typeface="Palatino Linotype"/>
                </a:endParaRPr>
              </a:p>
              <a:p>
                <a:pPr marL="632460" indent="-342900">
                  <a:lnSpc>
                    <a:spcPct val="100000"/>
                  </a:lnSpc>
                  <a:spcBef>
                    <a:spcPts val="850"/>
                  </a:spcBef>
                  <a:buNone/>
                </a:pPr>
                <a:endParaRPr lang="fr-FR" sz="1500">
                  <a:latin typeface="Palatino Linotype"/>
                  <a:cs typeface="Palatino Linotype"/>
                </a:endParaRPr>
              </a:p>
            </p:txBody>
          </p:sp>
        </mc:Choice>
        <mc:Fallback>
          <p:sp>
            <p:nvSpPr>
              <p:cNvPr id="280" name="object 2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60" y="8063416"/>
                <a:ext cx="4613275" cy="5127625"/>
              </a:xfrm>
              <a:prstGeom prst="rect">
                <a:avLst/>
              </a:prstGeom>
              <a:blipFill rotWithShape="1">
                <a:blip r:embed="rId20"/>
                <a:stretch>
                  <a:fillRect l="-9" t="-4" r="9" b="4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1" name="Text Box 290"/>
              <p:cNvSpPr txBox="1"/>
              <p:nvPr/>
            </p:nvSpPr>
            <p:spPr>
              <a:xfrm>
                <a:off x="5775960" y="3346450"/>
                <a:ext cx="3976370" cy="972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marL="12700">
                  <a:lnSpc>
                    <a:spcPct val="100000"/>
                  </a:lnSpc>
                  <a:spcBef>
                    <a:spcPts val="11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1350" i="1" spc="170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</a:rPr>
                        </m:ctrlPr>
                      </m:fPr>
                      <m:num>
                        <m:r>
                          <a:rPr sz="1350" i="1" spc="135" dirty="0">
                            <a:solidFill>
                              <a:srgbClr val="231F20"/>
                            </a:solidFill>
                            <a:uFill>
                              <a:solidFill>
                                <a:srgbClr val="231F20"/>
                              </a:solidFill>
                            </a:uFill>
                            <a:latin typeface="DejaVu Math TeX Gyre" panose="02000503000000000000" charset="0"/>
                            <a:cs typeface="DejaVu Math TeX Gyre" panose="02000503000000000000" charset="0"/>
                            <a:sym typeface="+mn-ea"/>
                          </a:rPr>
                          <m:t>6</m:t>
                        </m:r>
                        <m:r>
                          <a:rPr sz="1350" i="1" spc="135" dirty="0">
                            <a:solidFill>
                              <a:srgbClr val="231F20"/>
                            </a:solidFill>
                            <a:uFill>
                              <a:solidFill>
                                <a:srgbClr val="231F20"/>
                              </a:solidFill>
                            </a:uFill>
                            <a:latin typeface="DejaVu Math TeX Gyre" panose="02000503000000000000" charset="0"/>
                            <a:cs typeface="DejaVu Math TeX Gyre" panose="02000503000000000000" charset="0"/>
                            <a:sym typeface="+mn-ea"/>
                          </a:rPr>
                          <m:t>𝜋</m:t>
                        </m:r>
                        <m:r>
                          <a:rPr sz="1350" i="1" spc="135" dirty="0">
                            <a:solidFill>
                              <a:srgbClr val="231F20"/>
                            </a:solidFill>
                            <a:uFill>
                              <a:solidFill>
                                <a:srgbClr val="231F20"/>
                              </a:solidFill>
                            </a:uFill>
                            <a:latin typeface="DejaVu Math TeX Gyre" panose="02000503000000000000" charset="0"/>
                            <a:cs typeface="DejaVu Math TeX Gyre" panose="02000503000000000000" charset="0"/>
                            <a:sym typeface="+mn-ea"/>
                          </a:rPr>
                          <m:t>𝐺𝑀</m:t>
                        </m:r>
                      </m:num>
                      <m:den>
                        <m:sSup>
                          <m:sSupPr>
                            <m:ctrlPr>
                              <a:rPr lang="en-US" sz="1350" i="1" spc="170" dirty="0">
                                <a:solidFill>
                                  <a:srgbClr val="231F20"/>
                                </a:solidFill>
                                <a:latin typeface="DejaVu Math TeX Gyre" panose="02000503000000000000" charset="0"/>
                                <a:cs typeface="DejaVu Math TeX Gyre" panose="02000503000000000000" charset="0"/>
                              </a:rPr>
                            </m:ctrlPr>
                          </m:sSupPr>
                          <m:e>
                            <m:r>
                              <a:rPr lang="en-US" sz="1350" i="1" spc="170" dirty="0">
                                <a:solidFill>
                                  <a:srgbClr val="231F20"/>
                                </a:solidFill>
                                <a:latin typeface="DejaVu Math TeX Gyre" panose="02000503000000000000" charset="0"/>
                                <a:cs typeface="DejaVu Math TeX Gyre" panose="02000503000000000000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1350" i="1" spc="170" dirty="0">
                                <a:solidFill>
                                  <a:srgbClr val="231F20"/>
                                </a:solidFill>
                                <a:latin typeface="DejaVu Math TeX Gyre" panose="02000503000000000000" charset="0"/>
                                <a:ea typeface="MS Mincho" charset="0"/>
                                <a:cs typeface="DejaVu Math TeX Gyre" panose="02000503000000000000" charset="0"/>
                              </a:rPr>
                              <m:t>2</m:t>
                            </m:r>
                          </m:sup>
                        </m:sSup>
                        <m:r>
                          <a:rPr sz="1350" i="1" spc="130" dirty="0">
                            <a:solidFill>
                              <a:srgbClr val="231F20"/>
                            </a:solidFill>
                            <a:latin typeface="DejaVu Math TeX Gyre" panose="02000503000000000000" charset="0"/>
                            <a:cs typeface="DejaVu Math TeX Gyre" panose="02000503000000000000" charset="0"/>
                            <a:sym typeface="+mn-ea"/>
                          </a:rPr>
                          <m:t>𝛼</m:t>
                        </m:r>
                        <m:d>
                          <m:dPr>
                            <m:ctrlPr>
                              <a:rPr sz="1350" i="1" spc="130" dirty="0">
                                <a:solidFill>
                                  <a:srgbClr val="231F20"/>
                                </a:solidFill>
                                <a:latin typeface="DejaVu Math TeX Gyre" panose="02000503000000000000" charset="0"/>
                                <a:cs typeface="DejaVu Math TeX Gyre" panose="02000503000000000000" charset="0"/>
                                <a:sym typeface="+mn-ea"/>
                              </a:rPr>
                            </m:ctrlPr>
                          </m:dPr>
                          <m:e>
                            <m:r>
                              <a:rPr sz="1350" i="1" spc="70" dirty="0">
                                <a:solidFill>
                                  <a:srgbClr val="231F20"/>
                                </a:solidFill>
                                <a:latin typeface="DejaVu Math TeX Gyre" panose="02000503000000000000" charset="0"/>
                                <a:ea typeface="MS Mincho" charset="0"/>
                                <a:cs typeface="DejaVu Math TeX Gyre" panose="02000503000000000000" charset="0"/>
                                <a:sym typeface="+mn-ea"/>
                              </a:rPr>
                              <m:t>1</m:t>
                            </m:r>
                            <m:r>
                              <a:rPr lang="en-US" sz="1350" i="1" spc="70" dirty="0">
                                <a:solidFill>
                                  <a:srgbClr val="231F20"/>
                                </a:solidFill>
                                <a:latin typeface="DejaVu Math TeX Gyre" panose="02000503000000000000" charset="0"/>
                                <a:ea typeface="MS Mincho" charset="0"/>
                                <a:cs typeface="DejaVu Math TeX Gyre" panose="02000503000000000000" charset="0"/>
                                <a:sym typeface="+mn-ea"/>
                              </a:rPr>
                              <m:t> </m:t>
                            </m:r>
                            <m:r>
                              <a:rPr sz="1350" i="1" spc="-220" dirty="0">
                                <a:solidFill>
                                  <a:srgbClr val="231F20"/>
                                </a:solidFill>
                                <a:latin typeface="DejaVu Math TeX Gyre" panose="02000503000000000000" charset="0"/>
                                <a:ea typeface="MS Mincho" charset="0"/>
                                <a:cs typeface="DejaVu Math TeX Gyre" panose="02000503000000000000" charset="0"/>
                                <a:sym typeface="+mn-ea"/>
                              </a:rPr>
                              <m:t>−</m:t>
                            </m:r>
                            <m:r>
                              <a:rPr lang="en-US" sz="1350" i="1" spc="-220" dirty="0">
                                <a:solidFill>
                                  <a:srgbClr val="231F20"/>
                                </a:solidFill>
                                <a:latin typeface="DejaVu Math TeX Gyre" panose="02000503000000000000" charset="0"/>
                                <a:ea typeface="MS Mincho" charset="0"/>
                                <a:cs typeface="DejaVu Math TeX Gyre" panose="02000503000000000000" charset="0"/>
                                <a:sym typeface="+mn-ea"/>
                              </a:rPr>
                              <m:t>  </m:t>
                            </m:r>
                            <m:sSup>
                              <m:sSupPr>
                                <m:ctrlPr>
                                  <a:rPr sz="1350" i="1" spc="-220" dirty="0">
                                    <a:solidFill>
                                      <a:srgbClr val="231F20"/>
                                    </a:solidFill>
                                    <a:latin typeface="DejaVu Math TeX Gyre" panose="02000503000000000000" charset="0"/>
                                    <a:cs typeface="DejaVu Math TeX Gyre" panose="02000503000000000000" charset="0"/>
                                    <a:sym typeface="+mn-ea"/>
                                  </a:rPr>
                                </m:ctrlPr>
                              </m:sSupPr>
                              <m:e>
                                <m:r>
                                  <a:rPr lang="en-US" sz="1350" i="1" spc="-220" dirty="0">
                                    <a:solidFill>
                                      <a:srgbClr val="231F20"/>
                                    </a:solidFill>
                                    <a:latin typeface="DejaVu Math TeX Gyre" panose="02000503000000000000" charset="0"/>
                                    <a:cs typeface="DejaVu Math TeX Gyre" panose="02000503000000000000" charset="0"/>
                                    <a:sym typeface="+mn-ea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1350" i="1" spc="-220" dirty="0">
                                    <a:solidFill>
                                      <a:srgbClr val="231F20"/>
                                    </a:solidFill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  <a:sym typeface="+mn-ea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den>
                    </m:f>
                    <m:r>
                      <a:rPr lang="en-US" sz="1350" i="1">
                        <a:latin typeface="DejaVu Math TeX Gyre" panose="02000503000000000000" charset="0"/>
                        <a:ea typeface="MS Mincho" charset="0"/>
                        <a:cs typeface="DejaVu Math TeX Gyre" panose="02000503000000000000" charset="0"/>
                      </a:rPr>
                      <m:t>+</m:t>
                    </m:r>
                    <m:r>
                      <a:rPr lang="en-US" sz="1350" i="1">
                        <a:latin typeface="DejaVu Math TeX Gyre" panose="02000503000000000000" charset="0"/>
                        <a:ea typeface="MS Mincho" charset="0"/>
                        <a:cs typeface="DejaVu Math TeX Gyre" panose="02000503000000000000" charset="0"/>
                      </a:rPr>
                      <m:t>𝜋</m:t>
                    </m:r>
                    <m:sSup>
                      <m:sSupPr>
                        <m:ctrlPr>
                          <a:rPr lang="en-US" sz="1350" i="1">
                            <a:latin typeface="DejaVu Math TeX Gyre" panose="02000503000000000000" charset="0"/>
                            <a:cs typeface="DejaVu Math TeX Gyre" panose="02000503000000000000" charset="0"/>
                          </a:rPr>
                        </m:ctrlPr>
                      </m:sSupPr>
                      <m:e>
                        <m:r>
                          <a:rPr lang="en-US" sz="1350" i="1">
                            <a:latin typeface="DejaVu Math TeX Gyre" panose="02000503000000000000" charset="0"/>
                            <a:ea typeface="MS Mincho" charset="0"/>
                            <a:cs typeface="DejaVu Math TeX Gyre" panose="02000503000000000000" charset="0"/>
                          </a:rPr>
                          <m:t>𝛩</m:t>
                        </m:r>
                      </m:e>
                      <m:sup>
                        <m:r>
                          <a:rPr lang="en-US" sz="1350" i="1">
                            <a:latin typeface="DejaVu Math TeX Gyre" panose="02000503000000000000" charset="0"/>
                            <a:ea typeface="MS Mincho" charset="0"/>
                            <a:cs typeface="DejaVu Math TeX Gyre" panose="02000503000000000000" charset="0"/>
                          </a:rPr>
                          <m:t>2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sz="1350" i="1">
                            <a:latin typeface="DejaVu Math TeX Gyre" panose="02000503000000000000" charset="0"/>
                            <a:cs typeface="DejaVu Math TeX Gyre" panose="02000503000000000000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350" i="1">
                                <a:latin typeface="DejaVu Math TeX Gyre" panose="02000503000000000000" charset="0"/>
                                <a:cs typeface="DejaVu Math TeX Gyre" panose="02000503000000000000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sz="1350" i="1">
                                    <a:latin typeface="DejaVu Math TeX Gyre" panose="02000503000000000000" charset="0"/>
                                    <a:cs typeface="DejaVu Math TeX Gyre" panose="02000503000000000000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350" i="1">
                                    <a:latin typeface="DejaVu Math TeX Gyre" panose="02000503000000000000" charset="0"/>
                                    <a:cs typeface="DejaVu Math TeX Gyre" panose="02000503000000000000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1350" i="1"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sz="1350" i="1"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</a:rPr>
                                  <m:t>2</m:t>
                                </m:r>
                              </m:sup>
                            </m:sSubSup>
                            <m:sSup>
                              <m:sSupPr>
                                <m:ctrlPr>
                                  <a:rPr lang="en-US" sz="1350" i="1">
                                    <a:latin typeface="DejaVu Math TeX Gyre" panose="02000503000000000000" charset="0"/>
                                    <a:cs typeface="DejaVu Math TeX Gyre" panose="02000503000000000000" charset="0"/>
                                  </a:rPr>
                                </m:ctrlPr>
                              </m:sSupPr>
                              <m:e>
                                <m:r>
                                  <a:rPr lang="en-US" sz="1350" i="1">
                                    <a:latin typeface="DejaVu Math TeX Gyre" panose="02000503000000000000" charset="0"/>
                                    <a:cs typeface="DejaVu Math TeX Gyre" panose="02000503000000000000" charset="0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sz="1350" i="1"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1350" i="1">
                                    <a:latin typeface="DejaVu Math TeX Gyre" panose="02000503000000000000" charset="0"/>
                                    <a:cs typeface="DejaVu Math TeX Gyre" panose="02000503000000000000" charset="0"/>
                                  </a:rPr>
                                </m:ctrlPr>
                              </m:sSupPr>
                              <m:e>
                                <m:r>
                                  <a:rPr lang="en-US" sz="1350" i="1">
                                    <a:latin typeface="DejaVu Math TeX Gyre" panose="02000503000000000000" charset="0"/>
                                    <a:cs typeface="DejaVu Math TeX Gyre" panose="02000503000000000000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sz="1350" i="1"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350" i="1">
                                <a:latin typeface="DejaVu Math TeX Gyre" panose="02000503000000000000" charset="0"/>
                                <a:ea typeface="MS Mincho" charset="0"/>
                                <a:cs typeface="DejaVu Math TeX Gyre" panose="02000503000000000000" charset="0"/>
                              </a:rPr>
                              <m:t>2</m:t>
                            </m:r>
                            <m:r>
                              <a:rPr lang="en-US" sz="1350" i="1">
                                <a:latin typeface="DejaVu Math TeX Gyre" panose="02000503000000000000" charset="0"/>
                                <a:cs typeface="DejaVu Math TeX Gyre" panose="02000503000000000000" charset="0"/>
                              </a:rPr>
                              <m:t>𝐺𝑀</m:t>
                            </m:r>
                            <m:r>
                              <a:rPr lang="en-US" sz="1350" i="1">
                                <a:latin typeface="DejaVu Math TeX Gyre" panose="02000503000000000000" charset="0"/>
                                <a:ea typeface="MS Mincho" charset="0"/>
                                <a:cs typeface="DejaVu Math TeX Gyre" panose="02000503000000000000" charset="0"/>
                              </a:rPr>
                              <m:t>𝛼</m:t>
                            </m:r>
                            <m:d>
                              <m:dPr>
                                <m:ctrlPr>
                                  <a:rPr lang="en-US" sz="1350" i="1">
                                    <a:latin typeface="DejaVu Math TeX Gyre" panose="02000503000000000000" charset="0"/>
                                    <a:cs typeface="DejaVu Math TeX Gyre" panose="02000503000000000000" charset="0"/>
                                  </a:rPr>
                                </m:ctrlPr>
                              </m:dPr>
                              <m:e>
                                <m:r>
                                  <a:rPr sz="1350" i="1" spc="70" dirty="0">
                                    <a:solidFill>
                                      <a:srgbClr val="231F20"/>
                                    </a:solidFill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  <a:sym typeface="+mn-ea"/>
                                  </a:rPr>
                                  <m:t>1</m:t>
                                </m:r>
                                <m:r>
                                  <a:rPr lang="en-US" sz="1350" i="1" spc="70" dirty="0">
                                    <a:solidFill>
                                      <a:srgbClr val="231F20"/>
                                    </a:solidFill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  <a:sym typeface="+mn-ea"/>
                                  </a:rPr>
                                  <m:t> </m:t>
                                </m:r>
                                <m:r>
                                  <a:rPr sz="1350" i="1" spc="-220" dirty="0">
                                    <a:solidFill>
                                      <a:srgbClr val="231F20"/>
                                    </a:solidFill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  <a:sym typeface="+mn-ea"/>
                                  </a:rPr>
                                  <m:t>−</m:t>
                                </m:r>
                                <m:r>
                                  <a:rPr lang="en-US" sz="1350" i="1" spc="-220" dirty="0">
                                    <a:solidFill>
                                      <a:srgbClr val="231F20"/>
                                    </a:solidFill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  <a:sym typeface="+mn-ea"/>
                                  </a:rPr>
                                  <m:t>  </m:t>
                                </m:r>
                                <m:sSup>
                                  <m:sSupPr>
                                    <m:ctrlPr>
                                      <a:rPr sz="1350" i="1" spc="-220" dirty="0">
                                        <a:solidFill>
                                          <a:srgbClr val="231F20"/>
                                        </a:solidFill>
                                        <a:latin typeface="DejaVu Math TeX Gyre" panose="02000503000000000000" charset="0"/>
                                        <a:cs typeface="DejaVu Math TeX Gyre" panose="02000503000000000000" charset="0"/>
                                        <a:sym typeface="+mn-ea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350" i="1" spc="-220" dirty="0">
                                        <a:solidFill>
                                          <a:srgbClr val="231F20"/>
                                        </a:solidFill>
                                        <a:latin typeface="DejaVu Math TeX Gyre" panose="02000503000000000000" charset="0"/>
                                        <a:cs typeface="DejaVu Math TeX Gyre" panose="02000503000000000000" charset="0"/>
                                        <a:sym typeface="+mn-ea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1350" i="1" spc="-220" dirty="0">
                                        <a:solidFill>
                                          <a:srgbClr val="231F20"/>
                                        </a:solidFill>
                                        <a:latin typeface="DejaVu Math TeX Gyre" panose="02000503000000000000" charset="0"/>
                                        <a:ea typeface="MS Mincho" charset="0"/>
                                        <a:cs typeface="DejaVu Math TeX Gyre" panose="02000503000000000000" charset="0"/>
                                        <a:sym typeface="+mn-ea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den>
                        </m:f>
                        <m:r>
                          <a:rPr lang="en-US" sz="1350" i="1">
                            <a:latin typeface="DejaVu Math TeX Gyre" panose="02000503000000000000" charset="0"/>
                            <a:cs typeface="DejaVu Math TeX Gyre" panose="02000503000000000000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350" i="1">
                                <a:latin typeface="DejaVu Math TeX Gyre" panose="02000503000000000000" charset="0"/>
                                <a:cs typeface="DejaVu Math TeX Gyre" panose="02000503000000000000" charset="0"/>
                              </a:rPr>
                            </m:ctrlPr>
                          </m:fPr>
                          <m:num>
                            <m:r>
                              <a:rPr lang="en-US" sz="1350" i="1">
                                <a:latin typeface="DejaVu Math TeX Gyre" panose="02000503000000000000" charset="0"/>
                                <a:ea typeface="MS Mincho" charset="0"/>
                                <a:cs typeface="DejaVu Math TeX Gyre" panose="02000503000000000000" charset="0"/>
                              </a:rPr>
                              <m:t>6</m:t>
                            </m:r>
                            <m:sSubSup>
                              <m:sSubSupPr>
                                <m:ctrlPr>
                                  <a:rPr lang="en-US" sz="1350" i="1">
                                    <a:latin typeface="DejaVu Math TeX Gyre" panose="02000503000000000000" charset="0"/>
                                    <a:cs typeface="DejaVu Math TeX Gyre" panose="02000503000000000000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350" i="1">
                                    <a:latin typeface="DejaVu Math TeX Gyre" panose="02000503000000000000" charset="0"/>
                                    <a:cs typeface="DejaVu Math TeX Gyre" panose="02000503000000000000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1350" i="1"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sz="1350" i="1"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</a:rPr>
                                  <m:t>2</m:t>
                                </m:r>
                              </m:sup>
                            </m:sSubSup>
                            <m:sSup>
                              <m:sSupPr>
                                <m:ctrlPr>
                                  <a:rPr lang="en-US" sz="1350" i="1">
                                    <a:latin typeface="DejaVu Math TeX Gyre" panose="02000503000000000000" charset="0"/>
                                    <a:cs typeface="DejaVu Math TeX Gyre" panose="02000503000000000000" charset="0"/>
                                  </a:rPr>
                                </m:ctrlPr>
                              </m:sSupPr>
                              <m:e>
                                <m:r>
                                  <a:rPr lang="en-US" sz="1350" i="1">
                                    <a:latin typeface="DejaVu Math TeX Gyre" panose="02000503000000000000" charset="0"/>
                                    <a:cs typeface="DejaVu Math TeX Gyre" panose="02000503000000000000" charset="0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sz="1350" i="1"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1350" i="1">
                                    <a:latin typeface="DejaVu Math TeX Gyre" panose="02000503000000000000" charset="0"/>
                                    <a:cs typeface="DejaVu Math TeX Gyre" panose="02000503000000000000" charset="0"/>
                                  </a:rPr>
                                </m:ctrlPr>
                              </m:sSupPr>
                              <m:e>
                                <m:r>
                                  <a:rPr lang="en-US" sz="1350" i="1"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</a:rPr>
                                  <m:t>𝛼</m:t>
                                </m:r>
                              </m:e>
                              <m:sup>
                                <m:r>
                                  <a:rPr lang="en-US" sz="1350" i="1"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1350" i="1">
                                    <a:latin typeface="DejaVu Math TeX Gyre" panose="02000503000000000000" charset="0"/>
                                    <a:cs typeface="DejaVu Math TeX Gyre" panose="02000503000000000000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1350" i="1">
                                        <a:latin typeface="DejaVu Math TeX Gyre" panose="02000503000000000000" charset="0"/>
                                        <a:cs typeface="DejaVu Math TeX Gyre" panose="02000503000000000000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sz="1350" i="1" spc="70" dirty="0">
                                        <a:solidFill>
                                          <a:srgbClr val="231F20"/>
                                        </a:solidFill>
                                        <a:latin typeface="DejaVu Math TeX Gyre" panose="02000503000000000000" charset="0"/>
                                        <a:ea typeface="MS Mincho" charset="0"/>
                                        <a:cs typeface="DejaVu Math TeX Gyre" panose="02000503000000000000" charset="0"/>
                                        <a:sym typeface="+mn-ea"/>
                                      </a:rPr>
                                      <m:t>1</m:t>
                                    </m:r>
                                    <m:r>
                                      <a:rPr lang="en-US" sz="1350" i="1" spc="70" dirty="0">
                                        <a:solidFill>
                                          <a:srgbClr val="231F20"/>
                                        </a:solidFill>
                                        <a:latin typeface="DejaVu Math TeX Gyre" panose="02000503000000000000" charset="0"/>
                                        <a:ea typeface="MS Mincho" charset="0"/>
                                        <a:cs typeface="DejaVu Math TeX Gyre" panose="02000503000000000000" charset="0"/>
                                        <a:sym typeface="+mn-ea"/>
                                      </a:rPr>
                                      <m:t> </m:t>
                                    </m:r>
                                    <m:r>
                                      <a:rPr sz="1350" i="1" spc="-220" dirty="0">
                                        <a:solidFill>
                                          <a:srgbClr val="231F20"/>
                                        </a:solidFill>
                                        <a:latin typeface="DejaVu Math TeX Gyre" panose="02000503000000000000" charset="0"/>
                                        <a:ea typeface="MS Mincho" charset="0"/>
                                        <a:cs typeface="DejaVu Math TeX Gyre" panose="02000503000000000000" charset="0"/>
                                        <a:sym typeface="+mn-ea"/>
                                      </a:rPr>
                                      <m:t>−</m:t>
                                    </m:r>
                                    <m:r>
                                      <a:rPr lang="en-US" sz="1350" i="1" spc="-220" dirty="0">
                                        <a:solidFill>
                                          <a:srgbClr val="231F20"/>
                                        </a:solidFill>
                                        <a:latin typeface="DejaVu Math TeX Gyre" panose="02000503000000000000" charset="0"/>
                                        <a:ea typeface="MS Mincho" charset="0"/>
                                        <a:cs typeface="DejaVu Math TeX Gyre" panose="02000503000000000000" charset="0"/>
                                        <a:sym typeface="+mn-ea"/>
                                      </a:rPr>
                                      <m:t>  </m:t>
                                    </m:r>
                                    <m:sSup>
                                      <m:sSupPr>
                                        <m:ctrlPr>
                                          <a:rPr sz="1350" i="1" spc="-220" dirty="0">
                                            <a:solidFill>
                                              <a:srgbClr val="231F20"/>
                                            </a:solidFill>
                                            <a:latin typeface="DejaVu Math TeX Gyre" panose="02000503000000000000" charset="0"/>
                                            <a:cs typeface="DejaVu Math TeX Gyre" panose="02000503000000000000" charset="0"/>
                                            <a:sym typeface="+mn-ea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350" i="1" spc="-220" dirty="0">
                                            <a:solidFill>
                                              <a:srgbClr val="231F20"/>
                                            </a:solidFill>
                                            <a:latin typeface="DejaVu Math TeX Gyre" panose="02000503000000000000" charset="0"/>
                                            <a:cs typeface="DejaVu Math TeX Gyre" panose="02000503000000000000" charset="0"/>
                                            <a:sym typeface="+mn-ea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1350" i="1" spc="-220" dirty="0">
                                            <a:solidFill>
                                              <a:srgbClr val="231F20"/>
                                            </a:solidFill>
                                            <a:latin typeface="DejaVu Math TeX Gyre" panose="02000503000000000000" charset="0"/>
                                            <a:ea typeface="MS Mincho" charset="0"/>
                                            <a:cs typeface="DejaVu Math TeX Gyre" panose="02000503000000000000" charset="0"/>
                                            <a:sym typeface="+mn-ea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en-US" sz="1350" i="1"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1350" i="1">
                            <a:latin typeface="DejaVu Math TeX Gyre" panose="02000503000000000000" charset="0"/>
                            <a:ea typeface="MS Mincho" charset="0"/>
                            <a:cs typeface="DejaVu Math TeX Gyre" panose="02000503000000000000" charset="0"/>
                          </a:rPr>
                          <m:t>+</m:t>
                        </m:r>
                        <m:f>
                          <m:fPr>
                            <m:ctrlPr>
                              <a:rPr lang="en-US" sz="1350" i="1">
                                <a:latin typeface="DejaVu Math TeX Gyre" panose="02000503000000000000" charset="0"/>
                                <a:cs typeface="DejaVu Math TeX Gyre" panose="02000503000000000000" charset="0"/>
                              </a:rPr>
                            </m:ctrlPr>
                          </m:fPr>
                          <m:num>
                            <m:r>
                              <a:rPr lang="en-US" sz="1350" i="1">
                                <a:latin typeface="DejaVu Math TeX Gyre" panose="02000503000000000000" charset="0"/>
                                <a:ea typeface="MS Mincho" charset="0"/>
                                <a:cs typeface="DejaVu Math TeX Gyre" panose="02000503000000000000" charset="0"/>
                              </a:rPr>
                              <m:t>3</m:t>
                            </m:r>
                            <m:sSubSup>
                              <m:sSubSupPr>
                                <m:ctrlPr>
                                  <a:rPr lang="en-US" sz="1350" i="1">
                                    <a:latin typeface="DejaVu Math TeX Gyre" panose="02000503000000000000" charset="0"/>
                                    <a:cs typeface="DejaVu Math TeX Gyre" panose="02000503000000000000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350" i="1">
                                    <a:latin typeface="DejaVu Math TeX Gyre" panose="02000503000000000000" charset="0"/>
                                    <a:cs typeface="DejaVu Math TeX Gyre" panose="02000503000000000000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1350" i="1"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sz="1350" i="1"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</a:rPr>
                                  <m:t>2</m:t>
                                </m:r>
                              </m:sup>
                            </m:sSubSup>
                            <m:sSup>
                              <m:sSupPr>
                                <m:ctrlPr>
                                  <a:rPr lang="en-US" sz="1350" i="1">
                                    <a:latin typeface="DejaVu Math TeX Gyre" panose="02000503000000000000" charset="0"/>
                                    <a:cs typeface="DejaVu Math TeX Gyre" panose="02000503000000000000" charset="0"/>
                                  </a:rPr>
                                </m:ctrlPr>
                              </m:sSupPr>
                              <m:e>
                                <m:r>
                                  <a:rPr lang="en-US" sz="1350" i="1">
                                    <a:latin typeface="DejaVu Math TeX Gyre" panose="02000503000000000000" charset="0"/>
                                    <a:cs typeface="DejaVu Math TeX Gyre" panose="02000503000000000000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sz="1350" i="1"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1350" i="1">
                                    <a:latin typeface="DejaVu Math TeX Gyre" panose="02000503000000000000" charset="0"/>
                                    <a:cs typeface="DejaVu Math TeX Gyre" panose="02000503000000000000" charset="0"/>
                                  </a:rPr>
                                </m:ctrlPr>
                              </m:sSupPr>
                              <m:e>
                                <m:r>
                                  <a:rPr lang="en-US" sz="1350" i="1"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</a:rPr>
                                  <m:t>2</m:t>
                                </m:r>
                                <m:r>
                                  <a:rPr lang="en-US" sz="1350" i="1"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</a:rPr>
                                  <m:t>𝛼</m:t>
                                </m:r>
                              </m:e>
                              <m:sup>
                                <m:r>
                                  <a:rPr lang="en-US" sz="1350" i="1"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1350" i="1">
                                    <a:latin typeface="DejaVu Math TeX Gyre" panose="02000503000000000000" charset="0"/>
                                    <a:cs typeface="DejaVu Math TeX Gyre" panose="02000503000000000000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1350" i="1">
                                        <a:latin typeface="DejaVu Math TeX Gyre" panose="02000503000000000000" charset="0"/>
                                        <a:cs typeface="DejaVu Math TeX Gyre" panose="02000503000000000000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sz="1350" i="1" spc="70" dirty="0">
                                        <a:solidFill>
                                          <a:srgbClr val="231F20"/>
                                        </a:solidFill>
                                        <a:latin typeface="DejaVu Math TeX Gyre" panose="02000503000000000000" charset="0"/>
                                        <a:ea typeface="MS Mincho" charset="0"/>
                                        <a:cs typeface="DejaVu Math TeX Gyre" panose="02000503000000000000" charset="0"/>
                                        <a:sym typeface="+mn-ea"/>
                                      </a:rPr>
                                      <m:t>1</m:t>
                                    </m:r>
                                    <m:r>
                                      <a:rPr lang="en-US" sz="1350" i="1" spc="70" dirty="0">
                                        <a:solidFill>
                                          <a:srgbClr val="231F20"/>
                                        </a:solidFill>
                                        <a:latin typeface="DejaVu Math TeX Gyre" panose="02000503000000000000" charset="0"/>
                                        <a:ea typeface="MS Mincho" charset="0"/>
                                        <a:cs typeface="DejaVu Math TeX Gyre" panose="02000503000000000000" charset="0"/>
                                        <a:sym typeface="+mn-ea"/>
                                      </a:rPr>
                                      <m:t> </m:t>
                                    </m:r>
                                    <m:r>
                                      <a:rPr sz="1350" i="1" spc="-220" dirty="0">
                                        <a:solidFill>
                                          <a:srgbClr val="231F20"/>
                                        </a:solidFill>
                                        <a:latin typeface="DejaVu Math TeX Gyre" panose="02000503000000000000" charset="0"/>
                                        <a:ea typeface="MS Mincho" charset="0"/>
                                        <a:cs typeface="DejaVu Math TeX Gyre" panose="02000503000000000000" charset="0"/>
                                        <a:sym typeface="+mn-ea"/>
                                      </a:rPr>
                                      <m:t>−</m:t>
                                    </m:r>
                                    <m:r>
                                      <a:rPr lang="en-US" sz="1350" i="1" spc="-220" dirty="0">
                                        <a:solidFill>
                                          <a:srgbClr val="231F20"/>
                                        </a:solidFill>
                                        <a:latin typeface="DejaVu Math TeX Gyre" panose="02000503000000000000" charset="0"/>
                                        <a:ea typeface="MS Mincho" charset="0"/>
                                        <a:cs typeface="DejaVu Math TeX Gyre" panose="02000503000000000000" charset="0"/>
                                        <a:sym typeface="+mn-ea"/>
                                      </a:rPr>
                                      <m:t>  </m:t>
                                    </m:r>
                                    <m:sSup>
                                      <m:sSupPr>
                                        <m:ctrlPr>
                                          <a:rPr sz="1350" i="1" spc="-220" dirty="0">
                                            <a:solidFill>
                                              <a:srgbClr val="231F20"/>
                                            </a:solidFill>
                                            <a:latin typeface="DejaVu Math TeX Gyre" panose="02000503000000000000" charset="0"/>
                                            <a:cs typeface="DejaVu Math TeX Gyre" panose="02000503000000000000" charset="0"/>
                                            <a:sym typeface="+mn-ea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350" i="1" spc="-220" dirty="0">
                                            <a:solidFill>
                                              <a:srgbClr val="231F20"/>
                                            </a:solidFill>
                                            <a:latin typeface="DejaVu Math TeX Gyre" panose="02000503000000000000" charset="0"/>
                                            <a:cs typeface="DejaVu Math TeX Gyre" panose="02000503000000000000" charset="0"/>
                                            <a:sym typeface="+mn-ea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1350" i="1" spc="-220" dirty="0">
                                            <a:solidFill>
                                              <a:srgbClr val="231F20"/>
                                            </a:solidFill>
                                            <a:latin typeface="DejaVu Math TeX Gyre" panose="02000503000000000000" charset="0"/>
                                            <a:ea typeface="MS Mincho" charset="0"/>
                                            <a:cs typeface="DejaVu Math TeX Gyre" panose="02000503000000000000" charset="0"/>
                                            <a:sym typeface="+mn-ea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en-US" sz="1350" i="1">
                                    <a:latin typeface="DejaVu Math TeX Gyre" panose="02000503000000000000" charset="0"/>
                                    <a:ea typeface="MS Mincho" charset="0"/>
                                    <a:cs typeface="DejaVu Math TeX Gyre" panose="02000503000000000000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1350" i="1">
                        <a:latin typeface="DejaVu Math TeX Gyre" panose="02000503000000000000" charset="0"/>
                        <a:ea typeface="MS Mincho" charset="0"/>
                        <a:cs typeface="DejaVu Math TeX Gyre" panose="02000503000000000000" charset="0"/>
                      </a:rPr>
                      <m:t>.</m:t>
                    </m:r>
                  </m:oMath>
                </a14:m>
                <a:r>
                  <a:rPr sz="1350" i="1" spc="10" dirty="0">
                    <a:solidFill>
                      <a:srgbClr val="231F20"/>
                    </a:solidFill>
                    <a:latin typeface="DejaVu Math TeX Gyre" panose="02000503000000000000" charset="0"/>
                    <a:cs typeface="DejaVu Math TeX Gyre" panose="02000503000000000000" charset="0"/>
                    <a:sym typeface="+mn-ea"/>
                  </a:rPr>
                  <a:t> </a:t>
                </a:r>
                <a:endParaRPr lang="en-US" sz="1350" i="1"/>
              </a:p>
            </p:txBody>
          </p:sp>
        </mc:Choice>
        <mc:Fallback>
          <p:sp>
            <p:nvSpPr>
              <p:cNvPr id="291" name="Text Box 2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960" y="3346450"/>
                <a:ext cx="3976370" cy="97218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5" name="object 44"/>
          <p:cNvSpPr txBox="1"/>
          <p:nvPr/>
        </p:nvSpPr>
        <p:spPr>
          <a:xfrm>
            <a:off x="9329420" y="7971790"/>
            <a:ext cx="332105" cy="2216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FR" sz="1350">
                <a:latin typeface="Palatino Linotype"/>
                <a:cs typeface="Palatino Linotype"/>
              </a:rPr>
              <a:t>(2)</a:t>
            </a:r>
            <a:endParaRPr lang="fr-FR" sz="1350">
              <a:latin typeface="Palatino Linotype"/>
              <a:cs typeface="Palatino Linotype"/>
            </a:endParaRPr>
          </a:p>
        </p:txBody>
      </p:sp>
      <p:sp>
        <p:nvSpPr>
          <p:cNvPr id="296" name="object 44"/>
          <p:cNvSpPr txBox="1"/>
          <p:nvPr/>
        </p:nvSpPr>
        <p:spPr>
          <a:xfrm>
            <a:off x="9329420" y="8628380"/>
            <a:ext cx="332105" cy="2216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FR" sz="1350">
                <a:latin typeface="Palatino Linotype"/>
                <a:cs typeface="Palatino Linotype"/>
              </a:rPr>
              <a:t>(3)</a:t>
            </a:r>
            <a:endParaRPr lang="fr-FR" sz="1350">
              <a:latin typeface="Palatino Linotype"/>
              <a:cs typeface="Palatino Linotype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7" name="Text Box 296"/>
              <p:cNvSpPr txBox="1"/>
              <p:nvPr/>
            </p:nvSpPr>
            <p:spPr>
              <a:xfrm>
                <a:off x="10536555" y="3060700"/>
                <a:ext cx="4110990" cy="2567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fr-FR" sz="120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𝑧</m:t>
                      </m:r>
                      <m:d>
                        <m:dPr>
                          <m:endChr m:val=""/>
                          <m:ctrlPr>
                            <a:rPr lang="en-US" altLang="fr-FR" sz="120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</m:ctrlPr>
                        </m:dPr>
                        <m:e>
                          <m:r>
                            <a:rPr lang="en-US" altLang="fr-FR" sz="120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1</m:t>
                          </m:r>
                          <m:r>
                            <a:rPr lang="en-US" altLang="fr-FR" sz="120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altLang="fr-FR" sz="1200" i="1">
                                  <a:latin typeface="DejaVu Math TeX Gyre" panose="02000503000000000000" charset="0"/>
                                  <a:cs typeface="DejaVu Math TeX Gyre" panose="02000503000000000000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fr-FR" sz="1200" i="1">
                                      <a:latin typeface="DejaVu Math TeX Gyre" panose="02000503000000000000" charset="0"/>
                                      <a:cs typeface="DejaVu Math TeX Gyre" panose="02000503000000000000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fr-FR" sz="1200" i="1">
                                      <a:latin typeface="DejaVu Math TeX Gyre" panose="02000503000000000000" charset="0"/>
                                      <a:cs typeface="DejaVu Math TeX Gyre" panose="02000503000000000000" charset="0"/>
                                    </a:rPr>
                                    <m:t>𝑧</m:t>
                                  </m:r>
                                  <m:r>
                                    <a:rPr lang="en-US" altLang="fr-FR" sz="1200" i="1">
                                      <a:latin typeface="DejaVu Math TeX Gyre" panose="02000503000000000000" charset="0"/>
                                      <a:cs typeface="DejaVu Math TeX Gyre" panose="02000503000000000000" charset="0"/>
                                    </a:rPr>
                                    <m:t>−</m:t>
                                  </m:r>
                                  <m:r>
                                    <a:rPr lang="en-US" altLang="fr-FR" sz="1200" i="1">
                                      <a:latin typeface="DejaVu Math TeX Gyre" panose="02000503000000000000" charset="0"/>
                                      <a:cs typeface="DejaVu Math TeX Gyre" panose="02000503000000000000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fr-FR" sz="1200" i="1">
                                      <a:latin typeface="DejaVu Math TeX Gyre" panose="02000503000000000000" charset="0"/>
                                      <a:cs typeface="DejaVu Math TeX Gyre" panose="02000503000000000000" charset="0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begChr m:val="["/>
                              <m:endChr m:val=""/>
                              <m:ctrlPr>
                                <a:rPr lang="en-US" altLang="fr-FR" sz="1200" i="1">
                                  <a:latin typeface="DejaVu Math TeX Gyre" panose="02000503000000000000" charset="0"/>
                                  <a:cs typeface="DejaVu Math TeX Gyre" panose="02000503000000000000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fr-FR" sz="1200" i="1">
                                      <a:latin typeface="DejaVu Math TeX Gyre" panose="02000503000000000000" charset="0"/>
                                      <a:cs typeface="DejaVu Math TeX Gyre" panose="02000503000000000000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fr-FR" sz="1200" i="1">
                                      <a:latin typeface="DejaVu Math TeX Gyre" panose="02000503000000000000" charset="0"/>
                                      <a:cs typeface="DejaVu Math TeX Gyre" panose="02000503000000000000" charset="0"/>
                                    </a:rPr>
                                    <m:t>88</m:t>
                                  </m:r>
                                  <m:sSup>
                                    <m:sSupPr>
                                      <m:ctrlP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altLang="fr-FR" sz="1200" i="1">
                                      <a:latin typeface="DejaVu Math TeX Gyre" panose="02000503000000000000" charset="0"/>
                                      <a:cs typeface="DejaVu Math TeX Gyre" panose="02000503000000000000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−</m:t>
                                      </m:r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77</m:t>
                                      </m:r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+</m:t>
                                      </m:r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15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fr-FR" sz="1200" i="1">
                                              <a:latin typeface="DejaVu Math TeX Gyre" panose="02000503000000000000" charset="0"/>
                                              <a:cs typeface="DejaVu Math TeX Gyre" panose="02000503000000000000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fr-FR" sz="1200" i="1">
                                              <a:latin typeface="DejaVu Math TeX Gyre" panose="02000503000000000000" charset="0"/>
                                              <a:cs typeface="DejaVu Math TeX Gyre" panose="02000503000000000000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altLang="fr-FR" sz="1200" i="1">
                                              <a:latin typeface="DejaVu Math TeX Gyre" panose="02000503000000000000" charset="0"/>
                                              <a:cs typeface="DejaVu Math TeX Gyre" panose="02000503000000000000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altLang="fr-FR" sz="1200" i="1">
                                                  <a:latin typeface="DejaVu Math TeX Gyre" panose="02000503000000000000" charset="0"/>
                                                  <a:cs typeface="DejaVu Math TeX Gyre" panose="02000503000000000000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fr-FR" sz="1200" i="1">
                                                  <a:latin typeface="DejaVu Math TeX Gyre" panose="02000503000000000000" charset="0"/>
                                                  <a:cs typeface="DejaVu Math TeX Gyre" panose="02000503000000000000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altLang="fr-FR" sz="1200" i="1">
                                                  <a:latin typeface="DejaVu Math TeX Gyre" panose="02000503000000000000" charset="0"/>
                                                  <a:cs typeface="DejaVu Math TeX Gyre" panose="02000503000000000000" charset="0"/>
                                                </a:rPr>
                                                <m:t>𝑚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altLang="fr-FR" sz="1200" i="1">
                                                      <a:latin typeface="DejaVu Math TeX Gyre" panose="02000503000000000000" charset="0"/>
                                                      <a:cs typeface="DejaVu Math TeX Gyre" panose="02000503000000000000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fr-FR" sz="1200" i="1">
                                                      <a:latin typeface="DejaVu Math TeX Gyre" panose="02000503000000000000" charset="0"/>
                                                      <a:cs typeface="DejaVu Math TeX Gyre" panose="02000503000000000000" charset="0"/>
                                                    </a:rPr>
                                                    <m:t>𝑟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fr-FR" sz="1200" i="1">
                                                      <a:latin typeface="DejaVu Math TeX Gyre" panose="02000503000000000000" charset="0"/>
                                                      <a:cs typeface="DejaVu Math TeX Gyre" panose="02000503000000000000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rad>
                                    </m:e>
                                  </m:d>
                                </m:num>
                                <m:den>
                                  <m:r>
                                    <a:rPr lang="en-US" altLang="fr-FR" sz="1200" i="1">
                                      <a:latin typeface="DejaVu Math TeX Gyre" panose="02000503000000000000" charset="0"/>
                                      <a:cs typeface="DejaVu Math TeX Gyre" panose="02000503000000000000" charset="0"/>
                                    </a:rPr>
                                    <m:t>32</m:t>
                                  </m:r>
                                  <m:sSubSup>
                                    <m:sSubSupPr>
                                      <m:ctrlP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3</m:t>
                                      </m:r>
                                    </m:sup>
                                  </m:sSubSup>
                                  <m:sSup>
                                    <m:sSupPr>
                                      <m:ctrlP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fr-FR" sz="1200" i="1">
                                              <a:latin typeface="DejaVu Math TeX Gyre" panose="02000503000000000000" charset="0"/>
                                              <a:cs typeface="DejaVu Math TeX Gyre" panose="02000503000000000000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fr-FR" sz="1200" i="1">
                                                  <a:latin typeface="DejaVu Math TeX Gyre" panose="02000503000000000000" charset="0"/>
                                                  <a:cs typeface="DejaVu Math TeX Gyre" panose="02000503000000000000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fr-FR" sz="1200" i="1">
                                                  <a:latin typeface="DejaVu Math TeX Gyre" panose="02000503000000000000" charset="0"/>
                                                  <a:cs typeface="DejaVu Math TeX Gyre" panose="02000503000000000000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fr-FR" sz="1200" i="1">
                                                  <a:latin typeface="DejaVu Math TeX Gyre" panose="02000503000000000000" charset="0"/>
                                                  <a:cs typeface="DejaVu Math TeX Gyre" panose="02000503000000000000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fr-FR" sz="1200" i="1">
                                              <a:latin typeface="DejaVu Math TeX Gyre" panose="02000503000000000000" charset="0"/>
                                              <a:cs typeface="DejaVu Math TeX Gyre" panose="02000503000000000000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fr-FR" sz="1200" i="1">
                                              <a:latin typeface="DejaVu Math TeX Gyre" panose="02000503000000000000" charset="0"/>
                                              <a:cs typeface="DejaVu Math TeX Gyre" panose="02000503000000000000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altLang="fr-FR" sz="1200" i="1">
                                              <a:latin typeface="DejaVu Math TeX Gyre" panose="02000503000000000000" charset="0"/>
                                              <a:cs typeface="DejaVu Math TeX Gyre" panose="02000503000000000000" charset="0"/>
                                            </a:rPr>
                                            <m:t>𝑚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altLang="fr-FR" sz="120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−</m:t>
                      </m:r>
                      <m:d>
                        <m:dPr>
                          <m:begChr m:val=""/>
                          <m:ctrlPr>
                            <a:rPr lang="en-US" altLang="fr-FR" sz="120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]"/>
                              <m:ctrlPr>
                                <a:rPr lang="en-US" altLang="fr-FR" sz="1200" i="1">
                                  <a:latin typeface="DejaVu Math TeX Gyre" panose="02000503000000000000" charset="0"/>
                                  <a:cs typeface="DejaVu Math TeX Gyre" panose="02000503000000000000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fr-FR" sz="1200" i="1">
                                      <a:latin typeface="DejaVu Math TeX Gyre" panose="02000503000000000000" charset="0"/>
                                      <a:cs typeface="DejaVu Math TeX Gyre" panose="02000503000000000000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fr-FR" sz="1200" i="1">
                                      <a:latin typeface="DejaVu Math TeX Gyre" panose="02000503000000000000" charset="0"/>
                                      <a:cs typeface="DejaVu Math TeX Gyre" panose="02000503000000000000" charset="0"/>
                                    </a:rPr>
                                    <m:t>8</m:t>
                                  </m:r>
                                  <m:r>
                                    <a:rPr lang="en-US" altLang="fr-FR" sz="1200" i="1">
                                      <a:latin typeface="DejaVu Math TeX Gyre" panose="02000503000000000000" charset="0"/>
                                      <a:cs typeface="DejaVu Math TeX Gyre" panose="02000503000000000000" charset="0"/>
                                    </a:rPr>
                                    <m:t> </m:t>
                                  </m:r>
                                  <m:r>
                                    <a:rPr lang="en-US" altLang="fr-FR" sz="1200" i="1">
                                      <a:latin typeface="DejaVu Math TeX Gyre" panose="02000503000000000000" charset="0"/>
                                      <a:cs typeface="DejaVu Math TeX Gyre" panose="02000503000000000000" charset="0"/>
                                    </a:rPr>
                                    <m:t>𝑚</m:t>
                                  </m:r>
                                  <m:sSubSup>
                                    <m:sSubSupPr>
                                      <m:ctrlP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 </m:t>
                                      </m:r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−</m:t>
                                      </m:r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2</m:t>
                                      </m:r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+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fr-FR" sz="1200" i="1">
                                              <a:latin typeface="DejaVu Math TeX Gyre" panose="02000503000000000000" charset="0"/>
                                              <a:cs typeface="DejaVu Math TeX Gyre" panose="02000503000000000000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fr-FR" sz="1200" i="1">
                                              <a:latin typeface="DejaVu Math TeX Gyre" panose="02000503000000000000" charset="0"/>
                                              <a:cs typeface="DejaVu Math TeX Gyre" panose="02000503000000000000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altLang="fr-FR" sz="1200" i="1">
                                              <a:latin typeface="DejaVu Math TeX Gyre" panose="02000503000000000000" charset="0"/>
                                              <a:cs typeface="DejaVu Math TeX Gyre" panose="02000503000000000000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altLang="fr-FR" sz="1200" i="1">
                                                  <a:latin typeface="DejaVu Math TeX Gyre" panose="02000503000000000000" charset="0"/>
                                                  <a:cs typeface="DejaVu Math TeX Gyre" panose="02000503000000000000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fr-FR" sz="1200" i="1">
                                                  <a:latin typeface="DejaVu Math TeX Gyre" panose="02000503000000000000" charset="0"/>
                                                  <a:cs typeface="DejaVu Math TeX Gyre" panose="02000503000000000000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altLang="fr-FR" sz="1200" i="1">
                                                  <a:latin typeface="DejaVu Math TeX Gyre" panose="02000503000000000000" charset="0"/>
                                                  <a:cs typeface="DejaVu Math TeX Gyre" panose="02000503000000000000" charset="0"/>
                                                </a:rPr>
                                                <m:t>𝑚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altLang="fr-FR" sz="1200" i="1">
                                                      <a:latin typeface="DejaVu Math TeX Gyre" panose="02000503000000000000" charset="0"/>
                                                      <a:cs typeface="DejaVu Math TeX Gyre" panose="02000503000000000000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fr-FR" sz="1200" i="1">
                                                      <a:latin typeface="DejaVu Math TeX Gyre" panose="02000503000000000000" charset="0"/>
                                                      <a:cs typeface="DejaVu Math TeX Gyre" panose="02000503000000000000" charset="0"/>
                                                    </a:rPr>
                                                    <m:t>𝑟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fr-FR" sz="1200" i="1">
                                                      <a:latin typeface="DejaVu Math TeX Gyre" panose="02000503000000000000" charset="0"/>
                                                      <a:cs typeface="DejaVu Math TeX Gyre" panose="02000503000000000000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rad>
                                    </m:e>
                                  </m:d>
                                </m:num>
                                <m:den>
                                  <m:r>
                                    <a:rPr lang="en-US" altLang="fr-FR" sz="1200" i="1">
                                      <a:latin typeface="DejaVu Math TeX Gyre" panose="02000503000000000000" charset="0"/>
                                      <a:cs typeface="DejaVu Math TeX Gyre" panose="02000503000000000000" charset="0"/>
                                    </a:rPr>
                                    <m:t>32</m:t>
                                  </m:r>
                                  <m:sSubSup>
                                    <m:sSubSupPr>
                                      <m:ctrlP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3</m:t>
                                      </m:r>
                                    </m:sup>
                                  </m:sSubSup>
                                  <m:sSup>
                                    <m:sSupPr>
                                      <m:ctrlP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fr-FR" sz="1200" i="1">
                                              <a:latin typeface="DejaVu Math TeX Gyre" panose="02000503000000000000" charset="0"/>
                                              <a:cs typeface="DejaVu Math TeX Gyre" panose="02000503000000000000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fr-FR" sz="1200" i="1">
                                                  <a:latin typeface="DejaVu Math TeX Gyre" panose="02000503000000000000" charset="0"/>
                                                  <a:cs typeface="DejaVu Math TeX Gyre" panose="02000503000000000000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fr-FR" sz="1200" i="1">
                                                  <a:latin typeface="DejaVu Math TeX Gyre" panose="02000503000000000000" charset="0"/>
                                                  <a:cs typeface="DejaVu Math TeX Gyre" panose="02000503000000000000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fr-FR" sz="1200" i="1">
                                                  <a:latin typeface="DejaVu Math TeX Gyre" panose="02000503000000000000" charset="0"/>
                                                  <a:cs typeface="DejaVu Math TeX Gyre" panose="02000503000000000000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fr-FR" sz="1200" i="1">
                                              <a:latin typeface="DejaVu Math TeX Gyre" panose="02000503000000000000" charset="0"/>
                                              <a:cs typeface="DejaVu Math TeX Gyre" panose="02000503000000000000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fr-FR" sz="1200" i="1">
                                              <a:latin typeface="DejaVu Math TeX Gyre" panose="02000503000000000000" charset="0"/>
                                              <a:cs typeface="DejaVu Math TeX Gyre" panose="02000503000000000000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altLang="fr-FR" sz="1200" i="1">
                                              <a:latin typeface="DejaVu Math TeX Gyre" panose="02000503000000000000" charset="0"/>
                                              <a:cs typeface="DejaVu Math TeX Gyre" panose="02000503000000000000" charset="0"/>
                                            </a:rPr>
                                            <m:t>𝑚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fr-FR" sz="1200" i="1">
                                          <a:latin typeface="DejaVu Math TeX Gyre" panose="02000503000000000000" charset="0"/>
                                          <a:cs typeface="DejaVu Math TeX Gyre" panose="02000503000000000000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altLang="fr-FR" sz="120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,</m:t>
                      </m:r>
                    </m:oMath>
                  </m:oMathPara>
                </a14:m>
                <a:endParaRPr lang="en-US" altLang="fr-FR" sz="1250" i="1">
                  <a:latin typeface="DejaVu Math TeX Gyre" panose="02000503000000000000" charset="0"/>
                  <a:cs typeface="DejaVu Math TeX Gyre" panose="02000503000000000000" charset="0"/>
                </a:endParaRPr>
              </a:p>
              <a:p>
                <a:endParaRPr lang="fr-FR" altLang="en-US" sz="1250" i="1">
                  <a:latin typeface="Trebuchet MS" panose="020B0603020202020204"/>
                  <a:cs typeface="Trebuchet MS" panose="020B0603020202020204"/>
                </a:endParaRPr>
              </a:p>
              <a:p>
                <a:endParaRPr lang="fr-FR" altLang="en-US" sz="1250" i="1">
                  <a:latin typeface="Trebuchet MS" panose="020B0603020202020204"/>
                  <a:cs typeface="Trebuchet MS" panose="020B0603020202020204"/>
                </a:endParaRPr>
              </a:p>
            </p:txBody>
          </p:sp>
        </mc:Choice>
        <mc:Fallback>
          <p:sp>
            <p:nvSpPr>
              <p:cNvPr id="297" name="Text Box 2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6555" y="3060700"/>
                <a:ext cx="4110990" cy="256730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0" name="object 200"/>
          <p:cNvSpPr txBox="1"/>
          <p:nvPr/>
        </p:nvSpPr>
        <p:spPr>
          <a:xfrm>
            <a:off x="10230970" y="1688667"/>
            <a:ext cx="2014855" cy="40957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lang="fr-FR" sz="2150" b="1" spc="85" dirty="0">
                <a:solidFill>
                  <a:srgbClr val="FFFFFF"/>
                </a:solidFill>
                <a:latin typeface="Palatino Linotype"/>
                <a:cs typeface="Palatino Linotype"/>
              </a:rPr>
              <a:t>L</a:t>
            </a:r>
            <a:r>
              <a:rPr lang="fr-FR" sz="1750" b="1" spc="85" dirty="0">
                <a:solidFill>
                  <a:srgbClr val="FFFFFF"/>
                </a:solidFill>
                <a:latin typeface="Palatino Linotype"/>
                <a:cs typeface="Palatino Linotype"/>
              </a:rPr>
              <a:t>IGHT</a:t>
            </a:r>
            <a:r>
              <a:rPr sz="1750" b="1" spc="15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fr-FR" sz="1750" b="1" spc="80" dirty="0">
                <a:solidFill>
                  <a:srgbClr val="FFFFFF"/>
                </a:solidFill>
                <a:latin typeface="Palatino Linotype"/>
                <a:cs typeface="Palatino Linotype"/>
              </a:rPr>
              <a:t>PATH</a:t>
            </a:r>
            <a:endParaRPr sz="2150">
              <a:latin typeface="Palatino Linotype"/>
              <a:cs typeface="Palatino Linotype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1" name="Text Box 300"/>
              <p:cNvSpPr txBox="1"/>
              <p:nvPr/>
            </p:nvSpPr>
            <p:spPr>
              <a:xfrm>
                <a:off x="15932785" y="5177790"/>
                <a:ext cx="2653665" cy="714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50" spc="170" dirty="0">
                          <a:solidFill>
                            <a:srgbClr val="231F20"/>
                          </a:solidFill>
                          <a:latin typeface="DejaVu Math TeX Gyre" panose="02000503000000000000" charset="0"/>
                          <a:ea typeface="MS Mincho" charset="0"/>
                          <a:cs typeface="DejaVu Math TeX Gyre" panose="02000503000000000000" charset="0"/>
                        </a:rPr>
                        <m:t>∆</m:t>
                      </m:r>
                      <m:acc>
                        <m:accPr>
                          <m:ctrlPr>
                            <a:rPr lang="en-US" sz="1350" i="1" spc="170" dirty="0">
                              <a:solidFill>
                                <a:srgbClr val="231F20"/>
                              </a:solidFill>
                              <a:latin typeface="DejaVu Math TeX Gyre" panose="02000503000000000000" charset="0"/>
                              <a:ea typeface="MS Mincho" charset="0"/>
                              <a:cs typeface="DejaVu Math TeX Gyre" panose="02000503000000000000" charset="0"/>
                            </a:rPr>
                          </m:ctrlPr>
                        </m:accPr>
                        <m:e>
                          <m:r>
                            <a:rPr lang="en-US" sz="1350" i="1" spc="170" dirty="0">
                              <a:solidFill>
                                <a:srgbClr val="231F20"/>
                              </a:solidFill>
                              <a:latin typeface="DejaVu Math TeX Gyre" panose="02000503000000000000" charset="0"/>
                              <a:ea typeface="MS Mincho" charset="0"/>
                              <a:cs typeface="DejaVu Math TeX Gyre" panose="02000503000000000000" charset="0"/>
                            </a:rPr>
                            <m:t>𝜙</m:t>
                          </m:r>
                        </m:e>
                      </m:acc>
                      <m:r>
                        <a:rPr lang="en-US" sz="1350" i="1" spc="170" dirty="0">
                          <a:solidFill>
                            <a:srgbClr val="231F20"/>
                          </a:solidFill>
                          <a:latin typeface="DejaVu Math TeX Gyre" panose="02000503000000000000" charset="0"/>
                          <a:ea typeface="MS Mincho" charset="0"/>
                          <a:cs typeface="DejaVu Math TeX Gyre" panose="02000503000000000000" charset="0"/>
                        </a:rPr>
                        <m:t>=</m:t>
                      </m:r>
                      <m:f>
                        <m:fPr>
                          <m:ctrlPr>
                            <a:rPr lang="en-US" sz="1350" i="1" spc="170" dirty="0">
                              <a:solidFill>
                                <a:srgbClr val="231F20"/>
                              </a:solidFill>
                              <a:latin typeface="DejaVu Math TeX Gyre" panose="02000503000000000000" charset="0"/>
                              <a:ea typeface="MS Mincho" charset="0"/>
                              <a:cs typeface="DejaVu Math TeX Gyre" panose="02000503000000000000" charset="0"/>
                            </a:rPr>
                          </m:ctrlPr>
                        </m:fPr>
                        <m:num>
                          <m:r>
                            <a:rPr lang="en-US" sz="1350" i="1" spc="170" dirty="0">
                              <a:solidFill>
                                <a:srgbClr val="231F20"/>
                              </a:solidFill>
                              <a:latin typeface="DejaVu Math TeX Gyre" panose="02000503000000000000" charset="0"/>
                              <a:ea typeface="MS Mincho" charset="0"/>
                              <a:cs typeface="DejaVu Math TeX Gyre" panose="02000503000000000000" charset="0"/>
                            </a:rPr>
                            <m:t>4</m:t>
                          </m:r>
                          <m:r>
                            <a:rPr lang="en-US" sz="1350" i="1" spc="170" dirty="0">
                              <a:solidFill>
                                <a:srgbClr val="231F20"/>
                              </a:solidFill>
                              <a:latin typeface="DejaVu Math TeX Gyre" panose="02000503000000000000" charset="0"/>
                              <a:ea typeface="MS Mincho" charset="0"/>
                              <a:cs typeface="DejaVu Math TeX Gyre" panose="02000503000000000000" charset="0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sz="1350" i="1">
                                  <a:latin typeface="DejaVu Math TeX Gyre" panose="02000503000000000000" charset="0"/>
                                  <a:cs typeface="DejaVu Math TeX Gyre" panose="02000503000000000000" charset="0"/>
                                </a:rPr>
                              </m:ctrlPr>
                            </m:sSupPr>
                            <m:e>
                              <m:r>
                                <a:rPr lang="en-US" sz="1350" i="1">
                                  <a:latin typeface="DejaVu Math TeX Gyre" panose="02000503000000000000" charset="0"/>
                                  <a:cs typeface="DejaVu Math TeX Gyre" panose="02000503000000000000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1350" i="1">
                                  <a:latin typeface="DejaVu Math TeX Gyre" panose="02000503000000000000" charset="0"/>
                                  <a:ea typeface="MS Mincho" charset="0"/>
                                  <a:cs typeface="DejaVu Math TeX Gyre" panose="02000503000000000000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𝑏</m:t>
                          </m:r>
                        </m:den>
                      </m:f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−</m:t>
                      </m:r>
                      <m:f>
                        <m:fPr>
                          <m:ctrlP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</m:ctrlPr>
                        </m:fPr>
                        <m:num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5</m:t>
                          </m:r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 </m:t>
                          </m:r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𝐺𝑀</m:t>
                          </m:r>
                        </m:num>
                        <m:den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6</m:t>
                          </m:r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 </m:t>
                          </m:r>
                          <m:sSup>
                            <m:sSupPr>
                              <m:ctrlPr>
                                <a:rPr sz="1350" i="1">
                                  <a:latin typeface="DejaVu Math TeX Gyre" panose="02000503000000000000" charset="0"/>
                                  <a:cs typeface="DejaVu Math TeX Gyre" panose="02000503000000000000" charset="0"/>
                                </a:rPr>
                              </m:ctrlPr>
                            </m:sSupPr>
                            <m:e>
                              <m:r>
                                <a:rPr lang="en-US" sz="1350" i="1">
                                  <a:latin typeface="DejaVu Math TeX Gyre" panose="02000503000000000000" charset="0"/>
                                  <a:cs typeface="DejaVu Math TeX Gyre" panose="02000503000000000000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1350" i="1">
                                  <a:latin typeface="DejaVu Math TeX Gyre" panose="02000503000000000000" charset="0"/>
                                  <a:ea typeface="MS Mincho" charset="0"/>
                                  <a:cs typeface="DejaVu Math TeX Gyre" panose="02000503000000000000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sz="1350" i="1">
                                  <a:latin typeface="DejaVu Math TeX Gyre" panose="02000503000000000000" charset="0"/>
                                  <a:cs typeface="DejaVu Math TeX Gyre" panose="02000503000000000000" charset="0"/>
                                </a:rPr>
                              </m:ctrlPr>
                            </m:sSupPr>
                            <m:e>
                              <m:r>
                                <a:rPr lang="en-US" sz="1350" i="1">
                                  <a:latin typeface="DejaVu Math TeX Gyre" panose="02000503000000000000" charset="0"/>
                                  <a:cs typeface="DejaVu Math TeX Gyre" panose="02000503000000000000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1350" i="1">
                                  <a:latin typeface="DejaVu Math TeX Gyre" panose="02000503000000000000" charset="0"/>
                                  <a:cs typeface="DejaVu Math TeX Gyre" panose="02000503000000000000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</m:ctrlPr>
                        </m:sSupPr>
                        <m:e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𝛩</m:t>
                          </m:r>
                        </m:e>
                        <m:sup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2</m:t>
                          </m:r>
                        </m:sup>
                      </m:sSup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,</m:t>
                      </m:r>
                    </m:oMath>
                  </m:oMathPara>
                </a14:m>
                <a:endParaRPr sz="1350">
                  <a:latin typeface="DejaVu Math TeX Gyre" panose="02000503000000000000" charset="0"/>
                  <a:cs typeface="DejaVu Math TeX Gyre" panose="02000503000000000000" charset="0"/>
                </a:endParaRPr>
              </a:p>
              <a:p>
                <a:endParaRPr lang="en-US" sz="1350">
                  <a:latin typeface="DejaVu Math TeX Gyre" panose="02000503000000000000" charset="0"/>
                  <a:cs typeface="DejaVu Math TeX Gyre" panose="02000503000000000000" charset="0"/>
                </a:endParaRPr>
              </a:p>
            </p:txBody>
          </p:sp>
        </mc:Choice>
        <mc:Fallback>
          <p:sp>
            <p:nvSpPr>
              <p:cNvPr id="301" name="Text Box 3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2785" y="5177790"/>
                <a:ext cx="2653665" cy="714375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2" name="object 121"/>
          <p:cNvSpPr txBox="1"/>
          <p:nvPr/>
        </p:nvSpPr>
        <p:spPr>
          <a:xfrm>
            <a:off x="19269710" y="5300980"/>
            <a:ext cx="404495" cy="2444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(</a:t>
            </a:r>
            <a:r>
              <a:rPr lang="fr-FR" sz="1500" dirty="0">
                <a:solidFill>
                  <a:srgbClr val="231F20"/>
                </a:solidFill>
                <a:latin typeface="Palatino Linotype"/>
                <a:cs typeface="Palatino Linotype"/>
              </a:rPr>
              <a:t>6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)</a:t>
            </a:r>
            <a:endParaRPr sz="1500">
              <a:latin typeface="Palatino Linotype"/>
              <a:cs typeface="Palatino Linotype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3" name="Text Box 302"/>
              <p:cNvSpPr txBox="1"/>
              <p:nvPr/>
            </p:nvSpPr>
            <p:spPr>
              <a:xfrm>
                <a:off x="15728315" y="6236970"/>
                <a:ext cx="3208020" cy="329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</m:ctrlPr>
                        </m:sSupPr>
                        <m:e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𝛩</m:t>
                          </m:r>
                        </m:e>
                        <m:sup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𝑝ℎ𝑦</m:t>
                          </m:r>
                        </m:sup>
                      </m:sSup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350" i="1" spc="40" dirty="0">
                              <a:solidFill>
                                <a:srgbClr val="231F20"/>
                              </a:solidFill>
                              <a:latin typeface="DejaVu Math TeX Gyre" panose="02000503000000000000" charset="0"/>
                              <a:cs typeface="DejaVu Math TeX Gyre" panose="02000503000000000000" charset="0"/>
                              <a:sym typeface="+mn-ea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350" i="1" spc="40" dirty="0">
                                  <a:solidFill>
                                    <a:srgbClr val="231F20"/>
                                  </a:solidFill>
                                  <a:latin typeface="DejaVu Math TeX Gyre" panose="02000503000000000000" charset="0"/>
                                  <a:cs typeface="DejaVu Math TeX Gyre" panose="02000503000000000000" charset="0"/>
                                  <a:sym typeface="+mn-ea"/>
                                </a:rPr>
                              </m:ctrlPr>
                            </m:sSupPr>
                            <m:e>
                              <m:r>
                                <a:rPr lang="en-US" sz="1350" i="1" spc="40" dirty="0">
                                  <a:solidFill>
                                    <a:srgbClr val="231F20"/>
                                  </a:solidFill>
                                  <a:latin typeface="DejaVu Math TeX Gyre" panose="02000503000000000000" charset="0"/>
                                  <a:cs typeface="DejaVu Math TeX Gyre" panose="02000503000000000000" charset="0"/>
                                  <a:sym typeface="+mn-ea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350" i="1" spc="40" dirty="0">
                                  <a:solidFill>
                                    <a:srgbClr val="231F20"/>
                                  </a:solidFill>
                                  <a:latin typeface="DejaVu Math TeX Gyre" panose="02000503000000000000" charset="0"/>
                                  <a:cs typeface="DejaVu Math TeX Gyre" panose="02000503000000000000" charset="0"/>
                                  <a:sym typeface="+mn-ea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350" i="1" spc="40" dirty="0">
                                  <a:solidFill>
                                    <a:srgbClr val="231F20"/>
                                  </a:solidFill>
                                  <a:latin typeface="DejaVu Math TeX Gyre" panose="02000503000000000000" charset="0"/>
                                  <a:cs typeface="DejaVu Math TeX Gyre" panose="02000503000000000000" charset="0"/>
                                  <a:sym typeface="+mn-ea"/>
                                </a:rPr>
                              </m:ctrlPr>
                            </m:sSupPr>
                            <m:e>
                              <m:r>
                                <a:rPr lang="en-US" sz="1350" i="1" spc="40" dirty="0">
                                  <a:solidFill>
                                    <a:srgbClr val="231F20"/>
                                  </a:solidFill>
                                  <a:latin typeface="DejaVu Math TeX Gyre" panose="02000503000000000000" charset="0"/>
                                  <a:cs typeface="DejaVu Math TeX Gyre" panose="02000503000000000000" charset="0"/>
                                  <a:sym typeface="+mn-ea"/>
                                </a:rPr>
                                <m:t>𝛩</m:t>
                              </m:r>
                            </m:e>
                            <m:sup>
                              <m:r>
                                <a:rPr lang="en-US" sz="1350" i="1" spc="40" dirty="0">
                                  <a:solidFill>
                                    <a:srgbClr val="231F20"/>
                                  </a:solidFill>
                                  <a:latin typeface="DejaVu Math TeX Gyre" panose="02000503000000000000" charset="0"/>
                                  <a:cs typeface="DejaVu Math TeX Gyre" panose="02000503000000000000" charset="0"/>
                                  <a:sym typeface="+mn-ea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≤</m:t>
                      </m:r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5</m:t>
                      </m:r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,</m:t>
                      </m:r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7</m:t>
                      </m:r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×</m:t>
                      </m:r>
                      <m:sSup>
                        <m:sSupPr>
                          <m:ctrlP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</m:ctrlPr>
                        </m:sSupPr>
                        <m:e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10</m:t>
                          </m:r>
                        </m:e>
                        <m:sup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−</m:t>
                          </m:r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34</m:t>
                          </m:r>
                        </m:sup>
                      </m:sSup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𝑚</m:t>
                      </m:r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.</m:t>
                      </m:r>
                    </m:oMath>
                  </m:oMathPara>
                </a14:m>
                <a:endParaRPr lang="en-US" sz="1350"/>
              </a:p>
            </p:txBody>
          </p:sp>
        </mc:Choice>
        <mc:Fallback>
          <p:sp>
            <p:nvSpPr>
              <p:cNvPr id="303" name="Text Box 3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28315" y="6236970"/>
                <a:ext cx="3208020" cy="329565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4" name="object 121"/>
          <p:cNvSpPr txBox="1"/>
          <p:nvPr/>
        </p:nvSpPr>
        <p:spPr>
          <a:xfrm>
            <a:off x="19285585" y="6316980"/>
            <a:ext cx="404495" cy="2444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(</a:t>
            </a:r>
            <a:r>
              <a:rPr lang="fr-FR" sz="1500" dirty="0">
                <a:solidFill>
                  <a:srgbClr val="231F20"/>
                </a:solidFill>
                <a:latin typeface="Palatino Linotype"/>
                <a:cs typeface="Palatino Linotype"/>
              </a:rPr>
              <a:t>7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)</a:t>
            </a:r>
            <a:endParaRPr sz="1500">
              <a:latin typeface="Palatino Linotype"/>
              <a:cs typeface="Palatino Linotype"/>
            </a:endParaRPr>
          </a:p>
        </p:txBody>
      </p:sp>
      <p:sp>
        <p:nvSpPr>
          <p:cNvPr id="306" name="object 268"/>
          <p:cNvSpPr/>
          <p:nvPr/>
        </p:nvSpPr>
        <p:spPr>
          <a:xfrm>
            <a:off x="15132458" y="11859715"/>
            <a:ext cx="4460875" cy="0"/>
          </a:xfrm>
          <a:custGeom>
            <a:avLst/>
            <a:gdLst/>
            <a:ahLst/>
            <a:cxnLst/>
            <a:rect l="l" t="t" r="r" b="b"/>
            <a:pathLst>
              <a:path w="4460875">
                <a:moveTo>
                  <a:pt x="0" y="0"/>
                </a:moveTo>
                <a:lnTo>
                  <a:pt x="4460609" y="0"/>
                </a:lnTo>
              </a:path>
            </a:pathLst>
          </a:custGeom>
          <a:ln w="7663">
            <a:solidFill>
              <a:srgbClr val="231F20"/>
            </a:solidFill>
          </a:ln>
        </p:spPr>
        <p:txBody>
          <a:bodyPr wrap="square" lIns="0" tIns="0" rIns="0" bIns="0" rtlCol="0"/>
          <a:p/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 Box 10"/>
              <p:cNvSpPr txBox="1"/>
              <p:nvPr/>
            </p:nvSpPr>
            <p:spPr>
              <a:xfrm>
                <a:off x="10801350" y="12868910"/>
                <a:ext cx="3208020" cy="329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</m:ctrlPr>
                        </m:sSupPr>
                        <m:e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𝛩</m:t>
                          </m:r>
                        </m:e>
                        <m:sup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𝑝ℎ𝑦</m:t>
                          </m:r>
                        </m:sup>
                      </m:sSup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350" i="1" spc="40" dirty="0">
                              <a:solidFill>
                                <a:srgbClr val="231F20"/>
                              </a:solidFill>
                              <a:latin typeface="DejaVu Math TeX Gyre" panose="02000503000000000000" charset="0"/>
                              <a:cs typeface="DejaVu Math TeX Gyre" panose="02000503000000000000" charset="0"/>
                              <a:sym typeface="+mn-ea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350" i="1" spc="40" dirty="0">
                                  <a:solidFill>
                                    <a:srgbClr val="231F20"/>
                                  </a:solidFill>
                                  <a:latin typeface="DejaVu Math TeX Gyre" panose="02000503000000000000" charset="0"/>
                                  <a:cs typeface="DejaVu Math TeX Gyre" panose="02000503000000000000" charset="0"/>
                                  <a:sym typeface="+mn-ea"/>
                                </a:rPr>
                              </m:ctrlPr>
                            </m:sSupPr>
                            <m:e>
                              <m:r>
                                <a:rPr lang="en-US" sz="1350" i="1" spc="40" dirty="0">
                                  <a:solidFill>
                                    <a:srgbClr val="231F20"/>
                                  </a:solidFill>
                                  <a:latin typeface="DejaVu Math TeX Gyre" panose="02000503000000000000" charset="0"/>
                                  <a:cs typeface="DejaVu Math TeX Gyre" panose="02000503000000000000" charset="0"/>
                                  <a:sym typeface="+mn-ea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350" i="1" spc="40" dirty="0">
                                  <a:solidFill>
                                    <a:srgbClr val="231F20"/>
                                  </a:solidFill>
                                  <a:latin typeface="DejaVu Math TeX Gyre" panose="02000503000000000000" charset="0"/>
                                  <a:cs typeface="DejaVu Math TeX Gyre" panose="02000503000000000000" charset="0"/>
                                  <a:sym typeface="+mn-ea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350" i="1" spc="40" dirty="0">
                                  <a:solidFill>
                                    <a:srgbClr val="231F20"/>
                                  </a:solidFill>
                                  <a:latin typeface="DejaVu Math TeX Gyre" panose="02000503000000000000" charset="0"/>
                                  <a:cs typeface="DejaVu Math TeX Gyre" panose="02000503000000000000" charset="0"/>
                                  <a:sym typeface="+mn-ea"/>
                                </a:rPr>
                              </m:ctrlPr>
                            </m:sSupPr>
                            <m:e>
                              <m:r>
                                <a:rPr lang="en-US" sz="1350" i="1" spc="40" dirty="0">
                                  <a:solidFill>
                                    <a:srgbClr val="231F20"/>
                                  </a:solidFill>
                                  <a:latin typeface="DejaVu Math TeX Gyre" panose="02000503000000000000" charset="0"/>
                                  <a:cs typeface="DejaVu Math TeX Gyre" panose="02000503000000000000" charset="0"/>
                                  <a:sym typeface="+mn-ea"/>
                                </a:rPr>
                                <m:t>𝛩</m:t>
                              </m:r>
                            </m:e>
                            <m:sup>
                              <m:r>
                                <a:rPr lang="en-US" sz="1350" i="1" spc="40" dirty="0">
                                  <a:solidFill>
                                    <a:srgbClr val="231F20"/>
                                  </a:solidFill>
                                  <a:latin typeface="DejaVu Math TeX Gyre" panose="02000503000000000000" charset="0"/>
                                  <a:cs typeface="DejaVu Math TeX Gyre" panose="02000503000000000000" charset="0"/>
                                  <a:sym typeface="+mn-ea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≤</m:t>
                      </m:r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2</m:t>
                      </m:r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,</m:t>
                      </m:r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5</m:t>
                      </m:r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7</m:t>
                      </m:r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×</m:t>
                      </m:r>
                      <m:sSup>
                        <m:sSupPr>
                          <m:ctrlP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</m:ctrlPr>
                        </m:sSupPr>
                        <m:e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10</m:t>
                          </m:r>
                        </m:e>
                        <m:sup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−</m:t>
                          </m:r>
                          <m:r>
                            <a:rPr lang="en-US" sz="1350" i="1">
                              <a:latin typeface="DejaVu Math TeX Gyre" panose="02000503000000000000" charset="0"/>
                              <a:cs typeface="DejaVu Math TeX Gyre" panose="02000503000000000000" charset="0"/>
                            </a:rPr>
                            <m:t>34</m:t>
                          </m:r>
                        </m:sup>
                      </m:sSup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𝑚</m:t>
                      </m:r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.</m:t>
                      </m:r>
                    </m:oMath>
                  </m:oMathPara>
                </a14:m>
                <a:endParaRPr lang="en-US" sz="1350"/>
              </a:p>
            </p:txBody>
          </p:sp>
        </mc:Choice>
        <mc:Fallback>
          <p:sp>
            <p:nvSpPr>
              <p:cNvPr id="11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1350" y="12868910"/>
                <a:ext cx="3208020" cy="329565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Box 11"/>
              <p:cNvSpPr txBox="1"/>
              <p:nvPr/>
            </p:nvSpPr>
            <p:spPr>
              <a:xfrm>
                <a:off x="10147935" y="11105515"/>
                <a:ext cx="4406900" cy="737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50" spc="170" dirty="0">
                          <a:solidFill>
                            <a:srgbClr val="231F20"/>
                          </a:solidFill>
                          <a:latin typeface="DejaVu Math TeX Gyre" panose="02000503000000000000" charset="0"/>
                          <a:ea typeface="MS Mincho" charset="0"/>
                          <a:cs typeface="DejaVu Math TeX Gyre" panose="02000503000000000000" charset="0"/>
                        </a:rPr>
                        <m:t>∆</m:t>
                      </m:r>
                      <m:acc>
                        <m:accPr>
                          <m:ctrlPr>
                            <a:rPr lang="en-US" sz="1350" i="1" spc="170" dirty="0">
                              <a:solidFill>
                                <a:srgbClr val="231F20"/>
                              </a:solidFill>
                              <a:latin typeface="DejaVu Math TeX Gyre" panose="02000503000000000000" charset="0"/>
                              <a:ea typeface="MS Mincho" charset="0"/>
                              <a:cs typeface="DejaVu Math TeX Gyre" panose="02000503000000000000" charset="0"/>
                            </a:rPr>
                          </m:ctrlPr>
                        </m:accPr>
                        <m:e>
                          <m:r>
                            <a:rPr lang="en-US" sz="1350" i="1" spc="170" dirty="0">
                              <a:solidFill>
                                <a:srgbClr val="231F20"/>
                              </a:solidFill>
                              <a:latin typeface="DejaVu Math TeX Gyre" panose="02000503000000000000" charset="0"/>
                              <a:ea typeface="MS Mincho" charset="0"/>
                              <a:cs typeface="DejaVu Math TeX Gyre" panose="02000503000000000000" charset="0"/>
                            </a:rPr>
                            <m:t>𝑡</m:t>
                          </m:r>
                        </m:e>
                      </m:acc>
                      <m:r>
                        <a:rPr lang="en-US" sz="1350" i="1" spc="170" dirty="0">
                          <a:solidFill>
                            <a:srgbClr val="231F20"/>
                          </a:solidFill>
                          <a:latin typeface="DejaVu Math TeX Gyre" panose="02000503000000000000" charset="0"/>
                          <a:ea typeface="MS Mincho" charset="0"/>
                          <a:cs typeface="DejaVu Math TeX Gyre" panose="02000503000000000000" charset="0"/>
                        </a:rPr>
                        <m:t>=</m:t>
                      </m:r>
                      <m:r>
                        <a:rPr lang="en-US" sz="1350" i="1" spc="170" dirty="0">
                          <a:solidFill>
                            <a:srgbClr val="231F20"/>
                          </a:solidFill>
                          <a:latin typeface="DejaVu Math TeX Gyre" panose="02000503000000000000" charset="0"/>
                          <a:ea typeface="MS Mincho" charset="0"/>
                          <a:cs typeface="DejaVu Math TeX Gyre" panose="02000503000000000000" charset="0"/>
                        </a:rPr>
                        <m:t>4</m:t>
                      </m:r>
                      <m:r>
                        <a:rPr lang="en-US" sz="1350" i="1" spc="170" dirty="0">
                          <a:solidFill>
                            <a:srgbClr val="231F20"/>
                          </a:solidFill>
                          <a:latin typeface="DejaVu Math TeX Gyre" panose="02000503000000000000" charset="0"/>
                          <a:ea typeface="MS Mincho" charset="0"/>
                          <a:cs typeface="DejaVu Math TeX Gyre" panose="02000503000000000000" charset="0"/>
                        </a:rPr>
                        <m:t>𝐺𝑀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350" i="1" spc="170" dirty="0">
                              <a:solidFill>
                                <a:srgbClr val="231F20"/>
                              </a:solidFill>
                              <a:latin typeface="DejaVu Math TeX Gyre" panose="02000503000000000000" charset="0"/>
                              <a:ea typeface="MS Mincho" charset="0"/>
                              <a:cs typeface="DejaVu Math TeX Gyre" panose="02000503000000000000" charset="0"/>
                            </a:rPr>
                          </m:ctrlPr>
                        </m:dPr>
                        <m:e>
                          <m:r>
                            <a:rPr lang="en-US" sz="1350" i="1" spc="170" dirty="0">
                              <a:solidFill>
                                <a:srgbClr val="231F20"/>
                              </a:solidFill>
                              <a:latin typeface="DejaVu Math TeX Gyre" panose="02000503000000000000" charset="0"/>
                              <a:ea typeface="MS Mincho" charset="0"/>
                              <a:cs typeface="DejaVu Math TeX Gyre" panose="02000503000000000000" charset="0"/>
                            </a:rPr>
                            <m:t>𝑙𝑛</m:t>
                          </m:r>
                          <m:d>
                            <m:dPr>
                              <m:ctrlPr>
                                <a:rPr lang="en-US" sz="1350" i="1" spc="170" dirty="0">
                                  <a:solidFill>
                                    <a:srgbClr val="231F20"/>
                                  </a:solidFill>
                                  <a:latin typeface="DejaVu Math TeX Gyre" panose="02000503000000000000" charset="0"/>
                                  <a:ea typeface="MS Mincho" charset="0"/>
                                  <a:cs typeface="DejaVu Math TeX Gyre" panose="02000503000000000000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350" i="1" spc="170" dirty="0">
                                      <a:solidFill>
                                        <a:srgbClr val="231F20"/>
                                      </a:solidFill>
                                      <a:latin typeface="DejaVu Math TeX Gyre" panose="02000503000000000000" charset="0"/>
                                      <a:ea typeface="MS Mincho" charset="0"/>
                                      <a:cs typeface="DejaVu Math TeX Gyre" panose="02000503000000000000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350" i="1" spc="170" dirty="0">
                                      <a:solidFill>
                                        <a:srgbClr val="231F20"/>
                                      </a:solidFill>
                                      <a:latin typeface="DejaVu Math TeX Gyre" panose="02000503000000000000" charset="0"/>
                                      <a:ea typeface="MS Mincho" charset="0"/>
                                      <a:cs typeface="DejaVu Math TeX Gyre" panose="02000503000000000000" charset="0"/>
                                    </a:rPr>
                                    <m:t>4</m:t>
                                  </m:r>
                                  <m:sSub>
                                    <m:sSubPr>
                                      <m:ctrlPr>
                                        <a:rPr lang="en-US" sz="1350" i="1" spc="170" dirty="0">
                                          <a:solidFill>
                                            <a:srgbClr val="231F20"/>
                                          </a:solidFill>
                                          <a:latin typeface="DejaVu Math TeX Gyre" panose="02000503000000000000" charset="0"/>
                                          <a:ea typeface="MS Mincho" charset="0"/>
                                          <a:cs typeface="DejaVu Math TeX Gyre" panose="02000503000000000000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350" i="1" spc="170" dirty="0">
                                          <a:solidFill>
                                            <a:srgbClr val="231F20"/>
                                          </a:solidFill>
                                          <a:latin typeface="DejaVu Math TeX Gyre" panose="02000503000000000000" charset="0"/>
                                          <a:ea typeface="MS Mincho" charset="0"/>
                                          <a:cs typeface="DejaVu Math TeX Gyre" panose="02000503000000000000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sz="1350" i="1" spc="170" dirty="0">
                                          <a:solidFill>
                                            <a:srgbClr val="231F20"/>
                                          </a:solidFill>
                                          <a:latin typeface="DejaVu Math TeX Gyre" panose="02000503000000000000" charset="0"/>
                                          <a:ea typeface="MS Mincho" charset="0"/>
                                          <a:cs typeface="DejaVu Math TeX Gyre" panose="02000503000000000000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1350" i="1" spc="170" dirty="0">
                                          <a:solidFill>
                                            <a:srgbClr val="231F20"/>
                                          </a:solidFill>
                                          <a:latin typeface="DejaVu Math TeX Gyre" panose="02000503000000000000" charset="0"/>
                                          <a:ea typeface="MS Mincho" charset="0"/>
                                          <a:cs typeface="DejaVu Math TeX Gyre" panose="02000503000000000000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350" i="1" spc="170" dirty="0">
                                          <a:solidFill>
                                            <a:srgbClr val="231F20"/>
                                          </a:solidFill>
                                          <a:latin typeface="DejaVu Math TeX Gyre" panose="02000503000000000000" charset="0"/>
                                          <a:ea typeface="MS Mincho" charset="0"/>
                                          <a:cs typeface="DejaVu Math TeX Gyre" panose="02000503000000000000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sz="1350" i="1" spc="170" dirty="0">
                                          <a:solidFill>
                                            <a:srgbClr val="231F20"/>
                                          </a:solidFill>
                                          <a:latin typeface="DejaVu Math TeX Gyre" panose="02000503000000000000" charset="0"/>
                                          <a:ea typeface="MS Mincho" charset="0"/>
                                          <a:cs typeface="DejaVu Math TeX Gyre" panose="02000503000000000000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350" i="1" spc="170" dirty="0">
                                          <a:solidFill>
                                            <a:srgbClr val="231F20"/>
                                          </a:solidFill>
                                          <a:latin typeface="DejaVu Math TeX Gyre" panose="02000503000000000000" charset="0"/>
                                          <a:ea typeface="MS Mincho" charset="0"/>
                                          <a:cs typeface="DejaVu Math TeX Gyre" panose="02000503000000000000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350" i="1" spc="170" dirty="0">
                                          <a:solidFill>
                                            <a:srgbClr val="231F20"/>
                                          </a:solidFill>
                                          <a:latin typeface="DejaVu Math TeX Gyre" panose="02000503000000000000" charset="0"/>
                                          <a:ea typeface="MS Mincho" charset="0"/>
                                          <a:cs typeface="DejaVu Math TeX Gyre" panose="02000503000000000000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US" sz="1350" i="1" spc="170" dirty="0">
                                          <a:solidFill>
                                            <a:srgbClr val="231F20"/>
                                          </a:solidFill>
                                          <a:latin typeface="DejaVu Math TeX Gyre" panose="02000503000000000000" charset="0"/>
                                          <a:ea typeface="MS Mincho" charset="0"/>
                                          <a:cs typeface="DejaVu Math TeX Gyre" panose="02000503000000000000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1350" i="1" spc="170" dirty="0">
                              <a:solidFill>
                                <a:srgbClr val="231F20"/>
                              </a:solidFill>
                              <a:latin typeface="DejaVu Math TeX Gyre" panose="02000503000000000000" charset="0"/>
                              <a:ea typeface="MS Mincho" charset="0"/>
                              <a:cs typeface="DejaVu Math TeX Gyre" panose="02000503000000000000" charset="0"/>
                            </a:rPr>
                            <m:t>+</m:t>
                          </m:r>
                          <m:r>
                            <a:rPr lang="en-US" sz="1350" i="1" spc="170" dirty="0">
                              <a:solidFill>
                                <a:srgbClr val="231F20"/>
                              </a:solidFill>
                              <a:latin typeface="DejaVu Math TeX Gyre" panose="02000503000000000000" charset="0"/>
                              <a:ea typeface="MS Mincho" charset="0"/>
                              <a:cs typeface="DejaVu Math TeX Gyre" panose="02000503000000000000" charset="0"/>
                            </a:rPr>
                            <m:t>1</m:t>
                          </m:r>
                          <m:r>
                            <a:rPr lang="en-US" sz="1350" i="1" spc="170" dirty="0">
                              <a:solidFill>
                                <a:srgbClr val="231F20"/>
                              </a:solidFill>
                              <a:latin typeface="DejaVu Math TeX Gyre" panose="02000503000000000000" charset="0"/>
                              <a:ea typeface="MS Mincho" charset="0"/>
                              <a:cs typeface="DejaVu Math TeX Gyre" panose="02000503000000000000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350" i="1">
                                  <a:latin typeface="DejaVu Math TeX Gyre" panose="02000503000000000000" charset="0"/>
                                  <a:cs typeface="DejaVu Math TeX Gyre" panose="02000503000000000000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350" i="1">
                                      <a:latin typeface="DejaVu Math TeX Gyre" panose="02000503000000000000" charset="0"/>
                                      <a:cs typeface="DejaVu Math TeX Gyre" panose="02000503000000000000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350" i="1">
                                      <a:latin typeface="DejaVu Math TeX Gyre" panose="02000503000000000000" charset="0"/>
                                      <a:cs typeface="DejaVu Math TeX Gyre" panose="02000503000000000000" charset="0"/>
                                    </a:rPr>
                                    <m:t>𝛩</m:t>
                                  </m:r>
                                </m:e>
                                <m:sup>
                                  <m:r>
                                    <a:rPr lang="en-US" sz="1350" i="1">
                                      <a:latin typeface="DejaVu Math TeX Gyre" panose="02000503000000000000" charset="0"/>
                                      <a:cs typeface="DejaVu Math TeX Gyre" panose="02000503000000000000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sz="1350" i="1">
                                      <a:latin typeface="DejaVu Math TeX Gyre" panose="02000503000000000000" charset="0"/>
                                      <a:cs typeface="DejaVu Math TeX Gyre" panose="02000503000000000000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350" i="1">
                                      <a:latin typeface="DejaVu Math TeX Gyre" panose="02000503000000000000" charset="0"/>
                                      <a:cs typeface="DejaVu Math TeX Gyre" panose="02000503000000000000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350" i="1">
                                      <a:latin typeface="DejaVu Math TeX Gyre" panose="02000503000000000000" charset="0"/>
                                      <a:cs typeface="DejaVu Math TeX Gyre" panose="02000503000000000000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135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,</m:t>
                      </m:r>
                    </m:oMath>
                  </m:oMathPara>
                </a14:m>
                <a:endParaRPr sz="1350">
                  <a:latin typeface="DejaVu Math TeX Gyre" panose="02000503000000000000" charset="0"/>
                  <a:cs typeface="DejaVu Math TeX Gyre" panose="02000503000000000000" charset="0"/>
                </a:endParaRPr>
              </a:p>
              <a:p>
                <a:endParaRPr lang="en-US" sz="1350">
                  <a:latin typeface="DejaVu Math TeX Gyre" panose="02000503000000000000" charset="0"/>
                  <a:cs typeface="DejaVu Math TeX Gyre" panose="02000503000000000000" charset="0"/>
                </a:endParaRPr>
              </a:p>
            </p:txBody>
          </p:sp>
        </mc:Choice>
        <mc:Fallback>
          <p:sp>
            <p:nvSpPr>
              <p:cNvPr id="12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7935" y="11105515"/>
                <a:ext cx="4406900" cy="737235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bject 121"/>
          <p:cNvSpPr txBox="1"/>
          <p:nvPr/>
        </p:nvSpPr>
        <p:spPr>
          <a:xfrm>
            <a:off x="14264640" y="11268075"/>
            <a:ext cx="404495" cy="2444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(</a:t>
            </a:r>
            <a:r>
              <a:rPr lang="fr-FR" sz="1500" dirty="0">
                <a:solidFill>
                  <a:srgbClr val="231F20"/>
                </a:solidFill>
                <a:latin typeface="Palatino Linotype"/>
                <a:cs typeface="Palatino Linotype"/>
              </a:rPr>
              <a:t>8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)</a:t>
            </a:r>
            <a:endParaRPr sz="1500">
              <a:latin typeface="Palatino Linotype"/>
              <a:cs typeface="Palatino Linotype"/>
            </a:endParaRPr>
          </a:p>
        </p:txBody>
      </p:sp>
      <p:sp>
        <p:nvSpPr>
          <p:cNvPr id="28" name="object 121"/>
          <p:cNvSpPr txBox="1"/>
          <p:nvPr/>
        </p:nvSpPr>
        <p:spPr>
          <a:xfrm>
            <a:off x="14189710" y="12908915"/>
            <a:ext cx="404495" cy="2444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(</a:t>
            </a:r>
            <a:r>
              <a:rPr lang="fr-FR" sz="1500" dirty="0">
                <a:solidFill>
                  <a:srgbClr val="231F20"/>
                </a:solidFill>
                <a:latin typeface="Palatino Linotype"/>
                <a:cs typeface="Palatino Linotype"/>
              </a:rPr>
              <a:t>9</a:t>
            </a:r>
            <a:r>
              <a:rPr sz="1500" dirty="0">
                <a:solidFill>
                  <a:srgbClr val="231F20"/>
                </a:solidFill>
                <a:latin typeface="Palatino Linotype"/>
                <a:cs typeface="Palatino Linotype"/>
              </a:rPr>
              <a:t>)</a:t>
            </a:r>
            <a:endParaRPr sz="15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5888</Words>
  <Application>WPS Presentation</Application>
  <PresentationFormat>On-screen Show (4:3)</PresentationFormat>
  <Paragraphs>240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5" baseType="lpstr">
      <vt:lpstr>Arial</vt:lpstr>
      <vt:lpstr>SimSun</vt:lpstr>
      <vt:lpstr>Wingdings</vt:lpstr>
      <vt:lpstr>Palatino Linotype</vt:lpstr>
      <vt:lpstr>Gubbi</vt:lpstr>
      <vt:lpstr>DejaVu Math TeX Gyre</vt:lpstr>
      <vt:lpstr>Tahoma</vt:lpstr>
      <vt:lpstr>Calibri</vt:lpstr>
      <vt:lpstr>MS Mincho</vt:lpstr>
      <vt:lpstr>Trebuchet MS</vt:lpstr>
      <vt:lpstr>Arial</vt:lpstr>
      <vt:lpstr>Verdana</vt:lpstr>
      <vt:lpstr>Palatino Linotype</vt:lpstr>
      <vt:lpstr>Comic Sans MS</vt:lpstr>
      <vt:lpstr>Times New Roman</vt:lpstr>
      <vt:lpstr>Lucida Sans Unicode</vt:lpstr>
      <vt:lpstr>Microsoft Sans Serif</vt:lpstr>
      <vt:lpstr>Roboto</vt:lpstr>
      <vt:lpstr>Arimo</vt:lpstr>
      <vt:lpstr>微软雅黑</vt:lpstr>
      <vt:lpstr>Arial Unicode MS</vt:lpstr>
      <vt:lpstr>Times New Roman</vt:lpstr>
      <vt:lpstr>Calibri</vt:lpstr>
      <vt:lpstr>Office Theme</vt:lpstr>
      <vt:lpstr>BOUND ON NON-COMMUTATIVE PARAMETER BASED ON GRAVITATIONAL MEASUREMENTS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BOUND ON NON-COMMUTATIVE PARAMETER BASED ON GRAVITATIONAL</dc:title>
  <dc:creator/>
  <cp:lastModifiedBy>abdellah</cp:lastModifiedBy>
  <cp:revision>24</cp:revision>
  <dcterms:created xsi:type="dcterms:W3CDTF">2023-01-09T23:30:11Z</dcterms:created>
  <dcterms:modified xsi:type="dcterms:W3CDTF">2023-01-09T23:30:11Z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1900-01-01T00:00:00Z</vt:filetime>
  </property>
  <property fmtid="{D5CDD505-2E9C-101B-9397-08002B2CF9AE}" pid="3" name="Creator">
    <vt:lpwstr>TeX</vt:lpwstr>
  </property>
  <property fmtid="{D5CDD505-2E9C-101B-9397-08002B2CF9AE}" pid="4" name="LastSaved">
    <vt:filetime>1900-01-00T00:00:00Z</vt:filetime>
  </property>
  <property fmtid="{D5CDD505-2E9C-101B-9397-08002B2CF9AE}" pid="5" name="KSOProductBuildVer">
    <vt:lpwstr>1033-11.1.0.9505</vt:lpwstr>
  </property>
</Properties>
</file>