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8" r:id="rId3"/>
    <p:sldId id="266" r:id="rId4"/>
    <p:sldId id="263" r:id="rId5"/>
    <p:sldId id="258" r:id="rId6"/>
    <p:sldId id="267" r:id="rId7"/>
    <p:sldId id="262" r:id="rId8"/>
    <p:sldId id="265" r:id="rId9"/>
    <p:sldId id="269" r:id="rId10"/>
    <p:sldId id="259" r:id="rId11"/>
    <p:sldId id="260" r:id="rId12"/>
    <p:sldId id="261"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600"/>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 mediu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Stil mediu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Stil medi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Stil mediu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907" y="3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9F303C0-9E85-4E06-B890-639E485F183E}" type="datetimeFigureOut">
              <a:rPr lang="en-US" smtClean="0"/>
              <a:pPr/>
              <a:t>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D9CF696-0A49-4720-B4E8-876457F93C70}" type="slidenum">
              <a:rPr lang="en-US" smtClean="0"/>
              <a:pPr/>
              <a:t>‹#›</a:t>
            </a:fld>
            <a:endParaRPr lang="en-US" dirty="0"/>
          </a:p>
        </p:txBody>
      </p:sp>
    </p:spTree>
    <p:extLst>
      <p:ext uri="{BB962C8B-B14F-4D97-AF65-F5344CB8AC3E}">
        <p14:creationId xmlns:p14="http://schemas.microsoft.com/office/powerpoint/2010/main" val="1070075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9F303C0-9E85-4E06-B890-639E485F183E}" type="datetimeFigureOut">
              <a:rPr lang="en-US" smtClean="0"/>
              <a:pPr/>
              <a:t>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D9CF696-0A49-4720-B4E8-876457F93C70}" type="slidenum">
              <a:rPr lang="en-US" smtClean="0"/>
              <a:pPr/>
              <a:t>‹#›</a:t>
            </a:fld>
            <a:endParaRPr lang="en-US" dirty="0"/>
          </a:p>
        </p:txBody>
      </p:sp>
    </p:spTree>
    <p:extLst>
      <p:ext uri="{BB962C8B-B14F-4D97-AF65-F5344CB8AC3E}">
        <p14:creationId xmlns:p14="http://schemas.microsoft.com/office/powerpoint/2010/main" val="603562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9F303C0-9E85-4E06-B890-639E485F183E}" type="datetimeFigureOut">
              <a:rPr lang="en-US" smtClean="0"/>
              <a:pPr/>
              <a:t>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D9CF696-0A49-4720-B4E8-876457F93C70}" type="slidenum">
              <a:rPr lang="en-US" smtClean="0"/>
              <a:pPr/>
              <a:t>‹#›</a:t>
            </a:fld>
            <a:endParaRPr lang="en-US" dirty="0"/>
          </a:p>
        </p:txBody>
      </p:sp>
    </p:spTree>
    <p:extLst>
      <p:ext uri="{BB962C8B-B14F-4D97-AF65-F5344CB8AC3E}">
        <p14:creationId xmlns:p14="http://schemas.microsoft.com/office/powerpoint/2010/main" val="20033886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9F303C0-9E85-4E06-B890-639E485F183E}" type="datetimeFigureOut">
              <a:rPr lang="en-US" smtClean="0"/>
              <a:pPr/>
              <a:t>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D9CF696-0A49-4720-B4E8-876457F93C70}" type="slidenum">
              <a:rPr lang="en-US" smtClean="0"/>
              <a:pPr/>
              <a:t>‹#›</a:t>
            </a:fld>
            <a:endParaRPr lang="en-US" dirty="0"/>
          </a:p>
        </p:txBody>
      </p:sp>
    </p:spTree>
    <p:extLst>
      <p:ext uri="{BB962C8B-B14F-4D97-AF65-F5344CB8AC3E}">
        <p14:creationId xmlns:p14="http://schemas.microsoft.com/office/powerpoint/2010/main" val="6054376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9F303C0-9E85-4E06-B890-639E485F183E}" type="datetimeFigureOut">
              <a:rPr lang="en-US" smtClean="0"/>
              <a:pPr/>
              <a:t>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D9CF696-0A49-4720-B4E8-876457F93C70}" type="slidenum">
              <a:rPr lang="en-US" smtClean="0"/>
              <a:pPr/>
              <a:t>‹#›</a:t>
            </a:fld>
            <a:endParaRPr lang="en-US" dirty="0"/>
          </a:p>
        </p:txBody>
      </p:sp>
    </p:spTree>
    <p:extLst>
      <p:ext uri="{BB962C8B-B14F-4D97-AF65-F5344CB8AC3E}">
        <p14:creationId xmlns:p14="http://schemas.microsoft.com/office/powerpoint/2010/main" val="13574509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9F303C0-9E85-4E06-B890-639E485F183E}" type="datetimeFigureOut">
              <a:rPr lang="en-US" smtClean="0"/>
              <a:pPr/>
              <a:t>2/5/2023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D9CF696-0A49-4720-B4E8-876457F93C70}" type="slidenum">
              <a:rPr lang="en-US" smtClean="0"/>
              <a:pPr/>
              <a:t>‹#›</a:t>
            </a:fld>
            <a:endParaRPr lang="en-US" dirty="0"/>
          </a:p>
        </p:txBody>
      </p:sp>
    </p:spTree>
    <p:extLst>
      <p:ext uri="{BB962C8B-B14F-4D97-AF65-F5344CB8AC3E}">
        <p14:creationId xmlns:p14="http://schemas.microsoft.com/office/powerpoint/2010/main" val="37163376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9F303C0-9E85-4E06-B890-639E485F183E}" type="datetimeFigureOut">
              <a:rPr lang="en-US" smtClean="0"/>
              <a:pPr/>
              <a:t>2/5/2023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D9CF696-0A49-4720-B4E8-876457F93C70}" type="slidenum">
              <a:rPr lang="en-US" smtClean="0"/>
              <a:pPr/>
              <a:t>‹#›</a:t>
            </a:fld>
            <a:endParaRPr lang="en-US" dirty="0"/>
          </a:p>
        </p:txBody>
      </p:sp>
    </p:spTree>
    <p:extLst>
      <p:ext uri="{BB962C8B-B14F-4D97-AF65-F5344CB8AC3E}">
        <p14:creationId xmlns:p14="http://schemas.microsoft.com/office/powerpoint/2010/main" val="13053947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9F303C0-9E85-4E06-B890-639E485F183E}" type="datetimeFigureOut">
              <a:rPr lang="en-US" smtClean="0"/>
              <a:pPr/>
              <a:t>2/5/2023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D9CF696-0A49-4720-B4E8-876457F93C70}" type="slidenum">
              <a:rPr lang="en-US" smtClean="0"/>
              <a:pPr/>
              <a:t>‹#›</a:t>
            </a:fld>
            <a:endParaRPr lang="en-US" dirty="0"/>
          </a:p>
        </p:txBody>
      </p:sp>
    </p:spTree>
    <p:extLst>
      <p:ext uri="{BB962C8B-B14F-4D97-AF65-F5344CB8AC3E}">
        <p14:creationId xmlns:p14="http://schemas.microsoft.com/office/powerpoint/2010/main" val="840349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F303C0-9E85-4E06-B890-639E485F183E}" type="datetimeFigureOut">
              <a:rPr lang="en-US" smtClean="0"/>
              <a:pPr/>
              <a:t>2/5/2023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D9CF696-0A49-4720-B4E8-876457F93C70}" type="slidenum">
              <a:rPr lang="en-US" smtClean="0"/>
              <a:pPr/>
              <a:t>‹#›</a:t>
            </a:fld>
            <a:endParaRPr lang="en-US" dirty="0"/>
          </a:p>
        </p:txBody>
      </p:sp>
    </p:spTree>
    <p:extLst>
      <p:ext uri="{BB962C8B-B14F-4D97-AF65-F5344CB8AC3E}">
        <p14:creationId xmlns:p14="http://schemas.microsoft.com/office/powerpoint/2010/main" val="6349306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9F303C0-9E85-4E06-B890-639E485F183E}" type="datetimeFigureOut">
              <a:rPr lang="en-US" smtClean="0"/>
              <a:pPr/>
              <a:t>2/5/2023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D9CF696-0A49-4720-B4E8-876457F93C70}" type="slidenum">
              <a:rPr lang="en-US" smtClean="0"/>
              <a:pPr/>
              <a:t>‹#›</a:t>
            </a:fld>
            <a:endParaRPr lang="en-US" dirty="0"/>
          </a:p>
        </p:txBody>
      </p:sp>
    </p:spTree>
    <p:extLst>
      <p:ext uri="{BB962C8B-B14F-4D97-AF65-F5344CB8AC3E}">
        <p14:creationId xmlns:p14="http://schemas.microsoft.com/office/powerpoint/2010/main" val="16554412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9F303C0-9E85-4E06-B890-639E485F183E}" type="datetimeFigureOut">
              <a:rPr lang="en-US" smtClean="0"/>
              <a:pPr/>
              <a:t>2/5/2023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D9CF696-0A49-4720-B4E8-876457F93C70}" type="slidenum">
              <a:rPr lang="en-US" smtClean="0"/>
              <a:pPr/>
              <a:t>‹#›</a:t>
            </a:fld>
            <a:endParaRPr lang="en-US" dirty="0"/>
          </a:p>
        </p:txBody>
      </p:sp>
    </p:spTree>
    <p:extLst>
      <p:ext uri="{BB962C8B-B14F-4D97-AF65-F5344CB8AC3E}">
        <p14:creationId xmlns:p14="http://schemas.microsoft.com/office/powerpoint/2010/main" val="9935648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F303C0-9E85-4E06-B890-639E485F183E}" type="datetimeFigureOut">
              <a:rPr lang="en-US" smtClean="0"/>
              <a:pPr/>
              <a:t>2/5/2023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9CF696-0A49-4720-B4E8-876457F93C70}" type="slidenum">
              <a:rPr lang="en-US" smtClean="0"/>
              <a:pPr/>
              <a:t>‹#›</a:t>
            </a:fld>
            <a:endParaRPr lang="en-US" dirty="0"/>
          </a:p>
        </p:txBody>
      </p:sp>
    </p:spTree>
    <p:extLst>
      <p:ext uri="{BB962C8B-B14F-4D97-AF65-F5344CB8AC3E}">
        <p14:creationId xmlns:p14="http://schemas.microsoft.com/office/powerpoint/2010/main" val="25115934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hyperlink" Target="mailto:edimuntean@yahoo.com"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 y="2130425"/>
            <a:ext cx="9143999" cy="1710753"/>
          </a:xfrm>
        </p:spPr>
        <p:txBody>
          <a:bodyPr>
            <a:noAutofit/>
          </a:bodyPr>
          <a:lstStyle/>
          <a:p>
            <a:r>
              <a:rPr lang="en-US" sz="2800" b="1" dirty="0">
                <a:solidFill>
                  <a:srgbClr val="204846"/>
                </a:solidFill>
                <a:latin typeface="+mn-lt"/>
                <a:ea typeface="+mn-ea"/>
                <a:cs typeface="+mn-cs"/>
              </a:rPr>
              <a:t>HPLC screening of phytoestrogens from soybeans in conjunction with chemometric data analysis: a tool for selecting the best raw materials for producing dietary supplements for menopausal health</a:t>
            </a:r>
            <a:endParaRPr lang="en-US" sz="3600" b="1" dirty="0">
              <a:solidFill>
                <a:srgbClr val="204846"/>
              </a:solidFill>
              <a:latin typeface="+mn-lt"/>
              <a:ea typeface="+mn-ea"/>
              <a:cs typeface="+mn-cs"/>
            </a:endParaRPr>
          </a:p>
        </p:txBody>
      </p:sp>
      <p:pic>
        <p:nvPicPr>
          <p:cNvPr id="7"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4194941"/>
            <a:ext cx="1023288" cy="1044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ine 4">
            <a:extLst>
              <a:ext uri="{FF2B5EF4-FFF2-40B4-BE49-F238E27FC236}">
                <a16:creationId xmlns:a16="http://schemas.microsoft.com/office/drawing/2014/main" id="{F14F47B3-1AAC-0E9C-71A2-DA7D50874B96}"/>
              </a:ext>
            </a:extLst>
          </p:cNvPr>
          <p:cNvPicPr>
            <a:picLocks noChangeAspect="1"/>
          </p:cNvPicPr>
          <p:nvPr/>
        </p:nvPicPr>
        <p:blipFill>
          <a:blip r:embed="rId3"/>
          <a:stretch>
            <a:fillRect/>
          </a:stretch>
        </p:blipFill>
        <p:spPr>
          <a:xfrm>
            <a:off x="5862" y="0"/>
            <a:ext cx="9144000" cy="1710753"/>
          </a:xfrm>
          <a:prstGeom prst="rect">
            <a:avLst/>
          </a:prstGeom>
        </p:spPr>
      </p:pic>
      <p:sp>
        <p:nvSpPr>
          <p:cNvPr id="11" name="CasetăText 10">
            <a:extLst>
              <a:ext uri="{FF2B5EF4-FFF2-40B4-BE49-F238E27FC236}">
                <a16:creationId xmlns:a16="http://schemas.microsoft.com/office/drawing/2014/main" id="{DBFFFAE5-CB16-8944-9804-91D05BE9FB53}"/>
              </a:ext>
            </a:extLst>
          </p:cNvPr>
          <p:cNvSpPr txBox="1"/>
          <p:nvPr/>
        </p:nvSpPr>
        <p:spPr>
          <a:xfrm>
            <a:off x="609600" y="4038600"/>
            <a:ext cx="7924800" cy="1361911"/>
          </a:xfrm>
          <a:prstGeom prst="rect">
            <a:avLst/>
          </a:prstGeom>
          <a:noFill/>
        </p:spPr>
        <p:txBody>
          <a:bodyPr wrap="square">
            <a:spAutoFit/>
          </a:bodyPr>
          <a:lstStyle/>
          <a:p>
            <a:pPr algn="ctr"/>
            <a:r>
              <a:rPr lang="en-US" sz="2400" b="1" dirty="0">
                <a:solidFill>
                  <a:srgbClr val="004600"/>
                </a:solidFill>
                <a:latin typeface="Calibri" panose="020F0502020204030204" pitchFamily="34" charset="0"/>
                <a:cs typeface="Calibri" panose="020F0502020204030204" pitchFamily="34" charset="0"/>
              </a:rPr>
              <a:t>Edward MUNTEAN</a:t>
            </a:r>
            <a:r>
              <a:rPr lang="en-US" sz="2400" b="1" baseline="30000" dirty="0">
                <a:solidFill>
                  <a:srgbClr val="004600"/>
                </a:solidFill>
                <a:latin typeface="Calibri" panose="020F0502020204030204" pitchFamily="34" charset="0"/>
                <a:cs typeface="Calibri" panose="020F0502020204030204" pitchFamily="34" charset="0"/>
              </a:rPr>
              <a:t>1, 2, *</a:t>
            </a:r>
            <a:r>
              <a:rPr lang="en-US" sz="2400" b="1" dirty="0">
                <a:solidFill>
                  <a:srgbClr val="004600"/>
                </a:solidFill>
                <a:latin typeface="Calibri" panose="020F0502020204030204" pitchFamily="34" charset="0"/>
                <a:cs typeface="Calibri" panose="020F0502020204030204" pitchFamily="34" charset="0"/>
              </a:rPr>
              <a:t>, Camelia URDA</a:t>
            </a:r>
            <a:r>
              <a:rPr lang="en-US" sz="2400" b="1" baseline="30000" dirty="0">
                <a:solidFill>
                  <a:srgbClr val="004600"/>
                </a:solidFill>
                <a:latin typeface="Calibri" panose="020F0502020204030204" pitchFamily="34" charset="0"/>
                <a:cs typeface="Calibri" panose="020F0502020204030204" pitchFamily="34" charset="0"/>
              </a:rPr>
              <a:t>2</a:t>
            </a:r>
            <a:r>
              <a:rPr lang="en-US" sz="2400" b="1" dirty="0">
                <a:solidFill>
                  <a:srgbClr val="004600"/>
                </a:solidFill>
                <a:latin typeface="Calibri" panose="020F0502020204030204" pitchFamily="34" charset="0"/>
                <a:cs typeface="Calibri" panose="020F0502020204030204" pitchFamily="34" charset="0"/>
              </a:rPr>
              <a:t>, Raluca REZI</a:t>
            </a:r>
            <a:r>
              <a:rPr lang="en-US" sz="2400" b="1" baseline="30000" dirty="0">
                <a:solidFill>
                  <a:srgbClr val="004600"/>
                </a:solidFill>
                <a:latin typeface="Calibri" panose="020F0502020204030204" pitchFamily="34" charset="0"/>
                <a:cs typeface="Calibri" panose="020F0502020204030204" pitchFamily="34" charset="0"/>
              </a:rPr>
              <a:t>2 </a:t>
            </a:r>
            <a:endParaRPr lang="en-US" sz="2400" b="1" dirty="0">
              <a:solidFill>
                <a:srgbClr val="004600"/>
              </a:solidFill>
              <a:latin typeface="Calibri" panose="020F0502020204030204" pitchFamily="34" charset="0"/>
              <a:cs typeface="Calibri" panose="020F0502020204030204" pitchFamily="34" charset="0"/>
            </a:endParaRPr>
          </a:p>
          <a:p>
            <a:pPr algn="ctr"/>
            <a:endParaRPr lang="en-US" sz="1050" b="1" dirty="0">
              <a:solidFill>
                <a:srgbClr val="004600"/>
              </a:solidFill>
              <a:latin typeface="Calibri" panose="020F0502020204030204" pitchFamily="34" charset="0"/>
              <a:cs typeface="Calibri" panose="020F0502020204030204" pitchFamily="34" charset="0"/>
            </a:endParaRPr>
          </a:p>
          <a:p>
            <a:pPr algn="ctr"/>
            <a:r>
              <a:rPr lang="en-US" sz="1600" i="1" baseline="30000" dirty="0">
                <a:solidFill>
                  <a:srgbClr val="004600"/>
                </a:solidFill>
                <a:latin typeface="Calibri" panose="020F0502020204030204" pitchFamily="34" charset="0"/>
                <a:cs typeface="Calibri" panose="020F0502020204030204" pitchFamily="34" charset="0"/>
              </a:rPr>
              <a:t>1</a:t>
            </a:r>
            <a:r>
              <a:rPr lang="en-US" sz="1600" i="1" dirty="0">
                <a:solidFill>
                  <a:srgbClr val="004600"/>
                </a:solidFill>
                <a:latin typeface="Calibri" panose="020F0502020204030204" pitchFamily="34" charset="0"/>
                <a:cs typeface="Calibri" panose="020F0502020204030204" pitchFamily="34" charset="0"/>
              </a:rPr>
              <a:t>University of Agricultural Sciences and Veterinary Medicine Cluj Napoca, Romania</a:t>
            </a:r>
          </a:p>
          <a:p>
            <a:pPr algn="ctr"/>
            <a:r>
              <a:rPr lang="en-US" sz="1600" i="1" baseline="30000" dirty="0">
                <a:solidFill>
                  <a:srgbClr val="004600"/>
                </a:solidFill>
                <a:latin typeface="Calibri" panose="020F0502020204030204" pitchFamily="34" charset="0"/>
                <a:cs typeface="Calibri" panose="020F0502020204030204" pitchFamily="34" charset="0"/>
              </a:rPr>
              <a:t>2</a:t>
            </a:r>
            <a:r>
              <a:rPr lang="en-US" sz="1600" i="1" dirty="0">
                <a:solidFill>
                  <a:srgbClr val="004600"/>
                </a:solidFill>
                <a:latin typeface="Calibri" panose="020F0502020204030204" pitchFamily="34" charset="0"/>
                <a:cs typeface="Calibri" panose="020F0502020204030204" pitchFamily="34" charset="0"/>
              </a:rPr>
              <a:t>Research &amp; Development Station for Agriculture, Turda, Romania</a:t>
            </a:r>
          </a:p>
          <a:p>
            <a:pPr algn="ctr"/>
            <a:r>
              <a:rPr lang="en-US" sz="1600" i="1" dirty="0">
                <a:solidFill>
                  <a:srgbClr val="004600"/>
                </a:solidFill>
                <a:latin typeface="Calibri" panose="020F0502020204030204" pitchFamily="34" charset="0"/>
                <a:cs typeface="Calibri" panose="020F0502020204030204" pitchFamily="34" charset="0"/>
              </a:rPr>
              <a:t>*Presenting author e-mail: </a:t>
            </a:r>
            <a:r>
              <a:rPr lang="en-US" sz="1600" i="1" dirty="0">
                <a:solidFill>
                  <a:srgbClr val="004600"/>
                </a:solidFill>
                <a:latin typeface="Calibri" panose="020F0502020204030204" pitchFamily="34" charset="0"/>
                <a:cs typeface="Calibri" panose="020F0502020204030204" pitchFamily="34" charset="0"/>
                <a:hlinkClick r:id="rId4"/>
              </a:rPr>
              <a:t>edimuntean@yahoo</a:t>
            </a:r>
            <a:r>
              <a:rPr lang="en-US" sz="1600" i="1">
                <a:solidFill>
                  <a:srgbClr val="004600"/>
                </a:solidFill>
                <a:latin typeface="Calibri" panose="020F0502020204030204" pitchFamily="34" charset="0"/>
                <a:cs typeface="Calibri" panose="020F0502020204030204" pitchFamily="34" charset="0"/>
                <a:hlinkClick r:id="rId4"/>
              </a:rPr>
              <a:t>.com</a:t>
            </a:r>
            <a:r>
              <a:rPr lang="en-US" sz="1600" i="1">
                <a:solidFill>
                  <a:srgbClr val="004600"/>
                </a:solidFill>
                <a:latin typeface="Calibri" panose="020F0502020204030204" pitchFamily="34" charset="0"/>
                <a:cs typeface="Calibri" panose="020F0502020204030204" pitchFamily="34" charset="0"/>
              </a:rPr>
              <a:t>   </a:t>
            </a:r>
            <a:endParaRPr lang="en-US" sz="1600" i="1" dirty="0">
              <a:solidFill>
                <a:srgbClr val="004600"/>
              </a:solidFill>
              <a:latin typeface="Calibri" panose="020F0502020204030204" pitchFamily="34" charset="0"/>
              <a:cs typeface="Calibri" panose="020F0502020204030204" pitchFamily="34" charset="0"/>
            </a:endParaRPr>
          </a:p>
        </p:txBody>
      </p:sp>
      <p:pic>
        <p:nvPicPr>
          <p:cNvPr id="12" name="Picture 2" descr="Statiunea de Cercetare Dezvoltare Agricola Turda">
            <a:extLst>
              <a:ext uri="{FF2B5EF4-FFF2-40B4-BE49-F238E27FC236}">
                <a16:creationId xmlns:a16="http://schemas.microsoft.com/office/drawing/2014/main" id="{C69DAEEC-15E1-2EC5-19A6-5601F914DF1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51521" y="4191000"/>
            <a:ext cx="792479" cy="9906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Introduction | CropWatch">
            <a:extLst>
              <a:ext uri="{FF2B5EF4-FFF2-40B4-BE49-F238E27FC236}">
                <a16:creationId xmlns:a16="http://schemas.microsoft.com/office/drawing/2014/main" id="{1DC76F2C-776C-DB82-A962-C9FC0BC33AA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12123" y="5410200"/>
            <a:ext cx="2414954" cy="154959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81164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886" y="685800"/>
            <a:ext cx="9133114" cy="762000"/>
          </a:xfrm>
        </p:spPr>
        <p:txBody>
          <a:bodyPr>
            <a:normAutofit/>
          </a:bodyPr>
          <a:lstStyle/>
          <a:p>
            <a:pPr algn="l"/>
            <a:r>
              <a:rPr lang="en-US" sz="4000" b="1" dirty="0"/>
              <a:t>Conclusions</a:t>
            </a:r>
            <a:endParaRPr lang="en-US" sz="4000" dirty="0"/>
          </a:p>
        </p:txBody>
      </p:sp>
      <p:sp>
        <p:nvSpPr>
          <p:cNvPr id="3" name="Subtitle 2"/>
          <p:cNvSpPr>
            <a:spLocks noGrp="1"/>
          </p:cNvSpPr>
          <p:nvPr>
            <p:ph type="subTitle" idx="1"/>
          </p:nvPr>
        </p:nvSpPr>
        <p:spPr>
          <a:xfrm>
            <a:off x="228600" y="2209800"/>
            <a:ext cx="8915400" cy="3505200"/>
          </a:xfrm>
        </p:spPr>
        <p:txBody>
          <a:bodyPr>
            <a:normAutofit fontScale="25000" lnSpcReduction="20000"/>
          </a:bodyPr>
          <a:lstStyle/>
          <a:p>
            <a:pPr marL="274320" algn="just"/>
            <a:endParaRPr lang="en-US" sz="5500" dirty="0">
              <a:solidFill>
                <a:schemeClr val="tx1"/>
              </a:solidFill>
            </a:endParaRPr>
          </a:p>
          <a:p>
            <a:pPr marL="274320" indent="-274320" algn="just">
              <a:buFont typeface="Arial" pitchFamily="34" charset="0"/>
              <a:buChar char="•"/>
            </a:pPr>
            <a:r>
              <a:rPr lang="en-US" sz="8000" dirty="0">
                <a:solidFill>
                  <a:schemeClr val="tx1"/>
                </a:solidFill>
              </a:rPr>
              <a:t>The developed HPLC method proved to be fast (under 8 minutes run-time for the separation of the targeted isoflavones), sensitive, reproductible, accurate and suitable for the analysis of soybean seeds. </a:t>
            </a:r>
          </a:p>
          <a:p>
            <a:pPr marL="274320" indent="-274320" algn="just">
              <a:buFont typeface="Arial" pitchFamily="34" charset="0"/>
              <a:buChar char="•"/>
            </a:pPr>
            <a:endParaRPr lang="en-US" sz="2400" dirty="0">
              <a:solidFill>
                <a:schemeClr val="tx1"/>
              </a:solidFill>
            </a:endParaRPr>
          </a:p>
          <a:p>
            <a:pPr marL="274320" indent="-274320" algn="just">
              <a:buFont typeface="Arial" pitchFamily="34" charset="0"/>
              <a:buChar char="•"/>
            </a:pPr>
            <a:r>
              <a:rPr lang="en-US" sz="8000" dirty="0">
                <a:solidFill>
                  <a:schemeClr val="tx1"/>
                </a:solidFill>
              </a:rPr>
              <a:t>The obtained results extended the current knowledge, providing the content of isoflavones in the studied genotypes.</a:t>
            </a:r>
          </a:p>
          <a:p>
            <a:pPr marL="274320" indent="-274320" algn="just">
              <a:buFont typeface="Arial" pitchFamily="34" charset="0"/>
              <a:buChar char="•"/>
            </a:pPr>
            <a:endParaRPr lang="en-US" sz="2400" dirty="0">
              <a:solidFill>
                <a:schemeClr val="tx1"/>
              </a:solidFill>
            </a:endParaRPr>
          </a:p>
          <a:p>
            <a:pPr marL="274320" indent="-274320" algn="just">
              <a:buFont typeface="Arial" pitchFamily="34" charset="0"/>
              <a:buChar char="•"/>
            </a:pPr>
            <a:r>
              <a:rPr lang="en-US" sz="8000" dirty="0">
                <a:solidFill>
                  <a:schemeClr val="tx1"/>
                </a:solidFill>
              </a:rPr>
              <a:t>The reported values can support future nutrition studies involving isoflavones from plant sources, as well as their use in different functional products.</a:t>
            </a:r>
          </a:p>
          <a:p>
            <a:pPr marL="274320" indent="-266700" algn="just">
              <a:buFont typeface="Arial" pitchFamily="34" charset="0"/>
              <a:buChar char="•"/>
            </a:pPr>
            <a:r>
              <a:rPr lang="en-US" sz="8000" dirty="0">
                <a:solidFill>
                  <a:schemeClr val="tx1"/>
                </a:solidFill>
              </a:rPr>
              <a:t>Overall, the proposed approach can be considered an efficient tool for both quality control assessment purposes and for assisting breeding programs targeted at developing new genotypes with the desired isoflavones’ profile.</a:t>
            </a:r>
          </a:p>
          <a:p>
            <a:endParaRPr lang="en-US" sz="2000" dirty="0">
              <a:solidFill>
                <a:schemeClr val="tx1"/>
              </a:solidFill>
            </a:endParaRPr>
          </a:p>
        </p:txBody>
      </p:sp>
      <p:sp>
        <p:nvSpPr>
          <p:cNvPr id="4" name="Rectangle 1">
            <a:extLst>
              <a:ext uri="{FF2B5EF4-FFF2-40B4-BE49-F238E27FC236}">
                <a16:creationId xmlns:a16="http://schemas.microsoft.com/office/drawing/2014/main" id="{5B32117F-767D-42BF-91D6-84448640DEF3}"/>
              </a:ext>
            </a:extLst>
          </p:cNvPr>
          <p:cNvSpPr>
            <a:spLocks noChangeArrowheads="1"/>
          </p:cNvSpPr>
          <p:nvPr/>
        </p:nvSpPr>
        <p:spPr bwMode="auto">
          <a:xfrm>
            <a:off x="0" y="109330"/>
            <a:ext cx="65" cy="23853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9044" rIns="0" bIns="-19044"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5" name="Imagine 4">
            <a:extLst>
              <a:ext uri="{FF2B5EF4-FFF2-40B4-BE49-F238E27FC236}">
                <a16:creationId xmlns:a16="http://schemas.microsoft.com/office/drawing/2014/main" id="{C7DDA5CE-D521-7A42-6A67-89C718112040}"/>
              </a:ext>
            </a:extLst>
          </p:cNvPr>
          <p:cNvPicPr>
            <a:picLocks noChangeAspect="1"/>
          </p:cNvPicPr>
          <p:nvPr/>
        </p:nvPicPr>
        <p:blipFill>
          <a:blip r:embed="rId2"/>
          <a:stretch>
            <a:fillRect/>
          </a:stretch>
        </p:blipFill>
        <p:spPr>
          <a:xfrm>
            <a:off x="-5862" y="6096000"/>
            <a:ext cx="9144000" cy="762000"/>
          </a:xfrm>
          <a:prstGeom prst="rect">
            <a:avLst/>
          </a:prstGeom>
        </p:spPr>
      </p:pic>
      <p:pic>
        <p:nvPicPr>
          <p:cNvPr id="8194" name="Picture 2" descr="Ask an expert: Does soy cause acne?">
            <a:extLst>
              <a:ext uri="{FF2B5EF4-FFF2-40B4-BE49-F238E27FC236}">
                <a16:creationId xmlns:a16="http://schemas.microsoft.com/office/drawing/2014/main" id="{8F35D59B-751D-A24A-6A0D-B028202E2A9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46176" y="52754"/>
            <a:ext cx="2892669" cy="192844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98640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886" y="609600"/>
            <a:ext cx="9133114" cy="762000"/>
          </a:xfrm>
        </p:spPr>
        <p:txBody>
          <a:bodyPr>
            <a:normAutofit/>
          </a:bodyPr>
          <a:lstStyle/>
          <a:p>
            <a:pPr algn="l"/>
            <a:r>
              <a:rPr lang="en-US" sz="4000" b="1" dirty="0"/>
              <a:t>References</a:t>
            </a:r>
            <a:endParaRPr lang="en-US" sz="4000" dirty="0"/>
          </a:p>
        </p:txBody>
      </p:sp>
      <p:sp>
        <p:nvSpPr>
          <p:cNvPr id="3" name="Subtitle 2"/>
          <p:cNvSpPr>
            <a:spLocks noGrp="1"/>
          </p:cNvSpPr>
          <p:nvPr>
            <p:ph type="subTitle" idx="1"/>
          </p:nvPr>
        </p:nvSpPr>
        <p:spPr>
          <a:xfrm>
            <a:off x="76200" y="1676400"/>
            <a:ext cx="9061938" cy="4343400"/>
          </a:xfrm>
        </p:spPr>
        <p:txBody>
          <a:bodyPr>
            <a:normAutofit fontScale="25000" lnSpcReduction="20000"/>
          </a:bodyPr>
          <a:lstStyle/>
          <a:p>
            <a:pPr algn="just"/>
            <a:endParaRPr lang="en-US" sz="2900" dirty="0">
              <a:solidFill>
                <a:schemeClr val="tx1"/>
              </a:solidFill>
            </a:endParaRPr>
          </a:p>
          <a:p>
            <a:pPr marL="280988" indent="-280988" algn="l">
              <a:lnSpc>
                <a:spcPct val="120000"/>
              </a:lnSpc>
              <a:spcBef>
                <a:spcPts val="0"/>
              </a:spcBef>
              <a:buFont typeface="+mj-lt"/>
              <a:buAutoNum type="arabicPeriod"/>
            </a:pPr>
            <a:r>
              <a:rPr lang="en-US" sz="6800" i="1" dirty="0">
                <a:solidFill>
                  <a:schemeClr val="tx1"/>
                </a:solidFill>
              </a:rPr>
              <a:t>Hartman, G. L., West, E. D., &amp; Herman, T. K. (2011). Crops that feed the World 2. Soybean—worldwide production, use, and constraints caused by pathogens and pests. Food Security, 3, 5-17.</a:t>
            </a:r>
          </a:p>
          <a:p>
            <a:pPr marL="280988" indent="-280988" algn="l">
              <a:lnSpc>
                <a:spcPct val="120000"/>
              </a:lnSpc>
              <a:spcBef>
                <a:spcPts val="0"/>
              </a:spcBef>
              <a:buFont typeface="+mj-lt"/>
              <a:buAutoNum type="arabicPeriod"/>
            </a:pPr>
            <a:r>
              <a:rPr lang="en-US" sz="6800" i="1" dirty="0">
                <a:solidFill>
                  <a:schemeClr val="tx1"/>
                </a:solidFill>
              </a:rPr>
              <a:t>He, F. J., &amp; Chen, J. Q. (2013). Consumption of soybean, soy foods, soy isoflavones and breast cancer incidence: Differences between Chinese women and women in Western countries and possible mechanisms. Food science and human wellness, 2(3-4), 146-161.</a:t>
            </a:r>
          </a:p>
          <a:p>
            <a:pPr marL="280988" indent="-280988" algn="l">
              <a:lnSpc>
                <a:spcPct val="120000"/>
              </a:lnSpc>
              <a:spcBef>
                <a:spcPts val="0"/>
              </a:spcBef>
              <a:buFont typeface="+mj-lt"/>
              <a:buAutoNum type="arabicPeriod"/>
            </a:pPr>
            <a:r>
              <a:rPr lang="en-US" sz="6800" i="1" dirty="0">
                <a:solidFill>
                  <a:schemeClr val="tx1"/>
                </a:solidFill>
              </a:rPr>
              <a:t>Medic, J., Atkinson, C., &amp; Hurburgh, C. R. (2014). Current knowledge in soybean composition. Journal of the American oil chemists' society, 91, 363-384.</a:t>
            </a:r>
          </a:p>
          <a:p>
            <a:pPr marL="280988" indent="-280988" algn="l">
              <a:lnSpc>
                <a:spcPct val="120000"/>
              </a:lnSpc>
              <a:spcBef>
                <a:spcPts val="0"/>
              </a:spcBef>
              <a:buFont typeface="+mj-lt"/>
              <a:buAutoNum type="arabicPeriod"/>
              <a:tabLst>
                <a:tab pos="457200" algn="l"/>
              </a:tabLst>
            </a:pPr>
            <a:r>
              <a:rPr lang="en-US" sz="6800" i="1" dirty="0">
                <a:solidFill>
                  <a:schemeClr val="tx1"/>
                </a:solidFill>
              </a:rPr>
              <a:t>Pabich M., Materska M. (2019). Biological effect of soy isoflavones in the prevention of civilization diseases. Nutrients, 11(7), 1660.</a:t>
            </a:r>
          </a:p>
          <a:p>
            <a:pPr marL="280988" indent="-280988" algn="l">
              <a:lnSpc>
                <a:spcPct val="120000"/>
              </a:lnSpc>
              <a:spcBef>
                <a:spcPts val="0"/>
              </a:spcBef>
              <a:buFont typeface="+mj-lt"/>
              <a:buAutoNum type="arabicPeriod"/>
            </a:pPr>
            <a:r>
              <a:rPr lang="en-US" sz="6800" i="1" dirty="0">
                <a:solidFill>
                  <a:schemeClr val="tx1"/>
                </a:solidFill>
              </a:rPr>
              <a:t>Poluzzi, E., Piccinni, C., Raschi, E., Rampa, A., Recanatini, M., &amp; De Ponti, F. (2014). Phytoestrogens in postmenopause: the state of the art from a chemical, pharmacological and regulatory perspective. Current medicinal chemistry, 21(4), 417-436.</a:t>
            </a:r>
          </a:p>
          <a:p>
            <a:pPr marL="280988" indent="-280988" algn="l">
              <a:lnSpc>
                <a:spcPct val="120000"/>
              </a:lnSpc>
              <a:spcBef>
                <a:spcPts val="0"/>
              </a:spcBef>
              <a:buFont typeface="+mj-lt"/>
              <a:buAutoNum type="arabicPeriod"/>
            </a:pPr>
            <a:r>
              <a:rPr lang="en-US" sz="6800" i="1" dirty="0">
                <a:solidFill>
                  <a:schemeClr val="tx1"/>
                </a:solidFill>
              </a:rPr>
              <a:t>Rizzo, G., &amp; Baroni, L. (2018). Soy, soy foods and their role in vegetarian diets. Nutrients, 10(1), 43.</a:t>
            </a:r>
          </a:p>
          <a:p>
            <a:pPr marL="280988" indent="-280988" algn="l">
              <a:lnSpc>
                <a:spcPct val="120000"/>
              </a:lnSpc>
              <a:spcBef>
                <a:spcPts val="0"/>
              </a:spcBef>
              <a:buFont typeface="+mj-lt"/>
              <a:buAutoNum type="arabicPeriod"/>
              <a:tabLst>
                <a:tab pos="457200" algn="l"/>
              </a:tabLst>
            </a:pPr>
            <a:r>
              <a:rPr lang="en-US" sz="6800" i="1" dirty="0">
                <a:solidFill>
                  <a:schemeClr val="tx1"/>
                </a:solidFill>
              </a:rPr>
              <a:t>Wang Y., Liu L., Ji F., Jiang J., Yu Y., Sheng S., Li H. (2018). Soybean (Glycine max) prevents the progression of breast cancer cells by downregulating the level of histone demethylase JMJD5. Journal of cancer research and therapeutics, 14(10), 609.</a:t>
            </a:r>
          </a:p>
          <a:p>
            <a:pPr marL="290513" indent="-290513" algn="just">
              <a:buFont typeface="+mj-lt"/>
              <a:buAutoNum type="arabicPeriod"/>
            </a:pPr>
            <a:endParaRPr lang="en-US" sz="7200" i="1" dirty="0">
              <a:solidFill>
                <a:schemeClr val="tx1"/>
              </a:solidFill>
            </a:endParaRPr>
          </a:p>
        </p:txBody>
      </p:sp>
      <p:pic>
        <p:nvPicPr>
          <p:cNvPr id="4" name="Imagine 3">
            <a:extLst>
              <a:ext uri="{FF2B5EF4-FFF2-40B4-BE49-F238E27FC236}">
                <a16:creationId xmlns:a16="http://schemas.microsoft.com/office/drawing/2014/main" id="{8DF1E8E8-6D15-0879-D20F-F770D3F9CF86}"/>
              </a:ext>
            </a:extLst>
          </p:cNvPr>
          <p:cNvPicPr>
            <a:picLocks noChangeAspect="1"/>
          </p:cNvPicPr>
          <p:nvPr/>
        </p:nvPicPr>
        <p:blipFill>
          <a:blip r:embed="rId2"/>
          <a:stretch>
            <a:fillRect/>
          </a:stretch>
        </p:blipFill>
        <p:spPr>
          <a:xfrm>
            <a:off x="-5862" y="6096000"/>
            <a:ext cx="9144000" cy="762000"/>
          </a:xfrm>
          <a:prstGeom prst="rect">
            <a:avLst/>
          </a:prstGeom>
        </p:spPr>
      </p:pic>
      <p:pic>
        <p:nvPicPr>
          <p:cNvPr id="7170" name="Picture 2" descr="Closeup of Soy Beans in a Wooden Bowl and Wooden Spoon for Soybean Seed  Scoop Stock Image - Image of marble, nutritious: 153845545">
            <a:extLst>
              <a:ext uri="{FF2B5EF4-FFF2-40B4-BE49-F238E27FC236}">
                <a16:creationId xmlns:a16="http://schemas.microsoft.com/office/drawing/2014/main" id="{9B7C948F-BE93-EAB5-A12F-FD7FB070582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34200" y="152401"/>
            <a:ext cx="2010508" cy="148023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5828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7"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352425"/>
            <a:ext cx="9143999" cy="6350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676974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886" y="457200"/>
            <a:ext cx="9133114" cy="762000"/>
          </a:xfrm>
        </p:spPr>
        <p:txBody>
          <a:bodyPr>
            <a:normAutofit/>
          </a:bodyPr>
          <a:lstStyle/>
          <a:p>
            <a:pPr algn="l"/>
            <a:r>
              <a:rPr lang="en-US" sz="4000" b="1" dirty="0"/>
              <a:t>Introduction</a:t>
            </a:r>
            <a:endParaRPr lang="en-US" sz="4000" dirty="0"/>
          </a:p>
        </p:txBody>
      </p:sp>
      <p:sp>
        <p:nvSpPr>
          <p:cNvPr id="3" name="Subtitle 2"/>
          <p:cNvSpPr>
            <a:spLocks noGrp="1"/>
          </p:cNvSpPr>
          <p:nvPr>
            <p:ph type="subTitle" idx="1"/>
          </p:nvPr>
        </p:nvSpPr>
        <p:spPr>
          <a:xfrm>
            <a:off x="222738" y="2068548"/>
            <a:ext cx="8686800" cy="3657600"/>
          </a:xfrm>
        </p:spPr>
        <p:txBody>
          <a:bodyPr>
            <a:normAutofit fontScale="25000" lnSpcReduction="20000"/>
          </a:bodyPr>
          <a:lstStyle/>
          <a:p>
            <a:pPr marL="633413" indent="-633413" algn="just">
              <a:buFont typeface="Wingdings" panose="05000000000000000000" pitchFamily="2" charset="2"/>
              <a:buChar char="Ø"/>
            </a:pPr>
            <a:r>
              <a:rPr lang="en-US" sz="9600" dirty="0">
                <a:solidFill>
                  <a:schemeClr val="tx1"/>
                </a:solidFill>
              </a:rPr>
              <a:t>Soybeans are extensively cultivated crops with multiple applications, such as human consumption, livestock feed, biofuel production, and the fabrication of various chemicals.</a:t>
            </a:r>
          </a:p>
          <a:p>
            <a:pPr marL="633413" indent="-633413" algn="just">
              <a:buFont typeface="Wingdings" panose="05000000000000000000" pitchFamily="2" charset="2"/>
              <a:buChar char="Ø"/>
            </a:pPr>
            <a:r>
              <a:rPr lang="en-US" sz="9600" dirty="0">
                <a:solidFill>
                  <a:schemeClr val="tx1"/>
                </a:solidFill>
              </a:rPr>
              <a:t>They boast a substantial amount of proteins, as well as ample amounts of fiber, vitamins, and minerals, all of these making soybeans a nutritious option [Hartman et al., 2011; Medic et al., 2014; Rizo and Baroni, 2018].</a:t>
            </a:r>
          </a:p>
          <a:p>
            <a:pPr marL="633413" indent="-633413" algn="just">
              <a:buFont typeface="Wingdings" panose="05000000000000000000" pitchFamily="2" charset="2"/>
              <a:buChar char="Ø"/>
            </a:pPr>
            <a:r>
              <a:rPr lang="en-US" sz="9600" dirty="0">
                <a:solidFill>
                  <a:schemeClr val="tx1"/>
                </a:solidFill>
              </a:rPr>
              <a:t>As a result of their nutritional profile and health advantages, there is growing interest in breeding soybeans with enhanced protein, fatty acid and isoflavone content. </a:t>
            </a:r>
          </a:p>
          <a:p>
            <a:pPr algn="just"/>
            <a:endParaRPr lang="en-US" sz="8800" dirty="0">
              <a:solidFill>
                <a:schemeClr val="tx1"/>
              </a:solidFill>
            </a:endParaRPr>
          </a:p>
          <a:p>
            <a:pPr algn="just"/>
            <a:endParaRPr lang="en-US" sz="8800" dirty="0">
              <a:solidFill>
                <a:schemeClr val="tx1"/>
              </a:solidFill>
            </a:endParaRPr>
          </a:p>
          <a:p>
            <a:pPr algn="just"/>
            <a:r>
              <a:rPr lang="en-US" sz="7200" dirty="0">
                <a:solidFill>
                  <a:schemeClr val="tx1"/>
                </a:solidFill>
              </a:rPr>
              <a:t>     </a:t>
            </a:r>
          </a:p>
        </p:txBody>
      </p:sp>
      <p:pic>
        <p:nvPicPr>
          <p:cNvPr id="8" name="Imagine 7">
            <a:extLst>
              <a:ext uri="{FF2B5EF4-FFF2-40B4-BE49-F238E27FC236}">
                <a16:creationId xmlns:a16="http://schemas.microsoft.com/office/drawing/2014/main" id="{4131EDB2-F65A-3B20-784D-2796295BCD45}"/>
              </a:ext>
            </a:extLst>
          </p:cNvPr>
          <p:cNvPicPr>
            <a:picLocks noChangeAspect="1"/>
          </p:cNvPicPr>
          <p:nvPr/>
        </p:nvPicPr>
        <p:blipFill>
          <a:blip r:embed="rId2"/>
          <a:stretch>
            <a:fillRect/>
          </a:stretch>
        </p:blipFill>
        <p:spPr>
          <a:xfrm>
            <a:off x="-5862" y="6096000"/>
            <a:ext cx="9144000" cy="762000"/>
          </a:xfrm>
          <a:prstGeom prst="rect">
            <a:avLst/>
          </a:prstGeom>
        </p:spPr>
      </p:pic>
      <p:pic>
        <p:nvPicPr>
          <p:cNvPr id="10" name="Imagine 9">
            <a:extLst>
              <a:ext uri="{FF2B5EF4-FFF2-40B4-BE49-F238E27FC236}">
                <a16:creationId xmlns:a16="http://schemas.microsoft.com/office/drawing/2014/main" id="{49B2C8DF-6195-98BE-6959-E626594B198D}"/>
              </a:ext>
            </a:extLst>
          </p:cNvPr>
          <p:cNvPicPr>
            <a:picLocks noChangeAspect="1"/>
          </p:cNvPicPr>
          <p:nvPr/>
        </p:nvPicPr>
        <p:blipFill>
          <a:blip r:embed="rId3"/>
          <a:stretch>
            <a:fillRect/>
          </a:stretch>
        </p:blipFill>
        <p:spPr>
          <a:xfrm>
            <a:off x="6477000" y="265340"/>
            <a:ext cx="2353506" cy="1445081"/>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5091995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886" y="457200"/>
            <a:ext cx="9133114" cy="762000"/>
          </a:xfrm>
        </p:spPr>
        <p:txBody>
          <a:bodyPr>
            <a:normAutofit/>
          </a:bodyPr>
          <a:lstStyle/>
          <a:p>
            <a:pPr algn="l"/>
            <a:r>
              <a:rPr lang="en-US" sz="4000" b="1" dirty="0"/>
              <a:t>Introduction (cont.)</a:t>
            </a:r>
            <a:endParaRPr lang="en-US" sz="4000" dirty="0"/>
          </a:p>
        </p:txBody>
      </p:sp>
      <p:sp>
        <p:nvSpPr>
          <p:cNvPr id="3" name="Subtitle 2"/>
          <p:cNvSpPr>
            <a:spLocks noGrp="1"/>
          </p:cNvSpPr>
          <p:nvPr>
            <p:ph type="subTitle" idx="1"/>
          </p:nvPr>
        </p:nvSpPr>
        <p:spPr>
          <a:xfrm>
            <a:off x="234043" y="2057400"/>
            <a:ext cx="8686800" cy="3657600"/>
          </a:xfrm>
        </p:spPr>
        <p:txBody>
          <a:bodyPr>
            <a:normAutofit fontScale="25000" lnSpcReduction="20000"/>
          </a:bodyPr>
          <a:lstStyle/>
          <a:p>
            <a:pPr marL="633413" indent="-633413" algn="just">
              <a:buFont typeface="Wingdings" panose="05000000000000000000" pitchFamily="2" charset="2"/>
              <a:buChar char="Ø"/>
            </a:pPr>
            <a:r>
              <a:rPr lang="en-US" sz="9600" dirty="0">
                <a:solidFill>
                  <a:schemeClr val="tx1"/>
                </a:solidFill>
              </a:rPr>
              <a:t>Soybeans are a leading source of isoflavones - phytoestrogens with numerous health benefits, particularly for women's health, being increasingly used in the production of dietary supplements over the last decades [He and Chen, 2013; Pabich and Materska, 2019; Poluzzi et al., 2014; Wang et al., 2018].</a:t>
            </a:r>
          </a:p>
          <a:p>
            <a:pPr marL="633413" indent="-633413" algn="just">
              <a:buFont typeface="Wingdings" panose="05000000000000000000" pitchFamily="2" charset="2"/>
              <a:buChar char="Ø"/>
            </a:pPr>
            <a:r>
              <a:rPr lang="en-US" sz="9600" dirty="0">
                <a:solidFill>
                  <a:schemeClr val="tx1"/>
                </a:solidFill>
              </a:rPr>
              <a:t>High performance liquid chromatography (HPLC) is currently the preferred method for separating components in mixtures; it is a highly modern, efficient, and versatile technique that is widely used to separate, identify, and quantify analytes, as well as to obtain the chemical profile or fingerprint of a diverse range of analytes from biological samples, hence being used in this context.</a:t>
            </a:r>
          </a:p>
          <a:p>
            <a:pPr algn="just"/>
            <a:endParaRPr lang="en-US" sz="8800" dirty="0">
              <a:solidFill>
                <a:schemeClr val="tx1"/>
              </a:solidFill>
            </a:endParaRPr>
          </a:p>
          <a:p>
            <a:pPr algn="just"/>
            <a:r>
              <a:rPr lang="en-US" sz="7200" dirty="0">
                <a:solidFill>
                  <a:schemeClr val="tx1"/>
                </a:solidFill>
              </a:rPr>
              <a:t>   </a:t>
            </a:r>
          </a:p>
        </p:txBody>
      </p:sp>
      <p:pic>
        <p:nvPicPr>
          <p:cNvPr id="8" name="Imagine 7">
            <a:extLst>
              <a:ext uri="{FF2B5EF4-FFF2-40B4-BE49-F238E27FC236}">
                <a16:creationId xmlns:a16="http://schemas.microsoft.com/office/drawing/2014/main" id="{4131EDB2-F65A-3B20-784D-2796295BCD45}"/>
              </a:ext>
            </a:extLst>
          </p:cNvPr>
          <p:cNvPicPr>
            <a:picLocks noChangeAspect="1"/>
          </p:cNvPicPr>
          <p:nvPr/>
        </p:nvPicPr>
        <p:blipFill>
          <a:blip r:embed="rId2"/>
          <a:stretch>
            <a:fillRect/>
          </a:stretch>
        </p:blipFill>
        <p:spPr>
          <a:xfrm>
            <a:off x="-5862" y="6096000"/>
            <a:ext cx="9144000" cy="762000"/>
          </a:xfrm>
          <a:prstGeom prst="rect">
            <a:avLst/>
          </a:prstGeom>
        </p:spPr>
      </p:pic>
      <p:pic>
        <p:nvPicPr>
          <p:cNvPr id="9218" name="Picture 2" descr="Flexar HPLC and UHPLC Brochure (008523D_01)">
            <a:extLst>
              <a:ext uri="{FF2B5EF4-FFF2-40B4-BE49-F238E27FC236}">
                <a16:creationId xmlns:a16="http://schemas.microsoft.com/office/drawing/2014/main" id="{4BE995A8-1CBE-C3C4-9A9A-2A28186C3B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156063"/>
            <a:ext cx="1869831" cy="17489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13239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 y="685800"/>
            <a:ext cx="8686800" cy="4953000"/>
          </a:xfrm>
        </p:spPr>
        <p:txBody>
          <a:bodyPr>
            <a:normAutofit fontScale="40000" lnSpcReduction="20000"/>
          </a:bodyPr>
          <a:lstStyle/>
          <a:p>
            <a:pPr algn="just"/>
            <a:endParaRPr lang="en-US" sz="7200" dirty="0">
              <a:solidFill>
                <a:schemeClr val="tx1"/>
              </a:solidFill>
            </a:endParaRPr>
          </a:p>
          <a:p>
            <a:pPr algn="just"/>
            <a:r>
              <a:rPr lang="en-US" sz="9800" b="1" dirty="0">
                <a:solidFill>
                  <a:schemeClr val="tx1"/>
                </a:solidFill>
              </a:rPr>
              <a:t>Research objective</a:t>
            </a:r>
          </a:p>
          <a:p>
            <a:pPr algn="just">
              <a:lnSpc>
                <a:spcPct val="120000"/>
              </a:lnSpc>
            </a:pPr>
            <a:endParaRPr lang="en-US" sz="7200" b="1" dirty="0">
              <a:solidFill>
                <a:schemeClr val="tx1"/>
              </a:solidFill>
            </a:endParaRPr>
          </a:p>
          <a:p>
            <a:pPr algn="just">
              <a:lnSpc>
                <a:spcPct val="115000"/>
              </a:lnSpc>
              <a:spcAft>
                <a:spcPts val="1000"/>
              </a:spcAft>
            </a:pPr>
            <a:r>
              <a:rPr lang="en-US" sz="6700" dirty="0">
                <a:solidFill>
                  <a:schemeClr val="tx1"/>
                </a:solidFill>
              </a:rPr>
              <a:t>To develop a synergistic approach of HPLC and chemometric techniques, allowing for a swift and convenient evaluation of the isoflavone content in soybean seeds from diverse genotypes, with the aim of selecting the optimal raw materials for the production of dietary supplements for menopausal health.</a:t>
            </a:r>
          </a:p>
        </p:txBody>
      </p:sp>
      <p:pic>
        <p:nvPicPr>
          <p:cNvPr id="2" name="Imagine 1">
            <a:extLst>
              <a:ext uri="{FF2B5EF4-FFF2-40B4-BE49-F238E27FC236}">
                <a16:creationId xmlns:a16="http://schemas.microsoft.com/office/drawing/2014/main" id="{8FD612D0-FC79-D9CD-2A0E-25B6A995FE75}"/>
              </a:ext>
            </a:extLst>
          </p:cNvPr>
          <p:cNvPicPr>
            <a:picLocks noChangeAspect="1"/>
          </p:cNvPicPr>
          <p:nvPr/>
        </p:nvPicPr>
        <p:blipFill>
          <a:blip r:embed="rId2"/>
          <a:stretch>
            <a:fillRect/>
          </a:stretch>
        </p:blipFill>
        <p:spPr>
          <a:xfrm>
            <a:off x="-5862" y="6096000"/>
            <a:ext cx="9144000" cy="762000"/>
          </a:xfrm>
          <a:prstGeom prst="rect">
            <a:avLst/>
          </a:prstGeom>
        </p:spPr>
      </p:pic>
      <p:pic>
        <p:nvPicPr>
          <p:cNvPr id="4" name="Picture 2" descr="Soybeans / Soya Bean/ Soybean Seeds/ Soya Bean Seeds new crop for Sale from  Vietnam,Thailand price supplier - 21food">
            <a:extLst>
              <a:ext uri="{FF2B5EF4-FFF2-40B4-BE49-F238E27FC236}">
                <a16:creationId xmlns:a16="http://schemas.microsoft.com/office/drawing/2014/main" id="{5EC659B1-09DA-E285-542B-B7A07EEBB2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7975" y="193431"/>
            <a:ext cx="2333625" cy="195262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83052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886" y="381000"/>
            <a:ext cx="9133114" cy="762000"/>
          </a:xfrm>
        </p:spPr>
        <p:txBody>
          <a:bodyPr>
            <a:normAutofit/>
          </a:bodyPr>
          <a:lstStyle/>
          <a:p>
            <a:pPr algn="l"/>
            <a:r>
              <a:rPr lang="en-US" sz="4000" b="1" dirty="0"/>
              <a:t>Material and methods</a:t>
            </a:r>
            <a:endParaRPr lang="en-US" sz="4000" dirty="0"/>
          </a:p>
        </p:txBody>
      </p:sp>
      <p:sp>
        <p:nvSpPr>
          <p:cNvPr id="3" name="Subtitle 2"/>
          <p:cNvSpPr>
            <a:spLocks noGrp="1"/>
          </p:cNvSpPr>
          <p:nvPr>
            <p:ph type="subTitle" idx="1"/>
          </p:nvPr>
        </p:nvSpPr>
        <p:spPr>
          <a:xfrm>
            <a:off x="152400" y="1981200"/>
            <a:ext cx="8914842" cy="2895600"/>
          </a:xfrm>
        </p:spPr>
        <p:txBody>
          <a:bodyPr>
            <a:normAutofit fontScale="25000" lnSpcReduction="20000"/>
          </a:bodyPr>
          <a:lstStyle/>
          <a:p>
            <a:pPr algn="just"/>
            <a:r>
              <a:rPr lang="en-US" sz="8000" b="1" i="1" dirty="0">
                <a:solidFill>
                  <a:schemeClr val="tx1"/>
                </a:solidFill>
              </a:rPr>
              <a:t>Plant material: </a:t>
            </a:r>
          </a:p>
          <a:p>
            <a:pPr marL="339725" indent="-339725" algn="just">
              <a:buFont typeface="Arial" panose="020B0604020202020204" pitchFamily="34" charset="0"/>
              <a:buChar char="•"/>
            </a:pPr>
            <a:r>
              <a:rPr lang="en-US" sz="7600" dirty="0">
                <a:solidFill>
                  <a:schemeClr val="tx1"/>
                </a:solidFill>
              </a:rPr>
              <a:t>soybean seeds </a:t>
            </a:r>
            <a:r>
              <a:rPr lang="en-US" sz="7700" dirty="0">
                <a:solidFill>
                  <a:schemeClr val="tx1"/>
                </a:solidFill>
              </a:rPr>
              <a:t>originating</a:t>
            </a:r>
            <a:r>
              <a:rPr lang="en-US" sz="7600" dirty="0">
                <a:solidFill>
                  <a:schemeClr val="tx1"/>
                </a:solidFill>
              </a:rPr>
              <a:t> from 20 genotypes were harvested at maturity from the Research &amp; Development Station for Agriculture, Turda - Romania. </a:t>
            </a:r>
          </a:p>
          <a:p>
            <a:pPr algn="just"/>
            <a:endParaRPr lang="en-US" sz="7600" b="1" i="1" dirty="0">
              <a:solidFill>
                <a:schemeClr val="tx1"/>
              </a:solidFill>
            </a:endParaRPr>
          </a:p>
          <a:p>
            <a:pPr algn="just"/>
            <a:r>
              <a:rPr lang="en-US" sz="7600" b="1" i="1" dirty="0">
                <a:solidFill>
                  <a:schemeClr val="tx1"/>
                </a:solidFill>
              </a:rPr>
              <a:t>Sample preparation:</a:t>
            </a:r>
          </a:p>
          <a:p>
            <a:pPr marL="339725" indent="-339725" algn="just">
              <a:buFont typeface="Arial" panose="020B0604020202020204" pitchFamily="34" charset="0"/>
              <a:buChar char="•"/>
            </a:pPr>
            <a:r>
              <a:rPr lang="en-US" sz="7600" dirty="0">
                <a:solidFill>
                  <a:schemeClr val="tx1"/>
                </a:solidFill>
              </a:rPr>
              <a:t>~ 100 g seeds were milled, then ~ 1g from the resulted flour was weighed, defatted using 10 mL of hexane, then the extraction of isoflavones was accomplished with 20 mL ethanol (50%) on a magnetic stirrer (350 rpm, 60</a:t>
            </a:r>
            <a:r>
              <a:rPr lang="en-US" sz="7600" baseline="30000" dirty="0">
                <a:solidFill>
                  <a:schemeClr val="tx1"/>
                </a:solidFill>
              </a:rPr>
              <a:t>0</a:t>
            </a:r>
            <a:r>
              <a:rPr lang="en-US" sz="7600" dirty="0">
                <a:solidFill>
                  <a:schemeClr val="tx1"/>
                </a:solidFill>
              </a:rPr>
              <a:t>C, 2 hours); the resulted suspensions were vacuum-filtered, brought to the volume of 25 mL with 50% ethanol, filtrated through 0,47 mm membrane filters then subjected to HPLC analysis. </a:t>
            </a:r>
          </a:p>
        </p:txBody>
      </p:sp>
      <p:pic>
        <p:nvPicPr>
          <p:cNvPr id="4" name="Imagine 3">
            <a:extLst>
              <a:ext uri="{FF2B5EF4-FFF2-40B4-BE49-F238E27FC236}">
                <a16:creationId xmlns:a16="http://schemas.microsoft.com/office/drawing/2014/main" id="{FC7271ED-19CA-3F1D-4A3E-E5A1062E2128}"/>
              </a:ext>
            </a:extLst>
          </p:cNvPr>
          <p:cNvPicPr>
            <a:picLocks noChangeAspect="1"/>
          </p:cNvPicPr>
          <p:nvPr/>
        </p:nvPicPr>
        <p:blipFill>
          <a:blip r:embed="rId2"/>
          <a:stretch>
            <a:fillRect/>
          </a:stretch>
        </p:blipFill>
        <p:spPr>
          <a:xfrm>
            <a:off x="-5862" y="6096000"/>
            <a:ext cx="9144000" cy="762000"/>
          </a:xfrm>
          <a:prstGeom prst="rect">
            <a:avLst/>
          </a:prstGeom>
        </p:spPr>
      </p:pic>
      <p:pic>
        <p:nvPicPr>
          <p:cNvPr id="5" name="Picture 2" descr="Soybean Seeds Manufacturers, Soybean Seeds Supplier, Exporter of Soybean  Seeds in India">
            <a:extLst>
              <a:ext uri="{FF2B5EF4-FFF2-40B4-BE49-F238E27FC236}">
                <a16:creationId xmlns:a16="http://schemas.microsoft.com/office/drawing/2014/main" id="{8B896242-427B-58CD-16CC-0AFBCB00999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34200" y="49903"/>
            <a:ext cx="2133042" cy="142304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91384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886" y="381000"/>
            <a:ext cx="9133114" cy="762000"/>
          </a:xfrm>
        </p:spPr>
        <p:txBody>
          <a:bodyPr>
            <a:normAutofit/>
          </a:bodyPr>
          <a:lstStyle/>
          <a:p>
            <a:pPr algn="l"/>
            <a:r>
              <a:rPr lang="en-US" sz="4000" b="1" dirty="0"/>
              <a:t>Material and methods (cont.)</a:t>
            </a:r>
            <a:endParaRPr lang="en-US" sz="4000" dirty="0"/>
          </a:p>
        </p:txBody>
      </p:sp>
      <p:sp>
        <p:nvSpPr>
          <p:cNvPr id="3" name="Subtitle 2"/>
          <p:cNvSpPr>
            <a:spLocks noGrp="1"/>
          </p:cNvSpPr>
          <p:nvPr>
            <p:ph type="subTitle" idx="1"/>
          </p:nvPr>
        </p:nvSpPr>
        <p:spPr>
          <a:xfrm>
            <a:off x="0" y="1600200"/>
            <a:ext cx="9144000" cy="4267200"/>
          </a:xfrm>
        </p:spPr>
        <p:txBody>
          <a:bodyPr>
            <a:normAutofit/>
          </a:bodyPr>
          <a:lstStyle/>
          <a:p>
            <a:pPr algn="just"/>
            <a:r>
              <a:rPr lang="en-US" sz="8000" dirty="0">
                <a:solidFill>
                  <a:schemeClr val="tx1"/>
                </a:solidFill>
              </a:rPr>
              <a:t>     </a:t>
            </a:r>
            <a:endParaRPr lang="en-US" sz="1200" dirty="0">
              <a:solidFill>
                <a:schemeClr val="tx1"/>
              </a:solidFill>
            </a:endParaRPr>
          </a:p>
          <a:p>
            <a:pPr algn="just"/>
            <a:endParaRPr lang="en-US" sz="4400" dirty="0">
              <a:solidFill>
                <a:schemeClr val="tx1"/>
              </a:solidFill>
            </a:endParaRPr>
          </a:p>
        </p:txBody>
      </p:sp>
      <p:pic>
        <p:nvPicPr>
          <p:cNvPr id="4" name="Imagine 3">
            <a:extLst>
              <a:ext uri="{FF2B5EF4-FFF2-40B4-BE49-F238E27FC236}">
                <a16:creationId xmlns:a16="http://schemas.microsoft.com/office/drawing/2014/main" id="{899617DE-59C2-1CE5-7D19-F6B8B4BDF095}"/>
              </a:ext>
            </a:extLst>
          </p:cNvPr>
          <p:cNvPicPr>
            <a:picLocks noChangeAspect="1"/>
          </p:cNvPicPr>
          <p:nvPr/>
        </p:nvPicPr>
        <p:blipFill>
          <a:blip r:embed="rId2"/>
          <a:stretch>
            <a:fillRect/>
          </a:stretch>
        </p:blipFill>
        <p:spPr>
          <a:xfrm>
            <a:off x="-5862" y="6096000"/>
            <a:ext cx="9144000" cy="762000"/>
          </a:xfrm>
          <a:prstGeom prst="rect">
            <a:avLst/>
          </a:prstGeom>
        </p:spPr>
      </p:pic>
      <p:pic>
        <p:nvPicPr>
          <p:cNvPr id="4098" name="Picture 2" descr="THE RIGHT SOYBEANS BENEFIT BOTH. - CropLife">
            <a:extLst>
              <a:ext uri="{FF2B5EF4-FFF2-40B4-BE49-F238E27FC236}">
                <a16:creationId xmlns:a16="http://schemas.microsoft.com/office/drawing/2014/main" id="{A26B9AE2-6E4C-38B9-72A5-287FEBFC1C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35169"/>
            <a:ext cx="2628900" cy="17335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8" name="CasetăText 7">
            <a:extLst>
              <a:ext uri="{FF2B5EF4-FFF2-40B4-BE49-F238E27FC236}">
                <a16:creationId xmlns:a16="http://schemas.microsoft.com/office/drawing/2014/main" id="{1F3D5148-0822-48D8-F941-695933C5073F}"/>
              </a:ext>
            </a:extLst>
          </p:cNvPr>
          <p:cNvSpPr txBox="1"/>
          <p:nvPr/>
        </p:nvSpPr>
        <p:spPr>
          <a:xfrm>
            <a:off x="152400" y="1752600"/>
            <a:ext cx="8572500" cy="4247317"/>
          </a:xfrm>
          <a:prstGeom prst="rect">
            <a:avLst/>
          </a:prstGeom>
          <a:noFill/>
        </p:spPr>
        <p:txBody>
          <a:bodyPr wrap="square">
            <a:spAutoFit/>
          </a:bodyPr>
          <a:lstStyle/>
          <a:p>
            <a:pPr algn="just"/>
            <a:r>
              <a:rPr lang="en-US" sz="1800" b="1" i="1" dirty="0">
                <a:solidFill>
                  <a:schemeClr val="tx1"/>
                </a:solidFill>
              </a:rPr>
              <a:t>HPLC analysis</a:t>
            </a:r>
          </a:p>
          <a:p>
            <a:pPr marL="285750" indent="-285750" algn="just">
              <a:buFont typeface="Arial" panose="020B0604020202020204" pitchFamily="34" charset="0"/>
              <a:buChar char="•"/>
            </a:pPr>
            <a:r>
              <a:rPr lang="en-US" sz="1800" dirty="0">
                <a:solidFill>
                  <a:schemeClr val="tx1"/>
                </a:solidFill>
              </a:rPr>
              <a:t>Chromatographic analysis was accomplished using a Flexar system (Perkin Elmer) consisting of two UHPLC pumps, a solvent degasser, an autosampler, a column oven, and a UV-VIS detector. </a:t>
            </a:r>
          </a:p>
          <a:p>
            <a:pPr marL="285750" indent="-285750" algn="just">
              <a:buFont typeface="Arial" panose="020B0604020202020204" pitchFamily="34" charset="0"/>
              <a:buChar char="•"/>
            </a:pPr>
            <a:r>
              <a:rPr lang="en-US" sz="1800" dirty="0">
                <a:solidFill>
                  <a:schemeClr val="tx1"/>
                </a:solidFill>
              </a:rPr>
              <a:t>Baseline separations were accomplished for daidzin, glycitin, genistin, daidzein, genistein and glycitein using a Kinetex column and gradient elution with acetonitrile and water, both with 0.1% H</a:t>
            </a:r>
            <a:r>
              <a:rPr lang="en-US" sz="1800" baseline="-25000" dirty="0">
                <a:solidFill>
                  <a:schemeClr val="tx1"/>
                </a:solidFill>
              </a:rPr>
              <a:t>3</a:t>
            </a:r>
            <a:r>
              <a:rPr lang="en-US" sz="1800" dirty="0">
                <a:solidFill>
                  <a:schemeClr val="tx1"/>
                </a:solidFill>
              </a:rPr>
              <a:t>PO</a:t>
            </a:r>
            <a:r>
              <a:rPr lang="en-US" sz="1800" baseline="-25000" dirty="0">
                <a:solidFill>
                  <a:schemeClr val="tx1"/>
                </a:solidFill>
              </a:rPr>
              <a:t>4</a:t>
            </a:r>
            <a:r>
              <a:rPr lang="en-US" sz="1800" dirty="0">
                <a:solidFill>
                  <a:schemeClr val="tx1"/>
                </a:solidFill>
              </a:rPr>
              <a:t>, in a total run time less than 8 minutes; the flowrate was 1 mL/ min and the injection volume of 5 </a:t>
            </a:r>
            <a:r>
              <a:rPr lang="en-US" sz="1800" dirty="0">
                <a:solidFill>
                  <a:schemeClr val="tx1"/>
                </a:solidFill>
                <a:latin typeface="Symbol" pitchFamily="18" charset="2"/>
              </a:rPr>
              <a:t>m</a:t>
            </a:r>
            <a:r>
              <a:rPr lang="en-US" sz="1800" dirty="0">
                <a:solidFill>
                  <a:schemeClr val="tx1"/>
                </a:solidFill>
              </a:rPr>
              <a:t>L. </a:t>
            </a:r>
          </a:p>
          <a:p>
            <a:pPr marL="285750" indent="-285750" algn="just">
              <a:buFont typeface="Arial" panose="020B0604020202020204" pitchFamily="34" charset="0"/>
              <a:buChar char="•"/>
            </a:pPr>
            <a:r>
              <a:rPr lang="en-US" sz="1800" dirty="0">
                <a:solidFill>
                  <a:schemeClr val="tx1"/>
                </a:solidFill>
              </a:rPr>
              <a:t>Quantifications were based on the external standard method. </a:t>
            </a:r>
          </a:p>
          <a:p>
            <a:pPr algn="just"/>
            <a:endParaRPr lang="en-US" dirty="0"/>
          </a:p>
          <a:p>
            <a:pPr algn="just"/>
            <a:r>
              <a:rPr lang="en-US" sz="1800" dirty="0"/>
              <a:t> </a:t>
            </a:r>
            <a:r>
              <a:rPr lang="en-US" b="1" i="1" dirty="0"/>
              <a:t>Data analysis</a:t>
            </a:r>
          </a:p>
          <a:p>
            <a:pPr marL="285750" indent="-285750" algn="just">
              <a:buFont typeface="Arial" panose="020B0604020202020204" pitchFamily="34" charset="0"/>
              <a:buChar char="•"/>
            </a:pPr>
            <a:r>
              <a:rPr lang="en-US" dirty="0"/>
              <a:t>Chromatographic data analysis was accomplished using Chromera (Perkin Elmer) and LCSolution (Shimadzu). Autoscaled preprocessed chromatographic data were further subjected to principal component analysis (PCA) and cluster analysis using Matlab (MathWorks Inc., USA).</a:t>
            </a:r>
          </a:p>
        </p:txBody>
      </p:sp>
    </p:spTree>
    <p:extLst>
      <p:ext uri="{BB962C8B-B14F-4D97-AF65-F5344CB8AC3E}">
        <p14:creationId xmlns:p14="http://schemas.microsoft.com/office/powerpoint/2010/main" val="42891384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886" y="1"/>
            <a:ext cx="9133114" cy="762000"/>
          </a:xfrm>
        </p:spPr>
        <p:txBody>
          <a:bodyPr>
            <a:normAutofit/>
          </a:bodyPr>
          <a:lstStyle/>
          <a:p>
            <a:pPr algn="l"/>
            <a:r>
              <a:rPr lang="en-US" sz="4000" b="1" dirty="0"/>
              <a:t>Results</a:t>
            </a:r>
            <a:endParaRPr lang="en-US" sz="4000" dirty="0"/>
          </a:p>
        </p:txBody>
      </p:sp>
      <p:sp>
        <p:nvSpPr>
          <p:cNvPr id="3" name="Subtitle 2"/>
          <p:cNvSpPr>
            <a:spLocks noGrp="1"/>
          </p:cNvSpPr>
          <p:nvPr>
            <p:ph type="subTitle" idx="1"/>
          </p:nvPr>
        </p:nvSpPr>
        <p:spPr>
          <a:xfrm>
            <a:off x="0" y="1828800"/>
            <a:ext cx="8915400" cy="1295399"/>
          </a:xfrm>
        </p:spPr>
        <p:txBody>
          <a:bodyPr>
            <a:noAutofit/>
          </a:bodyPr>
          <a:lstStyle/>
          <a:p>
            <a:pPr algn="just"/>
            <a:r>
              <a:rPr lang="en-US" sz="2000" dirty="0">
                <a:solidFill>
                  <a:schemeClr val="tx1"/>
                </a:solidFill>
              </a:rPr>
              <a:t>   	The HPLC analysis of soybeans genotype revealed distinct fingerprints of isoflavones, which were influenced by genetic factors; figure 1 shows a representative isoflavone pattern for a genotype having daidzin, glycitin and genistein as major isoflavones.</a:t>
            </a:r>
          </a:p>
        </p:txBody>
      </p:sp>
      <p:sp>
        <p:nvSpPr>
          <p:cNvPr id="8" name="Subtitle 2">
            <a:extLst>
              <a:ext uri="{FF2B5EF4-FFF2-40B4-BE49-F238E27FC236}">
                <a16:creationId xmlns:a16="http://schemas.microsoft.com/office/drawing/2014/main" id="{330E34D4-7B68-439C-95E3-63543B2A8BB9}"/>
              </a:ext>
            </a:extLst>
          </p:cNvPr>
          <p:cNvSpPr txBox="1">
            <a:spLocks/>
          </p:cNvSpPr>
          <p:nvPr/>
        </p:nvSpPr>
        <p:spPr>
          <a:xfrm>
            <a:off x="-5862" y="3378911"/>
            <a:ext cx="8915400" cy="820361"/>
          </a:xfrm>
          <a:prstGeom prst="rect">
            <a:avLst/>
          </a:prstGeom>
        </p:spPr>
        <p:txBody>
          <a:bodyPr vert="horz" lIns="91440" tIns="45720" rIns="91440" bIns="45720" rtlCol="0">
            <a:normAutofit fontScale="925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ctr" eaLnBrk="1" hangingPunct="1">
              <a:spcBef>
                <a:spcPct val="50000"/>
              </a:spcBef>
            </a:pPr>
            <a:r>
              <a:rPr lang="en-US" sz="1800" i="1" dirty="0">
                <a:solidFill>
                  <a:schemeClr val="tx1"/>
                </a:solidFill>
              </a:rPr>
              <a:t>Figure 1. Representative HPLC chromatogram of isoflavones from a soybean genotype containing high amounts of isoflavones. Peak ID’s: 1-daidzin, 2-glycitin, 3-genistin, 4-daidzein, 5-glycitein</a:t>
            </a:r>
          </a:p>
          <a:p>
            <a:endParaRPr lang="en-US" sz="2000" dirty="0">
              <a:solidFill>
                <a:schemeClr val="tx1"/>
              </a:solidFill>
            </a:endParaRPr>
          </a:p>
        </p:txBody>
      </p:sp>
      <p:pic>
        <p:nvPicPr>
          <p:cNvPr id="4" name="Imagine 3">
            <a:extLst>
              <a:ext uri="{FF2B5EF4-FFF2-40B4-BE49-F238E27FC236}">
                <a16:creationId xmlns:a16="http://schemas.microsoft.com/office/drawing/2014/main" id="{29839081-3E5D-CCD1-90B2-33D581BB09C2}"/>
              </a:ext>
            </a:extLst>
          </p:cNvPr>
          <p:cNvPicPr>
            <a:picLocks noChangeAspect="1"/>
          </p:cNvPicPr>
          <p:nvPr/>
        </p:nvPicPr>
        <p:blipFill>
          <a:blip r:embed="rId2"/>
          <a:stretch>
            <a:fillRect/>
          </a:stretch>
        </p:blipFill>
        <p:spPr>
          <a:xfrm>
            <a:off x="-5862" y="6096000"/>
            <a:ext cx="9144000" cy="762000"/>
          </a:xfrm>
          <a:prstGeom prst="rect">
            <a:avLst/>
          </a:prstGeom>
        </p:spPr>
      </p:pic>
      <p:pic>
        <p:nvPicPr>
          <p:cNvPr id="5122" name="Picture 2" descr="Why soybeans have outsized importance in U.S. trade talks | PBS NewsHour">
            <a:extLst>
              <a:ext uri="{FF2B5EF4-FFF2-40B4-BE49-F238E27FC236}">
                <a16:creationId xmlns:a16="http://schemas.microsoft.com/office/drawing/2014/main" id="{397D2BA2-583D-CCB2-16F8-121192ECB4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115823"/>
            <a:ext cx="2243434" cy="149290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9" name="Imagine 8">
            <a:extLst>
              <a:ext uri="{FF2B5EF4-FFF2-40B4-BE49-F238E27FC236}">
                <a16:creationId xmlns:a16="http://schemas.microsoft.com/office/drawing/2014/main" id="{67F4D4C4-6FE1-0CCE-25B1-7579A6EA5780}"/>
              </a:ext>
            </a:extLst>
          </p:cNvPr>
          <p:cNvPicPr>
            <a:picLocks noChangeAspect="1"/>
          </p:cNvPicPr>
          <p:nvPr/>
        </p:nvPicPr>
        <p:blipFill>
          <a:blip r:embed="rId4"/>
          <a:stretch>
            <a:fillRect/>
          </a:stretch>
        </p:blipFill>
        <p:spPr>
          <a:xfrm>
            <a:off x="759069" y="3908689"/>
            <a:ext cx="7614138" cy="2187311"/>
          </a:xfrm>
          <a:prstGeom prst="rect">
            <a:avLst/>
          </a:prstGeom>
        </p:spPr>
      </p:pic>
    </p:spTree>
    <p:extLst>
      <p:ext uri="{BB962C8B-B14F-4D97-AF65-F5344CB8AC3E}">
        <p14:creationId xmlns:p14="http://schemas.microsoft.com/office/powerpoint/2010/main" val="29654133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 y="314485"/>
            <a:ext cx="9133114" cy="762000"/>
          </a:xfrm>
        </p:spPr>
        <p:txBody>
          <a:bodyPr>
            <a:normAutofit/>
          </a:bodyPr>
          <a:lstStyle/>
          <a:p>
            <a:pPr algn="l"/>
            <a:r>
              <a:rPr lang="en-US" sz="4000" b="1" dirty="0"/>
              <a:t>Results</a:t>
            </a:r>
            <a:endParaRPr lang="en-US" sz="4000" dirty="0"/>
          </a:p>
        </p:txBody>
      </p:sp>
      <p:sp>
        <p:nvSpPr>
          <p:cNvPr id="9" name="Subtitle 2">
            <a:extLst>
              <a:ext uri="{FF2B5EF4-FFF2-40B4-BE49-F238E27FC236}">
                <a16:creationId xmlns:a16="http://schemas.microsoft.com/office/drawing/2014/main" id="{EDDA84DC-36EB-40F3-9566-E2604D6B020B}"/>
              </a:ext>
            </a:extLst>
          </p:cNvPr>
          <p:cNvSpPr txBox="1">
            <a:spLocks/>
          </p:cNvSpPr>
          <p:nvPr/>
        </p:nvSpPr>
        <p:spPr>
          <a:xfrm>
            <a:off x="-8159" y="3354541"/>
            <a:ext cx="9014273" cy="46854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r>
              <a:rPr lang="en-US" sz="1800" i="1" dirty="0">
                <a:solidFill>
                  <a:schemeClr val="tx1"/>
                </a:solidFill>
              </a:rPr>
              <a:t>Table 1. Concentration ranges for isoflavones in the studied genotypes [mg/ 1000 g] </a:t>
            </a:r>
          </a:p>
        </p:txBody>
      </p:sp>
      <p:pic>
        <p:nvPicPr>
          <p:cNvPr id="4" name="Imagine 3">
            <a:extLst>
              <a:ext uri="{FF2B5EF4-FFF2-40B4-BE49-F238E27FC236}">
                <a16:creationId xmlns:a16="http://schemas.microsoft.com/office/drawing/2014/main" id="{1021517E-6DC2-8660-D16B-EC71AEAE8259}"/>
              </a:ext>
            </a:extLst>
          </p:cNvPr>
          <p:cNvPicPr>
            <a:picLocks noChangeAspect="1"/>
          </p:cNvPicPr>
          <p:nvPr/>
        </p:nvPicPr>
        <p:blipFill>
          <a:blip r:embed="rId2"/>
          <a:stretch>
            <a:fillRect/>
          </a:stretch>
        </p:blipFill>
        <p:spPr>
          <a:xfrm>
            <a:off x="-5862" y="6096000"/>
            <a:ext cx="9144000" cy="762000"/>
          </a:xfrm>
          <a:prstGeom prst="rect">
            <a:avLst/>
          </a:prstGeom>
        </p:spPr>
      </p:pic>
      <p:pic>
        <p:nvPicPr>
          <p:cNvPr id="6146" name="Picture 2" descr="Soybean - Nutrition, Protein Content &amp; Calories - Soybean Uses">
            <a:extLst>
              <a:ext uri="{FF2B5EF4-FFF2-40B4-BE49-F238E27FC236}">
                <a16:creationId xmlns:a16="http://schemas.microsoft.com/office/drawing/2014/main" id="{7FA07EB4-7F50-F3EF-9B72-10941244EBF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21416" y="152400"/>
            <a:ext cx="1784698" cy="133852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aphicFrame>
        <p:nvGraphicFramePr>
          <p:cNvPr id="6" name="Tabel 6">
            <a:extLst>
              <a:ext uri="{FF2B5EF4-FFF2-40B4-BE49-F238E27FC236}">
                <a16:creationId xmlns:a16="http://schemas.microsoft.com/office/drawing/2014/main" id="{CB154BA5-3BF9-E504-491C-7018C2712E2B}"/>
              </a:ext>
            </a:extLst>
          </p:cNvPr>
          <p:cNvGraphicFramePr>
            <a:graphicFrameLocks noGrp="1"/>
          </p:cNvGraphicFramePr>
          <p:nvPr>
            <p:extLst>
              <p:ext uri="{D42A27DB-BD31-4B8C-83A1-F6EECF244321}">
                <p14:modId xmlns:p14="http://schemas.microsoft.com/office/powerpoint/2010/main" val="1334548322"/>
              </p:ext>
            </p:extLst>
          </p:nvPr>
        </p:nvGraphicFramePr>
        <p:xfrm>
          <a:off x="76200" y="3883136"/>
          <a:ext cx="8874371" cy="1984264"/>
        </p:xfrm>
        <a:graphic>
          <a:graphicData uri="http://schemas.openxmlformats.org/drawingml/2006/table">
            <a:tbl>
              <a:tblPr firstRow="1" bandRow="1">
                <a:tableStyleId>{F5AB1C69-6EDB-4FF4-983F-18BD219EF322}</a:tableStyleId>
              </a:tblPr>
              <a:tblGrid>
                <a:gridCol w="1066800">
                  <a:extLst>
                    <a:ext uri="{9D8B030D-6E8A-4147-A177-3AD203B41FA5}">
                      <a16:colId xmlns:a16="http://schemas.microsoft.com/office/drawing/2014/main" val="1773308062"/>
                    </a:ext>
                  </a:extLst>
                </a:gridCol>
                <a:gridCol w="1066800">
                  <a:extLst>
                    <a:ext uri="{9D8B030D-6E8A-4147-A177-3AD203B41FA5}">
                      <a16:colId xmlns:a16="http://schemas.microsoft.com/office/drawing/2014/main" val="3045408955"/>
                    </a:ext>
                  </a:extLst>
                </a:gridCol>
                <a:gridCol w="990600">
                  <a:extLst>
                    <a:ext uri="{9D8B030D-6E8A-4147-A177-3AD203B41FA5}">
                      <a16:colId xmlns:a16="http://schemas.microsoft.com/office/drawing/2014/main" val="1718308418"/>
                    </a:ext>
                  </a:extLst>
                </a:gridCol>
                <a:gridCol w="1066800">
                  <a:extLst>
                    <a:ext uri="{9D8B030D-6E8A-4147-A177-3AD203B41FA5}">
                      <a16:colId xmlns:a16="http://schemas.microsoft.com/office/drawing/2014/main" val="2501720191"/>
                    </a:ext>
                  </a:extLst>
                </a:gridCol>
                <a:gridCol w="1066800">
                  <a:extLst>
                    <a:ext uri="{9D8B030D-6E8A-4147-A177-3AD203B41FA5}">
                      <a16:colId xmlns:a16="http://schemas.microsoft.com/office/drawing/2014/main" val="3282223374"/>
                    </a:ext>
                  </a:extLst>
                </a:gridCol>
                <a:gridCol w="1066800">
                  <a:extLst>
                    <a:ext uri="{9D8B030D-6E8A-4147-A177-3AD203B41FA5}">
                      <a16:colId xmlns:a16="http://schemas.microsoft.com/office/drawing/2014/main" val="3486458118"/>
                    </a:ext>
                  </a:extLst>
                </a:gridCol>
                <a:gridCol w="1148555">
                  <a:extLst>
                    <a:ext uri="{9D8B030D-6E8A-4147-A177-3AD203B41FA5}">
                      <a16:colId xmlns:a16="http://schemas.microsoft.com/office/drawing/2014/main" val="125209736"/>
                    </a:ext>
                  </a:extLst>
                </a:gridCol>
                <a:gridCol w="1401216">
                  <a:extLst>
                    <a:ext uri="{9D8B030D-6E8A-4147-A177-3AD203B41FA5}">
                      <a16:colId xmlns:a16="http://schemas.microsoft.com/office/drawing/2014/main" val="1045712459"/>
                    </a:ext>
                  </a:extLst>
                </a:gridCol>
              </a:tblGrid>
              <a:tr h="496066">
                <a:tc>
                  <a:txBody>
                    <a:bodyPr/>
                    <a:lstStyle/>
                    <a:p>
                      <a:pPr>
                        <a:lnSpc>
                          <a:spcPct val="115000"/>
                        </a:lnSpc>
                      </a:pPr>
                      <a:endParaRPr lang="en-US" sz="2000" dirty="0">
                        <a:effectLst/>
                        <a:latin typeface="Calibri" panose="020F0502020204030204" pitchFamily="34" charset="0"/>
                        <a:cs typeface="Times New Roman" panose="02020603050405020304" pitchFamily="18" charset="0"/>
                      </a:endParaRPr>
                    </a:p>
                  </a:txBody>
                  <a:tcPr anchor="ctr"/>
                </a:tc>
                <a:tc>
                  <a:txBody>
                    <a:bodyPr/>
                    <a:lstStyle/>
                    <a:p>
                      <a:pPr algn="ctr">
                        <a:lnSpc>
                          <a:spcPct val="115000"/>
                        </a:lnSpc>
                        <a:spcBef>
                          <a:spcPts val="600"/>
                        </a:spcBef>
                        <a:spcAft>
                          <a:spcPts val="600"/>
                        </a:spcAft>
                      </a:pPr>
                      <a:r>
                        <a:rPr lang="en-US" sz="2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Daidzin</a:t>
                      </a:r>
                      <a:endParaRPr lang="en-US"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tc>
                  <a:txBody>
                    <a:bodyPr/>
                    <a:lstStyle/>
                    <a:p>
                      <a:pPr algn="ctr">
                        <a:lnSpc>
                          <a:spcPct val="115000"/>
                        </a:lnSpc>
                        <a:spcBef>
                          <a:spcPts val="600"/>
                        </a:spcBef>
                        <a:spcAft>
                          <a:spcPts val="600"/>
                        </a:spcAft>
                      </a:pPr>
                      <a:r>
                        <a:rPr lang="en-US" sz="2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Glycitin</a:t>
                      </a:r>
                      <a:endParaRPr lang="en-US"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tc>
                  <a:txBody>
                    <a:bodyPr/>
                    <a:lstStyle/>
                    <a:p>
                      <a:pPr algn="ctr">
                        <a:lnSpc>
                          <a:spcPct val="115000"/>
                        </a:lnSpc>
                        <a:spcBef>
                          <a:spcPts val="600"/>
                        </a:spcBef>
                        <a:spcAft>
                          <a:spcPts val="600"/>
                        </a:spcAft>
                      </a:pPr>
                      <a:r>
                        <a:rPr lang="en-US" sz="2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Genistin</a:t>
                      </a:r>
                      <a:endParaRPr lang="en-US"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tc>
                  <a:txBody>
                    <a:bodyPr/>
                    <a:lstStyle/>
                    <a:p>
                      <a:pPr algn="ctr">
                        <a:lnSpc>
                          <a:spcPct val="115000"/>
                        </a:lnSpc>
                        <a:spcBef>
                          <a:spcPts val="600"/>
                        </a:spcBef>
                        <a:spcAft>
                          <a:spcPts val="600"/>
                        </a:spcAft>
                      </a:pPr>
                      <a:r>
                        <a:rPr lang="en-US" sz="2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Daidzein</a:t>
                      </a:r>
                      <a:endParaRPr lang="en-US"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tc>
                  <a:txBody>
                    <a:bodyPr/>
                    <a:lstStyle/>
                    <a:p>
                      <a:pPr algn="ctr">
                        <a:lnSpc>
                          <a:spcPct val="115000"/>
                        </a:lnSpc>
                        <a:spcBef>
                          <a:spcPts val="600"/>
                        </a:spcBef>
                        <a:spcAft>
                          <a:spcPts val="600"/>
                        </a:spcAft>
                      </a:pPr>
                      <a:r>
                        <a:rPr lang="en-US" sz="2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Glycitein</a:t>
                      </a:r>
                      <a:endParaRPr lang="en-US"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tc>
                  <a:txBody>
                    <a:bodyPr/>
                    <a:lstStyle/>
                    <a:p>
                      <a:pPr algn="ctr">
                        <a:lnSpc>
                          <a:spcPct val="115000"/>
                        </a:lnSpc>
                        <a:spcBef>
                          <a:spcPts val="600"/>
                        </a:spcBef>
                        <a:spcAft>
                          <a:spcPts val="600"/>
                        </a:spcAft>
                      </a:pPr>
                      <a:r>
                        <a:rPr lang="en-US" sz="2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Genistein</a:t>
                      </a:r>
                      <a:endParaRPr lang="en-US"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tc>
                  <a:txBody>
                    <a:bodyPr/>
                    <a:lstStyle/>
                    <a:p>
                      <a:pPr algn="ctr">
                        <a:lnSpc>
                          <a:spcPct val="115000"/>
                        </a:lnSpc>
                        <a:spcBef>
                          <a:spcPts val="600"/>
                        </a:spcBef>
                        <a:spcAft>
                          <a:spcPts val="600"/>
                        </a:spcAft>
                      </a:pPr>
                      <a:r>
                        <a:rPr lang="en-US" sz="2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Total</a:t>
                      </a:r>
                      <a:endParaRPr lang="en-US"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anchor="ctr"/>
                </a:tc>
                <a:extLst>
                  <a:ext uri="{0D108BD9-81ED-4DB2-BD59-A6C34878D82A}">
                    <a16:rowId xmlns:a16="http://schemas.microsoft.com/office/drawing/2014/main" val="4191093100"/>
                  </a:ext>
                </a:extLst>
              </a:tr>
              <a:tr h="496066">
                <a:tc>
                  <a:txBody>
                    <a:bodyPr/>
                    <a:lstStyle/>
                    <a:p>
                      <a:pPr>
                        <a:lnSpc>
                          <a:spcPct val="115000"/>
                        </a:lnSpc>
                        <a:spcBef>
                          <a:spcPts val="600"/>
                        </a:spcBef>
                        <a:spcAft>
                          <a:spcPts val="600"/>
                        </a:spcAft>
                      </a:pPr>
                      <a:r>
                        <a:rPr lang="en-US"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Min.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tc>
                <a:tc>
                  <a:txBody>
                    <a:bodyPr/>
                    <a:lstStyle/>
                    <a:p>
                      <a:pPr algn="ctr">
                        <a:lnSpc>
                          <a:spcPct val="115000"/>
                        </a:lnSpc>
                        <a:spcBef>
                          <a:spcPts val="600"/>
                        </a:spcBef>
                        <a:spcAft>
                          <a:spcPts val="600"/>
                        </a:spcAft>
                      </a:pPr>
                      <a:r>
                        <a:rPr lang="en-US"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308.76</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15000"/>
                        </a:lnSpc>
                        <a:spcBef>
                          <a:spcPts val="600"/>
                        </a:spcBef>
                        <a:spcAft>
                          <a:spcPts val="600"/>
                        </a:spcAft>
                      </a:pPr>
                      <a:r>
                        <a:rPr lang="en-US"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27.73</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15000"/>
                        </a:lnSpc>
                        <a:spcBef>
                          <a:spcPts val="600"/>
                        </a:spcBef>
                        <a:spcAft>
                          <a:spcPts val="600"/>
                        </a:spcAft>
                      </a:pPr>
                      <a:r>
                        <a:rPr lang="en-US"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349.57</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15000"/>
                        </a:lnSpc>
                        <a:spcBef>
                          <a:spcPts val="600"/>
                        </a:spcBef>
                        <a:spcAft>
                          <a:spcPts val="600"/>
                        </a:spcAft>
                      </a:pPr>
                      <a:r>
                        <a:rPr lang="en-US"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0.00</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15000"/>
                        </a:lnSpc>
                        <a:spcBef>
                          <a:spcPts val="600"/>
                        </a:spcBef>
                        <a:spcAft>
                          <a:spcPts val="600"/>
                        </a:spcAft>
                      </a:pPr>
                      <a:r>
                        <a:rPr lang="en-US"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4.23</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15000"/>
                        </a:lnSpc>
                        <a:spcBef>
                          <a:spcPts val="600"/>
                        </a:spcBef>
                        <a:spcAft>
                          <a:spcPts val="600"/>
                        </a:spcAft>
                      </a:pPr>
                      <a:r>
                        <a:rPr lang="en-US"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0.00</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15000"/>
                        </a:lnSpc>
                        <a:spcBef>
                          <a:spcPts val="600"/>
                        </a:spcBef>
                        <a:spcAft>
                          <a:spcPts val="600"/>
                        </a:spcAft>
                      </a:pPr>
                      <a:r>
                        <a:rPr lang="en-US"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829.20</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extLst>
                  <a:ext uri="{0D108BD9-81ED-4DB2-BD59-A6C34878D82A}">
                    <a16:rowId xmlns:a16="http://schemas.microsoft.com/office/drawing/2014/main" val="4202602771"/>
                  </a:ext>
                </a:extLst>
              </a:tr>
              <a:tr h="496066">
                <a:tc>
                  <a:txBody>
                    <a:bodyPr/>
                    <a:lstStyle/>
                    <a:p>
                      <a:pPr>
                        <a:lnSpc>
                          <a:spcPct val="115000"/>
                        </a:lnSpc>
                        <a:spcBef>
                          <a:spcPts val="600"/>
                        </a:spcBef>
                        <a:spcAft>
                          <a:spcPts val="600"/>
                        </a:spcAft>
                      </a:pPr>
                      <a:r>
                        <a:rPr lang="en-US"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Max.</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tc>
                <a:tc>
                  <a:txBody>
                    <a:bodyPr/>
                    <a:lstStyle/>
                    <a:p>
                      <a:pPr algn="ctr">
                        <a:lnSpc>
                          <a:spcPct val="115000"/>
                        </a:lnSpc>
                        <a:spcBef>
                          <a:spcPts val="600"/>
                        </a:spcBef>
                        <a:spcAft>
                          <a:spcPts val="600"/>
                        </a:spcAft>
                      </a:pPr>
                      <a:r>
                        <a:rPr lang="en-US"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777.98</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15000"/>
                        </a:lnSpc>
                        <a:spcBef>
                          <a:spcPts val="600"/>
                        </a:spcBef>
                        <a:spcAft>
                          <a:spcPts val="600"/>
                        </a:spcAft>
                      </a:pPr>
                      <a:r>
                        <a:rPr lang="en-US"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84.76</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15000"/>
                        </a:lnSpc>
                        <a:spcBef>
                          <a:spcPts val="600"/>
                        </a:spcBef>
                        <a:spcAft>
                          <a:spcPts val="600"/>
                        </a:spcAft>
                      </a:pPr>
                      <a:r>
                        <a:rPr lang="en-US"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935.96</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15000"/>
                        </a:lnSpc>
                        <a:spcBef>
                          <a:spcPts val="600"/>
                        </a:spcBef>
                        <a:spcAft>
                          <a:spcPts val="600"/>
                        </a:spcAft>
                      </a:pPr>
                      <a:r>
                        <a:rPr lang="en-US"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14.38</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15000"/>
                        </a:lnSpc>
                        <a:spcBef>
                          <a:spcPts val="600"/>
                        </a:spcBef>
                        <a:spcAft>
                          <a:spcPts val="600"/>
                        </a:spcAft>
                      </a:pPr>
                      <a:r>
                        <a:rPr lang="en-US"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28.39</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15000"/>
                        </a:lnSpc>
                        <a:spcBef>
                          <a:spcPts val="600"/>
                        </a:spcBef>
                        <a:spcAft>
                          <a:spcPts val="600"/>
                        </a:spcAft>
                      </a:pPr>
                      <a:r>
                        <a:rPr lang="en-US"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16.85</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15000"/>
                        </a:lnSpc>
                        <a:spcBef>
                          <a:spcPts val="600"/>
                        </a:spcBef>
                        <a:spcAft>
                          <a:spcPts val="600"/>
                        </a:spcAft>
                      </a:pPr>
                      <a:r>
                        <a:rPr lang="en-US"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1732.59</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extLst>
                  <a:ext uri="{0D108BD9-81ED-4DB2-BD59-A6C34878D82A}">
                    <a16:rowId xmlns:a16="http://schemas.microsoft.com/office/drawing/2014/main" val="2895872368"/>
                  </a:ext>
                </a:extLst>
              </a:tr>
              <a:tr h="496066">
                <a:tc>
                  <a:txBody>
                    <a:bodyPr/>
                    <a:lstStyle/>
                    <a:p>
                      <a:pPr>
                        <a:lnSpc>
                          <a:spcPct val="115000"/>
                        </a:lnSpc>
                        <a:spcBef>
                          <a:spcPts val="600"/>
                        </a:spcBef>
                        <a:spcAft>
                          <a:spcPts val="600"/>
                        </a:spcAft>
                      </a:pPr>
                      <a:r>
                        <a:rPr lang="en-US"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Average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tc>
                <a:tc>
                  <a:txBody>
                    <a:bodyPr/>
                    <a:lstStyle/>
                    <a:p>
                      <a:pPr algn="ctr">
                        <a:lnSpc>
                          <a:spcPct val="115000"/>
                        </a:lnSpc>
                        <a:spcBef>
                          <a:spcPts val="600"/>
                        </a:spcBef>
                        <a:spcAft>
                          <a:spcPts val="600"/>
                        </a:spcAft>
                      </a:pPr>
                      <a:r>
                        <a:rPr lang="en-US"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567.48</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15000"/>
                        </a:lnSpc>
                        <a:spcBef>
                          <a:spcPts val="600"/>
                        </a:spcBef>
                        <a:spcAft>
                          <a:spcPts val="600"/>
                        </a:spcAft>
                      </a:pPr>
                      <a:r>
                        <a:rPr lang="en-US"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62.93</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15000"/>
                        </a:lnSpc>
                        <a:spcBef>
                          <a:spcPts val="600"/>
                        </a:spcBef>
                        <a:spcAft>
                          <a:spcPts val="600"/>
                        </a:spcAft>
                      </a:pPr>
                      <a:r>
                        <a:rPr lang="en-US"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596.40</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15000"/>
                        </a:lnSpc>
                        <a:spcBef>
                          <a:spcPts val="600"/>
                        </a:spcBef>
                        <a:spcAft>
                          <a:spcPts val="600"/>
                        </a:spcAft>
                      </a:pPr>
                      <a:r>
                        <a:rPr lang="en-US"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7.29</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15000"/>
                        </a:lnSpc>
                        <a:spcBef>
                          <a:spcPts val="600"/>
                        </a:spcBef>
                        <a:spcAft>
                          <a:spcPts val="600"/>
                        </a:spcAft>
                      </a:pPr>
                      <a:r>
                        <a:rPr lang="en-US"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15.17</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15000"/>
                        </a:lnSpc>
                        <a:spcBef>
                          <a:spcPts val="600"/>
                        </a:spcBef>
                        <a:spcAft>
                          <a:spcPts val="600"/>
                        </a:spcAft>
                      </a:pPr>
                      <a:r>
                        <a:rPr lang="en-US"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8.59</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15000"/>
                        </a:lnSpc>
                        <a:spcBef>
                          <a:spcPts val="600"/>
                        </a:spcBef>
                        <a:spcAft>
                          <a:spcPts val="600"/>
                        </a:spcAft>
                      </a:pPr>
                      <a:r>
                        <a:rPr lang="en-US"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1257.86</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extLst>
                  <a:ext uri="{0D108BD9-81ED-4DB2-BD59-A6C34878D82A}">
                    <a16:rowId xmlns:a16="http://schemas.microsoft.com/office/drawing/2014/main" val="3893946353"/>
                  </a:ext>
                </a:extLst>
              </a:tr>
            </a:tbl>
          </a:graphicData>
        </a:graphic>
      </p:graphicFrame>
      <p:sp>
        <p:nvSpPr>
          <p:cNvPr id="8" name="CasetăText 7">
            <a:extLst>
              <a:ext uri="{FF2B5EF4-FFF2-40B4-BE49-F238E27FC236}">
                <a16:creationId xmlns:a16="http://schemas.microsoft.com/office/drawing/2014/main" id="{BBAB74A3-078A-2990-2A13-D31820663159}"/>
              </a:ext>
            </a:extLst>
          </p:cNvPr>
          <p:cNvSpPr txBox="1"/>
          <p:nvPr/>
        </p:nvSpPr>
        <p:spPr>
          <a:xfrm>
            <a:off x="61791" y="1939520"/>
            <a:ext cx="8874371" cy="1323439"/>
          </a:xfrm>
          <a:prstGeom prst="rect">
            <a:avLst/>
          </a:prstGeom>
          <a:noFill/>
        </p:spPr>
        <p:txBody>
          <a:bodyPr wrap="square">
            <a:spAutoFit/>
          </a:bodyPr>
          <a:lstStyle/>
          <a:p>
            <a:r>
              <a:rPr lang="en-US" sz="2000" dirty="0"/>
              <a:t> 	The brief descriptive statistics of the obtained data is presented in table 1, revealing that daidzin and genistin are the major isoflavones from the studied genotypes; in 15% from the analyzed samples, daidzein and genistein were not detected.</a:t>
            </a:r>
          </a:p>
        </p:txBody>
      </p:sp>
    </p:spTree>
    <p:extLst>
      <p:ext uri="{BB962C8B-B14F-4D97-AF65-F5344CB8AC3E}">
        <p14:creationId xmlns:p14="http://schemas.microsoft.com/office/powerpoint/2010/main" val="27002058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886" y="1"/>
            <a:ext cx="9133114" cy="762000"/>
          </a:xfrm>
        </p:spPr>
        <p:txBody>
          <a:bodyPr>
            <a:normAutofit/>
          </a:bodyPr>
          <a:lstStyle/>
          <a:p>
            <a:pPr algn="l"/>
            <a:r>
              <a:rPr lang="en-US" sz="4000" b="1" dirty="0"/>
              <a:t>Results</a:t>
            </a:r>
            <a:endParaRPr lang="en-US" sz="4000" dirty="0"/>
          </a:p>
        </p:txBody>
      </p:sp>
      <p:sp>
        <p:nvSpPr>
          <p:cNvPr id="3" name="Subtitle 2"/>
          <p:cNvSpPr>
            <a:spLocks noGrp="1"/>
          </p:cNvSpPr>
          <p:nvPr>
            <p:ph type="subTitle" idx="1"/>
          </p:nvPr>
        </p:nvSpPr>
        <p:spPr>
          <a:xfrm>
            <a:off x="-1" y="1477111"/>
            <a:ext cx="4589167" cy="4237889"/>
          </a:xfrm>
        </p:spPr>
        <p:txBody>
          <a:bodyPr>
            <a:normAutofit fontScale="40000" lnSpcReduction="20000"/>
          </a:bodyPr>
          <a:lstStyle/>
          <a:p>
            <a:pPr algn="just"/>
            <a:r>
              <a:rPr lang="en-US" sz="4000" dirty="0">
                <a:solidFill>
                  <a:schemeClr val="tx1"/>
                </a:solidFill>
              </a:rPr>
              <a:t>     PCA was accomplished on the experimental dataset using five variables (concentrations of glycitin, daidzin, genistin, glycitein and total isoflavones'), leading to a model in which the first two principal components explained 90.19% variance. </a:t>
            </a:r>
          </a:p>
          <a:p>
            <a:pPr algn="just"/>
            <a:r>
              <a:rPr lang="en-US" sz="4000" dirty="0">
                <a:solidFill>
                  <a:schemeClr val="tx1"/>
                </a:solidFill>
              </a:rPr>
              <a:t>     The biplot from figure 2 emphasizes the soybeans genotypes with the highest:</a:t>
            </a:r>
          </a:p>
          <a:p>
            <a:pPr algn="just"/>
            <a:r>
              <a:rPr lang="en-US" sz="4000" dirty="0">
                <a:solidFill>
                  <a:schemeClr val="tx1"/>
                </a:solidFill>
              </a:rPr>
              <a:t>- total content of isoflavones (S2, S7, S18) </a:t>
            </a:r>
          </a:p>
          <a:p>
            <a:pPr algn="just"/>
            <a:r>
              <a:rPr lang="en-US" sz="4000" dirty="0">
                <a:solidFill>
                  <a:schemeClr val="tx1"/>
                </a:solidFill>
              </a:rPr>
              <a:t>- content of glycitin (S20) </a:t>
            </a:r>
          </a:p>
          <a:p>
            <a:pPr algn="just"/>
            <a:r>
              <a:rPr lang="en-US" sz="4000" dirty="0">
                <a:solidFill>
                  <a:schemeClr val="tx1"/>
                </a:solidFill>
              </a:rPr>
              <a:t>- content of daidzin (S7) </a:t>
            </a:r>
          </a:p>
          <a:p>
            <a:pPr algn="just"/>
            <a:r>
              <a:rPr lang="en-US" sz="4000" dirty="0">
                <a:solidFill>
                  <a:schemeClr val="tx1"/>
                </a:solidFill>
              </a:rPr>
              <a:t>- content of genistin (S11)</a:t>
            </a:r>
          </a:p>
          <a:p>
            <a:pPr algn="just"/>
            <a:r>
              <a:rPr lang="en-US" sz="4000" dirty="0">
                <a:solidFill>
                  <a:schemeClr val="tx1"/>
                </a:solidFill>
              </a:rPr>
              <a:t>as well as genotypes with similar isoflavone composition (S8-S1, S10-S6).</a:t>
            </a:r>
          </a:p>
          <a:p>
            <a:pPr algn="just"/>
            <a:r>
              <a:rPr lang="en-US" sz="4000" dirty="0">
                <a:solidFill>
                  <a:schemeClr val="tx1"/>
                </a:solidFill>
              </a:rPr>
              <a:t>     Hence, the biplot diagram can be a useful tool in assisting decision-making for using a certain genotype as raw material for the production of food supplements designed for menopausal health.</a:t>
            </a:r>
          </a:p>
          <a:p>
            <a:pPr algn="just"/>
            <a:endParaRPr lang="en-US" sz="1700" dirty="0">
              <a:solidFill>
                <a:schemeClr val="tx1"/>
              </a:solidFill>
            </a:endParaRPr>
          </a:p>
          <a:p>
            <a:pPr algn="just"/>
            <a:endParaRPr lang="en-US" sz="1700" dirty="0">
              <a:solidFill>
                <a:schemeClr val="tx1"/>
              </a:solidFill>
            </a:endParaRPr>
          </a:p>
          <a:p>
            <a:pPr algn="just"/>
            <a:endParaRPr lang="en-US" sz="1700" dirty="0">
              <a:solidFill>
                <a:schemeClr val="tx1"/>
              </a:solidFill>
            </a:endParaRPr>
          </a:p>
          <a:p>
            <a:endParaRPr lang="en-US" sz="2000" dirty="0">
              <a:solidFill>
                <a:schemeClr val="tx1"/>
              </a:solidFill>
            </a:endParaRPr>
          </a:p>
        </p:txBody>
      </p:sp>
      <p:sp>
        <p:nvSpPr>
          <p:cNvPr id="8" name="Subtitle 2">
            <a:extLst>
              <a:ext uri="{FF2B5EF4-FFF2-40B4-BE49-F238E27FC236}">
                <a16:creationId xmlns:a16="http://schemas.microsoft.com/office/drawing/2014/main" id="{330E34D4-7B68-439C-95E3-63543B2A8BB9}"/>
              </a:ext>
            </a:extLst>
          </p:cNvPr>
          <p:cNvSpPr txBox="1">
            <a:spLocks/>
          </p:cNvSpPr>
          <p:nvPr/>
        </p:nvSpPr>
        <p:spPr>
          <a:xfrm>
            <a:off x="4953000" y="1770439"/>
            <a:ext cx="3868615" cy="820361"/>
          </a:xfrm>
          <a:prstGeom prst="rect">
            <a:avLst/>
          </a:prstGeom>
        </p:spPr>
        <p:txBody>
          <a:bodyPr vert="horz" lIns="91440" tIns="45720" rIns="91440" bIns="45720" rtlCol="0">
            <a:normAutofit fontScale="700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spcBef>
                <a:spcPct val="50000"/>
              </a:spcBef>
            </a:pPr>
            <a:r>
              <a:rPr lang="en-US" sz="1800" i="1" dirty="0">
                <a:solidFill>
                  <a:schemeClr val="tx1"/>
                </a:solidFill>
              </a:rPr>
              <a:t>Figure 2. Biplot diagram obtained from the principal component analysis; here, the </a:t>
            </a:r>
            <a:r>
              <a:rPr lang="en-US" sz="1800" dirty="0">
                <a:solidFill>
                  <a:schemeClr val="tx1"/>
                </a:solidFill>
              </a:rPr>
              <a:t>concentration of glycitin – Gly/ daidzin – </a:t>
            </a:r>
            <a:r>
              <a:rPr lang="en-US" sz="1800" dirty="0" err="1">
                <a:solidFill>
                  <a:schemeClr val="tx1"/>
                </a:solidFill>
              </a:rPr>
              <a:t>Dzi</a:t>
            </a:r>
            <a:r>
              <a:rPr lang="en-US" sz="1800" dirty="0">
                <a:solidFill>
                  <a:schemeClr val="tx1"/>
                </a:solidFill>
              </a:rPr>
              <a:t>/ genistin – Gni/ glicitein – Glea/ total isoflavones - Tot </a:t>
            </a:r>
            <a:endParaRPr lang="en-US" sz="1800" i="1" dirty="0">
              <a:solidFill>
                <a:schemeClr val="tx1"/>
              </a:solidFill>
            </a:endParaRPr>
          </a:p>
          <a:p>
            <a:endParaRPr lang="en-US" sz="2000" dirty="0">
              <a:solidFill>
                <a:schemeClr val="tx1"/>
              </a:solidFill>
            </a:endParaRPr>
          </a:p>
        </p:txBody>
      </p:sp>
      <p:pic>
        <p:nvPicPr>
          <p:cNvPr id="4" name="Imagine 3">
            <a:extLst>
              <a:ext uri="{FF2B5EF4-FFF2-40B4-BE49-F238E27FC236}">
                <a16:creationId xmlns:a16="http://schemas.microsoft.com/office/drawing/2014/main" id="{29839081-3E5D-CCD1-90B2-33D581BB09C2}"/>
              </a:ext>
            </a:extLst>
          </p:cNvPr>
          <p:cNvPicPr>
            <a:picLocks noChangeAspect="1"/>
          </p:cNvPicPr>
          <p:nvPr/>
        </p:nvPicPr>
        <p:blipFill>
          <a:blip r:embed="rId2"/>
          <a:stretch>
            <a:fillRect/>
          </a:stretch>
        </p:blipFill>
        <p:spPr>
          <a:xfrm>
            <a:off x="-5862" y="6096000"/>
            <a:ext cx="9144000" cy="762000"/>
          </a:xfrm>
          <a:prstGeom prst="rect">
            <a:avLst/>
          </a:prstGeom>
        </p:spPr>
      </p:pic>
      <p:pic>
        <p:nvPicPr>
          <p:cNvPr id="5122" name="Picture 2" descr="Why soybeans have outsized importance in U.S. trade talks | PBS NewsHour">
            <a:extLst>
              <a:ext uri="{FF2B5EF4-FFF2-40B4-BE49-F238E27FC236}">
                <a16:creationId xmlns:a16="http://schemas.microsoft.com/office/drawing/2014/main" id="{397D2BA2-583D-CCB2-16F8-121192ECB4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115823"/>
            <a:ext cx="2243434" cy="149290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 name="Imagine 9">
            <a:extLst>
              <a:ext uri="{FF2B5EF4-FFF2-40B4-BE49-F238E27FC236}">
                <a16:creationId xmlns:a16="http://schemas.microsoft.com/office/drawing/2014/main" id="{1D80C2EC-EF2C-A6FC-83CE-738E464AFEF8}"/>
              </a:ext>
            </a:extLst>
          </p:cNvPr>
          <p:cNvPicPr>
            <a:picLocks noChangeAspect="1"/>
          </p:cNvPicPr>
          <p:nvPr/>
        </p:nvPicPr>
        <p:blipFill>
          <a:blip r:embed="rId4"/>
          <a:stretch>
            <a:fillRect/>
          </a:stretch>
        </p:blipFill>
        <p:spPr>
          <a:xfrm>
            <a:off x="4589166" y="2485549"/>
            <a:ext cx="4419600" cy="3544505"/>
          </a:xfrm>
          <a:prstGeom prst="rect">
            <a:avLst/>
          </a:prstGeom>
        </p:spPr>
      </p:pic>
    </p:spTree>
    <p:extLst>
      <p:ext uri="{BB962C8B-B14F-4D97-AF65-F5344CB8AC3E}">
        <p14:creationId xmlns:p14="http://schemas.microsoft.com/office/powerpoint/2010/main" val="8454717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1602</TotalTime>
  <Words>1385</Words>
  <Application>Microsoft Office PowerPoint</Application>
  <PresentationFormat>Expunere pe ecran (4:3)</PresentationFormat>
  <Paragraphs>103</Paragraphs>
  <Slides>12</Slides>
  <Notes>0</Notes>
  <HiddenSlides>0</HiddenSlides>
  <MMClips>0</MMClips>
  <ScaleCrop>false</ScaleCrop>
  <HeadingPairs>
    <vt:vector size="6" baseType="variant">
      <vt:variant>
        <vt:lpstr>Fonturi utilizate</vt:lpstr>
      </vt:variant>
      <vt:variant>
        <vt:i4>4</vt:i4>
      </vt:variant>
      <vt:variant>
        <vt:lpstr>Temă</vt:lpstr>
      </vt:variant>
      <vt:variant>
        <vt:i4>1</vt:i4>
      </vt:variant>
      <vt:variant>
        <vt:lpstr>Titluri diapozitive</vt:lpstr>
      </vt:variant>
      <vt:variant>
        <vt:i4>12</vt:i4>
      </vt:variant>
    </vt:vector>
  </HeadingPairs>
  <TitlesOfParts>
    <vt:vector size="17" baseType="lpstr">
      <vt:lpstr>Arial</vt:lpstr>
      <vt:lpstr>Calibri</vt:lpstr>
      <vt:lpstr>Symbol</vt:lpstr>
      <vt:lpstr>Wingdings</vt:lpstr>
      <vt:lpstr>Office Theme</vt:lpstr>
      <vt:lpstr>HPLC screening of phytoestrogens from soybeans in conjunction with chemometric data analysis: a tool for selecting the best raw materials for producing dietary supplements for menopausal health</vt:lpstr>
      <vt:lpstr>Introduction</vt:lpstr>
      <vt:lpstr>Introduction (cont.)</vt:lpstr>
      <vt:lpstr>Prezentare PowerPoint</vt:lpstr>
      <vt:lpstr>Material and methods</vt:lpstr>
      <vt:lpstr>Material and methods (cont.)</vt:lpstr>
      <vt:lpstr>Results</vt:lpstr>
      <vt:lpstr>Results</vt:lpstr>
      <vt:lpstr>Results</vt:lpstr>
      <vt:lpstr>Conclusions</vt:lpstr>
      <vt:lpstr>References</vt:lpstr>
      <vt:lpstr>Prezentare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Synthetic food colorants in beverages </dc:title>
  <dc:creator>Lab chimie</dc:creator>
  <cp:lastModifiedBy>MUNTEAN Edward</cp:lastModifiedBy>
  <cp:revision>87</cp:revision>
  <dcterms:created xsi:type="dcterms:W3CDTF">2021-09-10T09:17:58Z</dcterms:created>
  <dcterms:modified xsi:type="dcterms:W3CDTF">2023-02-05T11:12:19Z</dcterms:modified>
</cp:coreProperties>
</file>