
<file path=[Content_Types].xml><?xml version="1.0" encoding="utf-8"?>
<Types xmlns="http://schemas.openxmlformats.org/package/2006/content-types"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7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744" y="-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3496BC-7B3A-4BBD-8B8C-A9A6A127A606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0EA457-04E0-4FFE-97BA-2CDA77B2CB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7637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C6BD74-08EE-4FD7-96BD-9F32B88817F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810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A2110-6C91-4A08-B245-7D06BCD434F6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032D8-7901-4B68-B38F-65161466F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809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A2110-6C91-4A08-B245-7D06BCD434F6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032D8-7901-4B68-B38F-65161466F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154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A2110-6C91-4A08-B245-7D06BCD434F6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032D8-7901-4B68-B38F-65161466F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851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A2110-6C91-4A08-B245-7D06BCD434F6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032D8-7901-4B68-B38F-65161466F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430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A2110-6C91-4A08-B245-7D06BCD434F6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032D8-7901-4B68-B38F-65161466F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249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A2110-6C91-4A08-B245-7D06BCD434F6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032D8-7901-4B68-B38F-65161466F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433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A2110-6C91-4A08-B245-7D06BCD434F6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032D8-7901-4B68-B38F-65161466F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364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A2110-6C91-4A08-B245-7D06BCD434F6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032D8-7901-4B68-B38F-65161466F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12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A2110-6C91-4A08-B245-7D06BCD434F6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032D8-7901-4B68-B38F-65161466F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830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A2110-6C91-4A08-B245-7D06BCD434F6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032D8-7901-4B68-B38F-65161466F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405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A2110-6C91-4A08-B245-7D06BCD434F6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032D8-7901-4B68-B38F-65161466F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871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BA2110-6C91-4A08-B245-7D06BCD434F6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4032D8-7901-4B68-B38F-65161466F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12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5508" y="939019"/>
            <a:ext cx="8809892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7030A0"/>
                </a:solidFill>
              </a:rPr>
              <a:t>Modulatory </a:t>
            </a:r>
            <a:r>
              <a:rPr lang="en-US" sz="3200" dirty="0">
                <a:solidFill>
                  <a:srgbClr val="7030A0"/>
                </a:solidFill>
              </a:rPr>
              <a:t>action of </a:t>
            </a:r>
            <a:r>
              <a:rPr lang="en-US" sz="3200" i="1" dirty="0">
                <a:solidFill>
                  <a:srgbClr val="7030A0"/>
                </a:solidFill>
              </a:rPr>
              <a:t>Combretum paniculatum</a:t>
            </a:r>
            <a:r>
              <a:rPr lang="en-US" sz="3200" dirty="0">
                <a:solidFill>
                  <a:srgbClr val="7030A0"/>
                </a:solidFill>
              </a:rPr>
              <a:t> Vent ethanolic extract on oxidoinflammatory anomalies in experimental </a:t>
            </a:r>
            <a:r>
              <a:rPr lang="en-US" sz="3200" dirty="0" smtClean="0">
                <a:solidFill>
                  <a:srgbClr val="7030A0"/>
                </a:solidFill>
              </a:rPr>
              <a:t>animals</a:t>
            </a:r>
            <a:endParaRPr lang="en-US" sz="3200" dirty="0"/>
          </a:p>
          <a:p>
            <a:pPr algn="ctr"/>
            <a:r>
              <a:rPr lang="en-US" sz="3200" dirty="0" smtClean="0"/>
              <a:t>* </a:t>
            </a:r>
            <a:r>
              <a:rPr lang="en-US" sz="2400" b="1" dirty="0"/>
              <a:t>Chukwuma, Ifeoma F</a:t>
            </a:r>
            <a:r>
              <a:rPr lang="en-US" sz="2400" b="1" dirty="0" smtClean="0"/>
              <a:t>., Nworah</a:t>
            </a:r>
            <a:r>
              <a:rPr lang="en-US" sz="2400" b="1" dirty="0"/>
              <a:t>, Florence N. and Apeh, Victor O. </a:t>
            </a:r>
            <a:endParaRPr lang="en-US" sz="2400" dirty="0">
              <a:solidFill>
                <a:srgbClr val="002060"/>
              </a:solidFill>
            </a:endParaRPr>
          </a:p>
          <a:p>
            <a:r>
              <a:rPr lang="en-US" sz="3600" dirty="0">
                <a:solidFill>
                  <a:srgbClr val="002060"/>
                </a:solidFill>
              </a:rPr>
              <a:t>                </a:t>
            </a:r>
            <a:r>
              <a:rPr lang="en-US" sz="3600" dirty="0" smtClean="0">
                <a:solidFill>
                  <a:srgbClr val="002060"/>
                </a:solidFill>
              </a:rPr>
              <a:t>               </a:t>
            </a:r>
            <a:r>
              <a:rPr lang="en-US" sz="2800" b="1" dirty="0" smtClean="0">
                <a:solidFill>
                  <a:srgbClr val="002060"/>
                </a:solidFill>
              </a:rPr>
              <a:t>Presented </a:t>
            </a:r>
            <a:r>
              <a:rPr lang="en-US" sz="2800" b="1" dirty="0">
                <a:solidFill>
                  <a:srgbClr val="002060"/>
                </a:solidFill>
              </a:rPr>
              <a:t>by: </a:t>
            </a:r>
          </a:p>
          <a:p>
            <a:r>
              <a:rPr lang="en-US" sz="2800" b="1" dirty="0" smtClean="0">
                <a:solidFill>
                  <a:srgbClr val="FF0000"/>
                </a:solidFill>
              </a:rPr>
              <a:t>                         Chukwuma, Ifeoma </a:t>
            </a:r>
            <a:r>
              <a:rPr lang="en-US" sz="2800" b="1" dirty="0">
                <a:solidFill>
                  <a:srgbClr val="FF0000"/>
                </a:solidFill>
              </a:rPr>
              <a:t>Felicia </a:t>
            </a:r>
            <a:r>
              <a:rPr lang="en-US" sz="2800" b="1" dirty="0" smtClean="0">
                <a:solidFill>
                  <a:srgbClr val="FF0000"/>
                </a:solidFill>
              </a:rPr>
              <a:t>(</a:t>
            </a:r>
            <a:r>
              <a:rPr lang="en-US" sz="2800" b="1" dirty="0" err="1" smtClean="0">
                <a:solidFill>
                  <a:srgbClr val="FF0000"/>
                </a:solidFill>
              </a:rPr>
              <a:t>Ph.D</a:t>
            </a:r>
            <a:r>
              <a:rPr lang="en-US" sz="2800" b="1" dirty="0" smtClean="0">
                <a:solidFill>
                  <a:srgbClr val="FF0000"/>
                </a:solidFill>
              </a:rPr>
              <a:t>)</a:t>
            </a:r>
            <a:endParaRPr lang="en-US" sz="2800" b="1" dirty="0">
              <a:solidFill>
                <a:srgbClr val="FF0000"/>
              </a:solidFill>
            </a:endParaRPr>
          </a:p>
          <a:p>
            <a:r>
              <a:rPr lang="en-US" sz="2400" b="1" dirty="0" smtClean="0">
                <a:solidFill>
                  <a:srgbClr val="007635"/>
                </a:solidFill>
              </a:rPr>
              <a:t>Department </a:t>
            </a:r>
            <a:r>
              <a:rPr lang="en-US" sz="2400" b="1" dirty="0">
                <a:solidFill>
                  <a:srgbClr val="007635"/>
                </a:solidFill>
              </a:rPr>
              <a:t>of Biochemistry, </a:t>
            </a:r>
            <a:r>
              <a:rPr lang="en-US" sz="2400" b="1" dirty="0" smtClean="0">
                <a:solidFill>
                  <a:srgbClr val="007635"/>
                </a:solidFill>
              </a:rPr>
              <a:t>University </a:t>
            </a:r>
            <a:r>
              <a:rPr lang="en-US" sz="2400" b="1" dirty="0">
                <a:solidFill>
                  <a:srgbClr val="007635"/>
                </a:solidFill>
              </a:rPr>
              <a:t>of Nigeria, Nsukka, Nigeria</a:t>
            </a:r>
            <a:r>
              <a:rPr lang="en-US" sz="2400" b="1" dirty="0">
                <a:solidFill>
                  <a:srgbClr val="00B050"/>
                </a:solidFill>
              </a:rPr>
              <a:t>.</a:t>
            </a:r>
            <a:endParaRPr lang="en-US" sz="2400" dirty="0"/>
          </a:p>
          <a:p>
            <a:r>
              <a:rPr lang="en-US" sz="3600" dirty="0"/>
              <a:t>*</a:t>
            </a:r>
            <a:r>
              <a:rPr lang="en-US" sz="2400" b="1" dirty="0">
                <a:solidFill>
                  <a:srgbClr val="7030A0"/>
                </a:solidFill>
              </a:rPr>
              <a:t>Corresponding author</a:t>
            </a:r>
            <a:r>
              <a:rPr lang="en-US" sz="2400" dirty="0">
                <a:solidFill>
                  <a:srgbClr val="7030A0"/>
                </a:solidFill>
              </a:rPr>
              <a:t>: Email: chukwuma.ifeoma@unn.edu.ng</a:t>
            </a:r>
            <a:r>
              <a:rPr lang="en-US" sz="2400" dirty="0" smtClean="0">
                <a:solidFill>
                  <a:srgbClr val="7030A0"/>
                </a:solidFill>
              </a:rPr>
              <a:t>; </a:t>
            </a:r>
            <a:r>
              <a:rPr lang="en-US" sz="2400" dirty="0">
                <a:solidFill>
                  <a:srgbClr val="7030A0"/>
                </a:solidFill>
              </a:rPr>
              <a:t>+</a:t>
            </a:r>
            <a:r>
              <a:rPr lang="en-US" sz="2400" dirty="0" smtClean="0">
                <a:solidFill>
                  <a:srgbClr val="7030A0"/>
                </a:solidFill>
              </a:rPr>
              <a:t>2347064614452.</a:t>
            </a:r>
            <a:endParaRPr lang="en-US" sz="2400" dirty="0">
              <a:solidFill>
                <a:srgbClr val="7030A0"/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343650" y="4767264"/>
            <a:ext cx="1600200" cy="273844"/>
          </a:xfrm>
        </p:spPr>
        <p:txBody>
          <a:bodyPr>
            <a:normAutofit lnSpcReduction="10000"/>
          </a:bodyPr>
          <a:lstStyle/>
          <a:p>
            <a:fld id="{FCAEAE96-855E-42B1-8DE9-9C9E68DE18C5}" type="slidenum">
              <a:rPr lang="fr-FR" smtClean="0">
                <a:latin typeface="Palatino Linotype" panose="02040502050505030304" pitchFamily="18" charset="0"/>
              </a:rPr>
              <a:pPr/>
              <a:t>1</a:t>
            </a:fld>
            <a:endParaRPr lang="fr-FR">
              <a:latin typeface="Palatino Linotype" panose="02040502050505030304" pitchFamily="18" charset="0"/>
            </a:endParaRPr>
          </a:p>
        </p:txBody>
      </p:sp>
      <p:pic>
        <p:nvPicPr>
          <p:cNvPr id="11" name="Picture 10" descr="https://www.publicprocurement.ng/wp-content/uploads/2020/07/UNN.jpg">
            <a:extLst>
              <a:ext uri="{FF2B5EF4-FFF2-40B4-BE49-F238E27FC236}">
                <a16:creationId xmlns="" xmlns:a16="http://schemas.microsoft.com/office/drawing/2014/main" id="{1CA9630A-51DA-4A9E-A028-551942BE2BD0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06878" y="2928770"/>
            <a:ext cx="1164101" cy="918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https://ecb2023.sciforum.net/events_files/771/Banner3%20ECB%202023%20hero.jpg?1675254689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0" t="5908" r="13991" b="63239"/>
          <a:stretch/>
        </p:blipFill>
        <p:spPr bwMode="auto">
          <a:xfrm>
            <a:off x="0" y="20180"/>
            <a:ext cx="8915400" cy="101198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08605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786029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2700" b="1" dirty="0" smtClean="0">
                <a:solidFill>
                  <a:srgbClr val="7030A0"/>
                </a:solidFill>
              </a:rPr>
              <a:t>Table </a:t>
            </a:r>
            <a:r>
              <a:rPr lang="en-US" sz="2700" b="1" dirty="0">
                <a:solidFill>
                  <a:srgbClr val="7030A0"/>
                </a:solidFill>
              </a:rPr>
              <a:t>2: </a:t>
            </a:r>
            <a:r>
              <a:rPr lang="en-US" sz="2700" b="1" dirty="0" smtClean="0">
                <a:solidFill>
                  <a:srgbClr val="7030A0"/>
                </a:solidFill>
              </a:rPr>
              <a:t>Quantitative phytochemical compositions of CPEE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80656" y="3858491"/>
            <a:ext cx="60821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Results </a:t>
            </a:r>
            <a:r>
              <a:rPr lang="en-US" dirty="0"/>
              <a:t>are expressed in Means ± SD (n = 3)</a:t>
            </a:r>
          </a:p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6151696"/>
              </p:ext>
            </p:extLst>
          </p:nvPr>
        </p:nvGraphicFramePr>
        <p:xfrm>
          <a:off x="1331640" y="1131590"/>
          <a:ext cx="6735820" cy="2831036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764753"/>
                <a:gridCol w="2919542"/>
                <a:gridCol w="3051525"/>
              </a:tblGrid>
              <a:tr h="29694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S/N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Phytochemicals</a:t>
                      </a:r>
                      <a:endParaRPr lang="en-US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Amounts (mg/100 g)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94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Phenols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2711.02 ± 60.66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9694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Tannins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21.12 ± 0.41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</a:tr>
              <a:tr h="29694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Flavonoids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49.00  ± 6.74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</a:tr>
              <a:tr h="29694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Alkaloids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605.83 ± 10.10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</a:tr>
              <a:tr h="29694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Steroids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0.64   ±  0.06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</a:tr>
              <a:tr h="29694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Terpenoids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12.17  ± 0.55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</a:tr>
              <a:tr h="29694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Reducing sugar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57.03  ± 0.12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</a:tr>
              <a:tr h="29694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8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Glycosides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2.59  ± 0.82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55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1080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21152" y="3581933"/>
            <a:ext cx="7475594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</a:rPr>
              <a:t>Figure 2:  </a:t>
            </a:r>
            <a:r>
              <a:rPr lang="en-US" sz="2400" b="1" dirty="0">
                <a:solidFill>
                  <a:srgbClr val="7030A0"/>
                </a:solidFill>
              </a:rPr>
              <a:t>Effect of </a:t>
            </a:r>
            <a:r>
              <a:rPr lang="en-US" sz="2400" b="1" dirty="0" smtClean="0">
                <a:solidFill>
                  <a:srgbClr val="7030A0"/>
                </a:solidFill>
              </a:rPr>
              <a:t>CPEE </a:t>
            </a:r>
            <a:r>
              <a:rPr lang="en-US" sz="2400" b="1" dirty="0">
                <a:solidFill>
                  <a:srgbClr val="7030A0"/>
                </a:solidFill>
              </a:rPr>
              <a:t>on PLA2 activity.</a:t>
            </a:r>
            <a:endParaRPr lang="en-US" sz="2400" b="1" dirty="0" smtClean="0">
              <a:solidFill>
                <a:srgbClr val="7030A0"/>
              </a:solidFill>
            </a:endParaRPr>
          </a:p>
          <a:p>
            <a:r>
              <a:rPr lang="en-US" sz="2000" dirty="0" smtClean="0"/>
              <a:t>The </a:t>
            </a:r>
            <a:r>
              <a:rPr lang="en-US" sz="2000" dirty="0"/>
              <a:t>values are presented as the mean ± S.D. (n = 5</a:t>
            </a:r>
            <a:r>
              <a:rPr lang="en-US" sz="2000" dirty="0" smtClean="0"/>
              <a:t>)..</a:t>
            </a:r>
            <a:endParaRPr lang="en-US" sz="2000" b="1" dirty="0">
              <a:solidFill>
                <a:srgbClr val="7030A0"/>
              </a:solidFill>
            </a:endParaRP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78" t="30680" r="47058" b="24876"/>
          <a:stretch/>
        </p:blipFill>
        <p:spPr bwMode="auto">
          <a:xfrm>
            <a:off x="976746" y="526474"/>
            <a:ext cx="6913418" cy="277090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03217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30381" y="3529231"/>
            <a:ext cx="83127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</a:rPr>
              <a:t>Figure 3:  </a:t>
            </a:r>
            <a:r>
              <a:rPr lang="en-US" sz="2400" b="1" dirty="0">
                <a:solidFill>
                  <a:srgbClr val="7030A0"/>
                </a:solidFill>
              </a:rPr>
              <a:t>Effect of </a:t>
            </a:r>
            <a:r>
              <a:rPr lang="en-US" sz="2400" b="1" dirty="0" smtClean="0">
                <a:solidFill>
                  <a:srgbClr val="7030A0"/>
                </a:solidFill>
              </a:rPr>
              <a:t>CPEE on </a:t>
            </a:r>
            <a:r>
              <a:rPr lang="en-US" sz="2400" b="1" i="1" dirty="0" smtClean="0">
                <a:solidFill>
                  <a:srgbClr val="7030A0"/>
                </a:solidFill>
              </a:rPr>
              <a:t>in vitro </a:t>
            </a:r>
            <a:r>
              <a:rPr lang="en-US" sz="2400" b="1" dirty="0" smtClean="0">
                <a:solidFill>
                  <a:srgbClr val="7030A0"/>
                </a:solidFill>
              </a:rPr>
              <a:t>lipid peroxidation </a:t>
            </a:r>
          </a:p>
          <a:p>
            <a:r>
              <a:rPr lang="en-US" sz="2000" dirty="0" smtClean="0"/>
              <a:t>The </a:t>
            </a:r>
            <a:r>
              <a:rPr lang="en-US" sz="2000" dirty="0"/>
              <a:t>values are presented as the mean ± S.D. (n = 5). </a:t>
            </a:r>
            <a:endParaRPr lang="en-US" sz="2000" b="1" dirty="0">
              <a:solidFill>
                <a:srgbClr val="7030A0"/>
              </a:solidFill>
            </a:endParaRPr>
          </a:p>
        </p:txBody>
      </p:sp>
      <p:pic>
        <p:nvPicPr>
          <p:cNvPr id="5" name="Picture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22" t="29186" r="45408" b="19238"/>
          <a:stretch/>
        </p:blipFill>
        <p:spPr bwMode="auto">
          <a:xfrm>
            <a:off x="741220" y="727364"/>
            <a:ext cx="7190507" cy="27293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11117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30381" y="3529231"/>
            <a:ext cx="83127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</a:rPr>
              <a:t>Figure </a:t>
            </a:r>
            <a:r>
              <a:rPr lang="en-US" sz="2400" b="1" dirty="0">
                <a:solidFill>
                  <a:srgbClr val="7030A0"/>
                </a:solidFill>
              </a:rPr>
              <a:t>4</a:t>
            </a:r>
            <a:r>
              <a:rPr lang="en-US" sz="2400" b="1" dirty="0" smtClean="0">
                <a:solidFill>
                  <a:srgbClr val="7030A0"/>
                </a:solidFill>
              </a:rPr>
              <a:t>:  </a:t>
            </a:r>
            <a:r>
              <a:rPr lang="en-US" sz="2400" b="1" dirty="0">
                <a:solidFill>
                  <a:srgbClr val="7030A0"/>
                </a:solidFill>
              </a:rPr>
              <a:t>Effect of </a:t>
            </a:r>
            <a:r>
              <a:rPr lang="en-US" sz="2400" b="1" dirty="0" smtClean="0">
                <a:solidFill>
                  <a:srgbClr val="7030A0"/>
                </a:solidFill>
              </a:rPr>
              <a:t>CPEE on nitric oxide scavenging activities </a:t>
            </a:r>
          </a:p>
          <a:p>
            <a:r>
              <a:rPr lang="en-US" sz="2000" dirty="0" smtClean="0"/>
              <a:t>The </a:t>
            </a:r>
            <a:r>
              <a:rPr lang="en-US" sz="2000" dirty="0"/>
              <a:t>values are presented as the mean ± S.D. (n = 5). </a:t>
            </a:r>
            <a:endParaRPr lang="en-US" sz="2000" b="1" dirty="0">
              <a:solidFill>
                <a:srgbClr val="7030A0"/>
              </a:solidFill>
            </a:endParaRPr>
          </a:p>
        </p:txBody>
      </p:sp>
      <p:pic>
        <p:nvPicPr>
          <p:cNvPr id="3" name="Picture 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22" t="26037" r="39673" b="12438"/>
          <a:stretch/>
        </p:blipFill>
        <p:spPr bwMode="auto">
          <a:xfrm>
            <a:off x="997529" y="346365"/>
            <a:ext cx="6982691" cy="27347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4805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30381" y="3529231"/>
            <a:ext cx="83127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</a:rPr>
              <a:t>Figure </a:t>
            </a:r>
            <a:r>
              <a:rPr lang="en-US" sz="2400" b="1" dirty="0">
                <a:solidFill>
                  <a:srgbClr val="7030A0"/>
                </a:solidFill>
              </a:rPr>
              <a:t>5</a:t>
            </a:r>
            <a:r>
              <a:rPr lang="en-US" sz="2400" b="1" dirty="0" smtClean="0">
                <a:solidFill>
                  <a:srgbClr val="7030A0"/>
                </a:solidFill>
              </a:rPr>
              <a:t>:  </a:t>
            </a:r>
            <a:r>
              <a:rPr lang="en-US" sz="2400" b="1" dirty="0">
                <a:solidFill>
                  <a:srgbClr val="7030A0"/>
                </a:solidFill>
              </a:rPr>
              <a:t>Effect of </a:t>
            </a:r>
            <a:r>
              <a:rPr lang="en-US" sz="2400" b="1" dirty="0" smtClean="0">
                <a:solidFill>
                  <a:srgbClr val="7030A0"/>
                </a:solidFill>
              </a:rPr>
              <a:t>CPEE on wet and dry granuloma tissue weight </a:t>
            </a:r>
          </a:p>
          <a:p>
            <a:r>
              <a:rPr lang="en-US" sz="2000" dirty="0" smtClean="0"/>
              <a:t>The </a:t>
            </a:r>
            <a:r>
              <a:rPr lang="en-US" sz="2000" dirty="0"/>
              <a:t>values are presented as the mean ± S.D. (n = 5). </a:t>
            </a:r>
            <a:endParaRPr lang="en-US" sz="2000" b="1" dirty="0">
              <a:solidFill>
                <a:srgbClr val="7030A0"/>
              </a:solidFill>
            </a:endParaRPr>
          </a:p>
        </p:txBody>
      </p:sp>
      <p:pic>
        <p:nvPicPr>
          <p:cNvPr id="3" name="Picture 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44" t="38806" r="41275" b="11111"/>
          <a:stretch/>
        </p:blipFill>
        <p:spPr bwMode="auto">
          <a:xfrm>
            <a:off x="942110" y="616527"/>
            <a:ext cx="5278583" cy="291270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9978" y="1056225"/>
            <a:ext cx="1766823" cy="16939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55331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84910"/>
            <a:ext cx="8352928" cy="783107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</a:rPr>
              <a:t>Table 3: Effect </a:t>
            </a:r>
            <a:r>
              <a:rPr lang="en-US" sz="2400" b="1" dirty="0">
                <a:solidFill>
                  <a:srgbClr val="7030A0"/>
                </a:solidFill>
              </a:rPr>
              <a:t>of </a:t>
            </a:r>
            <a:r>
              <a:rPr lang="en-US" sz="2400" b="1" dirty="0" smtClean="0">
                <a:solidFill>
                  <a:srgbClr val="7030A0"/>
                </a:solidFill>
              </a:rPr>
              <a:t>CPEE </a:t>
            </a:r>
            <a:r>
              <a:rPr lang="en-US" sz="2400" b="1" dirty="0" smtClean="0">
                <a:solidFill>
                  <a:srgbClr val="7030A0"/>
                </a:solidFill>
              </a:rPr>
              <a:t>on lipid </a:t>
            </a:r>
            <a:r>
              <a:rPr lang="en-US" sz="2400" b="1" dirty="0" smtClean="0">
                <a:solidFill>
                  <a:srgbClr val="7030A0"/>
                </a:solidFill>
              </a:rPr>
              <a:t>peroxidation and antioxidant  markers</a:t>
            </a:r>
            <a:endParaRPr lang="en-US" sz="2400" b="1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0327" y="4082351"/>
            <a:ext cx="7987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</a:t>
            </a:r>
            <a:r>
              <a:rPr lang="en-US" dirty="0"/>
              <a:t>values are presented as the mean ± S.D. </a:t>
            </a:r>
            <a:r>
              <a:rPr lang="en-US" dirty="0" smtClean="0"/>
              <a:t>(n = 5).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74786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65" t="43616" r="42342" b="35821"/>
          <a:stretch/>
        </p:blipFill>
        <p:spPr bwMode="auto">
          <a:xfrm>
            <a:off x="395537" y="1275606"/>
            <a:ext cx="7920880" cy="28803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20040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7D190EF-36F9-4BCA-802B-FE9AEB0651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914401"/>
            <a:ext cx="7886700" cy="3718322"/>
          </a:xfrm>
        </p:spPr>
        <p:txBody>
          <a:bodyPr>
            <a:normAutofit fontScale="70000" lnSpcReduction="20000"/>
          </a:bodyPr>
          <a:lstStyle/>
          <a:p>
            <a:pPr algn="just">
              <a:buFont typeface="Wingdings" pitchFamily="2" charset="2"/>
              <a:buChar char="q"/>
            </a:pPr>
            <a:r>
              <a:rPr lang="en-US" dirty="0"/>
              <a:t>These findings from this study show that CPEE ameliorated chronic inflammatory-induced oxidative stress in the experimental animals. </a:t>
            </a:r>
            <a:endParaRPr lang="en-US" dirty="0" smtClean="0"/>
          </a:p>
          <a:p>
            <a:pPr marL="0" indent="0" algn="just">
              <a:buNone/>
            </a:pPr>
            <a:endParaRPr lang="en-US" dirty="0"/>
          </a:p>
          <a:p>
            <a:pPr algn="just">
              <a:buFont typeface="Wingdings" pitchFamily="2" charset="2"/>
              <a:buChar char="q"/>
            </a:pPr>
            <a:r>
              <a:rPr lang="en-US" dirty="0"/>
              <a:t>This pharmaceutical action could be attributed to the rich phytoconstituents identified in the extract including polyphenols known to mitigate oxidative damage by scavenging radicals via hydrogen/ electron donation from their multiple phenolic rings</a:t>
            </a:r>
            <a:r>
              <a:rPr lang="en-US" dirty="0" smtClean="0"/>
              <a:t>.</a:t>
            </a:r>
          </a:p>
          <a:p>
            <a:pPr marL="0" indent="0" algn="just">
              <a:buNone/>
            </a:pPr>
            <a:endParaRPr lang="en-US" dirty="0"/>
          </a:p>
          <a:p>
            <a:pPr algn="just">
              <a:buFont typeface="Wingdings" pitchFamily="2" charset="2"/>
              <a:buChar char="q"/>
            </a:pPr>
            <a:r>
              <a:rPr lang="en-US" dirty="0"/>
              <a:t>Thus, the leaves of </a:t>
            </a:r>
            <a:r>
              <a:rPr lang="en-US" i="1" dirty="0"/>
              <a:t>C. paniculatum</a:t>
            </a:r>
            <a:r>
              <a:rPr lang="en-US" dirty="0"/>
              <a:t> could be employed as an effective remedy for developing antioxidant and anti-inflammatory drugs.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n-NG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1539377E-E81D-43FF-BE4F-1F9130609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                         </a:t>
            </a:r>
            <a:r>
              <a:rPr lang="en-US" b="1" dirty="0">
                <a:solidFill>
                  <a:srgbClr val="7030A0"/>
                </a:solidFill>
              </a:rPr>
              <a:t/>
            </a:r>
            <a:br>
              <a:rPr lang="en-US" b="1" dirty="0">
                <a:solidFill>
                  <a:srgbClr val="7030A0"/>
                </a:solidFill>
              </a:rPr>
            </a:br>
            <a:r>
              <a:rPr lang="en-US" sz="3600" b="1" dirty="0" smtClean="0">
                <a:solidFill>
                  <a:srgbClr val="7030A0"/>
                </a:solidFill>
              </a:rPr>
              <a:t>CONCLUSION</a:t>
            </a:r>
            <a:r>
              <a:rPr lang="en-US" dirty="0"/>
              <a:t/>
            </a:r>
            <a:br>
              <a:rPr lang="en-US" dirty="0"/>
            </a:br>
            <a:endParaRPr lang="en-NG" dirty="0"/>
          </a:p>
        </p:txBody>
      </p:sp>
    </p:spTree>
    <p:extLst>
      <p:ext uri="{BB962C8B-B14F-4D97-AF65-F5344CB8AC3E}">
        <p14:creationId xmlns:p14="http://schemas.microsoft.com/office/powerpoint/2010/main" val="3505777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>
              <a:buFont typeface="Wingdings" pitchFamily="2" charset="2"/>
              <a:buChar char="ü"/>
            </a:pPr>
            <a:r>
              <a:rPr lang="en-US" dirty="0"/>
              <a:t>Peter IE, </a:t>
            </a:r>
            <a:r>
              <a:rPr lang="en-US" dirty="0" err="1"/>
              <a:t>Aroh</a:t>
            </a:r>
            <a:r>
              <a:rPr lang="en-US" dirty="0"/>
              <a:t> CM, </a:t>
            </a:r>
            <a:r>
              <a:rPr lang="en-US" dirty="0" err="1"/>
              <a:t>Shere</a:t>
            </a:r>
            <a:r>
              <a:rPr lang="en-US" dirty="0"/>
              <a:t> UG, </a:t>
            </a:r>
            <a:r>
              <a:rPr lang="en-US" dirty="0" err="1"/>
              <a:t>Ani</a:t>
            </a:r>
            <a:r>
              <a:rPr lang="en-US" dirty="0"/>
              <a:t> NI, </a:t>
            </a:r>
            <a:r>
              <a:rPr lang="en-US" dirty="0" err="1"/>
              <a:t>Adaka</a:t>
            </a:r>
            <a:r>
              <a:rPr lang="en-US" dirty="0"/>
              <a:t> IC, </a:t>
            </a:r>
            <a:r>
              <a:rPr lang="en-US" dirty="0" err="1"/>
              <a:t>Asogwa</a:t>
            </a:r>
            <a:r>
              <a:rPr lang="en-US" dirty="0"/>
              <a:t> FK, </a:t>
            </a:r>
            <a:r>
              <a:rPr lang="en-US" dirty="0" err="1"/>
              <a:t>Isiogugu</a:t>
            </a:r>
            <a:r>
              <a:rPr lang="en-US" dirty="0"/>
              <a:t> ON, </a:t>
            </a:r>
            <a:r>
              <a:rPr lang="en-US" dirty="0" err="1"/>
              <a:t>Abonyi</a:t>
            </a:r>
            <a:r>
              <a:rPr lang="en-US" dirty="0"/>
              <a:t> CU, </a:t>
            </a:r>
            <a:r>
              <a:rPr lang="en-US" dirty="0" err="1"/>
              <a:t>Onwuka</a:t>
            </a:r>
            <a:r>
              <a:rPr lang="en-US" dirty="0"/>
              <a:t> AM. </a:t>
            </a:r>
            <a:r>
              <a:rPr lang="en-US" dirty="0" smtClean="0"/>
              <a:t>(2020). Pharmacological </a:t>
            </a:r>
            <a:r>
              <a:rPr lang="en-US" dirty="0"/>
              <a:t>Actions of Methanol Leaf Extract of </a:t>
            </a:r>
            <a:r>
              <a:rPr lang="en-US" i="1" dirty="0"/>
              <a:t>Combretum paniculatum</a:t>
            </a:r>
            <a:r>
              <a:rPr lang="en-US" dirty="0"/>
              <a:t>. </a:t>
            </a:r>
            <a:r>
              <a:rPr lang="en-US" i="1" dirty="0"/>
              <a:t>Trop J Nat Prod Res</a:t>
            </a:r>
            <a:r>
              <a:rPr lang="en-US" dirty="0"/>
              <a:t>. </a:t>
            </a:r>
            <a:r>
              <a:rPr lang="en-US" b="1" dirty="0" smtClean="0"/>
              <a:t>4</a:t>
            </a:r>
            <a:r>
              <a:rPr lang="en-US" dirty="0" smtClean="0"/>
              <a:t>(7</a:t>
            </a:r>
            <a:r>
              <a:rPr lang="en-US" dirty="0"/>
              <a:t>):3- 9</a:t>
            </a:r>
            <a:r>
              <a:rPr lang="en-US" dirty="0" smtClean="0"/>
              <a:t>.</a:t>
            </a:r>
          </a:p>
          <a:p>
            <a:pPr algn="just">
              <a:buFont typeface="Wingdings" pitchFamily="2" charset="2"/>
              <a:buChar char="ü"/>
            </a:pPr>
            <a:r>
              <a:rPr lang="en-US" dirty="0" err="1"/>
              <a:t>Harborne</a:t>
            </a:r>
            <a:r>
              <a:rPr lang="en-US" dirty="0"/>
              <a:t> JB. Phytochemicals Methods: A Guide to Modern Technique of Plant Analysis. 2nd Edition. Chapman and Hall; 1998. </a:t>
            </a:r>
            <a:endParaRPr lang="en-US" dirty="0" smtClean="0"/>
          </a:p>
          <a:p>
            <a:pPr algn="just">
              <a:buFont typeface="Wingdings" pitchFamily="2" charset="2"/>
              <a:buChar char="ü"/>
            </a:pPr>
            <a:r>
              <a:rPr lang="en-US" dirty="0" smtClean="0"/>
              <a:t>Trease </a:t>
            </a:r>
            <a:r>
              <a:rPr lang="en-US" dirty="0"/>
              <a:t>GE, Evans W. </a:t>
            </a:r>
            <a:r>
              <a:rPr lang="en-US" dirty="0" err="1"/>
              <a:t>Pharmacognosy</a:t>
            </a:r>
            <a:r>
              <a:rPr lang="en-US" dirty="0"/>
              <a:t>. 11th </a:t>
            </a:r>
            <a:r>
              <a:rPr lang="en-US" dirty="0" err="1"/>
              <a:t>editi</a:t>
            </a:r>
            <a:r>
              <a:rPr lang="en-US" dirty="0"/>
              <a:t>. Macmillan Publishers; 1989. </a:t>
            </a:r>
          </a:p>
          <a:p>
            <a:pPr algn="just">
              <a:buFont typeface="Wingdings" pitchFamily="2" charset="2"/>
              <a:buChar char="ü"/>
            </a:pPr>
            <a:r>
              <a:rPr lang="en-US" dirty="0" err="1" smtClean="0"/>
              <a:t>Lorke</a:t>
            </a:r>
            <a:r>
              <a:rPr lang="en-US" dirty="0" smtClean="0"/>
              <a:t> </a:t>
            </a:r>
            <a:r>
              <a:rPr lang="en-US" dirty="0"/>
              <a:t>D. Determination of acute toxicity. Arch </a:t>
            </a:r>
            <a:r>
              <a:rPr lang="en-US" dirty="0" err="1"/>
              <a:t>Toxicol</a:t>
            </a:r>
            <a:r>
              <a:rPr lang="en-US" dirty="0"/>
              <a:t>. 1983; 53:275-287.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7030A0"/>
                </a:solidFill>
              </a:rPr>
              <a:t>Selected references</a:t>
            </a:r>
            <a:endParaRPr lang="en-US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661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14475" y="351693"/>
            <a:ext cx="61150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1" i="0" u="none" strike="noStrike" kern="1200" cap="none" spc="0" normalizeH="0" baseline="0" noProof="0" dirty="0" err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43650" y="4767264"/>
            <a:ext cx="1600200" cy="273844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AEAE96-855E-42B1-8DE9-9C9E68DE18C5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3AC490E5-B241-470E-856D-42BF0DB2D579}"/>
              </a:ext>
            </a:extLst>
          </p:cNvPr>
          <p:cNvSpPr txBox="1"/>
          <p:nvPr/>
        </p:nvSpPr>
        <p:spPr>
          <a:xfrm>
            <a:off x="1772529" y="974941"/>
            <a:ext cx="5088108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altLang="en-US" sz="4400" i="1" dirty="0">
                <a:solidFill>
                  <a:srgbClr val="7030A0"/>
                </a:solidFill>
                <a:latin typeface="Algerian" pitchFamily="82" charset="0"/>
              </a:rPr>
              <a:t>THANK YOU </a:t>
            </a:r>
          </a:p>
          <a:p>
            <a:pPr algn="ctr">
              <a:buNone/>
            </a:pPr>
            <a:r>
              <a:rPr lang="en-US" altLang="en-US" sz="4400" i="1" dirty="0">
                <a:solidFill>
                  <a:srgbClr val="00B050"/>
                </a:solidFill>
                <a:latin typeface="Algerian" pitchFamily="82" charset="0"/>
              </a:rPr>
              <a:t>FOR</a:t>
            </a:r>
            <a:r>
              <a:rPr lang="en-US" altLang="en-US" sz="4400" i="1" dirty="0">
                <a:solidFill>
                  <a:srgbClr val="7030A0"/>
                </a:solidFill>
                <a:latin typeface="Algerian" pitchFamily="82" charset="0"/>
              </a:rPr>
              <a:t> </a:t>
            </a:r>
          </a:p>
          <a:p>
            <a:pPr algn="ctr">
              <a:buNone/>
            </a:pPr>
            <a:r>
              <a:rPr lang="en-US" altLang="en-US" sz="4400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lgerian" pitchFamily="82" charset="0"/>
              </a:rPr>
              <a:t>LISTENING</a:t>
            </a:r>
            <a:endParaRPr lang="en-US" sz="44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311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7030A0"/>
                </a:solidFill>
              </a:rPr>
              <a:t>INTRODUCTION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915566"/>
            <a:ext cx="8568952" cy="3888431"/>
          </a:xfrm>
        </p:spPr>
        <p:txBody>
          <a:bodyPr>
            <a:normAutofit fontScale="85000" lnSpcReduction="20000"/>
          </a:bodyPr>
          <a:lstStyle/>
          <a:p>
            <a:pPr algn="just">
              <a:buFont typeface="Wingdings" pitchFamily="2" charset="2"/>
              <a:buChar char="q"/>
            </a:pPr>
            <a:r>
              <a:rPr lang="en-US" dirty="0" smtClean="0"/>
              <a:t>Inflammation is the response of the body tissue to an injuries stimuli.</a:t>
            </a:r>
          </a:p>
          <a:p>
            <a:pPr algn="just">
              <a:buFont typeface="Wingdings" pitchFamily="2" charset="2"/>
              <a:buChar char="q"/>
            </a:pPr>
            <a:r>
              <a:rPr lang="en-US" dirty="0" smtClean="0"/>
              <a:t>However, unregulated inflammatory response leads to uncontrolled mobilization of pro-inflammatory mediators which initiate tissue damage by generating excessive reactive oxygen and nitrogen species.</a:t>
            </a:r>
          </a:p>
          <a:p>
            <a:pPr algn="just">
              <a:buFont typeface="Wingdings" pitchFamily="2" charset="2"/>
              <a:buChar char="q"/>
            </a:pPr>
            <a:r>
              <a:rPr lang="en-US" dirty="0" smtClean="0"/>
              <a:t>The radical species overwhelm the reducing capacity of endogenous antioxidant leading to oxidative stress.</a:t>
            </a:r>
          </a:p>
          <a:p>
            <a:pPr algn="just">
              <a:buFont typeface="Wingdings" pitchFamily="2" charset="2"/>
              <a:buChar char="q"/>
            </a:pPr>
            <a:r>
              <a:rPr lang="en-US" dirty="0" smtClean="0"/>
              <a:t>In clinical settings, several drugs are used to modulate inflammation and oxidative stress</a:t>
            </a:r>
          </a:p>
          <a:p>
            <a:pPr algn="just">
              <a:buFont typeface="Wingdings" pitchFamily="2" charset="2"/>
              <a:buChar char="q"/>
            </a:pPr>
            <a:endParaRPr lang="en-US" dirty="0" smtClean="0"/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123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The interest in natural products is due to their:</a:t>
            </a:r>
          </a:p>
          <a:p>
            <a:endParaRPr lang="en-US" dirty="0" smtClean="0"/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High safety profile.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Biocompatibility.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Accessibility.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Therapeutic efficacy.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Low cost.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Multi-targeted approach.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en-US" sz="2800" dirty="0" smtClean="0">
                <a:solidFill>
                  <a:srgbClr val="7030A0"/>
                </a:solidFill>
              </a:rPr>
              <a:t>Natural products as treatment option for inflammation and oxidative mediated diseases</a:t>
            </a:r>
            <a:endParaRPr lang="en-US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2498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987574"/>
            <a:ext cx="8424936" cy="4032449"/>
          </a:xfrm>
        </p:spPr>
        <p:txBody>
          <a:bodyPr>
            <a:normAutofit fontScale="77500" lnSpcReduction="20000"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sz="3000" i="1" dirty="0">
                <a:latin typeface="Times New Roman" pitchFamily="18" charset="0"/>
                <a:cs typeface="Times New Roman" pitchFamily="18" charset="0"/>
              </a:rPr>
              <a:t>Combretum paniculatum (Combretaceae)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also 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called forest frame, is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tropical African endemic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plant.</a:t>
            </a:r>
          </a:p>
          <a:p>
            <a:pPr algn="just">
              <a:buFont typeface="Wingdings" pitchFamily="2" charset="2"/>
              <a:buChar char="Ø"/>
            </a:pPr>
            <a:endParaRPr lang="en-US" sz="1700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It is 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extensively used in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ethno medicine 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for the treatment of chronic dysentery,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analgesic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diarrhea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enlarged spleen  and liver. </a:t>
            </a:r>
          </a:p>
          <a:p>
            <a:pPr marL="0" indent="0" algn="just">
              <a:buNone/>
            </a:pPr>
            <a:endParaRPr lang="en-US" sz="17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The pharmacological potency of the leaves includes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antiulcer, anti-diarrhea, antioxidant, 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strong anti-viral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anti-cancer activity (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Peter </a:t>
            </a:r>
            <a:r>
              <a:rPr lang="en-US" sz="3000" i="1" dirty="0" smtClean="0">
                <a:latin typeface="Times New Roman" pitchFamily="18" charset="0"/>
                <a:cs typeface="Times New Roman" pitchFamily="18" charset="0"/>
              </a:rPr>
              <a:t>et al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., 2020).</a:t>
            </a:r>
            <a:endParaRPr lang="en-US" sz="3000" i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en-US" sz="1200" i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this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study was designed to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investigate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the modulatory action of 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Combretum paniculatum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Vent ethanolic extract on oxidoinflammatory anomalies in experimental animals</a:t>
            </a:r>
          </a:p>
          <a:p>
            <a:pPr algn="just">
              <a:buFont typeface="Wingdings" pitchFamily="2" charset="2"/>
              <a:buChar char="Ø"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Combretum </a:t>
            </a:r>
            <a:r>
              <a:rPr lang="en-US" sz="4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paniculatum </a:t>
            </a:r>
            <a:r>
              <a:rPr lang="en-US" sz="4600" b="1" dirty="0" smtClean="0">
                <a:solidFill>
                  <a:srgbClr val="7030A0"/>
                </a:solidFill>
              </a:rPr>
              <a:t/>
            </a:r>
            <a:br>
              <a:rPr lang="en-US" sz="4600" b="1" dirty="0" smtClean="0">
                <a:solidFill>
                  <a:srgbClr val="7030A0"/>
                </a:solidFill>
              </a:rPr>
            </a:br>
            <a:endParaRPr lang="en-US" sz="4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61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1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746" y="838200"/>
            <a:ext cx="7017328" cy="320732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78874" y="4218710"/>
            <a:ext cx="56041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Figure 3: Picture of 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Combretum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paniculatum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leaves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62856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856" y="942109"/>
            <a:ext cx="8409709" cy="3906983"/>
          </a:xfrm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sz="1800" b="1" dirty="0" smtClean="0"/>
              <a:t>Collection and identification of plant materials </a:t>
            </a:r>
          </a:p>
          <a:p>
            <a:pPr marL="0" indent="0" algn="just">
              <a:buNone/>
            </a:pPr>
            <a:r>
              <a:rPr lang="en-US" sz="1800" dirty="0"/>
              <a:t>T</a:t>
            </a:r>
            <a:r>
              <a:rPr lang="en-US" sz="1800" dirty="0" smtClean="0"/>
              <a:t>he plant material, </a:t>
            </a:r>
            <a:r>
              <a:rPr lang="en-US" sz="1800" i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paniculatum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leaves</a:t>
            </a:r>
            <a:r>
              <a:rPr lang="en-US" sz="1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(Figure 1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1800" dirty="0" smtClean="0"/>
              <a:t>was collected around University of Nigeria Nsukka community and identified by </a:t>
            </a:r>
            <a:r>
              <a:rPr lang="en-US" sz="2400" dirty="0" smtClean="0"/>
              <a:t>a </a:t>
            </a:r>
            <a:r>
              <a:rPr lang="en-US" sz="1800" dirty="0" smtClean="0"/>
              <a:t>taxonomist Mr</a:t>
            </a:r>
            <a:r>
              <a:rPr lang="en-US" sz="1800" dirty="0"/>
              <a:t>. Alfred </a:t>
            </a:r>
            <a:r>
              <a:rPr lang="en-US" sz="1800" dirty="0" smtClean="0"/>
              <a:t>Ozioko (reference </a:t>
            </a:r>
            <a:r>
              <a:rPr lang="en-US" sz="1800" dirty="0"/>
              <a:t>number </a:t>
            </a:r>
            <a:r>
              <a:rPr lang="en-US" sz="1800" dirty="0" smtClean="0"/>
              <a:t>INTERCEDD/1909).</a:t>
            </a:r>
            <a:endParaRPr lang="en-US" sz="1800" b="1" dirty="0"/>
          </a:p>
          <a:p>
            <a:pPr algn="just">
              <a:buFont typeface="Wingdings" pitchFamily="2" charset="2"/>
              <a:buChar char="Ø"/>
            </a:pPr>
            <a:r>
              <a:rPr lang="en-US" sz="1800" b="1" dirty="0" smtClean="0"/>
              <a:t>Extraction and fractionation</a:t>
            </a:r>
          </a:p>
          <a:p>
            <a:pPr marL="0" indent="0" algn="just">
              <a:buNone/>
            </a:pPr>
            <a:r>
              <a:rPr lang="en-US" sz="1800" dirty="0" smtClean="0"/>
              <a:t>The pulverized dried leaves (2 kg) were extracted </a:t>
            </a:r>
            <a:r>
              <a:rPr lang="en-US" sz="1800" dirty="0"/>
              <a:t>with </a:t>
            </a:r>
            <a:r>
              <a:rPr lang="en-US" sz="1800" dirty="0" smtClean="0"/>
              <a:t>80 % ethanol (5 L) for </a:t>
            </a:r>
            <a:r>
              <a:rPr lang="en-US" sz="1800" dirty="0"/>
              <a:t>48 </a:t>
            </a:r>
            <a:r>
              <a:rPr lang="en-US" sz="1800" dirty="0" smtClean="0"/>
              <a:t>h to get </a:t>
            </a:r>
            <a:r>
              <a:rPr lang="en-US" sz="1800" i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smtClean="0">
                <a:latin typeface="Times New Roman" pitchFamily="18" charset="0"/>
                <a:cs typeface="Times New Roman" pitchFamily="18" charset="0"/>
              </a:rPr>
              <a:t>paniculatum </a:t>
            </a:r>
            <a:r>
              <a:rPr lang="en-US" sz="1800" dirty="0" smtClean="0"/>
              <a:t>ethanolic </a:t>
            </a:r>
            <a:r>
              <a:rPr lang="en-US" sz="1800" dirty="0"/>
              <a:t>extract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(CPEE) </a:t>
            </a:r>
            <a:r>
              <a:rPr lang="en-US" sz="1800" dirty="0" smtClean="0"/>
              <a:t> used for the study.</a:t>
            </a:r>
            <a:endParaRPr lang="en-US" sz="1800" b="1" dirty="0"/>
          </a:p>
          <a:p>
            <a:pPr algn="just">
              <a:buFont typeface="Wingdings" pitchFamily="2" charset="2"/>
              <a:buChar char="Ø"/>
            </a:pPr>
            <a:r>
              <a:rPr lang="en-US" sz="1800" b="1" dirty="0" smtClean="0"/>
              <a:t>Acute toxicity studies</a:t>
            </a:r>
          </a:p>
          <a:p>
            <a:pPr marL="0" indent="0" algn="just">
              <a:buNone/>
            </a:pPr>
            <a:r>
              <a:rPr lang="en-US" sz="1800" dirty="0"/>
              <a:t>The lethal dose of EECP was evaluated in two phases with the </a:t>
            </a:r>
            <a:r>
              <a:rPr lang="en-US" sz="1800" dirty="0" smtClean="0"/>
              <a:t>Lorke’s (1983) method</a:t>
            </a:r>
            <a:r>
              <a:rPr lang="en-US" sz="1800" dirty="0"/>
              <a:t>.</a:t>
            </a:r>
            <a:endParaRPr lang="en-US" sz="1800" b="1" dirty="0" smtClean="0"/>
          </a:p>
          <a:p>
            <a:pPr algn="just">
              <a:buFont typeface="Wingdings" pitchFamily="2" charset="2"/>
              <a:buChar char="Ø"/>
            </a:pPr>
            <a:r>
              <a:rPr lang="en-US" sz="1800" b="1" dirty="0" smtClean="0"/>
              <a:t>Phytochemical screening</a:t>
            </a:r>
          </a:p>
          <a:p>
            <a:pPr marL="0" indent="0" algn="just">
              <a:buNone/>
            </a:pPr>
            <a:r>
              <a:rPr lang="en-US" sz="1800" dirty="0" smtClean="0"/>
              <a:t>This was investigated using the </a:t>
            </a:r>
            <a:r>
              <a:rPr lang="en-US" sz="1800" dirty="0"/>
              <a:t>experimental procedure of Harbone </a:t>
            </a:r>
            <a:r>
              <a:rPr lang="en-US" sz="1800" dirty="0" smtClean="0"/>
              <a:t>(1998); Trease</a:t>
            </a:r>
            <a:r>
              <a:rPr lang="en-US" sz="1800" dirty="0"/>
              <a:t>, and Evans (</a:t>
            </a:r>
            <a:r>
              <a:rPr lang="en-US" sz="1800" dirty="0" smtClean="0"/>
              <a:t>1989).</a:t>
            </a:r>
            <a:endParaRPr lang="en-US" sz="1800" b="1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647483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               </a:t>
            </a:r>
            <a:r>
              <a:rPr lang="en-US" sz="3200" b="1" dirty="0" smtClean="0">
                <a:solidFill>
                  <a:srgbClr val="7030A0"/>
                </a:solidFill>
              </a:rPr>
              <a:t>MATERIALS </a:t>
            </a:r>
            <a:r>
              <a:rPr lang="en-US" sz="3200" b="1" dirty="0">
                <a:solidFill>
                  <a:srgbClr val="7030A0"/>
                </a:solidFill>
              </a:rPr>
              <a:t>AND METHODS</a:t>
            </a:r>
          </a:p>
        </p:txBody>
      </p:sp>
    </p:spTree>
    <p:extLst>
      <p:ext uri="{BB962C8B-B14F-4D97-AF65-F5344CB8AC3E}">
        <p14:creationId xmlns:p14="http://schemas.microsoft.com/office/powerpoint/2010/main" val="1856774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59874"/>
            <a:ext cx="7947314" cy="2140527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Statistical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evaluation of data was performed using GraphPad Prism software version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6.5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(GraphPad Software, Inc., San Diego, CA,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USA) and results obtained presented as mean ± SD. Data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were considered statistically significant when *p &lt; 0.05, **p &lt; 0.001, and ***p &lt; 0.001.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STATISTICAL ANALYSIS         </a:t>
            </a:r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192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519545"/>
            <a:ext cx="7886700" cy="411317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9600" dirty="0" smtClean="0"/>
              <a:t>      </a:t>
            </a:r>
            <a:r>
              <a:rPr lang="en-US" sz="9600" dirty="0" smtClean="0">
                <a:solidFill>
                  <a:srgbClr val="7030A0"/>
                </a:solidFill>
              </a:rPr>
              <a:t>RESULTS</a:t>
            </a:r>
            <a:r>
              <a:rPr lang="en-US" sz="96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pPr marL="0" indent="0">
              <a:buNone/>
            </a:pPr>
            <a:r>
              <a:rPr lang="en-US" sz="9600" dirty="0"/>
              <a:t> </a:t>
            </a:r>
            <a:r>
              <a:rPr lang="en-US" sz="9600" dirty="0" smtClean="0"/>
              <a:t>          &amp;               </a:t>
            </a:r>
          </a:p>
          <a:p>
            <a:pPr marL="0" indent="0">
              <a:buNone/>
            </a:pPr>
            <a:r>
              <a:rPr lang="en-US" sz="9600" dirty="0" smtClean="0"/>
              <a:t>    </a:t>
            </a:r>
            <a:r>
              <a:rPr lang="en-US" sz="9600" dirty="0" smtClean="0">
                <a:solidFill>
                  <a:schemeClr val="accent3">
                    <a:lumMod val="75000"/>
                  </a:schemeClr>
                </a:solidFill>
              </a:rPr>
              <a:t>DISCUSSION</a:t>
            </a:r>
            <a:r>
              <a:rPr lang="en-US" sz="9600" dirty="0" smtClean="0"/>
              <a:t> 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2763700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3456203"/>
              </p:ext>
            </p:extLst>
          </p:nvPr>
        </p:nvGraphicFramePr>
        <p:xfrm>
          <a:off x="1032034" y="1158426"/>
          <a:ext cx="6109984" cy="2916698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427148"/>
                <a:gridCol w="2625824"/>
                <a:gridCol w="2057012"/>
              </a:tblGrid>
              <a:tr h="61241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Phases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Doses of </a:t>
                      </a:r>
                      <a:r>
                        <a:rPr lang="en-US" sz="1800" b="1" dirty="0" smtClean="0">
                          <a:effectLst/>
                        </a:rPr>
                        <a:t>EFCPL   </a:t>
                      </a:r>
                      <a:r>
                        <a:rPr lang="en-US" sz="1800" b="1" dirty="0">
                          <a:effectLst/>
                        </a:rPr>
                        <a:t>(mg/kg)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</a:rPr>
                        <a:t>     Mortality 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52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Phase 1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10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       nil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65522">
                <a:tc>
                  <a:txBody>
                    <a:bodyPr/>
                    <a:lstStyle/>
                    <a:p>
                      <a:endParaRPr lang="en-US" sz="18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100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       nil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34290" marB="34290"/>
                </a:tc>
              </a:tr>
              <a:tr h="365522">
                <a:tc>
                  <a:txBody>
                    <a:bodyPr/>
                    <a:lstStyle/>
                    <a:p>
                      <a:endParaRPr lang="en-US" sz="18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1000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       nil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34290" marB="34290"/>
                </a:tc>
              </a:tr>
              <a:tr h="36552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Phase 2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1600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       nil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34290" marB="34290"/>
                </a:tc>
              </a:tr>
              <a:tr h="365522">
                <a:tc>
                  <a:txBody>
                    <a:bodyPr/>
                    <a:lstStyle/>
                    <a:p>
                      <a:endParaRPr lang="en-US" sz="18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2900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       nil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34290" marB="34290"/>
                </a:tc>
              </a:tr>
              <a:tr h="365522">
                <a:tc>
                  <a:txBody>
                    <a:bodyPr/>
                    <a:lstStyle/>
                    <a:p>
                      <a:endParaRPr lang="en-US" sz="18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34290" marB="3429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5000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       nil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34290" marB="3429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128" y="273845"/>
            <a:ext cx="8051223" cy="99417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3100" b="1" dirty="0" smtClean="0">
                <a:solidFill>
                  <a:srgbClr val="7030A0"/>
                </a:solidFill>
              </a:rPr>
              <a:t>Table </a:t>
            </a:r>
            <a:r>
              <a:rPr lang="en-US" sz="3100" b="1" dirty="0">
                <a:solidFill>
                  <a:srgbClr val="7030A0"/>
                </a:solidFill>
              </a:rPr>
              <a:t>1</a:t>
            </a:r>
            <a:r>
              <a:rPr lang="en-US" sz="3100" b="1" dirty="0" smtClean="0">
                <a:solidFill>
                  <a:srgbClr val="7030A0"/>
                </a:solidFill>
              </a:rPr>
              <a:t>: Median lethal dose and Acute </a:t>
            </a:r>
            <a:r>
              <a:rPr lang="en-US" sz="3100" b="1" dirty="0">
                <a:solidFill>
                  <a:srgbClr val="7030A0"/>
                </a:solidFill>
              </a:rPr>
              <a:t>toxicity study (LD</a:t>
            </a:r>
            <a:r>
              <a:rPr lang="en-US" sz="3100" b="1" baseline="-25000" dirty="0">
                <a:solidFill>
                  <a:srgbClr val="7030A0"/>
                </a:solidFill>
              </a:rPr>
              <a:t>50</a:t>
            </a:r>
            <a:r>
              <a:rPr lang="en-US" sz="3100" b="1" dirty="0">
                <a:solidFill>
                  <a:srgbClr val="7030A0"/>
                </a:solidFill>
              </a:rPr>
              <a:t>) of </a:t>
            </a:r>
            <a:r>
              <a:rPr lang="en-US" sz="3100" b="1" dirty="0" smtClean="0">
                <a:solidFill>
                  <a:srgbClr val="7030A0"/>
                </a:solidFill>
              </a:rPr>
              <a:t>CPEE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905001" y="4135581"/>
            <a:ext cx="1530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n=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065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876</Words>
  <Application>Microsoft Office PowerPoint</Application>
  <PresentationFormat>On-screen Show (16:9)</PresentationFormat>
  <Paragraphs>120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INTRODUCTION </vt:lpstr>
      <vt:lpstr>Natural products as treatment option for inflammation and oxidative mediated diseases</vt:lpstr>
      <vt:lpstr> Combretum paniculatum  </vt:lpstr>
      <vt:lpstr>PowerPoint Presentation</vt:lpstr>
      <vt:lpstr>               MATERIALS AND METHODS</vt:lpstr>
      <vt:lpstr>           STATISTICAL ANALYSIS         </vt:lpstr>
      <vt:lpstr>PowerPoint Presentation</vt:lpstr>
      <vt:lpstr> Table 1: Median lethal dose and Acute toxicity study (LD50) of CPEE </vt:lpstr>
      <vt:lpstr>  Table 2: Quantitative phytochemical compositions of CPEE  </vt:lpstr>
      <vt:lpstr>PowerPoint Presentation</vt:lpstr>
      <vt:lpstr>PowerPoint Presentation</vt:lpstr>
      <vt:lpstr>PowerPoint Presentation</vt:lpstr>
      <vt:lpstr>PowerPoint Presentation</vt:lpstr>
      <vt:lpstr>Table 3: Effect of CPEE on lipid peroxidation and antioxidant  markers</vt:lpstr>
      <vt:lpstr>                          CONCLUSION </vt:lpstr>
      <vt:lpstr>Selected references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Chukwuma Ifeoma</dc:creator>
  <cp:lastModifiedBy>Chukwuma Ifeoma</cp:lastModifiedBy>
  <cp:revision>3</cp:revision>
  <dcterms:created xsi:type="dcterms:W3CDTF">2023-02-01T14:45:51Z</dcterms:created>
  <dcterms:modified xsi:type="dcterms:W3CDTF">2023-02-01T15:06:32Z</dcterms:modified>
</cp:coreProperties>
</file>