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2" r:id="rId4"/>
    <p:sldId id="270" r:id="rId5"/>
    <p:sldId id="273" r:id="rId6"/>
    <p:sldId id="269" r:id="rId7"/>
    <p:sldId id="284" r:id="rId8"/>
    <p:sldId id="259" r:id="rId9"/>
    <p:sldId id="260" r:id="rId10"/>
    <p:sldId id="274" r:id="rId11"/>
    <p:sldId id="275" r:id="rId12"/>
    <p:sldId id="261" r:id="rId13"/>
    <p:sldId id="285" r:id="rId14"/>
    <p:sldId id="263" r:id="rId15"/>
    <p:sldId id="264" r:id="rId16"/>
    <p:sldId id="266" r:id="rId17"/>
    <p:sldId id="277" r:id="rId18"/>
    <p:sldId id="265" r:id="rId19"/>
    <p:sldId id="278" r:id="rId20"/>
    <p:sldId id="267" r:id="rId21"/>
    <p:sldId id="279" r:id="rId22"/>
    <p:sldId id="268" r:id="rId23"/>
    <p:sldId id="283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o Chai Nien" initials="Foo" lastIdx="2" clrIdx="0">
    <p:extLst>
      <p:ext uri="{19B8F6BF-5375-455C-9EA6-DF929625EA0E}">
        <p15:presenceInfo xmlns:p15="http://schemas.microsoft.com/office/powerpoint/2012/main" userId="Foo Chai N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5" autoAdjust="0"/>
    <p:restoredTop sz="85963" autoAdjust="0"/>
  </p:normalViewPr>
  <p:slideViewPr>
    <p:cSldViewPr snapToGrid="0">
      <p:cViewPr varScale="1">
        <p:scale>
          <a:sx n="82" d="100"/>
          <a:sy n="82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3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%2010\Desktop\Analysed%20protein%20in%20grou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%2010\Desktop\Analysed%20protein%20in%20grou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MY" u="sng"/>
              <a:t>Prevalence of depression among university students in Malaysia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Sheet2!$B$4:$B$11</c:f>
              <c:strCache>
                <c:ptCount val="8"/>
                <c:pt idx="0">
                  <c:v>Yap et al, 2021</c:v>
                </c:pt>
                <c:pt idx="1">
                  <c:v>Nahas et al, 2019</c:v>
                </c:pt>
                <c:pt idx="2">
                  <c:v>Hamzah et al, 2019</c:v>
                </c:pt>
                <c:pt idx="3">
                  <c:v>Islam et al, 2018</c:v>
                </c:pt>
                <c:pt idx="4">
                  <c:v>Talwar et al, 2017</c:v>
                </c:pt>
                <c:pt idx="5">
                  <c:v>Teh et al, 2015</c:v>
                </c:pt>
                <c:pt idx="6">
                  <c:v>Shamsuddin et al, 2013</c:v>
                </c:pt>
                <c:pt idx="7">
                  <c:v>Gan et al, 2011</c:v>
                </c:pt>
              </c:strCache>
            </c:strRef>
          </c:cat>
          <c:val>
            <c:numRef>
              <c:f>Sheet2!$C$4:$C$11</c:f>
              <c:numCache>
                <c:formatCode>General</c:formatCode>
                <c:ptCount val="8"/>
                <c:pt idx="0">
                  <c:v>33.799999999999997</c:v>
                </c:pt>
                <c:pt idx="1">
                  <c:v>36.4</c:v>
                </c:pt>
                <c:pt idx="2">
                  <c:v>21</c:v>
                </c:pt>
                <c:pt idx="3">
                  <c:v>29.4</c:v>
                </c:pt>
                <c:pt idx="4">
                  <c:v>14</c:v>
                </c:pt>
                <c:pt idx="5">
                  <c:v>30.7</c:v>
                </c:pt>
                <c:pt idx="6">
                  <c:v>27.5</c:v>
                </c:pt>
                <c:pt idx="7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1-4179-93D8-D21C9C6DE6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14065264"/>
        <c:axId val="-1514079408"/>
      </c:barChart>
      <c:catAx>
        <c:axId val="-15140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514079408"/>
        <c:crosses val="autoZero"/>
        <c:auto val="1"/>
        <c:lblAlgn val="ctr"/>
        <c:lblOffset val="100"/>
        <c:noMultiLvlLbl val="0"/>
      </c:catAx>
      <c:valAx>
        <c:axId val="-151407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MY" b="1"/>
                  <a:t>Prevalence of depression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51406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u="sng"/>
              <a:t>Identified proteins (%)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Sheet2!$K$8:$K$15</c:f>
              <c:strCache>
                <c:ptCount val="8"/>
                <c:pt idx="0">
                  <c:v>Globulins</c:v>
                </c:pt>
                <c:pt idx="1">
                  <c:v>Globins</c:v>
                </c:pt>
                <c:pt idx="2">
                  <c:v>Apolipoproteins</c:v>
                </c:pt>
                <c:pt idx="3">
                  <c:v>Glycoproteins</c:v>
                </c:pt>
                <c:pt idx="4">
                  <c:v>Inhibitory proteins</c:v>
                </c:pt>
                <c:pt idx="5">
                  <c:v>Complement proteins</c:v>
                </c:pt>
                <c:pt idx="6">
                  <c:v>Binding proteins</c:v>
                </c:pt>
                <c:pt idx="7">
                  <c:v>Other </c:v>
                </c:pt>
              </c:strCache>
            </c:strRef>
          </c:cat>
          <c:val>
            <c:numRef>
              <c:f>Sheet2!$L$8:$L$15</c:f>
              <c:numCache>
                <c:formatCode>General</c:formatCode>
                <c:ptCount val="8"/>
                <c:pt idx="0">
                  <c:v>22.22</c:v>
                </c:pt>
                <c:pt idx="1">
                  <c:v>20.2</c:v>
                </c:pt>
                <c:pt idx="2">
                  <c:v>13.64</c:v>
                </c:pt>
                <c:pt idx="3">
                  <c:v>13.13</c:v>
                </c:pt>
                <c:pt idx="4">
                  <c:v>11.11</c:v>
                </c:pt>
                <c:pt idx="5">
                  <c:v>8.08</c:v>
                </c:pt>
                <c:pt idx="6">
                  <c:v>7.58</c:v>
                </c:pt>
                <c:pt idx="7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3-44EA-A6A5-853D252BE2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1923631"/>
        <c:axId val="1911924879"/>
      </c:barChart>
      <c:catAx>
        <c:axId val="191192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1924879"/>
        <c:crosses val="autoZero"/>
        <c:auto val="1"/>
        <c:lblAlgn val="ctr"/>
        <c:lblOffset val="100"/>
        <c:noMultiLvlLbl val="0"/>
      </c:catAx>
      <c:valAx>
        <c:axId val="191192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MY" b="1"/>
                  <a:t>Percentage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192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u="sng"/>
              <a:t>Identified proteins (%)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Sheet2!$K$8:$K$15</c:f>
              <c:strCache>
                <c:ptCount val="8"/>
                <c:pt idx="0">
                  <c:v>Globulins</c:v>
                </c:pt>
                <c:pt idx="1">
                  <c:v>Globins</c:v>
                </c:pt>
                <c:pt idx="2">
                  <c:v>Apolipoproteins</c:v>
                </c:pt>
                <c:pt idx="3">
                  <c:v>Glycoproteins</c:v>
                </c:pt>
                <c:pt idx="4">
                  <c:v>Inhibitory proteins</c:v>
                </c:pt>
                <c:pt idx="5">
                  <c:v>Complement proteins</c:v>
                </c:pt>
                <c:pt idx="6">
                  <c:v>Binding proteins</c:v>
                </c:pt>
                <c:pt idx="7">
                  <c:v>Other </c:v>
                </c:pt>
              </c:strCache>
            </c:strRef>
          </c:cat>
          <c:val>
            <c:numRef>
              <c:f>Sheet2!$L$8:$L$15</c:f>
              <c:numCache>
                <c:formatCode>General</c:formatCode>
                <c:ptCount val="8"/>
                <c:pt idx="0">
                  <c:v>22.22</c:v>
                </c:pt>
                <c:pt idx="1">
                  <c:v>20.2</c:v>
                </c:pt>
                <c:pt idx="2">
                  <c:v>13.64</c:v>
                </c:pt>
                <c:pt idx="3">
                  <c:v>13.13</c:v>
                </c:pt>
                <c:pt idx="4">
                  <c:v>11.11</c:v>
                </c:pt>
                <c:pt idx="5">
                  <c:v>8.08</c:v>
                </c:pt>
                <c:pt idx="6">
                  <c:v>7.58</c:v>
                </c:pt>
                <c:pt idx="7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3-44EA-A6A5-853D252BE2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1923631"/>
        <c:axId val="1911924879"/>
      </c:barChart>
      <c:catAx>
        <c:axId val="191192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1924879"/>
        <c:crosses val="autoZero"/>
        <c:auto val="1"/>
        <c:lblAlgn val="ctr"/>
        <c:lblOffset val="100"/>
        <c:noMultiLvlLbl val="0"/>
      </c:catAx>
      <c:valAx>
        <c:axId val="191192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MY" b="1"/>
                  <a:t>Percentage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192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8554-AEC5-4D1A-A129-46E4A072D997}" type="datetimeFigureOut">
              <a:rPr lang="en-MY" smtClean="0"/>
              <a:t>4/2/2023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7EFA5-B16F-4972-91DB-DAEB0B25A62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109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58C74-0C3A-446C-92C7-128FF366FAE4}" type="datetimeFigureOut">
              <a:rPr lang="en-MY" smtClean="0"/>
              <a:t>4/2/2023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86CB-33C4-4A0D-A3C5-8A9678EA2F6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396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013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653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553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9855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721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805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5247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753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333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516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516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174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991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193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79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007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86CB-33C4-4A0D-A3C5-8A9678EA2F6E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148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DD23-8954-4ECD-9AD5-75C8ED7A75D8}" type="datetime1">
              <a:rPr lang="en-MY" smtClean="0"/>
              <a:t>4/2/2023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5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BE6B-9F1F-436C-84E1-6D97F816E112}" type="datetime1">
              <a:rPr lang="en-MY" smtClean="0"/>
              <a:t>4/2/2023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812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CA34-5FE2-4153-9F9D-105F9E5E3E66}" type="datetime1">
              <a:rPr lang="en-MY" smtClean="0"/>
              <a:t>4/2/2023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20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309" y="1859972"/>
            <a:ext cx="10137371" cy="444125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6414-5D9B-4AC5-AEE5-54237A93F993}" type="datetime1">
              <a:rPr lang="en-MY" smtClean="0"/>
              <a:t>4/2/2023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211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E854-300A-4353-BDA5-92E6696F1F54}" type="datetime1">
              <a:rPr lang="en-MY" smtClean="0"/>
              <a:t>4/2/2023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4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E579-15E9-4ED7-96C1-D1799414F284}" type="datetime1">
              <a:rPr lang="en-MY" smtClean="0"/>
              <a:t>4/2/2023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997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188C-FCA7-4DC9-B3B6-4FFEBA80629A}" type="datetime1">
              <a:rPr lang="en-MY" smtClean="0"/>
              <a:t>4/2/2023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373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4E89-DACC-4B27-A8EC-3E51AD6C24F0}" type="datetime1">
              <a:rPr lang="en-MY" smtClean="0"/>
              <a:t>4/2/2023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509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F92B-ECFD-434E-86CC-52C0DDEED5FA}" type="datetime1">
              <a:rPr lang="en-MY" smtClean="0"/>
              <a:t>4/2/2023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835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F84461-D35E-495E-ACBE-30E12916BFB7}" type="datetime1">
              <a:rPr lang="en-MY" smtClean="0"/>
              <a:t>4/2/2023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964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E421-3D9D-471B-8E87-8EA7D6219D69}" type="datetime1">
              <a:rPr lang="en-MY" smtClean="0"/>
              <a:t>4/2/2023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58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4554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A7E90F-7902-41F4-B793-C4D76272A78C}" type="datetime1">
              <a:rPr lang="en-MY" smtClean="0"/>
              <a:t>4/2/2023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B5D839-1A16-44B1-85A2-A63CC7443D25}" type="slidenum">
              <a:rPr lang="en-MY" smtClean="0"/>
              <a:pPr/>
              <a:t>‹#›</a:t>
            </a:fld>
            <a:endParaRPr lang="en-MY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5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1"/>
            <a:ext cx="10479024" cy="4285396"/>
          </a:xfrm>
        </p:spPr>
        <p:txBody>
          <a:bodyPr>
            <a:noAutofit/>
          </a:bodyPr>
          <a:lstStyle/>
          <a:p>
            <a:pPr algn="ctr"/>
            <a:r>
              <a:rPr lang="en-MY" sz="5100" dirty="0"/>
              <a:t>Identification of </a:t>
            </a:r>
            <a:r>
              <a:rPr lang="en-MY" sz="5100" dirty="0" smtClean="0"/>
              <a:t>Potential </a:t>
            </a:r>
            <a:r>
              <a:rPr lang="en-MY" sz="5100" dirty="0"/>
              <a:t>P</a:t>
            </a:r>
            <a:r>
              <a:rPr lang="en-MY" sz="5100" dirty="0" smtClean="0"/>
              <a:t>rotein </a:t>
            </a:r>
            <a:r>
              <a:rPr lang="en-MY" sz="5100" dirty="0"/>
              <a:t>B</a:t>
            </a:r>
            <a:r>
              <a:rPr lang="en-MY" sz="5100" dirty="0" smtClean="0"/>
              <a:t>iomarkers </a:t>
            </a:r>
            <a:r>
              <a:rPr lang="en-MY" sz="5100" dirty="0"/>
              <a:t>in a </a:t>
            </a:r>
            <a:r>
              <a:rPr lang="en-MY" sz="5100" dirty="0" smtClean="0"/>
              <a:t>Depressed </a:t>
            </a:r>
            <a:r>
              <a:rPr lang="en-MY" sz="5100" dirty="0"/>
              <a:t>Chinese Malaysian </a:t>
            </a:r>
            <a:r>
              <a:rPr lang="en-MY" sz="5100" dirty="0" smtClean="0"/>
              <a:t>University </a:t>
            </a:r>
            <a:r>
              <a:rPr lang="en-MY" sz="5100" dirty="0"/>
              <a:t>S</a:t>
            </a:r>
            <a:r>
              <a:rPr lang="en-MY" sz="5100" dirty="0" smtClean="0"/>
              <a:t>tudent </a:t>
            </a:r>
            <a:r>
              <a:rPr lang="en-MY" sz="5100" dirty="0"/>
              <a:t>using </a:t>
            </a:r>
            <a:r>
              <a:rPr lang="en-MY" sz="5100" dirty="0" smtClean="0"/>
              <a:t>Liquid </a:t>
            </a:r>
            <a:r>
              <a:rPr lang="en-MY" sz="5100" dirty="0"/>
              <a:t>C</a:t>
            </a:r>
            <a:r>
              <a:rPr lang="en-MY" sz="5100" dirty="0" smtClean="0"/>
              <a:t>hromatography-tandem </a:t>
            </a:r>
            <a:r>
              <a:rPr lang="en-MY" sz="5100" dirty="0"/>
              <a:t>M</a:t>
            </a:r>
            <a:r>
              <a:rPr lang="en-MY" sz="5100" dirty="0" smtClean="0"/>
              <a:t>ass Spectrometry</a:t>
            </a:r>
            <a:endParaRPr lang="en-MY" sz="5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4882198"/>
            <a:ext cx="10479024" cy="1655762"/>
          </a:xfrm>
        </p:spPr>
        <p:txBody>
          <a:bodyPr/>
          <a:lstStyle/>
          <a:p>
            <a:pPr algn="just"/>
            <a:r>
              <a:rPr lang="en-US" dirty="0" smtClean="0">
                <a:latin typeface="Arial" panose="020B0604020202020204" pitchFamily="34" charset="0"/>
              </a:rPr>
              <a:t>Yap Sin Yee</a:t>
            </a:r>
          </a:p>
          <a:p>
            <a:r>
              <a:rPr lang="en-US" dirty="0" err="1" smtClean="0">
                <a:latin typeface="Arial" panose="020B0604020202020204" pitchFamily="34" charset="0"/>
              </a:rPr>
              <a:t>Universiti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Tunku</a:t>
            </a:r>
            <a:r>
              <a:rPr lang="en-US" dirty="0" smtClean="0">
                <a:latin typeface="Arial" panose="020B0604020202020204" pitchFamily="34" charset="0"/>
              </a:rPr>
              <a:t> Abdul Rahman, </a:t>
            </a:r>
            <a:r>
              <a:rPr lang="en-US" dirty="0" err="1" smtClean="0">
                <a:latin typeface="Arial" panose="020B0604020202020204" pitchFamily="34" charset="0"/>
              </a:rPr>
              <a:t>MAlaysia</a:t>
            </a:r>
            <a:endParaRPr lang="en-MY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markers of depression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1" y="2612571"/>
            <a:ext cx="5029199" cy="368865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total proteins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albumin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globulin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were found associated with depressive severity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schizophrenia.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464983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Yin et al, 2022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10</a:t>
            </a:fld>
            <a:endParaRPr lang="en-MY"/>
          </a:p>
        </p:txBody>
      </p:sp>
      <p:pic>
        <p:nvPicPr>
          <p:cNvPr id="8194" name="Picture 2" descr="An external file that holds a picture, illustration, etc.&#10;Object name is fpsyt-13-957671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5" y="1808610"/>
            <a:ext cx="5213878" cy="44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markers of depression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07" y="4318323"/>
            <a:ext cx="10537067" cy="198290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 </a:t>
            </a:r>
            <a:r>
              <a:rPr lang="en-MY" dirty="0" smtClean="0"/>
              <a:t>Chinese </a:t>
            </a:r>
            <a:r>
              <a:rPr lang="en-MY" dirty="0"/>
              <a:t>older </a:t>
            </a:r>
            <a:r>
              <a:rPr lang="en-MY" dirty="0" smtClean="0"/>
              <a:t>adults with depression</a:t>
            </a:r>
            <a:r>
              <a:rPr lang="en-US" b="1" dirty="0" smtClean="0"/>
              <a:t> </a:t>
            </a:r>
            <a:r>
              <a:rPr lang="en-US" dirty="0" smtClean="0"/>
              <a:t>had higher </a:t>
            </a:r>
            <a:r>
              <a:rPr lang="en-US" dirty="0"/>
              <a:t>levels of </a:t>
            </a:r>
            <a:r>
              <a:rPr lang="en-US" b="1" dirty="0"/>
              <a:t>immunoglobulin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lower </a:t>
            </a:r>
            <a:r>
              <a:rPr lang="en-US" dirty="0"/>
              <a:t>levels </a:t>
            </a:r>
            <a:r>
              <a:rPr lang="en-US" b="1" dirty="0" smtClean="0"/>
              <a:t>immunoglobulin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complement C3 </a:t>
            </a:r>
            <a:r>
              <a:rPr lang="en-US" dirty="0"/>
              <a:t>than the group without </a:t>
            </a:r>
            <a:r>
              <a:rPr lang="en-US" dirty="0" smtClean="0"/>
              <a:t>depression.</a:t>
            </a:r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464983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Sun et al, 2022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11</a:t>
            </a:fld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718" y="1895921"/>
            <a:ext cx="3609500" cy="1982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>
          <a:xfrm>
            <a:off x="4459462" y="1911926"/>
            <a:ext cx="3857226" cy="2153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775189"/>
            <a:ext cx="3968999" cy="22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12</a:t>
            </a:fld>
            <a:endParaRPr lang="en-MY"/>
          </a:p>
        </p:txBody>
      </p:sp>
      <p:sp>
        <p:nvSpPr>
          <p:cNvPr id="3" name="TextBox 2"/>
          <p:cNvSpPr txBox="1"/>
          <p:nvPr/>
        </p:nvSpPr>
        <p:spPr>
          <a:xfrm>
            <a:off x="1012220" y="6459785"/>
            <a:ext cx="5203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 proteins: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ceruloplasmin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albumin and luminal proteins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841395"/>
              </p:ext>
            </p:extLst>
          </p:nvPr>
        </p:nvGraphicFramePr>
        <p:xfrm>
          <a:off x="1012220" y="1724025"/>
          <a:ext cx="10143459" cy="446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4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13</a:t>
            </a:fld>
            <a:endParaRPr lang="en-MY"/>
          </a:p>
        </p:txBody>
      </p:sp>
      <p:sp>
        <p:nvSpPr>
          <p:cNvPr id="3" name="TextBox 2"/>
          <p:cNvSpPr txBox="1"/>
          <p:nvPr/>
        </p:nvSpPr>
        <p:spPr>
          <a:xfrm>
            <a:off x="1012220" y="6459785"/>
            <a:ext cx="5203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 proteins: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ceruloplasmin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albumin and luminal proteins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012220" y="1724025"/>
          <a:ext cx="10143459" cy="446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7361" y="2339440"/>
            <a:ext cx="7608728" cy="2965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Globulins were most commonly detected, followed by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globins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apolipoproteins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, glycoproteins, inhibitory proteins, complement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proteins, binding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protein and other proteins such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as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ceruloplasmin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, albumin and luminal proteins.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  <a:r>
              <a:rPr lang="en-US" dirty="0" smtClean="0"/>
              <a:t>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the identified proteins have functions related to: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Inflammation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Lipids transport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54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 are </a:t>
            </a:r>
            <a:r>
              <a:rPr lang="en-US" dirty="0" smtClean="0"/>
              <a:t>sick: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Our </a:t>
            </a:r>
            <a:r>
              <a:rPr lang="en-US" dirty="0"/>
              <a:t>immune </a:t>
            </a:r>
            <a:r>
              <a:rPr lang="en-US" dirty="0" smtClean="0"/>
              <a:t>system </a:t>
            </a:r>
            <a:r>
              <a:rPr lang="en-US" dirty="0"/>
              <a:t>creates an inflammatory response </a:t>
            </a:r>
            <a:r>
              <a:rPr lang="en-US" dirty="0" smtClean="0"/>
              <a:t>so that we can heal.</a:t>
            </a:r>
          </a:p>
          <a:p>
            <a:r>
              <a:rPr lang="en-US" dirty="0"/>
              <a:t>When inflammatory cytokines in body reach a certain threshold, our brain will initiate its own inflammatory </a:t>
            </a:r>
            <a:r>
              <a:rPr lang="en-US" dirty="0" smtClean="0"/>
              <a:t>response: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macrophages </a:t>
            </a:r>
            <a:r>
              <a:rPr lang="en-US" dirty="0" smtClean="0"/>
              <a:t>will pump out more </a:t>
            </a:r>
            <a:r>
              <a:rPr lang="en-US" dirty="0"/>
              <a:t>cytokines </a:t>
            </a:r>
            <a:r>
              <a:rPr lang="en-US" dirty="0" smtClean="0"/>
              <a:t>that attack both invaders and healthy tissues.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15</a:t>
            </a:fld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0" y="6488458"/>
            <a:ext cx="157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2019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 neurotransmitter systems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Cytokines </a:t>
            </a:r>
            <a:r>
              <a:rPr lang="en-US" dirty="0"/>
              <a:t>can also alter the neurotransmitter systems involved in the development of depression.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Meta-analysis in 2019 demonstrated alterations of </a:t>
            </a:r>
            <a:r>
              <a:rPr lang="en-US" b="1" dirty="0"/>
              <a:t>cytokines levels </a:t>
            </a:r>
            <a:r>
              <a:rPr lang="en-US" dirty="0"/>
              <a:t>in patients with antidepressant outcomes</a:t>
            </a:r>
            <a:r>
              <a:rPr lang="en-US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16</a:t>
            </a:fld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458"/>
            <a:ext cx="8490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Liu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 neurotransmitter systems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C-reactive </a:t>
            </a:r>
            <a:r>
              <a:rPr lang="en-US" dirty="0"/>
              <a:t>protein (CRP) is an inflammation protein marker </a:t>
            </a:r>
            <a:r>
              <a:rPr lang="en-US" dirty="0" smtClean="0"/>
              <a:t>that increases </a:t>
            </a:r>
            <a:r>
              <a:rPr lang="en-US" dirty="0"/>
              <a:t>during </a:t>
            </a:r>
            <a:r>
              <a:rPr lang="en-US" dirty="0" smtClean="0"/>
              <a:t>infection.</a:t>
            </a:r>
          </a:p>
          <a:p>
            <a:pPr lvl="1"/>
            <a:r>
              <a:rPr lang="en-US" dirty="0" smtClean="0"/>
              <a:t>Meta-analysis </a:t>
            </a:r>
            <a:r>
              <a:rPr lang="en-US" dirty="0"/>
              <a:t>consists of 30 studies with 11 813 participants showed that presence of </a:t>
            </a:r>
            <a:r>
              <a:rPr lang="en-US" b="1" dirty="0"/>
              <a:t>low-grade inflammation </a:t>
            </a:r>
            <a:r>
              <a:rPr lang="en-US" dirty="0"/>
              <a:t>and elevated</a:t>
            </a:r>
            <a:r>
              <a:rPr lang="en-US" b="1" dirty="0"/>
              <a:t> CRP levels </a:t>
            </a:r>
            <a:r>
              <a:rPr lang="en-US" dirty="0"/>
              <a:t>were found in depressed </a:t>
            </a:r>
            <a:r>
              <a:rPr lang="en-US" dirty="0" smtClean="0"/>
              <a:t>patients.</a:t>
            </a:r>
          </a:p>
          <a:p>
            <a:pPr lvl="1"/>
            <a:r>
              <a:rPr lang="en-US" dirty="0" smtClean="0"/>
              <a:t>Higher</a:t>
            </a:r>
            <a:r>
              <a:rPr lang="en-US" b="1" dirty="0" smtClean="0"/>
              <a:t> </a:t>
            </a:r>
            <a:r>
              <a:rPr lang="en-US" b="1" dirty="0"/>
              <a:t>CRP levels </a:t>
            </a:r>
            <a:r>
              <a:rPr lang="en-US" dirty="0"/>
              <a:t>was associated with depressive symptoms from Netherlands Study of Depression and Anxiety (NESDA) and UK Biobank </a:t>
            </a:r>
            <a:r>
              <a:rPr lang="en-US" dirty="0" smtClean="0"/>
              <a:t>cohorts.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17</a:t>
            </a:fld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458"/>
            <a:ext cx="8490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Osimo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2019;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Milaneschi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2021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Neurotransmitter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Monoamines neurotransmitters like dopamine, norepinephrine, and serotonin are primarily associated with the development of </a:t>
            </a:r>
            <a:r>
              <a:rPr lang="en-MY" dirty="0" smtClean="0"/>
              <a:t>depression.</a:t>
            </a:r>
          </a:p>
          <a:p>
            <a:pPr lvl="1"/>
            <a:r>
              <a:rPr lang="en-MY" dirty="0"/>
              <a:t>Increased </a:t>
            </a:r>
            <a:r>
              <a:rPr lang="en-MY" b="1" dirty="0"/>
              <a:t>dopamine signalling </a:t>
            </a:r>
            <a:r>
              <a:rPr lang="en-MY" dirty="0" smtClean="0"/>
              <a:t>and lower </a:t>
            </a:r>
            <a:r>
              <a:rPr lang="en-MY" dirty="0"/>
              <a:t>levels of depressive symptoms among </a:t>
            </a:r>
            <a:r>
              <a:rPr lang="en-MY" dirty="0" smtClean="0"/>
              <a:t>Asian, </a:t>
            </a:r>
            <a:r>
              <a:rPr lang="en-US" dirty="0" smtClean="0"/>
              <a:t>however, contradictory </a:t>
            </a:r>
            <a:r>
              <a:rPr lang="en-US" dirty="0"/>
              <a:t>result was found among Caucasian </a:t>
            </a:r>
            <a:r>
              <a:rPr lang="en-US" dirty="0" smtClean="0"/>
              <a:t>samples.</a:t>
            </a:r>
            <a:endParaRPr lang="en-MY" dirty="0" smtClean="0"/>
          </a:p>
          <a:p>
            <a:pPr lvl="1"/>
            <a:r>
              <a:rPr lang="en-US" dirty="0" smtClean="0"/>
              <a:t>Reduction of depression-like behavior was found in rat models with </a:t>
            </a:r>
            <a:r>
              <a:rPr lang="en-US" dirty="0" smtClean="0"/>
              <a:t>significantly </a:t>
            </a:r>
            <a:r>
              <a:rPr lang="en-US" dirty="0" smtClean="0"/>
              <a:t>increased </a:t>
            </a:r>
            <a:r>
              <a:rPr lang="en-US" b="1" dirty="0" smtClean="0"/>
              <a:t>norepinephrine</a:t>
            </a:r>
            <a:r>
              <a:rPr lang="en-US" dirty="0" smtClean="0"/>
              <a:t> levels.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18</a:t>
            </a:fld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1" y="6488458"/>
            <a:ext cx="6216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Shao &amp; Zhu, 2020;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Avinun et al,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2020; Du et al, 2020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Neurotransmitter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 smtClean="0"/>
              <a:t>Neurotransmitters </a:t>
            </a:r>
            <a:r>
              <a:rPr lang="en-MY" dirty="0"/>
              <a:t>like </a:t>
            </a:r>
            <a:r>
              <a:rPr lang="en-US" dirty="0"/>
              <a:t>glutamate and GABA </a:t>
            </a:r>
            <a:r>
              <a:rPr lang="en-US" dirty="0" smtClean="0"/>
              <a:t>are also related to depression: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with first episode depression had significantly decreased</a:t>
            </a:r>
            <a:r>
              <a:rPr lang="en-US" b="1" dirty="0"/>
              <a:t> glutamate</a:t>
            </a:r>
            <a:r>
              <a:rPr lang="en-US" dirty="0"/>
              <a:t> and increased</a:t>
            </a:r>
            <a:r>
              <a:rPr lang="en-US" b="1" dirty="0"/>
              <a:t> GABA levels </a:t>
            </a:r>
            <a:r>
              <a:rPr lang="en-US" dirty="0"/>
              <a:t>compared to healthy controls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neurotransmitters are also associated with inflammation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Depressed </a:t>
            </a:r>
            <a:r>
              <a:rPr lang="en-US" dirty="0"/>
              <a:t>adolescents found </a:t>
            </a:r>
            <a:r>
              <a:rPr lang="en-US" dirty="0" smtClean="0"/>
              <a:t>higher levels of </a:t>
            </a:r>
            <a:r>
              <a:rPr lang="en-US" b="1" dirty="0" smtClean="0"/>
              <a:t>pro-inflammatory cytokines</a:t>
            </a:r>
            <a:r>
              <a:rPr lang="en-US" dirty="0" smtClean="0"/>
              <a:t> associated </a:t>
            </a:r>
            <a:r>
              <a:rPr lang="en-US" dirty="0"/>
              <a:t>with </a:t>
            </a:r>
            <a:r>
              <a:rPr lang="en-US" dirty="0" smtClean="0"/>
              <a:t>higher </a:t>
            </a:r>
            <a:r>
              <a:rPr lang="en-US" dirty="0"/>
              <a:t>levels of </a:t>
            </a:r>
            <a:r>
              <a:rPr lang="en-US" b="1" dirty="0" smtClean="0"/>
              <a:t>glutamate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Hybrid </a:t>
            </a:r>
            <a:r>
              <a:rPr lang="en-US" dirty="0"/>
              <a:t>molecules </a:t>
            </a:r>
            <a:r>
              <a:rPr lang="en-US" dirty="0" smtClean="0"/>
              <a:t>targeted </a:t>
            </a:r>
            <a:r>
              <a:rPr lang="en-US" b="1" dirty="0"/>
              <a:t>GABA-A</a:t>
            </a:r>
            <a:r>
              <a:rPr lang="en-US" dirty="0"/>
              <a:t> and </a:t>
            </a:r>
            <a:r>
              <a:rPr lang="en-US" b="1" dirty="0"/>
              <a:t>serotonin</a:t>
            </a:r>
            <a:r>
              <a:rPr lang="en-US" dirty="0"/>
              <a:t> </a:t>
            </a:r>
            <a:r>
              <a:rPr lang="en-US" b="1" dirty="0" smtClean="0"/>
              <a:t>5-HT6</a:t>
            </a:r>
            <a:r>
              <a:rPr lang="en-US" dirty="0" smtClean="0"/>
              <a:t> receptors </a:t>
            </a:r>
            <a:r>
              <a:rPr lang="en-US" dirty="0"/>
              <a:t>showed </a:t>
            </a:r>
            <a:r>
              <a:rPr lang="en-US" b="1" dirty="0"/>
              <a:t>anti-inflammatory</a:t>
            </a:r>
            <a:r>
              <a:rPr lang="en-US" dirty="0"/>
              <a:t> </a:t>
            </a:r>
            <a:r>
              <a:rPr lang="en-US" dirty="0" smtClean="0"/>
              <a:t>and antidepressant</a:t>
            </a:r>
            <a:r>
              <a:rPr lang="en-US" dirty="0"/>
              <a:t> </a:t>
            </a:r>
            <a:r>
              <a:rPr lang="en-US" dirty="0" smtClean="0"/>
              <a:t>activity in </a:t>
            </a:r>
            <a:r>
              <a:rPr lang="en-US" dirty="0" smtClean="0"/>
              <a:t>recent in </a:t>
            </a:r>
            <a:r>
              <a:rPr lang="en-US" dirty="0" smtClean="0"/>
              <a:t>vivo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19</a:t>
            </a:fld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1" y="6488458"/>
            <a:ext cx="6216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Draganov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2020; Ho et al, 2021;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Marcinkowska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2023 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in Malaysia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9785"/>
            <a:ext cx="7157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Mukhtar &amp;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Oei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2011;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Public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(IPH), 1996; IPH, 2008; IPH, 2015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</a:t>
            </a:fld>
            <a:endParaRPr lang="en-MY"/>
          </a:p>
        </p:txBody>
      </p:sp>
      <p:pic>
        <p:nvPicPr>
          <p:cNvPr id="1028" name="Picture 4" descr="https://lh4.googleusercontent.com/H-fqVHKSE0dl7sKZMA5AZcn5czXDglqt9FR0pbMBl_Fyz0yKA2yhl7xOf3JSzWZfYybniDkUZ4hm6pNMgnndzT6X-1tXoPPgYXnlVum08VyYHI4txYYRbNpRVgUKeWTAMa5bZZ_tDbRmEttBPwUh=s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8" b="7924"/>
          <a:stretch/>
        </p:blipFill>
        <p:spPr bwMode="auto">
          <a:xfrm>
            <a:off x="1902312" y="2499036"/>
            <a:ext cx="8803178" cy="35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115203" cy="45152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Mental disorder is one of the biggest health issues affecting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Malaysians.</a:t>
            </a:r>
          </a:p>
          <a:p>
            <a:pPr lvl="1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905741" y="5857016"/>
            <a:ext cx="90532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Suicide on the rise among Malaysian youth: New Straits Times (online</a:t>
            </a:r>
            <a:r>
              <a:rPr lang="en-US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Serum lipids and depression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Serum lipids may be linked to depression via alteration of serotonin </a:t>
            </a:r>
            <a:r>
              <a:rPr lang="en-US" dirty="0" smtClean="0"/>
              <a:t>metabolism.</a:t>
            </a:r>
          </a:p>
          <a:p>
            <a:r>
              <a:rPr lang="en-US" dirty="0"/>
              <a:t>Cholesterol has crucial role in brain development and in neuron-to-neuron </a:t>
            </a:r>
            <a:r>
              <a:rPr lang="en-US" dirty="0" smtClean="0"/>
              <a:t>signaling.</a:t>
            </a:r>
          </a:p>
          <a:p>
            <a:pPr lvl="1"/>
            <a:r>
              <a:rPr lang="en-US" dirty="0"/>
              <a:t>Patients with a major depressive episode show increased levels of </a:t>
            </a:r>
            <a:r>
              <a:rPr lang="en-US" b="1" dirty="0"/>
              <a:t>LDL </a:t>
            </a:r>
            <a:r>
              <a:rPr lang="en-US" b="1" dirty="0" smtClean="0"/>
              <a:t>cholesterol</a:t>
            </a:r>
            <a:r>
              <a:rPr lang="en-US" dirty="0"/>
              <a:t>.</a:t>
            </a:r>
          </a:p>
          <a:p>
            <a:pPr lvl="1"/>
            <a:r>
              <a:rPr lang="en-US" b="1" dirty="0" smtClean="0"/>
              <a:t>LDL </a:t>
            </a:r>
            <a:r>
              <a:rPr lang="en-US" b="1" dirty="0"/>
              <a:t>cholesterol </a:t>
            </a:r>
            <a:r>
              <a:rPr lang="en-US" dirty="0"/>
              <a:t>can reduce availability of </a:t>
            </a:r>
            <a:r>
              <a:rPr lang="en-US" b="1" dirty="0"/>
              <a:t>serotonin</a:t>
            </a:r>
            <a:r>
              <a:rPr lang="en-US" dirty="0"/>
              <a:t> and increase depression </a:t>
            </a:r>
            <a:r>
              <a:rPr lang="en-US" dirty="0" smtClean="0"/>
              <a:t>risk </a:t>
            </a:r>
            <a:r>
              <a:rPr lang="en-US" dirty="0"/>
              <a:t>by directly impair the function of the serotonin 1A receptor in the </a:t>
            </a:r>
            <a:r>
              <a:rPr lang="en-US" dirty="0" smtClean="0"/>
              <a:t>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20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0" y="6488458"/>
            <a:ext cx="764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Gliozzi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2021; Wagner et al, 2019; Han, 2022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Serotonin and depression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recent study </a:t>
            </a:r>
            <a:r>
              <a:rPr lang="en-US" dirty="0" smtClean="0"/>
              <a:t>found </a:t>
            </a:r>
            <a:r>
              <a:rPr lang="en-US" dirty="0"/>
              <a:t>rapid response to </a:t>
            </a:r>
            <a:r>
              <a:rPr lang="en-US" b="1" dirty="0"/>
              <a:t>selective serotonin reuptake inhibitors</a:t>
            </a:r>
            <a:r>
              <a:rPr lang="en-US" dirty="0"/>
              <a:t> (SSRIs) in post-COVID depressed </a:t>
            </a:r>
            <a:r>
              <a:rPr lang="en-US" dirty="0" smtClean="0"/>
              <a:t>patients:</a:t>
            </a:r>
          </a:p>
          <a:p>
            <a:pPr lvl="1"/>
            <a:r>
              <a:rPr lang="en-US" dirty="0" smtClean="0"/>
              <a:t>Suggests </a:t>
            </a:r>
            <a:r>
              <a:rPr lang="en-US" dirty="0"/>
              <a:t>that SSRIs could be an effective depression treatment option for the </a:t>
            </a:r>
            <a:r>
              <a:rPr lang="en-US" b="1" dirty="0" err="1"/>
              <a:t>neuroinflammation</a:t>
            </a:r>
            <a:r>
              <a:rPr lang="en-US" dirty="0"/>
              <a:t> triggered by </a:t>
            </a:r>
            <a:r>
              <a:rPr lang="en-US" dirty="0" smtClean="0"/>
              <a:t>SARS-CoV-2.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However, there </a:t>
            </a:r>
            <a:r>
              <a:rPr lang="en-US" dirty="0"/>
              <a:t>is a recent review opposes the idea that serotonin cause </a:t>
            </a:r>
            <a:r>
              <a:rPr lang="en-US" dirty="0" smtClean="0"/>
              <a:t>depression: </a:t>
            </a:r>
          </a:p>
          <a:p>
            <a:pPr lvl="1"/>
            <a:r>
              <a:rPr lang="en-US" dirty="0" smtClean="0"/>
              <a:t>Found </a:t>
            </a:r>
            <a:r>
              <a:rPr lang="en-US" dirty="0"/>
              <a:t>no consistent evidence showing association between serotonin and </a:t>
            </a:r>
            <a:r>
              <a:rPr lang="en-US" dirty="0" smtClean="0"/>
              <a:t>depression.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21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0" y="6488458"/>
            <a:ext cx="764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Mazza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2022; Moncrieff et al, 2022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short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protein markers identified in this study were related to inflammation and lipid transport. </a:t>
            </a:r>
            <a:endParaRPr lang="en-US" dirty="0" smtClean="0"/>
          </a:p>
          <a:p>
            <a:r>
              <a:rPr lang="en-US" dirty="0" smtClean="0"/>
              <a:t>Biomarkers </a:t>
            </a:r>
            <a:r>
              <a:rPr lang="en-US" dirty="0"/>
              <a:t>can be used to distinguish between depressed and healthy groups</a:t>
            </a:r>
            <a:r>
              <a:rPr lang="en-US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 also enhance </a:t>
            </a:r>
            <a:r>
              <a:rPr lang="en-US" dirty="0"/>
              <a:t>our current diagnosis method and allowing individualized treatment</a:t>
            </a:r>
            <a:r>
              <a:rPr lang="en-US" dirty="0" smtClean="0"/>
              <a:t>.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64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short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Future studies: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With healthy </a:t>
            </a:r>
            <a:r>
              <a:rPr lang="en-US" dirty="0"/>
              <a:t>controls are much needed </a:t>
            </a:r>
            <a:r>
              <a:rPr lang="en-US" dirty="0" smtClean="0"/>
              <a:t>to </a:t>
            </a:r>
            <a:r>
              <a:rPr lang="en-US" dirty="0"/>
              <a:t>further confirm the role of these biomarkers in depression.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Could look into the relationship between these inflammation markers and dietary patterns, so that we can modify our food intake for early prevention of depression.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76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7" y="1737360"/>
            <a:ext cx="10410702" cy="4563865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/>
              <a:t>Mukhtar, F.; </a:t>
            </a:r>
            <a:r>
              <a:rPr lang="en-MY" sz="800" dirty="0" err="1"/>
              <a:t>Oei</a:t>
            </a:r>
            <a:r>
              <a:rPr lang="en-MY" sz="800" dirty="0"/>
              <a:t>, T.P.S. A Review on Assessment and Treatment for Depression in Malaysia. </a:t>
            </a:r>
            <a:r>
              <a:rPr lang="en-MY" sz="800" i="1" dirty="0"/>
              <a:t>Depression Research and Treatment</a:t>
            </a:r>
            <a:r>
              <a:rPr lang="en-MY" sz="800" dirty="0"/>
              <a:t> </a:t>
            </a:r>
            <a:r>
              <a:rPr lang="en-MY" sz="800" b="1" dirty="0"/>
              <a:t>2011</a:t>
            </a:r>
            <a:r>
              <a:rPr lang="en-MY" sz="800" dirty="0"/>
              <a:t>, </a:t>
            </a:r>
            <a:r>
              <a:rPr lang="en-MY" sz="800" i="1" dirty="0"/>
              <a:t>2011</a:t>
            </a:r>
            <a:r>
              <a:rPr lang="en-MY" sz="800" dirty="0"/>
              <a:t>, e123642, doi:10.1155/2011/123642</a:t>
            </a:r>
            <a:r>
              <a:rPr lang="en-MY" sz="800" dirty="0" smtClean="0"/>
              <a:t>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800" dirty="0"/>
              <a:t>Institute for Public Health </a:t>
            </a:r>
            <a:r>
              <a:rPr lang="en-US" sz="800" dirty="0" smtClean="0"/>
              <a:t>(IPH). </a:t>
            </a:r>
            <a:r>
              <a:rPr lang="en-US" sz="800" i="1" dirty="0" smtClean="0"/>
              <a:t>The </a:t>
            </a:r>
            <a:r>
              <a:rPr lang="en-US" sz="800" i="1" dirty="0"/>
              <a:t>Second National Health and Morbidity </a:t>
            </a:r>
            <a:r>
              <a:rPr lang="en-US" sz="800" i="1" dirty="0" smtClean="0"/>
              <a:t>Survey (NHMS 1996): </a:t>
            </a:r>
            <a:r>
              <a:rPr lang="en-US" sz="800" i="1" dirty="0"/>
              <a:t>Psychiatric </a:t>
            </a:r>
            <a:r>
              <a:rPr lang="en-US" sz="800" i="1" dirty="0" smtClean="0"/>
              <a:t>Morbidity; </a:t>
            </a:r>
            <a:r>
              <a:rPr lang="en-US" sz="800" b="1" dirty="0" smtClean="0"/>
              <a:t>1996</a:t>
            </a:r>
            <a:r>
              <a:rPr lang="en-US" sz="800" i="1" dirty="0" smtClean="0"/>
              <a:t>, </a:t>
            </a:r>
            <a:r>
              <a:rPr lang="en-US" sz="800" dirty="0" smtClean="0"/>
              <a:t>http</a:t>
            </a:r>
            <a:r>
              <a:rPr lang="en-US" sz="800" dirty="0"/>
              <a:t>://iku.moh.gov.my/images/IKU/Document/REPORT/1996/PsyhiatricMorbidity.pdf </a:t>
            </a:r>
            <a:endParaRPr lang="en-MY" sz="800" dirty="0"/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800" dirty="0"/>
              <a:t>Institute for Public Health (</a:t>
            </a:r>
            <a:r>
              <a:rPr lang="en-US" sz="800" dirty="0" smtClean="0"/>
              <a:t>IPH). </a:t>
            </a:r>
            <a:r>
              <a:rPr lang="en-US" sz="800" i="1" dirty="0" smtClean="0"/>
              <a:t>The </a:t>
            </a:r>
            <a:r>
              <a:rPr lang="en-US" sz="800" i="1" dirty="0"/>
              <a:t>Third National Health and Morbidity Survey </a:t>
            </a:r>
            <a:r>
              <a:rPr lang="en-US" sz="800" i="1" dirty="0" smtClean="0"/>
              <a:t>(NHMS 2006): </a:t>
            </a:r>
            <a:r>
              <a:rPr lang="en-US" sz="800" i="1" dirty="0"/>
              <a:t>Psychiatric </a:t>
            </a:r>
            <a:r>
              <a:rPr lang="en-US" sz="800" i="1" dirty="0" smtClean="0"/>
              <a:t>Morbidity</a:t>
            </a:r>
            <a:r>
              <a:rPr lang="en-US" sz="800" dirty="0" smtClean="0"/>
              <a:t>; </a:t>
            </a:r>
            <a:r>
              <a:rPr lang="en-US" sz="800" b="1" dirty="0" smtClean="0"/>
              <a:t>2008</a:t>
            </a:r>
            <a:r>
              <a:rPr lang="en-US" sz="800" dirty="0" smtClean="0"/>
              <a:t>, http</a:t>
            </a:r>
            <a:r>
              <a:rPr lang="en-US" sz="800" dirty="0"/>
              <a:t>://iku.moh.gov.my/images/IKU/Document/REPORT/2012/PsyhiatricMorbidity.pdf </a:t>
            </a:r>
            <a:endParaRPr lang="en-MY" sz="800" dirty="0"/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/>
              <a:t>Institute for Public Health </a:t>
            </a:r>
            <a:r>
              <a:rPr lang="en-US" sz="800" dirty="0"/>
              <a:t>(IPH</a:t>
            </a:r>
            <a:r>
              <a:rPr lang="en-US" sz="800" dirty="0" smtClean="0"/>
              <a:t>).</a:t>
            </a:r>
            <a:r>
              <a:rPr lang="en-MY" sz="800" dirty="0"/>
              <a:t> </a:t>
            </a:r>
            <a:r>
              <a:rPr lang="en-MY" sz="800" i="1" dirty="0"/>
              <a:t>National Health and Morbidity Survey 2015 (NHMS 2015</a:t>
            </a:r>
            <a:r>
              <a:rPr lang="en-MY" sz="800" i="1" dirty="0" smtClean="0"/>
              <a:t>):</a:t>
            </a:r>
            <a:r>
              <a:rPr lang="en-MY" sz="800" i="1" dirty="0"/>
              <a:t> Vol. II: Non-Communicable Diseases, Risk Factors &amp; Other Health </a:t>
            </a:r>
            <a:r>
              <a:rPr lang="en-MY" sz="800" i="1" dirty="0" smtClean="0"/>
              <a:t>Problems; </a:t>
            </a:r>
            <a:r>
              <a:rPr lang="en-MY" sz="800" b="1" dirty="0" smtClean="0"/>
              <a:t>2015</a:t>
            </a:r>
            <a:r>
              <a:rPr lang="en-MY" sz="800" dirty="0" smtClean="0"/>
              <a:t>, https</a:t>
            </a:r>
            <a:r>
              <a:rPr lang="en-MY" sz="800" dirty="0"/>
              <a:t>://</a:t>
            </a:r>
            <a:r>
              <a:rPr lang="en-MY" sz="800" dirty="0" smtClean="0"/>
              <a:t>www.moh.gov.my/moh/resources/nhmsreport2015vol2.pdf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smtClean="0"/>
              <a:t>Institute </a:t>
            </a:r>
            <a:r>
              <a:rPr lang="en-MY" sz="800" dirty="0"/>
              <a:t>for Public Health (IPH</a:t>
            </a:r>
            <a:r>
              <a:rPr lang="en-MY" sz="800" dirty="0" smtClean="0"/>
              <a:t>). </a:t>
            </a:r>
            <a:r>
              <a:rPr lang="en-MY" sz="800" i="1" dirty="0"/>
              <a:t>National Health and Morbidity Survey (</a:t>
            </a:r>
            <a:r>
              <a:rPr lang="en-MY" sz="800" i="1" dirty="0" smtClean="0"/>
              <a:t>NHMS 2019): </a:t>
            </a:r>
            <a:r>
              <a:rPr lang="en-MY" sz="800" i="1" dirty="0"/>
              <a:t>Non-Communicable Diseases, Healthcare Demand, and Health Literacy</a:t>
            </a:r>
            <a:r>
              <a:rPr lang="en-MY" sz="800" dirty="0"/>
              <a:t>; </a:t>
            </a:r>
            <a:r>
              <a:rPr lang="en-MY" sz="800" b="1" dirty="0" smtClean="0"/>
              <a:t>2020</a:t>
            </a:r>
            <a:r>
              <a:rPr lang="en-MY" sz="800" dirty="0"/>
              <a:t>, https://</a:t>
            </a:r>
            <a:r>
              <a:rPr lang="en-MY" sz="800" dirty="0" smtClean="0"/>
              <a:t>iku.moh.gov.my/images/IKU/Document/REPORT/NHMS2019/Infographic_Booklet_NHMS_2019-English.pdf</a:t>
            </a:r>
            <a:endParaRPr lang="en-MY" sz="800" dirty="0"/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smtClean="0"/>
              <a:t>Chua</a:t>
            </a:r>
            <a:r>
              <a:rPr lang="en-MY" sz="800" dirty="0"/>
              <a:t>, S.N. The Economic Cost of Mental Disorders in Malaysia. </a:t>
            </a:r>
            <a:r>
              <a:rPr lang="en-MY" sz="800" i="1" dirty="0"/>
              <a:t>Lancet Psychiatry</a:t>
            </a:r>
            <a:r>
              <a:rPr lang="en-MY" sz="800" dirty="0"/>
              <a:t> </a:t>
            </a:r>
            <a:r>
              <a:rPr lang="en-MY" sz="800" b="1" dirty="0"/>
              <a:t>2020</a:t>
            </a:r>
            <a:r>
              <a:rPr lang="en-MY" sz="800" dirty="0"/>
              <a:t>, </a:t>
            </a:r>
            <a:r>
              <a:rPr lang="en-MY" sz="800" i="1" dirty="0"/>
              <a:t>7</a:t>
            </a:r>
            <a:r>
              <a:rPr lang="en-MY" sz="800" dirty="0"/>
              <a:t>, e23, </a:t>
            </a:r>
            <a:r>
              <a:rPr lang="en-MY" sz="800" dirty="0" smtClean="0"/>
              <a:t>doi:10.1016/S2215-0366(20)30091-2.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err="1" smtClean="0"/>
              <a:t>Perveen</a:t>
            </a:r>
            <a:r>
              <a:rPr lang="en-MY" sz="800" dirty="0"/>
              <a:t>, A.; </a:t>
            </a:r>
            <a:r>
              <a:rPr lang="en-MY" sz="800" dirty="0" err="1"/>
              <a:t>Hamzah</a:t>
            </a:r>
            <a:r>
              <a:rPr lang="en-MY" sz="800" dirty="0"/>
              <a:t>, H.; </a:t>
            </a:r>
            <a:r>
              <a:rPr lang="en-MY" sz="800" dirty="0" err="1"/>
              <a:t>Ramlee</a:t>
            </a:r>
            <a:r>
              <a:rPr lang="en-MY" sz="800" dirty="0"/>
              <a:t>, F.; Othman, A.; </a:t>
            </a:r>
            <a:r>
              <a:rPr lang="en-MY" sz="800" dirty="0" err="1"/>
              <a:t>Minhad</a:t>
            </a:r>
            <a:r>
              <a:rPr lang="en-MY" sz="800" dirty="0"/>
              <a:t>, M. Mental Health and Coping Response among Malaysian Adults during COVID-19 Pandemic Movement Control Order. </a:t>
            </a:r>
            <a:r>
              <a:rPr lang="en-MY" sz="800" i="1" dirty="0"/>
              <a:t>Journal of Critical Reviews</a:t>
            </a:r>
            <a:r>
              <a:rPr lang="en-MY" sz="800" dirty="0"/>
              <a:t> </a:t>
            </a:r>
            <a:r>
              <a:rPr lang="en-MY" sz="800" b="1" dirty="0"/>
              <a:t>2020</a:t>
            </a:r>
            <a:r>
              <a:rPr lang="en-MY" sz="800" dirty="0"/>
              <a:t>, </a:t>
            </a:r>
            <a:r>
              <a:rPr lang="en-MY" sz="800" i="1" dirty="0"/>
              <a:t>7</a:t>
            </a:r>
            <a:r>
              <a:rPr lang="en-MY" sz="800" dirty="0"/>
              <a:t>, </a:t>
            </a:r>
            <a:r>
              <a:rPr lang="en-MY" sz="800" dirty="0" smtClean="0"/>
              <a:t>2020.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smtClean="0"/>
              <a:t>Wong</a:t>
            </a:r>
            <a:r>
              <a:rPr lang="en-MY" sz="800" dirty="0"/>
              <a:t>, L.P.; Alias, H.; </a:t>
            </a:r>
            <a:r>
              <a:rPr lang="en-MY" sz="800" dirty="0" err="1"/>
              <a:t>Fuzi</a:t>
            </a:r>
            <a:r>
              <a:rPr lang="en-MY" sz="800" dirty="0"/>
              <a:t>, A.A.M.; Omar, I.S.; Nor, A.M.; Tan, M.P.; </a:t>
            </a:r>
            <a:r>
              <a:rPr lang="en-MY" sz="800" dirty="0" err="1"/>
              <a:t>Baranovich</a:t>
            </a:r>
            <a:r>
              <a:rPr lang="en-MY" sz="800" dirty="0"/>
              <a:t>, D.L.; </a:t>
            </a:r>
            <a:r>
              <a:rPr lang="en-MY" sz="800" dirty="0" err="1"/>
              <a:t>Saari</a:t>
            </a:r>
            <a:r>
              <a:rPr lang="en-MY" sz="800" dirty="0"/>
              <a:t>, C.Z.; </a:t>
            </a:r>
            <a:r>
              <a:rPr lang="en-MY" sz="800" dirty="0" err="1"/>
              <a:t>Hamzah</a:t>
            </a:r>
            <a:r>
              <a:rPr lang="en-MY" sz="800" dirty="0"/>
              <a:t>, S.H.; Cheong, K.W.; et al. Escalating Progression of Mental Health Disorders during the COVID-19 Pandemic: Evidence from a Nationwide Survey. </a:t>
            </a:r>
            <a:r>
              <a:rPr lang="en-MY" sz="800" i="1" dirty="0"/>
              <a:t>PLOS ONE</a:t>
            </a:r>
            <a:r>
              <a:rPr lang="en-MY" sz="800" dirty="0"/>
              <a:t> </a:t>
            </a:r>
            <a:r>
              <a:rPr lang="en-MY" sz="800" b="1" dirty="0"/>
              <a:t>2021</a:t>
            </a:r>
            <a:r>
              <a:rPr lang="en-MY" sz="800" dirty="0"/>
              <a:t>, </a:t>
            </a:r>
            <a:r>
              <a:rPr lang="en-MY" sz="800" i="1" dirty="0"/>
              <a:t>16</a:t>
            </a:r>
            <a:r>
              <a:rPr lang="en-MY" sz="800" dirty="0"/>
              <a:t>, e0248916, </a:t>
            </a:r>
            <a:r>
              <a:rPr lang="en-MY" sz="800" dirty="0" smtClean="0"/>
              <a:t>doi:10.1371/journal.pone.0248916.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smtClean="0"/>
              <a:t>American </a:t>
            </a:r>
            <a:r>
              <a:rPr lang="en-MY" sz="800" dirty="0"/>
              <a:t>Psychiatric Association </a:t>
            </a:r>
            <a:r>
              <a:rPr lang="en-MY" sz="800" i="1" dirty="0"/>
              <a:t>Diagnostic and Statistical Manual of Mental Disorders</a:t>
            </a:r>
            <a:r>
              <a:rPr lang="en-MY" sz="800" dirty="0"/>
              <a:t>; Fifth Edition.; American Psychiatric Association, 2013; ISBN </a:t>
            </a:r>
            <a:r>
              <a:rPr lang="en-MY" sz="800" dirty="0" smtClean="0"/>
              <a:t>978-0-89042-555-8.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err="1" smtClean="0"/>
              <a:t>Yeoh</a:t>
            </a:r>
            <a:r>
              <a:rPr lang="en-MY" sz="800" dirty="0"/>
              <a:t>, S.H.; Tam, C.L.; Wong, C.P.; Bonn, G. Examining Depressive Symptoms and Their Predictors in Malaysia: Stress, Locus of Control, and Occupation. </a:t>
            </a:r>
            <a:r>
              <a:rPr lang="en-MY" sz="800" i="1" dirty="0"/>
              <a:t>Front </a:t>
            </a:r>
            <a:r>
              <a:rPr lang="en-MY" sz="800" i="1" dirty="0" err="1"/>
              <a:t>Psychol</a:t>
            </a:r>
            <a:r>
              <a:rPr lang="en-MY" sz="800" dirty="0"/>
              <a:t> </a:t>
            </a:r>
            <a:r>
              <a:rPr lang="en-MY" sz="800" b="1" dirty="0"/>
              <a:t>2017</a:t>
            </a:r>
            <a:r>
              <a:rPr lang="en-MY" sz="800" dirty="0"/>
              <a:t>, </a:t>
            </a:r>
            <a:r>
              <a:rPr lang="en-MY" sz="800" i="1" dirty="0"/>
              <a:t>8</a:t>
            </a:r>
            <a:r>
              <a:rPr lang="en-MY" sz="800" dirty="0"/>
              <a:t>, 1411, doi:10.3389/fpsyg.2017.01411.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/>
              <a:t>Islam, </a:t>
            </a:r>
            <a:r>
              <a:rPr lang="en-MY" sz="800" dirty="0" err="1"/>
              <a:t>Md.A</a:t>
            </a:r>
            <a:r>
              <a:rPr lang="en-MY" sz="800" dirty="0"/>
              <a:t>.; Low, W.Y.; Tong, W.T.; Choo, C.W.Y.; Abdullah, A. Factors Associated with Depression among University Students in Malaysia: A Cross-Sectional Study | </a:t>
            </a:r>
            <a:r>
              <a:rPr lang="en-MY" sz="800" dirty="0" err="1"/>
              <a:t>KnE</a:t>
            </a:r>
            <a:r>
              <a:rPr lang="en-MY" sz="800" dirty="0"/>
              <a:t> Life Sciences. </a:t>
            </a:r>
            <a:r>
              <a:rPr lang="en-MY" sz="800" i="1" dirty="0"/>
              <a:t>The 2nd International Meeting of Public Health 2016 (IMOPH)</a:t>
            </a:r>
            <a:r>
              <a:rPr lang="en-MY" sz="800" dirty="0"/>
              <a:t> </a:t>
            </a:r>
            <a:r>
              <a:rPr lang="en-MY" sz="800" b="1" dirty="0"/>
              <a:t>2018</a:t>
            </a:r>
            <a:r>
              <a:rPr lang="en-MY" sz="800" dirty="0"/>
              <a:t>, 415–427, </a:t>
            </a:r>
            <a:r>
              <a:rPr lang="en-MY" sz="800" dirty="0" smtClean="0"/>
              <a:t>doi:10.18502/kls.v4i4.2302.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smtClean="0"/>
              <a:t>Yap</a:t>
            </a:r>
            <a:r>
              <a:rPr lang="en-MY" sz="800" dirty="0"/>
              <a:t>, S.Y.; Foo, C.N.; Lim, Y.M.; Ng, F.L.; </a:t>
            </a:r>
            <a:r>
              <a:rPr lang="en-MY" sz="800" dirty="0" err="1"/>
              <a:t>Mohd-Sidik</a:t>
            </a:r>
            <a:r>
              <a:rPr lang="en-MY" sz="800" dirty="0"/>
              <a:t>, S.; Tang, P.Y.; </a:t>
            </a:r>
            <a:r>
              <a:rPr lang="en-MY" sz="800" dirty="0" err="1"/>
              <a:t>Najar</a:t>
            </a:r>
            <a:r>
              <a:rPr lang="en-MY" sz="800" dirty="0"/>
              <a:t> Singh, J.K.; </a:t>
            </a:r>
            <a:r>
              <a:rPr lang="en-MY" sz="800" dirty="0" err="1"/>
              <a:t>Pheh</a:t>
            </a:r>
            <a:r>
              <a:rPr lang="en-MY" sz="800" dirty="0"/>
              <a:t>, K.-S. Traditional Chinese Medicine Body Constitutions and Psychological Determinants of Depression among University Students in Malaysia: A Pilot Study. </a:t>
            </a:r>
            <a:r>
              <a:rPr lang="en-MY" sz="800" i="1" dirty="0" err="1"/>
              <a:t>Int</a:t>
            </a:r>
            <a:r>
              <a:rPr lang="en-MY" sz="800" i="1" dirty="0"/>
              <a:t> J Environ Res Public Health</a:t>
            </a:r>
            <a:r>
              <a:rPr lang="en-MY" sz="800" dirty="0"/>
              <a:t> </a:t>
            </a:r>
            <a:r>
              <a:rPr lang="en-MY" sz="800" b="1" dirty="0"/>
              <a:t>2021</a:t>
            </a:r>
            <a:r>
              <a:rPr lang="en-MY" sz="800" dirty="0"/>
              <a:t>, </a:t>
            </a:r>
            <a:r>
              <a:rPr lang="en-MY" sz="800" i="1" dirty="0"/>
              <a:t>18</a:t>
            </a:r>
            <a:r>
              <a:rPr lang="en-MY" sz="800" dirty="0"/>
              <a:t>, </a:t>
            </a:r>
            <a:r>
              <a:rPr lang="en-MY" sz="800" dirty="0" smtClean="0"/>
              <a:t>doi:10.3390/ijerph18105366.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MY" sz="800" dirty="0" smtClean="0"/>
              <a:t>Fata </a:t>
            </a:r>
            <a:r>
              <a:rPr lang="en-MY" sz="800" dirty="0" err="1"/>
              <a:t>Nahas</a:t>
            </a:r>
            <a:r>
              <a:rPr lang="en-MY" sz="800" dirty="0"/>
              <a:t>, A.R.M.; </a:t>
            </a:r>
            <a:r>
              <a:rPr lang="en-MY" sz="800" dirty="0" err="1"/>
              <a:t>Elkalmi</a:t>
            </a:r>
            <a:r>
              <a:rPr lang="en-MY" sz="800" dirty="0"/>
              <a:t>, R.M.; Al-</a:t>
            </a:r>
            <a:r>
              <a:rPr lang="en-MY" sz="800" dirty="0" err="1"/>
              <a:t>Shami</a:t>
            </a:r>
            <a:r>
              <a:rPr lang="en-MY" sz="800" dirty="0"/>
              <a:t>, A.M.; </a:t>
            </a:r>
            <a:r>
              <a:rPr lang="en-MY" sz="800" dirty="0" err="1"/>
              <a:t>Elsayed</a:t>
            </a:r>
            <a:r>
              <a:rPr lang="en-MY" sz="800" dirty="0"/>
              <a:t>, T.M. Prevalence of Depression Among Health Sciences Students: Findings From a Public University in Malaysia. </a:t>
            </a:r>
            <a:r>
              <a:rPr lang="en-MY" sz="800" i="1" dirty="0"/>
              <a:t>J Pharm </a:t>
            </a:r>
            <a:r>
              <a:rPr lang="en-MY" sz="800" i="1" dirty="0" err="1"/>
              <a:t>Bioallied</a:t>
            </a:r>
            <a:r>
              <a:rPr lang="en-MY" sz="800" i="1" dirty="0"/>
              <a:t> </a:t>
            </a:r>
            <a:r>
              <a:rPr lang="en-MY" sz="800" i="1" dirty="0" err="1"/>
              <a:t>Sci</a:t>
            </a:r>
            <a:r>
              <a:rPr lang="en-MY" sz="800" dirty="0"/>
              <a:t> </a:t>
            </a:r>
            <a:r>
              <a:rPr lang="en-MY" sz="800" b="1" dirty="0"/>
              <a:t>2019</a:t>
            </a:r>
            <a:r>
              <a:rPr lang="en-MY" sz="800" dirty="0"/>
              <a:t>, </a:t>
            </a:r>
            <a:r>
              <a:rPr lang="en-MY" sz="800" i="1" dirty="0"/>
              <a:t>11</a:t>
            </a:r>
            <a:r>
              <a:rPr lang="en-MY" sz="800" dirty="0"/>
              <a:t>, 170–175, doi:10.4103/jpbs.JPBS_263_18.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endParaRPr lang="en-MY" sz="8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MY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28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03" y="1737360"/>
            <a:ext cx="10496797" cy="4563865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/>
              <a:t>Hamzah</a:t>
            </a:r>
            <a:r>
              <a:rPr lang="en-MY" sz="800" dirty="0"/>
              <a:t>, N.S.A.; </a:t>
            </a:r>
            <a:r>
              <a:rPr lang="en-MY" sz="800" dirty="0" err="1"/>
              <a:t>Farid</a:t>
            </a:r>
            <a:r>
              <a:rPr lang="en-MY" sz="800" dirty="0"/>
              <a:t>, N.D.N.; </a:t>
            </a:r>
            <a:r>
              <a:rPr lang="en-MY" sz="800" dirty="0" err="1"/>
              <a:t>Yahya</a:t>
            </a:r>
            <a:r>
              <a:rPr lang="en-MY" sz="800" dirty="0"/>
              <a:t>, A.; Chin, C.; Su, T.T.; </a:t>
            </a:r>
            <a:r>
              <a:rPr lang="en-MY" sz="800" dirty="0" err="1"/>
              <a:t>Rampal</a:t>
            </a:r>
            <a:r>
              <a:rPr lang="en-MY" sz="800" dirty="0"/>
              <a:t>, S.R.L.; </a:t>
            </a:r>
            <a:r>
              <a:rPr lang="en-MY" sz="800" dirty="0" err="1"/>
              <a:t>Dahlui</a:t>
            </a:r>
            <a:r>
              <a:rPr lang="en-MY" sz="800" dirty="0"/>
              <a:t>, M. Correction to: The Prevalence and Associated Factors of Depression, Anxiety and Stress of First Year Undergraduate Students in a Public Higher Learning Institution in Malaysia. </a:t>
            </a:r>
            <a:r>
              <a:rPr lang="en-MY" sz="800" i="1" dirty="0"/>
              <a:t>Journal of Child &amp; Family Studies</a:t>
            </a:r>
            <a:r>
              <a:rPr lang="en-MY" sz="800" dirty="0"/>
              <a:t> </a:t>
            </a:r>
            <a:r>
              <a:rPr lang="en-MY" sz="800" b="1" dirty="0"/>
              <a:t>2019</a:t>
            </a:r>
            <a:r>
              <a:rPr lang="en-MY" sz="800" dirty="0"/>
              <a:t>, </a:t>
            </a:r>
            <a:r>
              <a:rPr lang="en-MY" sz="800" i="1" dirty="0"/>
              <a:t>28</a:t>
            </a:r>
            <a:r>
              <a:rPr lang="en-MY" sz="800" dirty="0"/>
              <a:t>, 3582–3582.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Talwar</a:t>
            </a:r>
            <a:r>
              <a:rPr lang="en-MY" sz="800" dirty="0"/>
              <a:t>, P.; Othman, M.; Othman, A.E.A.; </a:t>
            </a:r>
            <a:r>
              <a:rPr lang="en-MY" sz="800" dirty="0" err="1"/>
              <a:t>Mustaffa</a:t>
            </a:r>
            <a:r>
              <a:rPr lang="en-MY" sz="800" dirty="0"/>
              <a:t>, M.S.; Mughal, Y.H. Socio-Demographic Determinants and Prevalence of Depression, Anxiety, and Stress among Malaysian University Students. </a:t>
            </a:r>
            <a:r>
              <a:rPr lang="en-MY" sz="800" i="1" dirty="0"/>
              <a:t>Journal of the Indian Academy of Applied Psychology</a:t>
            </a:r>
            <a:r>
              <a:rPr lang="en-MY" sz="800" dirty="0"/>
              <a:t> </a:t>
            </a:r>
            <a:r>
              <a:rPr lang="en-MY" sz="800" b="1" dirty="0"/>
              <a:t>2017</a:t>
            </a:r>
            <a:r>
              <a:rPr lang="en-MY" sz="800" dirty="0"/>
              <a:t>, </a:t>
            </a:r>
            <a:r>
              <a:rPr lang="en-MY" sz="800" i="1" dirty="0"/>
              <a:t>43</a:t>
            </a:r>
            <a:r>
              <a:rPr lang="en-MY" sz="800" dirty="0"/>
              <a:t>, 296–304.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Teh</a:t>
            </a:r>
            <a:r>
              <a:rPr lang="en-MY" sz="800" dirty="0"/>
              <a:t>, C.K.; Ngo, C.W.; </a:t>
            </a:r>
            <a:r>
              <a:rPr lang="en-MY" sz="800" dirty="0" err="1"/>
              <a:t>Zulkifli</a:t>
            </a:r>
            <a:r>
              <a:rPr lang="en-MY" sz="800" dirty="0"/>
              <a:t>, R.A. </a:t>
            </a:r>
            <a:r>
              <a:rPr lang="en-MY" sz="800" dirty="0" err="1"/>
              <a:t>binti</a:t>
            </a:r>
            <a:r>
              <a:rPr lang="en-MY" sz="800" dirty="0"/>
              <a:t>; </a:t>
            </a:r>
            <a:r>
              <a:rPr lang="en-MY" sz="800" dirty="0" err="1"/>
              <a:t>Vellasamy</a:t>
            </a:r>
            <a:r>
              <a:rPr lang="en-MY" sz="800" dirty="0"/>
              <a:t>, R.; Suresh, K. Depression, Anxiety and Stress among Undergraduate Students: A Cross Sectional Study. </a:t>
            </a:r>
            <a:r>
              <a:rPr lang="en-MY" sz="800" i="1" dirty="0"/>
              <a:t>Open Journal of Epidemiology</a:t>
            </a:r>
            <a:r>
              <a:rPr lang="en-MY" sz="800" dirty="0"/>
              <a:t> </a:t>
            </a:r>
            <a:r>
              <a:rPr lang="en-MY" sz="800" b="1" dirty="0"/>
              <a:t>2015</a:t>
            </a:r>
            <a:r>
              <a:rPr lang="en-MY" sz="800" dirty="0"/>
              <a:t>, </a:t>
            </a:r>
            <a:r>
              <a:rPr lang="en-MY" sz="800" i="1" dirty="0"/>
              <a:t>05</a:t>
            </a:r>
            <a:r>
              <a:rPr lang="en-MY" sz="800" dirty="0"/>
              <a:t>, 260, doi:10.4236/ojepi.2015.54030.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Shamsuddin</a:t>
            </a:r>
            <a:r>
              <a:rPr lang="en-MY" sz="800" dirty="0"/>
              <a:t>, K.; </a:t>
            </a:r>
            <a:r>
              <a:rPr lang="en-MY" sz="800" dirty="0" err="1"/>
              <a:t>Fadzil</a:t>
            </a:r>
            <a:r>
              <a:rPr lang="en-MY" sz="800" dirty="0"/>
              <a:t>, F.; Ismail, W.S.W.; Shah, S.A.; Omar, K.; Muhammad, N.A.; </a:t>
            </a:r>
            <a:r>
              <a:rPr lang="en-MY" sz="800" dirty="0" err="1"/>
              <a:t>Jaffar</a:t>
            </a:r>
            <a:r>
              <a:rPr lang="en-MY" sz="800" dirty="0"/>
              <a:t>, A.; Ismail, A.; </a:t>
            </a:r>
            <a:r>
              <a:rPr lang="en-MY" sz="800" dirty="0" err="1"/>
              <a:t>Mahadevan</a:t>
            </a:r>
            <a:r>
              <a:rPr lang="en-MY" sz="800" dirty="0"/>
              <a:t>, R. Correlates of Depression, Anxiety and Stress among Malaysian University Students. </a:t>
            </a:r>
            <a:r>
              <a:rPr lang="en-MY" sz="800" i="1" dirty="0"/>
              <a:t>Asian J </a:t>
            </a:r>
            <a:r>
              <a:rPr lang="en-MY" sz="800" i="1" dirty="0" err="1"/>
              <a:t>Psychiatr</a:t>
            </a:r>
            <a:r>
              <a:rPr lang="en-MY" sz="800" dirty="0"/>
              <a:t> </a:t>
            </a:r>
            <a:r>
              <a:rPr lang="en-MY" sz="800" b="1" dirty="0"/>
              <a:t>2013</a:t>
            </a:r>
            <a:r>
              <a:rPr lang="en-MY" sz="800" dirty="0"/>
              <a:t>, </a:t>
            </a:r>
            <a:r>
              <a:rPr lang="en-MY" sz="800" i="1" dirty="0"/>
              <a:t>6</a:t>
            </a:r>
            <a:r>
              <a:rPr lang="en-MY" sz="800" dirty="0"/>
              <a:t>, 318–323, doi:10.1016/j.ajp.2013.01.014.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Gan</a:t>
            </a:r>
            <a:r>
              <a:rPr lang="en-MY" sz="800" dirty="0"/>
              <a:t>, W.Y.; Nasir, M.; </a:t>
            </a:r>
            <a:r>
              <a:rPr lang="en-MY" sz="800" dirty="0" err="1"/>
              <a:t>Mohd</a:t>
            </a:r>
            <a:r>
              <a:rPr lang="en-MY" sz="800" dirty="0"/>
              <a:t> </a:t>
            </a:r>
            <a:r>
              <a:rPr lang="en-MY" sz="800" dirty="0" err="1"/>
              <a:t>Shariff</a:t>
            </a:r>
            <a:r>
              <a:rPr lang="en-MY" sz="800" dirty="0"/>
              <a:t>, Z.; Abu </a:t>
            </a:r>
            <a:r>
              <a:rPr lang="en-MY" sz="800" dirty="0" err="1"/>
              <a:t>Saad</a:t>
            </a:r>
            <a:r>
              <a:rPr lang="en-MY" sz="800" dirty="0"/>
              <a:t>, H. Disordered Eating </a:t>
            </a:r>
            <a:r>
              <a:rPr lang="en-MY" sz="800" dirty="0" err="1"/>
              <a:t>Behaviors</a:t>
            </a:r>
            <a:r>
              <a:rPr lang="en-MY" sz="800" dirty="0"/>
              <a:t>, Depression, Anxiety and Stress among Malaysian University Students. </a:t>
            </a:r>
            <a:r>
              <a:rPr lang="en-MY" sz="800" i="1" dirty="0"/>
              <a:t>College Student Journal</a:t>
            </a:r>
            <a:r>
              <a:rPr lang="en-MY" sz="800" dirty="0"/>
              <a:t> </a:t>
            </a:r>
            <a:r>
              <a:rPr lang="en-MY" sz="800" b="1" dirty="0"/>
              <a:t>2011</a:t>
            </a:r>
            <a:r>
              <a:rPr lang="en-MY" sz="800" dirty="0"/>
              <a:t>, </a:t>
            </a:r>
            <a:r>
              <a:rPr lang="en-MY" sz="800" i="1" dirty="0"/>
              <a:t>45</a:t>
            </a:r>
            <a:r>
              <a:rPr lang="en-MY" sz="800" dirty="0"/>
              <a:t>, 296.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García</a:t>
            </a:r>
            <a:r>
              <a:rPr lang="en-MY" sz="800" dirty="0" smtClean="0"/>
              <a:t>-Gutiérrez</a:t>
            </a:r>
            <a:r>
              <a:rPr lang="en-MY" sz="800" dirty="0"/>
              <a:t>, M.S.; Navarrete, F.; Sala, F.; Gasparyan, A.; </a:t>
            </a:r>
            <a:r>
              <a:rPr lang="en-MY" sz="800" dirty="0" err="1"/>
              <a:t>Austrich</a:t>
            </a:r>
            <a:r>
              <a:rPr lang="en-MY" sz="800" dirty="0"/>
              <a:t>-Olivares, A.; </a:t>
            </a:r>
            <a:r>
              <a:rPr lang="en-MY" sz="800" dirty="0" err="1"/>
              <a:t>Manzanares</a:t>
            </a:r>
            <a:r>
              <a:rPr lang="en-MY" sz="800" dirty="0"/>
              <a:t>, J. Biomarkers in Psychiatry: Concept, Definition, Types and Relevance to the Clinical Reality. </a:t>
            </a:r>
            <a:r>
              <a:rPr lang="en-MY" sz="800" i="1" dirty="0"/>
              <a:t>Front Psychiatry</a:t>
            </a:r>
            <a:r>
              <a:rPr lang="en-MY" sz="800" dirty="0"/>
              <a:t> </a:t>
            </a:r>
            <a:r>
              <a:rPr lang="en-MY" sz="800" b="1" dirty="0"/>
              <a:t>2020</a:t>
            </a:r>
            <a:r>
              <a:rPr lang="en-MY" sz="800" dirty="0"/>
              <a:t>, </a:t>
            </a:r>
            <a:r>
              <a:rPr lang="en-MY" sz="800" i="1" dirty="0"/>
              <a:t>11</a:t>
            </a:r>
            <a:r>
              <a:rPr lang="en-MY" sz="800" dirty="0"/>
              <a:t>, 432, doi:10.3389/fpsyt.2020.00432.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Rajewska-Rager</a:t>
            </a:r>
            <a:r>
              <a:rPr lang="en-MY" sz="800" dirty="0"/>
              <a:t>, A.; </a:t>
            </a:r>
            <a:r>
              <a:rPr lang="en-MY" sz="800" dirty="0" err="1"/>
              <a:t>Dmitrzak-Weglarz</a:t>
            </a:r>
            <a:r>
              <a:rPr lang="en-MY" sz="800" dirty="0"/>
              <a:t>, M.; </a:t>
            </a:r>
            <a:r>
              <a:rPr lang="en-MY" sz="800" dirty="0" err="1"/>
              <a:t>Kapelski</a:t>
            </a:r>
            <a:r>
              <a:rPr lang="en-MY" sz="800" dirty="0"/>
              <a:t>, P.; </a:t>
            </a:r>
            <a:r>
              <a:rPr lang="en-MY" sz="800" dirty="0" err="1"/>
              <a:t>Lepczynska</a:t>
            </a:r>
            <a:r>
              <a:rPr lang="en-MY" sz="800" dirty="0"/>
              <a:t>, N.; </a:t>
            </a:r>
            <a:r>
              <a:rPr lang="en-MY" sz="800" dirty="0" err="1"/>
              <a:t>Pawlak</a:t>
            </a:r>
            <a:r>
              <a:rPr lang="en-MY" sz="800" dirty="0"/>
              <a:t>, J.; </a:t>
            </a:r>
            <a:r>
              <a:rPr lang="en-MY" sz="800" dirty="0" err="1"/>
              <a:t>Twarowska</a:t>
            </a:r>
            <a:r>
              <a:rPr lang="en-MY" sz="800" dirty="0"/>
              <a:t>-Hauser, J.; </a:t>
            </a:r>
            <a:r>
              <a:rPr lang="en-MY" sz="800" dirty="0" err="1"/>
              <a:t>Skibinska</a:t>
            </a:r>
            <a:r>
              <a:rPr lang="en-MY" sz="800" dirty="0"/>
              <a:t>, M. Longitudinal Assessment of S100B Serum Levels and Clinical Factors in Youth Patients with Mood Disorders. </a:t>
            </a:r>
            <a:r>
              <a:rPr lang="en-MY" sz="800" i="1" dirty="0" err="1"/>
              <a:t>Sci</a:t>
            </a:r>
            <a:r>
              <a:rPr lang="en-MY" sz="800" i="1" dirty="0"/>
              <a:t> Rep</a:t>
            </a:r>
            <a:r>
              <a:rPr lang="en-MY" sz="800" dirty="0"/>
              <a:t> </a:t>
            </a:r>
            <a:r>
              <a:rPr lang="en-MY" sz="800" b="1" dirty="0"/>
              <a:t>2021</a:t>
            </a:r>
            <a:r>
              <a:rPr lang="en-MY" sz="800" dirty="0"/>
              <a:t>, </a:t>
            </a:r>
            <a:r>
              <a:rPr lang="en-MY" sz="800" i="1" dirty="0"/>
              <a:t>11</a:t>
            </a:r>
            <a:r>
              <a:rPr lang="en-MY" sz="800" dirty="0"/>
              <a:t>, 11973, doi:10.1038/s41598-021-91577-6.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smtClean="0"/>
              <a:t>Yin</a:t>
            </a:r>
            <a:r>
              <a:rPr lang="en-MY" sz="800" dirty="0"/>
              <a:t>, X.; </a:t>
            </a:r>
            <a:r>
              <a:rPr lang="en-MY" sz="800" dirty="0" err="1"/>
              <a:t>Cai</a:t>
            </a:r>
            <a:r>
              <a:rPr lang="en-MY" sz="800" dirty="0"/>
              <a:t>, Y.; Zhu, Z.; </a:t>
            </a:r>
            <a:r>
              <a:rPr lang="en-MY" sz="800" dirty="0" err="1"/>
              <a:t>Zhai</a:t>
            </a:r>
            <a:r>
              <a:rPr lang="en-MY" sz="800" dirty="0"/>
              <a:t>, C.; Li, J.; Ji, C.; Chen, P.; Wang, J.; Wu, Y.; Chan, R.; et al. Associations of Decreased Serum Total Protein, Albumin, and Globulin with Depressive Severity of Schizophrenia. </a:t>
            </a:r>
            <a:r>
              <a:rPr lang="en-MY" sz="800" i="1" dirty="0"/>
              <a:t>Frontiers in Psychiatry</a:t>
            </a:r>
            <a:r>
              <a:rPr lang="en-MY" sz="800" dirty="0"/>
              <a:t> </a:t>
            </a:r>
            <a:r>
              <a:rPr lang="en-MY" sz="800" b="1" dirty="0"/>
              <a:t>2022</a:t>
            </a:r>
            <a:r>
              <a:rPr lang="en-MY" sz="800" dirty="0"/>
              <a:t>, </a:t>
            </a:r>
            <a:r>
              <a:rPr lang="en-MY" sz="800" i="1" dirty="0"/>
              <a:t>13</a:t>
            </a:r>
            <a:r>
              <a:rPr lang="en-MY" sz="800" dirty="0"/>
              <a:t>, 957671, doi:10.3389/fpsyt.2022.957671.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smtClean="0"/>
              <a:t>Sun</a:t>
            </a:r>
            <a:r>
              <a:rPr lang="en-MY" sz="800" dirty="0"/>
              <a:t>, Z.; Lin, J.; Zhang, Y.; Yao, Y.; Huang, Z.; Zhao, Y.; Zhang, P.; Fu, S. Association between Immunoglobulin A and Depression in Chinese Older Adults: Findings from a Cross-Sectional Study. </a:t>
            </a:r>
            <a:r>
              <a:rPr lang="en-MY" sz="800" i="1" dirty="0" err="1"/>
              <a:t>Immun</a:t>
            </a:r>
            <a:r>
              <a:rPr lang="en-MY" sz="800" i="1" dirty="0"/>
              <a:t> Ageing</a:t>
            </a:r>
            <a:r>
              <a:rPr lang="en-MY" sz="800" dirty="0"/>
              <a:t> </a:t>
            </a:r>
            <a:r>
              <a:rPr lang="en-MY" sz="800" b="1" dirty="0"/>
              <a:t>2022</a:t>
            </a:r>
            <a:r>
              <a:rPr lang="en-MY" sz="800" dirty="0"/>
              <a:t>, </a:t>
            </a:r>
            <a:r>
              <a:rPr lang="en-MY" sz="800" i="1" dirty="0"/>
              <a:t>19</a:t>
            </a:r>
            <a:r>
              <a:rPr lang="en-MY" sz="800" dirty="0"/>
              <a:t>, 21, doi:10.1186/s12979-022-00283-y.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Kany</a:t>
            </a:r>
            <a:r>
              <a:rPr lang="en-MY" sz="800" dirty="0"/>
              <a:t>, S.; </a:t>
            </a:r>
            <a:r>
              <a:rPr lang="en-MY" sz="800" dirty="0" err="1"/>
              <a:t>Vollrath</a:t>
            </a:r>
            <a:r>
              <a:rPr lang="en-MY" sz="800" dirty="0"/>
              <a:t>, J.T.; Relja, B. Cytokines in Inflammatory Disease. </a:t>
            </a:r>
            <a:r>
              <a:rPr lang="en-MY" sz="800" i="1" dirty="0" err="1"/>
              <a:t>Int</a:t>
            </a:r>
            <a:r>
              <a:rPr lang="en-MY" sz="800" i="1" dirty="0"/>
              <a:t> J </a:t>
            </a:r>
            <a:r>
              <a:rPr lang="en-MY" sz="800" i="1" dirty="0" err="1"/>
              <a:t>Mol</a:t>
            </a:r>
            <a:r>
              <a:rPr lang="en-MY" sz="800" i="1" dirty="0"/>
              <a:t> </a:t>
            </a:r>
            <a:r>
              <a:rPr lang="en-MY" sz="800" i="1" dirty="0" err="1"/>
              <a:t>Sci</a:t>
            </a:r>
            <a:r>
              <a:rPr lang="en-MY" sz="800" dirty="0"/>
              <a:t> </a:t>
            </a:r>
            <a:r>
              <a:rPr lang="en-MY" sz="800" b="1" dirty="0"/>
              <a:t>2019</a:t>
            </a:r>
            <a:r>
              <a:rPr lang="en-MY" sz="800" dirty="0"/>
              <a:t>, </a:t>
            </a:r>
            <a:r>
              <a:rPr lang="en-MY" sz="800" i="1" dirty="0"/>
              <a:t>20</a:t>
            </a:r>
            <a:r>
              <a:rPr lang="en-MY" sz="800" dirty="0"/>
              <a:t>, 6008, doi:10.3390/ijms20236008.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smtClean="0"/>
              <a:t>Liu</a:t>
            </a:r>
            <a:r>
              <a:rPr lang="en-MY" sz="800" dirty="0"/>
              <a:t>, J.J.; Wei, Y.B.; Strawbridge, R.; </a:t>
            </a:r>
            <a:r>
              <a:rPr lang="en-MY" sz="800" dirty="0" err="1"/>
              <a:t>Bao</a:t>
            </a:r>
            <a:r>
              <a:rPr lang="en-MY" sz="800" dirty="0"/>
              <a:t>, Y.; Chang, S.; Shi, L.; Que, J.; </a:t>
            </a:r>
            <a:r>
              <a:rPr lang="en-MY" sz="800" dirty="0" err="1"/>
              <a:t>Gadad</a:t>
            </a:r>
            <a:r>
              <a:rPr lang="en-MY" sz="800" dirty="0"/>
              <a:t>, B.S.; Trivedi, M.H.; </a:t>
            </a:r>
            <a:r>
              <a:rPr lang="en-MY" sz="800" dirty="0" err="1"/>
              <a:t>Kelsoe</a:t>
            </a:r>
            <a:r>
              <a:rPr lang="en-MY" sz="800" dirty="0"/>
              <a:t>, J.R.; et al. Peripheral Cytokine Levels and Response to Antidepressant Treatment in Depression: A Systematic Review and Meta-Analysis. </a:t>
            </a:r>
            <a:r>
              <a:rPr lang="en-MY" sz="800" i="1" dirty="0" err="1"/>
              <a:t>Mol</a:t>
            </a:r>
            <a:r>
              <a:rPr lang="en-MY" sz="800" i="1" dirty="0"/>
              <a:t> Psychiatry</a:t>
            </a:r>
            <a:r>
              <a:rPr lang="en-MY" sz="800" dirty="0"/>
              <a:t> </a:t>
            </a:r>
            <a:r>
              <a:rPr lang="en-MY" sz="800" b="1" dirty="0"/>
              <a:t>2020</a:t>
            </a:r>
            <a:r>
              <a:rPr lang="en-MY" sz="800" dirty="0"/>
              <a:t>, </a:t>
            </a:r>
            <a:r>
              <a:rPr lang="en-MY" sz="800" i="1" dirty="0"/>
              <a:t>25</a:t>
            </a:r>
            <a:r>
              <a:rPr lang="en-MY" sz="800" dirty="0"/>
              <a:t>, 339–350, doi:10.1038/s41380-019-0474-5.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r>
              <a:rPr lang="en-MY" sz="800" dirty="0" err="1" smtClean="0"/>
              <a:t>Osimo</a:t>
            </a:r>
            <a:r>
              <a:rPr lang="en-MY" sz="800" dirty="0"/>
              <a:t>, E.F.; Baxter, L.J.; Lewis, G.; Jones, P.B.; </a:t>
            </a:r>
            <a:r>
              <a:rPr lang="en-MY" sz="800" dirty="0" err="1"/>
              <a:t>Khandaker</a:t>
            </a:r>
            <a:r>
              <a:rPr lang="en-MY" sz="800" dirty="0"/>
              <a:t>, G.M. Prevalence of Low-Grade Inflammation in Depression: A Systematic Review and Meta-Analysis of CRP Levels. </a:t>
            </a:r>
            <a:r>
              <a:rPr lang="en-MY" sz="800" i="1" dirty="0"/>
              <a:t>Psychological Medicine</a:t>
            </a:r>
            <a:r>
              <a:rPr lang="en-MY" sz="800" dirty="0"/>
              <a:t> </a:t>
            </a:r>
            <a:r>
              <a:rPr lang="en-MY" sz="800" b="1" dirty="0"/>
              <a:t>2019</a:t>
            </a:r>
            <a:r>
              <a:rPr lang="en-MY" sz="800" dirty="0"/>
              <a:t>, </a:t>
            </a:r>
            <a:r>
              <a:rPr lang="en-MY" sz="800" i="1" dirty="0"/>
              <a:t>49</a:t>
            </a:r>
            <a:r>
              <a:rPr lang="en-MY" sz="800" dirty="0"/>
              <a:t>, 1958–1970, doi:10.1017/S0033291719001454.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14"/>
            </a:pPr>
            <a:endParaRPr lang="en-MY" sz="8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14"/>
            </a:pPr>
            <a:endParaRPr lang="en-MY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95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03" y="1737360"/>
            <a:ext cx="10420597" cy="4563865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/>
              <a:t>Milaneschi, Y.; </a:t>
            </a:r>
            <a:r>
              <a:rPr lang="en-MY" sz="800" dirty="0" err="1"/>
              <a:t>Kappelmann</a:t>
            </a:r>
            <a:r>
              <a:rPr lang="en-MY" sz="800" dirty="0"/>
              <a:t>, N.; Ye, Z.; </a:t>
            </a:r>
            <a:r>
              <a:rPr lang="en-MY" sz="800" dirty="0" err="1"/>
              <a:t>Lamers</a:t>
            </a:r>
            <a:r>
              <a:rPr lang="en-MY" sz="800" dirty="0"/>
              <a:t>, F.; Moser, S.; Jones, P.B.; Burgess, S.; </a:t>
            </a:r>
            <a:r>
              <a:rPr lang="en-MY" sz="800" dirty="0" err="1"/>
              <a:t>Penninx</a:t>
            </a:r>
            <a:r>
              <a:rPr lang="en-MY" sz="800" dirty="0"/>
              <a:t>, B.W.J.H.; </a:t>
            </a:r>
            <a:r>
              <a:rPr lang="en-MY" sz="800" dirty="0" err="1"/>
              <a:t>Khandaker</a:t>
            </a:r>
            <a:r>
              <a:rPr lang="en-MY" sz="800" dirty="0"/>
              <a:t>, G.M. Association of Inflammation with Depression and Anxiety: Evidence for Symptom-Specificity and Potential Causality from UK Biobank and NESDA Cohorts. </a:t>
            </a:r>
            <a:r>
              <a:rPr lang="en-MY" sz="800" i="1" dirty="0" err="1"/>
              <a:t>Mol</a:t>
            </a:r>
            <a:r>
              <a:rPr lang="en-MY" sz="800" i="1" dirty="0"/>
              <a:t> Psychiatry</a:t>
            </a:r>
            <a:r>
              <a:rPr lang="en-MY" sz="800" dirty="0"/>
              <a:t> </a:t>
            </a:r>
            <a:r>
              <a:rPr lang="en-MY" sz="800" b="1" dirty="0"/>
              <a:t>2021</a:t>
            </a:r>
            <a:r>
              <a:rPr lang="en-MY" sz="800" dirty="0"/>
              <a:t>, </a:t>
            </a:r>
            <a:r>
              <a:rPr lang="en-MY" sz="800" i="1" dirty="0"/>
              <a:t>26</a:t>
            </a:r>
            <a:r>
              <a:rPr lang="en-MY" sz="800" dirty="0"/>
              <a:t>, 7393–7402, doi:10.1038/s41380-021-01188-w.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smtClean="0"/>
              <a:t>Shao</a:t>
            </a:r>
            <a:r>
              <a:rPr lang="en-MY" sz="800" dirty="0"/>
              <a:t>, X.; Zhu, G. Associations Among Monoamine Neurotransmitter Pathways, Personality Traits, and Major Depressive Disorder. </a:t>
            </a:r>
            <a:r>
              <a:rPr lang="en-MY" sz="800" i="1" dirty="0"/>
              <a:t>Frontiers in Psychiatry</a:t>
            </a:r>
            <a:r>
              <a:rPr lang="en-MY" sz="800" dirty="0"/>
              <a:t> </a:t>
            </a:r>
            <a:r>
              <a:rPr lang="en-MY" sz="800" b="1" dirty="0"/>
              <a:t>2020</a:t>
            </a:r>
            <a:r>
              <a:rPr lang="en-MY" sz="800" dirty="0"/>
              <a:t>, </a:t>
            </a:r>
            <a:r>
              <a:rPr lang="en-MY" sz="800" i="1" dirty="0"/>
              <a:t>11</a:t>
            </a:r>
            <a:r>
              <a:rPr lang="en-MY" sz="800" dirty="0"/>
              <a:t>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err="1" smtClean="0"/>
              <a:t>Avinun</a:t>
            </a:r>
            <a:r>
              <a:rPr lang="en-MY" sz="800" dirty="0"/>
              <a:t>, R.; </a:t>
            </a:r>
            <a:r>
              <a:rPr lang="en-MY" sz="800" dirty="0" err="1"/>
              <a:t>Nevo</a:t>
            </a:r>
            <a:r>
              <a:rPr lang="en-MY" sz="800" dirty="0"/>
              <a:t>, A.; </a:t>
            </a:r>
            <a:r>
              <a:rPr lang="en-MY" sz="800" dirty="0" err="1"/>
              <a:t>Radtke</a:t>
            </a:r>
            <a:r>
              <a:rPr lang="en-MY" sz="800" dirty="0"/>
              <a:t>, S.R.; </a:t>
            </a:r>
            <a:r>
              <a:rPr lang="en-MY" sz="800" dirty="0" err="1"/>
              <a:t>Brigidi</a:t>
            </a:r>
            <a:r>
              <a:rPr lang="en-MY" sz="800" dirty="0"/>
              <a:t>, B.D.; Hariri, A.R. Divergence of an Association between Depressive Symptoms and a Dopamine Polygenic Score in Caucasians and Asians. </a:t>
            </a:r>
            <a:r>
              <a:rPr lang="en-MY" sz="800" i="1" dirty="0" err="1"/>
              <a:t>Eur</a:t>
            </a:r>
            <a:r>
              <a:rPr lang="en-MY" sz="800" i="1" dirty="0"/>
              <a:t> Arch Psychiatry </a:t>
            </a:r>
            <a:r>
              <a:rPr lang="en-MY" sz="800" i="1" dirty="0" err="1"/>
              <a:t>Clin</a:t>
            </a:r>
            <a:r>
              <a:rPr lang="en-MY" sz="800" i="1" dirty="0"/>
              <a:t> </a:t>
            </a:r>
            <a:r>
              <a:rPr lang="en-MY" sz="800" i="1" dirty="0" err="1"/>
              <a:t>Neurosci</a:t>
            </a:r>
            <a:r>
              <a:rPr lang="en-MY" sz="800" dirty="0"/>
              <a:t> </a:t>
            </a:r>
            <a:r>
              <a:rPr lang="en-MY" sz="800" b="1" dirty="0"/>
              <a:t>2020</a:t>
            </a:r>
            <a:r>
              <a:rPr lang="en-MY" sz="800" dirty="0"/>
              <a:t>, </a:t>
            </a:r>
            <a:r>
              <a:rPr lang="en-MY" sz="800" i="1" dirty="0"/>
              <a:t>270</a:t>
            </a:r>
            <a:r>
              <a:rPr lang="en-MY" sz="800" dirty="0"/>
              <a:t>, 229–235, </a:t>
            </a:r>
            <a:r>
              <a:rPr lang="en-MY" sz="800" dirty="0" smtClean="0"/>
              <a:t>doi:10.1007/s00406-019-01040-x.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smtClean="0">
                <a:ea typeface="DengXian"/>
              </a:rPr>
              <a:t>Du</a:t>
            </a:r>
            <a:r>
              <a:rPr lang="en-MY" sz="800" dirty="0">
                <a:ea typeface="DengXian"/>
              </a:rPr>
              <a:t>, X.; Yin, M.; Yuan, L.; Zhang, G.; Fan, Y.; Li, Z.; Yuan, N.; </a:t>
            </a:r>
            <a:r>
              <a:rPr lang="en-MY" sz="800" dirty="0" err="1">
                <a:ea typeface="DengXian"/>
              </a:rPr>
              <a:t>Lv</a:t>
            </a:r>
            <a:r>
              <a:rPr lang="en-MY" sz="800" dirty="0">
                <a:ea typeface="DengXian"/>
              </a:rPr>
              <a:t>, X.; Zhao, X.; Zou, S.; et al. Reduction of Depression-like </a:t>
            </a:r>
            <a:r>
              <a:rPr lang="en-MY" sz="800" dirty="0" err="1">
                <a:ea typeface="DengXian"/>
              </a:rPr>
              <a:t>Behavior</a:t>
            </a:r>
            <a:r>
              <a:rPr lang="en-MY" sz="800" dirty="0">
                <a:ea typeface="DengXian"/>
              </a:rPr>
              <a:t> in Rat Model Induced by </a:t>
            </a:r>
            <a:r>
              <a:rPr lang="en-MY" sz="800" dirty="0" err="1">
                <a:ea typeface="DengXian"/>
              </a:rPr>
              <a:t>ShRNA</a:t>
            </a:r>
            <a:r>
              <a:rPr lang="en-MY" sz="800" dirty="0">
                <a:ea typeface="DengXian"/>
              </a:rPr>
              <a:t> Targeting Norepinephrine Transporter in Locus </a:t>
            </a:r>
            <a:r>
              <a:rPr lang="en-MY" sz="800" dirty="0" err="1">
                <a:ea typeface="DengXian"/>
              </a:rPr>
              <a:t>Coeruleus</a:t>
            </a:r>
            <a:r>
              <a:rPr lang="en-MY" sz="800" dirty="0">
                <a:ea typeface="DengXian"/>
              </a:rPr>
              <a:t>. </a:t>
            </a:r>
            <a:r>
              <a:rPr lang="en-MY" sz="800" i="1" dirty="0" err="1">
                <a:ea typeface="DengXian"/>
              </a:rPr>
              <a:t>Transl</a:t>
            </a:r>
            <a:r>
              <a:rPr lang="en-MY" sz="800" i="1" dirty="0">
                <a:ea typeface="DengXian"/>
              </a:rPr>
              <a:t> Psychiatry</a:t>
            </a:r>
            <a:r>
              <a:rPr lang="en-MY" sz="800" dirty="0">
                <a:ea typeface="DengXian"/>
              </a:rPr>
              <a:t> </a:t>
            </a:r>
            <a:r>
              <a:rPr lang="en-MY" sz="800" b="1" dirty="0">
                <a:ea typeface="DengXian"/>
              </a:rPr>
              <a:t>2020</a:t>
            </a:r>
            <a:r>
              <a:rPr lang="en-MY" sz="800" dirty="0">
                <a:ea typeface="DengXian"/>
              </a:rPr>
              <a:t>, </a:t>
            </a:r>
            <a:r>
              <a:rPr lang="en-MY" sz="800" i="1" dirty="0">
                <a:ea typeface="DengXian"/>
              </a:rPr>
              <a:t>10</a:t>
            </a:r>
            <a:r>
              <a:rPr lang="en-MY" sz="800" dirty="0">
                <a:ea typeface="DengXian"/>
              </a:rPr>
              <a:t>, 1–11, doi:10.1038/s41398-020-0808-8</a:t>
            </a:r>
            <a:r>
              <a:rPr lang="en-MY" sz="800" dirty="0" smtClean="0">
                <a:ea typeface="DengXian"/>
              </a:rPr>
              <a:t>.</a:t>
            </a:r>
            <a:endParaRPr lang="en-MY" sz="800" dirty="0" smtClean="0"/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err="1" smtClean="0"/>
              <a:t>Draganov</a:t>
            </a:r>
            <a:r>
              <a:rPr lang="en-MY" sz="800" dirty="0"/>
              <a:t>, M.; </a:t>
            </a:r>
            <a:r>
              <a:rPr lang="en-MY" sz="800" dirty="0" err="1"/>
              <a:t>Vives-Gilabert</a:t>
            </a:r>
            <a:r>
              <a:rPr lang="en-MY" sz="800" dirty="0"/>
              <a:t>, Y.; de Diego-</a:t>
            </a:r>
            <a:r>
              <a:rPr lang="en-MY" sz="800" dirty="0" err="1"/>
              <a:t>Adeliño</a:t>
            </a:r>
            <a:r>
              <a:rPr lang="en-MY" sz="800" dirty="0"/>
              <a:t>, J.; </a:t>
            </a:r>
            <a:r>
              <a:rPr lang="en-MY" sz="800" dirty="0" err="1"/>
              <a:t>Vicent</a:t>
            </a:r>
            <a:r>
              <a:rPr lang="en-MY" sz="800" dirty="0"/>
              <a:t>-Gil, M.; </a:t>
            </a:r>
            <a:r>
              <a:rPr lang="en-MY" sz="800" dirty="0" err="1"/>
              <a:t>Puigdemont</a:t>
            </a:r>
            <a:r>
              <a:rPr lang="en-MY" sz="800" dirty="0"/>
              <a:t>, D.; </a:t>
            </a:r>
            <a:r>
              <a:rPr lang="en-MY" sz="800" dirty="0" err="1"/>
              <a:t>Portella</a:t>
            </a:r>
            <a:r>
              <a:rPr lang="en-MY" sz="800" dirty="0"/>
              <a:t>, M.J. Glutamatergic and GABA-</a:t>
            </a:r>
            <a:r>
              <a:rPr lang="en-MY" sz="800" dirty="0" err="1"/>
              <a:t>Ergic</a:t>
            </a:r>
            <a:r>
              <a:rPr lang="en-MY" sz="800" dirty="0"/>
              <a:t> Abnormalities in First-Episode Depression. A 1-Year Follow-up 1H-MR Spectroscopic Study. </a:t>
            </a:r>
            <a:r>
              <a:rPr lang="en-MY" sz="800" i="1" dirty="0"/>
              <a:t>Journal of Affective Disorders</a:t>
            </a:r>
            <a:r>
              <a:rPr lang="en-MY" sz="800" dirty="0"/>
              <a:t> </a:t>
            </a:r>
            <a:r>
              <a:rPr lang="en-MY" sz="800" b="1" dirty="0"/>
              <a:t>2020</a:t>
            </a:r>
            <a:r>
              <a:rPr lang="en-MY" sz="800" dirty="0"/>
              <a:t>, </a:t>
            </a:r>
            <a:r>
              <a:rPr lang="en-MY" sz="800" i="1" dirty="0"/>
              <a:t>266</a:t>
            </a:r>
            <a:r>
              <a:rPr lang="en-MY" sz="800" dirty="0"/>
              <a:t>, 572–577, doi:10.1016/j.jad.2020.01.138.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/>
              <a:t>Ho, T.C.; </a:t>
            </a:r>
            <a:r>
              <a:rPr lang="en-MY" sz="800" dirty="0" err="1"/>
              <a:t>Teresi</a:t>
            </a:r>
            <a:r>
              <a:rPr lang="en-MY" sz="800" dirty="0"/>
              <a:t>, G.I.; </a:t>
            </a:r>
            <a:r>
              <a:rPr lang="en-MY" sz="800" dirty="0" err="1"/>
              <a:t>Segarra</a:t>
            </a:r>
            <a:r>
              <a:rPr lang="en-MY" sz="800" dirty="0"/>
              <a:t>, J.R.; </a:t>
            </a:r>
            <a:r>
              <a:rPr lang="en-MY" sz="800" dirty="0" err="1"/>
              <a:t>Ojha</a:t>
            </a:r>
            <a:r>
              <a:rPr lang="en-MY" sz="800" dirty="0"/>
              <a:t>, A.; Walker, J.C.; </a:t>
            </a:r>
            <a:r>
              <a:rPr lang="en-MY" sz="800" dirty="0" err="1"/>
              <a:t>Gu</a:t>
            </a:r>
            <a:r>
              <a:rPr lang="en-MY" sz="800" dirty="0"/>
              <a:t>, M.; </a:t>
            </a:r>
            <a:r>
              <a:rPr lang="en-MY" sz="800" dirty="0" err="1"/>
              <a:t>Spielman</a:t>
            </a:r>
            <a:r>
              <a:rPr lang="en-MY" sz="800" dirty="0"/>
              <a:t>, D.M.; </a:t>
            </a:r>
            <a:r>
              <a:rPr lang="en-MY" sz="800" dirty="0" err="1"/>
              <a:t>Sacchet</a:t>
            </a:r>
            <a:r>
              <a:rPr lang="en-MY" sz="800" dirty="0"/>
              <a:t>, M.D.; Jiang, F.; Rosenberg-Hasson, Y.; et al. Higher Levels of Pro-Inflammatory Cytokines Are Associated With Higher Levels of Glutamate in the Anterior Cingulate Cortex in Depressed Adolescents. </a:t>
            </a:r>
            <a:r>
              <a:rPr lang="en-MY" sz="800" i="1" dirty="0"/>
              <a:t>Frontiers in Psychiatry</a:t>
            </a:r>
            <a:r>
              <a:rPr lang="en-MY" sz="800" dirty="0"/>
              <a:t> </a:t>
            </a:r>
            <a:r>
              <a:rPr lang="en-MY" sz="800" b="1" dirty="0"/>
              <a:t>2021</a:t>
            </a:r>
            <a:r>
              <a:rPr lang="en-MY" sz="800" dirty="0"/>
              <a:t>, </a:t>
            </a:r>
            <a:r>
              <a:rPr lang="en-MY" sz="800" i="1" dirty="0" smtClean="0"/>
              <a:t>12</a:t>
            </a:r>
            <a:r>
              <a:rPr lang="en-MY" sz="800" dirty="0" smtClean="0"/>
              <a:t>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err="1" smtClean="0">
                <a:ea typeface="DengXian"/>
              </a:rPr>
              <a:t>Marcinkowska</a:t>
            </a:r>
            <a:r>
              <a:rPr lang="en-MY" sz="800" dirty="0">
                <a:ea typeface="DengXian"/>
              </a:rPr>
              <a:t>, M.; </a:t>
            </a:r>
            <a:r>
              <a:rPr lang="en-MY" sz="800" dirty="0" err="1">
                <a:ea typeface="DengXian"/>
              </a:rPr>
              <a:t>Mordyl</a:t>
            </a:r>
            <a:r>
              <a:rPr lang="en-MY" sz="800" dirty="0">
                <a:ea typeface="DengXian"/>
              </a:rPr>
              <a:t>, B.; </a:t>
            </a:r>
            <a:r>
              <a:rPr lang="en-MY" sz="800" dirty="0" err="1">
                <a:ea typeface="DengXian"/>
              </a:rPr>
              <a:t>Fajkis-Zajaczkowska</a:t>
            </a:r>
            <a:r>
              <a:rPr lang="en-MY" sz="800" dirty="0">
                <a:ea typeface="DengXian"/>
              </a:rPr>
              <a:t>, N.; </a:t>
            </a:r>
            <a:r>
              <a:rPr lang="en-MY" sz="800" dirty="0" err="1">
                <a:ea typeface="DengXian"/>
              </a:rPr>
              <a:t>Siwek</a:t>
            </a:r>
            <a:r>
              <a:rPr lang="en-MY" sz="800" dirty="0">
                <a:ea typeface="DengXian"/>
              </a:rPr>
              <a:t>, A.; </a:t>
            </a:r>
            <a:r>
              <a:rPr lang="en-MY" sz="800" dirty="0" err="1">
                <a:ea typeface="DengXian"/>
              </a:rPr>
              <a:t>Karcz</a:t>
            </a:r>
            <a:r>
              <a:rPr lang="en-MY" sz="800" dirty="0">
                <a:ea typeface="DengXian"/>
              </a:rPr>
              <a:t>, T.; </a:t>
            </a:r>
            <a:r>
              <a:rPr lang="en-MY" sz="800" dirty="0" err="1">
                <a:ea typeface="DengXian"/>
              </a:rPr>
              <a:t>Gawalska</a:t>
            </a:r>
            <a:r>
              <a:rPr lang="en-MY" sz="800" dirty="0">
                <a:ea typeface="DengXian"/>
              </a:rPr>
              <a:t>, A.; </a:t>
            </a:r>
            <a:r>
              <a:rPr lang="en-MY" sz="800" dirty="0" err="1">
                <a:ea typeface="DengXian"/>
              </a:rPr>
              <a:t>Bucki</a:t>
            </a:r>
            <a:r>
              <a:rPr lang="en-MY" sz="800" dirty="0">
                <a:ea typeface="DengXian"/>
              </a:rPr>
              <a:t>, A.; </a:t>
            </a:r>
            <a:r>
              <a:rPr lang="en-MY" sz="800" dirty="0" err="1">
                <a:ea typeface="DengXian"/>
              </a:rPr>
              <a:t>Żmudzki</a:t>
            </a:r>
            <a:r>
              <a:rPr lang="en-MY" sz="800" dirty="0">
                <a:ea typeface="DengXian"/>
              </a:rPr>
              <a:t>, P.; </a:t>
            </a:r>
            <a:r>
              <a:rPr lang="en-MY" sz="800" dirty="0" err="1">
                <a:ea typeface="DengXian"/>
              </a:rPr>
              <a:t>Partyka</a:t>
            </a:r>
            <a:r>
              <a:rPr lang="en-MY" sz="800" dirty="0">
                <a:ea typeface="DengXian"/>
              </a:rPr>
              <a:t>, A.; </a:t>
            </a:r>
            <a:r>
              <a:rPr lang="en-MY" sz="800" dirty="0" err="1">
                <a:ea typeface="DengXian"/>
              </a:rPr>
              <a:t>Jastrzębska-Więsek</a:t>
            </a:r>
            <a:r>
              <a:rPr lang="en-MY" sz="800" dirty="0">
                <a:ea typeface="DengXian"/>
              </a:rPr>
              <a:t>, M.; et al. Hybrid Molecules Combining GABA-A and Serotonin 5-HT6 Receptors Activity Designed to Tackle </a:t>
            </a:r>
            <a:r>
              <a:rPr lang="en-MY" sz="800" dirty="0" err="1">
                <a:ea typeface="DengXian"/>
              </a:rPr>
              <a:t>Neuroinflammation</a:t>
            </a:r>
            <a:r>
              <a:rPr lang="en-MY" sz="800" dirty="0">
                <a:ea typeface="DengXian"/>
              </a:rPr>
              <a:t> Associated with Depression. </a:t>
            </a:r>
            <a:r>
              <a:rPr lang="en-MY" sz="800" i="1" dirty="0">
                <a:ea typeface="DengXian"/>
              </a:rPr>
              <a:t>European Journal of Medicinal Chemistry</a:t>
            </a:r>
            <a:r>
              <a:rPr lang="en-MY" sz="800" dirty="0">
                <a:ea typeface="DengXian"/>
              </a:rPr>
              <a:t> </a:t>
            </a:r>
            <a:r>
              <a:rPr lang="en-MY" sz="800" b="1" dirty="0">
                <a:ea typeface="DengXian"/>
              </a:rPr>
              <a:t>2023</a:t>
            </a:r>
            <a:r>
              <a:rPr lang="en-MY" sz="800" dirty="0">
                <a:ea typeface="DengXian"/>
              </a:rPr>
              <a:t>, </a:t>
            </a:r>
            <a:r>
              <a:rPr lang="en-MY" sz="800" i="1" dirty="0">
                <a:ea typeface="DengXian"/>
              </a:rPr>
              <a:t>247</a:t>
            </a:r>
            <a:r>
              <a:rPr lang="en-MY" sz="800" dirty="0">
                <a:ea typeface="DengXian"/>
              </a:rPr>
              <a:t>, 115071, doi:10.1016/j.ejmech.2022.115071</a:t>
            </a:r>
            <a:r>
              <a:rPr lang="en-MY" sz="800" dirty="0" smtClean="0">
                <a:ea typeface="DengXian"/>
              </a:rPr>
              <a:t>.</a:t>
            </a:r>
            <a:endParaRPr lang="en-MY" sz="800" dirty="0" smtClean="0"/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err="1" smtClean="0"/>
              <a:t>Gliozzi</a:t>
            </a:r>
            <a:r>
              <a:rPr lang="en-MY" sz="800" dirty="0"/>
              <a:t>, M.; </a:t>
            </a:r>
            <a:r>
              <a:rPr lang="en-MY" sz="800" dirty="0" err="1"/>
              <a:t>Musolino</a:t>
            </a:r>
            <a:r>
              <a:rPr lang="en-MY" sz="800" dirty="0"/>
              <a:t>, V.; Bosco, F.; </a:t>
            </a:r>
            <a:r>
              <a:rPr lang="en-MY" sz="800" dirty="0" err="1"/>
              <a:t>Scicchitano</a:t>
            </a:r>
            <a:r>
              <a:rPr lang="en-MY" sz="800" dirty="0"/>
              <a:t>, M.; </a:t>
            </a:r>
            <a:r>
              <a:rPr lang="en-MY" sz="800" dirty="0" err="1"/>
              <a:t>Scarano</a:t>
            </a:r>
            <a:r>
              <a:rPr lang="en-MY" sz="800" dirty="0"/>
              <a:t>, F.; </a:t>
            </a:r>
            <a:r>
              <a:rPr lang="en-MY" sz="800" dirty="0" err="1"/>
              <a:t>Nucera</a:t>
            </a:r>
            <a:r>
              <a:rPr lang="en-MY" sz="800" dirty="0"/>
              <a:t>, S.; </a:t>
            </a:r>
            <a:r>
              <a:rPr lang="en-MY" sz="800" dirty="0" err="1"/>
              <a:t>Zito</a:t>
            </a:r>
            <a:r>
              <a:rPr lang="en-MY" sz="800" dirty="0"/>
              <a:t>, M.C.; </a:t>
            </a:r>
            <a:r>
              <a:rPr lang="en-MY" sz="800" dirty="0" err="1"/>
              <a:t>Ruga</a:t>
            </a:r>
            <a:r>
              <a:rPr lang="en-MY" sz="800" dirty="0"/>
              <a:t>, S.; </a:t>
            </a:r>
            <a:r>
              <a:rPr lang="en-MY" sz="800" dirty="0" err="1"/>
              <a:t>Carresi</a:t>
            </a:r>
            <a:r>
              <a:rPr lang="en-MY" sz="800" dirty="0"/>
              <a:t>, C.; </a:t>
            </a:r>
            <a:r>
              <a:rPr lang="en-MY" sz="800" dirty="0" err="1"/>
              <a:t>Macrì</a:t>
            </a:r>
            <a:r>
              <a:rPr lang="en-MY" sz="800" dirty="0"/>
              <a:t>, R.; et al. Cholesterol Homeostasis: Researching a Dialogue between the Brain and Peripheral Tissues. </a:t>
            </a:r>
            <a:r>
              <a:rPr lang="en-MY" sz="800" i="1" dirty="0"/>
              <a:t>Pharmacological Research</a:t>
            </a:r>
            <a:r>
              <a:rPr lang="en-MY" sz="800" dirty="0"/>
              <a:t> </a:t>
            </a:r>
            <a:r>
              <a:rPr lang="en-MY" sz="800" b="1" dirty="0"/>
              <a:t>2021</a:t>
            </a:r>
            <a:r>
              <a:rPr lang="en-MY" sz="800" dirty="0"/>
              <a:t>, </a:t>
            </a:r>
            <a:r>
              <a:rPr lang="en-MY" sz="800" i="1" dirty="0"/>
              <a:t>163</a:t>
            </a:r>
            <a:r>
              <a:rPr lang="en-MY" sz="800" dirty="0"/>
              <a:t>, 105215, doi:10.1016/j.phrs.2020.105215.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>
                <a:ea typeface="DengXian"/>
              </a:rPr>
              <a:t>Wagner, C.J.; </a:t>
            </a:r>
            <a:r>
              <a:rPr lang="en-MY" sz="800" dirty="0" err="1">
                <a:ea typeface="DengXian"/>
              </a:rPr>
              <a:t>Musenbichler</a:t>
            </a:r>
            <a:r>
              <a:rPr lang="en-MY" sz="800" dirty="0">
                <a:ea typeface="DengXian"/>
              </a:rPr>
              <a:t>, C.; </a:t>
            </a:r>
            <a:r>
              <a:rPr lang="en-MY" sz="800" dirty="0" err="1">
                <a:ea typeface="DengXian"/>
              </a:rPr>
              <a:t>Böhm</a:t>
            </a:r>
            <a:r>
              <a:rPr lang="en-MY" sz="800" dirty="0">
                <a:ea typeface="DengXian"/>
              </a:rPr>
              <a:t>, L.; </a:t>
            </a:r>
            <a:r>
              <a:rPr lang="en-MY" sz="800" dirty="0" err="1">
                <a:ea typeface="DengXian"/>
              </a:rPr>
              <a:t>Färber</a:t>
            </a:r>
            <a:r>
              <a:rPr lang="en-MY" sz="800" dirty="0">
                <a:ea typeface="DengXian"/>
              </a:rPr>
              <a:t>, K.; Fischer, A.-I.; von </a:t>
            </a:r>
            <a:r>
              <a:rPr lang="en-MY" sz="800" dirty="0" err="1">
                <a:ea typeface="DengXian"/>
              </a:rPr>
              <a:t>Nippold</a:t>
            </a:r>
            <a:r>
              <a:rPr lang="en-MY" sz="800" dirty="0">
                <a:ea typeface="DengXian"/>
              </a:rPr>
              <a:t>, F.; </a:t>
            </a:r>
            <a:r>
              <a:rPr lang="en-MY" sz="800" dirty="0" err="1">
                <a:ea typeface="DengXian"/>
              </a:rPr>
              <a:t>Winkelmann</a:t>
            </a:r>
            <a:r>
              <a:rPr lang="en-MY" sz="800" dirty="0">
                <a:ea typeface="DengXian"/>
              </a:rPr>
              <a:t>, M.; Richter-</a:t>
            </a:r>
            <a:r>
              <a:rPr lang="en-MY" sz="800" dirty="0" err="1">
                <a:ea typeface="DengXian"/>
              </a:rPr>
              <a:t>Schmidinger</a:t>
            </a:r>
            <a:r>
              <a:rPr lang="en-MY" sz="800" dirty="0">
                <a:ea typeface="DengXian"/>
              </a:rPr>
              <a:t>, T.; </a:t>
            </a:r>
            <a:r>
              <a:rPr lang="en-MY" sz="800" dirty="0" err="1">
                <a:ea typeface="DengXian"/>
              </a:rPr>
              <a:t>Mühle</a:t>
            </a:r>
            <a:r>
              <a:rPr lang="en-MY" sz="800" dirty="0">
                <a:ea typeface="DengXian"/>
              </a:rPr>
              <a:t>, C.; </a:t>
            </a:r>
            <a:r>
              <a:rPr lang="en-MY" sz="800" dirty="0" err="1">
                <a:ea typeface="DengXian"/>
              </a:rPr>
              <a:t>Kornhuber</a:t>
            </a:r>
            <a:r>
              <a:rPr lang="en-MY" sz="800" dirty="0">
                <a:ea typeface="DengXian"/>
              </a:rPr>
              <a:t>, J.; et al. LDL Cholesterol Relates to Depression, Its Severity, and the Prospective Course. </a:t>
            </a:r>
            <a:r>
              <a:rPr lang="en-MY" sz="800" i="1" dirty="0">
                <a:ea typeface="DengXian"/>
              </a:rPr>
              <a:t>Progress in Neuro-Psychopharmacology and Biological Psychiatry</a:t>
            </a:r>
            <a:r>
              <a:rPr lang="en-MY" sz="800" dirty="0">
                <a:ea typeface="DengXian"/>
              </a:rPr>
              <a:t> </a:t>
            </a:r>
            <a:r>
              <a:rPr lang="en-MY" sz="800" b="1" dirty="0">
                <a:ea typeface="DengXian"/>
              </a:rPr>
              <a:t>2019</a:t>
            </a:r>
            <a:r>
              <a:rPr lang="en-MY" sz="800" dirty="0">
                <a:ea typeface="DengXian"/>
              </a:rPr>
              <a:t>, </a:t>
            </a:r>
            <a:r>
              <a:rPr lang="en-MY" sz="800" i="1" dirty="0">
                <a:ea typeface="DengXian"/>
              </a:rPr>
              <a:t>92</a:t>
            </a:r>
            <a:r>
              <a:rPr lang="en-MY" sz="800" dirty="0">
                <a:ea typeface="DengXian"/>
              </a:rPr>
              <a:t>, 405–411, doi:10.1016/j.pnpbp.2019.01.010.</a:t>
            </a:r>
            <a:endParaRPr lang="en-MY" sz="800" dirty="0" smtClean="0"/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smtClean="0"/>
              <a:t>Han</a:t>
            </a:r>
            <a:r>
              <a:rPr lang="en-MY" sz="800" dirty="0"/>
              <a:t>, A.L. Association between Lipid Ratio and Depression: A Cross-Sectional Study. </a:t>
            </a:r>
            <a:r>
              <a:rPr lang="en-MY" sz="800" i="1" dirty="0" err="1"/>
              <a:t>Sci</a:t>
            </a:r>
            <a:r>
              <a:rPr lang="en-MY" sz="800" i="1" dirty="0"/>
              <a:t> Rep</a:t>
            </a:r>
            <a:r>
              <a:rPr lang="en-MY" sz="800" dirty="0"/>
              <a:t> </a:t>
            </a:r>
            <a:r>
              <a:rPr lang="en-MY" sz="800" b="1" dirty="0"/>
              <a:t>2022</a:t>
            </a:r>
            <a:r>
              <a:rPr lang="en-MY" sz="800" dirty="0"/>
              <a:t>, </a:t>
            </a:r>
            <a:r>
              <a:rPr lang="en-MY" sz="800" i="1" dirty="0"/>
              <a:t>12</a:t>
            </a:r>
            <a:r>
              <a:rPr lang="en-MY" sz="800" dirty="0"/>
              <a:t>, 6190, doi:10.1038/s41598-022-10350-5.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err="1" smtClean="0"/>
              <a:t>Mazza</a:t>
            </a:r>
            <a:r>
              <a:rPr lang="en-MY" sz="800" dirty="0"/>
              <a:t>, M.G.; </a:t>
            </a:r>
            <a:r>
              <a:rPr lang="en-MY" sz="800" dirty="0" err="1"/>
              <a:t>Zanardi</a:t>
            </a:r>
            <a:r>
              <a:rPr lang="en-MY" sz="800" dirty="0"/>
              <a:t>, R.; </a:t>
            </a:r>
            <a:r>
              <a:rPr lang="en-MY" sz="800" dirty="0" err="1"/>
              <a:t>Palladini</a:t>
            </a:r>
            <a:r>
              <a:rPr lang="en-MY" sz="800" dirty="0"/>
              <a:t>, M.; </a:t>
            </a:r>
            <a:r>
              <a:rPr lang="en-MY" sz="800" dirty="0" err="1"/>
              <a:t>Rovere-Querini</a:t>
            </a:r>
            <a:r>
              <a:rPr lang="en-MY" sz="800" dirty="0"/>
              <a:t>, P.; Benedetti, F. Rapid Response to Selective Serotonin Reuptake Inhibitors in Post-COVID Depression. </a:t>
            </a:r>
            <a:r>
              <a:rPr lang="en-MY" sz="800" i="1" dirty="0"/>
              <a:t>European </a:t>
            </a:r>
            <a:r>
              <a:rPr lang="en-MY" sz="800" i="1" dirty="0" err="1"/>
              <a:t>Neuropsychopharmacology</a:t>
            </a:r>
            <a:r>
              <a:rPr lang="en-MY" sz="800" dirty="0"/>
              <a:t> </a:t>
            </a:r>
            <a:r>
              <a:rPr lang="en-MY" sz="800" b="1" dirty="0"/>
              <a:t>2022</a:t>
            </a:r>
            <a:r>
              <a:rPr lang="en-MY" sz="800" dirty="0"/>
              <a:t>, </a:t>
            </a:r>
            <a:r>
              <a:rPr lang="en-MY" sz="800" i="1" dirty="0"/>
              <a:t>54</a:t>
            </a:r>
            <a:r>
              <a:rPr lang="en-MY" sz="800" dirty="0"/>
              <a:t>, 1–6, doi:10.1016/j.euroneuro.2021.09.009.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r>
              <a:rPr lang="en-MY" sz="800" dirty="0" smtClean="0"/>
              <a:t>Moncrieff</a:t>
            </a:r>
            <a:r>
              <a:rPr lang="en-MY" sz="800" dirty="0"/>
              <a:t>, J.; Cooper, R.E.; </a:t>
            </a:r>
            <a:r>
              <a:rPr lang="en-MY" sz="800" dirty="0" err="1"/>
              <a:t>Stockmann</a:t>
            </a:r>
            <a:r>
              <a:rPr lang="en-MY" sz="800" dirty="0"/>
              <a:t>, T.; </a:t>
            </a:r>
            <a:r>
              <a:rPr lang="en-MY" sz="800" dirty="0" err="1"/>
              <a:t>Amendola</a:t>
            </a:r>
            <a:r>
              <a:rPr lang="en-MY" sz="800" dirty="0"/>
              <a:t>, S.; </a:t>
            </a:r>
            <a:r>
              <a:rPr lang="en-MY" sz="800" dirty="0" err="1"/>
              <a:t>Hengartner</a:t>
            </a:r>
            <a:r>
              <a:rPr lang="en-MY" sz="800" dirty="0"/>
              <a:t>, M.P.; Horowitz, M.A. The Serotonin Theory of Depression: A Systematic Umbrella Review of the Evidence. </a:t>
            </a:r>
            <a:r>
              <a:rPr lang="en-MY" sz="800" i="1" dirty="0" err="1"/>
              <a:t>Mol</a:t>
            </a:r>
            <a:r>
              <a:rPr lang="en-MY" sz="800" i="1" dirty="0"/>
              <a:t> Psychiatry</a:t>
            </a:r>
            <a:r>
              <a:rPr lang="en-MY" sz="800" dirty="0"/>
              <a:t> </a:t>
            </a:r>
            <a:r>
              <a:rPr lang="en-MY" sz="800" b="1" dirty="0"/>
              <a:t>2022</a:t>
            </a:r>
            <a:r>
              <a:rPr lang="en-MY" sz="800" dirty="0"/>
              <a:t>, 1–14, doi:10.1038/s41380-022-01661-0.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 startAt="26"/>
            </a:pPr>
            <a:endParaRPr lang="en-MY" sz="8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26"/>
            </a:pPr>
            <a:endParaRPr lang="en-MY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10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in Malaysia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68176"/>
            <a:ext cx="5244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IPH,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2020; Chua, 2020; Perveen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et al, 2020;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Wong et al, 2021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3</a:t>
            </a:fld>
            <a:endParaRPr lang="en-MY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68992" y="1883391"/>
            <a:ext cx="10243492" cy="4369196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National Health and Morbidity Survey 2019 reported that </a:t>
            </a:r>
            <a:r>
              <a:rPr lang="en-MY" dirty="0"/>
              <a:t>nearly </a:t>
            </a:r>
            <a:r>
              <a:rPr lang="en-MY" b="1" dirty="0"/>
              <a:t>half a million</a:t>
            </a:r>
            <a:r>
              <a:rPr lang="en-MY" dirty="0"/>
              <a:t> of </a:t>
            </a:r>
            <a:r>
              <a:rPr lang="en-MY" dirty="0" smtClean="0"/>
              <a:t>Malaysian adults </a:t>
            </a:r>
            <a:r>
              <a:rPr lang="en-MY" dirty="0"/>
              <a:t>suffered from depression.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 2020 study reported that </a:t>
            </a:r>
            <a:r>
              <a:rPr lang="en-US" b="1" dirty="0"/>
              <a:t>42.3% </a:t>
            </a:r>
            <a:r>
              <a:rPr lang="en-US" dirty="0"/>
              <a:t>of Malaysian adults had depression.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Another nationwide survey among general population has showed an alarming prevalent rate of depression (</a:t>
            </a:r>
            <a:r>
              <a:rPr lang="en-MY" b="1" dirty="0"/>
              <a:t>59.2%</a:t>
            </a:r>
            <a:r>
              <a:rPr lang="en-US" dirty="0"/>
              <a:t>) during the COVID-19 pandemic.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prevalence of depression was apparently increasing.</a:t>
            </a:r>
          </a:p>
        </p:txBody>
      </p:sp>
    </p:spTree>
    <p:extLst>
      <p:ext uri="{BB962C8B-B14F-4D97-AF65-F5344CB8AC3E}">
        <p14:creationId xmlns:p14="http://schemas.microsoft.com/office/powerpoint/2010/main" val="42074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6839" cy="14507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among university students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9" y="1869743"/>
            <a:ext cx="9927381" cy="4431482"/>
          </a:xfrm>
        </p:spPr>
        <p:txBody>
          <a:bodyPr>
            <a:noAutofit/>
          </a:bodyPr>
          <a:lstStyle/>
          <a:p>
            <a:r>
              <a:rPr lang="en-US" dirty="0"/>
              <a:t>Depression often develops at a young age and is often </a:t>
            </a:r>
            <a:r>
              <a:rPr lang="en-US" dirty="0" smtClean="0"/>
              <a:t>recurring.</a:t>
            </a:r>
          </a:p>
          <a:p>
            <a:r>
              <a:rPr lang="en-US" dirty="0"/>
              <a:t>18-29 year olds </a:t>
            </a:r>
            <a:r>
              <a:rPr lang="en-US" dirty="0" smtClean="0"/>
              <a:t>are </a:t>
            </a:r>
            <a:r>
              <a:rPr lang="en-US" b="1" dirty="0"/>
              <a:t>three times more </a:t>
            </a:r>
            <a:r>
              <a:rPr lang="en-US" b="1" dirty="0" smtClean="0"/>
              <a:t>likely </a:t>
            </a:r>
            <a:r>
              <a:rPr lang="en-US" dirty="0" smtClean="0"/>
              <a:t>to be depressed </a:t>
            </a:r>
            <a:r>
              <a:rPr lang="en-US" dirty="0"/>
              <a:t>than people </a:t>
            </a:r>
            <a:r>
              <a:rPr lang="en-US" dirty="0" smtClean="0"/>
              <a:t>of 60 </a:t>
            </a:r>
            <a:r>
              <a:rPr lang="en-US" dirty="0"/>
              <a:t>year olds and above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University students are experiencing a stressful </a:t>
            </a:r>
            <a:r>
              <a:rPr lang="en-US" dirty="0" smtClean="0"/>
              <a:t>period: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Academic stress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Financial problems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Concern </a:t>
            </a:r>
            <a:r>
              <a:rPr lang="en-US" dirty="0"/>
              <a:t>for their </a:t>
            </a:r>
            <a:r>
              <a:rPr lang="en-US" dirty="0" smtClean="0"/>
              <a:t>future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Makes them more vulnerable </a:t>
            </a:r>
            <a:r>
              <a:rPr lang="en-US" dirty="0"/>
              <a:t>to depression. 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4</a:t>
            </a:fld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0" y="6488458"/>
            <a:ext cx="5311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American Psychiatric </a:t>
            </a:r>
            <a:r>
              <a:rPr lang="en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Association, 2013; </a:t>
            </a:r>
            <a:r>
              <a:rPr lang="en-MY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Yeoh</a:t>
            </a:r>
            <a:r>
              <a:rPr lang="en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2017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5</a:t>
            </a:fld>
            <a:endParaRPr lang="en-MY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760237"/>
              </p:ext>
            </p:extLst>
          </p:nvPr>
        </p:nvGraphicFramePr>
        <p:xfrm>
          <a:off x="1097280" y="1899620"/>
          <a:ext cx="10058400" cy="439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97279" y="286603"/>
            <a:ext cx="1057361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Depression among university students in Malaysia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650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17216" cy="1450757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and treatment of depression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309" y="1778085"/>
            <a:ext cx="10194174" cy="4267872"/>
          </a:xfrm>
        </p:spPr>
        <p:txBody>
          <a:bodyPr>
            <a:noAutofit/>
          </a:bodyPr>
          <a:lstStyle/>
          <a:p>
            <a:pPr fontAlgn="base"/>
            <a:r>
              <a:rPr lang="en-US" dirty="0" smtClean="0"/>
              <a:t>To </a:t>
            </a:r>
            <a:r>
              <a:rPr lang="en-US" dirty="0"/>
              <a:t>date, the etiology of depression is not fully understood yet. </a:t>
            </a:r>
          </a:p>
          <a:p>
            <a:pPr algn="just"/>
            <a:r>
              <a:rPr lang="en-US" altLang="zh-CN" dirty="0"/>
              <a:t>T</a:t>
            </a:r>
            <a:r>
              <a:rPr lang="en-US" dirty="0"/>
              <a:t>here is no clinical laboratory tests available for the diagnosis of depression due to its complex nature. </a:t>
            </a:r>
          </a:p>
          <a:p>
            <a:pPr fontAlgn="base"/>
            <a:r>
              <a:rPr lang="en-US" dirty="0" smtClean="0"/>
              <a:t>Currently</a:t>
            </a:r>
            <a:r>
              <a:rPr lang="en-US" dirty="0"/>
              <a:t>, the diagnosis and treatment of depression is superior to symptom-based. </a:t>
            </a:r>
            <a:endParaRPr lang="en-US" dirty="0" smtClean="0"/>
          </a:p>
          <a:p>
            <a:pPr fontAlgn="base"/>
            <a:endParaRPr lang="en-US" dirty="0"/>
          </a:p>
          <a:p>
            <a:pPr marL="0" indent="0" fontAlgn="base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fontAlgn="base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66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17216" cy="1450757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and treatment of depression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781" y="4765189"/>
            <a:ext cx="6850075" cy="431914"/>
          </a:xfrm>
        </p:spPr>
        <p:txBody>
          <a:bodyPr>
            <a:noAutofit/>
          </a:bodyPr>
          <a:lstStyle/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Admit </a:t>
            </a:r>
            <a:r>
              <a:rPr lang="en-US" dirty="0">
                <a:solidFill>
                  <a:schemeClr val="tx1"/>
                </a:solidFill>
              </a:rPr>
              <a:t>to the psychiatric </a:t>
            </a:r>
            <a:r>
              <a:rPr lang="en-US" dirty="0" smtClean="0">
                <a:solidFill>
                  <a:schemeClr val="tx1"/>
                </a:solidFill>
              </a:rPr>
              <a:t>ward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7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0" y="6488458"/>
            <a:ext cx="5311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American Psychiatric </a:t>
            </a:r>
            <a:r>
              <a:rPr lang="en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Association, 2013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2526" y="3341299"/>
            <a:ext cx="5988832" cy="5214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ea typeface="Times New Roman" charset="0"/>
              </a:rPr>
              <a:t>Clinical behavior observations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70709" y="1930485"/>
            <a:ext cx="10248658" cy="42678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dirty="0" smtClean="0">
                <a:ea typeface="Times New Roman" charset="0"/>
              </a:rPr>
              <a:t>Screening:</a:t>
            </a:r>
          </a:p>
          <a:p>
            <a:pPr lvl="1" fontAlgn="base"/>
            <a:r>
              <a:rPr lang="en-US" dirty="0" smtClean="0">
                <a:ea typeface="Times New Roman" charset="0"/>
              </a:rPr>
              <a:t>Questionnaires</a:t>
            </a:r>
            <a:endParaRPr lang="en-US" dirty="0" smtClean="0"/>
          </a:p>
          <a:p>
            <a:pPr fontAlgn="base">
              <a:lnSpc>
                <a:spcPct val="100000"/>
              </a:lnSpc>
            </a:pPr>
            <a:r>
              <a:rPr lang="en-US" altLang="zh-CN" dirty="0" smtClean="0">
                <a:ea typeface="Times New Roman" charset="0"/>
              </a:rPr>
              <a:t>Diagnosis:</a:t>
            </a:r>
            <a:endParaRPr lang="en-US" dirty="0" smtClean="0"/>
          </a:p>
          <a:p>
            <a:pPr lvl="1"/>
            <a:r>
              <a:rPr lang="en-US" dirty="0" smtClean="0">
                <a:ea typeface="Times New Roman" charset="0"/>
              </a:rPr>
              <a:t>Patients’ descriptions of symptoms</a:t>
            </a:r>
          </a:p>
          <a:p>
            <a:pPr lvl="1"/>
            <a:r>
              <a:rPr lang="en-US" dirty="0" smtClean="0"/>
              <a:t>Diagnostic criteria</a:t>
            </a:r>
            <a:r>
              <a:rPr lang="en-US" dirty="0" smtClean="0">
                <a:ea typeface="Times New Roman" charset="0"/>
              </a:rPr>
              <a:t> (</a:t>
            </a:r>
            <a:r>
              <a:rPr lang="en-US" dirty="0" smtClean="0"/>
              <a:t>DSM-5 &amp; ICD-11</a:t>
            </a:r>
            <a:r>
              <a:rPr lang="en-US" dirty="0" smtClean="0">
                <a:ea typeface="Times New Roman" charset="0"/>
              </a:rPr>
              <a:t>)</a:t>
            </a:r>
            <a:endParaRPr lang="en-US" dirty="0" smtClean="0"/>
          </a:p>
          <a:p>
            <a:pPr fontAlgn="base">
              <a:lnSpc>
                <a:spcPct val="100000"/>
              </a:lnSpc>
            </a:pPr>
            <a:r>
              <a:rPr lang="en-US" dirty="0" smtClean="0">
                <a:ea typeface="Times New Roman" charset="0"/>
              </a:rPr>
              <a:t>Patients’ management:</a:t>
            </a:r>
          </a:p>
          <a:p>
            <a:pPr lvl="1" fontAlgn="base"/>
            <a:r>
              <a:rPr lang="en-US" dirty="0" smtClean="0"/>
              <a:t>Refer to psychiatric services</a:t>
            </a:r>
          </a:p>
          <a:p>
            <a:pPr fontAlgn="base">
              <a:lnSpc>
                <a:spcPct val="100000"/>
              </a:lnSpc>
            </a:pPr>
            <a:r>
              <a:rPr lang="en-US" altLang="zh-CN" dirty="0" smtClean="0"/>
              <a:t>There is a need for a convenient and effective way to detect depression:</a:t>
            </a:r>
          </a:p>
          <a:p>
            <a:pPr lvl="1" fontAlgn="base"/>
            <a:r>
              <a:rPr lang="en-US" altLang="zh-CN" dirty="0" smtClean="0"/>
              <a:t>Biomarker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3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Biomarker is any measurable indicator of the state of a body.</a:t>
            </a:r>
          </a:p>
          <a:p>
            <a:pPr fontAlgn="base"/>
            <a:r>
              <a:rPr lang="en-US" dirty="0" smtClean="0"/>
              <a:t>A biomarker can be a gene or a group of genes, proteins or other biomolecules. </a:t>
            </a:r>
          </a:p>
          <a:p>
            <a:r>
              <a:rPr lang="en-US" dirty="0"/>
              <a:t>Bodily fluids like blood, urine, and cerebral spinal fluid are one of the easily accessible sources </a:t>
            </a:r>
            <a:r>
              <a:rPr lang="en-US" dirty="0" smtClean="0"/>
              <a:t>of psychiatric </a:t>
            </a:r>
            <a:r>
              <a:rPr lang="en-US" dirty="0"/>
              <a:t>biomarkers.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8</a:t>
            </a:fld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0" y="6421459"/>
            <a:ext cx="7670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Biomarker Definitions Working Group,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2001; García-Gutiérrez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markers of depression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1" y="2620406"/>
            <a:ext cx="5238205" cy="383937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S100B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were found to be lower in medicated youth patients, compared with those who were drug-free, and healthy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464983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Rajewska-Rager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2021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D839-1A16-44B1-85A2-A63CC7443D25}" type="slidenum">
              <a:rPr lang="en-MY" smtClean="0"/>
              <a:t>9</a:t>
            </a:fld>
            <a:endParaRPr lang="en-MY"/>
          </a:p>
        </p:txBody>
      </p:sp>
      <p:pic>
        <p:nvPicPr>
          <p:cNvPr id="3074" name="Picture 2" descr="Fig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6" y="2004841"/>
            <a:ext cx="5767752" cy="40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3285</TotalTime>
  <Words>2572</Words>
  <Application>Microsoft Office PowerPoint</Application>
  <PresentationFormat>Widescreen</PresentationFormat>
  <Paragraphs>199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DengXian</vt:lpstr>
      <vt:lpstr>宋体</vt:lpstr>
      <vt:lpstr>Arial</vt:lpstr>
      <vt:lpstr>Calibri</vt:lpstr>
      <vt:lpstr>Calibri Light</vt:lpstr>
      <vt:lpstr>Times New Roman</vt:lpstr>
      <vt:lpstr>Wingdings</vt:lpstr>
      <vt:lpstr>Retrospect</vt:lpstr>
      <vt:lpstr>Identification of Potential Protein Biomarkers in a Depressed Chinese Malaysian University Student using Liquid Chromatography-tandem Mass Spectrometry</vt:lpstr>
      <vt:lpstr>Depression in Malaysia </vt:lpstr>
      <vt:lpstr>Depression in Malaysia </vt:lpstr>
      <vt:lpstr>Depression among university students</vt:lpstr>
      <vt:lpstr>PowerPoint Presentation</vt:lpstr>
      <vt:lpstr>Diagnosis and treatment of depression</vt:lpstr>
      <vt:lpstr>Diagnosis and treatment of depression</vt:lpstr>
      <vt:lpstr>Biomarker</vt:lpstr>
      <vt:lpstr>Protein markers of depression</vt:lpstr>
      <vt:lpstr>Protein markers of depression</vt:lpstr>
      <vt:lpstr>Protein markers of depression</vt:lpstr>
      <vt:lpstr>Our results</vt:lpstr>
      <vt:lpstr>Our results</vt:lpstr>
      <vt:lpstr>Our results </vt:lpstr>
      <vt:lpstr>Inflammation</vt:lpstr>
      <vt:lpstr>Via neurotransmitter systems </vt:lpstr>
      <vt:lpstr>Via neurotransmitter systems </vt:lpstr>
      <vt:lpstr>Neurotransmitter systems </vt:lpstr>
      <vt:lpstr>Neurotransmitter systems </vt:lpstr>
      <vt:lpstr>Serum lipids and depression </vt:lpstr>
      <vt:lpstr>Serotonin and depression </vt:lpstr>
      <vt:lpstr>In short</vt:lpstr>
      <vt:lpstr>In short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potential protein biomarkers in a depressed Chinese Malaysian university student using liquid chromatography-tandem mass spectrometry</dc:title>
  <dc:creator>Win 10</dc:creator>
  <cp:lastModifiedBy>Win 10</cp:lastModifiedBy>
  <cp:revision>112</cp:revision>
  <dcterms:created xsi:type="dcterms:W3CDTF">2023-01-18T08:02:06Z</dcterms:created>
  <dcterms:modified xsi:type="dcterms:W3CDTF">2023-02-04T08:57:00Z</dcterms:modified>
</cp:coreProperties>
</file>