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73" r:id="rId3"/>
    <p:sldId id="268" r:id="rId4"/>
    <p:sldId id="280" r:id="rId5"/>
    <p:sldId id="281" r:id="rId6"/>
    <p:sldId id="282" r:id="rId7"/>
    <p:sldId id="283" r:id="rId8"/>
    <p:sldId id="284" r:id="rId9"/>
    <p:sldId id="28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110" d="100"/>
          <a:sy n="110" d="100"/>
        </p:scale>
        <p:origin x="-61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44;&#1080;&#1089;&#1089;&#1077;&#1088;&#1090;&#1072;&#1094;&#1080;&#1103;&#1060;\&#1057;&#1090;&#1072;&#1090;&#1100;&#1080;\2022\Sciforums\&#1043;&#1088;&#1072;&#1092;&#1080;&#1082;&#1080;_&#1076;&#1083;&#1103;_&#1089;&#1094;&#1080;&#1092;&#1086;&#1088;&#1091;&#1084;_&#1073;&#1080;&#1086;&#1084;&#1077;&#1076;&#1080;&#1094;&#1080;&#1085;&#107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44;&#1080;&#1089;&#1089;&#1077;&#1088;&#1090;&#1072;&#1094;&#1080;&#1103;&#1060;\&#1057;&#1090;&#1072;&#1090;&#1100;&#1080;\2022\Sciforums\&#1043;&#1088;&#1072;&#1092;&#1080;&#1082;&#1080;_&#1076;&#1083;&#1103;_&#1089;&#1094;&#1080;&#1092;&#1086;&#1088;&#1091;&#1084;_&#1073;&#1080;&#1086;&#1084;&#1077;&#1076;&#1080;&#1094;&#1080;&#1085;&#107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44;&#1080;&#1089;&#1089;&#1077;&#1088;&#1090;&#1072;&#1094;&#1080;&#1103;&#1060;\&#1057;&#1090;&#1072;&#1090;&#1100;&#1080;\2022\Sciforums\&#1043;&#1088;&#1072;&#1092;&#1080;&#1082;&#1080;_&#1076;&#1083;&#1103;_&#1089;&#1094;&#1080;&#1092;&#1086;&#1088;&#1091;&#1084;_&#1073;&#1080;&#1086;&#1084;&#1077;&#1076;&#1080;&#1094;&#1080;&#1085;&#107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044;&#1080;&#1089;&#1089;&#1077;&#1088;&#1090;&#1072;&#1094;&#1080;&#1103;&#1060;\&#1057;&#1090;&#1072;&#1090;&#1100;&#1080;\2022\Sciforums\&#1043;&#1088;&#1072;&#1092;&#1080;&#1082;&#1080;_&#1076;&#1083;&#1103;_&#1089;&#1094;&#1080;&#1092;&#1086;&#1088;&#1091;&#1084;_&#1073;&#1080;&#1086;&#1084;&#1077;&#1076;&#1080;&#1094;&#1080;&#1085;&#107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44;&#1080;&#1089;&#1089;&#1077;&#1088;&#1090;&#1072;&#1094;&#1080;&#1103;&#1060;\HSP70_2m_&#1089;&#109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44;&#1080;&#1089;&#1089;&#1077;&#1088;&#1090;&#1072;&#1094;&#1080;&#1103;&#1060;\HSP70_2m_&#1089;&#109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9413536422701"/>
          <c:y val="5.5500228569860408E-2"/>
          <c:w val="0.57384794113850524"/>
          <c:h val="0.8342027172731652"/>
        </c:manualLayout>
      </c:layout>
      <c:lineChart>
        <c:grouping val="standard"/>
        <c:varyColors val="0"/>
        <c:ser>
          <c:idx val="0"/>
          <c:order val="0"/>
          <c:tx>
            <c:strRef>
              <c:f>Лист1!$C$5</c:f>
              <c:strCache>
                <c:ptCount val="1"/>
                <c:pt idx="0">
                  <c:v>1</c:v>
                </c:pt>
              </c:strCache>
            </c:strRef>
          </c:tx>
          <c:spPr>
            <a:ln w="63500"/>
          </c:spPr>
          <c:marker>
            <c:symbol val="none"/>
          </c:marker>
          <c:errBars>
            <c:errDir val="y"/>
            <c:errBarType val="both"/>
            <c:errValType val="cust"/>
            <c:noEndCap val="0"/>
            <c:plus>
              <c:numRef>
                <c:f>Лист1!$D$18:$F$18</c:f>
                <c:numCache>
                  <c:formatCode>General</c:formatCode>
                  <c:ptCount val="3"/>
                  <c:pt idx="0">
                    <c:v>0.36</c:v>
                  </c:pt>
                  <c:pt idx="1">
                    <c:v>0.21</c:v>
                  </c:pt>
                  <c:pt idx="2">
                    <c:v>0.37</c:v>
                  </c:pt>
                </c:numCache>
              </c:numRef>
            </c:plus>
            <c:minus>
              <c:numRef>
                <c:f>Лист1!$D$18:$F$18</c:f>
                <c:numCache>
                  <c:formatCode>General</c:formatCode>
                  <c:ptCount val="3"/>
                  <c:pt idx="0">
                    <c:v>0.36</c:v>
                  </c:pt>
                  <c:pt idx="1">
                    <c:v>0.21</c:v>
                  </c:pt>
                  <c:pt idx="2">
                    <c:v>0.37</c:v>
                  </c:pt>
                </c:numCache>
              </c:numRef>
            </c:minus>
          </c:errBars>
          <c:cat>
            <c:numRef>
              <c:f>Лист1!$D$4:$F$4</c:f>
              <c:numCache>
                <c:formatCode>General</c:formatCode>
                <c:ptCount val="3"/>
                <c:pt idx="0">
                  <c:v>0</c:v>
                </c:pt>
                <c:pt idx="1">
                  <c:v>30</c:v>
                </c:pt>
                <c:pt idx="2">
                  <c:v>60</c:v>
                </c:pt>
              </c:numCache>
            </c:numRef>
          </c:cat>
          <c:val>
            <c:numRef>
              <c:f>Лист1!$D$5:$F$5</c:f>
              <c:numCache>
                <c:formatCode>General</c:formatCode>
                <c:ptCount val="3"/>
                <c:pt idx="0">
                  <c:v>5.8</c:v>
                </c:pt>
                <c:pt idx="1">
                  <c:v>14.42</c:v>
                </c:pt>
                <c:pt idx="2">
                  <c:v>14.9</c:v>
                </c:pt>
              </c:numCache>
            </c:numRef>
          </c:val>
          <c:smooth val="0"/>
        </c:ser>
        <c:ser>
          <c:idx val="1"/>
          <c:order val="1"/>
          <c:tx>
            <c:strRef>
              <c:f>Лист1!$C$6</c:f>
              <c:strCache>
                <c:ptCount val="1"/>
                <c:pt idx="0">
                  <c:v>2</c:v>
                </c:pt>
              </c:strCache>
            </c:strRef>
          </c:tx>
          <c:spPr>
            <a:ln w="63500">
              <a:solidFill>
                <a:srgbClr val="FF0000"/>
              </a:solidFill>
            </a:ln>
          </c:spPr>
          <c:marker>
            <c:symbol val="none"/>
          </c:marker>
          <c:errBars>
            <c:errDir val="y"/>
            <c:errBarType val="both"/>
            <c:errValType val="cust"/>
            <c:noEndCap val="0"/>
            <c:plus>
              <c:numRef>
                <c:f>Лист1!$D$19:$F$19</c:f>
                <c:numCache>
                  <c:formatCode>General</c:formatCode>
                  <c:ptCount val="3"/>
                  <c:pt idx="0">
                    <c:v>0.23</c:v>
                  </c:pt>
                  <c:pt idx="1">
                    <c:v>0.12</c:v>
                  </c:pt>
                  <c:pt idx="2">
                    <c:v>0.11</c:v>
                  </c:pt>
                </c:numCache>
              </c:numRef>
            </c:plus>
            <c:minus>
              <c:numRef>
                <c:f>Лист1!$D$19:$F$19</c:f>
                <c:numCache>
                  <c:formatCode>General</c:formatCode>
                  <c:ptCount val="3"/>
                  <c:pt idx="0">
                    <c:v>0.23</c:v>
                  </c:pt>
                  <c:pt idx="1">
                    <c:v>0.12</c:v>
                  </c:pt>
                  <c:pt idx="2">
                    <c:v>0.11</c:v>
                  </c:pt>
                </c:numCache>
              </c:numRef>
            </c:minus>
          </c:errBars>
          <c:cat>
            <c:numRef>
              <c:f>Лист1!$D$4:$F$4</c:f>
              <c:numCache>
                <c:formatCode>General</c:formatCode>
                <c:ptCount val="3"/>
                <c:pt idx="0">
                  <c:v>0</c:v>
                </c:pt>
                <c:pt idx="1">
                  <c:v>30</c:v>
                </c:pt>
                <c:pt idx="2">
                  <c:v>60</c:v>
                </c:pt>
              </c:numCache>
            </c:numRef>
          </c:cat>
          <c:val>
            <c:numRef>
              <c:f>Лист1!$D$6:$F$6</c:f>
              <c:numCache>
                <c:formatCode>General</c:formatCode>
                <c:ptCount val="3"/>
                <c:pt idx="0">
                  <c:v>6.9</c:v>
                </c:pt>
                <c:pt idx="1">
                  <c:v>2.57</c:v>
                </c:pt>
                <c:pt idx="2">
                  <c:v>4.33</c:v>
                </c:pt>
              </c:numCache>
            </c:numRef>
          </c:val>
          <c:smooth val="0"/>
        </c:ser>
        <c:ser>
          <c:idx val="2"/>
          <c:order val="2"/>
          <c:tx>
            <c:strRef>
              <c:f>Лист1!$C$7</c:f>
              <c:strCache>
                <c:ptCount val="1"/>
                <c:pt idx="0">
                  <c:v>3</c:v>
                </c:pt>
              </c:strCache>
            </c:strRef>
          </c:tx>
          <c:spPr>
            <a:ln w="63500"/>
          </c:spPr>
          <c:marker>
            <c:symbol val="none"/>
          </c:marker>
          <c:errBars>
            <c:errDir val="y"/>
            <c:errBarType val="both"/>
            <c:errValType val="cust"/>
            <c:noEndCap val="0"/>
            <c:plus>
              <c:numRef>
                <c:f>Лист1!$D$20:$F$20</c:f>
                <c:numCache>
                  <c:formatCode>General</c:formatCode>
                  <c:ptCount val="3"/>
                  <c:pt idx="0">
                    <c:v>0.23</c:v>
                  </c:pt>
                  <c:pt idx="1">
                    <c:v>0.17</c:v>
                  </c:pt>
                  <c:pt idx="2">
                    <c:v>0.15</c:v>
                  </c:pt>
                </c:numCache>
              </c:numRef>
            </c:plus>
            <c:minus>
              <c:numRef>
                <c:f>Лист1!$D$20:$F$20</c:f>
                <c:numCache>
                  <c:formatCode>General</c:formatCode>
                  <c:ptCount val="3"/>
                  <c:pt idx="0">
                    <c:v>0.23</c:v>
                  </c:pt>
                  <c:pt idx="1">
                    <c:v>0.17</c:v>
                  </c:pt>
                  <c:pt idx="2">
                    <c:v>0.15</c:v>
                  </c:pt>
                </c:numCache>
              </c:numRef>
            </c:minus>
          </c:errBars>
          <c:cat>
            <c:numRef>
              <c:f>Лист1!$D$4:$F$4</c:f>
              <c:numCache>
                <c:formatCode>General</c:formatCode>
                <c:ptCount val="3"/>
                <c:pt idx="0">
                  <c:v>0</c:v>
                </c:pt>
                <c:pt idx="1">
                  <c:v>30</c:v>
                </c:pt>
                <c:pt idx="2">
                  <c:v>60</c:v>
                </c:pt>
              </c:numCache>
            </c:numRef>
          </c:cat>
          <c:val>
            <c:numRef>
              <c:f>Лист1!$D$7:$F$7</c:f>
              <c:numCache>
                <c:formatCode>General</c:formatCode>
                <c:ptCount val="3"/>
                <c:pt idx="0">
                  <c:v>6.9</c:v>
                </c:pt>
                <c:pt idx="1">
                  <c:v>5.37</c:v>
                </c:pt>
                <c:pt idx="2">
                  <c:v>8.07</c:v>
                </c:pt>
              </c:numCache>
            </c:numRef>
          </c:val>
          <c:smooth val="0"/>
        </c:ser>
        <c:ser>
          <c:idx val="3"/>
          <c:order val="3"/>
          <c:tx>
            <c:strRef>
              <c:f>Лист1!$C$8</c:f>
              <c:strCache>
                <c:ptCount val="1"/>
                <c:pt idx="0">
                  <c:v>4</c:v>
                </c:pt>
              </c:strCache>
            </c:strRef>
          </c:tx>
          <c:spPr>
            <a:ln w="63500"/>
          </c:spPr>
          <c:marker>
            <c:symbol val="none"/>
          </c:marker>
          <c:errBars>
            <c:errDir val="y"/>
            <c:errBarType val="both"/>
            <c:errValType val="cust"/>
            <c:noEndCap val="0"/>
            <c:plus>
              <c:numRef>
                <c:f>Лист1!$D$21:$F$21</c:f>
                <c:numCache>
                  <c:formatCode>General</c:formatCode>
                  <c:ptCount val="3"/>
                  <c:pt idx="0">
                    <c:v>0.23</c:v>
                  </c:pt>
                  <c:pt idx="1">
                    <c:v>0.17</c:v>
                  </c:pt>
                  <c:pt idx="2">
                    <c:v>0.1</c:v>
                  </c:pt>
                </c:numCache>
              </c:numRef>
            </c:plus>
            <c:minus>
              <c:numRef>
                <c:f>Лист1!$D$21:$F$21</c:f>
                <c:numCache>
                  <c:formatCode>General</c:formatCode>
                  <c:ptCount val="3"/>
                  <c:pt idx="0">
                    <c:v>0.23</c:v>
                  </c:pt>
                  <c:pt idx="1">
                    <c:v>0.17</c:v>
                  </c:pt>
                  <c:pt idx="2">
                    <c:v>0.1</c:v>
                  </c:pt>
                </c:numCache>
              </c:numRef>
            </c:minus>
          </c:errBars>
          <c:cat>
            <c:numRef>
              <c:f>Лист1!$D$4:$F$4</c:f>
              <c:numCache>
                <c:formatCode>General</c:formatCode>
                <c:ptCount val="3"/>
                <c:pt idx="0">
                  <c:v>0</c:v>
                </c:pt>
                <c:pt idx="1">
                  <c:v>30</c:v>
                </c:pt>
                <c:pt idx="2">
                  <c:v>60</c:v>
                </c:pt>
              </c:numCache>
            </c:numRef>
          </c:cat>
          <c:val>
            <c:numRef>
              <c:f>Лист1!$D$8:$F$8</c:f>
              <c:numCache>
                <c:formatCode>General</c:formatCode>
                <c:ptCount val="3"/>
                <c:pt idx="0">
                  <c:v>6.9</c:v>
                </c:pt>
                <c:pt idx="1">
                  <c:v>6.07</c:v>
                </c:pt>
                <c:pt idx="2">
                  <c:v>3.5</c:v>
                </c:pt>
              </c:numCache>
            </c:numRef>
          </c:val>
          <c:smooth val="0"/>
        </c:ser>
        <c:ser>
          <c:idx val="4"/>
          <c:order val="4"/>
          <c:tx>
            <c:strRef>
              <c:f>Лист1!$C$9</c:f>
              <c:strCache>
                <c:ptCount val="1"/>
                <c:pt idx="0">
                  <c:v>5</c:v>
                </c:pt>
              </c:strCache>
            </c:strRef>
          </c:tx>
          <c:spPr>
            <a:ln w="63500"/>
          </c:spPr>
          <c:marker>
            <c:symbol val="none"/>
          </c:marker>
          <c:errBars>
            <c:errDir val="y"/>
            <c:errBarType val="both"/>
            <c:errValType val="cust"/>
            <c:noEndCap val="0"/>
            <c:plus>
              <c:numRef>
                <c:f>Лист1!$D$22:$F$22</c:f>
                <c:numCache>
                  <c:formatCode>General</c:formatCode>
                  <c:ptCount val="3"/>
                  <c:pt idx="0">
                    <c:v>0.23</c:v>
                  </c:pt>
                  <c:pt idx="1">
                    <c:v>0.12</c:v>
                  </c:pt>
                  <c:pt idx="2">
                    <c:v>0.13</c:v>
                  </c:pt>
                </c:numCache>
              </c:numRef>
            </c:plus>
            <c:minus>
              <c:numRef>
                <c:f>Лист1!$D$22:$F$22</c:f>
                <c:numCache>
                  <c:formatCode>General</c:formatCode>
                  <c:ptCount val="3"/>
                  <c:pt idx="0">
                    <c:v>0.23</c:v>
                  </c:pt>
                  <c:pt idx="1">
                    <c:v>0.12</c:v>
                  </c:pt>
                  <c:pt idx="2">
                    <c:v>0.13</c:v>
                  </c:pt>
                </c:numCache>
              </c:numRef>
            </c:minus>
          </c:errBars>
          <c:cat>
            <c:numRef>
              <c:f>Лист1!$D$4:$F$4</c:f>
              <c:numCache>
                <c:formatCode>General</c:formatCode>
                <c:ptCount val="3"/>
                <c:pt idx="0">
                  <c:v>0</c:v>
                </c:pt>
                <c:pt idx="1">
                  <c:v>30</c:v>
                </c:pt>
                <c:pt idx="2">
                  <c:v>60</c:v>
                </c:pt>
              </c:numCache>
            </c:numRef>
          </c:cat>
          <c:val>
            <c:numRef>
              <c:f>Лист1!$D$9:$F$9</c:f>
              <c:numCache>
                <c:formatCode>General</c:formatCode>
                <c:ptCount val="3"/>
                <c:pt idx="0">
                  <c:v>6.9</c:v>
                </c:pt>
                <c:pt idx="1">
                  <c:v>2.27</c:v>
                </c:pt>
                <c:pt idx="2">
                  <c:v>6.63</c:v>
                </c:pt>
              </c:numCache>
            </c:numRef>
          </c:val>
          <c:smooth val="0"/>
        </c:ser>
        <c:dLbls>
          <c:showLegendKey val="0"/>
          <c:showVal val="0"/>
          <c:showCatName val="0"/>
          <c:showSerName val="0"/>
          <c:showPercent val="0"/>
          <c:showBubbleSize val="0"/>
        </c:dLbls>
        <c:marker val="1"/>
        <c:smooth val="0"/>
        <c:axId val="71603328"/>
        <c:axId val="71604864"/>
      </c:lineChart>
      <c:catAx>
        <c:axId val="71603328"/>
        <c:scaling>
          <c:orientation val="minMax"/>
        </c:scaling>
        <c:delete val="0"/>
        <c:axPos val="b"/>
        <c:numFmt formatCode="General" sourceLinked="1"/>
        <c:majorTickMark val="out"/>
        <c:minorTickMark val="none"/>
        <c:tickLblPos val="nextTo"/>
        <c:crossAx val="71604864"/>
        <c:crosses val="autoZero"/>
        <c:auto val="1"/>
        <c:lblAlgn val="ctr"/>
        <c:lblOffset val="100"/>
        <c:noMultiLvlLbl val="0"/>
      </c:catAx>
      <c:valAx>
        <c:axId val="71604864"/>
        <c:scaling>
          <c:orientation val="minMax"/>
        </c:scaling>
        <c:delete val="0"/>
        <c:axPos val="l"/>
        <c:majorGridlines/>
        <c:numFmt formatCode="General" sourceLinked="1"/>
        <c:majorTickMark val="out"/>
        <c:minorTickMark val="none"/>
        <c:tickLblPos val="nextTo"/>
        <c:crossAx val="71603328"/>
        <c:crosses val="autoZero"/>
        <c:crossBetween val="between"/>
      </c:valAx>
      <c:spPr>
        <a:gradFill>
          <a:gsLst>
            <a:gs pos="0">
              <a:schemeClr val="accent1">
                <a:tint val="66000"/>
                <a:satMod val="160000"/>
              </a:schemeClr>
            </a:gs>
            <a:gs pos="82000">
              <a:schemeClr val="accent2">
                <a:lumMod val="40000"/>
                <a:lumOff val="60000"/>
              </a:schemeClr>
            </a:gs>
            <a:gs pos="50000">
              <a:schemeClr val="bg1"/>
            </a:gs>
            <a:gs pos="17000">
              <a:schemeClr val="accent1">
                <a:tint val="44500"/>
                <a:satMod val="160000"/>
              </a:schemeClr>
            </a:gs>
            <a:gs pos="100000">
              <a:srgbClr val="FF7C80"/>
            </a:gs>
          </a:gsLst>
          <a:lin ang="5400000" scaled="0"/>
        </a:gradFill>
        <a:ln>
          <a:gradFill>
            <a:gsLst>
              <a:gs pos="0">
                <a:schemeClr val="accent1">
                  <a:tint val="66000"/>
                  <a:satMod val="160000"/>
                </a:schemeClr>
              </a:gs>
              <a:gs pos="23000">
                <a:schemeClr val="accent1">
                  <a:tint val="44500"/>
                  <a:satMod val="160000"/>
                </a:schemeClr>
              </a:gs>
              <a:gs pos="100000">
                <a:schemeClr val="accent1">
                  <a:tint val="23500"/>
                  <a:satMod val="160000"/>
                </a:schemeClr>
              </a:gs>
            </a:gsLst>
            <a:lin ang="5400000" scaled="0"/>
          </a:gradFill>
        </a:ln>
      </c:spPr>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Лист1!$I$5</c:f>
              <c:strCache>
                <c:ptCount val="1"/>
                <c:pt idx="0">
                  <c:v>1</c:v>
                </c:pt>
              </c:strCache>
            </c:strRef>
          </c:tx>
          <c:spPr>
            <a:ln w="63500"/>
          </c:spPr>
          <c:marker>
            <c:symbol val="none"/>
          </c:marker>
          <c:errBars>
            <c:errDir val="y"/>
            <c:errBarType val="both"/>
            <c:errValType val="cust"/>
            <c:noEndCap val="0"/>
            <c:plus>
              <c:numRef>
                <c:f>Лист1!$J$11:$L$11</c:f>
                <c:numCache>
                  <c:formatCode>General</c:formatCode>
                  <c:ptCount val="3"/>
                  <c:pt idx="0">
                    <c:v>0.36</c:v>
                  </c:pt>
                  <c:pt idx="1">
                    <c:v>0.21</c:v>
                  </c:pt>
                  <c:pt idx="2">
                    <c:v>0.37</c:v>
                  </c:pt>
                </c:numCache>
              </c:numRef>
            </c:plus>
            <c:minus>
              <c:numRef>
                <c:f>Лист1!$J$11:$L$11</c:f>
                <c:numCache>
                  <c:formatCode>General</c:formatCode>
                  <c:ptCount val="3"/>
                  <c:pt idx="0">
                    <c:v>0.36</c:v>
                  </c:pt>
                  <c:pt idx="1">
                    <c:v>0.21</c:v>
                  </c:pt>
                  <c:pt idx="2">
                    <c:v>0.37</c:v>
                  </c:pt>
                </c:numCache>
              </c:numRef>
            </c:minus>
          </c:errBars>
          <c:cat>
            <c:numRef>
              <c:f>Лист1!$J$4:$L$4</c:f>
              <c:numCache>
                <c:formatCode>General</c:formatCode>
                <c:ptCount val="3"/>
                <c:pt idx="0">
                  <c:v>0</c:v>
                </c:pt>
                <c:pt idx="1">
                  <c:v>30</c:v>
                </c:pt>
                <c:pt idx="2">
                  <c:v>60</c:v>
                </c:pt>
              </c:numCache>
            </c:numRef>
          </c:cat>
          <c:val>
            <c:numRef>
              <c:f>Лист1!$J$5:$L$5</c:f>
              <c:numCache>
                <c:formatCode>General</c:formatCode>
                <c:ptCount val="3"/>
                <c:pt idx="0">
                  <c:v>5.8</c:v>
                </c:pt>
                <c:pt idx="1">
                  <c:v>14.42</c:v>
                </c:pt>
                <c:pt idx="2">
                  <c:v>14.9</c:v>
                </c:pt>
              </c:numCache>
            </c:numRef>
          </c:val>
          <c:smooth val="0"/>
        </c:ser>
        <c:ser>
          <c:idx val="1"/>
          <c:order val="1"/>
          <c:tx>
            <c:strRef>
              <c:f>Лист1!$I$6</c:f>
              <c:strCache>
                <c:ptCount val="1"/>
                <c:pt idx="0">
                  <c:v>2</c:v>
                </c:pt>
              </c:strCache>
            </c:strRef>
          </c:tx>
          <c:spPr>
            <a:ln w="63500">
              <a:solidFill>
                <a:srgbClr val="FF0000"/>
              </a:solidFill>
            </a:ln>
          </c:spPr>
          <c:marker>
            <c:symbol val="none"/>
          </c:marker>
          <c:errBars>
            <c:errDir val="y"/>
            <c:errBarType val="both"/>
            <c:errValType val="cust"/>
            <c:noEndCap val="0"/>
            <c:plus>
              <c:numRef>
                <c:f>Лист1!$J$12:$L$12</c:f>
                <c:numCache>
                  <c:formatCode>General</c:formatCode>
                  <c:ptCount val="3"/>
                  <c:pt idx="0">
                    <c:v>0.23</c:v>
                  </c:pt>
                  <c:pt idx="1">
                    <c:v>0.12</c:v>
                  </c:pt>
                  <c:pt idx="2">
                    <c:v>0.11</c:v>
                  </c:pt>
                </c:numCache>
              </c:numRef>
            </c:plus>
            <c:minus>
              <c:numRef>
                <c:f>Лист1!$J$12:$L$12</c:f>
                <c:numCache>
                  <c:formatCode>General</c:formatCode>
                  <c:ptCount val="3"/>
                  <c:pt idx="0">
                    <c:v>0.23</c:v>
                  </c:pt>
                  <c:pt idx="1">
                    <c:v>0.12</c:v>
                  </c:pt>
                  <c:pt idx="2">
                    <c:v>0.11</c:v>
                  </c:pt>
                </c:numCache>
              </c:numRef>
            </c:minus>
          </c:errBars>
          <c:cat>
            <c:numRef>
              <c:f>Лист1!$J$4:$L$4</c:f>
              <c:numCache>
                <c:formatCode>General</c:formatCode>
                <c:ptCount val="3"/>
                <c:pt idx="0">
                  <c:v>0</c:v>
                </c:pt>
                <c:pt idx="1">
                  <c:v>30</c:v>
                </c:pt>
                <c:pt idx="2">
                  <c:v>60</c:v>
                </c:pt>
              </c:numCache>
            </c:numRef>
          </c:cat>
          <c:val>
            <c:numRef>
              <c:f>Лист1!$J$6:$L$6</c:f>
              <c:numCache>
                <c:formatCode>General</c:formatCode>
                <c:ptCount val="3"/>
                <c:pt idx="0">
                  <c:v>6.9</c:v>
                </c:pt>
                <c:pt idx="1">
                  <c:v>2.57</c:v>
                </c:pt>
                <c:pt idx="2">
                  <c:v>4.33</c:v>
                </c:pt>
              </c:numCache>
            </c:numRef>
          </c:val>
          <c:smooth val="0"/>
        </c:ser>
        <c:ser>
          <c:idx val="2"/>
          <c:order val="2"/>
          <c:tx>
            <c:strRef>
              <c:f>Лист1!$I$7</c:f>
              <c:strCache>
                <c:ptCount val="1"/>
                <c:pt idx="0">
                  <c:v>6</c:v>
                </c:pt>
              </c:strCache>
            </c:strRef>
          </c:tx>
          <c:spPr>
            <a:ln w="63500">
              <a:solidFill>
                <a:srgbClr val="00B050"/>
              </a:solidFill>
            </a:ln>
          </c:spPr>
          <c:marker>
            <c:symbol val="none"/>
          </c:marker>
          <c:errBars>
            <c:errDir val="y"/>
            <c:errBarType val="both"/>
            <c:errValType val="cust"/>
            <c:noEndCap val="0"/>
            <c:plus>
              <c:numRef>
                <c:f>Лист1!$J$13:$L$13</c:f>
                <c:numCache>
                  <c:formatCode>General</c:formatCode>
                  <c:ptCount val="3"/>
                  <c:pt idx="0">
                    <c:v>0.23</c:v>
                  </c:pt>
                  <c:pt idx="1">
                    <c:v>0.18</c:v>
                  </c:pt>
                  <c:pt idx="2">
                    <c:v>0.14000000000000001</c:v>
                  </c:pt>
                </c:numCache>
              </c:numRef>
            </c:plus>
            <c:minus>
              <c:numRef>
                <c:f>Лист1!$J$13:$L$13</c:f>
                <c:numCache>
                  <c:formatCode>General</c:formatCode>
                  <c:ptCount val="3"/>
                  <c:pt idx="0">
                    <c:v>0.23</c:v>
                  </c:pt>
                  <c:pt idx="1">
                    <c:v>0.18</c:v>
                  </c:pt>
                  <c:pt idx="2">
                    <c:v>0.14000000000000001</c:v>
                  </c:pt>
                </c:numCache>
              </c:numRef>
            </c:minus>
          </c:errBars>
          <c:cat>
            <c:numRef>
              <c:f>Лист1!$J$4:$L$4</c:f>
              <c:numCache>
                <c:formatCode>General</c:formatCode>
                <c:ptCount val="3"/>
                <c:pt idx="0">
                  <c:v>0</c:v>
                </c:pt>
                <c:pt idx="1">
                  <c:v>30</c:v>
                </c:pt>
                <c:pt idx="2">
                  <c:v>60</c:v>
                </c:pt>
              </c:numCache>
            </c:numRef>
          </c:cat>
          <c:val>
            <c:numRef>
              <c:f>Лист1!$J$7:$L$7</c:f>
              <c:numCache>
                <c:formatCode>General</c:formatCode>
                <c:ptCount val="3"/>
                <c:pt idx="0">
                  <c:v>6.9</c:v>
                </c:pt>
                <c:pt idx="1">
                  <c:v>6.1</c:v>
                </c:pt>
                <c:pt idx="2">
                  <c:v>3.23</c:v>
                </c:pt>
              </c:numCache>
            </c:numRef>
          </c:val>
          <c:smooth val="0"/>
        </c:ser>
        <c:ser>
          <c:idx val="3"/>
          <c:order val="3"/>
          <c:tx>
            <c:strRef>
              <c:f>Лист1!$I$8</c:f>
              <c:strCache>
                <c:ptCount val="1"/>
                <c:pt idx="0">
                  <c:v>7</c:v>
                </c:pt>
              </c:strCache>
            </c:strRef>
          </c:tx>
          <c:spPr>
            <a:ln w="63500">
              <a:solidFill>
                <a:srgbClr val="EF11B0"/>
              </a:solidFill>
            </a:ln>
          </c:spPr>
          <c:marker>
            <c:symbol val="none"/>
          </c:marker>
          <c:errBars>
            <c:errDir val="y"/>
            <c:errBarType val="both"/>
            <c:errValType val="cust"/>
            <c:noEndCap val="0"/>
            <c:plus>
              <c:numRef>
                <c:f>Лист1!$J$14:$L$14</c:f>
                <c:numCache>
                  <c:formatCode>General</c:formatCode>
                  <c:ptCount val="3"/>
                  <c:pt idx="0">
                    <c:v>0.23</c:v>
                  </c:pt>
                  <c:pt idx="1">
                    <c:v>0.19</c:v>
                  </c:pt>
                  <c:pt idx="2">
                    <c:v>0.22</c:v>
                  </c:pt>
                </c:numCache>
              </c:numRef>
            </c:plus>
            <c:minus>
              <c:numRef>
                <c:f>Лист1!$J$14:$L$14</c:f>
                <c:numCache>
                  <c:formatCode>General</c:formatCode>
                  <c:ptCount val="3"/>
                  <c:pt idx="0">
                    <c:v>0.23</c:v>
                  </c:pt>
                  <c:pt idx="1">
                    <c:v>0.19</c:v>
                  </c:pt>
                  <c:pt idx="2">
                    <c:v>0.22</c:v>
                  </c:pt>
                </c:numCache>
              </c:numRef>
            </c:minus>
          </c:errBars>
          <c:cat>
            <c:numRef>
              <c:f>Лист1!$J$4:$L$4</c:f>
              <c:numCache>
                <c:formatCode>General</c:formatCode>
                <c:ptCount val="3"/>
                <c:pt idx="0">
                  <c:v>0</c:v>
                </c:pt>
                <c:pt idx="1">
                  <c:v>30</c:v>
                </c:pt>
                <c:pt idx="2">
                  <c:v>60</c:v>
                </c:pt>
              </c:numCache>
            </c:numRef>
          </c:cat>
          <c:val>
            <c:numRef>
              <c:f>Лист1!$J$8:$L$8</c:f>
              <c:numCache>
                <c:formatCode>General</c:formatCode>
                <c:ptCount val="3"/>
                <c:pt idx="0">
                  <c:v>6.9</c:v>
                </c:pt>
                <c:pt idx="1">
                  <c:v>6.63</c:v>
                </c:pt>
                <c:pt idx="2">
                  <c:v>8.17</c:v>
                </c:pt>
              </c:numCache>
            </c:numRef>
          </c:val>
          <c:smooth val="0"/>
        </c:ser>
        <c:ser>
          <c:idx val="4"/>
          <c:order val="4"/>
          <c:tx>
            <c:strRef>
              <c:f>Лист1!$I$9</c:f>
              <c:strCache>
                <c:ptCount val="1"/>
                <c:pt idx="0">
                  <c:v>8</c:v>
                </c:pt>
              </c:strCache>
            </c:strRef>
          </c:tx>
          <c:spPr>
            <a:ln w="63500">
              <a:solidFill>
                <a:srgbClr val="112DFB"/>
              </a:solidFill>
            </a:ln>
          </c:spPr>
          <c:marker>
            <c:symbol val="none"/>
          </c:marker>
          <c:errBars>
            <c:errDir val="y"/>
            <c:errBarType val="both"/>
            <c:errValType val="cust"/>
            <c:noEndCap val="0"/>
            <c:plus>
              <c:numRef>
                <c:f>Лист1!$J$15:$L$15</c:f>
                <c:numCache>
                  <c:formatCode>General</c:formatCode>
                  <c:ptCount val="3"/>
                  <c:pt idx="0">
                    <c:v>0.23</c:v>
                  </c:pt>
                  <c:pt idx="1">
                    <c:v>0.16</c:v>
                  </c:pt>
                  <c:pt idx="2">
                    <c:v>0.1</c:v>
                  </c:pt>
                </c:numCache>
              </c:numRef>
            </c:plus>
            <c:minus>
              <c:numRef>
                <c:f>Лист1!$J$15:$L$15</c:f>
                <c:numCache>
                  <c:formatCode>General</c:formatCode>
                  <c:ptCount val="3"/>
                  <c:pt idx="0">
                    <c:v>0.23</c:v>
                  </c:pt>
                  <c:pt idx="1">
                    <c:v>0.16</c:v>
                  </c:pt>
                  <c:pt idx="2">
                    <c:v>0.1</c:v>
                  </c:pt>
                </c:numCache>
              </c:numRef>
            </c:minus>
          </c:errBars>
          <c:cat>
            <c:numRef>
              <c:f>Лист1!$J$4:$L$4</c:f>
              <c:numCache>
                <c:formatCode>General</c:formatCode>
                <c:ptCount val="3"/>
                <c:pt idx="0">
                  <c:v>0</c:v>
                </c:pt>
                <c:pt idx="1">
                  <c:v>30</c:v>
                </c:pt>
                <c:pt idx="2">
                  <c:v>60</c:v>
                </c:pt>
              </c:numCache>
            </c:numRef>
          </c:cat>
          <c:val>
            <c:numRef>
              <c:f>Лист1!$J$9:$L$9</c:f>
              <c:numCache>
                <c:formatCode>General</c:formatCode>
                <c:ptCount val="3"/>
                <c:pt idx="0">
                  <c:v>6.9</c:v>
                </c:pt>
                <c:pt idx="1">
                  <c:v>4.2</c:v>
                </c:pt>
                <c:pt idx="2">
                  <c:v>3.07</c:v>
                </c:pt>
              </c:numCache>
            </c:numRef>
          </c:val>
          <c:smooth val="0"/>
        </c:ser>
        <c:dLbls>
          <c:showLegendKey val="0"/>
          <c:showVal val="0"/>
          <c:showCatName val="0"/>
          <c:showSerName val="0"/>
          <c:showPercent val="0"/>
          <c:showBubbleSize val="0"/>
        </c:dLbls>
        <c:marker val="1"/>
        <c:smooth val="0"/>
        <c:axId val="86965248"/>
        <c:axId val="87864064"/>
      </c:lineChart>
      <c:catAx>
        <c:axId val="86965248"/>
        <c:scaling>
          <c:orientation val="minMax"/>
        </c:scaling>
        <c:delete val="0"/>
        <c:axPos val="b"/>
        <c:numFmt formatCode="General" sourceLinked="1"/>
        <c:majorTickMark val="out"/>
        <c:minorTickMark val="none"/>
        <c:tickLblPos val="nextTo"/>
        <c:crossAx val="87864064"/>
        <c:crosses val="autoZero"/>
        <c:auto val="1"/>
        <c:lblAlgn val="ctr"/>
        <c:lblOffset val="100"/>
        <c:noMultiLvlLbl val="0"/>
      </c:catAx>
      <c:valAx>
        <c:axId val="87864064"/>
        <c:scaling>
          <c:orientation val="minMax"/>
        </c:scaling>
        <c:delete val="0"/>
        <c:axPos val="l"/>
        <c:majorGridlines/>
        <c:numFmt formatCode="General" sourceLinked="1"/>
        <c:majorTickMark val="out"/>
        <c:minorTickMark val="none"/>
        <c:tickLblPos val="nextTo"/>
        <c:crossAx val="86965248"/>
        <c:crosses val="autoZero"/>
        <c:crossBetween val="between"/>
      </c:valAx>
      <c:spPr>
        <a:gradFill>
          <a:gsLst>
            <a:gs pos="57000">
              <a:schemeClr val="bg1"/>
            </a:gs>
            <a:gs pos="28000">
              <a:schemeClr val="tx2">
                <a:lumMod val="20000"/>
                <a:lumOff val="80000"/>
              </a:schemeClr>
            </a:gs>
            <a:gs pos="0">
              <a:schemeClr val="accent1">
                <a:tint val="66000"/>
                <a:satMod val="160000"/>
              </a:schemeClr>
            </a:gs>
            <a:gs pos="86000">
              <a:schemeClr val="accent2">
                <a:lumMod val="40000"/>
                <a:lumOff val="60000"/>
              </a:schemeClr>
            </a:gs>
            <a:gs pos="100000">
              <a:srgbClr val="FF7C80"/>
            </a:gs>
          </a:gsLst>
          <a:lin ang="5400000" scaled="0"/>
        </a:gradFill>
      </c:spPr>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Лист1!$O$5</c:f>
              <c:strCache>
                <c:ptCount val="1"/>
                <c:pt idx="0">
                  <c:v>1</c:v>
                </c:pt>
              </c:strCache>
            </c:strRef>
          </c:tx>
          <c:spPr>
            <a:ln w="63500"/>
          </c:spPr>
          <c:marker>
            <c:symbol val="none"/>
          </c:marker>
          <c:errBars>
            <c:errDir val="y"/>
            <c:errBarType val="both"/>
            <c:errValType val="cust"/>
            <c:noEndCap val="0"/>
            <c:plus>
              <c:numRef>
                <c:f>Лист1!$P$10:$R$10</c:f>
                <c:numCache>
                  <c:formatCode>General</c:formatCode>
                  <c:ptCount val="3"/>
                  <c:pt idx="0">
                    <c:v>0.36</c:v>
                  </c:pt>
                  <c:pt idx="1">
                    <c:v>0.21</c:v>
                  </c:pt>
                  <c:pt idx="2">
                    <c:v>0.37</c:v>
                  </c:pt>
                </c:numCache>
              </c:numRef>
            </c:plus>
            <c:minus>
              <c:numRef>
                <c:f>Лист1!$P$10:$R$10</c:f>
                <c:numCache>
                  <c:formatCode>General</c:formatCode>
                  <c:ptCount val="3"/>
                  <c:pt idx="0">
                    <c:v>0.36</c:v>
                  </c:pt>
                  <c:pt idx="1">
                    <c:v>0.21</c:v>
                  </c:pt>
                  <c:pt idx="2">
                    <c:v>0.37</c:v>
                  </c:pt>
                </c:numCache>
              </c:numRef>
            </c:minus>
          </c:errBars>
          <c:cat>
            <c:numRef>
              <c:f>Лист1!$P$4:$R$4</c:f>
              <c:numCache>
                <c:formatCode>General</c:formatCode>
                <c:ptCount val="3"/>
                <c:pt idx="0">
                  <c:v>0</c:v>
                </c:pt>
                <c:pt idx="1">
                  <c:v>30</c:v>
                </c:pt>
                <c:pt idx="2">
                  <c:v>60</c:v>
                </c:pt>
              </c:numCache>
            </c:numRef>
          </c:cat>
          <c:val>
            <c:numRef>
              <c:f>Лист1!$P$5:$R$5</c:f>
              <c:numCache>
                <c:formatCode>General</c:formatCode>
                <c:ptCount val="3"/>
                <c:pt idx="0">
                  <c:v>5.8</c:v>
                </c:pt>
                <c:pt idx="1">
                  <c:v>14.42</c:v>
                </c:pt>
                <c:pt idx="2">
                  <c:v>14.9</c:v>
                </c:pt>
              </c:numCache>
            </c:numRef>
          </c:val>
          <c:smooth val="0"/>
        </c:ser>
        <c:ser>
          <c:idx val="1"/>
          <c:order val="1"/>
          <c:tx>
            <c:strRef>
              <c:f>Лист1!$O$6</c:f>
              <c:strCache>
                <c:ptCount val="1"/>
                <c:pt idx="0">
                  <c:v>2</c:v>
                </c:pt>
              </c:strCache>
            </c:strRef>
          </c:tx>
          <c:spPr>
            <a:ln w="63500">
              <a:solidFill>
                <a:srgbClr val="FF0000"/>
              </a:solidFill>
            </a:ln>
          </c:spPr>
          <c:marker>
            <c:symbol val="none"/>
          </c:marker>
          <c:errBars>
            <c:errDir val="y"/>
            <c:errBarType val="both"/>
            <c:errValType val="cust"/>
            <c:noEndCap val="0"/>
            <c:plus>
              <c:numRef>
                <c:f>Лист1!$P$11:$R$11</c:f>
                <c:numCache>
                  <c:formatCode>General</c:formatCode>
                  <c:ptCount val="3"/>
                  <c:pt idx="0">
                    <c:v>0.23</c:v>
                  </c:pt>
                  <c:pt idx="1">
                    <c:v>0.12</c:v>
                  </c:pt>
                  <c:pt idx="2">
                    <c:v>0.11</c:v>
                  </c:pt>
                </c:numCache>
              </c:numRef>
            </c:plus>
            <c:minus>
              <c:numRef>
                <c:f>Лист1!$P$11:$R$11</c:f>
                <c:numCache>
                  <c:formatCode>General</c:formatCode>
                  <c:ptCount val="3"/>
                  <c:pt idx="0">
                    <c:v>0.23</c:v>
                  </c:pt>
                  <c:pt idx="1">
                    <c:v>0.12</c:v>
                  </c:pt>
                  <c:pt idx="2">
                    <c:v>0.11</c:v>
                  </c:pt>
                </c:numCache>
              </c:numRef>
            </c:minus>
          </c:errBars>
          <c:cat>
            <c:numRef>
              <c:f>Лист1!$P$4:$R$4</c:f>
              <c:numCache>
                <c:formatCode>General</c:formatCode>
                <c:ptCount val="3"/>
                <c:pt idx="0">
                  <c:v>0</c:v>
                </c:pt>
                <c:pt idx="1">
                  <c:v>30</c:v>
                </c:pt>
                <c:pt idx="2">
                  <c:v>60</c:v>
                </c:pt>
              </c:numCache>
            </c:numRef>
          </c:cat>
          <c:val>
            <c:numRef>
              <c:f>Лист1!$P$6:$R$6</c:f>
              <c:numCache>
                <c:formatCode>General</c:formatCode>
                <c:ptCount val="3"/>
                <c:pt idx="0">
                  <c:v>6.9</c:v>
                </c:pt>
                <c:pt idx="1">
                  <c:v>2.57</c:v>
                </c:pt>
                <c:pt idx="2">
                  <c:v>4.33</c:v>
                </c:pt>
              </c:numCache>
            </c:numRef>
          </c:val>
          <c:smooth val="0"/>
        </c:ser>
        <c:ser>
          <c:idx val="2"/>
          <c:order val="2"/>
          <c:tx>
            <c:strRef>
              <c:f>Лист1!$O$7</c:f>
              <c:strCache>
                <c:ptCount val="1"/>
                <c:pt idx="0">
                  <c:v>9</c:v>
                </c:pt>
              </c:strCache>
            </c:strRef>
          </c:tx>
          <c:spPr>
            <a:ln w="63500">
              <a:solidFill>
                <a:srgbClr val="16F841"/>
              </a:solidFill>
            </a:ln>
          </c:spPr>
          <c:marker>
            <c:symbol val="none"/>
          </c:marker>
          <c:errBars>
            <c:errDir val="y"/>
            <c:errBarType val="both"/>
            <c:errValType val="cust"/>
            <c:noEndCap val="0"/>
            <c:plus>
              <c:numRef>
                <c:f>Лист1!$P$12:$R$12</c:f>
                <c:numCache>
                  <c:formatCode>General</c:formatCode>
                  <c:ptCount val="3"/>
                  <c:pt idx="0">
                    <c:v>0.23</c:v>
                  </c:pt>
                  <c:pt idx="1">
                    <c:v>0.19</c:v>
                  </c:pt>
                  <c:pt idx="2">
                    <c:v>0.19</c:v>
                  </c:pt>
                </c:numCache>
              </c:numRef>
            </c:plus>
            <c:minus>
              <c:numRef>
                <c:f>Лист1!$P$12:$R$12</c:f>
                <c:numCache>
                  <c:formatCode>General</c:formatCode>
                  <c:ptCount val="3"/>
                  <c:pt idx="0">
                    <c:v>0.23</c:v>
                  </c:pt>
                  <c:pt idx="1">
                    <c:v>0.19</c:v>
                  </c:pt>
                  <c:pt idx="2">
                    <c:v>0.19</c:v>
                  </c:pt>
                </c:numCache>
              </c:numRef>
            </c:minus>
          </c:errBars>
          <c:cat>
            <c:numRef>
              <c:f>Лист1!$P$4:$R$4</c:f>
              <c:numCache>
                <c:formatCode>General</c:formatCode>
                <c:ptCount val="3"/>
                <c:pt idx="0">
                  <c:v>0</c:v>
                </c:pt>
                <c:pt idx="1">
                  <c:v>30</c:v>
                </c:pt>
                <c:pt idx="2">
                  <c:v>60</c:v>
                </c:pt>
              </c:numCache>
            </c:numRef>
          </c:cat>
          <c:val>
            <c:numRef>
              <c:f>Лист1!$P$7:$R$7</c:f>
              <c:numCache>
                <c:formatCode>General</c:formatCode>
                <c:ptCount val="3"/>
                <c:pt idx="0">
                  <c:v>6.9</c:v>
                </c:pt>
                <c:pt idx="1">
                  <c:v>5.76</c:v>
                </c:pt>
                <c:pt idx="2">
                  <c:v>4.5</c:v>
                </c:pt>
              </c:numCache>
            </c:numRef>
          </c:val>
          <c:smooth val="0"/>
        </c:ser>
        <c:ser>
          <c:idx val="3"/>
          <c:order val="3"/>
          <c:tx>
            <c:strRef>
              <c:f>Лист1!$O$8</c:f>
              <c:strCache>
                <c:ptCount val="1"/>
                <c:pt idx="0">
                  <c:v>10</c:v>
                </c:pt>
              </c:strCache>
            </c:strRef>
          </c:tx>
          <c:spPr>
            <a:ln w="63500">
              <a:solidFill>
                <a:srgbClr val="CDB033"/>
              </a:solidFill>
            </a:ln>
          </c:spPr>
          <c:marker>
            <c:symbol val="none"/>
          </c:marker>
          <c:errBars>
            <c:errDir val="y"/>
            <c:errBarType val="both"/>
            <c:errValType val="cust"/>
            <c:noEndCap val="0"/>
            <c:plus>
              <c:numRef>
                <c:f>Лист1!$P$13:$R$13</c:f>
                <c:numCache>
                  <c:formatCode>General</c:formatCode>
                  <c:ptCount val="3"/>
                  <c:pt idx="0">
                    <c:v>0.23</c:v>
                  </c:pt>
                  <c:pt idx="1">
                    <c:v>0.1</c:v>
                  </c:pt>
                  <c:pt idx="2">
                    <c:v>0.19</c:v>
                  </c:pt>
                </c:numCache>
              </c:numRef>
            </c:plus>
            <c:minus>
              <c:numRef>
                <c:f>Лист1!$P$13:$R$13</c:f>
                <c:numCache>
                  <c:formatCode>General</c:formatCode>
                  <c:ptCount val="3"/>
                  <c:pt idx="0">
                    <c:v>0.23</c:v>
                  </c:pt>
                  <c:pt idx="1">
                    <c:v>0.1</c:v>
                  </c:pt>
                  <c:pt idx="2">
                    <c:v>0.19</c:v>
                  </c:pt>
                </c:numCache>
              </c:numRef>
            </c:minus>
          </c:errBars>
          <c:cat>
            <c:numRef>
              <c:f>Лист1!$P$4:$R$4</c:f>
              <c:numCache>
                <c:formatCode>General</c:formatCode>
                <c:ptCount val="3"/>
                <c:pt idx="0">
                  <c:v>0</c:v>
                </c:pt>
                <c:pt idx="1">
                  <c:v>30</c:v>
                </c:pt>
                <c:pt idx="2">
                  <c:v>60</c:v>
                </c:pt>
              </c:numCache>
            </c:numRef>
          </c:cat>
          <c:val>
            <c:numRef>
              <c:f>Лист1!$P$8:$R$8</c:f>
              <c:numCache>
                <c:formatCode>General</c:formatCode>
                <c:ptCount val="3"/>
                <c:pt idx="0">
                  <c:v>6.9</c:v>
                </c:pt>
                <c:pt idx="1">
                  <c:v>5.03</c:v>
                </c:pt>
                <c:pt idx="2">
                  <c:v>7.87</c:v>
                </c:pt>
              </c:numCache>
            </c:numRef>
          </c:val>
          <c:smooth val="0"/>
        </c:ser>
        <c:dLbls>
          <c:showLegendKey val="0"/>
          <c:showVal val="0"/>
          <c:showCatName val="0"/>
          <c:showSerName val="0"/>
          <c:showPercent val="0"/>
          <c:showBubbleSize val="0"/>
        </c:dLbls>
        <c:marker val="1"/>
        <c:smooth val="0"/>
        <c:axId val="90688896"/>
        <c:axId val="90752896"/>
      </c:lineChart>
      <c:catAx>
        <c:axId val="90688896"/>
        <c:scaling>
          <c:orientation val="minMax"/>
        </c:scaling>
        <c:delete val="0"/>
        <c:axPos val="b"/>
        <c:numFmt formatCode="General" sourceLinked="1"/>
        <c:majorTickMark val="out"/>
        <c:minorTickMark val="none"/>
        <c:tickLblPos val="nextTo"/>
        <c:crossAx val="90752896"/>
        <c:crosses val="autoZero"/>
        <c:auto val="1"/>
        <c:lblAlgn val="ctr"/>
        <c:lblOffset val="100"/>
        <c:noMultiLvlLbl val="0"/>
      </c:catAx>
      <c:valAx>
        <c:axId val="90752896"/>
        <c:scaling>
          <c:orientation val="minMax"/>
        </c:scaling>
        <c:delete val="0"/>
        <c:axPos val="l"/>
        <c:majorGridlines/>
        <c:numFmt formatCode="General" sourceLinked="1"/>
        <c:majorTickMark val="out"/>
        <c:minorTickMark val="none"/>
        <c:tickLblPos val="nextTo"/>
        <c:crossAx val="90688896"/>
        <c:crosses val="autoZero"/>
        <c:crossBetween val="between"/>
      </c:valAx>
      <c:spPr>
        <a:gradFill>
          <a:gsLst>
            <a:gs pos="0">
              <a:schemeClr val="accent1">
                <a:tint val="66000"/>
                <a:satMod val="160000"/>
              </a:schemeClr>
            </a:gs>
            <a:gs pos="50000">
              <a:schemeClr val="accent1">
                <a:lumMod val="20000"/>
                <a:lumOff val="80000"/>
              </a:schemeClr>
            </a:gs>
            <a:gs pos="100000">
              <a:srgbClr val="FF7C80"/>
            </a:gs>
          </a:gsLst>
          <a:lin ang="5400000" scaled="0"/>
        </a:gradFill>
      </c:spPr>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Лист1!$U$5</c:f>
              <c:strCache>
                <c:ptCount val="1"/>
                <c:pt idx="0">
                  <c:v>1</c:v>
                </c:pt>
              </c:strCache>
            </c:strRef>
          </c:tx>
          <c:spPr>
            <a:ln w="63500"/>
          </c:spPr>
          <c:marker>
            <c:symbol val="none"/>
          </c:marker>
          <c:errBars>
            <c:errDir val="y"/>
            <c:errBarType val="both"/>
            <c:errValType val="cust"/>
            <c:noEndCap val="0"/>
            <c:plus>
              <c:numRef>
                <c:f>Лист1!$V$10:$X$10</c:f>
                <c:numCache>
                  <c:formatCode>General</c:formatCode>
                  <c:ptCount val="3"/>
                  <c:pt idx="0">
                    <c:v>0.36</c:v>
                  </c:pt>
                  <c:pt idx="1">
                    <c:v>0.21</c:v>
                  </c:pt>
                  <c:pt idx="2">
                    <c:v>0.37</c:v>
                  </c:pt>
                </c:numCache>
              </c:numRef>
            </c:plus>
            <c:minus>
              <c:numRef>
                <c:f>Лист1!$V$10:$X$10</c:f>
                <c:numCache>
                  <c:formatCode>General</c:formatCode>
                  <c:ptCount val="3"/>
                  <c:pt idx="0">
                    <c:v>0.36</c:v>
                  </c:pt>
                  <c:pt idx="1">
                    <c:v>0.21</c:v>
                  </c:pt>
                  <c:pt idx="2">
                    <c:v>0.37</c:v>
                  </c:pt>
                </c:numCache>
              </c:numRef>
            </c:minus>
          </c:errBars>
          <c:cat>
            <c:numRef>
              <c:f>Лист1!$V$4:$X$4</c:f>
              <c:numCache>
                <c:formatCode>General</c:formatCode>
                <c:ptCount val="3"/>
                <c:pt idx="0">
                  <c:v>0</c:v>
                </c:pt>
                <c:pt idx="1">
                  <c:v>30</c:v>
                </c:pt>
                <c:pt idx="2">
                  <c:v>60</c:v>
                </c:pt>
              </c:numCache>
            </c:numRef>
          </c:cat>
          <c:val>
            <c:numRef>
              <c:f>Лист1!$V$5:$X$5</c:f>
              <c:numCache>
                <c:formatCode>General</c:formatCode>
                <c:ptCount val="3"/>
                <c:pt idx="0">
                  <c:v>5.8</c:v>
                </c:pt>
                <c:pt idx="1">
                  <c:v>14.42</c:v>
                </c:pt>
                <c:pt idx="2">
                  <c:v>14.9</c:v>
                </c:pt>
              </c:numCache>
            </c:numRef>
          </c:val>
          <c:smooth val="0"/>
        </c:ser>
        <c:ser>
          <c:idx val="1"/>
          <c:order val="1"/>
          <c:tx>
            <c:strRef>
              <c:f>Лист1!$U$6</c:f>
              <c:strCache>
                <c:ptCount val="1"/>
                <c:pt idx="0">
                  <c:v>2</c:v>
                </c:pt>
              </c:strCache>
            </c:strRef>
          </c:tx>
          <c:spPr>
            <a:ln w="63500">
              <a:solidFill>
                <a:srgbClr val="FF0000"/>
              </a:solidFill>
            </a:ln>
          </c:spPr>
          <c:marker>
            <c:symbol val="none"/>
          </c:marker>
          <c:errBars>
            <c:errDir val="y"/>
            <c:errBarType val="both"/>
            <c:errValType val="cust"/>
            <c:noEndCap val="0"/>
            <c:plus>
              <c:numRef>
                <c:f>Лист1!$V$11:$X$11</c:f>
                <c:numCache>
                  <c:formatCode>General</c:formatCode>
                  <c:ptCount val="3"/>
                  <c:pt idx="0">
                    <c:v>0.23</c:v>
                  </c:pt>
                  <c:pt idx="1">
                    <c:v>0.12</c:v>
                  </c:pt>
                  <c:pt idx="2">
                    <c:v>0.11</c:v>
                  </c:pt>
                </c:numCache>
              </c:numRef>
            </c:plus>
            <c:minus>
              <c:numRef>
                <c:f>Лист1!$V$11:$X$11</c:f>
                <c:numCache>
                  <c:formatCode>General</c:formatCode>
                  <c:ptCount val="3"/>
                  <c:pt idx="0">
                    <c:v>0.23</c:v>
                  </c:pt>
                  <c:pt idx="1">
                    <c:v>0.12</c:v>
                  </c:pt>
                  <c:pt idx="2">
                    <c:v>0.11</c:v>
                  </c:pt>
                </c:numCache>
              </c:numRef>
            </c:minus>
          </c:errBars>
          <c:cat>
            <c:numRef>
              <c:f>Лист1!$V$4:$X$4</c:f>
              <c:numCache>
                <c:formatCode>General</c:formatCode>
                <c:ptCount val="3"/>
                <c:pt idx="0">
                  <c:v>0</c:v>
                </c:pt>
                <c:pt idx="1">
                  <c:v>30</c:v>
                </c:pt>
                <c:pt idx="2">
                  <c:v>60</c:v>
                </c:pt>
              </c:numCache>
            </c:numRef>
          </c:cat>
          <c:val>
            <c:numRef>
              <c:f>Лист1!$V$6:$X$6</c:f>
              <c:numCache>
                <c:formatCode>General</c:formatCode>
                <c:ptCount val="3"/>
                <c:pt idx="0">
                  <c:v>6.9</c:v>
                </c:pt>
                <c:pt idx="1">
                  <c:v>2.57</c:v>
                </c:pt>
                <c:pt idx="2">
                  <c:v>4.33</c:v>
                </c:pt>
              </c:numCache>
            </c:numRef>
          </c:val>
          <c:smooth val="0"/>
        </c:ser>
        <c:ser>
          <c:idx val="2"/>
          <c:order val="2"/>
          <c:tx>
            <c:strRef>
              <c:f>Лист1!$U$7</c:f>
              <c:strCache>
                <c:ptCount val="1"/>
                <c:pt idx="0">
                  <c:v>11</c:v>
                </c:pt>
              </c:strCache>
            </c:strRef>
          </c:tx>
          <c:spPr>
            <a:ln w="63500">
              <a:solidFill>
                <a:schemeClr val="bg1">
                  <a:lumMod val="50000"/>
                </a:schemeClr>
              </a:solidFill>
            </a:ln>
          </c:spPr>
          <c:marker>
            <c:symbol val="none"/>
          </c:marker>
          <c:errBars>
            <c:errDir val="y"/>
            <c:errBarType val="both"/>
            <c:errValType val="cust"/>
            <c:noEndCap val="0"/>
            <c:plus>
              <c:numRef>
                <c:f>Лист1!$V$12:$X$12</c:f>
                <c:numCache>
                  <c:formatCode>General</c:formatCode>
                  <c:ptCount val="3"/>
                  <c:pt idx="0">
                    <c:v>0.23</c:v>
                  </c:pt>
                  <c:pt idx="1">
                    <c:v>0.28000000000000003</c:v>
                  </c:pt>
                  <c:pt idx="2">
                    <c:v>0.15</c:v>
                  </c:pt>
                </c:numCache>
              </c:numRef>
            </c:plus>
            <c:minus>
              <c:numRef>
                <c:f>Лист1!$V$12:$X$12</c:f>
                <c:numCache>
                  <c:formatCode>General</c:formatCode>
                  <c:ptCount val="3"/>
                  <c:pt idx="0">
                    <c:v>0.23</c:v>
                  </c:pt>
                  <c:pt idx="1">
                    <c:v>0.28000000000000003</c:v>
                  </c:pt>
                  <c:pt idx="2">
                    <c:v>0.15</c:v>
                  </c:pt>
                </c:numCache>
              </c:numRef>
            </c:minus>
          </c:errBars>
          <c:cat>
            <c:numRef>
              <c:f>Лист1!$V$4:$X$4</c:f>
              <c:numCache>
                <c:formatCode>General</c:formatCode>
                <c:ptCount val="3"/>
                <c:pt idx="0">
                  <c:v>0</c:v>
                </c:pt>
                <c:pt idx="1">
                  <c:v>30</c:v>
                </c:pt>
                <c:pt idx="2">
                  <c:v>60</c:v>
                </c:pt>
              </c:numCache>
            </c:numRef>
          </c:cat>
          <c:val>
            <c:numRef>
              <c:f>Лист1!$V$7:$X$7</c:f>
              <c:numCache>
                <c:formatCode>General</c:formatCode>
                <c:ptCount val="3"/>
                <c:pt idx="0">
                  <c:v>6.9</c:v>
                </c:pt>
                <c:pt idx="1">
                  <c:v>6.07</c:v>
                </c:pt>
                <c:pt idx="2">
                  <c:v>7</c:v>
                </c:pt>
              </c:numCache>
            </c:numRef>
          </c:val>
          <c:smooth val="0"/>
        </c:ser>
        <c:ser>
          <c:idx val="3"/>
          <c:order val="3"/>
          <c:tx>
            <c:strRef>
              <c:f>Лист1!$U$8</c:f>
              <c:strCache>
                <c:ptCount val="1"/>
                <c:pt idx="0">
                  <c:v>12</c:v>
                </c:pt>
              </c:strCache>
            </c:strRef>
          </c:tx>
          <c:spPr>
            <a:ln w="63500">
              <a:solidFill>
                <a:srgbClr val="453559"/>
              </a:solidFill>
            </a:ln>
          </c:spPr>
          <c:marker>
            <c:symbol val="none"/>
          </c:marker>
          <c:errBars>
            <c:errDir val="y"/>
            <c:errBarType val="both"/>
            <c:errValType val="cust"/>
            <c:noEndCap val="0"/>
            <c:plus>
              <c:numRef>
                <c:f>Лист1!$V$13:$X$13</c:f>
                <c:numCache>
                  <c:formatCode>General</c:formatCode>
                  <c:ptCount val="3"/>
                  <c:pt idx="0">
                    <c:v>0.23</c:v>
                  </c:pt>
                  <c:pt idx="1">
                    <c:v>0.15</c:v>
                  </c:pt>
                  <c:pt idx="2">
                    <c:v>0.13</c:v>
                  </c:pt>
                </c:numCache>
              </c:numRef>
            </c:plus>
            <c:minus>
              <c:numRef>
                <c:f>Лист1!$V$13:$X$13</c:f>
                <c:numCache>
                  <c:formatCode>General</c:formatCode>
                  <c:ptCount val="3"/>
                  <c:pt idx="0">
                    <c:v>0.23</c:v>
                  </c:pt>
                  <c:pt idx="1">
                    <c:v>0.15</c:v>
                  </c:pt>
                  <c:pt idx="2">
                    <c:v>0.13</c:v>
                  </c:pt>
                </c:numCache>
              </c:numRef>
            </c:minus>
          </c:errBars>
          <c:cat>
            <c:numRef>
              <c:f>Лист1!$V$4:$X$4</c:f>
              <c:numCache>
                <c:formatCode>General</c:formatCode>
                <c:ptCount val="3"/>
                <c:pt idx="0">
                  <c:v>0</c:v>
                </c:pt>
                <c:pt idx="1">
                  <c:v>30</c:v>
                </c:pt>
                <c:pt idx="2">
                  <c:v>60</c:v>
                </c:pt>
              </c:numCache>
            </c:numRef>
          </c:cat>
          <c:val>
            <c:numRef>
              <c:f>Лист1!$V$8:$X$8</c:f>
              <c:numCache>
                <c:formatCode>General</c:formatCode>
                <c:ptCount val="3"/>
                <c:pt idx="0">
                  <c:v>6.9</c:v>
                </c:pt>
                <c:pt idx="1">
                  <c:v>3.73</c:v>
                </c:pt>
                <c:pt idx="2">
                  <c:v>6.33</c:v>
                </c:pt>
              </c:numCache>
            </c:numRef>
          </c:val>
          <c:smooth val="0"/>
        </c:ser>
        <c:dLbls>
          <c:showLegendKey val="0"/>
          <c:showVal val="0"/>
          <c:showCatName val="0"/>
          <c:showSerName val="0"/>
          <c:showPercent val="0"/>
          <c:showBubbleSize val="0"/>
        </c:dLbls>
        <c:marker val="1"/>
        <c:smooth val="0"/>
        <c:axId val="120393728"/>
        <c:axId val="120395264"/>
      </c:lineChart>
      <c:catAx>
        <c:axId val="120393728"/>
        <c:scaling>
          <c:orientation val="minMax"/>
        </c:scaling>
        <c:delete val="0"/>
        <c:axPos val="b"/>
        <c:numFmt formatCode="General" sourceLinked="1"/>
        <c:majorTickMark val="out"/>
        <c:minorTickMark val="none"/>
        <c:tickLblPos val="nextTo"/>
        <c:crossAx val="120395264"/>
        <c:crosses val="autoZero"/>
        <c:auto val="1"/>
        <c:lblAlgn val="ctr"/>
        <c:lblOffset val="100"/>
        <c:noMultiLvlLbl val="0"/>
      </c:catAx>
      <c:valAx>
        <c:axId val="120395264"/>
        <c:scaling>
          <c:orientation val="minMax"/>
        </c:scaling>
        <c:delete val="0"/>
        <c:axPos val="l"/>
        <c:majorGridlines/>
        <c:numFmt formatCode="General" sourceLinked="1"/>
        <c:majorTickMark val="out"/>
        <c:minorTickMark val="none"/>
        <c:tickLblPos val="nextTo"/>
        <c:crossAx val="120393728"/>
        <c:crosses val="autoZero"/>
        <c:crossBetween val="between"/>
      </c:valAx>
      <c:spPr>
        <a:gradFill>
          <a:gsLst>
            <a:gs pos="0">
              <a:schemeClr val="accent1">
                <a:tint val="66000"/>
                <a:satMod val="160000"/>
              </a:schemeClr>
            </a:gs>
            <a:gs pos="50000">
              <a:schemeClr val="accent1">
                <a:lumMod val="20000"/>
                <a:lumOff val="80000"/>
              </a:schemeClr>
            </a:gs>
            <a:gs pos="100000">
              <a:srgbClr val="FF7C80"/>
            </a:gs>
          </a:gsLst>
          <a:lin ang="5400000" scaled="0"/>
        </a:gradFill>
      </c:spPr>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FFFF00"/>
              </a:solidFill>
            </c:spPr>
          </c:dPt>
          <c:dPt>
            <c:idx val="1"/>
            <c:invertIfNegative val="0"/>
            <c:bubble3D val="0"/>
            <c:spPr>
              <a:solidFill>
                <a:srgbClr val="92D050"/>
              </a:solidFill>
            </c:spPr>
          </c:dPt>
          <c:dPt>
            <c:idx val="2"/>
            <c:invertIfNegative val="0"/>
            <c:bubble3D val="0"/>
            <c:spPr>
              <a:solidFill>
                <a:srgbClr val="00B0F0"/>
              </a:solidFill>
            </c:spPr>
          </c:dPt>
          <c:dPt>
            <c:idx val="4"/>
            <c:invertIfNegative val="0"/>
            <c:bubble3D val="0"/>
            <c:spPr>
              <a:solidFill>
                <a:srgbClr val="00B050"/>
              </a:solidFill>
            </c:spPr>
          </c:dPt>
          <c:dPt>
            <c:idx val="5"/>
            <c:invertIfNegative val="0"/>
            <c:bubble3D val="0"/>
            <c:spPr>
              <a:solidFill>
                <a:srgbClr val="FF0000"/>
              </a:solidFill>
            </c:spPr>
          </c:dPt>
          <c:dPt>
            <c:idx val="6"/>
            <c:invertIfNegative val="0"/>
            <c:bubble3D val="0"/>
            <c:spPr>
              <a:solidFill>
                <a:srgbClr val="FFC000"/>
              </a:solidFill>
            </c:spPr>
          </c:dPt>
          <c:dPt>
            <c:idx val="7"/>
            <c:invertIfNegative val="0"/>
            <c:bubble3D val="0"/>
            <c:spPr>
              <a:solidFill>
                <a:srgbClr val="7030A0"/>
              </a:solidFill>
            </c:spPr>
          </c:dPt>
          <c:dPt>
            <c:idx val="8"/>
            <c:invertIfNegative val="0"/>
            <c:bubble3D val="0"/>
            <c:spPr>
              <a:solidFill>
                <a:schemeClr val="bg2">
                  <a:lumMod val="75000"/>
                </a:schemeClr>
              </a:solidFill>
            </c:spPr>
          </c:dPt>
          <c:dPt>
            <c:idx val="9"/>
            <c:invertIfNegative val="0"/>
            <c:bubble3D val="0"/>
            <c:spPr>
              <a:solidFill>
                <a:schemeClr val="accent2">
                  <a:lumMod val="60000"/>
                  <a:lumOff val="40000"/>
                </a:schemeClr>
              </a:solidFill>
            </c:spPr>
          </c:dPt>
          <c:dPt>
            <c:idx val="10"/>
            <c:invertIfNegative val="0"/>
            <c:bubble3D val="0"/>
            <c:spPr>
              <a:solidFill>
                <a:srgbClr val="ED0DBD"/>
              </a:solidFill>
            </c:spPr>
          </c:dPt>
          <c:dPt>
            <c:idx val="11"/>
            <c:invertIfNegative val="0"/>
            <c:bubble3D val="0"/>
            <c:spPr>
              <a:solidFill>
                <a:schemeClr val="accent2">
                  <a:lumMod val="75000"/>
                </a:schemeClr>
              </a:solidFill>
            </c:spPr>
          </c:dPt>
          <c:errBars>
            <c:errBarType val="both"/>
            <c:errValType val="cust"/>
            <c:noEndCap val="0"/>
            <c:plus>
              <c:numRef>
                <c:f>Графики!$E$3:$E$14</c:f>
                <c:numCache>
                  <c:formatCode>General</c:formatCode>
                  <c:ptCount val="12"/>
                  <c:pt idx="0">
                    <c:v>3.85E-2</c:v>
                  </c:pt>
                  <c:pt idx="1">
                    <c:v>2.375E-2</c:v>
                  </c:pt>
                  <c:pt idx="2">
                    <c:v>5.4999999999999997E-3</c:v>
                  </c:pt>
                  <c:pt idx="3">
                    <c:v>1.9E-2</c:v>
                  </c:pt>
                  <c:pt idx="4">
                    <c:v>2.2499999999999999E-2</c:v>
                  </c:pt>
                  <c:pt idx="5">
                    <c:v>1.78E-2</c:v>
                  </c:pt>
                  <c:pt idx="6">
                    <c:v>0.02</c:v>
                  </c:pt>
                  <c:pt idx="7">
                    <c:v>2.5399999999999999E-2</c:v>
                  </c:pt>
                  <c:pt idx="8">
                    <c:v>1.89E-2</c:v>
                  </c:pt>
                  <c:pt idx="9">
                    <c:v>0.02</c:v>
                  </c:pt>
                  <c:pt idx="10">
                    <c:v>1.78E-2</c:v>
                  </c:pt>
                  <c:pt idx="11">
                    <c:v>0.03</c:v>
                  </c:pt>
                </c:numCache>
              </c:numRef>
            </c:plus>
            <c:minus>
              <c:numRef>
                <c:f>Графики!$E$3:$E$13</c:f>
                <c:numCache>
                  <c:formatCode>General</c:formatCode>
                  <c:ptCount val="11"/>
                  <c:pt idx="0">
                    <c:v>3.85E-2</c:v>
                  </c:pt>
                  <c:pt idx="1">
                    <c:v>2.375E-2</c:v>
                  </c:pt>
                  <c:pt idx="2">
                    <c:v>5.4999999999999997E-3</c:v>
                  </c:pt>
                  <c:pt idx="3">
                    <c:v>1.9E-2</c:v>
                  </c:pt>
                  <c:pt idx="4">
                    <c:v>2.2499999999999999E-2</c:v>
                  </c:pt>
                  <c:pt idx="5">
                    <c:v>1.78E-2</c:v>
                  </c:pt>
                  <c:pt idx="6">
                    <c:v>0.02</c:v>
                  </c:pt>
                  <c:pt idx="7">
                    <c:v>2.5399999999999999E-2</c:v>
                  </c:pt>
                  <c:pt idx="8">
                    <c:v>1.89E-2</c:v>
                  </c:pt>
                  <c:pt idx="9">
                    <c:v>0.02</c:v>
                  </c:pt>
                  <c:pt idx="10">
                    <c:v>1.78E-2</c:v>
                  </c:pt>
                </c:numCache>
              </c:numRef>
            </c:minus>
          </c:errBars>
          <c:val>
            <c:numRef>
              <c:f>Графики!$D$3:$D$14</c:f>
              <c:numCache>
                <c:formatCode>General</c:formatCode>
                <c:ptCount val="12"/>
                <c:pt idx="0">
                  <c:v>1.7092000000000001</c:v>
                </c:pt>
                <c:pt idx="1">
                  <c:v>0.82540000000000002</c:v>
                </c:pt>
                <c:pt idx="2">
                  <c:v>2.4369999999999998</c:v>
                </c:pt>
                <c:pt idx="3">
                  <c:v>0.93020000000000003</c:v>
                </c:pt>
                <c:pt idx="4">
                  <c:v>1.6026</c:v>
                </c:pt>
                <c:pt idx="5">
                  <c:v>1.0720000000000001</c:v>
                </c:pt>
                <c:pt idx="6">
                  <c:v>2.4</c:v>
                </c:pt>
                <c:pt idx="7">
                  <c:v>1.8735999999999999</c:v>
                </c:pt>
                <c:pt idx="8">
                  <c:v>1.8002</c:v>
                </c:pt>
                <c:pt idx="9">
                  <c:v>1.5371999999999999</c:v>
                </c:pt>
                <c:pt idx="10">
                  <c:v>1.72</c:v>
                </c:pt>
                <c:pt idx="11">
                  <c:v>2.2999999999999998</c:v>
                </c:pt>
              </c:numCache>
            </c:numRef>
          </c:val>
        </c:ser>
        <c:dLbls>
          <c:showLegendKey val="0"/>
          <c:showVal val="0"/>
          <c:showCatName val="0"/>
          <c:showSerName val="0"/>
          <c:showPercent val="0"/>
          <c:showBubbleSize val="0"/>
        </c:dLbls>
        <c:gapWidth val="150"/>
        <c:axId val="71804800"/>
        <c:axId val="71820032"/>
      </c:barChart>
      <c:catAx>
        <c:axId val="71804800"/>
        <c:scaling>
          <c:orientation val="minMax"/>
        </c:scaling>
        <c:delete val="0"/>
        <c:axPos val="b"/>
        <c:majorTickMark val="out"/>
        <c:minorTickMark val="none"/>
        <c:tickLblPos val="nextTo"/>
        <c:crossAx val="71820032"/>
        <c:crosses val="autoZero"/>
        <c:auto val="1"/>
        <c:lblAlgn val="ctr"/>
        <c:lblOffset val="100"/>
        <c:noMultiLvlLbl val="0"/>
      </c:catAx>
      <c:valAx>
        <c:axId val="71820032"/>
        <c:scaling>
          <c:orientation val="minMax"/>
        </c:scaling>
        <c:delete val="0"/>
        <c:axPos val="l"/>
        <c:majorGridlines/>
        <c:numFmt formatCode="General" sourceLinked="1"/>
        <c:majorTickMark val="out"/>
        <c:minorTickMark val="none"/>
        <c:tickLblPos val="nextTo"/>
        <c:crossAx val="71804800"/>
        <c:crosses val="autoZero"/>
        <c:crossBetween val="between"/>
      </c:valAx>
    </c:plotArea>
    <c:legend>
      <c:legendPos val="r"/>
      <c:layout/>
      <c:overlay val="0"/>
      <c:txPr>
        <a:bodyPr/>
        <a:lstStyle/>
        <a:p>
          <a:pPr rtl="0">
            <a:defRPr/>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FFFF00"/>
              </a:solidFill>
            </c:spPr>
          </c:dPt>
          <c:dPt>
            <c:idx val="1"/>
            <c:invertIfNegative val="0"/>
            <c:bubble3D val="0"/>
            <c:spPr>
              <a:solidFill>
                <a:srgbClr val="92D050"/>
              </a:solidFill>
            </c:spPr>
          </c:dPt>
          <c:dPt>
            <c:idx val="2"/>
            <c:invertIfNegative val="0"/>
            <c:bubble3D val="0"/>
            <c:spPr>
              <a:solidFill>
                <a:srgbClr val="00B0F0"/>
              </a:solidFill>
            </c:spPr>
          </c:dPt>
          <c:dPt>
            <c:idx val="4"/>
            <c:invertIfNegative val="0"/>
            <c:bubble3D val="0"/>
            <c:spPr>
              <a:solidFill>
                <a:srgbClr val="00B050"/>
              </a:solidFill>
            </c:spPr>
          </c:dPt>
          <c:dPt>
            <c:idx val="5"/>
            <c:invertIfNegative val="0"/>
            <c:bubble3D val="0"/>
            <c:spPr>
              <a:solidFill>
                <a:srgbClr val="FF0000"/>
              </a:solidFill>
            </c:spPr>
          </c:dPt>
          <c:dPt>
            <c:idx val="6"/>
            <c:invertIfNegative val="0"/>
            <c:bubble3D val="0"/>
            <c:spPr>
              <a:solidFill>
                <a:srgbClr val="FFC000"/>
              </a:solidFill>
            </c:spPr>
          </c:dPt>
          <c:dPt>
            <c:idx val="7"/>
            <c:invertIfNegative val="0"/>
            <c:bubble3D val="0"/>
            <c:spPr>
              <a:solidFill>
                <a:srgbClr val="7030A0"/>
              </a:solidFill>
            </c:spPr>
          </c:dPt>
          <c:dPt>
            <c:idx val="8"/>
            <c:invertIfNegative val="0"/>
            <c:bubble3D val="0"/>
            <c:spPr>
              <a:solidFill>
                <a:schemeClr val="bg2">
                  <a:lumMod val="75000"/>
                </a:schemeClr>
              </a:solidFill>
            </c:spPr>
          </c:dPt>
          <c:dPt>
            <c:idx val="9"/>
            <c:invertIfNegative val="0"/>
            <c:bubble3D val="0"/>
            <c:spPr>
              <a:solidFill>
                <a:schemeClr val="accent2">
                  <a:lumMod val="60000"/>
                  <a:lumOff val="40000"/>
                </a:schemeClr>
              </a:solidFill>
            </c:spPr>
          </c:dPt>
          <c:dPt>
            <c:idx val="10"/>
            <c:invertIfNegative val="0"/>
            <c:bubble3D val="0"/>
            <c:spPr>
              <a:solidFill>
                <a:srgbClr val="ED0DBD"/>
              </a:solidFill>
            </c:spPr>
          </c:dPt>
          <c:dPt>
            <c:idx val="11"/>
            <c:invertIfNegative val="0"/>
            <c:bubble3D val="0"/>
            <c:spPr>
              <a:solidFill>
                <a:schemeClr val="accent2">
                  <a:lumMod val="75000"/>
                </a:schemeClr>
              </a:solidFill>
            </c:spPr>
          </c:dPt>
          <c:errBars>
            <c:errBarType val="both"/>
            <c:errValType val="cust"/>
            <c:noEndCap val="0"/>
            <c:plus>
              <c:numRef>
                <c:f>Графики!$E$20:$E$31</c:f>
                <c:numCache>
                  <c:formatCode>General</c:formatCode>
                  <c:ptCount val="12"/>
                  <c:pt idx="0">
                    <c:v>2.23E-2</c:v>
                  </c:pt>
                  <c:pt idx="1">
                    <c:v>1.3129999999999999E-2</c:v>
                  </c:pt>
                  <c:pt idx="2">
                    <c:v>8.6999999999999994E-3</c:v>
                  </c:pt>
                  <c:pt idx="3">
                    <c:v>9.2999999999999992E-3</c:v>
                  </c:pt>
                  <c:pt idx="4">
                    <c:v>4.0500000000000001E-2</c:v>
                  </c:pt>
                  <c:pt idx="5">
                    <c:v>1.231E-2</c:v>
                  </c:pt>
                  <c:pt idx="6">
                    <c:v>0.02</c:v>
                  </c:pt>
                  <c:pt idx="7">
                    <c:v>1.67E-2</c:v>
                  </c:pt>
                  <c:pt idx="8">
                    <c:v>2.3099999999999999E-2</c:v>
                  </c:pt>
                  <c:pt idx="9">
                    <c:v>1.8100000000000002E-2</c:v>
                  </c:pt>
                  <c:pt idx="10">
                    <c:v>0.02</c:v>
                  </c:pt>
                  <c:pt idx="11">
                    <c:v>0.02</c:v>
                  </c:pt>
                </c:numCache>
              </c:numRef>
            </c:plus>
            <c:minus>
              <c:numRef>
                <c:f>Графики!$E$20:$E$31</c:f>
                <c:numCache>
                  <c:formatCode>General</c:formatCode>
                  <c:ptCount val="12"/>
                  <c:pt idx="0">
                    <c:v>2.23E-2</c:v>
                  </c:pt>
                  <c:pt idx="1">
                    <c:v>1.3129999999999999E-2</c:v>
                  </c:pt>
                  <c:pt idx="2">
                    <c:v>8.6999999999999994E-3</c:v>
                  </c:pt>
                  <c:pt idx="3">
                    <c:v>9.2999999999999992E-3</c:v>
                  </c:pt>
                  <c:pt idx="4">
                    <c:v>4.0500000000000001E-2</c:v>
                  </c:pt>
                  <c:pt idx="5">
                    <c:v>1.231E-2</c:v>
                  </c:pt>
                  <c:pt idx="6">
                    <c:v>0.02</c:v>
                  </c:pt>
                  <c:pt idx="7">
                    <c:v>1.67E-2</c:v>
                  </c:pt>
                  <c:pt idx="8">
                    <c:v>2.3099999999999999E-2</c:v>
                  </c:pt>
                  <c:pt idx="9">
                    <c:v>1.8100000000000002E-2</c:v>
                  </c:pt>
                  <c:pt idx="10">
                    <c:v>0.02</c:v>
                  </c:pt>
                  <c:pt idx="11">
                    <c:v>0.02</c:v>
                  </c:pt>
                </c:numCache>
              </c:numRef>
            </c:minus>
          </c:errBars>
          <c:val>
            <c:numRef>
              <c:f>Графики!$D$20:$D$31</c:f>
              <c:numCache>
                <c:formatCode>General</c:formatCode>
                <c:ptCount val="12"/>
                <c:pt idx="0">
                  <c:v>1.3555999999999999</c:v>
                </c:pt>
                <c:pt idx="1">
                  <c:v>1.0024</c:v>
                </c:pt>
                <c:pt idx="2">
                  <c:v>2.1861999999999999</c:v>
                </c:pt>
                <c:pt idx="3">
                  <c:v>0.76259999999999994</c:v>
                </c:pt>
                <c:pt idx="4">
                  <c:v>1.0791999999999999</c:v>
                </c:pt>
                <c:pt idx="5">
                  <c:v>0.86060000000000003</c:v>
                </c:pt>
                <c:pt idx="6">
                  <c:v>2</c:v>
                </c:pt>
                <c:pt idx="7">
                  <c:v>1.8512</c:v>
                </c:pt>
                <c:pt idx="8">
                  <c:v>0.98140000000000005</c:v>
                </c:pt>
                <c:pt idx="9">
                  <c:v>1.5744</c:v>
                </c:pt>
                <c:pt idx="10">
                  <c:v>1.8</c:v>
                </c:pt>
                <c:pt idx="11">
                  <c:v>2.2999999999999998</c:v>
                </c:pt>
              </c:numCache>
            </c:numRef>
          </c:val>
        </c:ser>
        <c:dLbls>
          <c:showLegendKey val="0"/>
          <c:showVal val="0"/>
          <c:showCatName val="0"/>
          <c:showSerName val="0"/>
          <c:showPercent val="0"/>
          <c:showBubbleSize val="0"/>
        </c:dLbls>
        <c:gapWidth val="150"/>
        <c:axId val="117941376"/>
        <c:axId val="117942912"/>
      </c:barChart>
      <c:catAx>
        <c:axId val="117941376"/>
        <c:scaling>
          <c:orientation val="minMax"/>
        </c:scaling>
        <c:delete val="0"/>
        <c:axPos val="b"/>
        <c:majorTickMark val="out"/>
        <c:minorTickMark val="none"/>
        <c:tickLblPos val="nextTo"/>
        <c:crossAx val="117942912"/>
        <c:crosses val="autoZero"/>
        <c:auto val="1"/>
        <c:lblAlgn val="ctr"/>
        <c:lblOffset val="100"/>
        <c:noMultiLvlLbl val="0"/>
      </c:catAx>
      <c:valAx>
        <c:axId val="117942912"/>
        <c:scaling>
          <c:orientation val="minMax"/>
        </c:scaling>
        <c:delete val="0"/>
        <c:axPos val="l"/>
        <c:majorGridlines/>
        <c:numFmt formatCode="General" sourceLinked="1"/>
        <c:majorTickMark val="out"/>
        <c:minorTickMark val="none"/>
        <c:tickLblPos val="nextTo"/>
        <c:crossAx val="117941376"/>
        <c:crosses val="autoZero"/>
        <c:crossBetween val="between"/>
      </c:valAx>
    </c:plotArea>
    <c:legend>
      <c:legendPos val="r"/>
      <c:layout/>
      <c:overlay val="0"/>
      <c:txPr>
        <a:bodyPr/>
        <a:lstStyle/>
        <a:p>
          <a:pPr rtl="0">
            <a:defRPr/>
          </a:pPr>
          <a:endParaRPr lang="ru-RU"/>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2/6/2023</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06/02/2023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321314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06/02/2023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06/02/2023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06/02/2023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06/02/2023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b2023.sciforum.net/events_files/771/Banner3%20ECB%202023%20hero.jpg?1675714761"/>
          <p:cNvPicPr>
            <a:picLocks noChangeAspect="1" noChangeArrowheads="1"/>
          </p:cNvPicPr>
          <p:nvPr/>
        </p:nvPicPr>
        <p:blipFill rotWithShape="1">
          <a:blip r:embed="rId2">
            <a:extLst>
              <a:ext uri="{28A0092B-C50C-407E-A947-70E740481C1C}">
                <a14:useLocalDpi xmlns:a14="http://schemas.microsoft.com/office/drawing/2010/main" val="0"/>
              </a:ext>
            </a:extLst>
          </a:blip>
          <a:srcRect b="21093"/>
          <a:stretch/>
        </p:blipFill>
        <p:spPr bwMode="auto">
          <a:xfrm>
            <a:off x="0" y="0"/>
            <a:ext cx="9144000" cy="29329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 y="5725895"/>
            <a:ext cx="9143999" cy="1132105"/>
          </a:xfrm>
          <a:prstGeom prst="rect">
            <a:avLst/>
          </a:prstGeom>
          <a:solidFill>
            <a:srgbClr val="C4C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 xmlns:a16="http://schemas.microsoft.com/office/drawing/2014/main" id="{6C006403-587B-4649-B308-93250010079D}"/>
              </a:ext>
            </a:extLst>
          </p:cNvPr>
          <p:cNvSpPr txBox="1"/>
          <p:nvPr/>
        </p:nvSpPr>
        <p:spPr>
          <a:xfrm>
            <a:off x="152400" y="1447800"/>
            <a:ext cx="8839199" cy="4124206"/>
          </a:xfrm>
          <a:prstGeom prst="rect">
            <a:avLst/>
          </a:prstGeom>
          <a:noFill/>
        </p:spPr>
        <p:txBody>
          <a:bodyPr wrap="square" rtlCol="0">
            <a:spAutoFit/>
          </a:bodyPr>
          <a:lstStyle/>
          <a:p>
            <a:pPr algn="ctr"/>
            <a:endParaRPr lang="ru-RU" sz="2400" b="1" dirty="0" smtClean="0">
              <a:effectLst>
                <a:outerShdw blurRad="38100" dist="38100" dir="2700000" algn="tl">
                  <a:srgbClr val="000000">
                    <a:alpha val="43137"/>
                  </a:srgbClr>
                </a:outerShdw>
              </a:effectLst>
            </a:endParaRPr>
          </a:p>
          <a:p>
            <a:pPr algn="ctr"/>
            <a:endParaRPr lang="ru-RU" sz="2400" b="1" dirty="0">
              <a:effectLst>
                <a:outerShdw blurRad="38100" dist="38100" dir="2700000" algn="tl">
                  <a:srgbClr val="000000">
                    <a:alpha val="43137"/>
                  </a:srgbClr>
                </a:outerShdw>
              </a:effectLst>
            </a:endParaRPr>
          </a:p>
          <a:p>
            <a:pPr algn="ctr"/>
            <a:endParaRPr lang="ru-RU" sz="2400" b="1" dirty="0" smtClean="0">
              <a:effectLst>
                <a:outerShdw blurRad="38100" dist="38100" dir="2700000" algn="tl">
                  <a:srgbClr val="000000">
                    <a:alpha val="43137"/>
                  </a:srgbClr>
                </a:outerShdw>
              </a:effectLst>
            </a:endParaRPr>
          </a:p>
          <a:p>
            <a:pPr algn="ctr"/>
            <a:endParaRPr lang="ru-RU" sz="2400" b="1" dirty="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MODULATION OF HSP70 IN THE PHARMACOLOGICAL CORRECTION OF NERVOUS SYSTEM DISORDERS AFTER PRENATAL HYPOXIA</a:t>
            </a:r>
            <a:endParaRPr lang="en-US" sz="2800" b="1" dirty="0" smtClean="0">
              <a:effectLst>
                <a:outerShdw blurRad="38100" dist="38100" dir="2700000" algn="tl">
                  <a:srgbClr val="000000">
                    <a:alpha val="43137"/>
                  </a:srgbClr>
                </a:outerShdw>
              </a:effectLst>
            </a:endParaRPr>
          </a:p>
          <a:p>
            <a:pPr algn="ctr"/>
            <a:endParaRPr lang="fr-FR" dirty="0"/>
          </a:p>
          <a:p>
            <a:pPr algn="ctr"/>
            <a:r>
              <a:rPr lang="it-IT" b="1" smtClean="0"/>
              <a:t>Olena </a:t>
            </a:r>
            <a:r>
              <a:rPr lang="it-IT" b="1" dirty="0" smtClean="0"/>
              <a:t>Aliyeva*, </a:t>
            </a:r>
            <a:r>
              <a:rPr lang="it-IT" b="1" dirty="0"/>
              <a:t>Igor </a:t>
            </a:r>
            <a:r>
              <a:rPr lang="it-IT" b="1" dirty="0" smtClean="0"/>
              <a:t>Belenichev </a:t>
            </a:r>
            <a:r>
              <a:rPr lang="it-IT" b="1" dirty="0"/>
              <a:t>and </a:t>
            </a:r>
            <a:r>
              <a:rPr lang="it-IT" b="1" dirty="0" smtClean="0"/>
              <a:t>Olena Popazova</a:t>
            </a:r>
            <a:endParaRPr lang="it-IT" b="1" baseline="30000" dirty="0"/>
          </a:p>
          <a:p>
            <a:pPr algn="ctr"/>
            <a:r>
              <a:rPr lang="en-US" sz="1600" i="1" dirty="0" err="1" smtClean="0"/>
              <a:t>Zaporizhzhia</a:t>
            </a:r>
            <a:r>
              <a:rPr lang="en-US" sz="1600" i="1" dirty="0" smtClean="0"/>
              <a:t> </a:t>
            </a:r>
            <a:r>
              <a:rPr lang="en-US" sz="1600" i="1" dirty="0"/>
              <a:t>State Medical University, </a:t>
            </a:r>
            <a:r>
              <a:rPr lang="en-US" sz="1600" i="1" dirty="0" err="1"/>
              <a:t>Zaporizhzhia</a:t>
            </a:r>
            <a:r>
              <a:rPr lang="en-US" sz="1600" i="1" dirty="0"/>
              <a:t>, </a:t>
            </a:r>
            <a:r>
              <a:rPr lang="en-US" sz="1600" i="1" dirty="0" smtClean="0"/>
              <a:t>Ukraine </a:t>
            </a:r>
            <a:endParaRPr lang="en-US" sz="1600" i="1" dirty="0"/>
          </a:p>
          <a:p>
            <a:endParaRPr lang="ru-RU" sz="1400" b="1" dirty="0" smtClean="0"/>
          </a:p>
          <a:p>
            <a:r>
              <a:rPr lang="en-US" sz="1400" b="1" dirty="0" smtClean="0"/>
              <a:t>*</a:t>
            </a:r>
            <a:r>
              <a:rPr lang="en-US" sz="1400" dirty="0" smtClean="0"/>
              <a:t> </a:t>
            </a:r>
            <a:r>
              <a:rPr lang="en-US" sz="1400" dirty="0"/>
              <a:t>Corresponding author: </a:t>
            </a:r>
            <a:r>
              <a:rPr lang="en-US" sz="1400" dirty="0" smtClean="0"/>
              <a:t>aliyeva1eg@gmail.com</a:t>
            </a:r>
            <a:endParaRPr lang="fr-FR" sz="1400" dirty="0"/>
          </a:p>
        </p:txBody>
      </p:sp>
      <p:pic>
        <p:nvPicPr>
          <p:cNvPr id="7" name="Рисунок 6" descr="https://int.zsmu.edu.ua/images/logo_bot_en.png"/>
          <p:cNvPicPr/>
          <p:nvPr/>
        </p:nvPicPr>
        <p:blipFill>
          <a:blip r:embed="rId3">
            <a:extLst>
              <a:ext uri="{28A0092B-C50C-407E-A947-70E740481C1C}">
                <a14:useLocalDpi xmlns:a14="http://schemas.microsoft.com/office/drawing/2010/main" val="0"/>
              </a:ext>
            </a:extLst>
          </a:blip>
          <a:srcRect/>
          <a:stretch>
            <a:fillRect/>
          </a:stretch>
        </p:blipFill>
        <p:spPr bwMode="auto">
          <a:xfrm>
            <a:off x="419100" y="5725895"/>
            <a:ext cx="4000500" cy="1132106"/>
          </a:xfrm>
          <a:prstGeom prst="rect">
            <a:avLst/>
          </a:prstGeom>
          <a:solidFill>
            <a:srgbClr val="C4CC5C"/>
          </a:solidFill>
          <a:ln>
            <a:noFill/>
          </a:ln>
        </p:spPr>
      </p:pic>
    </p:spTree>
    <p:extLst>
      <p:ext uri="{BB962C8B-B14F-4D97-AF65-F5344CB8AC3E}">
        <p14:creationId xmlns:p14="http://schemas.microsoft.com/office/powerpoint/2010/main" val="388057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cb2023.sciforum.net/events_files/771/Banner3%20ECB%202023%20hero.jpg?1675714761"/>
          <p:cNvPicPr>
            <a:picLocks noChangeAspect="1" noChangeArrowheads="1"/>
          </p:cNvPicPr>
          <p:nvPr/>
        </p:nvPicPr>
        <p:blipFill rotWithShape="1">
          <a:blip r:embed="rId3">
            <a:extLst>
              <a:ext uri="{28A0092B-C50C-407E-A947-70E740481C1C}">
                <a14:useLocalDpi xmlns:a14="http://schemas.microsoft.com/office/drawing/2010/main" val="0"/>
              </a:ext>
            </a:extLst>
          </a:blip>
          <a:srcRect t="-1" b="63796"/>
          <a:stretch/>
        </p:blipFill>
        <p:spPr bwMode="auto">
          <a:xfrm>
            <a:off x="0" y="5512279"/>
            <a:ext cx="9144000" cy="134572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457200" y="609600"/>
            <a:ext cx="8305800" cy="5201424"/>
          </a:xfrm>
          <a:prstGeom prst="rect">
            <a:avLst/>
          </a:prstGeom>
          <a:noFill/>
        </p:spPr>
        <p:txBody>
          <a:bodyPr wrap="square" rtlCol="0">
            <a:spAutoFit/>
          </a:bodyPr>
          <a:lstStyle/>
          <a:p>
            <a:pPr algn="just"/>
            <a:r>
              <a:rPr lang="en-US" sz="3200" b="1" dirty="0" smtClean="0"/>
              <a:t>Introduction</a:t>
            </a:r>
            <a:endParaRPr lang="ru-RU" sz="3200" b="1" dirty="0" smtClean="0"/>
          </a:p>
          <a:p>
            <a:pPr algn="just"/>
            <a:endParaRPr lang="ru-RU" sz="800" dirty="0" smtClean="0"/>
          </a:p>
          <a:p>
            <a:pPr algn="just"/>
            <a:r>
              <a:rPr lang="en-US" dirty="0" smtClean="0"/>
              <a:t>The </a:t>
            </a:r>
            <a:r>
              <a:rPr lang="en-US" dirty="0"/>
              <a:t>problem of pharmacological correction of CNS hypoxic disorders is one of the priority. </a:t>
            </a:r>
            <a:r>
              <a:rPr lang="en-US" dirty="0" smtClean="0"/>
              <a:t>The </a:t>
            </a:r>
            <a:r>
              <a:rPr lang="en-US" dirty="0"/>
              <a:t>heat shock protein Hsp70 is an endogenous regulator of many physiological processes, demonstrating </a:t>
            </a:r>
            <a:r>
              <a:rPr lang="en-US" dirty="0" err="1"/>
              <a:t>cytoprotective</a:t>
            </a:r>
            <a:r>
              <a:rPr lang="en-US" dirty="0"/>
              <a:t> effects in modeling of ischemic, hypoxic, and neurodegenerative processes. The </a:t>
            </a:r>
            <a:r>
              <a:rPr lang="en-US" dirty="0" err="1"/>
              <a:t>neuroprotective</a:t>
            </a:r>
            <a:r>
              <a:rPr lang="en-US" dirty="0"/>
              <a:t> effect of HSP70 is realized due to chaperone activity, stabilization of active enzymes, and regulation of apoptosis and necrosis of nerve cells. The multifaceted mechanisms of HSP70 </a:t>
            </a:r>
            <a:r>
              <a:rPr lang="en-US" dirty="0" err="1"/>
              <a:t>cytoprotection</a:t>
            </a:r>
            <a:r>
              <a:rPr lang="en-US" dirty="0"/>
              <a:t> indicate that it can be an effective pharmacological target, and the modulation of the synthesis and activity of HSP70 is a promising direction in the development of </a:t>
            </a:r>
            <a:r>
              <a:rPr lang="en-US" dirty="0" err="1"/>
              <a:t>neuroprotective</a:t>
            </a:r>
            <a:r>
              <a:rPr lang="en-US" dirty="0"/>
              <a:t> drugs for the treatment of the consequences of hypoxic action</a:t>
            </a:r>
            <a:r>
              <a:rPr lang="en-US" dirty="0" smtClean="0"/>
              <a:t>.</a:t>
            </a:r>
          </a:p>
          <a:p>
            <a:pPr algn="just"/>
            <a:r>
              <a:rPr lang="en-US" sz="3200" b="1" dirty="0"/>
              <a:t>The aim </a:t>
            </a:r>
            <a:r>
              <a:rPr lang="en-US" dirty="0"/>
              <a:t>of this research was to study the ability of </a:t>
            </a:r>
            <a:r>
              <a:rPr lang="en-US" dirty="0" err="1"/>
              <a:t>cerebrocurin</a:t>
            </a:r>
            <a:r>
              <a:rPr lang="en-US" dirty="0"/>
              <a:t>, </a:t>
            </a:r>
            <a:r>
              <a:rPr lang="en-US" dirty="0" err="1"/>
              <a:t>angiolin</a:t>
            </a:r>
            <a:r>
              <a:rPr lang="en-US" dirty="0"/>
              <a:t>, </a:t>
            </a:r>
            <a:r>
              <a:rPr lang="en-US" dirty="0" err="1"/>
              <a:t>glutoredoxin</a:t>
            </a:r>
            <a:r>
              <a:rPr lang="en-US" dirty="0"/>
              <a:t>, </a:t>
            </a:r>
            <a:r>
              <a:rPr lang="en-US" dirty="0" err="1"/>
              <a:t>tamoxifen</a:t>
            </a:r>
            <a:r>
              <a:rPr lang="en-US" dirty="0"/>
              <a:t>, </a:t>
            </a:r>
            <a:r>
              <a:rPr lang="en-US" dirty="0" err="1"/>
              <a:t>thiotriazoline</a:t>
            </a:r>
            <a:r>
              <a:rPr lang="en-US" dirty="0"/>
              <a:t>, L-arginine, </a:t>
            </a:r>
            <a:r>
              <a:rPr lang="en-US" dirty="0" err="1"/>
              <a:t>nikomex</a:t>
            </a:r>
            <a:r>
              <a:rPr lang="en-US" dirty="0"/>
              <a:t>, HSF-1 and </a:t>
            </a:r>
            <a:r>
              <a:rPr lang="en-US" dirty="0" err="1"/>
              <a:t>piracetam</a:t>
            </a:r>
            <a:r>
              <a:rPr lang="en-US" dirty="0"/>
              <a:t> to modulate the level of HSP70 in the cerebral cortex and blood plasma of rats after prenatal hypoxia (PH).</a:t>
            </a:r>
          </a:p>
          <a:p>
            <a:pPr algn="just"/>
            <a:endParaRPr lang="en-US" sz="2000" dirty="0"/>
          </a:p>
        </p:txBody>
      </p:sp>
    </p:spTree>
    <p:extLst>
      <p:ext uri="{BB962C8B-B14F-4D97-AF65-F5344CB8AC3E}">
        <p14:creationId xmlns:p14="http://schemas.microsoft.com/office/powerpoint/2010/main" val="498366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609600" y="609600"/>
            <a:ext cx="8001000" cy="4585871"/>
          </a:xfrm>
          <a:prstGeom prst="rect">
            <a:avLst/>
          </a:prstGeom>
          <a:noFill/>
        </p:spPr>
        <p:txBody>
          <a:bodyPr wrap="square" rtlCol="0">
            <a:spAutoFit/>
          </a:bodyPr>
          <a:lstStyle/>
          <a:p>
            <a:pPr algn="just"/>
            <a:r>
              <a:rPr lang="en-US" sz="3200" b="1" dirty="0"/>
              <a:t>Materials and Methods</a:t>
            </a:r>
          </a:p>
          <a:p>
            <a:pPr algn="just"/>
            <a:endParaRPr lang="ru-RU" sz="2000" dirty="0" smtClean="0"/>
          </a:p>
          <a:p>
            <a:pPr algn="just"/>
            <a:r>
              <a:rPr lang="en-US" sz="2000" dirty="0" smtClean="0"/>
              <a:t>Hematic </a:t>
            </a:r>
            <a:r>
              <a:rPr lang="en-US" sz="2000" dirty="0"/>
              <a:t>hypoxia </a:t>
            </a:r>
            <a:r>
              <a:rPr lang="en-US" sz="2000" dirty="0" err="1"/>
              <a:t>modelling</a:t>
            </a:r>
            <a:r>
              <a:rPr lang="en-US" sz="2000" dirty="0"/>
              <a:t> was performed in the prenatal development by daily </a:t>
            </a:r>
            <a:r>
              <a:rPr lang="en-US" sz="2000" dirty="0" err="1"/>
              <a:t>intraperitoneal</a:t>
            </a:r>
            <a:r>
              <a:rPr lang="en-US" sz="2000" dirty="0"/>
              <a:t> administration of sodium nitrite solution to pregnant female rats from day 16 to day 21 of the pregnancy at 50 mg/kg. Control pregnant rats received physiological solution in the same manner.</a:t>
            </a:r>
          </a:p>
          <a:p>
            <a:pPr algn="just"/>
            <a:r>
              <a:rPr lang="en-US" sz="2000" dirty="0"/>
              <a:t>Newborns pups were divided into groups:</a:t>
            </a:r>
          </a:p>
          <a:p>
            <a:pPr algn="just"/>
            <a:r>
              <a:rPr lang="en-US" sz="2000" dirty="0"/>
              <a:t>1- healthy pups from females with physiologically normal pregnancy which received physiological solution;</a:t>
            </a:r>
          </a:p>
          <a:p>
            <a:pPr algn="just"/>
            <a:r>
              <a:rPr lang="en-US" sz="2000" dirty="0"/>
              <a:t>2- control group of pups after PH which received physiological solution daily;</a:t>
            </a:r>
          </a:p>
          <a:p>
            <a:pPr algn="just"/>
            <a:r>
              <a:rPr lang="en-US" sz="2000" dirty="0"/>
              <a:t>3 - 12 groups of pups after PH that received drugs daily from postnatal day 1 to day </a:t>
            </a:r>
            <a:r>
              <a:rPr lang="en-US" sz="2000" dirty="0" smtClean="0"/>
              <a:t>30</a:t>
            </a:r>
            <a:r>
              <a:rPr lang="ru-RU" sz="2000" dirty="0" smtClean="0"/>
              <a:t>.</a:t>
            </a:r>
          </a:p>
          <a:p>
            <a:pPr algn="just"/>
            <a:endParaRPr lang="en-US" sz="2000" dirty="0"/>
          </a:p>
        </p:txBody>
      </p:sp>
      <p:pic>
        <p:nvPicPr>
          <p:cNvPr id="5" name="Picture 2" descr="https://ecb2023.sciforum.net/events_files/771/Banner3%20ECB%202023%20hero.jpg?1675714761"/>
          <p:cNvPicPr>
            <a:picLocks noChangeAspect="1" noChangeArrowheads="1"/>
          </p:cNvPicPr>
          <p:nvPr/>
        </p:nvPicPr>
        <p:blipFill rotWithShape="1">
          <a:blip r:embed="rId3">
            <a:extLst>
              <a:ext uri="{28A0092B-C50C-407E-A947-70E740481C1C}">
                <a14:useLocalDpi xmlns:a14="http://schemas.microsoft.com/office/drawing/2010/main" val="0"/>
              </a:ext>
            </a:extLst>
          </a:blip>
          <a:srcRect t="-1" b="63796"/>
          <a:stretch/>
        </p:blipFill>
        <p:spPr bwMode="auto">
          <a:xfrm>
            <a:off x="0" y="5512279"/>
            <a:ext cx="9144000" cy="134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24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cb2023.sciforum.net/events_files/771/Banner3%20ECB%202023%20hero.jpg?1675714761"/>
          <p:cNvPicPr>
            <a:picLocks noChangeAspect="1" noChangeArrowheads="1"/>
          </p:cNvPicPr>
          <p:nvPr/>
        </p:nvPicPr>
        <p:blipFill rotWithShape="1">
          <a:blip r:embed="rId3">
            <a:extLst>
              <a:ext uri="{28A0092B-C50C-407E-A947-70E740481C1C}">
                <a14:useLocalDpi xmlns:a14="http://schemas.microsoft.com/office/drawing/2010/main" val="0"/>
              </a:ext>
            </a:extLst>
          </a:blip>
          <a:srcRect t="-1" b="63796"/>
          <a:stretch/>
        </p:blipFill>
        <p:spPr bwMode="auto">
          <a:xfrm>
            <a:off x="0" y="5512279"/>
            <a:ext cx="9144000" cy="134572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609600" y="381000"/>
            <a:ext cx="8001000" cy="892552"/>
          </a:xfrm>
          <a:prstGeom prst="rect">
            <a:avLst/>
          </a:prstGeom>
          <a:noFill/>
        </p:spPr>
        <p:txBody>
          <a:bodyPr wrap="square" rtlCol="0">
            <a:spAutoFit/>
          </a:bodyPr>
          <a:lstStyle/>
          <a:p>
            <a:pPr algn="just"/>
            <a:r>
              <a:rPr lang="en-US" sz="3200" b="1" dirty="0"/>
              <a:t>Materials and Methods</a:t>
            </a:r>
          </a:p>
          <a:p>
            <a:pPr algn="just"/>
            <a:endParaRPr lang="ru-RU" sz="2000" dirty="0" smtClean="0"/>
          </a:p>
        </p:txBody>
      </p:sp>
      <p:sp>
        <p:nvSpPr>
          <p:cNvPr id="7" name="TextBox 6">
            <a:extLst>
              <a:ext uri="{FF2B5EF4-FFF2-40B4-BE49-F238E27FC236}">
                <a16:creationId xmlns="" xmlns:a16="http://schemas.microsoft.com/office/drawing/2014/main" id="{FF4E4F2F-1E55-44A4-8832-84E477F385C3}"/>
              </a:ext>
            </a:extLst>
          </p:cNvPr>
          <p:cNvSpPr txBox="1"/>
          <p:nvPr/>
        </p:nvSpPr>
        <p:spPr>
          <a:xfrm>
            <a:off x="457199" y="1107519"/>
            <a:ext cx="3124201" cy="4185761"/>
          </a:xfrm>
          <a:prstGeom prst="rect">
            <a:avLst/>
          </a:prstGeom>
          <a:noFill/>
        </p:spPr>
        <p:txBody>
          <a:bodyPr wrap="square" rtlCol="0">
            <a:spAutoFit/>
          </a:bodyPr>
          <a:lstStyle/>
          <a:p>
            <a:pPr algn="just"/>
            <a:r>
              <a:rPr lang="en-US" sz="1400" b="1" dirty="0" smtClean="0"/>
              <a:t>Experimental groups:</a:t>
            </a:r>
            <a:endParaRPr lang="ru-RU" sz="1400" b="1" dirty="0" smtClean="0"/>
          </a:p>
          <a:p>
            <a:pPr algn="just"/>
            <a:r>
              <a:rPr lang="en-US" sz="1400" dirty="0"/>
              <a:t>3 -  PH + </a:t>
            </a:r>
            <a:r>
              <a:rPr lang="en-US" sz="1400" dirty="0" err="1"/>
              <a:t>Angiolin</a:t>
            </a:r>
            <a:r>
              <a:rPr lang="en-US" sz="1400" dirty="0"/>
              <a:t> ((S)-2,6–</a:t>
            </a:r>
            <a:r>
              <a:rPr lang="en-US" sz="1400" dirty="0" err="1"/>
              <a:t>diaminohexanoic</a:t>
            </a:r>
            <a:r>
              <a:rPr lang="en-US" sz="1400" dirty="0"/>
              <a:t> acid 3-methyl-1,2,4-triazolyl-5-thioacetate) (50 mg/kg</a:t>
            </a:r>
            <a:r>
              <a:rPr lang="en-US" sz="1400" dirty="0" smtClean="0"/>
              <a:t>);</a:t>
            </a:r>
            <a:endParaRPr lang="ru-RU" sz="1400" dirty="0" smtClean="0"/>
          </a:p>
          <a:p>
            <a:pPr algn="just"/>
            <a:r>
              <a:rPr lang="en-US" sz="1400" dirty="0" smtClean="0"/>
              <a:t>4 </a:t>
            </a:r>
            <a:r>
              <a:rPr lang="en-US" sz="1400" dirty="0"/>
              <a:t>- PH +</a:t>
            </a:r>
            <a:r>
              <a:rPr lang="en-US" sz="1400" dirty="0" err="1"/>
              <a:t>Piracetam</a:t>
            </a:r>
            <a:r>
              <a:rPr lang="en-US" sz="1400" dirty="0"/>
              <a:t> (500 mg/kg</a:t>
            </a:r>
            <a:r>
              <a:rPr lang="en-US" sz="1400" dirty="0" smtClean="0"/>
              <a:t>);</a:t>
            </a:r>
            <a:endParaRPr lang="ru-RU" sz="1400" dirty="0" smtClean="0"/>
          </a:p>
          <a:p>
            <a:pPr algn="just"/>
            <a:r>
              <a:rPr lang="en-US" sz="1400" dirty="0" smtClean="0"/>
              <a:t>5 </a:t>
            </a:r>
            <a:r>
              <a:rPr lang="en-US" sz="1400" dirty="0"/>
              <a:t>- PH +</a:t>
            </a:r>
            <a:r>
              <a:rPr lang="en-US" sz="1400" dirty="0" err="1"/>
              <a:t>Thiotriazoline</a:t>
            </a:r>
            <a:r>
              <a:rPr lang="en-US" sz="1400" dirty="0"/>
              <a:t> (3-methyl-1,2,4-triazolyl-5-thioacetic acid </a:t>
            </a:r>
            <a:r>
              <a:rPr lang="en-US" sz="1400" dirty="0" err="1"/>
              <a:t>morpholine</a:t>
            </a:r>
            <a:r>
              <a:rPr lang="en-US" sz="1400" dirty="0"/>
              <a:t>) (50 mg/kg</a:t>
            </a:r>
            <a:r>
              <a:rPr lang="en-US" sz="1400" dirty="0" smtClean="0"/>
              <a:t>);</a:t>
            </a:r>
            <a:endParaRPr lang="ru-RU" sz="1400" dirty="0" smtClean="0"/>
          </a:p>
          <a:p>
            <a:pPr algn="just"/>
            <a:r>
              <a:rPr lang="en-US" sz="1400" dirty="0" smtClean="0"/>
              <a:t>6 </a:t>
            </a:r>
            <a:r>
              <a:rPr lang="en-US" sz="1400" dirty="0"/>
              <a:t>- PH + </a:t>
            </a:r>
            <a:r>
              <a:rPr lang="en-US" sz="1400" dirty="0" err="1"/>
              <a:t>Mexidol</a:t>
            </a:r>
            <a:r>
              <a:rPr lang="en-US" sz="1400" dirty="0"/>
              <a:t> (2-ethyl-6-methyl-3-hydroxypyridine succinate) (100 mg/kg</a:t>
            </a:r>
            <a:r>
              <a:rPr lang="en-US" sz="1400" dirty="0" smtClean="0"/>
              <a:t>);</a:t>
            </a:r>
          </a:p>
          <a:p>
            <a:pPr algn="just"/>
            <a:r>
              <a:rPr lang="en-US" sz="1400" dirty="0"/>
              <a:t>7 - PH + </a:t>
            </a:r>
            <a:r>
              <a:rPr lang="en-US" sz="1400" dirty="0" err="1"/>
              <a:t>Cerebrocurin</a:t>
            </a:r>
            <a:r>
              <a:rPr lang="en-US" sz="1400" dirty="0"/>
              <a:t> (contains neuropeptides, S-100 proteins, </a:t>
            </a:r>
            <a:r>
              <a:rPr lang="en-US" sz="1400" dirty="0" err="1"/>
              <a:t>reelin</a:t>
            </a:r>
            <a:r>
              <a:rPr lang="en-US" sz="1400" dirty="0"/>
              <a:t>, nerve growth factor (NGF) (not less than 2 mg/ml) and amino acids) (150 </a:t>
            </a:r>
            <a:r>
              <a:rPr lang="el-GR" sz="1400" dirty="0"/>
              <a:t>μ</a:t>
            </a:r>
            <a:r>
              <a:rPr lang="en-US" sz="1400" dirty="0"/>
              <a:t>l/kg);</a:t>
            </a:r>
            <a:endParaRPr lang="ru-RU" sz="1400" dirty="0"/>
          </a:p>
          <a:p>
            <a:pPr algn="just"/>
            <a:r>
              <a:rPr lang="en-US" sz="1400" dirty="0"/>
              <a:t>8 - PH + </a:t>
            </a:r>
            <a:r>
              <a:rPr lang="en-US" sz="1400" dirty="0" err="1"/>
              <a:t>Tamoxifen</a:t>
            </a:r>
            <a:r>
              <a:rPr lang="en-US" sz="1400" dirty="0"/>
              <a:t> (0.1 mg/kg);</a:t>
            </a:r>
            <a:endParaRPr lang="ru-RU" sz="1400" dirty="0"/>
          </a:p>
          <a:p>
            <a:pPr algn="just"/>
            <a:r>
              <a:rPr lang="en-US" sz="1400" dirty="0"/>
              <a:t>9 - PH + L-arginine (200 mg/kg);</a:t>
            </a:r>
            <a:endParaRPr lang="ru-RU" sz="1400" dirty="0"/>
          </a:p>
          <a:p>
            <a:pPr algn="just"/>
            <a:r>
              <a:rPr lang="en-US" sz="1400" dirty="0"/>
              <a:t>10 - PH + </a:t>
            </a:r>
            <a:r>
              <a:rPr lang="en-US" sz="1400" dirty="0" err="1"/>
              <a:t>Glutoredoxin</a:t>
            </a:r>
            <a:r>
              <a:rPr lang="en-US" sz="1400" dirty="0"/>
              <a:t> (200 </a:t>
            </a:r>
            <a:r>
              <a:rPr lang="el-GR" sz="1400" dirty="0"/>
              <a:t>μ</a:t>
            </a:r>
            <a:r>
              <a:rPr lang="en-US" sz="1400" dirty="0"/>
              <a:t>g/kg);</a:t>
            </a:r>
            <a:endParaRPr lang="ru-RU" sz="1400" dirty="0"/>
          </a:p>
          <a:p>
            <a:pPr algn="just"/>
            <a:r>
              <a:rPr lang="en-US" sz="1400" dirty="0"/>
              <a:t>11 – HSF1 (50 mg/kg);</a:t>
            </a:r>
            <a:endParaRPr lang="ru-RU" sz="1400" dirty="0"/>
          </a:p>
          <a:p>
            <a:pPr algn="just"/>
            <a:r>
              <a:rPr lang="en-US" sz="1400" dirty="0"/>
              <a:t>12 – </a:t>
            </a:r>
            <a:r>
              <a:rPr lang="en-US" sz="1400" dirty="0" err="1"/>
              <a:t>Mildronate</a:t>
            </a:r>
            <a:r>
              <a:rPr lang="en-US" sz="1400" dirty="0"/>
              <a:t> (50 mg/kg</a:t>
            </a:r>
            <a:r>
              <a:rPr lang="en-US" sz="1400" dirty="0" smtClean="0"/>
              <a:t>)</a:t>
            </a:r>
            <a:endParaRPr lang="ru-RU" sz="1400" dirty="0" smtClean="0"/>
          </a:p>
        </p:txBody>
      </p:sp>
      <p:pic>
        <p:nvPicPr>
          <p:cNvPr id="9" name="Рисунок 8"/>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8611" t="22150" r="30742" b="41042"/>
          <a:stretch/>
        </p:blipFill>
        <p:spPr bwMode="auto">
          <a:xfrm>
            <a:off x="3657599" y="1264926"/>
            <a:ext cx="5269661" cy="2209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0" name="TextBox 9">
            <a:extLst>
              <a:ext uri="{FF2B5EF4-FFF2-40B4-BE49-F238E27FC236}">
                <a16:creationId xmlns="" xmlns:a16="http://schemas.microsoft.com/office/drawing/2014/main" id="{FF4E4F2F-1E55-44A4-8832-84E477F385C3}"/>
              </a:ext>
            </a:extLst>
          </p:cNvPr>
          <p:cNvSpPr txBox="1"/>
          <p:nvPr/>
        </p:nvSpPr>
        <p:spPr>
          <a:xfrm>
            <a:off x="3978215" y="3886200"/>
            <a:ext cx="4724400" cy="1077218"/>
          </a:xfrm>
          <a:prstGeom prst="rect">
            <a:avLst/>
          </a:prstGeom>
          <a:noFill/>
        </p:spPr>
        <p:txBody>
          <a:bodyPr wrap="square" rtlCol="0">
            <a:spAutoFit/>
          </a:bodyPr>
          <a:lstStyle/>
          <a:p>
            <a:pPr indent="360000" algn="just"/>
            <a:r>
              <a:rPr lang="en-US" sz="1600" dirty="0" smtClean="0"/>
              <a:t>The </a:t>
            </a:r>
            <a:r>
              <a:rPr lang="en-US" sz="1600" dirty="0"/>
              <a:t>content of HSP70 in the blood plasma and in the cytoplasmic and </a:t>
            </a:r>
            <a:r>
              <a:rPr lang="en-US" sz="1600" dirty="0" err="1" smtClean="0"/>
              <a:t>mito-chondrial</a:t>
            </a:r>
            <a:r>
              <a:rPr lang="en-US" sz="1600" dirty="0" smtClean="0"/>
              <a:t> </a:t>
            </a:r>
            <a:r>
              <a:rPr lang="en-US" sz="1600" dirty="0"/>
              <a:t>fractions of the brain of rat on the 1st, 30th and 60th day of life after PH were determined by enzyme immunoassay.</a:t>
            </a:r>
          </a:p>
        </p:txBody>
      </p:sp>
    </p:spTree>
    <p:extLst>
      <p:ext uri="{BB962C8B-B14F-4D97-AF65-F5344CB8AC3E}">
        <p14:creationId xmlns:p14="http://schemas.microsoft.com/office/powerpoint/2010/main" val="2890140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609600" y="609600"/>
            <a:ext cx="8001000" cy="1815882"/>
          </a:xfrm>
          <a:prstGeom prst="rect">
            <a:avLst/>
          </a:prstGeom>
          <a:noFill/>
        </p:spPr>
        <p:txBody>
          <a:bodyPr wrap="square" rtlCol="0">
            <a:spAutoFit/>
          </a:bodyPr>
          <a:lstStyle/>
          <a:p>
            <a:r>
              <a:rPr lang="fr-FR" sz="3200" b="1" dirty="0" smtClean="0"/>
              <a:t>Results</a:t>
            </a:r>
            <a:endParaRPr lang="ru-RU" sz="2000" dirty="0" smtClean="0"/>
          </a:p>
          <a:p>
            <a:pPr algn="just"/>
            <a:endParaRPr lang="en-US" sz="2000" b="1" dirty="0" smtClean="0">
              <a:latin typeface="Arial Narrow" pitchFamily="34" charset="0"/>
            </a:endParaRPr>
          </a:p>
          <a:p>
            <a:pPr algn="just"/>
            <a:r>
              <a:rPr lang="en-US" sz="2000" b="1" dirty="0" smtClean="0">
                <a:latin typeface="Arial Narrow" pitchFamily="34" charset="0"/>
              </a:rPr>
              <a:t>The </a:t>
            </a:r>
            <a:r>
              <a:rPr lang="en-US" sz="2000" b="1" dirty="0">
                <a:latin typeface="Arial Narrow" pitchFamily="34" charset="0"/>
              </a:rPr>
              <a:t>content of HSP70 </a:t>
            </a:r>
            <a:r>
              <a:rPr lang="en-US" sz="2000" b="1" dirty="0" smtClean="0">
                <a:latin typeface="Arial Narrow" pitchFamily="34" charset="0"/>
              </a:rPr>
              <a:t>proteins </a:t>
            </a:r>
            <a:r>
              <a:rPr lang="en-US" sz="2000" b="1" dirty="0">
                <a:latin typeface="Arial Narrow" pitchFamily="34" charset="0"/>
              </a:rPr>
              <a:t>in </a:t>
            </a:r>
            <a:r>
              <a:rPr lang="en-US" sz="2000" b="1" dirty="0" smtClean="0">
                <a:latin typeface="Arial Narrow" pitchFamily="34" charset="0"/>
              </a:rPr>
              <a:t>blood plasma after </a:t>
            </a:r>
            <a:r>
              <a:rPr lang="en-US" sz="2000" b="1" dirty="0">
                <a:latin typeface="Arial Narrow" pitchFamily="34" charset="0"/>
              </a:rPr>
              <a:t>the use of drugs</a:t>
            </a:r>
            <a:endParaRPr lang="ru-RU" sz="2000" b="1" dirty="0">
              <a:latin typeface="Arial Narrow" pitchFamily="34" charset="0"/>
            </a:endParaRPr>
          </a:p>
          <a:p>
            <a:pPr algn="just"/>
            <a:endParaRPr lang="en-US" sz="2000" dirty="0" smtClean="0"/>
          </a:p>
          <a:p>
            <a:pPr algn="just"/>
            <a:endParaRPr lang="en-US" sz="2000" dirty="0"/>
          </a:p>
        </p:txBody>
      </p:sp>
      <p:pic>
        <p:nvPicPr>
          <p:cNvPr id="5" name="Picture 2" descr="https://ecb2023.sciforum.net/events_files/771/Banner3%20ECB%202023%20hero.jpg?1675714761"/>
          <p:cNvPicPr>
            <a:picLocks noChangeAspect="1" noChangeArrowheads="1"/>
          </p:cNvPicPr>
          <p:nvPr/>
        </p:nvPicPr>
        <p:blipFill rotWithShape="1">
          <a:blip r:embed="rId3">
            <a:extLst>
              <a:ext uri="{28A0092B-C50C-407E-A947-70E740481C1C}">
                <a14:useLocalDpi xmlns:a14="http://schemas.microsoft.com/office/drawing/2010/main" val="0"/>
              </a:ext>
            </a:extLst>
          </a:blip>
          <a:srcRect t="-1" b="63796"/>
          <a:stretch/>
        </p:blipFill>
        <p:spPr bwMode="auto">
          <a:xfrm>
            <a:off x="0" y="5512279"/>
            <a:ext cx="9144000" cy="13457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Диаграмма 6"/>
          <p:cNvGraphicFramePr>
            <a:graphicFrameLocks/>
          </p:cNvGraphicFramePr>
          <p:nvPr>
            <p:extLst>
              <p:ext uri="{D42A27DB-BD31-4B8C-83A1-F6EECF244321}">
                <p14:modId xmlns:p14="http://schemas.microsoft.com/office/powerpoint/2010/main" val="2226649955"/>
              </p:ext>
            </p:extLst>
          </p:nvPr>
        </p:nvGraphicFramePr>
        <p:xfrm>
          <a:off x="381000" y="1981200"/>
          <a:ext cx="2209800" cy="27693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81152303"/>
              </p:ext>
            </p:extLst>
          </p:nvPr>
        </p:nvGraphicFramePr>
        <p:xfrm>
          <a:off x="2514600" y="1981200"/>
          <a:ext cx="22098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935391087"/>
              </p:ext>
            </p:extLst>
          </p:nvPr>
        </p:nvGraphicFramePr>
        <p:xfrm>
          <a:off x="4610100" y="1981200"/>
          <a:ext cx="2266950" cy="2819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594781328"/>
              </p:ext>
            </p:extLst>
          </p:nvPr>
        </p:nvGraphicFramePr>
        <p:xfrm>
          <a:off x="6781800" y="1981200"/>
          <a:ext cx="2185358" cy="281940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p:cNvSpPr txBox="1"/>
          <p:nvPr/>
        </p:nvSpPr>
        <p:spPr>
          <a:xfrm>
            <a:off x="76200" y="2057400"/>
            <a:ext cx="369332" cy="534762"/>
          </a:xfrm>
          <a:prstGeom prst="rect">
            <a:avLst/>
          </a:prstGeom>
          <a:noFill/>
        </p:spPr>
        <p:txBody>
          <a:bodyPr vert="vert270" wrap="none" rtlCol="0">
            <a:spAutoFit/>
          </a:bodyPr>
          <a:lstStyle/>
          <a:p>
            <a:r>
              <a:rPr lang="en-US" sz="1200" dirty="0" err="1" smtClean="0">
                <a:latin typeface="Arial Narrow" pitchFamily="34" charset="0"/>
              </a:rPr>
              <a:t>ab.units</a:t>
            </a:r>
            <a:endParaRPr lang="ru-RU" sz="1200" dirty="0">
              <a:latin typeface="Arial Narrow" pitchFamily="34" charset="0"/>
            </a:endParaRPr>
          </a:p>
        </p:txBody>
      </p:sp>
      <p:sp>
        <p:nvSpPr>
          <p:cNvPr id="13" name="TextBox 12"/>
          <p:cNvSpPr txBox="1"/>
          <p:nvPr/>
        </p:nvSpPr>
        <p:spPr>
          <a:xfrm>
            <a:off x="2209800" y="2057400"/>
            <a:ext cx="369332" cy="534762"/>
          </a:xfrm>
          <a:prstGeom prst="rect">
            <a:avLst/>
          </a:prstGeom>
          <a:noFill/>
        </p:spPr>
        <p:txBody>
          <a:bodyPr vert="vert270" wrap="none" rtlCol="0">
            <a:spAutoFit/>
          </a:bodyPr>
          <a:lstStyle/>
          <a:p>
            <a:r>
              <a:rPr lang="en-US" sz="1200" dirty="0" err="1" smtClean="0">
                <a:latin typeface="Arial Narrow" pitchFamily="34" charset="0"/>
              </a:rPr>
              <a:t>ab.units</a:t>
            </a:r>
            <a:endParaRPr lang="ru-RU" sz="1200" dirty="0">
              <a:latin typeface="Arial Narrow" pitchFamily="34" charset="0"/>
            </a:endParaRPr>
          </a:p>
        </p:txBody>
      </p:sp>
      <p:sp>
        <p:nvSpPr>
          <p:cNvPr id="14" name="TextBox 13"/>
          <p:cNvSpPr txBox="1"/>
          <p:nvPr/>
        </p:nvSpPr>
        <p:spPr>
          <a:xfrm>
            <a:off x="4247957" y="2057400"/>
            <a:ext cx="369332" cy="534762"/>
          </a:xfrm>
          <a:prstGeom prst="rect">
            <a:avLst/>
          </a:prstGeom>
          <a:noFill/>
        </p:spPr>
        <p:txBody>
          <a:bodyPr vert="vert270" wrap="none" rtlCol="0">
            <a:spAutoFit/>
          </a:bodyPr>
          <a:lstStyle/>
          <a:p>
            <a:r>
              <a:rPr lang="en-US" sz="1200" dirty="0" err="1" smtClean="0">
                <a:latin typeface="Arial Narrow" pitchFamily="34" charset="0"/>
              </a:rPr>
              <a:t>ab.units</a:t>
            </a:r>
            <a:endParaRPr lang="ru-RU" sz="1200" dirty="0">
              <a:latin typeface="Arial Narrow" pitchFamily="34" charset="0"/>
            </a:endParaRPr>
          </a:p>
        </p:txBody>
      </p:sp>
      <p:sp>
        <p:nvSpPr>
          <p:cNvPr id="15" name="TextBox 14"/>
          <p:cNvSpPr txBox="1"/>
          <p:nvPr/>
        </p:nvSpPr>
        <p:spPr>
          <a:xfrm>
            <a:off x="6477000" y="2067464"/>
            <a:ext cx="369332" cy="534762"/>
          </a:xfrm>
          <a:prstGeom prst="rect">
            <a:avLst/>
          </a:prstGeom>
          <a:noFill/>
        </p:spPr>
        <p:txBody>
          <a:bodyPr vert="vert270" wrap="none" rtlCol="0">
            <a:spAutoFit/>
          </a:bodyPr>
          <a:lstStyle/>
          <a:p>
            <a:r>
              <a:rPr lang="en-US" sz="1200" dirty="0" err="1" smtClean="0">
                <a:latin typeface="Arial Narrow" pitchFamily="34" charset="0"/>
              </a:rPr>
              <a:t>ab.units</a:t>
            </a:r>
            <a:endParaRPr lang="ru-RU" sz="1200" dirty="0">
              <a:latin typeface="Arial Narrow" pitchFamily="34" charset="0"/>
            </a:endParaRPr>
          </a:p>
        </p:txBody>
      </p:sp>
      <p:sp>
        <p:nvSpPr>
          <p:cNvPr id="18" name="TextBox 10"/>
          <p:cNvSpPr txBox="1"/>
          <p:nvPr/>
        </p:nvSpPr>
        <p:spPr>
          <a:xfrm>
            <a:off x="1913309" y="4495800"/>
            <a:ext cx="481157"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latin typeface="Arial"/>
                <a:cs typeface="Arial"/>
              </a:rPr>
              <a:t>Days</a:t>
            </a:r>
            <a:endParaRPr lang="ru-RU" sz="800" dirty="0"/>
          </a:p>
        </p:txBody>
      </p:sp>
      <p:sp>
        <p:nvSpPr>
          <p:cNvPr id="19" name="TextBox 10"/>
          <p:cNvSpPr txBox="1"/>
          <p:nvPr/>
        </p:nvSpPr>
        <p:spPr>
          <a:xfrm>
            <a:off x="4136132" y="4511615"/>
            <a:ext cx="481157"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latin typeface="Arial"/>
                <a:cs typeface="Arial"/>
              </a:rPr>
              <a:t>Days</a:t>
            </a:r>
            <a:endParaRPr lang="ru-RU" sz="800" dirty="0"/>
          </a:p>
        </p:txBody>
      </p:sp>
      <p:sp>
        <p:nvSpPr>
          <p:cNvPr id="20" name="TextBox 10"/>
          <p:cNvSpPr txBox="1"/>
          <p:nvPr/>
        </p:nvSpPr>
        <p:spPr>
          <a:xfrm>
            <a:off x="6236421" y="4547667"/>
            <a:ext cx="481157"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latin typeface="Arial"/>
                <a:cs typeface="Arial"/>
              </a:rPr>
              <a:t>Days</a:t>
            </a:r>
            <a:endParaRPr lang="ru-RU" sz="800" dirty="0"/>
          </a:p>
        </p:txBody>
      </p:sp>
      <p:sp>
        <p:nvSpPr>
          <p:cNvPr id="21" name="TextBox 10"/>
          <p:cNvSpPr txBox="1"/>
          <p:nvPr/>
        </p:nvSpPr>
        <p:spPr>
          <a:xfrm>
            <a:off x="8305800" y="4484298"/>
            <a:ext cx="481157"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latin typeface="Arial"/>
                <a:cs typeface="Arial"/>
              </a:rPr>
              <a:t>Days</a:t>
            </a:r>
            <a:endParaRPr lang="ru-RU" sz="800" dirty="0"/>
          </a:p>
        </p:txBody>
      </p:sp>
      <p:sp>
        <p:nvSpPr>
          <p:cNvPr id="22" name="TextBox 10"/>
          <p:cNvSpPr txBox="1"/>
          <p:nvPr/>
        </p:nvSpPr>
        <p:spPr>
          <a:xfrm>
            <a:off x="609600" y="4860769"/>
            <a:ext cx="76962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latin typeface="Arial"/>
                <a:cs typeface="Arial"/>
              </a:rPr>
              <a:t>Groups</a:t>
            </a:r>
            <a:r>
              <a:rPr lang="en-US" sz="800" dirty="0">
                <a:latin typeface="Arial"/>
                <a:cs typeface="Arial"/>
              </a:rPr>
              <a:t>: 1 - intact, 2 – PH (control), 3 -  PH + </a:t>
            </a:r>
            <a:r>
              <a:rPr lang="en-US" sz="800" dirty="0" err="1">
                <a:latin typeface="Arial"/>
                <a:cs typeface="Arial"/>
              </a:rPr>
              <a:t>Angiolin</a:t>
            </a:r>
            <a:r>
              <a:rPr lang="en-US" sz="800" dirty="0">
                <a:latin typeface="Arial"/>
                <a:cs typeface="Arial"/>
              </a:rPr>
              <a:t>); 4 - PH +</a:t>
            </a:r>
            <a:r>
              <a:rPr lang="en-US" sz="800" dirty="0" err="1">
                <a:latin typeface="Arial"/>
                <a:cs typeface="Arial"/>
              </a:rPr>
              <a:t>Piracetam</a:t>
            </a:r>
            <a:r>
              <a:rPr lang="en-US" sz="800" dirty="0">
                <a:latin typeface="Arial"/>
                <a:cs typeface="Arial"/>
              </a:rPr>
              <a:t>; 5 - PH +</a:t>
            </a:r>
            <a:r>
              <a:rPr lang="en-US" sz="800" dirty="0" err="1">
                <a:latin typeface="Arial"/>
                <a:cs typeface="Arial"/>
              </a:rPr>
              <a:t>Thiotriazoline</a:t>
            </a:r>
            <a:r>
              <a:rPr lang="en-US" sz="800" dirty="0">
                <a:latin typeface="Arial"/>
                <a:cs typeface="Arial"/>
              </a:rPr>
              <a:t>; 6 - PH + </a:t>
            </a:r>
            <a:r>
              <a:rPr lang="en-US" sz="800" dirty="0" err="1">
                <a:latin typeface="Arial"/>
                <a:cs typeface="Arial"/>
              </a:rPr>
              <a:t>Mexidol</a:t>
            </a:r>
            <a:r>
              <a:rPr lang="en-US" sz="800" dirty="0">
                <a:latin typeface="Arial"/>
                <a:cs typeface="Arial"/>
              </a:rPr>
              <a:t>; 7 - PH + </a:t>
            </a:r>
            <a:r>
              <a:rPr lang="en-US" sz="800" dirty="0" err="1">
                <a:latin typeface="Arial"/>
                <a:cs typeface="Arial"/>
              </a:rPr>
              <a:t>Cerebrocurin</a:t>
            </a:r>
            <a:r>
              <a:rPr lang="en-US" sz="800" dirty="0">
                <a:latin typeface="Arial"/>
                <a:cs typeface="Arial"/>
              </a:rPr>
              <a:t>; 8 - PH + </a:t>
            </a:r>
            <a:r>
              <a:rPr lang="en-US" sz="800" dirty="0" err="1">
                <a:latin typeface="Arial"/>
                <a:cs typeface="Arial"/>
              </a:rPr>
              <a:t>Tamoxifen</a:t>
            </a:r>
            <a:r>
              <a:rPr lang="en-US" sz="800" dirty="0">
                <a:latin typeface="Arial"/>
                <a:cs typeface="Arial"/>
              </a:rPr>
              <a:t>; 9 - PH + L-arginine; 10 - PH + </a:t>
            </a:r>
            <a:r>
              <a:rPr lang="en-US" sz="800" dirty="0" err="1">
                <a:latin typeface="Arial"/>
                <a:cs typeface="Arial"/>
              </a:rPr>
              <a:t>Glutoredoxin</a:t>
            </a:r>
            <a:r>
              <a:rPr lang="en-US" sz="800" dirty="0">
                <a:latin typeface="Arial"/>
                <a:cs typeface="Arial"/>
              </a:rPr>
              <a:t>; 11 – HSF1; 12 – </a:t>
            </a:r>
            <a:r>
              <a:rPr lang="en-US" sz="800" dirty="0" err="1">
                <a:latin typeface="Arial"/>
                <a:cs typeface="Arial"/>
              </a:rPr>
              <a:t>Mildronate</a:t>
            </a:r>
            <a:r>
              <a:rPr lang="en-US" sz="800" dirty="0">
                <a:latin typeface="Arial"/>
                <a:cs typeface="Arial"/>
              </a:rPr>
              <a:t>.</a:t>
            </a:r>
            <a:endParaRPr lang="ru-RU" sz="800" dirty="0"/>
          </a:p>
        </p:txBody>
      </p:sp>
    </p:spTree>
    <p:extLst>
      <p:ext uri="{BB962C8B-B14F-4D97-AF65-F5344CB8AC3E}">
        <p14:creationId xmlns:p14="http://schemas.microsoft.com/office/powerpoint/2010/main" val="303450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609600" y="609600"/>
            <a:ext cx="8001000" cy="1815882"/>
          </a:xfrm>
          <a:prstGeom prst="rect">
            <a:avLst/>
          </a:prstGeom>
          <a:noFill/>
        </p:spPr>
        <p:txBody>
          <a:bodyPr wrap="square" rtlCol="0">
            <a:spAutoFit/>
          </a:bodyPr>
          <a:lstStyle/>
          <a:p>
            <a:r>
              <a:rPr lang="fr-FR" sz="3200" b="1" dirty="0"/>
              <a:t>Results</a:t>
            </a:r>
            <a:endParaRPr lang="ru-RU" sz="2000" dirty="0"/>
          </a:p>
          <a:p>
            <a:pPr algn="ctr"/>
            <a:r>
              <a:rPr lang="en-US" sz="2000" b="1" dirty="0">
                <a:latin typeface="Arial Narrow" pitchFamily="34" charset="0"/>
              </a:rPr>
              <a:t>HSP70 Concentration in Mitochondrial and Cytosolic </a:t>
            </a:r>
            <a:r>
              <a:rPr lang="en-US" sz="2000" b="1" dirty="0" smtClean="0">
                <a:latin typeface="Arial Narrow" pitchFamily="34" charset="0"/>
              </a:rPr>
              <a:t>Fractions</a:t>
            </a:r>
          </a:p>
          <a:p>
            <a:pPr algn="ctr"/>
            <a:r>
              <a:rPr lang="en-US" sz="2000" b="1" dirty="0" smtClean="0">
                <a:latin typeface="Arial Narrow" pitchFamily="34" charset="0"/>
              </a:rPr>
              <a:t>of </a:t>
            </a:r>
            <a:r>
              <a:rPr lang="en-US" sz="2000" b="1" dirty="0">
                <a:latin typeface="Arial Narrow" pitchFamily="34" charset="0"/>
              </a:rPr>
              <a:t>Rat Brain Homogenate</a:t>
            </a:r>
            <a:endParaRPr lang="ru-RU" sz="2000" b="1" dirty="0">
              <a:latin typeface="Arial Narrow" pitchFamily="34" charset="0"/>
            </a:endParaRPr>
          </a:p>
          <a:p>
            <a:pPr algn="just"/>
            <a:endParaRPr lang="ru-RU" sz="2000" dirty="0" smtClean="0"/>
          </a:p>
          <a:p>
            <a:pPr algn="just"/>
            <a:endParaRPr lang="en-US" sz="2000" dirty="0"/>
          </a:p>
        </p:txBody>
      </p:sp>
      <p:pic>
        <p:nvPicPr>
          <p:cNvPr id="5" name="Picture 2" descr="https://ecb2023.sciforum.net/events_files/771/Banner3%20ECB%202023%20hero.jpg?1675714761"/>
          <p:cNvPicPr>
            <a:picLocks noChangeAspect="1" noChangeArrowheads="1"/>
          </p:cNvPicPr>
          <p:nvPr/>
        </p:nvPicPr>
        <p:blipFill rotWithShape="1">
          <a:blip r:embed="rId3">
            <a:extLst>
              <a:ext uri="{28A0092B-C50C-407E-A947-70E740481C1C}">
                <a14:useLocalDpi xmlns:a14="http://schemas.microsoft.com/office/drawing/2010/main" val="0"/>
              </a:ext>
            </a:extLst>
          </a:blip>
          <a:srcRect t="-1" b="63796"/>
          <a:stretch/>
        </p:blipFill>
        <p:spPr bwMode="auto">
          <a:xfrm>
            <a:off x="0" y="5512279"/>
            <a:ext cx="9144000" cy="13457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Диаграмма 6"/>
          <p:cNvGraphicFramePr>
            <a:graphicFrameLocks/>
          </p:cNvGraphicFramePr>
          <p:nvPr>
            <p:extLst>
              <p:ext uri="{D42A27DB-BD31-4B8C-83A1-F6EECF244321}">
                <p14:modId xmlns:p14="http://schemas.microsoft.com/office/powerpoint/2010/main" val="2530808122"/>
              </p:ext>
            </p:extLst>
          </p:nvPr>
        </p:nvGraphicFramePr>
        <p:xfrm>
          <a:off x="381000" y="1676400"/>
          <a:ext cx="4229100"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842795518"/>
              </p:ext>
            </p:extLst>
          </p:nvPr>
        </p:nvGraphicFramePr>
        <p:xfrm>
          <a:off x="4724400" y="1676400"/>
          <a:ext cx="4191000" cy="30480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52400" y="1752600"/>
            <a:ext cx="369332" cy="534762"/>
          </a:xfrm>
          <a:prstGeom prst="rect">
            <a:avLst/>
          </a:prstGeom>
          <a:noFill/>
        </p:spPr>
        <p:txBody>
          <a:bodyPr vert="vert270" wrap="none" rtlCol="0">
            <a:spAutoFit/>
          </a:bodyPr>
          <a:lstStyle/>
          <a:p>
            <a:r>
              <a:rPr lang="en-US" sz="1200" dirty="0" err="1" smtClean="0">
                <a:latin typeface="Arial Narrow" pitchFamily="34" charset="0"/>
              </a:rPr>
              <a:t>ab.units</a:t>
            </a:r>
            <a:endParaRPr lang="ru-RU" sz="1200" dirty="0">
              <a:latin typeface="Arial Narrow" pitchFamily="34" charset="0"/>
            </a:endParaRPr>
          </a:p>
        </p:txBody>
      </p:sp>
      <p:sp>
        <p:nvSpPr>
          <p:cNvPr id="10" name="TextBox 9"/>
          <p:cNvSpPr txBox="1"/>
          <p:nvPr/>
        </p:nvSpPr>
        <p:spPr>
          <a:xfrm>
            <a:off x="4425434" y="1790019"/>
            <a:ext cx="369332" cy="534762"/>
          </a:xfrm>
          <a:prstGeom prst="rect">
            <a:avLst/>
          </a:prstGeom>
          <a:noFill/>
        </p:spPr>
        <p:txBody>
          <a:bodyPr vert="vert270" wrap="none" rtlCol="0">
            <a:spAutoFit/>
          </a:bodyPr>
          <a:lstStyle/>
          <a:p>
            <a:r>
              <a:rPr lang="en-US" sz="1200" dirty="0" err="1" smtClean="0">
                <a:latin typeface="Arial Narrow" pitchFamily="34" charset="0"/>
              </a:rPr>
              <a:t>ab.units</a:t>
            </a:r>
            <a:endParaRPr lang="ru-RU" sz="1200" dirty="0">
              <a:latin typeface="Arial Narrow" pitchFamily="34" charset="0"/>
            </a:endParaRPr>
          </a:p>
        </p:txBody>
      </p:sp>
      <p:sp>
        <p:nvSpPr>
          <p:cNvPr id="11" name="TextBox 10"/>
          <p:cNvSpPr txBox="1"/>
          <p:nvPr/>
        </p:nvSpPr>
        <p:spPr>
          <a:xfrm>
            <a:off x="609600" y="4860769"/>
            <a:ext cx="76962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latin typeface="Arial"/>
                <a:cs typeface="Arial"/>
              </a:rPr>
              <a:t>Groups</a:t>
            </a:r>
            <a:r>
              <a:rPr lang="en-US" sz="800" dirty="0">
                <a:latin typeface="Arial"/>
                <a:cs typeface="Arial"/>
              </a:rPr>
              <a:t>: 1 - intact, 2 – PH (control), 3 -  PH + </a:t>
            </a:r>
            <a:r>
              <a:rPr lang="en-US" sz="800" dirty="0" err="1">
                <a:latin typeface="Arial"/>
                <a:cs typeface="Arial"/>
              </a:rPr>
              <a:t>Angiolin</a:t>
            </a:r>
            <a:r>
              <a:rPr lang="en-US" sz="800" dirty="0">
                <a:latin typeface="Arial"/>
                <a:cs typeface="Arial"/>
              </a:rPr>
              <a:t>); 4 - PH +</a:t>
            </a:r>
            <a:r>
              <a:rPr lang="en-US" sz="800" dirty="0" err="1">
                <a:latin typeface="Arial"/>
                <a:cs typeface="Arial"/>
              </a:rPr>
              <a:t>Piracetam</a:t>
            </a:r>
            <a:r>
              <a:rPr lang="en-US" sz="800" dirty="0">
                <a:latin typeface="Arial"/>
                <a:cs typeface="Arial"/>
              </a:rPr>
              <a:t>; 5 - PH +</a:t>
            </a:r>
            <a:r>
              <a:rPr lang="en-US" sz="800" dirty="0" err="1">
                <a:latin typeface="Arial"/>
                <a:cs typeface="Arial"/>
              </a:rPr>
              <a:t>Thiotriazoline</a:t>
            </a:r>
            <a:r>
              <a:rPr lang="en-US" sz="800" dirty="0">
                <a:latin typeface="Arial"/>
                <a:cs typeface="Arial"/>
              </a:rPr>
              <a:t>; 6 - PH + </a:t>
            </a:r>
            <a:r>
              <a:rPr lang="en-US" sz="800" dirty="0" err="1">
                <a:latin typeface="Arial"/>
                <a:cs typeface="Arial"/>
              </a:rPr>
              <a:t>Mexidol</a:t>
            </a:r>
            <a:r>
              <a:rPr lang="en-US" sz="800" dirty="0">
                <a:latin typeface="Arial"/>
                <a:cs typeface="Arial"/>
              </a:rPr>
              <a:t>; 7 - PH + </a:t>
            </a:r>
            <a:r>
              <a:rPr lang="en-US" sz="800" dirty="0" err="1">
                <a:latin typeface="Arial"/>
                <a:cs typeface="Arial"/>
              </a:rPr>
              <a:t>Cerebrocurin</a:t>
            </a:r>
            <a:r>
              <a:rPr lang="en-US" sz="800" dirty="0">
                <a:latin typeface="Arial"/>
                <a:cs typeface="Arial"/>
              </a:rPr>
              <a:t>; 8 - PH + </a:t>
            </a:r>
            <a:r>
              <a:rPr lang="en-US" sz="800" dirty="0" err="1">
                <a:latin typeface="Arial"/>
                <a:cs typeface="Arial"/>
              </a:rPr>
              <a:t>Tamoxifen</a:t>
            </a:r>
            <a:r>
              <a:rPr lang="en-US" sz="800" dirty="0">
                <a:latin typeface="Arial"/>
                <a:cs typeface="Arial"/>
              </a:rPr>
              <a:t>; 9 - PH + L-arginine; 10 - PH + </a:t>
            </a:r>
            <a:r>
              <a:rPr lang="en-US" sz="800" dirty="0" err="1">
                <a:latin typeface="Arial"/>
                <a:cs typeface="Arial"/>
              </a:rPr>
              <a:t>Glutoredoxin</a:t>
            </a:r>
            <a:r>
              <a:rPr lang="en-US" sz="800" dirty="0">
                <a:latin typeface="Arial"/>
                <a:cs typeface="Arial"/>
              </a:rPr>
              <a:t>; 11 – HSF1; 12 – </a:t>
            </a:r>
            <a:r>
              <a:rPr lang="en-US" sz="800" dirty="0" err="1">
                <a:latin typeface="Arial"/>
                <a:cs typeface="Arial"/>
              </a:rPr>
              <a:t>Mildronate</a:t>
            </a:r>
            <a:r>
              <a:rPr lang="en-US" sz="800" dirty="0">
                <a:latin typeface="Arial"/>
                <a:cs typeface="Arial"/>
              </a:rPr>
              <a:t>.</a:t>
            </a:r>
            <a:endParaRPr lang="ru-RU" sz="800" dirty="0"/>
          </a:p>
        </p:txBody>
      </p:sp>
    </p:spTree>
    <p:extLst>
      <p:ext uri="{BB962C8B-B14F-4D97-AF65-F5344CB8AC3E}">
        <p14:creationId xmlns:p14="http://schemas.microsoft.com/office/powerpoint/2010/main" val="4216961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609600" y="609600"/>
            <a:ext cx="8001000" cy="4278094"/>
          </a:xfrm>
          <a:prstGeom prst="rect">
            <a:avLst/>
          </a:prstGeom>
          <a:noFill/>
        </p:spPr>
        <p:txBody>
          <a:bodyPr wrap="square" rtlCol="0">
            <a:spAutoFit/>
          </a:bodyPr>
          <a:lstStyle/>
          <a:p>
            <a:r>
              <a:rPr lang="fr-FR" sz="3200" b="1" dirty="0"/>
              <a:t>Results</a:t>
            </a:r>
            <a:endParaRPr lang="ru-RU" sz="2000" dirty="0"/>
          </a:p>
          <a:p>
            <a:pPr algn="just"/>
            <a:endParaRPr lang="ru-RU" sz="2000" dirty="0" smtClean="0"/>
          </a:p>
          <a:p>
            <a:pPr algn="just"/>
            <a:r>
              <a:rPr lang="en-US" sz="2000" dirty="0"/>
              <a:t>It has been established that PH leads to suppression of HSP70 synthesis and to decrease in its intra- and extracellular levels with the most significant decrease during the 1st month of life. By the end of the 2nd month, a 2-fold increase in the content of HSP70 in the blood plasma is observed, but it remains 3.5 times lower than the intact values. Course administration of drugs demonstrates an increase in intracellular and extracellular levels of HSP70 with a prolonged effect. </a:t>
            </a:r>
            <a:r>
              <a:rPr lang="en-US" sz="2000" dirty="0" err="1"/>
              <a:t>Cerebrocurin</a:t>
            </a:r>
            <a:r>
              <a:rPr lang="en-US" sz="2000" dirty="0"/>
              <a:t>, </a:t>
            </a:r>
            <a:r>
              <a:rPr lang="en-US" sz="2000" dirty="0" err="1"/>
              <a:t>angiolin</a:t>
            </a:r>
            <a:r>
              <a:rPr lang="en-US" sz="2000" dirty="0"/>
              <a:t>, and </a:t>
            </a:r>
            <a:r>
              <a:rPr lang="en-US" sz="2000" dirty="0" err="1"/>
              <a:t>tamoxifen</a:t>
            </a:r>
            <a:r>
              <a:rPr lang="en-US" sz="2000" dirty="0"/>
              <a:t> were the most active modulators of intracellular HSP70. </a:t>
            </a:r>
            <a:r>
              <a:rPr lang="en-US" sz="2000" dirty="0" err="1"/>
              <a:t>Cerebrocurin</a:t>
            </a:r>
            <a:r>
              <a:rPr lang="en-US" sz="2000" dirty="0"/>
              <a:t>, </a:t>
            </a:r>
            <a:r>
              <a:rPr lang="en-US" sz="2000" dirty="0" err="1"/>
              <a:t>angiolin</a:t>
            </a:r>
            <a:r>
              <a:rPr lang="en-US" sz="2000" dirty="0"/>
              <a:t>, and </a:t>
            </a:r>
            <a:r>
              <a:rPr lang="en-US" sz="2000" dirty="0" err="1"/>
              <a:t>piracetam</a:t>
            </a:r>
            <a:r>
              <a:rPr lang="en-US" sz="2000" dirty="0"/>
              <a:t> had the most active effect on the HSP70 content in blood plasma, but the effect of </a:t>
            </a:r>
            <a:r>
              <a:rPr lang="en-US" sz="2000" dirty="0" err="1"/>
              <a:t>piracitam</a:t>
            </a:r>
            <a:r>
              <a:rPr lang="en-US" sz="2000" dirty="0"/>
              <a:t> on the cytosolic and mitochondrial fractions of HSP70 was the least of all the drugs studied.</a:t>
            </a:r>
          </a:p>
        </p:txBody>
      </p:sp>
      <p:pic>
        <p:nvPicPr>
          <p:cNvPr id="5" name="Picture 2" descr="https://ecb2023.sciforum.net/events_files/771/Banner3%20ECB%202023%20hero.jpg?1675714761"/>
          <p:cNvPicPr>
            <a:picLocks noChangeAspect="1" noChangeArrowheads="1"/>
          </p:cNvPicPr>
          <p:nvPr/>
        </p:nvPicPr>
        <p:blipFill rotWithShape="1">
          <a:blip r:embed="rId3">
            <a:extLst>
              <a:ext uri="{28A0092B-C50C-407E-A947-70E740481C1C}">
                <a14:useLocalDpi xmlns:a14="http://schemas.microsoft.com/office/drawing/2010/main" val="0"/>
              </a:ext>
            </a:extLst>
          </a:blip>
          <a:srcRect t="-1" b="63796"/>
          <a:stretch/>
        </p:blipFill>
        <p:spPr bwMode="auto">
          <a:xfrm>
            <a:off x="0" y="5512279"/>
            <a:ext cx="9144000" cy="134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25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609600" y="609600"/>
            <a:ext cx="8001000" cy="3970318"/>
          </a:xfrm>
          <a:prstGeom prst="rect">
            <a:avLst/>
          </a:prstGeom>
          <a:noFill/>
        </p:spPr>
        <p:txBody>
          <a:bodyPr wrap="square" rtlCol="0">
            <a:spAutoFit/>
          </a:bodyPr>
          <a:lstStyle/>
          <a:p>
            <a:r>
              <a:rPr lang="fr-FR" sz="3200" b="1" dirty="0"/>
              <a:t>Conclusions</a:t>
            </a:r>
          </a:p>
          <a:p>
            <a:pPr algn="just"/>
            <a:endParaRPr lang="ru-RU" sz="2000" dirty="0" smtClean="0"/>
          </a:p>
          <a:p>
            <a:pPr marL="342900" indent="-342900" algn="just">
              <a:buFont typeface="Arial" pitchFamily="34" charset="0"/>
              <a:buChar char="•"/>
            </a:pPr>
            <a:r>
              <a:rPr lang="en-US" sz="2000" dirty="0" smtClean="0"/>
              <a:t>PH </a:t>
            </a:r>
            <a:r>
              <a:rPr lang="en-US" sz="2000" dirty="0"/>
              <a:t>leads to a significant and long-term decrease in intracellular and extracellular levels of HSP70 after </a:t>
            </a:r>
            <a:r>
              <a:rPr lang="en-US" sz="2000" dirty="0" smtClean="0"/>
              <a:t>birth.</a:t>
            </a:r>
          </a:p>
          <a:p>
            <a:pPr marL="342900" indent="-342900" algn="just">
              <a:buFont typeface="Arial" pitchFamily="34" charset="0"/>
              <a:buChar char="•"/>
            </a:pPr>
            <a:r>
              <a:rPr lang="en-US" sz="2000" dirty="0" smtClean="0"/>
              <a:t>The </a:t>
            </a:r>
            <a:r>
              <a:rPr lang="en-US" sz="2000" dirty="0"/>
              <a:t>introduction of drugs increases the content of HSP70 in blood plasma and intracellular </a:t>
            </a:r>
            <a:r>
              <a:rPr lang="en-US" sz="2000" dirty="0" smtClean="0"/>
              <a:t>fractions.</a:t>
            </a:r>
          </a:p>
          <a:p>
            <a:pPr marL="342900" indent="-342900" algn="just">
              <a:buFont typeface="Arial" pitchFamily="34" charset="0"/>
              <a:buChar char="•"/>
            </a:pPr>
            <a:r>
              <a:rPr lang="en-US" sz="2000" dirty="0" err="1" smtClean="0"/>
              <a:t>Cerebrocurin</a:t>
            </a:r>
            <a:r>
              <a:rPr lang="en-US" sz="2000" dirty="0" smtClean="0"/>
              <a:t> </a:t>
            </a:r>
            <a:r>
              <a:rPr lang="en-US" sz="2000" dirty="0"/>
              <a:t>and </a:t>
            </a:r>
            <a:r>
              <a:rPr lang="en-US" sz="2000" dirty="0" err="1"/>
              <a:t>angiolin</a:t>
            </a:r>
            <a:r>
              <a:rPr lang="en-US" sz="2000" dirty="0"/>
              <a:t> were the most effective modulators of HSP70, and their </a:t>
            </a:r>
            <a:r>
              <a:rPr lang="en-US" sz="2000" dirty="0" err="1"/>
              <a:t>neuroprotective</a:t>
            </a:r>
            <a:r>
              <a:rPr lang="en-US" sz="2000" dirty="0"/>
              <a:t> effect deserves further comprehensive study in order to develop methods for effective treatment of the PH consequences</a:t>
            </a:r>
            <a:r>
              <a:rPr lang="en-US" sz="2000" dirty="0" smtClean="0"/>
              <a:t>.</a:t>
            </a:r>
          </a:p>
          <a:p>
            <a:pPr marL="342900" indent="-342900" algn="just">
              <a:buFont typeface="Arial" pitchFamily="34" charset="0"/>
              <a:buChar char="•"/>
            </a:pPr>
            <a:r>
              <a:rPr lang="en-US" sz="2000" dirty="0"/>
              <a:t>HSP70 can serve as a target and marker of hypoxia pharmacological correction.</a:t>
            </a:r>
          </a:p>
        </p:txBody>
      </p:sp>
      <p:pic>
        <p:nvPicPr>
          <p:cNvPr id="5" name="Picture 2" descr="https://ecb2023.sciforum.net/events_files/771/Banner3%20ECB%202023%20hero.jpg?1675714761"/>
          <p:cNvPicPr>
            <a:picLocks noChangeAspect="1" noChangeArrowheads="1"/>
          </p:cNvPicPr>
          <p:nvPr/>
        </p:nvPicPr>
        <p:blipFill rotWithShape="1">
          <a:blip r:embed="rId3">
            <a:extLst>
              <a:ext uri="{28A0092B-C50C-407E-A947-70E740481C1C}">
                <a14:useLocalDpi xmlns:a14="http://schemas.microsoft.com/office/drawing/2010/main" val="0"/>
              </a:ext>
            </a:extLst>
          </a:blip>
          <a:srcRect t="-1" b="63796"/>
          <a:stretch/>
        </p:blipFill>
        <p:spPr bwMode="auto">
          <a:xfrm>
            <a:off x="0" y="5512279"/>
            <a:ext cx="9144000" cy="134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59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886</Words>
  <Application>Microsoft Office PowerPoint</Application>
  <PresentationFormat>Экран (4:3)</PresentationFormat>
  <Paragraphs>75</Paragraphs>
  <Slides>8</Slides>
  <Notes>7</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Office Theme</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112</cp:revision>
  <dcterms:created xsi:type="dcterms:W3CDTF">2015-04-04T09:45:50Z</dcterms:created>
  <dcterms:modified xsi:type="dcterms:W3CDTF">2023-02-06T22:41:34Z</dcterms:modified>
</cp:coreProperties>
</file>