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ti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9"/>
  </p:notesMasterIdLst>
  <p:sldIdLst>
    <p:sldId id="257" r:id="rId2"/>
    <p:sldId id="261" r:id="rId3"/>
    <p:sldId id="262" r:id="rId4"/>
    <p:sldId id="267" r:id="rId5"/>
    <p:sldId id="332" r:id="rId6"/>
    <p:sldId id="301" r:id="rId7"/>
    <p:sldId id="269" r:id="rId8"/>
    <p:sldId id="300" r:id="rId9"/>
    <p:sldId id="323" r:id="rId10"/>
    <p:sldId id="324" r:id="rId11"/>
    <p:sldId id="302" r:id="rId12"/>
    <p:sldId id="317" r:id="rId13"/>
    <p:sldId id="331" r:id="rId14"/>
    <p:sldId id="325" r:id="rId15"/>
    <p:sldId id="326" r:id="rId16"/>
    <p:sldId id="315" r:id="rId17"/>
    <p:sldId id="28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26"/>
          <c:dPt>
            <c:idx val="0"/>
            <c:bubble3D val="0"/>
            <c:explosion val="18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1C8C-4B7C-A32B-3EA980AAA43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1C8C-4B7C-A32B-3EA980AAA43A}"/>
              </c:ext>
            </c:extLst>
          </c:dPt>
          <c:dPt>
            <c:idx val="2"/>
            <c:bubble3D val="0"/>
            <c:explosion val="46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1C8C-4B7C-A32B-3EA980AAA43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1C8C-4B7C-A32B-3EA980AAA43A}"/>
              </c:ext>
            </c:extLst>
          </c:dPt>
          <c:dLbls>
            <c:dLbl>
              <c:idx val="0"/>
              <c:layout>
                <c:manualLayout>
                  <c:x val="-0.13204869499164471"/>
                  <c:y val="-0.1522387701871501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Garamond" panose="02020404030301010803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8C-4B7C-A32B-3EA980AAA43A}"/>
                </c:ext>
              </c:extLst>
            </c:dLbl>
            <c:dLbl>
              <c:idx val="1"/>
              <c:layout>
                <c:manualLayout>
                  <c:x val="7.2253059523730068E-2"/>
                  <c:y val="-2.23880544392867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Garamond" panose="02020404030301010803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962533169117673"/>
                      <c:h val="0.120895493972148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C8C-4B7C-A32B-3EA980AAA43A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Garamond" panose="02020404030301010803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C8C-4B7C-A32B-3EA980AAA43A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Garamond" panose="02020404030301010803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1C8C-4B7C-A32B-3EA980AAA4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RRMS</c:v>
                </c:pt>
                <c:pt idx="1">
                  <c:v>SPMS</c:v>
                </c:pt>
                <c:pt idx="2">
                  <c:v>PPMS</c:v>
                </c:pt>
                <c:pt idx="3">
                  <c:v>CIS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0.78</c:v>
                </c:pt>
                <c:pt idx="1">
                  <c:v>0.17</c:v>
                </c:pt>
                <c:pt idx="2">
                  <c:v>0.04</c:v>
                </c:pt>
                <c:pt idx="3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C8C-4B7C-A32B-3EA980AAA43A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7959377149336687E-2"/>
          <c:y val="0.10802616991281258"/>
          <c:w val="0.79630730516598935"/>
          <c:h val="0.754976435216234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26"/>
          <c:dPt>
            <c:idx val="0"/>
            <c:bubble3D val="0"/>
            <c:explosion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FBE8-469A-8632-6772A2AC4B76}"/>
              </c:ext>
            </c:extLst>
          </c:dPt>
          <c:dPt>
            <c:idx val="1"/>
            <c:bubble3D val="0"/>
            <c:explosion val="33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FBE8-469A-8632-6772A2AC4B76}"/>
              </c:ext>
            </c:extLst>
          </c:dPt>
          <c:dPt>
            <c:idx val="2"/>
            <c:bubble3D val="0"/>
            <c:explosion val="46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FBE8-469A-8632-6772A2AC4B76}"/>
              </c:ext>
            </c:extLst>
          </c:dPt>
          <c:dLbls>
            <c:dLbl>
              <c:idx val="0"/>
              <c:layout>
                <c:manualLayout>
                  <c:x val="-0.18991480633159136"/>
                  <c:y val="3.38831112700030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Garamond" panose="02020404030301010803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E8-469A-8632-6772A2AC4B76}"/>
                </c:ext>
              </c:extLst>
            </c:dLbl>
            <c:dLbl>
              <c:idx val="1"/>
              <c:layout>
                <c:manualLayout>
                  <c:x val="0.14083569907735982"/>
                  <c:y val="-0.2484761493133557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Garamond" panose="02020404030301010803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E8-469A-8632-6772A2AC4B76}"/>
                </c:ext>
              </c:extLst>
            </c:dLbl>
            <c:dLbl>
              <c:idx val="2"/>
              <c:layout>
                <c:manualLayout>
                  <c:x val="0.1323001816240757"/>
                  <c:y val="8.39471387575027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Garamond" panose="02020404030301010803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BE8-469A-8632-6772A2AC4B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Mild (45%)</c:v>
                </c:pt>
                <c:pt idx="1">
                  <c:v>Moderate (34%)</c:v>
                </c:pt>
                <c:pt idx="2">
                  <c:v>Severe (21%)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0.45</c:v>
                </c:pt>
                <c:pt idx="1">
                  <c:v>0.34</c:v>
                </c:pt>
                <c:pt idx="2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BE8-469A-8632-6772A2AC4B7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7959377149336687E-2"/>
          <c:y val="0.10802616991281258"/>
          <c:w val="0.79630730516598935"/>
          <c:h val="0.754976435216234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26"/>
          <c:dPt>
            <c:idx val="0"/>
            <c:bubble3D val="0"/>
            <c:explosion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6B26-4C91-886A-547E02A081A1}"/>
              </c:ext>
            </c:extLst>
          </c:dPt>
          <c:dPt>
            <c:idx val="1"/>
            <c:bubble3D val="0"/>
            <c:explosion val="33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6B26-4C91-886A-547E02A081A1}"/>
              </c:ext>
            </c:extLst>
          </c:dPt>
          <c:dPt>
            <c:idx val="2"/>
            <c:bubble3D val="0"/>
            <c:explosion val="46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6B26-4C91-886A-547E02A081A1}"/>
              </c:ext>
            </c:extLst>
          </c:dPt>
          <c:dLbls>
            <c:dLbl>
              <c:idx val="0"/>
              <c:layout>
                <c:manualLayout>
                  <c:x val="-0.17521116835232156"/>
                  <c:y val="-0.2207727756114853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Garamond" panose="02020404030301010803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26-4C91-886A-547E02A081A1}"/>
                </c:ext>
              </c:extLst>
            </c:dLbl>
            <c:dLbl>
              <c:idx val="1"/>
              <c:layout>
                <c:manualLayout>
                  <c:x val="8.9362369366360661E-2"/>
                  <c:y val="-6.4178946601046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2"/>
                      </a:solidFill>
                      <a:latin typeface="Garamond" panose="02020404030301010803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B26-4C91-886A-547E02A081A1}"/>
                </c:ext>
              </c:extLst>
            </c:dLbl>
            <c:dLbl>
              <c:idx val="2"/>
              <c:layout>
                <c:manualLayout>
                  <c:x val="0.12004709053291956"/>
                  <c:y val="2.09360531941177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2"/>
                      </a:solidFill>
                      <a:latin typeface="Garamond" panose="02020404030301010803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B26-4C91-886A-547E02A081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tx2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Benign (76%)</c:v>
                </c:pt>
                <c:pt idx="1">
                  <c:v>Moderate (12%)</c:v>
                </c:pt>
                <c:pt idx="2">
                  <c:v>Severe (12%)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0.76</c:v>
                </c:pt>
                <c:pt idx="1">
                  <c:v>0.12</c:v>
                </c:pt>
                <c:pt idx="2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B26-4C91-886A-547E02A081A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312782025618381"/>
          <c:y val="0.34223412137482367"/>
          <c:w val="0.53636428396381752"/>
          <c:h val="0.54560111003283707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767608913921705"/>
          <c:y val="0.41357214505454887"/>
          <c:w val="0.29156520409854947"/>
          <c:h val="0.3239911127944598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dk1"/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48000" cap="flat" cmpd="thickThin" algn="ctr">
      <a:noFill/>
      <a:prstDash val="solid"/>
      <a:round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2576485195413017E-3"/>
          <c:y val="0.12659628523488706"/>
          <c:w val="0.79630730516598935"/>
          <c:h val="0.754976435216234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8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AF2A-4EA2-80EA-267C76ECD90F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AF2A-4EA2-80EA-267C76ECD90F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AF2A-4EA2-80EA-267C76ECD90F}"/>
              </c:ext>
            </c:extLst>
          </c:dPt>
          <c:dLbls>
            <c:dLbl>
              <c:idx val="0"/>
              <c:layout>
                <c:manualLayout>
                  <c:x val="-0.28594863847273033"/>
                  <c:y val="4.58641160708737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Garamond" panose="02020404030301010803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014451694145131"/>
                      <c:h val="0.210865742788523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F2A-4EA2-80EA-267C76ECD90F}"/>
                </c:ext>
              </c:extLst>
            </c:dLbl>
            <c:dLbl>
              <c:idx val="1"/>
              <c:layout>
                <c:manualLayout>
                  <c:x val="9.5488918801980655E-2"/>
                  <c:y val="-0.1068206734691014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Garamond" panose="02020404030301010803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663021008605353"/>
                      <c:h val="0.205149727722226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F2A-4EA2-80EA-267C76ECD90F}"/>
                </c:ext>
              </c:extLst>
            </c:dLbl>
            <c:dLbl>
              <c:idx val="2"/>
              <c:layout>
                <c:manualLayout>
                  <c:x val="0.12004709053291956"/>
                  <c:y val="2.09360531941177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Garamond" panose="02020404030301010803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F2A-4EA2-80EA-267C76ECD9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bg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Positive MS patients (43%)</c:v>
                </c:pt>
                <c:pt idx="1">
                  <c:v>Negative MS patients (57%)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0.43</c:v>
                </c:pt>
                <c:pt idx="1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F2A-4EA2-80EA-267C76ECD90F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7959377149336687E-2"/>
          <c:y val="0.10802616991281258"/>
          <c:w val="0.79630730516598935"/>
          <c:h val="0.754976435216234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26"/>
          <c:dPt>
            <c:idx val="0"/>
            <c:bubble3D val="0"/>
            <c:explosion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B286-40A6-907B-EC6718E0E60D}"/>
              </c:ext>
            </c:extLst>
          </c:dPt>
          <c:dPt>
            <c:idx val="1"/>
            <c:bubble3D val="0"/>
            <c:explosion val="33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B286-40A6-907B-EC6718E0E60D}"/>
              </c:ext>
            </c:extLst>
          </c:dPt>
          <c:dPt>
            <c:idx val="2"/>
            <c:bubble3D val="0"/>
            <c:explosion val="46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B286-40A6-907B-EC6718E0E60D}"/>
              </c:ext>
            </c:extLst>
          </c:dPt>
          <c:dLbls>
            <c:dLbl>
              <c:idx val="0"/>
              <c:layout>
                <c:manualLayout>
                  <c:x val="-0.13749532711666781"/>
                  <c:y val="-6.267416988859874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2"/>
                      </a:solidFill>
                      <a:latin typeface="Garamond" panose="02020404030301010803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715315338034896"/>
                      <c:h val="0.192295702516143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286-40A6-907B-EC6718E0E60D}"/>
                </c:ext>
              </c:extLst>
            </c:dLbl>
            <c:dLbl>
              <c:idx val="1"/>
              <c:layout>
                <c:manualLayout>
                  <c:x val="0.25272733206547376"/>
                  <c:y val="-0.2439301161245049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Garamond" panose="02020404030301010803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10083637194371"/>
                      <c:h val="0.205149693326045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286-40A6-907B-EC6718E0E60D}"/>
                </c:ext>
              </c:extLst>
            </c:dLbl>
            <c:dLbl>
              <c:idx val="2"/>
              <c:layout>
                <c:manualLayout>
                  <c:x val="0.12004709053291956"/>
                  <c:y val="2.09360531941177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Garamond" panose="02020404030301010803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286-40A6-907B-EC6718E0E6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bg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Positive HCs (20%)</c:v>
                </c:pt>
                <c:pt idx="1">
                  <c:v>Negative HCs (80%)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</c:v>
                </c:pt>
                <c:pt idx="1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286-40A6-907B-EC6718E0E60D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50C9EA-23D0-4C7F-B3A2-150ACC2CE571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833377-85EF-45F7-8AED-4ABF4341C69B}">
      <dgm:prSet phldrT="[Text]" custT="1"/>
      <dgm:spPr/>
      <dgm:t>
        <a:bodyPr/>
        <a:lstStyle/>
        <a:p>
          <a:pPr algn="ctr"/>
          <a:r>
            <a:rPr lang="en-GB" sz="1800" b="1" dirty="0" smtClean="0">
              <a:latin typeface="Garamond" panose="02020404030301010803" pitchFamily="18" charset="0"/>
            </a:rPr>
            <a:t>Modify </a:t>
          </a:r>
          <a:r>
            <a:rPr lang="en-US" sz="1800" b="1" dirty="0" smtClean="0">
              <a:latin typeface="Garamond" panose="02020404030301010803" pitchFamily="18" charset="0"/>
            </a:rPr>
            <a:t>the microglia motility towards pre-demyelinated areas </a:t>
          </a:r>
          <a:endParaRPr lang="en-US" sz="1800" b="1" dirty="0">
            <a:latin typeface="Garamond" panose="02020404030301010803" pitchFamily="18" charset="0"/>
          </a:endParaRPr>
        </a:p>
      </dgm:t>
    </dgm:pt>
    <dgm:pt modelId="{284ED364-C852-48A8-BC92-2462005A0AEA}" type="parTrans" cxnId="{D768BAA5-EC55-4982-9FF3-F1E5ECBF834E}">
      <dgm:prSet/>
      <dgm:spPr/>
      <dgm:t>
        <a:bodyPr/>
        <a:lstStyle/>
        <a:p>
          <a:endParaRPr lang="en-US"/>
        </a:p>
      </dgm:t>
    </dgm:pt>
    <dgm:pt modelId="{25038229-AE8C-4CA5-87C9-1B4529C5ADFA}" type="sibTrans" cxnId="{D768BAA5-EC55-4982-9FF3-F1E5ECBF834E}">
      <dgm:prSet/>
      <dgm:spPr/>
      <dgm:t>
        <a:bodyPr/>
        <a:lstStyle/>
        <a:p>
          <a:endParaRPr lang="en-US"/>
        </a:p>
      </dgm:t>
    </dgm:pt>
    <dgm:pt modelId="{3173F6D2-5EF6-417C-80FA-0F7B90C6B145}">
      <dgm:prSet phldrT="[Text]" custT="1"/>
      <dgm:spPr/>
      <dgm:t>
        <a:bodyPr/>
        <a:lstStyle/>
        <a:p>
          <a:pPr algn="ctr"/>
          <a:r>
            <a:rPr lang="en-US" sz="1900" b="1" dirty="0" smtClean="0">
              <a:latin typeface="Garamond" panose="02020404030301010803" pitchFamily="18" charset="0"/>
            </a:rPr>
            <a:t>Act as chemoattractant for the immune cells</a:t>
          </a:r>
          <a:endParaRPr lang="en-US" sz="1900" b="1" dirty="0"/>
        </a:p>
      </dgm:t>
    </dgm:pt>
    <dgm:pt modelId="{D2AED377-7F18-4A26-AED1-D1938DD86880}" type="parTrans" cxnId="{E95696D1-A167-42D4-98A7-07179F03854D}">
      <dgm:prSet/>
      <dgm:spPr/>
      <dgm:t>
        <a:bodyPr/>
        <a:lstStyle/>
        <a:p>
          <a:endParaRPr lang="en-US"/>
        </a:p>
      </dgm:t>
    </dgm:pt>
    <dgm:pt modelId="{5D916A8C-4FDF-48C6-B7D9-734796EB032C}" type="sibTrans" cxnId="{E95696D1-A167-42D4-98A7-07179F03854D}">
      <dgm:prSet/>
      <dgm:spPr/>
      <dgm:t>
        <a:bodyPr/>
        <a:lstStyle/>
        <a:p>
          <a:endParaRPr lang="en-US"/>
        </a:p>
      </dgm:t>
    </dgm:pt>
    <dgm:pt modelId="{B2D05E14-74DE-4BBE-9892-9A1407ABA0D3}">
      <dgm:prSet phldrT="[Text]" custT="1"/>
      <dgm:spPr/>
      <dgm:t>
        <a:bodyPr/>
        <a:lstStyle/>
        <a:p>
          <a:r>
            <a:rPr lang="en-US" sz="1900" b="1" dirty="0" smtClean="0">
              <a:latin typeface="Garamond" panose="02020404030301010803" pitchFamily="18" charset="0"/>
            </a:rPr>
            <a:t>Induce the release of pro-inflammatory cytokines</a:t>
          </a:r>
          <a:endParaRPr lang="en-US" sz="1900" b="1" dirty="0"/>
        </a:p>
      </dgm:t>
    </dgm:pt>
    <dgm:pt modelId="{0B53FA56-C625-4C3A-A078-745E956AAA50}" type="parTrans" cxnId="{9FBA484A-7DE9-4AB0-AFC7-F89A5AF377E5}">
      <dgm:prSet/>
      <dgm:spPr/>
      <dgm:t>
        <a:bodyPr/>
        <a:lstStyle/>
        <a:p>
          <a:endParaRPr lang="en-US"/>
        </a:p>
      </dgm:t>
    </dgm:pt>
    <dgm:pt modelId="{C5203449-7F03-4830-8B86-73FB12F738B5}" type="sibTrans" cxnId="{9FBA484A-7DE9-4AB0-AFC7-F89A5AF377E5}">
      <dgm:prSet/>
      <dgm:spPr/>
      <dgm:t>
        <a:bodyPr/>
        <a:lstStyle/>
        <a:p>
          <a:endParaRPr lang="en-US"/>
        </a:p>
      </dgm:t>
    </dgm:pt>
    <dgm:pt modelId="{410EDCDD-D946-40D8-BD36-202160832057}">
      <dgm:prSet phldrT="[Text]"/>
      <dgm:spPr/>
      <dgm:t>
        <a:bodyPr/>
        <a:lstStyle/>
        <a:p>
          <a:r>
            <a:rPr lang="en-US" b="1" dirty="0" smtClean="0">
              <a:latin typeface="Garamond" panose="02020404030301010803" pitchFamily="18" charset="0"/>
            </a:rPr>
            <a:t>Contribute in the axonal damage and neurodegeneration</a:t>
          </a:r>
          <a:endParaRPr lang="en-US" b="1" dirty="0"/>
        </a:p>
      </dgm:t>
    </dgm:pt>
    <dgm:pt modelId="{E0DB3655-D897-44B1-8600-A44B3DFB30D6}" type="parTrans" cxnId="{C559AF67-C76F-43D8-93ED-A91281B956C0}">
      <dgm:prSet/>
      <dgm:spPr/>
      <dgm:t>
        <a:bodyPr/>
        <a:lstStyle/>
        <a:p>
          <a:endParaRPr lang="en-US"/>
        </a:p>
      </dgm:t>
    </dgm:pt>
    <dgm:pt modelId="{C23181B7-F780-4866-99EE-4BCDCC7E64E8}" type="sibTrans" cxnId="{C559AF67-C76F-43D8-93ED-A91281B956C0}">
      <dgm:prSet/>
      <dgm:spPr/>
      <dgm:t>
        <a:bodyPr/>
        <a:lstStyle/>
        <a:p>
          <a:endParaRPr lang="en-US"/>
        </a:p>
      </dgm:t>
    </dgm:pt>
    <dgm:pt modelId="{5CF0DD1B-ADCE-40E9-9AF4-2FECF9B29153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b="1" dirty="0" smtClean="0">
              <a:latin typeface="Garamond" panose="02020404030301010803" pitchFamily="18" charset="0"/>
            </a:rPr>
            <a:t>   Enhance the blood-brain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b="1" dirty="0" smtClean="0">
              <a:latin typeface="Garamond" panose="02020404030301010803" pitchFamily="18" charset="0"/>
            </a:rPr>
            <a:t>   barrier disruption</a:t>
          </a:r>
          <a:endParaRPr lang="en-US" b="1" dirty="0"/>
        </a:p>
      </dgm:t>
    </dgm:pt>
    <dgm:pt modelId="{65CCDA7B-15DE-4CC6-A065-8801DF0D7EE3}" type="parTrans" cxnId="{2196AC3B-A7B7-4452-937C-7A3DB64AFDE7}">
      <dgm:prSet/>
      <dgm:spPr/>
      <dgm:t>
        <a:bodyPr/>
        <a:lstStyle/>
        <a:p>
          <a:endParaRPr lang="en-US"/>
        </a:p>
      </dgm:t>
    </dgm:pt>
    <dgm:pt modelId="{10230EB5-EF87-435B-9994-F646DACF4A25}" type="sibTrans" cxnId="{2196AC3B-A7B7-4452-937C-7A3DB64AFDE7}">
      <dgm:prSet/>
      <dgm:spPr/>
      <dgm:t>
        <a:bodyPr/>
        <a:lstStyle/>
        <a:p>
          <a:endParaRPr lang="en-US"/>
        </a:p>
      </dgm:t>
    </dgm:pt>
    <dgm:pt modelId="{F0EF686D-3926-4753-815B-BDC8F01C7EDF}" type="pres">
      <dgm:prSet presAssocID="{9950C9EA-23D0-4C7F-B3A2-150ACC2CE57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A8C32F71-23C7-4E08-A9E9-F9B8252F634C}" type="pres">
      <dgm:prSet presAssocID="{9950C9EA-23D0-4C7F-B3A2-150ACC2CE571}" presName="pyramid" presStyleLbl="node1" presStyleIdx="0" presStyleCnt="1" custLinFactNeighborY="271"/>
      <dgm:spPr/>
    </dgm:pt>
    <dgm:pt modelId="{EDB1DA22-AC26-422C-8911-DBD560C6EA4A}" type="pres">
      <dgm:prSet presAssocID="{9950C9EA-23D0-4C7F-B3A2-150ACC2CE571}" presName="theList" presStyleCnt="0"/>
      <dgm:spPr/>
    </dgm:pt>
    <dgm:pt modelId="{B0B24F66-4857-4AA1-81C7-5EE08EEC353A}" type="pres">
      <dgm:prSet presAssocID="{64833377-85EF-45F7-8AED-4ABF4341C69B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E69E1D-C1F9-43DF-9FAA-1B6F3940FF3F}" type="pres">
      <dgm:prSet presAssocID="{64833377-85EF-45F7-8AED-4ABF4341C69B}" presName="aSpace" presStyleCnt="0"/>
      <dgm:spPr/>
    </dgm:pt>
    <dgm:pt modelId="{BB9280F4-6481-401C-8DB8-3269757FFF85}" type="pres">
      <dgm:prSet presAssocID="{3173F6D2-5EF6-417C-80FA-0F7B90C6B145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150871-3667-46BD-96C3-236A543D542E}" type="pres">
      <dgm:prSet presAssocID="{3173F6D2-5EF6-417C-80FA-0F7B90C6B145}" presName="aSpace" presStyleCnt="0"/>
      <dgm:spPr/>
    </dgm:pt>
    <dgm:pt modelId="{C207985E-C8C0-49F5-966C-7DD5C6FC9621}" type="pres">
      <dgm:prSet presAssocID="{B2D05E14-74DE-4BBE-9892-9A1407ABA0D3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7D2957-C652-47FC-A31C-99FE49A49ED2}" type="pres">
      <dgm:prSet presAssocID="{B2D05E14-74DE-4BBE-9892-9A1407ABA0D3}" presName="aSpace" presStyleCnt="0"/>
      <dgm:spPr/>
    </dgm:pt>
    <dgm:pt modelId="{DBA88C1C-FA36-47C7-91E8-7234E747C6B8}" type="pres">
      <dgm:prSet presAssocID="{5CF0DD1B-ADCE-40E9-9AF4-2FECF9B29153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A82DD0-D011-48CA-8F54-1498CDB71B8F}" type="pres">
      <dgm:prSet presAssocID="{5CF0DD1B-ADCE-40E9-9AF4-2FECF9B29153}" presName="aSpace" presStyleCnt="0"/>
      <dgm:spPr/>
    </dgm:pt>
    <dgm:pt modelId="{C569FD02-CAE2-4F45-A9F6-2A27AF4BB676}" type="pres">
      <dgm:prSet presAssocID="{410EDCDD-D946-40D8-BD36-202160832057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3B5C98-D29E-415E-8F22-2467267C0D58}" type="pres">
      <dgm:prSet presAssocID="{410EDCDD-D946-40D8-BD36-202160832057}" presName="aSpace" presStyleCnt="0"/>
      <dgm:spPr/>
    </dgm:pt>
  </dgm:ptLst>
  <dgm:cxnLst>
    <dgm:cxn modelId="{9FBA484A-7DE9-4AB0-AFC7-F89A5AF377E5}" srcId="{9950C9EA-23D0-4C7F-B3A2-150ACC2CE571}" destId="{B2D05E14-74DE-4BBE-9892-9A1407ABA0D3}" srcOrd="2" destOrd="0" parTransId="{0B53FA56-C625-4C3A-A078-745E956AAA50}" sibTransId="{C5203449-7F03-4830-8B86-73FB12F738B5}"/>
    <dgm:cxn modelId="{2196AC3B-A7B7-4452-937C-7A3DB64AFDE7}" srcId="{9950C9EA-23D0-4C7F-B3A2-150ACC2CE571}" destId="{5CF0DD1B-ADCE-40E9-9AF4-2FECF9B29153}" srcOrd="3" destOrd="0" parTransId="{65CCDA7B-15DE-4CC6-A065-8801DF0D7EE3}" sibTransId="{10230EB5-EF87-435B-9994-F646DACF4A25}"/>
    <dgm:cxn modelId="{3C76E42B-2F45-4224-A253-CBDEA704A44B}" type="presOf" srcId="{5CF0DD1B-ADCE-40E9-9AF4-2FECF9B29153}" destId="{DBA88C1C-FA36-47C7-91E8-7234E747C6B8}" srcOrd="0" destOrd="0" presId="urn:microsoft.com/office/officeart/2005/8/layout/pyramid2"/>
    <dgm:cxn modelId="{800778B4-21EF-42D5-BEEF-0463A8D9AF05}" type="presOf" srcId="{9950C9EA-23D0-4C7F-B3A2-150ACC2CE571}" destId="{F0EF686D-3926-4753-815B-BDC8F01C7EDF}" srcOrd="0" destOrd="0" presId="urn:microsoft.com/office/officeart/2005/8/layout/pyramid2"/>
    <dgm:cxn modelId="{9E73CE22-0B27-450A-9317-751DD12B6F3C}" type="presOf" srcId="{64833377-85EF-45F7-8AED-4ABF4341C69B}" destId="{B0B24F66-4857-4AA1-81C7-5EE08EEC353A}" srcOrd="0" destOrd="0" presId="urn:microsoft.com/office/officeart/2005/8/layout/pyramid2"/>
    <dgm:cxn modelId="{E95696D1-A167-42D4-98A7-07179F03854D}" srcId="{9950C9EA-23D0-4C7F-B3A2-150ACC2CE571}" destId="{3173F6D2-5EF6-417C-80FA-0F7B90C6B145}" srcOrd="1" destOrd="0" parTransId="{D2AED377-7F18-4A26-AED1-D1938DD86880}" sibTransId="{5D916A8C-4FDF-48C6-B7D9-734796EB032C}"/>
    <dgm:cxn modelId="{2949881E-9180-492C-A647-27434CE5E5A7}" type="presOf" srcId="{410EDCDD-D946-40D8-BD36-202160832057}" destId="{C569FD02-CAE2-4F45-A9F6-2A27AF4BB676}" srcOrd="0" destOrd="0" presId="urn:microsoft.com/office/officeart/2005/8/layout/pyramid2"/>
    <dgm:cxn modelId="{DF2016BA-5DEF-437F-8842-7F10F809ACB6}" type="presOf" srcId="{3173F6D2-5EF6-417C-80FA-0F7B90C6B145}" destId="{BB9280F4-6481-401C-8DB8-3269757FFF85}" srcOrd="0" destOrd="0" presId="urn:microsoft.com/office/officeart/2005/8/layout/pyramid2"/>
    <dgm:cxn modelId="{4945FFD0-6357-431B-9AD4-7125AE331638}" type="presOf" srcId="{B2D05E14-74DE-4BBE-9892-9A1407ABA0D3}" destId="{C207985E-C8C0-49F5-966C-7DD5C6FC9621}" srcOrd="0" destOrd="0" presId="urn:microsoft.com/office/officeart/2005/8/layout/pyramid2"/>
    <dgm:cxn modelId="{D768BAA5-EC55-4982-9FF3-F1E5ECBF834E}" srcId="{9950C9EA-23D0-4C7F-B3A2-150ACC2CE571}" destId="{64833377-85EF-45F7-8AED-4ABF4341C69B}" srcOrd="0" destOrd="0" parTransId="{284ED364-C852-48A8-BC92-2462005A0AEA}" sibTransId="{25038229-AE8C-4CA5-87C9-1B4529C5ADFA}"/>
    <dgm:cxn modelId="{C559AF67-C76F-43D8-93ED-A91281B956C0}" srcId="{9950C9EA-23D0-4C7F-B3A2-150ACC2CE571}" destId="{410EDCDD-D946-40D8-BD36-202160832057}" srcOrd="4" destOrd="0" parTransId="{E0DB3655-D897-44B1-8600-A44B3DFB30D6}" sibTransId="{C23181B7-F780-4866-99EE-4BCDCC7E64E8}"/>
    <dgm:cxn modelId="{A02430F6-DB11-42EF-BD37-CD09F4AE6142}" type="presParOf" srcId="{F0EF686D-3926-4753-815B-BDC8F01C7EDF}" destId="{A8C32F71-23C7-4E08-A9E9-F9B8252F634C}" srcOrd="0" destOrd="0" presId="urn:microsoft.com/office/officeart/2005/8/layout/pyramid2"/>
    <dgm:cxn modelId="{6387E2A6-CCAD-4B1D-AEAD-EBBAA58B50E4}" type="presParOf" srcId="{F0EF686D-3926-4753-815B-BDC8F01C7EDF}" destId="{EDB1DA22-AC26-422C-8911-DBD560C6EA4A}" srcOrd="1" destOrd="0" presId="urn:microsoft.com/office/officeart/2005/8/layout/pyramid2"/>
    <dgm:cxn modelId="{522662E5-596C-4D11-A289-34323B5AEF97}" type="presParOf" srcId="{EDB1DA22-AC26-422C-8911-DBD560C6EA4A}" destId="{B0B24F66-4857-4AA1-81C7-5EE08EEC353A}" srcOrd="0" destOrd="0" presId="urn:microsoft.com/office/officeart/2005/8/layout/pyramid2"/>
    <dgm:cxn modelId="{0EFEAF00-A2CD-498A-BC37-35BC3DAE4924}" type="presParOf" srcId="{EDB1DA22-AC26-422C-8911-DBD560C6EA4A}" destId="{D1E69E1D-C1F9-43DF-9FAA-1B6F3940FF3F}" srcOrd="1" destOrd="0" presId="urn:microsoft.com/office/officeart/2005/8/layout/pyramid2"/>
    <dgm:cxn modelId="{A78A359E-A812-4ECC-8B4B-6245527A0491}" type="presParOf" srcId="{EDB1DA22-AC26-422C-8911-DBD560C6EA4A}" destId="{BB9280F4-6481-401C-8DB8-3269757FFF85}" srcOrd="2" destOrd="0" presId="urn:microsoft.com/office/officeart/2005/8/layout/pyramid2"/>
    <dgm:cxn modelId="{A3CD083B-7C20-404C-8AE1-2FB376D8D184}" type="presParOf" srcId="{EDB1DA22-AC26-422C-8911-DBD560C6EA4A}" destId="{BC150871-3667-46BD-96C3-236A543D542E}" srcOrd="3" destOrd="0" presId="urn:microsoft.com/office/officeart/2005/8/layout/pyramid2"/>
    <dgm:cxn modelId="{EC5DB913-F12C-4DFE-BA5E-C7D4EA7B2B52}" type="presParOf" srcId="{EDB1DA22-AC26-422C-8911-DBD560C6EA4A}" destId="{C207985E-C8C0-49F5-966C-7DD5C6FC9621}" srcOrd="4" destOrd="0" presId="urn:microsoft.com/office/officeart/2005/8/layout/pyramid2"/>
    <dgm:cxn modelId="{FB2C9D82-FA4E-4F54-8408-549F84CB42D7}" type="presParOf" srcId="{EDB1DA22-AC26-422C-8911-DBD560C6EA4A}" destId="{B27D2957-C652-47FC-A31C-99FE49A49ED2}" srcOrd="5" destOrd="0" presId="urn:microsoft.com/office/officeart/2005/8/layout/pyramid2"/>
    <dgm:cxn modelId="{F23B93F2-A4FE-4FCD-9CB7-F3A2EF306E1C}" type="presParOf" srcId="{EDB1DA22-AC26-422C-8911-DBD560C6EA4A}" destId="{DBA88C1C-FA36-47C7-91E8-7234E747C6B8}" srcOrd="6" destOrd="0" presId="urn:microsoft.com/office/officeart/2005/8/layout/pyramid2"/>
    <dgm:cxn modelId="{3524D3DB-A855-4F2C-B705-FC6508E6BFF3}" type="presParOf" srcId="{EDB1DA22-AC26-422C-8911-DBD560C6EA4A}" destId="{EBA82DD0-D011-48CA-8F54-1498CDB71B8F}" srcOrd="7" destOrd="0" presId="urn:microsoft.com/office/officeart/2005/8/layout/pyramid2"/>
    <dgm:cxn modelId="{B58FD92B-6B7D-4AAC-AD33-3D4607E1AC76}" type="presParOf" srcId="{EDB1DA22-AC26-422C-8911-DBD560C6EA4A}" destId="{C569FD02-CAE2-4F45-A9F6-2A27AF4BB676}" srcOrd="8" destOrd="0" presId="urn:microsoft.com/office/officeart/2005/8/layout/pyramid2"/>
    <dgm:cxn modelId="{00E1E60A-91BD-4408-8814-B1F6C8A64D44}" type="presParOf" srcId="{EDB1DA22-AC26-422C-8911-DBD560C6EA4A}" destId="{5C3B5C98-D29E-415E-8F22-2467267C0D58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C32F71-23C7-4E08-A9E9-F9B8252F634C}">
      <dsp:nvSpPr>
        <dsp:cNvPr id="0" name=""/>
        <dsp:cNvSpPr/>
      </dsp:nvSpPr>
      <dsp:spPr>
        <a:xfrm>
          <a:off x="1160413" y="0"/>
          <a:ext cx="5032584" cy="503258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B24F66-4857-4AA1-81C7-5EE08EEC353A}">
      <dsp:nvSpPr>
        <dsp:cNvPr id="0" name=""/>
        <dsp:cNvSpPr/>
      </dsp:nvSpPr>
      <dsp:spPr>
        <a:xfrm>
          <a:off x="3676705" y="503749"/>
          <a:ext cx="3271179" cy="71557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latin typeface="Garamond" panose="02020404030301010803" pitchFamily="18" charset="0"/>
            </a:rPr>
            <a:t>Modify </a:t>
          </a:r>
          <a:r>
            <a:rPr lang="en-US" sz="1800" b="1" kern="1200" dirty="0" smtClean="0">
              <a:latin typeface="Garamond" panose="02020404030301010803" pitchFamily="18" charset="0"/>
            </a:rPr>
            <a:t>the microglia motility towards pre-demyelinated areas </a:t>
          </a:r>
          <a:endParaRPr lang="en-US" sz="1800" b="1" kern="1200" dirty="0">
            <a:latin typeface="Garamond" panose="02020404030301010803" pitchFamily="18" charset="0"/>
          </a:endParaRPr>
        </a:p>
      </dsp:txBody>
      <dsp:txXfrm>
        <a:off x="3711636" y="538680"/>
        <a:ext cx="3201317" cy="645708"/>
      </dsp:txXfrm>
    </dsp:sp>
    <dsp:sp modelId="{BB9280F4-6481-401C-8DB8-3269757FFF85}">
      <dsp:nvSpPr>
        <dsp:cNvPr id="0" name=""/>
        <dsp:cNvSpPr/>
      </dsp:nvSpPr>
      <dsp:spPr>
        <a:xfrm>
          <a:off x="3676705" y="1308766"/>
          <a:ext cx="3271179" cy="71557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atin typeface="Garamond" panose="02020404030301010803" pitchFamily="18" charset="0"/>
            </a:rPr>
            <a:t>Act as chemoattractant for the immune cells</a:t>
          </a:r>
          <a:endParaRPr lang="en-US" sz="1900" b="1" kern="1200" dirty="0"/>
        </a:p>
      </dsp:txBody>
      <dsp:txXfrm>
        <a:off x="3711636" y="1343697"/>
        <a:ext cx="3201317" cy="645708"/>
      </dsp:txXfrm>
    </dsp:sp>
    <dsp:sp modelId="{C207985E-C8C0-49F5-966C-7DD5C6FC9621}">
      <dsp:nvSpPr>
        <dsp:cNvPr id="0" name=""/>
        <dsp:cNvSpPr/>
      </dsp:nvSpPr>
      <dsp:spPr>
        <a:xfrm>
          <a:off x="3676705" y="2113783"/>
          <a:ext cx="3271179" cy="71557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atin typeface="Garamond" panose="02020404030301010803" pitchFamily="18" charset="0"/>
            </a:rPr>
            <a:t>Induce the release of pro-inflammatory cytokines</a:t>
          </a:r>
          <a:endParaRPr lang="en-US" sz="1900" b="1" kern="1200" dirty="0"/>
        </a:p>
      </dsp:txBody>
      <dsp:txXfrm>
        <a:off x="3711636" y="2148714"/>
        <a:ext cx="3201317" cy="645708"/>
      </dsp:txXfrm>
    </dsp:sp>
    <dsp:sp modelId="{DBA88C1C-FA36-47C7-91E8-7234E747C6B8}">
      <dsp:nvSpPr>
        <dsp:cNvPr id="0" name=""/>
        <dsp:cNvSpPr/>
      </dsp:nvSpPr>
      <dsp:spPr>
        <a:xfrm>
          <a:off x="3676705" y="2918800"/>
          <a:ext cx="3271179" cy="71557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700" b="1" kern="1200" dirty="0" smtClean="0">
              <a:latin typeface="Garamond" panose="02020404030301010803" pitchFamily="18" charset="0"/>
            </a:rPr>
            <a:t>   Enhance the blood-brain</a:t>
          </a:r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700" b="1" kern="1200" dirty="0" smtClean="0">
              <a:latin typeface="Garamond" panose="02020404030301010803" pitchFamily="18" charset="0"/>
            </a:rPr>
            <a:t>   barrier disruption</a:t>
          </a:r>
          <a:endParaRPr lang="en-US" sz="1700" b="1" kern="1200" dirty="0"/>
        </a:p>
      </dsp:txBody>
      <dsp:txXfrm>
        <a:off x="3711636" y="2953731"/>
        <a:ext cx="3201317" cy="645708"/>
      </dsp:txXfrm>
    </dsp:sp>
    <dsp:sp modelId="{C569FD02-CAE2-4F45-A9F6-2A27AF4BB676}">
      <dsp:nvSpPr>
        <dsp:cNvPr id="0" name=""/>
        <dsp:cNvSpPr/>
      </dsp:nvSpPr>
      <dsp:spPr>
        <a:xfrm>
          <a:off x="3676705" y="3723817"/>
          <a:ext cx="3271179" cy="71557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Garamond" panose="02020404030301010803" pitchFamily="18" charset="0"/>
            </a:rPr>
            <a:t>Contribute in the axonal damage and neurodegeneration</a:t>
          </a:r>
          <a:endParaRPr lang="en-US" sz="1700" b="1" kern="1200" dirty="0"/>
        </a:p>
      </dsp:txBody>
      <dsp:txXfrm>
        <a:off x="3711636" y="3758748"/>
        <a:ext cx="3201317" cy="6457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632A5-6C04-48F2-9EB2-EB03C98D43CE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AADE2-E298-48EB-89F1-3F8EDE754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04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AADE2-E298-48EB-89F1-3F8EDE754A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33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6AADE2-E298-48EB-89F1-3F8EDE754A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0296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AADE2-E298-48EB-89F1-3F8EDE754A4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52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AADE2-E298-48EB-89F1-3F8EDE754A4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073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6AADE2-E298-48EB-89F1-3F8EDE754A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6384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6AADE2-E298-48EB-89F1-3F8EDE754A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0817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6AADE2-E298-48EB-89F1-3F8EDE754A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9389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AADE2-E298-48EB-89F1-3F8EDE754A4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644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AADE2-E298-48EB-89F1-3F8EDE754A4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875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AADE2-E298-48EB-89F1-3F8EDE754A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AADE2-E298-48EB-89F1-3F8EDE754A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50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AADE2-E298-48EB-89F1-3F8EDE754A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06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6AADE2-E298-48EB-89F1-3F8EDE754A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36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AADE2-E298-48EB-89F1-3F8EDE754A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86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BCC932-0C1F-4C94-8B9A-3944ABBB4E3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558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AADE2-E298-48EB-89F1-3F8EDE754A4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05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6AADE2-E298-48EB-89F1-3F8EDE754A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934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2B9795-92DC-40DC-A1CA-9A4B349D78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14843">
                    <a:lumMod val="20000"/>
                    <a:lumOff val="80000"/>
                  </a:srgbClr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14843">
                  <a:lumMod val="20000"/>
                  <a:lumOff val="80000"/>
                </a:srgbClr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14843">
                  <a:lumMod val="20000"/>
                  <a:lumOff val="80000"/>
                </a:srgbClr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F54DE5-C571-48E8-A5BC-B369434E2F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14843">
                    <a:lumMod val="20000"/>
                    <a:lumOff val="80000"/>
                  </a:srgbClr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14843">
                  <a:lumMod val="20000"/>
                  <a:lumOff val="80000"/>
                </a:srgbClr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64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2B9795-92DC-40DC-A1CA-9A4B349D78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14843">
                    <a:lumMod val="75000"/>
                  </a:srgbClr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514843">
                  <a:lumMod val="75000"/>
                </a:srgbClr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514843">
                  <a:lumMod val="75000"/>
                </a:srgbClr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F54DE5-C571-48E8-A5BC-B369434E2F44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14843">
                    <a:lumMod val="75000"/>
                  </a:srgbClr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514843">
                  <a:lumMod val="75000"/>
                </a:srgbClr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40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2B9795-92DC-40DC-A1CA-9A4B349D78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14843">
                    <a:lumMod val="75000"/>
                  </a:srgbClr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514843">
                  <a:lumMod val="75000"/>
                </a:srgbClr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514843">
                  <a:lumMod val="75000"/>
                </a:srgbClr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F54DE5-C571-48E8-A5BC-B369434E2F44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14843">
                    <a:lumMod val="75000"/>
                  </a:srgbClr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514843">
                  <a:lumMod val="75000"/>
                </a:srgbClr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30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2B9795-92DC-40DC-A1CA-9A4B349D78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14843">
                    <a:lumMod val="75000"/>
                  </a:srgbClr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514843">
                  <a:lumMod val="75000"/>
                </a:srgbClr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514843">
                  <a:lumMod val="75000"/>
                </a:srgbClr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F54DE5-C571-48E8-A5BC-B369434E2F44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14843">
                    <a:lumMod val="75000"/>
                  </a:srgbClr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514843">
                  <a:lumMod val="75000"/>
                </a:srgbClr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9171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2B9795-92DC-40DC-A1CA-9A4B349D78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14843">
                    <a:lumMod val="75000"/>
                  </a:srgbClr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514843">
                  <a:lumMod val="75000"/>
                </a:srgbClr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514843">
                  <a:lumMod val="75000"/>
                </a:srgbClr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F54DE5-C571-48E8-A5BC-B369434E2F44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14843">
                    <a:lumMod val="75000"/>
                  </a:srgbClr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514843">
                  <a:lumMod val="75000"/>
                </a:srgbClr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01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45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2B9795-92DC-40DC-A1CA-9A4B349D78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14843">
                    <a:lumMod val="75000"/>
                  </a:srgbClr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514843">
                  <a:lumMod val="75000"/>
                </a:srgbClr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514843">
                  <a:lumMod val="75000"/>
                </a:srgbClr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F54DE5-C571-48E8-A5BC-B369434E2F44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14843">
                    <a:lumMod val="75000"/>
                  </a:srgbClr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514843">
                  <a:lumMod val="75000"/>
                </a:srgbClr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26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2B9795-92DC-40DC-A1CA-9A4B349D78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14843">
                    <a:lumMod val="75000"/>
                  </a:srgbClr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514843">
                  <a:lumMod val="75000"/>
                </a:srgbClr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514843">
                  <a:lumMod val="75000"/>
                </a:srgbClr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F54DE5-C571-48E8-A5BC-B369434E2F44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14843">
                    <a:lumMod val="75000"/>
                  </a:srgbClr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514843">
                  <a:lumMod val="75000"/>
                </a:srgbClr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01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2B9795-92DC-40DC-A1CA-9A4B349D78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14843">
                    <a:lumMod val="75000"/>
                  </a:srgbClr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514843">
                  <a:lumMod val="75000"/>
                </a:srgbClr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514843">
                  <a:lumMod val="75000"/>
                </a:srgbClr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F54DE5-C571-48E8-A5BC-B369434E2F44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14843">
                    <a:lumMod val="75000"/>
                  </a:srgbClr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514843">
                  <a:lumMod val="75000"/>
                </a:srgbClr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468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2B9795-92DC-40DC-A1CA-9A4B349D78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14843">
                    <a:lumMod val="75000"/>
                  </a:srgbClr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514843">
                  <a:lumMod val="75000"/>
                </a:srgbClr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514843">
                  <a:lumMod val="75000"/>
                </a:srgbClr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F54DE5-C571-48E8-A5BC-B369434E2F44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14843">
                    <a:lumMod val="75000"/>
                  </a:srgbClr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514843">
                  <a:lumMod val="75000"/>
                </a:srgbClr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02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2B9795-92DC-40DC-A1CA-9A4B349D78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14843">
                    <a:lumMod val="75000"/>
                  </a:srgbClr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514843">
                  <a:lumMod val="75000"/>
                </a:srgbClr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514843">
                  <a:lumMod val="75000"/>
                </a:srgbClr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F54DE5-C571-48E8-A5BC-B369434E2F44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14843">
                    <a:lumMod val="75000"/>
                  </a:srgbClr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514843">
                  <a:lumMod val="75000"/>
                </a:srgbClr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79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2B9795-92DC-40DC-A1CA-9A4B349D78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14843">
                    <a:lumMod val="75000"/>
                  </a:srgbClr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514843">
                  <a:lumMod val="75000"/>
                </a:srgbClr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514843">
                  <a:lumMod val="75000"/>
                </a:srgbClr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F54DE5-C571-48E8-A5BC-B369434E2F44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14843">
                    <a:lumMod val="75000"/>
                  </a:srgbClr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514843">
                  <a:lumMod val="75000"/>
                </a:srgbClr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148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2B9795-92DC-40DC-A1CA-9A4B349D78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14843">
                    <a:lumMod val="75000"/>
                  </a:srgbClr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14843">
                  <a:lumMod val="75000"/>
                </a:srgbClr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14843">
                  <a:lumMod val="75000"/>
                </a:srgbClr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F54DE5-C571-48E8-A5BC-B369434E2F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14843">
                    <a:lumMod val="75000"/>
                  </a:srgbClr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14843">
                  <a:lumMod val="75000"/>
                </a:srgbClr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7906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tiff"/><Relationship Id="rId5" Type="http://schemas.openxmlformats.org/officeDocument/2006/relationships/image" Target="../media/image36.tiff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tif"/><Relationship Id="rId3" Type="http://schemas.openxmlformats.org/officeDocument/2006/relationships/image" Target="../media/image38.png"/><Relationship Id="rId7" Type="http://schemas.openxmlformats.org/officeDocument/2006/relationships/image" Target="../media/image41.t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tif"/><Relationship Id="rId5" Type="http://schemas.openxmlformats.org/officeDocument/2006/relationships/image" Target="../media/image39.tiff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tif"/><Relationship Id="rId5" Type="http://schemas.openxmlformats.org/officeDocument/2006/relationships/image" Target="../media/image45.tif"/><Relationship Id="rId4" Type="http://schemas.openxmlformats.org/officeDocument/2006/relationships/image" Target="../media/image44.t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microsoft.com/office/2007/relationships/hdphoto" Target="../media/hdphoto5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4.wdp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3.png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microsoft.com/office/2007/relationships/hdphoto" Target="../media/hdphoto8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chart" Target="../charts/chart3.xml"/><Relationship Id="rId5" Type="http://schemas.openxmlformats.org/officeDocument/2006/relationships/image" Target="../media/image18.png"/><Relationship Id="rId10" Type="http://schemas.openxmlformats.org/officeDocument/2006/relationships/chart" Target="../charts/chart2.xml"/><Relationship Id="rId4" Type="http://schemas.openxmlformats.org/officeDocument/2006/relationships/image" Target="../media/image17.png"/><Relationship Id="rId9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8" y="4943760"/>
            <a:ext cx="3076575" cy="819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51935" y="2210936"/>
            <a:ext cx="93799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the coagulation dysfunction in Multiple Sclerosis from the perspective of IgG antibodies against thrombus-related components and genetic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polymorphisms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90114" y="4408229"/>
            <a:ext cx="742438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Maria Hadjiagapiou</a:t>
            </a:r>
          </a:p>
          <a:p>
            <a:pPr algn="r">
              <a:lnSpc>
                <a:spcPct val="150000"/>
              </a:lnSpc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Neuroimmunology Department, CING</a:t>
            </a:r>
          </a:p>
          <a:p>
            <a:pPr algn="r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Cyprus Institute of Neurology and Genetics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43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634020" y="49579"/>
            <a:ext cx="936236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Antibodies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to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coagulation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components are implicated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in MS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514843"/>
              </a:solidFill>
              <a:effectLst/>
              <a:uLnTx/>
              <a:uFillTx/>
              <a:latin typeface="Garamond" panose="02020404030301010803" pitchFamily="18" charset="0"/>
              <a:ea typeface="+mj-ea"/>
              <a:cs typeface="+mj-cs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22831" y="529954"/>
            <a:ext cx="2388358" cy="900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Results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4907" y="1612028"/>
            <a:ext cx="6517072" cy="372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II. IgG antibody presence and disease courses</a:t>
            </a: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srgbClr val="514843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67953" y="1903271"/>
            <a:ext cx="3453486" cy="28556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75569" y="1888801"/>
            <a:ext cx="3420258" cy="29511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30704" y="1984331"/>
            <a:ext cx="3372739" cy="289858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44907" y="4936478"/>
            <a:ext cx="10935151" cy="135708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Both RRMS and SPMS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patients showed significantly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higher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activity to FVIIa in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comparison to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controls. 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RRMS patients </a:t>
            </a:r>
            <a:r>
              <a:rPr lang="en-US" b="1" dirty="0" smtClean="0">
                <a:solidFill>
                  <a:srgbClr val="514843"/>
                </a:solidFill>
                <a:latin typeface="Garamond" panose="02020404030301010803" pitchFamily="18" charset="0"/>
              </a:rPr>
              <a:t>displayed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significantly increased levels of anti-FXII IgG antibodies compared to controls.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SPMS patients exhibited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greater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index of activity against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plasmin that significantly differed from controls.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514843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69197" y="6539573"/>
            <a:ext cx="3627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i="1" dirty="0">
                <a:solidFill>
                  <a:schemeClr val="tx2"/>
                </a:solidFill>
                <a:latin typeface="Garamond" panose="02020404030301010803" pitchFamily="18" charset="0"/>
              </a:rPr>
              <a:t>A</a:t>
            </a:r>
            <a:r>
              <a:rPr lang="en-GB" sz="1200" b="1" i="1" dirty="0" smtClean="0">
                <a:solidFill>
                  <a:schemeClr val="tx2"/>
                </a:solidFill>
                <a:latin typeface="Garamond" panose="02020404030301010803" pitchFamily="18" charset="0"/>
              </a:rPr>
              <a:t>dapted from: M.S. Hadjiagapiou et al., MSRD 2022  </a:t>
            </a:r>
            <a:endParaRPr lang="en-US" sz="1200" b="1" i="1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64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34020" y="49579"/>
            <a:ext cx="936236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IgG seropositivity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in patients with MS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514843"/>
              </a:solidFill>
              <a:effectLst/>
              <a:uLnTx/>
              <a:uFillTx/>
              <a:latin typeface="Garamond" panose="02020404030301010803" pitchFamily="18" charset="0"/>
              <a:ea typeface="+mj-ea"/>
              <a:cs typeface="+mj-cs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22831" y="529954"/>
            <a:ext cx="2388358" cy="900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Results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642" y="1456171"/>
            <a:ext cx="532263" cy="381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514843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43903" y="1500039"/>
            <a:ext cx="4943225" cy="381722"/>
            <a:chOff x="7043903" y="1500039"/>
            <a:chExt cx="4943225" cy="381722"/>
          </a:xfrm>
        </p:grpSpPr>
        <p:sp>
          <p:nvSpPr>
            <p:cNvPr id="11" name="Rectangle 10"/>
            <p:cNvSpPr/>
            <p:nvPr/>
          </p:nvSpPr>
          <p:spPr>
            <a:xfrm>
              <a:off x="7401487" y="1500947"/>
              <a:ext cx="458564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14843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IgG positivity between MS patients and HCs</a:t>
              </a:r>
              <a:r>
                <a:rPr kumimoji="0" lang="en-US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14843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43903" y="1500039"/>
              <a:ext cx="532263" cy="381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14843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II.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22832" y="5384476"/>
            <a:ext cx="11873550" cy="132762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514843"/>
                </a:solidFill>
                <a:latin typeface="Garamond" panose="02020404030301010803" pitchFamily="18" charset="0"/>
              </a:rPr>
              <a:t>Increased seropositivity for almost all the antibodies studied. Significant </a:t>
            </a:r>
            <a:r>
              <a:rPr lang="en-US" b="1" dirty="0" smtClean="0">
                <a:solidFill>
                  <a:srgbClr val="514843"/>
                </a:solidFill>
                <a:latin typeface="Garamond" panose="02020404030301010803" pitchFamily="18" charset="0"/>
              </a:rPr>
              <a:t>difference was revealed </a:t>
            </a:r>
            <a:r>
              <a:rPr lang="en-US" b="1" dirty="0">
                <a:solidFill>
                  <a:srgbClr val="514843"/>
                </a:solidFill>
                <a:latin typeface="Garamond" panose="02020404030301010803" pitchFamily="18" charset="0"/>
              </a:rPr>
              <a:t>between patients and controls for the anti-FXa IgG antibodies (</a:t>
            </a:r>
            <a:r>
              <a:rPr lang="en-US" b="1" i="1" dirty="0" smtClean="0">
                <a:solidFill>
                  <a:srgbClr val="514843"/>
                </a:solidFill>
                <a:latin typeface="Garamond" panose="02020404030301010803" pitchFamily="18" charset="0"/>
              </a:rPr>
              <a:t>p</a:t>
            </a:r>
            <a:r>
              <a:rPr lang="en-US" b="1" dirty="0" smtClean="0">
                <a:solidFill>
                  <a:srgbClr val="514843"/>
                </a:solidFill>
                <a:latin typeface="Garamond" panose="02020404030301010803" pitchFamily="18" charset="0"/>
              </a:rPr>
              <a:t>&lt;0.05).</a:t>
            </a:r>
            <a:endParaRPr lang="en-US" b="1" dirty="0">
              <a:solidFill>
                <a:srgbClr val="514843"/>
              </a:solidFill>
              <a:latin typeface="Garamond" panose="02020404030301010803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514843"/>
                </a:solidFill>
                <a:latin typeface="Garamond" panose="02020404030301010803" pitchFamily="18" charset="0"/>
              </a:rPr>
              <a:t>Increased </a:t>
            </a:r>
            <a:r>
              <a:rPr lang="en-US" b="1" dirty="0">
                <a:solidFill>
                  <a:srgbClr val="514843"/>
                </a:solidFill>
                <a:latin typeface="Garamond" panose="02020404030301010803" pitchFamily="18" charset="0"/>
              </a:rPr>
              <a:t>proportion of patients with MS tested positive for IgG antibodies (n=72, 43%) compared to </a:t>
            </a:r>
            <a:r>
              <a:rPr lang="en-US" b="1" dirty="0" smtClean="0">
                <a:solidFill>
                  <a:srgbClr val="514843"/>
                </a:solidFill>
                <a:latin typeface="Garamond" panose="02020404030301010803" pitchFamily="18" charset="0"/>
              </a:rPr>
              <a:t>healthy controls </a:t>
            </a:r>
            <a:r>
              <a:rPr lang="en-US" b="1" dirty="0">
                <a:solidFill>
                  <a:srgbClr val="514843"/>
                </a:solidFill>
                <a:latin typeface="Garamond" panose="02020404030301010803" pitchFamily="18" charset="0"/>
              </a:rPr>
              <a:t>(n=8, 20%, </a:t>
            </a:r>
            <a:r>
              <a:rPr lang="en-US" b="1" i="1" dirty="0">
                <a:solidFill>
                  <a:srgbClr val="514843"/>
                </a:solidFill>
                <a:latin typeface="Garamond" panose="02020404030301010803" pitchFamily="18" charset="0"/>
              </a:rPr>
              <a:t>p</a:t>
            </a:r>
            <a:r>
              <a:rPr lang="en-US" b="1" dirty="0">
                <a:solidFill>
                  <a:srgbClr val="514843"/>
                </a:solidFill>
                <a:latin typeface="Garamond" panose="02020404030301010803" pitchFamily="18" charset="0"/>
              </a:rPr>
              <a:t>&lt;0.001</a:t>
            </a:r>
            <a:r>
              <a:rPr lang="en-US" b="1" dirty="0" smtClean="0">
                <a:solidFill>
                  <a:srgbClr val="514843"/>
                </a:solidFill>
                <a:latin typeface="Garamond" panose="02020404030301010803" pitchFamily="18" charset="0"/>
              </a:rPr>
              <a:t>).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514843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1" y="2067021"/>
            <a:ext cx="6236587" cy="336409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79773" y="1473651"/>
            <a:ext cx="6091260" cy="652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700" b="1" dirty="0">
                <a:solidFill>
                  <a:schemeClr val="accent1"/>
                </a:solidFill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Distribution of IgG antibody positivity between MS patients and </a:t>
            </a:r>
            <a:r>
              <a:rPr lang="en-US" sz="1700" b="1" dirty="0" smtClean="0">
                <a:solidFill>
                  <a:schemeClr val="accent1"/>
                </a:solidFill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HCs</a:t>
            </a:r>
            <a:endParaRPr lang="en-US" sz="17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1343735955"/>
              </p:ext>
            </p:extLst>
          </p:nvPr>
        </p:nvGraphicFramePr>
        <p:xfrm>
          <a:off x="9049685" y="1787887"/>
          <a:ext cx="2933909" cy="2884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892322173"/>
              </p:ext>
            </p:extLst>
          </p:nvPr>
        </p:nvGraphicFramePr>
        <p:xfrm>
          <a:off x="6026018" y="2219511"/>
          <a:ext cx="4160200" cy="2494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3381480793"/>
              </p:ext>
            </p:extLst>
          </p:nvPr>
        </p:nvGraphicFramePr>
        <p:xfrm>
          <a:off x="8416232" y="2093269"/>
          <a:ext cx="5392816" cy="2964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959718" y="1940930"/>
            <a:ext cx="2005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Garamond" panose="02020404030301010803" pitchFamily="18" charset="0"/>
              </a:rPr>
              <a:t>MS patients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94307" y="1963639"/>
            <a:ext cx="2005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Garamond" panose="02020404030301010803" pitchFamily="18" charset="0"/>
              </a:rPr>
              <a:t>Healthy controls</a:t>
            </a:r>
            <a:endParaRPr lang="en-US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31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Graphic spid="16" grpId="0">
        <p:bldAsOne/>
      </p:bldGraphic>
      <p:bldGraphic spid="17" grpId="0">
        <p:bldAsOne/>
      </p:bldGraphic>
      <p:bldP spid="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6602" y="1093987"/>
            <a:ext cx="7956643" cy="616587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Correlations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between IgG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antibodies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and demographic or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clinical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features of MS 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22831" y="529954"/>
            <a:ext cx="2388358" cy="900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Results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1189" y="430376"/>
            <a:ext cx="913945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+mn-cs"/>
              </a:rPr>
              <a:t>Association 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+mn-cs"/>
              </a:rPr>
              <a:t>between </a:t>
            </a:r>
            <a:r>
              <a:rPr kumimoji="0" lang="en-GB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+mn-cs"/>
              </a:rPr>
              <a:t>the 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+mn-cs"/>
              </a:rPr>
              <a:t>IgG antibodies and the clinical outcomes </a:t>
            </a:r>
            <a:r>
              <a:rPr kumimoji="0" lang="en-GB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+mn-cs"/>
              </a:rPr>
              <a:t>of 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+mn-cs"/>
              </a:rPr>
              <a:t>MS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514843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92869" y="2595536"/>
            <a:ext cx="4180764" cy="339886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514843"/>
                </a:solidFill>
                <a:latin typeface="Garamond" panose="02020404030301010803" pitchFamily="18" charset="0"/>
              </a:rPr>
              <a:t>Antibodies against thrombin increase 47% the possibility of disease worsening</a:t>
            </a:r>
            <a:r>
              <a:rPr lang="en-US" sz="1600" b="1" dirty="0" smtClean="0">
                <a:solidFill>
                  <a:srgbClr val="514843"/>
                </a:solidFill>
                <a:latin typeface="Garamond" panose="02020404030301010803" pitchFamily="18" charset="0"/>
              </a:rPr>
              <a:t>.</a:t>
            </a:r>
          </a:p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514843"/>
                </a:solidFill>
                <a:latin typeface="Garamond" panose="02020404030301010803" pitchFamily="18" charset="0"/>
              </a:rPr>
              <a:t>Anti-prothrombin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IgG were less likely to be associated with the age and disease duration of MS patients. </a:t>
            </a:r>
          </a:p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514843"/>
                </a:solidFill>
                <a:latin typeface="Garamond" panose="02020404030301010803" pitchFamily="18" charset="0"/>
              </a:rPr>
              <a:t>Patients with antibodies against plasmin had a 30% increased possibility of showing advanced </a:t>
            </a:r>
            <a:r>
              <a:rPr lang="en-US" sz="1600" b="1" dirty="0" smtClean="0">
                <a:solidFill>
                  <a:srgbClr val="514843"/>
                </a:solidFill>
                <a:latin typeface="Garamond" panose="02020404030301010803" pitchFamily="18" charset="0"/>
              </a:rPr>
              <a:t>disability.</a:t>
            </a:r>
          </a:p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514843"/>
                </a:solidFill>
                <a:latin typeface="Garamond" panose="02020404030301010803" pitchFamily="18" charset="0"/>
              </a:rPr>
              <a:t>A</a:t>
            </a:r>
            <a:r>
              <a:rPr lang="en-US" sz="1600" b="1" dirty="0" smtClean="0">
                <a:solidFill>
                  <a:srgbClr val="514843"/>
                </a:solidFill>
                <a:latin typeface="Garamond" panose="02020404030301010803" pitchFamily="18" charset="0"/>
              </a:rPr>
              <a:t>ctivity </a:t>
            </a:r>
            <a:r>
              <a:rPr lang="en-US" sz="1600" b="1" dirty="0">
                <a:solidFill>
                  <a:srgbClr val="514843"/>
                </a:solidFill>
                <a:latin typeface="Garamond" panose="02020404030301010803" pitchFamily="18" charset="0"/>
              </a:rPr>
              <a:t>against plasmin was also associated with age, indicating that as the patient gets older, there is a strong possibility these antibodies to be detected.  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514843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91072" y="1803141"/>
            <a:ext cx="7397084" cy="4802377"/>
            <a:chOff x="233930" y="1175342"/>
            <a:chExt cx="7040327" cy="396068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3930" y="1175342"/>
              <a:ext cx="7040327" cy="396068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3029803" y="1705970"/>
              <a:ext cx="846161" cy="35484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611505" y="1721890"/>
              <a:ext cx="846161" cy="35484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045723" y="2431579"/>
              <a:ext cx="846161" cy="35484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584209" y="3359626"/>
              <a:ext cx="846161" cy="35484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117673" y="3728115"/>
              <a:ext cx="846161" cy="35484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469197" y="6583115"/>
            <a:ext cx="3627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i="1" dirty="0">
                <a:solidFill>
                  <a:schemeClr val="tx2"/>
                </a:solidFill>
                <a:latin typeface="Garamond" panose="02020404030301010803" pitchFamily="18" charset="0"/>
              </a:rPr>
              <a:t>A</a:t>
            </a:r>
            <a:r>
              <a:rPr lang="en-GB" sz="1200" b="1" i="1" dirty="0" smtClean="0">
                <a:solidFill>
                  <a:schemeClr val="tx2"/>
                </a:solidFill>
                <a:latin typeface="Garamond" panose="02020404030301010803" pitchFamily="18" charset="0"/>
              </a:rPr>
              <a:t>dapted from: M.S. Hadjiagapiou et al., MSRD 2022  </a:t>
            </a:r>
            <a:endParaRPr lang="en-US" sz="1200" b="1" i="1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28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122831" y="529954"/>
            <a:ext cx="2388358" cy="900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Results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0245" y="703335"/>
            <a:ext cx="913945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+mn-cs"/>
              </a:rPr>
              <a:t>In vitro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+mn-cs"/>
              </a:rPr>
              <a:t>optimization of astrocytic activation by IgG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+mn-cs"/>
              </a:rPr>
              <a:t>antibodies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514843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50061" y="5675085"/>
            <a:ext cx="5480752" cy="101133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1700" b="1" dirty="0">
                <a:solidFill>
                  <a:srgbClr val="514843"/>
                </a:solidFill>
                <a:latin typeface="Garamond" panose="02020404030301010803" pitchFamily="18" charset="0"/>
              </a:rPr>
              <a:t>Four hours of activation with thrombin (5U/ml) or pooled sample containing antibodies of interest significantly affect PAR-1 expression levels. </a:t>
            </a: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srgbClr val="514843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2831" y="1752964"/>
            <a:ext cx="5362575" cy="15811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5495" y="3682399"/>
            <a:ext cx="5809885" cy="17170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5583419" y="1752964"/>
            <a:ext cx="6096000" cy="61555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algn="just">
              <a:spcAft>
                <a:spcPts val="1200"/>
              </a:spcAft>
              <a:defRPr/>
            </a:pPr>
            <a:r>
              <a:rPr lang="en-US" sz="1700" b="1" dirty="0">
                <a:solidFill>
                  <a:srgbClr val="514843"/>
                </a:solidFill>
                <a:latin typeface="Garamond" panose="02020404030301010803" pitchFamily="18" charset="0"/>
              </a:rPr>
              <a:t>Astrocytes are activated by thrombin at least 2 hours after thrombin exposure (Rajput </a:t>
            </a:r>
            <a:r>
              <a:rPr lang="en-US" sz="1700" b="1" i="1" dirty="0">
                <a:solidFill>
                  <a:srgbClr val="514843"/>
                </a:solidFill>
                <a:latin typeface="Garamond" panose="02020404030301010803" pitchFamily="18" charset="0"/>
              </a:rPr>
              <a:t>et al., </a:t>
            </a:r>
            <a:r>
              <a:rPr lang="en-US" sz="1700" b="1" dirty="0">
                <a:solidFill>
                  <a:srgbClr val="514843"/>
                </a:solidFill>
                <a:latin typeface="Garamond" panose="02020404030301010803" pitchFamily="18" charset="0"/>
              </a:rPr>
              <a:t>Glial 2020). </a:t>
            </a:r>
          </a:p>
        </p:txBody>
      </p:sp>
      <p:sp>
        <p:nvSpPr>
          <p:cNvPr id="6" name="Rectangle 5"/>
          <p:cNvSpPr/>
          <p:nvPr/>
        </p:nvSpPr>
        <p:spPr>
          <a:xfrm>
            <a:off x="6550061" y="3682399"/>
            <a:ext cx="5365736" cy="8771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  <a:defRPr/>
            </a:pPr>
            <a:r>
              <a:rPr lang="en-US" sz="1700" b="1" dirty="0">
                <a:solidFill>
                  <a:srgbClr val="514843"/>
                </a:solidFill>
                <a:latin typeface="Garamond" panose="02020404030301010803" pitchFamily="18" charset="0"/>
              </a:rPr>
              <a:t>Higher relative expression of PAR-1 after 4 hours of exposure to stimuli compared to 1 hour (Ishida </a:t>
            </a:r>
            <a:r>
              <a:rPr lang="en-US" sz="1700" b="1" i="1" dirty="0">
                <a:solidFill>
                  <a:srgbClr val="514843"/>
                </a:solidFill>
                <a:latin typeface="Garamond" panose="02020404030301010803" pitchFamily="18" charset="0"/>
              </a:rPr>
              <a:t>et al., </a:t>
            </a:r>
            <a:r>
              <a:rPr lang="en-US" sz="1700" b="1" dirty="0">
                <a:solidFill>
                  <a:srgbClr val="514843"/>
                </a:solidFill>
                <a:latin typeface="Garamond" panose="02020404030301010803" pitchFamily="18" charset="0"/>
              </a:rPr>
              <a:t>J. </a:t>
            </a:r>
            <a:r>
              <a:rPr lang="en-US" sz="1700" b="1" dirty="0" err="1">
                <a:solidFill>
                  <a:srgbClr val="514843"/>
                </a:solidFill>
                <a:latin typeface="Garamond" panose="02020404030301010803" pitchFamily="18" charset="0"/>
              </a:rPr>
              <a:t>Neuropathol</a:t>
            </a:r>
            <a:r>
              <a:rPr lang="en-US" sz="1700" b="1" dirty="0">
                <a:solidFill>
                  <a:srgbClr val="514843"/>
                </a:solidFill>
                <a:latin typeface="Garamond" panose="02020404030301010803" pitchFamily="18" charset="0"/>
              </a:rPr>
              <a:t>. Exp. Neurol. 2006).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71081" y="5541757"/>
            <a:ext cx="3378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 smtClean="0">
              <a:latin typeface="Garamond" panose="02020404030301010803" pitchFamily="18" charset="0"/>
            </a:endParaRPr>
          </a:p>
          <a:p>
            <a:r>
              <a:rPr lang="en-GB" sz="2400" b="1" dirty="0" smtClean="0">
                <a:latin typeface="Garamond" panose="02020404030301010803" pitchFamily="18" charset="0"/>
              </a:rPr>
              <a:t>In the current study</a:t>
            </a:r>
            <a:endParaRPr lang="en-US" sz="24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08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2831" y="5613376"/>
            <a:ext cx="8380421" cy="121628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89" y="1466047"/>
            <a:ext cx="5947498" cy="3460829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122831" y="529954"/>
            <a:ext cx="2388358" cy="900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Results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1189" y="375789"/>
            <a:ext cx="913945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+mn-cs"/>
              </a:rPr>
              <a:t>PAR-1 expression upon stimulation of U87 astrocytes with purified IgG antibodies against coagulation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+mn-cs"/>
              </a:rPr>
              <a:t>components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514843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172286" y="2679009"/>
            <a:ext cx="4691201" cy="1119584"/>
            <a:chOff x="0" y="0"/>
            <a:chExt cx="4131614" cy="738533"/>
          </a:xfrm>
        </p:grpSpPr>
        <p:sp>
          <p:nvSpPr>
            <p:cNvPr id="29" name="Text Box 2"/>
            <p:cNvSpPr txBox="1">
              <a:spLocks noChangeArrowheads="1"/>
            </p:cNvSpPr>
            <p:nvPr/>
          </p:nvSpPr>
          <p:spPr bwMode="auto">
            <a:xfrm>
              <a:off x="3586039" y="0"/>
              <a:ext cx="481965" cy="19875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51484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66 </a:t>
              </a:r>
              <a:r>
                <a:rPr kumimoji="0" lang="en-US" sz="7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1484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kDa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0" y="15903"/>
              <a:ext cx="4131614" cy="722630"/>
              <a:chOff x="0" y="0"/>
              <a:chExt cx="4131614" cy="722630"/>
            </a:xfrm>
          </p:grpSpPr>
          <p:sp>
            <p:nvSpPr>
              <p:cNvPr id="31" name="Text Box 2"/>
              <p:cNvSpPr txBox="1">
                <a:spLocks noChangeArrowheads="1"/>
              </p:cNvSpPr>
              <p:nvPr/>
            </p:nvSpPr>
            <p:spPr bwMode="auto">
              <a:xfrm>
                <a:off x="3649649" y="389614"/>
                <a:ext cx="481965" cy="19875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1200" cap="none" spc="0" normalizeH="0" baseline="0" noProof="0">
                    <a:ln>
                      <a:noFill/>
                    </a:ln>
                    <a:solidFill>
                      <a:srgbClr val="514843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37 kDa</a:t>
                </a: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5148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735070" cy="722630"/>
              </a:xfrm>
              <a:prstGeom prst="rect">
                <a:avLst/>
              </a:prstGeom>
            </p:spPr>
          </p:pic>
        </p:grpSp>
      </p:grpSp>
      <p:sp>
        <p:nvSpPr>
          <p:cNvPr id="2" name="Rectangle 1"/>
          <p:cNvSpPr/>
          <p:nvPr/>
        </p:nvSpPr>
        <p:spPr>
          <a:xfrm>
            <a:off x="6070329" y="3879113"/>
            <a:ext cx="6079681" cy="172354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1" noProof="0" dirty="0">
                <a:solidFill>
                  <a:srgbClr val="514843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I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+mn-cs"/>
              </a:rPr>
              <a:t>ncreased relative expression levels of PAR-1 upon astrocytic stimulation with purified IgG (MSP 1-15)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+mn-cs"/>
              </a:rPr>
              <a:t>compared to control.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+mn-cs"/>
              </a:rPr>
              <a:t>The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+mn-cs"/>
              </a:rPr>
              <a:t>highest relative expression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+mn-cs"/>
              </a:rPr>
              <a:t>levels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+mn-cs"/>
              </a:rPr>
              <a:t>observed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+mn-cs"/>
              </a:rPr>
              <a:t>after stimulation with anti-thrombin IgG antibodies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+mn-cs"/>
              </a:rPr>
              <a:t>(MSP-13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+mn-cs"/>
              </a:rPr>
              <a:t>).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b="1" dirty="0" smtClean="0">
                <a:solidFill>
                  <a:srgbClr val="514843"/>
                </a:solidFill>
                <a:latin typeface="Garamond" panose="02020404030301010803" pitchFamily="18" charset="0"/>
              </a:rPr>
              <a:t>Astrocytes treated with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samples derived from negative MS patients or HCs did not show any important fold changes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514843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172286" y="1363291"/>
            <a:ext cx="4824841" cy="1028880"/>
            <a:chOff x="0" y="0"/>
            <a:chExt cx="4091479" cy="715645"/>
          </a:xfrm>
        </p:grpSpPr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3609514" y="357809"/>
              <a:ext cx="481965" cy="19875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51484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37 </a:t>
              </a:r>
              <a:r>
                <a:rPr kumimoji="0" lang="en-US" sz="7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1484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kDa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0" y="0"/>
              <a:ext cx="4055636" cy="715645"/>
              <a:chOff x="0" y="0"/>
              <a:chExt cx="4055636" cy="715645"/>
            </a:xfrm>
          </p:grpSpPr>
          <p:sp>
            <p:nvSpPr>
              <p:cNvPr id="17" name="Text Box 2"/>
              <p:cNvSpPr txBox="1">
                <a:spLocks noChangeArrowheads="1"/>
              </p:cNvSpPr>
              <p:nvPr/>
            </p:nvSpPr>
            <p:spPr bwMode="auto">
              <a:xfrm>
                <a:off x="3573671" y="7951"/>
                <a:ext cx="481965" cy="19875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14843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66 </a:t>
                </a:r>
                <a:r>
                  <a:rPr kumimoji="0" lang="en-US" sz="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14843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kDa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5148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636010" cy="715645"/>
              </a:xfrm>
              <a:prstGeom prst="rect">
                <a:avLst/>
              </a:prstGeom>
            </p:spPr>
          </p:pic>
        </p:grpSp>
      </p:grpSp>
      <p:sp>
        <p:nvSpPr>
          <p:cNvPr id="19" name="Rectangle 18"/>
          <p:cNvSpPr/>
          <p:nvPr/>
        </p:nvSpPr>
        <p:spPr>
          <a:xfrm>
            <a:off x="0" y="4883335"/>
            <a:ext cx="59999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+mn-cs"/>
              </a:rPr>
              <a:t>MSP: IgG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+mn-cs"/>
              </a:rPr>
              <a:t>fractions from positive MS </a:t>
            </a: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+mn-cs"/>
              </a:rPr>
              <a:t>patients; MSN: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+mn-cs"/>
              </a:rPr>
              <a:t>negative MS patients; HCs: healthy controls; TNF-a: positive control; Thrombin: positive control; Cntrl: unstimulated cells (negative control) 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070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3" y="1508480"/>
            <a:ext cx="5994297" cy="38458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441" y="5639972"/>
            <a:ext cx="8380421" cy="121628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Right Arrow 2"/>
          <p:cNvSpPr/>
          <p:nvPr/>
        </p:nvSpPr>
        <p:spPr>
          <a:xfrm>
            <a:off x="122831" y="529954"/>
            <a:ext cx="2388358" cy="900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Results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42949" y="389437"/>
            <a:ext cx="954264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+mn-cs"/>
              </a:rPr>
              <a:t>Activated ERK1/2 expression upon stimulation of U87 astrocytes with purified IgG antibodies against coagulation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+mn-cs"/>
              </a:rPr>
              <a:t>components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514843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60" y="1373857"/>
            <a:ext cx="3939653" cy="80025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264" y="1353487"/>
            <a:ext cx="4002053" cy="8705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277167" y="3390547"/>
            <a:ext cx="5759030" cy="140038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+mn-cs"/>
              </a:rPr>
              <a:t>Up to 2.5-fold increased relative expression levels of activated ERK1/2 upon stimulation with purified IgG antibodies.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+mn-cs"/>
              </a:rPr>
              <a:t>The highest levels obtained following stimulation with samples with seropositivity for more than one antibodies (MSP6, MSP7, and MSP8).</a:t>
            </a:r>
          </a:p>
        </p:txBody>
      </p:sp>
      <p:pic>
        <p:nvPicPr>
          <p:cNvPr id="9" name="Picture 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878" y="2224037"/>
            <a:ext cx="3741714" cy="84091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927" y="2265981"/>
            <a:ext cx="4030031" cy="7139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4514" y="5238567"/>
            <a:ext cx="60234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+mn-cs"/>
              </a:rPr>
              <a:t>MSP: IgG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+mn-cs"/>
              </a:rPr>
              <a:t>fractions from positive MS </a:t>
            </a: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+mn-cs"/>
              </a:rPr>
              <a:t>patients; MSN: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+mn-cs"/>
              </a:rPr>
              <a:t>negative MS patients; HCs: healthy controls; TNF-a: positive control; Thrombin: positive control; Cntrl: unstimulated cells (negative control) 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17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341256" y="2929673"/>
            <a:ext cx="6705485" cy="3470587"/>
            <a:chOff x="5109032" y="3060299"/>
            <a:chExt cx="6705485" cy="347058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56570" y="3060299"/>
              <a:ext cx="3557947" cy="347058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109032" y="5270101"/>
              <a:ext cx="3147537" cy="1015663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en-GB" sz="1500" b="1" dirty="0" smtClean="0">
                  <a:solidFill>
                    <a:schemeClr val="tx2"/>
                  </a:solidFill>
                  <a:latin typeface="Garamond" panose="02020404030301010803" pitchFamily="18" charset="0"/>
                </a:rPr>
                <a:t>Upregulation of activated ERK1 and ERK2 kinases due to the presence of antibodies against coagulant components.  </a:t>
              </a:r>
              <a:endParaRPr lang="en-US" sz="1500" b="1" dirty="0">
                <a:solidFill>
                  <a:schemeClr val="tx2"/>
                </a:solidFill>
                <a:latin typeface="Garamond" panose="02020404030301010803" pitchFamily="18" charset="0"/>
              </a:endParaRPr>
            </a:p>
          </p:txBody>
        </p:sp>
      </p:grpSp>
      <p:sp>
        <p:nvSpPr>
          <p:cNvPr id="3" name="Right Arrow 2"/>
          <p:cNvSpPr/>
          <p:nvPr/>
        </p:nvSpPr>
        <p:spPr>
          <a:xfrm>
            <a:off x="122831" y="529954"/>
            <a:ext cx="2388358" cy="900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Results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1189" y="375789"/>
            <a:ext cx="913945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+mn-cs"/>
              </a:rPr>
              <a:t>Ex vivo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+mn-cs"/>
              </a:rPr>
              <a:t>analysis of the role of IgG antibodies against coagulant components</a:t>
            </a:r>
            <a:endParaRPr kumimoji="0" lang="en-US" sz="2600" b="1" i="1" u="none" strike="noStrike" kern="1200" cap="none" spc="0" normalizeH="0" baseline="0" noProof="0" dirty="0">
              <a:ln>
                <a:noFill/>
              </a:ln>
              <a:solidFill>
                <a:srgbClr val="514843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65" y="1625391"/>
            <a:ext cx="4057828" cy="136498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793361" y="1553863"/>
            <a:ext cx="6246313" cy="1406525"/>
            <a:chOff x="245628" y="-75561"/>
            <a:chExt cx="6246374" cy="140652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28" y="-75561"/>
              <a:ext cx="3364865" cy="140652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1162" y="6975"/>
              <a:ext cx="2910840" cy="1323340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5864639" y="1350680"/>
            <a:ext cx="64098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 smtClean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+mn-cs"/>
              </a:rPr>
              <a:t>II. Activation 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+mn-cs"/>
              </a:rPr>
              <a:t>of ERK1/2 upon stimulation of primary human </a:t>
            </a:r>
            <a:r>
              <a:rPr kumimoji="0" lang="en-US" sz="1600" b="1" i="0" u="sng" strike="noStrike" kern="1200" cap="none" spc="0" normalizeH="0" baseline="0" noProof="0" dirty="0" smtClean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+mn-cs"/>
              </a:rPr>
              <a:t>astrocytes </a:t>
            </a:r>
            <a:endParaRPr kumimoji="0" lang="en-US" sz="1600" b="1" i="0" u="sng" strike="noStrike" kern="1200" cap="none" spc="0" normalizeH="0" baseline="0" noProof="0" dirty="0">
              <a:ln>
                <a:noFill/>
              </a:ln>
              <a:solidFill>
                <a:srgbClr val="514843"/>
              </a:solidFill>
              <a:effectLst/>
              <a:uLnTx/>
              <a:uFillTx/>
              <a:latin typeface="Garamond" panose="02020404030301010803" pitchFamily="18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8442" y="1340427"/>
            <a:ext cx="63689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 smtClean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+mn-cs"/>
              </a:rPr>
              <a:t>I. PAR-1 expression 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+mn-cs"/>
              </a:rPr>
              <a:t>upon activation of primary human astrocytes</a:t>
            </a:r>
            <a:endParaRPr kumimoji="0" lang="en-US" sz="1600" b="0" i="0" u="sng" strike="noStrike" kern="1200" cap="none" spc="0" normalizeH="0" baseline="0" noProof="0" dirty="0">
              <a:ln>
                <a:noFill/>
              </a:ln>
              <a:solidFill>
                <a:srgbClr val="514843"/>
              </a:solidFill>
              <a:effectLst/>
              <a:uLnTx/>
              <a:uFillTx/>
              <a:latin typeface="Garamond" panose="02020404030301010803" pitchFamily="18" charset="0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2831" y="6251684"/>
            <a:ext cx="487896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b="1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Cntrl: unstimulated cells (negative control</a:t>
            </a:r>
            <a:r>
              <a:rPr lang="en-US" sz="1100" b="1" dirty="0" smtClean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); </a:t>
            </a: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</a:rPr>
              <a:t>MSP: Stimulated cells with IgG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</a:rPr>
              <a:t>fractions from positive MS </a:t>
            </a: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</a:rPr>
              <a:t>patients;</a:t>
            </a:r>
            <a:r>
              <a:rPr kumimoji="0" lang="en-US" sz="11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</a:rPr>
              <a:t>HCs: stimulated cells with healthy controls samples; Thrombin: stimulated cells with thrombin (positive control)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60457" y="6325515"/>
            <a:ext cx="548206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1100" b="1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Cntrl: unstimulated cells (negative control</a:t>
            </a:r>
            <a:r>
              <a:rPr lang="en-US" sz="1100" b="1" dirty="0" smtClean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); </a:t>
            </a: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</a:rPr>
              <a:t>MSP: IgG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</a:rPr>
              <a:t>fractions from positive MS </a:t>
            </a: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</a:rPr>
              <a:t>patients; MSN: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</a:rPr>
              <a:t>negative MS patients; HCs: healthy controls; TNF-a: positive inflammatory control; Thrombin: positive coagulant control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79576" y="3089331"/>
            <a:ext cx="6969121" cy="3195399"/>
            <a:chOff x="279576" y="3089331"/>
            <a:chExt cx="6969121" cy="319539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9576" y="3089331"/>
              <a:ext cx="4190824" cy="3195399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4338025" y="3257055"/>
              <a:ext cx="2910672" cy="78483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sz="1500" b="1" dirty="0" smtClean="0">
                  <a:solidFill>
                    <a:schemeClr val="tx2"/>
                  </a:solidFill>
                  <a:latin typeface="Garamond" panose="02020404030301010803" pitchFamily="18" charset="0"/>
                </a:rPr>
                <a:t>Upregulation of PAR-1, especially upon stimulation with anti-thrombin IgG (MSP-13).  </a:t>
              </a:r>
              <a:endParaRPr lang="en-US" sz="1500" b="1" dirty="0">
                <a:solidFill>
                  <a:schemeClr val="tx2"/>
                </a:solidFill>
                <a:latin typeface="Garamond" panose="020204040303010108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966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5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2262" y="423081"/>
            <a:ext cx="1856096" cy="17196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976513" y="4833583"/>
            <a:ext cx="1856096" cy="17196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36978" y="655092"/>
            <a:ext cx="10809027" cy="57047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26232" y="622267"/>
            <a:ext cx="34108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600" b="1" dirty="0" smtClean="0">
                <a:solidFill>
                  <a:srgbClr val="514843"/>
                </a:solidFill>
                <a:latin typeface="Garamond" panose="02020404030301010803" pitchFamily="18" charset="0"/>
              </a:rPr>
              <a:t>SUMMARIZING</a:t>
            </a:r>
            <a:endParaRPr lang="en-US" sz="2600" b="1" dirty="0">
              <a:solidFill>
                <a:srgbClr val="514843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6978" y="1460601"/>
            <a:ext cx="1080902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IgG antibodies against coagulation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components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are associated with inflammatory diseases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Our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research has documented the presence of IgG antibodies against serine proteases of the coagulation cascade in a high proportion of patients diagnosed with Multiple Sclerosis. 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The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presence of antibodies - especially to thrombin - can promote the activation of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pro-inflammatory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pathways, contributing to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disease progression.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The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antibodies from MS patients can stimulate the expression of the thrombin PAR-1 receptor, a key player in thrombin's pro-inflammatory mechanisms, and are involved in pro-inflammatory pathways, such as activating ERK1/2 kinases. 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algn="just">
              <a:defRPr/>
            </a:pPr>
            <a:r>
              <a:rPr lang="en-US" b="1" dirty="0">
                <a:latin typeface="Garamond" panose="02020404030301010803" pitchFamily="18" charset="0"/>
              </a:rPr>
              <a:t>IgG antibodies against coagulation antigens can be potential biomarkers in disease monitoring and prognosis, and they prove to be valuable tools for establishing new therapeutic strategies.</a:t>
            </a:r>
            <a:endParaRPr lang="en-US" dirty="0">
              <a:latin typeface="Garamond" panose="02020404030301010803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736404" y="1114710"/>
            <a:ext cx="3658175" cy="386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736405" y="1209973"/>
            <a:ext cx="3658174" cy="467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78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496335" cy="6858000"/>
          </a:xfrm>
          <a:prstGeom prst="rect">
            <a:avLst/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600" b="1" dirty="0" smtClean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Multiple Sclerosis - Overview </a:t>
            </a:r>
            <a:endParaRPr lang="en-US" sz="2600" b="1" dirty="0">
              <a:solidFill>
                <a:schemeClr val="bg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854" y="1460308"/>
            <a:ext cx="567746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 pitchFamily="18" charset="0"/>
                <a:cs typeface="Calibri" panose="020F0502020204030204" pitchFamily="34" charset="0"/>
              </a:rPr>
              <a:t>An idiopathic autoimmune inflammatory disease of the central nervous system (CNS) presenting a relapsing or progressive course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schemeClr val="bg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Leading cause of </a:t>
            </a:r>
            <a:r>
              <a:rPr lang="en-GB" b="1" dirty="0" smtClean="0">
                <a:solidFill>
                  <a:schemeClr val="bg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no traumatic </a:t>
            </a:r>
            <a:r>
              <a:rPr lang="en-GB" b="1" dirty="0">
                <a:solidFill>
                  <a:schemeClr val="bg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neurological disability in young </a:t>
            </a:r>
            <a:r>
              <a:rPr lang="en-GB" b="1" dirty="0" smtClean="0">
                <a:solidFill>
                  <a:schemeClr val="bg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adults</a:t>
            </a:r>
            <a:endParaRPr kumimoji="0" lang="en-GB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 pitchFamily="18" charset="0"/>
                <a:cs typeface="Calibri" panose="020F0502020204030204" pitchFamily="34" charset="0"/>
              </a:rPr>
              <a:t>Characterized by disseminated 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 pitchFamily="18" charset="0"/>
                <a:cs typeface="Calibri" panose="020F0502020204030204" pitchFamily="34" charset="0"/>
              </a:rPr>
              <a:t>lesions or “plaques</a:t>
            </a: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 pitchFamily="18" charset="0"/>
                <a:cs typeface="Calibri" panose="020F0502020204030204" pitchFamily="34" charset="0"/>
              </a:rPr>
              <a:t>” within the CNS due to inflammation and demyelination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 pitchFamily="18" charset="0"/>
                <a:cs typeface="Calibri" panose="020F0502020204030204" pitchFamily="34" charset="0"/>
              </a:rPr>
              <a:t>Immensely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 pitchFamily="18" charset="0"/>
                <a:cs typeface="Calibri" panose="020F0502020204030204" pitchFamily="34" charset="0"/>
              </a:rPr>
              <a:t>variable symptomatology,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 pitchFamily="18" charset="0"/>
                <a:cs typeface="Calibri" panose="020F0502020204030204" pitchFamily="34" charset="0"/>
              </a:rPr>
              <a:t>including impaired vision,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 pitchFamily="18" charset="0"/>
                <a:cs typeface="Calibri" panose="020F0502020204030204" pitchFamily="34" charset="0"/>
              </a:rPr>
              <a:t>decreased sensation,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 pitchFamily="18" charset="0"/>
                <a:cs typeface="Calibri" panose="020F0502020204030204" pitchFamily="34" charset="0"/>
              </a:rPr>
              <a:t>paresthesia, ataxia, motor weakness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 pitchFamily="18" charset="0"/>
                <a:cs typeface="Calibri" panose="020F0502020204030204" pitchFamily="34" charset="0"/>
              </a:rPr>
              <a:t>and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 pitchFamily="18" charset="0"/>
                <a:cs typeface="Calibri" panose="020F0502020204030204" pitchFamily="34" charset="0"/>
              </a:rPr>
              <a:t>imbalance</a:t>
            </a: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 pitchFamily="18" charset="0"/>
                <a:cs typeface="Calibri" panose="020F0502020204030204" pitchFamily="34" charset="0"/>
              </a:rPr>
              <a:t>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742" y="1265254"/>
            <a:ext cx="4249619" cy="3237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32281" y="4511959"/>
            <a:ext cx="5436889" cy="22495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8" name="Straight Connector 7"/>
          <p:cNvCxnSpPr/>
          <p:nvPr/>
        </p:nvCxnSpPr>
        <p:spPr>
          <a:xfrm>
            <a:off x="968420" y="1214106"/>
            <a:ext cx="552738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968420" y="1305508"/>
            <a:ext cx="55273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50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184941" y="1873080"/>
            <a:ext cx="2183643" cy="282175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6496335" cy="6858000"/>
          </a:xfrm>
          <a:prstGeom prst="rect">
            <a:avLst/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600" b="1" dirty="0" smtClean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Multiple Sclerosis - Pathology </a:t>
            </a:r>
            <a:endParaRPr lang="en-US" sz="2600" b="1" dirty="0">
              <a:solidFill>
                <a:schemeClr val="bg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6041" y="2118277"/>
            <a:ext cx="5998628" cy="422156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cxnSp>
        <p:nvCxnSpPr>
          <p:cNvPr id="7" name="Straight Connector 6"/>
          <p:cNvCxnSpPr/>
          <p:nvPr/>
        </p:nvCxnSpPr>
        <p:spPr>
          <a:xfrm>
            <a:off x="968420" y="1214106"/>
            <a:ext cx="552738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968420" y="1305508"/>
            <a:ext cx="55273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284195" y="6329017"/>
            <a:ext cx="2774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i="1" dirty="0" smtClean="0">
                <a:solidFill>
                  <a:schemeClr val="tx2"/>
                </a:solidFill>
                <a:latin typeface="Garamond" panose="02020404030301010803" pitchFamily="18" charset="0"/>
              </a:rPr>
              <a:t>Image Credit: C. </a:t>
            </a:r>
            <a:r>
              <a:rPr lang="en-GB" sz="1200" i="1" dirty="0" err="1" smtClean="0">
                <a:solidFill>
                  <a:schemeClr val="tx2"/>
                </a:solidFill>
                <a:latin typeface="Garamond" panose="02020404030301010803" pitchFamily="18" charset="0"/>
              </a:rPr>
              <a:t>Dendrou</a:t>
            </a:r>
            <a:r>
              <a:rPr lang="en-GB" sz="1200" i="1" dirty="0" smtClean="0">
                <a:solidFill>
                  <a:schemeClr val="tx2"/>
                </a:solidFill>
                <a:latin typeface="Garamond" panose="02020404030301010803" pitchFamily="18" charset="0"/>
              </a:rPr>
              <a:t> et al., Nature 2015  </a:t>
            </a:r>
            <a:endParaRPr lang="en-US" sz="1200" i="1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854" y="1460308"/>
            <a:ext cx="567746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dirty="0" smtClean="0">
                <a:solidFill>
                  <a:schemeClr val="bg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Activated lymphocytes and innate immune cells in the periphery gain entry into the CNS crossing the blood-brain barrier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baseline="0" dirty="0" smtClean="0">
                <a:solidFill>
                  <a:schemeClr val="bg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In</a:t>
            </a:r>
            <a:r>
              <a:rPr lang="en-GB" b="1" dirty="0" smtClean="0">
                <a:solidFill>
                  <a:schemeClr val="bg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the presence of myelin antigens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en-GB" b="1" dirty="0">
                <a:solidFill>
                  <a:schemeClr val="bg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en-GB" b="1" dirty="0" smtClean="0">
                <a:solidFill>
                  <a:schemeClr val="bg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  immune cells are re-activated </a:t>
            </a:r>
            <a:r>
              <a:rPr lang="en-GB" b="1" i="1" dirty="0" smtClean="0">
                <a:solidFill>
                  <a:schemeClr val="bg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in situ </a:t>
            </a:r>
            <a:r>
              <a:rPr lang="en-GB" b="1" dirty="0" smtClean="0">
                <a:solidFill>
                  <a:schemeClr val="bg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along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en-GB" b="1" dirty="0" smtClean="0">
                <a:solidFill>
                  <a:schemeClr val="bg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   with C</a:t>
            </a:r>
            <a:r>
              <a:rPr lang="en-GB" b="1" baseline="0" dirty="0" smtClean="0">
                <a:solidFill>
                  <a:schemeClr val="bg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NS resident cells </a:t>
            </a:r>
            <a:r>
              <a:rPr lang="en-GB" b="1" dirty="0" smtClean="0">
                <a:solidFill>
                  <a:schemeClr val="bg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like microglia and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tabLst/>
              <a:defRPr/>
            </a:pPr>
            <a:r>
              <a:rPr lang="en-GB" b="1" dirty="0">
                <a:solidFill>
                  <a:schemeClr val="bg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en-GB" b="1" dirty="0" smtClean="0">
                <a:solidFill>
                  <a:schemeClr val="bg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  astrocytes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dirty="0" smtClean="0">
                <a:solidFill>
                  <a:schemeClr val="bg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Pro-inflammatory cytokines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en-GB" b="1" dirty="0">
                <a:solidFill>
                  <a:schemeClr val="bg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en-GB" b="1" dirty="0" smtClean="0">
                <a:solidFill>
                  <a:schemeClr val="bg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   promote inflammation and myelin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en-GB" b="1" dirty="0">
                <a:solidFill>
                  <a:schemeClr val="bg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en-GB" b="1" dirty="0" smtClean="0">
                <a:solidFill>
                  <a:schemeClr val="bg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   damage along with increased barrier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en-GB" b="1" dirty="0">
                <a:solidFill>
                  <a:schemeClr val="bg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en-GB" b="1" dirty="0" smtClean="0">
                <a:solidFill>
                  <a:schemeClr val="bg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   permeability and chemotaxis of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en-GB" b="1" dirty="0">
                <a:solidFill>
                  <a:schemeClr val="bg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en-GB" b="1" dirty="0" smtClean="0">
                <a:solidFill>
                  <a:schemeClr val="bg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   peripheral immune cells </a:t>
            </a:r>
            <a:endParaRPr lang="en-GB" b="1" dirty="0">
              <a:solidFill>
                <a:schemeClr val="bg1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endParaRPr lang="en-GB" b="1" baseline="0" dirty="0" smtClean="0">
              <a:solidFill>
                <a:schemeClr val="bg1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94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57300" y="64824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Coagulation-Inflammation interplay in Multiple 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S</a:t>
            </a:r>
            <a:r>
              <a:rPr kumimoji="0" lang="en-GB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clerosis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514843"/>
              </a:solidFill>
              <a:effectLst/>
              <a:uLnTx/>
              <a:uFillTx/>
              <a:latin typeface="Garamond" panose="02020404030301010803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39937222"/>
              </p:ext>
            </p:extLst>
          </p:nvPr>
        </p:nvGraphicFramePr>
        <p:xfrm>
          <a:off x="-888631" y="1684151"/>
          <a:ext cx="8108298" cy="5032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85542" y="1313230"/>
            <a:ext cx="41250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Thrombin and fibrin(ogen) </a:t>
            </a:r>
            <a:endParaRPr lang="en-US" sz="2600" b="1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52179" y="5302081"/>
            <a:ext cx="4086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b="1" dirty="0">
                <a:latin typeface="Garamond" panose="02020404030301010803" pitchFamily="18" charset="0"/>
              </a:rPr>
              <a:t>Thrombin's proinflammatory effects are mediated by the protease-activated receptors (PARs).</a:t>
            </a:r>
          </a:p>
        </p:txBody>
      </p:sp>
      <p:sp>
        <p:nvSpPr>
          <p:cNvPr id="9" name="Right Arrow 8"/>
          <p:cNvSpPr/>
          <p:nvPr/>
        </p:nvSpPr>
        <p:spPr>
          <a:xfrm>
            <a:off x="6428094" y="3847568"/>
            <a:ext cx="1364775" cy="4241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929349" y="1953342"/>
            <a:ext cx="4191579" cy="3324715"/>
            <a:chOff x="7929349" y="1953342"/>
            <a:chExt cx="4191579" cy="332471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29349" y="1953342"/>
              <a:ext cx="4191579" cy="314368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8469197" y="5001058"/>
              <a:ext cx="36272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i="1" dirty="0" smtClean="0">
                  <a:solidFill>
                    <a:schemeClr val="tx2"/>
                  </a:solidFill>
                  <a:latin typeface="Garamond" panose="02020404030301010803" pitchFamily="18" charset="0"/>
                </a:rPr>
                <a:t>Images Credit: </a:t>
              </a:r>
              <a:r>
                <a:rPr lang="en-GB" sz="1200" i="1" dirty="0" err="1" smtClean="0">
                  <a:solidFill>
                    <a:schemeClr val="tx2"/>
                  </a:solidFill>
                  <a:latin typeface="Garamond" panose="02020404030301010803" pitchFamily="18" charset="0"/>
                </a:rPr>
                <a:t>S.Cooghlin</a:t>
              </a:r>
              <a:r>
                <a:rPr lang="en-GB" sz="1200" i="1" dirty="0" smtClean="0">
                  <a:solidFill>
                    <a:schemeClr val="tx2"/>
                  </a:solidFill>
                  <a:latin typeface="Garamond" panose="02020404030301010803" pitchFamily="18" charset="0"/>
                </a:rPr>
                <a:t>, JTH 2005  </a:t>
              </a:r>
              <a:endParaRPr lang="en-US" sz="1200" i="1" dirty="0">
                <a:solidFill>
                  <a:schemeClr val="tx2"/>
                </a:solidFill>
                <a:latin typeface="Garamond" panose="020204040303010108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218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04899" y="76200"/>
            <a:ext cx="10404929" cy="1096962"/>
          </a:xfrm>
        </p:spPr>
        <p:txBody>
          <a:bodyPr/>
          <a:lstStyle/>
          <a:p>
            <a:r>
              <a:rPr lang="en-GB" b="1" dirty="0" smtClean="0">
                <a:latin typeface="Garamond" panose="02020404030301010803" pitchFamily="18" charset="0"/>
              </a:rPr>
              <a:t>Antibodies against coagulation components in autoimmune diseases</a:t>
            </a:r>
            <a:endParaRPr lang="en-US" b="1" dirty="0">
              <a:latin typeface="Garamond" panose="02020404030301010803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873" y="1344989"/>
            <a:ext cx="5314837" cy="14518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899" y="2384528"/>
            <a:ext cx="5072771" cy="16505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0065" y="3597020"/>
            <a:ext cx="5188280" cy="15860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873" y="4788680"/>
            <a:ext cx="5095658" cy="2085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5041" y="4901462"/>
            <a:ext cx="5613762" cy="186042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141029" y="1741692"/>
            <a:ext cx="50509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Interfere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with negative feedback regulation of thrombin in circulation,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contributing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to thrombosis.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Suppress the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inactivation of the target coagulant serine proteases by antithrombin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Inhibit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the enzyme activities of the target proteases in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fibrinolysis.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Promote thrombin-mediated activation of the complement C3 and C5.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28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377452" y="4282055"/>
            <a:ext cx="6332327" cy="2408686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Garamond" panose="02020404030301010803" pitchFamily="18" charset="0"/>
              </a:rPr>
              <a:t>Detection and characterization of IgG antibodies against coagulation components in patients with MS.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Garamond" panose="02020404030301010803" pitchFamily="18" charset="0"/>
              </a:rPr>
              <a:t>Assessing the IgG levels based on patients clinical profile.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Garamond" panose="02020404030301010803" pitchFamily="18" charset="0"/>
              </a:rPr>
              <a:t>Evaluation of the expression levels of pro-inflammatory mediators produced </a:t>
            </a:r>
            <a:r>
              <a:rPr lang="en-US" b="1" i="1" dirty="0">
                <a:latin typeface="Garamond" panose="02020404030301010803" pitchFamily="18" charset="0"/>
              </a:rPr>
              <a:t>in vitro </a:t>
            </a:r>
            <a:r>
              <a:rPr lang="en-US" b="1" dirty="0">
                <a:latin typeface="Garamond" panose="02020404030301010803" pitchFamily="18" charset="0"/>
              </a:rPr>
              <a:t>after the cell exposure to IgG antibodies studied. </a:t>
            </a:r>
          </a:p>
        </p:txBody>
      </p:sp>
      <p:sp>
        <p:nvSpPr>
          <p:cNvPr id="2" name="Pentagon 1"/>
          <p:cNvSpPr/>
          <p:nvPr/>
        </p:nvSpPr>
        <p:spPr>
          <a:xfrm>
            <a:off x="272292" y="4639115"/>
            <a:ext cx="4845385" cy="1202125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14843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313900" y="1748442"/>
            <a:ext cx="4763067" cy="1197107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14843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91069" y="4993955"/>
            <a:ext cx="52680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Goal and Aims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514843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65965" y="2021011"/>
            <a:ext cx="52680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Rationale of the study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514843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52428" y="1666460"/>
            <a:ext cx="6332327" cy="1761402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spcAft>
                <a:spcPts val="1200"/>
              </a:spcAft>
              <a:defRPr/>
            </a:pPr>
            <a:r>
              <a:rPr lang="en-US" b="1" dirty="0">
                <a:solidFill>
                  <a:srgbClr val="514843"/>
                </a:solidFill>
                <a:latin typeface="Garamond" panose="02020404030301010803" pitchFamily="18" charset="0"/>
              </a:rPr>
              <a:t>Antibodies against coagulation components seem to play a pivotal role in overlapping diseases with </a:t>
            </a:r>
            <a:r>
              <a:rPr lang="en-US" b="1" dirty="0" smtClean="0">
                <a:solidFill>
                  <a:srgbClr val="514843"/>
                </a:solidFill>
                <a:latin typeface="Garamond" panose="02020404030301010803" pitchFamily="18" charset="0"/>
              </a:rPr>
              <a:t>Multiple </a:t>
            </a:r>
            <a:r>
              <a:rPr lang="en-US" b="1" dirty="0">
                <a:solidFill>
                  <a:srgbClr val="514843"/>
                </a:solidFill>
                <a:latin typeface="Garamond" panose="02020404030301010803" pitchFamily="18" charset="0"/>
              </a:rPr>
              <a:t>S</a:t>
            </a:r>
            <a:r>
              <a:rPr lang="en-US" b="1" dirty="0" smtClean="0">
                <a:solidFill>
                  <a:srgbClr val="514843"/>
                </a:solidFill>
                <a:latin typeface="Garamond" panose="02020404030301010803" pitchFamily="18" charset="0"/>
              </a:rPr>
              <a:t>clerosis</a:t>
            </a:r>
            <a:r>
              <a:rPr lang="en-US" b="1" dirty="0">
                <a:solidFill>
                  <a:srgbClr val="514843"/>
                </a:solidFill>
                <a:latin typeface="Garamond" panose="02020404030301010803" pitchFamily="18" charset="0"/>
              </a:rPr>
              <a:t>, contributing to the coagulation-inflammation circuit. </a:t>
            </a:r>
          </a:p>
        </p:txBody>
      </p:sp>
    </p:spTree>
    <p:extLst>
      <p:ext uri="{BB962C8B-B14F-4D97-AF65-F5344CB8AC3E}">
        <p14:creationId xmlns:p14="http://schemas.microsoft.com/office/powerpoint/2010/main" val="83331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876" y="1344573"/>
            <a:ext cx="3824854" cy="1217970"/>
          </a:xfrm>
          <a:prstGeom prst="rect">
            <a:avLst/>
          </a:prstGeom>
        </p:spPr>
      </p:pic>
      <p:sp>
        <p:nvSpPr>
          <p:cNvPr id="13" name="矩形 7"/>
          <p:cNvSpPr/>
          <p:nvPr/>
        </p:nvSpPr>
        <p:spPr>
          <a:xfrm>
            <a:off x="-1" y="2872681"/>
            <a:ext cx="6341223" cy="1054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FZZhengHeiS-DB-GB" panose="02000000000000000000" pitchFamily="2" charset="0"/>
                <a:cs typeface="+mn-cs"/>
              </a:rPr>
              <a:t>Screening for 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FZZhengHeiS-DB-GB" panose="02000000000000000000" pitchFamily="2" charset="0"/>
                <a:cs typeface="+mn-cs"/>
              </a:rPr>
              <a:t>IgG antibodies against factor(F)VIIa, thrombin, prothrombin, FXa, FXII, plasmin, and protein C (PC</a:t>
            </a:r>
            <a:r>
              <a:rPr kumimoji="0" lang="en-US" altLang="zh-CN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FZZhengHeiS-DB-GB" panose="02000000000000000000" pitchFamily="2" charset="0"/>
                <a:cs typeface="+mn-cs"/>
              </a:rPr>
              <a:t>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FZZhengHeiS-DB-GB" panose="02000000000000000000" pitchFamily="2" charset="0"/>
                <a:cs typeface="+mn-cs"/>
              </a:rPr>
              <a:t> Sera from patients 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FZZhengHeiS-DB-GB" panose="02000000000000000000" pitchFamily="2" charset="0"/>
                <a:cs typeface="+mn-cs"/>
              </a:rPr>
              <a:t>with </a:t>
            </a:r>
            <a:r>
              <a:rPr kumimoji="0" lang="en-US" altLang="zh-CN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FZZhengHeiS-DB-GB" panose="02000000000000000000" pitchFamily="2" charset="0"/>
                <a:cs typeface="+mn-cs"/>
              </a:rPr>
              <a:t>MS (n=167) and 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FZZhengHeiS-DB-GB" panose="02000000000000000000" pitchFamily="2" charset="0"/>
                <a:cs typeface="+mn-cs"/>
              </a:rPr>
              <a:t>healthy </a:t>
            </a:r>
            <a:r>
              <a:rPr kumimoji="0" lang="en-US" altLang="zh-CN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FZZhengHeiS-DB-GB" panose="02000000000000000000" pitchFamily="2" charset="0"/>
                <a:cs typeface="+mn-cs"/>
              </a:rPr>
              <a:t>controls (n=40) 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FZZhengHeiS-DB-GB" panose="02000000000000000000" pitchFamily="2" charset="0"/>
                <a:cs typeface="+mn-cs"/>
              </a:rPr>
              <a:t>were </a:t>
            </a:r>
            <a:r>
              <a:rPr kumimoji="0" lang="en-US" altLang="zh-CN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FZZhengHeiS-DB-GB" panose="02000000000000000000" pitchFamily="2" charset="0"/>
                <a:cs typeface="+mn-cs"/>
              </a:rPr>
              <a:t>analyzed using 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FZZhengHeiS-DB-GB" panose="02000000000000000000" pitchFamily="2" charset="0"/>
                <a:cs typeface="+mn-cs"/>
              </a:rPr>
              <a:t>the enzyme-linked immunosorbent </a:t>
            </a:r>
            <a:r>
              <a:rPr kumimoji="0" lang="en-US" altLang="zh-CN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FZZhengHeiS-DB-GB" panose="02000000000000000000" pitchFamily="2" charset="0"/>
                <a:cs typeface="+mn-cs"/>
              </a:rPr>
              <a:t>assay.</a:t>
            </a: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FZZhengHeiS-DB-GB" panose="02000000000000000000" pitchFamily="2" charset="0"/>
              <a:cs typeface="+mn-cs"/>
            </a:endParaRPr>
          </a:p>
        </p:txBody>
      </p:sp>
      <p:sp>
        <p:nvSpPr>
          <p:cNvPr id="14" name="任意多边形 16"/>
          <p:cNvSpPr/>
          <p:nvPr/>
        </p:nvSpPr>
        <p:spPr>
          <a:xfrm>
            <a:off x="173150" y="2470469"/>
            <a:ext cx="5026647" cy="476010"/>
          </a:xfrm>
          <a:custGeom>
            <a:avLst/>
            <a:gdLst>
              <a:gd name="connsiteX0" fmla="*/ 74992 w 2264230"/>
              <a:gd name="connsiteY0" fmla="*/ 0 h 449943"/>
              <a:gd name="connsiteX1" fmla="*/ 2087637 w 2264230"/>
              <a:gd name="connsiteY1" fmla="*/ 0 h 449943"/>
              <a:gd name="connsiteX2" fmla="*/ 2162629 w 2264230"/>
              <a:gd name="connsiteY2" fmla="*/ 74992 h 449943"/>
              <a:gd name="connsiteX3" fmla="*/ 2162629 w 2264230"/>
              <a:gd name="connsiteY3" fmla="*/ 166043 h 449943"/>
              <a:gd name="connsiteX4" fmla="*/ 2264230 w 2264230"/>
              <a:gd name="connsiteY4" fmla="*/ 224971 h 449943"/>
              <a:gd name="connsiteX5" fmla="*/ 2162629 w 2264230"/>
              <a:gd name="connsiteY5" fmla="*/ 283900 h 449943"/>
              <a:gd name="connsiteX6" fmla="*/ 2162629 w 2264230"/>
              <a:gd name="connsiteY6" fmla="*/ 374951 h 449943"/>
              <a:gd name="connsiteX7" fmla="*/ 2087637 w 2264230"/>
              <a:gd name="connsiteY7" fmla="*/ 449943 h 449943"/>
              <a:gd name="connsiteX8" fmla="*/ 74992 w 2264230"/>
              <a:gd name="connsiteY8" fmla="*/ 449943 h 449943"/>
              <a:gd name="connsiteX9" fmla="*/ 0 w 2264230"/>
              <a:gd name="connsiteY9" fmla="*/ 374951 h 449943"/>
              <a:gd name="connsiteX10" fmla="*/ 0 w 2264230"/>
              <a:gd name="connsiteY10" fmla="*/ 74992 h 449943"/>
              <a:gd name="connsiteX11" fmla="*/ 74992 w 2264230"/>
              <a:gd name="connsiteY11" fmla="*/ 0 h 449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4230" h="449943">
                <a:moveTo>
                  <a:pt x="74992" y="0"/>
                </a:moveTo>
                <a:lnTo>
                  <a:pt x="2087637" y="0"/>
                </a:lnTo>
                <a:cubicBezTo>
                  <a:pt x="2129054" y="0"/>
                  <a:pt x="2162629" y="33575"/>
                  <a:pt x="2162629" y="74992"/>
                </a:cubicBezTo>
                <a:lnTo>
                  <a:pt x="2162629" y="166043"/>
                </a:lnTo>
                <a:lnTo>
                  <a:pt x="2264230" y="224971"/>
                </a:lnTo>
                <a:lnTo>
                  <a:pt x="2162629" y="283900"/>
                </a:lnTo>
                <a:lnTo>
                  <a:pt x="2162629" y="374951"/>
                </a:lnTo>
                <a:cubicBezTo>
                  <a:pt x="2162629" y="416368"/>
                  <a:pt x="2129054" y="449943"/>
                  <a:pt x="2087637" y="449943"/>
                </a:cubicBezTo>
                <a:lnTo>
                  <a:pt x="74992" y="449943"/>
                </a:lnTo>
                <a:cubicBezTo>
                  <a:pt x="33575" y="449943"/>
                  <a:pt x="0" y="416368"/>
                  <a:pt x="0" y="374951"/>
                </a:cubicBezTo>
                <a:lnTo>
                  <a:pt x="0" y="74992"/>
                </a:lnTo>
                <a:cubicBezTo>
                  <a:pt x="0" y="33575"/>
                  <a:pt x="33575" y="0"/>
                  <a:pt x="7499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FZZhengHeiS-DB-GB" panose="02000000000000000000" pitchFamily="2" charset="0"/>
                <a:cs typeface="+mn-cs"/>
              </a:rPr>
              <a:t>Step 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FZZhengHeiS-DB-GB" panose="02000000000000000000" pitchFamily="2" charset="0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0949" y="94298"/>
            <a:ext cx="3116671" cy="2135959"/>
          </a:xfrm>
          <a:prstGeom prst="rect">
            <a:avLst/>
          </a:prstGeom>
        </p:spPr>
      </p:pic>
      <p:sp>
        <p:nvSpPr>
          <p:cNvPr id="16" name="矩形 8"/>
          <p:cNvSpPr/>
          <p:nvPr/>
        </p:nvSpPr>
        <p:spPr>
          <a:xfrm>
            <a:off x="6278911" y="2737158"/>
            <a:ext cx="5908537" cy="1072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FZZhengHeiS-DB-GB" panose="02000000000000000000" pitchFamily="2" charset="0"/>
                <a:cs typeface="+mn-cs"/>
              </a:rPr>
              <a:t>Antibody purification </a:t>
            </a:r>
            <a:r>
              <a:rPr kumimoji="0" lang="en-US" altLang="zh-CN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FZZhengHeiS-DB-GB" panose="02000000000000000000" pitchFamily="2" charset="0"/>
                <a:cs typeface="+mn-cs"/>
              </a:rPr>
              <a:t>by 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FZZhengHeiS-DB-GB" panose="02000000000000000000" pitchFamily="2" charset="0"/>
                <a:cs typeface="+mn-cs"/>
              </a:rPr>
              <a:t>affinity </a:t>
            </a:r>
            <a:r>
              <a:rPr kumimoji="0" lang="en-US" altLang="zh-CN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FZZhengHeiS-DB-GB" panose="02000000000000000000" pitchFamily="2" charset="0"/>
                <a:cs typeface="+mn-cs"/>
              </a:rPr>
              <a:t>chromatography</a:t>
            </a:r>
            <a:r>
              <a:rPr lang="en-US" altLang="zh-CN" sz="1500" b="1" dirty="0">
                <a:solidFill>
                  <a:schemeClr val="tx1"/>
                </a:solidFill>
                <a:latin typeface="Garamond" panose="02020404030301010803" pitchFamily="18" charset="0"/>
                <a:ea typeface="FZZhengHeiS-DB-GB" panose="02000000000000000000" pitchFamily="2" charset="0"/>
              </a:rPr>
              <a:t> </a:t>
            </a:r>
            <a:r>
              <a:rPr lang="en-US" altLang="zh-CN" sz="1500" b="1" dirty="0" smtClean="0">
                <a:solidFill>
                  <a:schemeClr val="tx1"/>
                </a:solidFill>
                <a:latin typeface="Garamond" panose="02020404030301010803" pitchFamily="18" charset="0"/>
                <a:ea typeface="FZZhengHeiS-DB-GB" panose="02000000000000000000" pitchFamily="2" charset="0"/>
              </a:rPr>
              <a:t>and endotoxin removal from purified IgG fractions</a:t>
            </a:r>
            <a:endParaRPr kumimoji="0" lang="en-US" altLang="zh-CN" sz="1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FZZhengHeiS-DB-GB" panose="02000000000000000000" pitchFamily="2" charset="0"/>
              <a:cs typeface="+mn-cs"/>
            </a:endParaRPr>
          </a:p>
          <a:p>
            <a:pPr lvl="0" algn="ctr">
              <a:defRPr/>
            </a:pPr>
            <a:r>
              <a:rPr kumimoji="0" lang="en-US" altLang="zh-CN" sz="1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FZZhengHeiS-DB-GB" panose="02000000000000000000" pitchFamily="2" charset="0"/>
                <a:cs typeface="+mn-cs"/>
              </a:rPr>
              <a:t>In </a:t>
            </a:r>
            <a:r>
              <a:rPr kumimoji="0" lang="en-US" altLang="zh-CN" sz="15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FZZhengHeiS-DB-GB" panose="02000000000000000000" pitchFamily="2" charset="0"/>
                <a:cs typeface="+mn-cs"/>
              </a:rPr>
              <a:t>vitro </a:t>
            </a:r>
            <a:r>
              <a:rPr kumimoji="0" lang="en-US" altLang="zh-CN" sz="15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FZZhengHeiS-DB-GB" panose="02000000000000000000" pitchFamily="2" charset="0"/>
                <a:cs typeface="+mn-cs"/>
              </a:rPr>
              <a:t>and</a:t>
            </a:r>
            <a:r>
              <a:rPr kumimoji="0" lang="en-US" altLang="zh-CN" sz="15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FZZhengHeiS-DB-GB" panose="02000000000000000000" pitchFamily="2" charset="0"/>
                <a:cs typeface="+mn-cs"/>
              </a:rPr>
              <a:t> ex vivo </a:t>
            </a:r>
            <a:r>
              <a:rPr kumimoji="0" lang="en-US" altLang="zh-CN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FZZhengHeiS-DB-GB" panose="02000000000000000000" pitchFamily="2" charset="0"/>
                <a:cs typeface="+mn-cs"/>
              </a:rPr>
              <a:t>exposure 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FZZhengHeiS-DB-GB" panose="02000000000000000000" pitchFamily="2" charset="0"/>
                <a:cs typeface="+mn-cs"/>
              </a:rPr>
              <a:t>of human </a:t>
            </a:r>
            <a:r>
              <a:rPr lang="en-US" altLang="zh-CN" sz="1500" b="1" dirty="0">
                <a:solidFill>
                  <a:schemeClr val="tx1"/>
                </a:solidFill>
                <a:latin typeface="Garamond" panose="02020404030301010803" pitchFamily="18" charset="0"/>
                <a:ea typeface="FZZhengHeiS-DB-GB" panose="02000000000000000000" pitchFamily="2" charset="0"/>
              </a:rPr>
              <a:t>astrocytes (U87 cell line and primary cells) </a:t>
            </a:r>
            <a:r>
              <a:rPr kumimoji="0" lang="en-US" altLang="zh-CN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FZZhengHeiS-DB-GB" panose="02000000000000000000" pitchFamily="2" charset="0"/>
                <a:cs typeface="+mn-cs"/>
              </a:rPr>
              <a:t>in 100</a:t>
            </a:r>
            <a:r>
              <a:rPr kumimoji="0" lang="el-GR" altLang="zh-CN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FZZhengHeiS-DB-GB" panose="02000000000000000000" pitchFamily="2" charset="0"/>
                <a:cs typeface="+mn-cs"/>
              </a:rPr>
              <a:t>μ</a:t>
            </a:r>
            <a:r>
              <a:rPr kumimoji="0" lang="en-US" altLang="zh-CN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FZZhengHeiS-DB-GB" panose="02000000000000000000" pitchFamily="2" charset="0"/>
                <a:cs typeface="+mn-cs"/>
              </a:rPr>
              <a:t>g/ml IgG fractions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FZZhengHeiS-DB-GB" panose="02000000000000000000" pitchFamily="2" charset="0"/>
                <a:cs typeface="+mn-cs"/>
              </a:rPr>
              <a:t>Purified IgG samples were</a:t>
            </a:r>
            <a:r>
              <a:rPr kumimoji="0" lang="el-GR" altLang="zh-CN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FZZhengHeiS-DB-GB" panose="02000000000000000000" pitchFamily="2" charset="0"/>
                <a:cs typeface="+mn-cs"/>
              </a:rPr>
              <a:t> </a:t>
            </a:r>
            <a:r>
              <a:rPr kumimoji="0" lang="en-US" altLang="zh-CN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FZZhengHeiS-DB-GB" panose="02000000000000000000" pitchFamily="2" charset="0"/>
                <a:cs typeface="+mn-cs"/>
              </a:rPr>
              <a:t>isolated 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FZZhengHeiS-DB-GB" panose="02000000000000000000" pitchFamily="2" charset="0"/>
                <a:cs typeface="+mn-cs"/>
              </a:rPr>
              <a:t>from </a:t>
            </a:r>
            <a:r>
              <a:rPr kumimoji="0" lang="en-US" altLang="zh-CN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FZZhengHeiS-DB-GB" panose="02000000000000000000" pitchFamily="2" charset="0"/>
                <a:cs typeface="+mn-cs"/>
              </a:rPr>
              <a:t>15 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FZZhengHeiS-DB-GB" panose="02000000000000000000" pitchFamily="2" charset="0"/>
                <a:cs typeface="+mn-cs"/>
              </a:rPr>
              <a:t>MS patients positive for IgG </a:t>
            </a:r>
            <a:r>
              <a:rPr kumimoji="0" lang="en-US" altLang="zh-CN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FZZhengHeiS-DB-GB" panose="02000000000000000000" pitchFamily="2" charset="0"/>
                <a:cs typeface="+mn-cs"/>
              </a:rPr>
              <a:t>tested, 8 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FZZhengHeiS-DB-GB" panose="02000000000000000000" pitchFamily="2" charset="0"/>
                <a:cs typeface="+mn-cs"/>
              </a:rPr>
              <a:t>MS negative patients, and </a:t>
            </a:r>
            <a:r>
              <a:rPr kumimoji="0" lang="en-US" altLang="zh-CN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FZZhengHeiS-DB-GB" panose="02000000000000000000" pitchFamily="2" charset="0"/>
                <a:cs typeface="+mn-cs"/>
              </a:rPr>
              <a:t>14 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FZZhengHeiS-DB-GB" panose="02000000000000000000" pitchFamily="2" charset="0"/>
                <a:cs typeface="+mn-cs"/>
              </a:rPr>
              <a:t>HCs.</a:t>
            </a:r>
          </a:p>
        </p:txBody>
      </p:sp>
      <p:sp>
        <p:nvSpPr>
          <p:cNvPr id="17" name="任意多边形 18"/>
          <p:cNvSpPr/>
          <p:nvPr/>
        </p:nvSpPr>
        <p:spPr>
          <a:xfrm rot="10800000" flipV="1">
            <a:off x="7713290" y="2163295"/>
            <a:ext cx="4435568" cy="440146"/>
          </a:xfrm>
          <a:custGeom>
            <a:avLst/>
            <a:gdLst>
              <a:gd name="connsiteX0" fmla="*/ 74992 w 2264230"/>
              <a:gd name="connsiteY0" fmla="*/ 0 h 449943"/>
              <a:gd name="connsiteX1" fmla="*/ 2087637 w 2264230"/>
              <a:gd name="connsiteY1" fmla="*/ 0 h 449943"/>
              <a:gd name="connsiteX2" fmla="*/ 2162629 w 2264230"/>
              <a:gd name="connsiteY2" fmla="*/ 74992 h 449943"/>
              <a:gd name="connsiteX3" fmla="*/ 2162629 w 2264230"/>
              <a:gd name="connsiteY3" fmla="*/ 166043 h 449943"/>
              <a:gd name="connsiteX4" fmla="*/ 2264230 w 2264230"/>
              <a:gd name="connsiteY4" fmla="*/ 224971 h 449943"/>
              <a:gd name="connsiteX5" fmla="*/ 2162629 w 2264230"/>
              <a:gd name="connsiteY5" fmla="*/ 283900 h 449943"/>
              <a:gd name="connsiteX6" fmla="*/ 2162629 w 2264230"/>
              <a:gd name="connsiteY6" fmla="*/ 374951 h 449943"/>
              <a:gd name="connsiteX7" fmla="*/ 2087637 w 2264230"/>
              <a:gd name="connsiteY7" fmla="*/ 449943 h 449943"/>
              <a:gd name="connsiteX8" fmla="*/ 74992 w 2264230"/>
              <a:gd name="connsiteY8" fmla="*/ 449943 h 449943"/>
              <a:gd name="connsiteX9" fmla="*/ 0 w 2264230"/>
              <a:gd name="connsiteY9" fmla="*/ 374951 h 449943"/>
              <a:gd name="connsiteX10" fmla="*/ 0 w 2264230"/>
              <a:gd name="connsiteY10" fmla="*/ 74992 h 449943"/>
              <a:gd name="connsiteX11" fmla="*/ 74992 w 2264230"/>
              <a:gd name="connsiteY11" fmla="*/ 0 h 449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4230" h="449943">
                <a:moveTo>
                  <a:pt x="74992" y="0"/>
                </a:moveTo>
                <a:lnTo>
                  <a:pt x="2087637" y="0"/>
                </a:lnTo>
                <a:cubicBezTo>
                  <a:pt x="2129054" y="0"/>
                  <a:pt x="2162629" y="33575"/>
                  <a:pt x="2162629" y="74992"/>
                </a:cubicBezTo>
                <a:lnTo>
                  <a:pt x="2162629" y="166043"/>
                </a:lnTo>
                <a:lnTo>
                  <a:pt x="2264230" y="224971"/>
                </a:lnTo>
                <a:lnTo>
                  <a:pt x="2162629" y="283900"/>
                </a:lnTo>
                <a:lnTo>
                  <a:pt x="2162629" y="374951"/>
                </a:lnTo>
                <a:cubicBezTo>
                  <a:pt x="2162629" y="416368"/>
                  <a:pt x="2129054" y="449943"/>
                  <a:pt x="2087637" y="449943"/>
                </a:cubicBezTo>
                <a:lnTo>
                  <a:pt x="74992" y="449943"/>
                </a:lnTo>
                <a:cubicBezTo>
                  <a:pt x="33575" y="449943"/>
                  <a:pt x="0" y="416368"/>
                  <a:pt x="0" y="374951"/>
                </a:cubicBezTo>
                <a:lnTo>
                  <a:pt x="0" y="74992"/>
                </a:lnTo>
                <a:cubicBezTo>
                  <a:pt x="0" y="33575"/>
                  <a:pt x="33575" y="0"/>
                  <a:pt x="7499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FZZhengHeiS-DB-GB" panose="02000000000000000000" pitchFamily="2" charset="0"/>
                <a:cs typeface="+mn-cs"/>
              </a:rPr>
              <a:t>Step 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FZZhengHeiS-DB-GB" panose="02000000000000000000" pitchFamily="2" charset="0"/>
              <a:cs typeface="+mn-cs"/>
            </a:endParaRPr>
          </a:p>
        </p:txBody>
      </p:sp>
      <p:sp>
        <p:nvSpPr>
          <p:cNvPr id="18" name="矩形 9"/>
          <p:cNvSpPr/>
          <p:nvPr/>
        </p:nvSpPr>
        <p:spPr>
          <a:xfrm>
            <a:off x="95845" y="5029677"/>
            <a:ext cx="4325317" cy="1052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FZZhengHeiS-DB-GB" panose="02000000000000000000" pitchFamily="2" charset="0"/>
                <a:cs typeface="+mn-cs"/>
              </a:rPr>
              <a:t>Immunoblotting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1500" dirty="0" smtClean="0">
                <a:solidFill>
                  <a:schemeClr val="tx1"/>
                </a:solidFill>
                <a:latin typeface="Garamond" panose="02020404030301010803" pitchFamily="18" charset="0"/>
                <a:ea typeface="FZZhengHeiS-DB-GB" panose="02000000000000000000" pitchFamily="2" charset="0"/>
              </a:rPr>
              <a:t>Evaluation and quantification of the</a:t>
            </a:r>
            <a:r>
              <a:rPr kumimoji="0" lang="en-GB" altLang="zh-CN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FZZhengHeiS-DB-GB" panose="02000000000000000000" pitchFamily="2" charset="0"/>
                <a:cs typeface="+mn-cs"/>
              </a:rPr>
              <a:t> </a:t>
            </a:r>
            <a:r>
              <a:rPr kumimoji="0" lang="en-US" altLang="zh-CN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FZZhengHeiS-DB-GB" panose="02000000000000000000" pitchFamily="2" charset="0"/>
                <a:cs typeface="+mn-cs"/>
              </a:rPr>
              <a:t>expression levels 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FZZhengHeiS-DB-GB" panose="02000000000000000000" pitchFamily="2" charset="0"/>
                <a:cs typeface="+mn-cs"/>
              </a:rPr>
              <a:t>of thrombin receptor-1 (PAR-1</a:t>
            </a:r>
            <a:r>
              <a:rPr kumimoji="0" lang="en-US" altLang="zh-CN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FZZhengHeiS-DB-GB" panose="02000000000000000000" pitchFamily="2" charset="0"/>
                <a:cs typeface="+mn-cs"/>
              </a:rPr>
              <a:t>) and phosphorylated 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FZZhengHeiS-DB-GB" panose="02000000000000000000" pitchFamily="2" charset="0"/>
                <a:cs typeface="+mn-cs"/>
              </a:rPr>
              <a:t>ERK1/2 </a:t>
            </a:r>
            <a:r>
              <a:rPr kumimoji="0" lang="en-US" altLang="zh-CN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FZZhengHeiS-DB-GB" panose="02000000000000000000" pitchFamily="2" charset="0"/>
                <a:cs typeface="+mn-cs"/>
              </a:rPr>
              <a:t>kinases</a:t>
            </a:r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FZZhengHeiS-DB-GB" panose="02000000000000000000" pitchFamily="2" charset="0"/>
              <a:cs typeface="+mn-cs"/>
            </a:endParaRPr>
          </a:p>
        </p:txBody>
      </p:sp>
      <p:sp>
        <p:nvSpPr>
          <p:cNvPr id="19" name="任意多边形 17"/>
          <p:cNvSpPr/>
          <p:nvPr/>
        </p:nvSpPr>
        <p:spPr>
          <a:xfrm>
            <a:off x="164085" y="6065081"/>
            <a:ext cx="3962096" cy="449943"/>
          </a:xfrm>
          <a:custGeom>
            <a:avLst/>
            <a:gdLst>
              <a:gd name="connsiteX0" fmla="*/ 74992 w 2264230"/>
              <a:gd name="connsiteY0" fmla="*/ 0 h 449943"/>
              <a:gd name="connsiteX1" fmla="*/ 2087637 w 2264230"/>
              <a:gd name="connsiteY1" fmla="*/ 0 h 449943"/>
              <a:gd name="connsiteX2" fmla="*/ 2162629 w 2264230"/>
              <a:gd name="connsiteY2" fmla="*/ 74992 h 449943"/>
              <a:gd name="connsiteX3" fmla="*/ 2162629 w 2264230"/>
              <a:gd name="connsiteY3" fmla="*/ 166043 h 449943"/>
              <a:gd name="connsiteX4" fmla="*/ 2264230 w 2264230"/>
              <a:gd name="connsiteY4" fmla="*/ 224971 h 449943"/>
              <a:gd name="connsiteX5" fmla="*/ 2162629 w 2264230"/>
              <a:gd name="connsiteY5" fmla="*/ 283900 h 449943"/>
              <a:gd name="connsiteX6" fmla="*/ 2162629 w 2264230"/>
              <a:gd name="connsiteY6" fmla="*/ 374951 h 449943"/>
              <a:gd name="connsiteX7" fmla="*/ 2087637 w 2264230"/>
              <a:gd name="connsiteY7" fmla="*/ 449943 h 449943"/>
              <a:gd name="connsiteX8" fmla="*/ 74992 w 2264230"/>
              <a:gd name="connsiteY8" fmla="*/ 449943 h 449943"/>
              <a:gd name="connsiteX9" fmla="*/ 0 w 2264230"/>
              <a:gd name="connsiteY9" fmla="*/ 374951 h 449943"/>
              <a:gd name="connsiteX10" fmla="*/ 0 w 2264230"/>
              <a:gd name="connsiteY10" fmla="*/ 74992 h 449943"/>
              <a:gd name="connsiteX11" fmla="*/ 74992 w 2264230"/>
              <a:gd name="connsiteY11" fmla="*/ 0 h 449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4230" h="449943">
                <a:moveTo>
                  <a:pt x="74992" y="0"/>
                </a:moveTo>
                <a:lnTo>
                  <a:pt x="2087637" y="0"/>
                </a:lnTo>
                <a:cubicBezTo>
                  <a:pt x="2129054" y="0"/>
                  <a:pt x="2162629" y="33575"/>
                  <a:pt x="2162629" y="74992"/>
                </a:cubicBezTo>
                <a:lnTo>
                  <a:pt x="2162629" y="166043"/>
                </a:lnTo>
                <a:lnTo>
                  <a:pt x="2264230" y="224971"/>
                </a:lnTo>
                <a:lnTo>
                  <a:pt x="2162629" y="283900"/>
                </a:lnTo>
                <a:lnTo>
                  <a:pt x="2162629" y="374951"/>
                </a:lnTo>
                <a:cubicBezTo>
                  <a:pt x="2162629" y="416368"/>
                  <a:pt x="2129054" y="449943"/>
                  <a:pt x="2087637" y="449943"/>
                </a:cubicBezTo>
                <a:lnTo>
                  <a:pt x="74992" y="449943"/>
                </a:lnTo>
                <a:cubicBezTo>
                  <a:pt x="33575" y="449943"/>
                  <a:pt x="0" y="416368"/>
                  <a:pt x="0" y="374951"/>
                </a:cubicBezTo>
                <a:lnTo>
                  <a:pt x="0" y="74992"/>
                </a:lnTo>
                <a:cubicBezTo>
                  <a:pt x="0" y="33575"/>
                  <a:pt x="33575" y="0"/>
                  <a:pt x="7499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FZZhengHeiS-DB-GB" panose="02000000000000000000" pitchFamily="2" charset="0"/>
                <a:cs typeface="+mn-cs"/>
              </a:rPr>
              <a:t>Step 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FZZhengHeiS-DB-GB" panose="02000000000000000000" pitchFamily="2" charset="0"/>
              <a:cs typeface="+mn-cs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104900" y="63227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600" b="1" dirty="0" smtClean="0">
                <a:latin typeface="Garamond" panose="02020404030301010803" pitchFamily="18" charset="0"/>
              </a:rPr>
              <a:t>Methodology</a:t>
            </a:r>
            <a:endParaRPr lang="en-US" sz="2600" b="1" dirty="0">
              <a:latin typeface="Garamond" panose="02020404030301010803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285792" y="4128103"/>
            <a:ext cx="2115951" cy="2617414"/>
            <a:chOff x="4504155" y="4128103"/>
            <a:chExt cx="2115951" cy="261741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04155" y="4128103"/>
              <a:ext cx="1228725" cy="222885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83472" y="5650863"/>
              <a:ext cx="1036634" cy="10946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650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634020" y="49579"/>
            <a:ext cx="936236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Demographics and clinical data of study participants</a:t>
            </a:r>
          </a:p>
        </p:txBody>
      </p:sp>
      <p:sp>
        <p:nvSpPr>
          <p:cNvPr id="8" name="Right Arrow 7"/>
          <p:cNvSpPr/>
          <p:nvPr/>
        </p:nvSpPr>
        <p:spPr>
          <a:xfrm>
            <a:off x="122831" y="529954"/>
            <a:ext cx="2388358" cy="900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Results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58793" y="1413026"/>
            <a:ext cx="341193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                      Sex</a:t>
            </a:r>
          </a:p>
          <a:p>
            <a:pPr>
              <a:spcAft>
                <a:spcPts val="600"/>
              </a:spcAft>
            </a:pPr>
            <a:r>
              <a:rPr lang="en-GB" b="1" dirty="0">
                <a:solidFill>
                  <a:schemeClr val="accent1"/>
                </a:solidFill>
                <a:latin typeface="Garamond" panose="02020404030301010803" pitchFamily="18" charset="0"/>
              </a:rPr>
              <a:t> </a:t>
            </a:r>
            <a:r>
              <a:rPr lang="en-GB" b="1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   MS group        HC group</a:t>
            </a:r>
            <a:endParaRPr lang="en-US" b="1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8936" y="3548708"/>
            <a:ext cx="2988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Garamond" panose="02020404030301010803" pitchFamily="18" charset="0"/>
              </a:rPr>
              <a:t>n=110   n=57        n=21    n=19</a:t>
            </a:r>
            <a:endParaRPr lang="en-US" sz="1600" b="1" dirty="0">
              <a:latin typeface="Garamond" panose="02020404030301010803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484" y="1621403"/>
            <a:ext cx="2858735" cy="218303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444072" y="1366669"/>
            <a:ext cx="152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Garamond" panose="02020404030301010803" pitchFamily="18" charset="0"/>
              </a:rPr>
              <a:t>Age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58937" y="3704993"/>
            <a:ext cx="39305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2"/>
                </a:solidFill>
                <a:latin typeface="Garamond" panose="02020404030301010803" pitchFamily="18" charset="0"/>
              </a:rPr>
              <a:t>Distribution among participants</a:t>
            </a:r>
            <a:endParaRPr lang="en-US" sz="1600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1365" y="4158207"/>
            <a:ext cx="3049558" cy="269426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0237" y="1659649"/>
            <a:ext cx="2744477" cy="206742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504173" y="3608782"/>
            <a:ext cx="2752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2"/>
                </a:solidFill>
                <a:latin typeface="Garamond" panose="02020404030301010803" pitchFamily="18" charset="0"/>
              </a:rPr>
              <a:t>Distribution among patients</a:t>
            </a:r>
            <a:endParaRPr lang="en-US" sz="1600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560828" y="1393469"/>
            <a:ext cx="1971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Garamond" panose="02020404030301010803" pitchFamily="18" charset="0"/>
              </a:rPr>
              <a:t>Disease duration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012453" y="4149386"/>
            <a:ext cx="1971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Garamond" panose="02020404030301010803" pitchFamily="18" charset="0"/>
              </a:rPr>
              <a:t>Medication</a:t>
            </a:r>
            <a:endParaRPr lang="en-US" b="1" dirty="0">
              <a:latin typeface="Garamond" panose="02020404030301010803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82160" y="2202345"/>
            <a:ext cx="1035459" cy="136357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biLevel thresh="75000"/>
          </a:blip>
          <a:stretch>
            <a:fillRect/>
          </a:stretch>
        </p:blipFill>
        <p:spPr>
          <a:xfrm>
            <a:off x="50319" y="2157301"/>
            <a:ext cx="1038782" cy="1407485"/>
          </a:xfrm>
          <a:prstGeom prst="rect">
            <a:avLst/>
          </a:prstGeom>
        </p:spPr>
      </p:pic>
      <p:graphicFrame>
        <p:nvGraphicFramePr>
          <p:cNvPr id="27" name="Chart 26"/>
          <p:cNvGraphicFramePr/>
          <p:nvPr>
            <p:extLst>
              <p:ext uri="{D42A27DB-BD31-4B8C-83A1-F6EECF244321}">
                <p14:modId xmlns:p14="http://schemas.microsoft.com/office/powerpoint/2010/main" val="550115787"/>
              </p:ext>
            </p:extLst>
          </p:nvPr>
        </p:nvGraphicFramePr>
        <p:xfrm>
          <a:off x="5211494" y="1736001"/>
          <a:ext cx="4817877" cy="2586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6839402" y="1386210"/>
            <a:ext cx="1971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Garamond" panose="02020404030301010803" pitchFamily="18" charset="0"/>
              </a:rPr>
              <a:t>Disease courses</a:t>
            </a:r>
            <a:endParaRPr lang="en-US" b="1" dirty="0">
              <a:latin typeface="Garamond" panose="02020404030301010803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-846220" y="4473445"/>
            <a:ext cx="5764968" cy="2792790"/>
            <a:chOff x="1929642" y="1488924"/>
            <a:chExt cx="5764968" cy="2792790"/>
          </a:xfrm>
        </p:grpSpPr>
        <p:graphicFrame>
          <p:nvGraphicFramePr>
            <p:cNvPr id="30" name="Chart 29"/>
            <p:cNvGraphicFramePr/>
            <p:nvPr>
              <p:extLst>
                <p:ext uri="{D42A27DB-BD31-4B8C-83A1-F6EECF244321}">
                  <p14:modId xmlns:p14="http://schemas.microsoft.com/office/powerpoint/2010/main" val="3529875130"/>
                </p:ext>
              </p:extLst>
            </p:nvPr>
          </p:nvGraphicFramePr>
          <p:xfrm>
            <a:off x="1929642" y="1488924"/>
            <a:ext cx="5182358" cy="27927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31" name="TextBox 30"/>
            <p:cNvSpPr txBox="1"/>
            <p:nvPr/>
          </p:nvSpPr>
          <p:spPr>
            <a:xfrm>
              <a:off x="5735182" y="2418396"/>
              <a:ext cx="195942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>
                  <a:latin typeface="Garamond" panose="02020404030301010803" pitchFamily="18" charset="0"/>
                </a:rPr>
                <a:t>Mild: 0-3.0</a:t>
              </a:r>
            </a:p>
            <a:p>
              <a:r>
                <a:rPr lang="en-GB" sz="1400" b="1" dirty="0" smtClean="0">
                  <a:latin typeface="Garamond" panose="02020404030301010803" pitchFamily="18" charset="0"/>
                </a:rPr>
                <a:t>Moderate: 3.5-5.5</a:t>
              </a:r>
            </a:p>
            <a:p>
              <a:r>
                <a:rPr lang="en-GB" sz="1400" b="1" dirty="0" smtClean="0">
                  <a:latin typeface="Garamond" panose="02020404030301010803" pitchFamily="18" charset="0"/>
                </a:rPr>
                <a:t>Severe: 6.0-9.5</a:t>
              </a:r>
              <a:endParaRPr lang="en-US" sz="1400" b="1" dirty="0">
                <a:latin typeface="Garamond" panose="02020404030301010803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033245" y="4277336"/>
            <a:ext cx="152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Garamond" panose="02020404030301010803" pitchFamily="18" charset="0"/>
              </a:rPr>
              <a:t>EDSS score</a:t>
            </a:r>
            <a:endParaRPr lang="en-US" b="1" dirty="0">
              <a:latin typeface="Garamond" panose="02020404030301010803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808747" y="4548030"/>
            <a:ext cx="5412679" cy="2798332"/>
            <a:chOff x="2082042" y="1549884"/>
            <a:chExt cx="5712129" cy="2792790"/>
          </a:xfrm>
        </p:grpSpPr>
        <p:graphicFrame>
          <p:nvGraphicFramePr>
            <p:cNvPr id="35" name="Chart 34"/>
            <p:cNvGraphicFramePr/>
            <p:nvPr>
              <p:extLst>
                <p:ext uri="{D42A27DB-BD31-4B8C-83A1-F6EECF244321}">
                  <p14:modId xmlns:p14="http://schemas.microsoft.com/office/powerpoint/2010/main" val="1820587126"/>
                </p:ext>
              </p:extLst>
            </p:nvPr>
          </p:nvGraphicFramePr>
          <p:xfrm>
            <a:off x="2082042" y="1549884"/>
            <a:ext cx="5182358" cy="27927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sp>
          <p:nvSpPr>
            <p:cNvPr id="36" name="TextBox 35"/>
            <p:cNvSpPr txBox="1"/>
            <p:nvPr/>
          </p:nvSpPr>
          <p:spPr>
            <a:xfrm>
              <a:off x="5834743" y="2423886"/>
              <a:ext cx="195942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>
                  <a:latin typeface="Garamond" panose="02020404030301010803" pitchFamily="18" charset="0"/>
                </a:rPr>
                <a:t>Benign: 0-1.99</a:t>
              </a:r>
            </a:p>
            <a:p>
              <a:r>
                <a:rPr lang="en-GB" sz="1400" b="1" dirty="0" smtClean="0">
                  <a:latin typeface="Garamond" panose="02020404030301010803" pitchFamily="18" charset="0"/>
                </a:rPr>
                <a:t>Moderate: 2.0-6.99 Severe: 7.0-10</a:t>
              </a:r>
              <a:endParaRPr lang="en-US" sz="1400" b="1" dirty="0">
                <a:latin typeface="Garamond" panose="02020404030301010803" pitchFamily="18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325954" y="4207726"/>
            <a:ext cx="2053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Garamond" panose="02020404030301010803" pitchFamily="18" charset="0"/>
              </a:rPr>
              <a:t>MS severity score</a:t>
            </a:r>
            <a:endParaRPr lang="en-US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80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634020" y="49579"/>
            <a:ext cx="936236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Antibodies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to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coagulation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components are implicated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in MS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514843"/>
              </a:solidFill>
              <a:effectLst/>
              <a:uLnTx/>
              <a:uFillTx/>
              <a:latin typeface="Garamond" panose="02020404030301010803" pitchFamily="18" charset="0"/>
              <a:ea typeface="+mj-ea"/>
              <a:cs typeface="+mj-cs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22831" y="529954"/>
            <a:ext cx="2388358" cy="900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Results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5344" y="1584837"/>
            <a:ext cx="7136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I. IgG antibody presence in MS patients and controls</a:t>
            </a: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srgbClr val="514843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2831" y="5410223"/>
            <a:ext cx="6785969" cy="135885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noProof="0" dirty="0">
                <a:solidFill>
                  <a:srgbClr val="514843"/>
                </a:solidFill>
                <a:latin typeface="Garamond" panose="02020404030301010803" pitchFamily="18" charset="0"/>
              </a:rPr>
              <a:t>H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igher activity levels of anti-FVIIa, anti-FXII and anti-plasmin IgG antibodies </a:t>
            </a:r>
            <a:r>
              <a:rPr lang="en-GB" b="1" dirty="0" smtClean="0">
                <a:solidFill>
                  <a:srgbClr val="514843"/>
                </a:solidFill>
                <a:latin typeface="Garamond" panose="02020404030301010803" pitchFamily="18" charset="0"/>
              </a:rPr>
              <a:t>in patients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compared to controls.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The presence of such factors can discriminate patients with MS from </a:t>
            </a:r>
            <a:r>
              <a:rPr lang="en-GB" b="1" dirty="0">
                <a:solidFill>
                  <a:srgbClr val="514843"/>
                </a:solidFill>
                <a:latin typeface="Garamond" panose="02020404030301010803" pitchFamily="18" charset="0"/>
              </a:rPr>
              <a:t>healthy controls </a:t>
            </a:r>
            <a:r>
              <a:rPr lang="en-GB" b="1" dirty="0" smtClean="0">
                <a:solidFill>
                  <a:srgbClr val="514843"/>
                </a:solidFill>
                <a:latin typeface="Garamond" panose="02020404030301010803" pitchFamily="18" charset="0"/>
              </a:rPr>
              <a:t>(</a:t>
            </a:r>
            <a:r>
              <a:rPr lang="en-GB" b="1" dirty="0">
                <a:solidFill>
                  <a:srgbClr val="514843"/>
                </a:solidFill>
                <a:latin typeface="Garamond" panose="02020404030301010803" pitchFamily="18" charset="0"/>
              </a:rPr>
              <a:t>AUC: 0.64 – 0.74</a:t>
            </a:r>
            <a:r>
              <a:rPr lang="en-GB" b="1" dirty="0" smtClean="0">
                <a:solidFill>
                  <a:srgbClr val="514843"/>
                </a:solidFill>
                <a:latin typeface="Garamond" panose="02020404030301010803" pitchFamily="18" charset="0"/>
              </a:rPr>
              <a:t>). 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514843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2293" y="2002955"/>
            <a:ext cx="4550243" cy="32912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71514" y="2149899"/>
            <a:ext cx="2132673" cy="15966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902840" y="1599352"/>
            <a:ext cx="3312998" cy="24865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126514" y="4292537"/>
            <a:ext cx="2982221" cy="24765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782627" y="1430708"/>
            <a:ext cx="2037715" cy="16157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852136" y="4292537"/>
            <a:ext cx="1968206" cy="149562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469197" y="6583115"/>
            <a:ext cx="3627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i="1" dirty="0">
                <a:solidFill>
                  <a:schemeClr val="tx2"/>
                </a:solidFill>
                <a:latin typeface="Garamond" panose="02020404030301010803" pitchFamily="18" charset="0"/>
              </a:rPr>
              <a:t>A</a:t>
            </a:r>
            <a:r>
              <a:rPr lang="en-GB" sz="1200" b="1" i="1" dirty="0" smtClean="0">
                <a:solidFill>
                  <a:schemeClr val="tx2"/>
                </a:solidFill>
                <a:latin typeface="Garamond" panose="02020404030301010803" pitchFamily="18" charset="0"/>
              </a:rPr>
              <a:t>dapted from: M.S. Hadjiagapiou et al., MSRD 2022  </a:t>
            </a:r>
            <a:endParaRPr lang="en-US" sz="1200" b="1" i="1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2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1_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17942</TotalTime>
  <Words>1379</Words>
  <Application>Microsoft Office PowerPoint</Application>
  <PresentationFormat>Widescreen</PresentationFormat>
  <Paragraphs>159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等线</vt:lpstr>
      <vt:lpstr>Euphemia</vt:lpstr>
      <vt:lpstr>FZZhengHeiS-DB-GB</vt:lpstr>
      <vt:lpstr>Garamond</vt:lpstr>
      <vt:lpstr>Plantagenet Cherokee</vt:lpstr>
      <vt:lpstr>Times New Roman</vt:lpstr>
      <vt:lpstr>Wingdings</vt:lpstr>
      <vt:lpstr>1_Academic Literature 16x9</vt:lpstr>
      <vt:lpstr>PowerPoint Presentation</vt:lpstr>
      <vt:lpstr>Multiple Sclerosis - Overview </vt:lpstr>
      <vt:lpstr>Multiple Sclerosis - Pathology </vt:lpstr>
      <vt:lpstr>PowerPoint Presentation</vt:lpstr>
      <vt:lpstr>Antibodies against coagulation components in autoimmune diseases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1210</cp:revision>
  <dcterms:created xsi:type="dcterms:W3CDTF">2022-08-27T10:57:35Z</dcterms:created>
  <dcterms:modified xsi:type="dcterms:W3CDTF">2023-01-21T22:25:51Z</dcterms:modified>
</cp:coreProperties>
</file>