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Zeszyt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Arkusz1!$A$2:$A$10</c:f>
              <c:numCache>
                <c:formatCode>General</c:formatCode>
                <c:ptCount val="9"/>
                <c:pt idx="0">
                  <c:v>2</c:v>
                </c:pt>
                <c:pt idx="1">
                  <c:v>3</c:v>
                </c:pt>
                <c:pt idx="2">
                  <c:v>4</c:v>
                </c:pt>
                <c:pt idx="3">
                  <c:v>5</c:v>
                </c:pt>
                <c:pt idx="4">
                  <c:v>6</c:v>
                </c:pt>
                <c:pt idx="5">
                  <c:v>7</c:v>
                </c:pt>
                <c:pt idx="6">
                  <c:v>8</c:v>
                </c:pt>
                <c:pt idx="7">
                  <c:v>9</c:v>
                </c:pt>
                <c:pt idx="8">
                  <c:v>10</c:v>
                </c:pt>
              </c:numCache>
            </c:numRef>
          </c:cat>
          <c:val>
            <c:numRef>
              <c:f>Arkusz1!$B$2:$B$10</c:f>
              <c:numCache>
                <c:formatCode>General</c:formatCode>
                <c:ptCount val="9"/>
                <c:pt idx="0">
                  <c:v>0</c:v>
                </c:pt>
                <c:pt idx="1">
                  <c:v>22.27</c:v>
                </c:pt>
                <c:pt idx="2">
                  <c:v>0</c:v>
                </c:pt>
                <c:pt idx="3">
                  <c:v>38.97</c:v>
                </c:pt>
                <c:pt idx="4">
                  <c:v>4.45</c:v>
                </c:pt>
                <c:pt idx="5">
                  <c:v>11.14</c:v>
                </c:pt>
                <c:pt idx="6">
                  <c:v>22.28</c:v>
                </c:pt>
                <c:pt idx="7">
                  <c:v>0</c:v>
                </c:pt>
                <c:pt idx="8">
                  <c:v>77.95</c:v>
                </c:pt>
              </c:numCache>
            </c:numRef>
          </c:val>
          <c:extLst>
            <c:ext xmlns:c16="http://schemas.microsoft.com/office/drawing/2014/chart" uri="{C3380CC4-5D6E-409C-BE32-E72D297353CC}">
              <c16:uniqueId val="{00000000-860D-054E-9EAA-C2F6BA89B3DE}"/>
            </c:ext>
          </c:extLst>
        </c:ser>
        <c:dLbls>
          <c:dLblPos val="inEnd"/>
          <c:showLegendKey val="0"/>
          <c:showVal val="1"/>
          <c:showCatName val="0"/>
          <c:showSerName val="0"/>
          <c:showPercent val="0"/>
          <c:showBubbleSize val="0"/>
        </c:dLbls>
        <c:gapWidth val="100"/>
        <c:overlap val="-24"/>
        <c:axId val="894514032"/>
        <c:axId val="936057999"/>
      </c:barChart>
      <c:catAx>
        <c:axId val="89451403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pl-PL"/>
                  <a:t>Degree of Pain Intensity </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pl-PL"/>
            </a:p>
          </c:txPr>
        </c:title>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pl-PL"/>
          </a:p>
        </c:txPr>
        <c:crossAx val="936057999"/>
        <c:crosses val="autoZero"/>
        <c:auto val="1"/>
        <c:lblAlgn val="ctr"/>
        <c:lblOffset val="100"/>
        <c:noMultiLvlLbl val="0"/>
      </c:catAx>
      <c:valAx>
        <c:axId val="936057999"/>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pl-PL"/>
                  <a:t>Number of BDNF-Positive Nerve Fibers/1 mm2 </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pl-P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pl-PL"/>
          </a:p>
        </c:txPr>
        <c:crossAx val="8945140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2">
          <a:lumMod val="15000"/>
          <a:lumOff val="85000"/>
        </a:schemeClr>
      </a:solidFill>
      <a:round/>
    </a:ln>
    <a:effectLst/>
  </c:spPr>
  <c:txPr>
    <a:bodyPr/>
    <a:lstStyle/>
    <a:p>
      <a:pPr>
        <a:defRPr sz="1200" b="1">
          <a:solidFill>
            <a:schemeClr val="tx1"/>
          </a:solidFill>
          <a:latin typeface="Times New Roman" panose="02020603050405020304" pitchFamily="18" charset="0"/>
          <a:cs typeface="Times New Roman" panose="02020603050405020304" pitchFamily="18" charset="0"/>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4">
  <a:schemeClr val="accent4"/>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2DDCAA-5E11-4C1A-A850-B971A35434B7}"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71FD896D-E1FE-4884-9260-FF726035B6EE}">
      <dgm:prSet/>
      <dgm:spPr/>
      <dgm:t>
        <a:bodyPr/>
        <a:lstStyle/>
        <a:p>
          <a:r>
            <a:rPr lang="en-US" dirty="0"/>
            <a:t>We did not find that the number of BDNF-positive nerves differed significantly according to the degree of perceived pain (</a:t>
          </a:r>
          <a:r>
            <a:rPr lang="en-US" i="1" dirty="0"/>
            <a:t>p</a:t>
          </a:r>
          <a:r>
            <a:rPr lang="en-US" dirty="0"/>
            <a:t> = 0.359; one-way ANOVA test). The lowest number of nerve fibers was found in the group of patients reporting a perceived pain level of 6, and the highest at a level of 10.</a:t>
          </a:r>
        </a:p>
      </dgm:t>
    </dgm:pt>
    <dgm:pt modelId="{8C83E7B2-4440-4E2D-A2A3-B0472B938105}" type="parTrans" cxnId="{6885CF58-5A07-4B3F-91C1-871E5F7DD458}">
      <dgm:prSet/>
      <dgm:spPr/>
      <dgm:t>
        <a:bodyPr/>
        <a:lstStyle/>
        <a:p>
          <a:endParaRPr lang="en-US"/>
        </a:p>
      </dgm:t>
    </dgm:pt>
    <dgm:pt modelId="{60CCA262-DDB7-4238-BEB2-0A3ECD94466D}" type="sibTrans" cxnId="{6885CF58-5A07-4B3F-91C1-871E5F7DD458}">
      <dgm:prSet/>
      <dgm:spPr/>
      <dgm:t>
        <a:bodyPr/>
        <a:lstStyle/>
        <a:p>
          <a:endParaRPr lang="en-US"/>
        </a:p>
      </dgm:t>
    </dgm:pt>
    <dgm:pt modelId="{1B8497A6-F11C-4ADF-A3FD-9E432F6ADCCF}">
      <dgm:prSet/>
      <dgm:spPr/>
      <dgm:t>
        <a:bodyPr/>
        <a:lstStyle/>
        <a:p>
          <a:r>
            <a:rPr lang="en-US"/>
            <a:t>The results indicate an increasing trend in both the number of nerve fibers and the concentration of BDNF with the progress of the degeneration process in IVDD, but only to a certain stage, at which it seems that the intercellular matrix still allows biochemical processes to take place.</a:t>
          </a:r>
        </a:p>
      </dgm:t>
    </dgm:pt>
    <dgm:pt modelId="{C3F5B36F-3C14-432E-A95C-B8AD71F9A178}" type="parTrans" cxnId="{250DEA5D-9755-4B54-A462-EFE353EC8772}">
      <dgm:prSet/>
      <dgm:spPr/>
      <dgm:t>
        <a:bodyPr/>
        <a:lstStyle/>
        <a:p>
          <a:endParaRPr lang="en-US"/>
        </a:p>
      </dgm:t>
    </dgm:pt>
    <dgm:pt modelId="{A892FB09-E5C4-4B8D-8D66-64E2636A3044}" type="sibTrans" cxnId="{250DEA5D-9755-4B54-A462-EFE353EC8772}">
      <dgm:prSet/>
      <dgm:spPr/>
      <dgm:t>
        <a:bodyPr/>
        <a:lstStyle/>
        <a:p>
          <a:endParaRPr lang="en-US"/>
        </a:p>
      </dgm:t>
    </dgm:pt>
    <dgm:pt modelId="{61737E72-AB3C-724D-9090-7FC599F5BF3B}" type="pres">
      <dgm:prSet presAssocID="{3B2DDCAA-5E11-4C1A-A850-B971A35434B7}" presName="Name0" presStyleCnt="0">
        <dgm:presLayoutVars>
          <dgm:dir/>
          <dgm:animLvl val="lvl"/>
          <dgm:resizeHandles val="exact"/>
        </dgm:presLayoutVars>
      </dgm:prSet>
      <dgm:spPr/>
    </dgm:pt>
    <dgm:pt modelId="{5959A9BE-7E1B-9E4F-A497-F870A68D525C}" type="pres">
      <dgm:prSet presAssocID="{71FD896D-E1FE-4884-9260-FF726035B6EE}" presName="boxAndChildren" presStyleCnt="0"/>
      <dgm:spPr/>
    </dgm:pt>
    <dgm:pt modelId="{F24910EA-8F01-424E-8F0C-E2404503CF0D}" type="pres">
      <dgm:prSet presAssocID="{71FD896D-E1FE-4884-9260-FF726035B6EE}" presName="parentTextBox" presStyleLbl="node1" presStyleIdx="0" presStyleCnt="1"/>
      <dgm:spPr/>
    </dgm:pt>
    <dgm:pt modelId="{30C46ACB-9ACD-464F-84D6-1EF3A757D99D}" type="pres">
      <dgm:prSet presAssocID="{71FD896D-E1FE-4884-9260-FF726035B6EE}" presName="entireBox" presStyleLbl="node1" presStyleIdx="0" presStyleCnt="1"/>
      <dgm:spPr/>
    </dgm:pt>
    <dgm:pt modelId="{B94ABFBE-BB55-BA41-AD65-BAA4D9568AB7}" type="pres">
      <dgm:prSet presAssocID="{71FD896D-E1FE-4884-9260-FF726035B6EE}" presName="descendantBox" presStyleCnt="0"/>
      <dgm:spPr/>
    </dgm:pt>
    <dgm:pt modelId="{D6035B29-6252-8D4A-8908-5EBF3519C775}" type="pres">
      <dgm:prSet presAssocID="{1B8497A6-F11C-4ADF-A3FD-9E432F6ADCCF}" presName="childTextBox" presStyleLbl="fgAccFollowNode1" presStyleIdx="0" presStyleCnt="1">
        <dgm:presLayoutVars>
          <dgm:bulletEnabled val="1"/>
        </dgm:presLayoutVars>
      </dgm:prSet>
      <dgm:spPr/>
    </dgm:pt>
  </dgm:ptLst>
  <dgm:cxnLst>
    <dgm:cxn modelId="{6885CF58-5A07-4B3F-91C1-871E5F7DD458}" srcId="{3B2DDCAA-5E11-4C1A-A850-B971A35434B7}" destId="{71FD896D-E1FE-4884-9260-FF726035B6EE}" srcOrd="0" destOrd="0" parTransId="{8C83E7B2-4440-4E2D-A2A3-B0472B938105}" sibTransId="{60CCA262-DDB7-4238-BEB2-0A3ECD94466D}"/>
    <dgm:cxn modelId="{60D9A05C-663C-1B4C-990F-6A5F0543D0CC}" type="presOf" srcId="{71FD896D-E1FE-4884-9260-FF726035B6EE}" destId="{F24910EA-8F01-424E-8F0C-E2404503CF0D}" srcOrd="0" destOrd="0" presId="urn:microsoft.com/office/officeart/2005/8/layout/process4"/>
    <dgm:cxn modelId="{250DEA5D-9755-4B54-A462-EFE353EC8772}" srcId="{71FD896D-E1FE-4884-9260-FF726035B6EE}" destId="{1B8497A6-F11C-4ADF-A3FD-9E432F6ADCCF}" srcOrd="0" destOrd="0" parTransId="{C3F5B36F-3C14-432E-A95C-B8AD71F9A178}" sibTransId="{A892FB09-E5C4-4B8D-8D66-64E2636A3044}"/>
    <dgm:cxn modelId="{1F5D165F-26A2-EA44-8392-5C3A9D155C32}" type="presOf" srcId="{1B8497A6-F11C-4ADF-A3FD-9E432F6ADCCF}" destId="{D6035B29-6252-8D4A-8908-5EBF3519C775}" srcOrd="0" destOrd="0" presId="urn:microsoft.com/office/officeart/2005/8/layout/process4"/>
    <dgm:cxn modelId="{9E9225B0-1091-8042-87C5-5471116A3E16}" type="presOf" srcId="{3B2DDCAA-5E11-4C1A-A850-B971A35434B7}" destId="{61737E72-AB3C-724D-9090-7FC599F5BF3B}" srcOrd="0" destOrd="0" presId="urn:microsoft.com/office/officeart/2005/8/layout/process4"/>
    <dgm:cxn modelId="{2DA322C9-BFEB-6243-AD18-54543460F225}" type="presOf" srcId="{71FD896D-E1FE-4884-9260-FF726035B6EE}" destId="{30C46ACB-9ACD-464F-84D6-1EF3A757D99D}" srcOrd="1" destOrd="0" presId="urn:microsoft.com/office/officeart/2005/8/layout/process4"/>
    <dgm:cxn modelId="{677D2911-0D75-054B-ACEB-829822E1B435}" type="presParOf" srcId="{61737E72-AB3C-724D-9090-7FC599F5BF3B}" destId="{5959A9BE-7E1B-9E4F-A497-F870A68D525C}" srcOrd="0" destOrd="0" presId="urn:microsoft.com/office/officeart/2005/8/layout/process4"/>
    <dgm:cxn modelId="{5DB70601-9CDA-B24F-A980-B9AC05DF7369}" type="presParOf" srcId="{5959A9BE-7E1B-9E4F-A497-F870A68D525C}" destId="{F24910EA-8F01-424E-8F0C-E2404503CF0D}" srcOrd="0" destOrd="0" presId="urn:microsoft.com/office/officeart/2005/8/layout/process4"/>
    <dgm:cxn modelId="{F646724C-2086-8145-A7F6-0DDA7BB39331}" type="presParOf" srcId="{5959A9BE-7E1B-9E4F-A497-F870A68D525C}" destId="{30C46ACB-9ACD-464F-84D6-1EF3A757D99D}" srcOrd="1" destOrd="0" presId="urn:microsoft.com/office/officeart/2005/8/layout/process4"/>
    <dgm:cxn modelId="{37A4B34A-3394-5A41-95F5-8E0A11BA8BDA}" type="presParOf" srcId="{5959A9BE-7E1B-9E4F-A497-F870A68D525C}" destId="{B94ABFBE-BB55-BA41-AD65-BAA4D9568AB7}" srcOrd="2" destOrd="0" presId="urn:microsoft.com/office/officeart/2005/8/layout/process4"/>
    <dgm:cxn modelId="{BAE8DE92-D9CD-A24E-B2AB-43B53012668D}" type="presParOf" srcId="{B94ABFBE-BB55-BA41-AD65-BAA4D9568AB7}" destId="{D6035B29-6252-8D4A-8908-5EBF3519C77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C46ACB-9ACD-464F-84D6-1EF3A757D99D}">
      <dsp:nvSpPr>
        <dsp:cNvPr id="0" name=""/>
        <dsp:cNvSpPr/>
      </dsp:nvSpPr>
      <dsp:spPr>
        <a:xfrm>
          <a:off x="0" y="0"/>
          <a:ext cx="5464315" cy="526188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dirty="0"/>
            <a:t>We did not find that the number of BDNF-positive nerves differed significantly according to the degree of perceived pain (</a:t>
          </a:r>
          <a:r>
            <a:rPr lang="en-US" sz="2100" i="1" kern="1200" dirty="0"/>
            <a:t>p</a:t>
          </a:r>
          <a:r>
            <a:rPr lang="en-US" sz="2100" kern="1200" dirty="0"/>
            <a:t> = 0.359; one-way ANOVA test). The lowest number of nerve fibers was found in the group of patients reporting a perceived pain level of 6, and the highest at a level of 10.</a:t>
          </a:r>
        </a:p>
      </dsp:txBody>
      <dsp:txXfrm>
        <a:off x="0" y="0"/>
        <a:ext cx="5464315" cy="2841420"/>
      </dsp:txXfrm>
    </dsp:sp>
    <dsp:sp modelId="{D6035B29-6252-8D4A-8908-5EBF3519C775}">
      <dsp:nvSpPr>
        <dsp:cNvPr id="0" name=""/>
        <dsp:cNvSpPr/>
      </dsp:nvSpPr>
      <dsp:spPr>
        <a:xfrm>
          <a:off x="0" y="2736182"/>
          <a:ext cx="5464315" cy="242046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US" sz="2200" kern="1200"/>
            <a:t>The results indicate an increasing trend in both the number of nerve fibers and the concentration of BDNF with the progress of the degeneration process in IVDD, but only to a certain stage, at which it seems that the intercellular matrix still allows biochemical processes to take place.</a:t>
          </a:r>
        </a:p>
      </dsp:txBody>
      <dsp:txXfrm>
        <a:off x="0" y="2736182"/>
        <a:ext cx="5464315" cy="24204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3/5/23</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4167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3/5/23</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49764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3/5/23</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15200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3/5/23</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498494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3/5/23</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57171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3/5/23</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9584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3/5/23</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97995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3/5/23</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82317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3/5/23</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16966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3/5/23</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061334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3/5/23</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84226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3/5/23</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59083992"/>
      </p:ext>
    </p:extLst>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Background Fill">
            <a:extLst>
              <a:ext uri="{FF2B5EF4-FFF2-40B4-BE49-F238E27FC236}">
                <a16:creationId xmlns:a16="http://schemas.microsoft.com/office/drawing/2014/main" id="{B6D694DB-A3FC-4F14-A225-17BEBA44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9525" cap="flat">
            <a:noFill/>
            <a:prstDash val="solid"/>
            <a:miter/>
          </a:ln>
        </p:spPr>
        <p:txBody>
          <a:bodyPr rtlCol="0" anchor="ctr"/>
          <a:lstStyle/>
          <a:p>
            <a:endParaRPr lang="en-US">
              <a:solidFill>
                <a:schemeClr val="tx1"/>
              </a:solidFill>
            </a:endParaRPr>
          </a:p>
        </p:txBody>
      </p:sp>
      <p:pic>
        <p:nvPicPr>
          <p:cNvPr id="4" name="Picture 3" descr="Neuron system in yellow and light blue">
            <a:extLst>
              <a:ext uri="{FF2B5EF4-FFF2-40B4-BE49-F238E27FC236}">
                <a16:creationId xmlns:a16="http://schemas.microsoft.com/office/drawing/2014/main" id="{D3270B66-210C-3EC9-92D4-F4CF1DF3A1EC}"/>
              </a:ext>
            </a:extLst>
          </p:cNvPr>
          <p:cNvPicPr>
            <a:picLocks noChangeAspect="1"/>
          </p:cNvPicPr>
          <p:nvPr/>
        </p:nvPicPr>
        <p:blipFill rotWithShape="1">
          <a:blip r:embed="rId2">
            <a:alphaModFix/>
          </a:blip>
          <a:srcRect t="8590" r="-1" b="8971"/>
          <a:stretch/>
        </p:blipFill>
        <p:spPr>
          <a:xfrm>
            <a:off x="3059" y="10"/>
            <a:ext cx="12188941" cy="6857990"/>
          </a:xfrm>
          <a:prstGeom prst="rect">
            <a:avLst/>
          </a:prstGeom>
        </p:spPr>
      </p:pic>
      <p:sp>
        <p:nvSpPr>
          <p:cNvPr id="37" name="Rectangle 21">
            <a:extLst>
              <a:ext uri="{FF2B5EF4-FFF2-40B4-BE49-F238E27FC236}">
                <a16:creationId xmlns:a16="http://schemas.microsoft.com/office/drawing/2014/main" id="{2F45987A-3A2E-45FE-947D-464BBA890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944762" y="-389238"/>
            <a:ext cx="6858000" cy="7636476"/>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6C88073-17EC-2D0E-3614-D7939074285B}"/>
              </a:ext>
            </a:extLst>
          </p:cNvPr>
          <p:cNvSpPr>
            <a:spLocks noGrp="1"/>
          </p:cNvSpPr>
          <p:nvPr>
            <p:ph type="ctrTitle"/>
          </p:nvPr>
        </p:nvSpPr>
        <p:spPr>
          <a:xfrm>
            <a:off x="6074227" y="1122363"/>
            <a:ext cx="5536085" cy="2387600"/>
          </a:xfrm>
        </p:spPr>
        <p:txBody>
          <a:bodyPr>
            <a:normAutofit/>
          </a:bodyPr>
          <a:lstStyle/>
          <a:p>
            <a:pPr algn="r">
              <a:lnSpc>
                <a:spcPct val="90000"/>
              </a:lnSpc>
            </a:pPr>
            <a:r>
              <a:rPr lang="en-US" sz="3100" b="1">
                <a:solidFill>
                  <a:srgbClr val="FFFFFF"/>
                </a:solidFill>
                <a:effectLst/>
                <a:latin typeface="Times New Roman" panose="02020603050405020304" pitchFamily="18" charset="0"/>
                <a:ea typeface="Times New Roman" panose="02020603050405020304" pitchFamily="18" charset="0"/>
              </a:rPr>
              <a:t>Relationship between BDNF-positive number of nerve fibers and pain in intervertebral disc degeneration</a:t>
            </a:r>
            <a:br>
              <a:rPr lang="pl-PL" sz="3100">
                <a:solidFill>
                  <a:srgbClr val="FFFFFF"/>
                </a:solidFill>
                <a:effectLst/>
                <a:latin typeface="Times New Roman" panose="02020603050405020304" pitchFamily="18" charset="0"/>
                <a:ea typeface="Times New Roman" panose="02020603050405020304" pitchFamily="18" charset="0"/>
              </a:rPr>
            </a:br>
            <a:endParaRPr lang="pl-PL" sz="3100">
              <a:solidFill>
                <a:srgbClr val="FFFFFF"/>
              </a:solidFill>
            </a:endParaRPr>
          </a:p>
        </p:txBody>
      </p:sp>
      <p:sp>
        <p:nvSpPr>
          <p:cNvPr id="3" name="Podtytuł 2">
            <a:extLst>
              <a:ext uri="{FF2B5EF4-FFF2-40B4-BE49-F238E27FC236}">
                <a16:creationId xmlns:a16="http://schemas.microsoft.com/office/drawing/2014/main" id="{30FDD470-8E00-15B0-8ACE-FEF55FF2D4FA}"/>
              </a:ext>
            </a:extLst>
          </p:cNvPr>
          <p:cNvSpPr>
            <a:spLocks noGrp="1"/>
          </p:cNvSpPr>
          <p:nvPr>
            <p:ph type="subTitle" idx="1"/>
          </p:nvPr>
        </p:nvSpPr>
        <p:spPr>
          <a:xfrm>
            <a:off x="6074227" y="3602038"/>
            <a:ext cx="5536085" cy="1655762"/>
          </a:xfrm>
        </p:spPr>
        <p:txBody>
          <a:bodyPr>
            <a:normAutofit/>
          </a:bodyPr>
          <a:lstStyle/>
          <a:p>
            <a:pPr indent="21590" algn="r">
              <a:lnSpc>
                <a:spcPct val="90000"/>
              </a:lnSpc>
            </a:pPr>
            <a:r>
              <a:rPr lang="en-US" sz="1100" b="1" i="1">
                <a:solidFill>
                  <a:srgbClr val="FFFFFF"/>
                </a:solidFill>
                <a:effectLst/>
                <a:latin typeface="Times New Roman" panose="02020603050405020304" pitchFamily="18" charset="0"/>
                <a:ea typeface="Times New Roman" panose="02020603050405020304" pitchFamily="18" charset="0"/>
              </a:rPr>
              <a:t>Marcin Gadzieliński</a:t>
            </a:r>
            <a:r>
              <a:rPr lang="en-US" sz="1100" b="1" i="1" baseline="30000">
                <a:solidFill>
                  <a:srgbClr val="FFFFFF"/>
                </a:solidFill>
                <a:effectLst/>
                <a:latin typeface="Times New Roman" panose="02020603050405020304" pitchFamily="18" charset="0"/>
                <a:ea typeface="Times New Roman" panose="02020603050405020304" pitchFamily="18" charset="0"/>
              </a:rPr>
              <a:t>a,b</a:t>
            </a:r>
            <a:r>
              <a:rPr lang="en-US" sz="1100" b="1" i="1">
                <a:solidFill>
                  <a:srgbClr val="FFFFFF"/>
                </a:solidFill>
                <a:effectLst/>
                <a:latin typeface="Times New Roman" panose="02020603050405020304" pitchFamily="18" charset="0"/>
                <a:ea typeface="Times New Roman" panose="02020603050405020304" pitchFamily="18" charset="0"/>
              </a:rPr>
              <a:t>, Dorian Gładysz</a:t>
            </a:r>
            <a:r>
              <a:rPr lang="en-US" sz="1100" b="1" i="1" baseline="30000">
                <a:solidFill>
                  <a:srgbClr val="FFFFFF"/>
                </a:solidFill>
                <a:effectLst/>
                <a:latin typeface="Times New Roman" panose="02020603050405020304" pitchFamily="18" charset="0"/>
                <a:ea typeface="Times New Roman" panose="02020603050405020304" pitchFamily="18" charset="0"/>
              </a:rPr>
              <a:t>a,b</a:t>
            </a:r>
            <a:r>
              <a:rPr lang="en-US" sz="1100" b="1" i="1">
                <a:solidFill>
                  <a:srgbClr val="FFFFFF"/>
                </a:solidFill>
                <a:effectLst/>
                <a:latin typeface="Times New Roman" panose="02020603050405020304" pitchFamily="18" charset="0"/>
                <a:ea typeface="Times New Roman" panose="02020603050405020304" pitchFamily="18" charset="0"/>
              </a:rPr>
              <a:t>, Marcin Gralewski</a:t>
            </a:r>
            <a:r>
              <a:rPr lang="en-US" sz="1100" b="1" i="1" baseline="30000">
                <a:solidFill>
                  <a:srgbClr val="FFFFFF"/>
                </a:solidFill>
                <a:effectLst/>
                <a:latin typeface="Times New Roman" panose="02020603050405020304" pitchFamily="18" charset="0"/>
                <a:ea typeface="Times New Roman" panose="02020603050405020304" pitchFamily="18" charset="0"/>
              </a:rPr>
              <a:t>a,b</a:t>
            </a:r>
            <a:r>
              <a:rPr lang="en-US" sz="1100" b="1" i="1">
                <a:solidFill>
                  <a:srgbClr val="FFFFFF"/>
                </a:solidFill>
                <a:effectLst/>
                <a:latin typeface="Times New Roman" panose="02020603050405020304" pitchFamily="18" charset="0"/>
                <a:ea typeface="Times New Roman" panose="02020603050405020304" pitchFamily="18" charset="0"/>
              </a:rPr>
              <a:t>, Rafał Staszkiewicz</a:t>
            </a:r>
            <a:r>
              <a:rPr lang="en-US" sz="1100" b="1" i="1" baseline="30000">
                <a:solidFill>
                  <a:srgbClr val="FFFFFF"/>
                </a:solidFill>
                <a:effectLst/>
                <a:latin typeface="Times New Roman" panose="02020603050405020304" pitchFamily="18" charset="0"/>
                <a:ea typeface="Times New Roman" panose="02020603050405020304" pitchFamily="18" charset="0"/>
              </a:rPr>
              <a:t>a,b</a:t>
            </a:r>
            <a:r>
              <a:rPr lang="en-US" sz="1100" b="1" i="1">
                <a:solidFill>
                  <a:srgbClr val="FFFFFF"/>
                </a:solidFill>
                <a:effectLst/>
                <a:latin typeface="Times New Roman" panose="02020603050405020304" pitchFamily="18" charset="0"/>
                <a:ea typeface="Times New Roman" panose="02020603050405020304" pitchFamily="18" charset="0"/>
              </a:rPr>
              <a:t>, Dawid Sobański</a:t>
            </a:r>
            <a:r>
              <a:rPr lang="en-US" sz="1100" b="1" i="1" baseline="30000">
                <a:solidFill>
                  <a:srgbClr val="FFFFFF"/>
                </a:solidFill>
                <a:effectLst/>
                <a:latin typeface="Times New Roman" panose="02020603050405020304" pitchFamily="18" charset="0"/>
                <a:ea typeface="Times New Roman" panose="02020603050405020304" pitchFamily="18" charset="0"/>
              </a:rPr>
              <a:t>b,c</a:t>
            </a:r>
            <a:r>
              <a:rPr lang="en-US" sz="1100" b="1" i="1">
                <a:solidFill>
                  <a:srgbClr val="FFFFFF"/>
                </a:solidFill>
                <a:effectLst/>
                <a:latin typeface="Times New Roman" panose="02020603050405020304" pitchFamily="18" charset="0"/>
                <a:ea typeface="Times New Roman" panose="02020603050405020304" pitchFamily="18" charset="0"/>
              </a:rPr>
              <a:t>, Paweł Wojciech Bogdał</a:t>
            </a:r>
            <a:r>
              <a:rPr lang="en-US" sz="1100" b="1" i="1" baseline="30000">
                <a:solidFill>
                  <a:srgbClr val="FFFFFF"/>
                </a:solidFill>
                <a:effectLst/>
                <a:latin typeface="Times New Roman" panose="02020603050405020304" pitchFamily="18" charset="0"/>
                <a:ea typeface="Times New Roman" panose="02020603050405020304" pitchFamily="18" charset="0"/>
              </a:rPr>
              <a:t>b</a:t>
            </a:r>
            <a:r>
              <a:rPr lang="en-US" sz="1100" b="1" i="1">
                <a:solidFill>
                  <a:srgbClr val="FFFFFF"/>
                </a:solidFill>
                <a:effectLst/>
                <a:latin typeface="Times New Roman" panose="02020603050405020304" pitchFamily="18" charset="0"/>
                <a:ea typeface="Times New Roman" panose="02020603050405020304" pitchFamily="18" charset="0"/>
              </a:rPr>
              <a:t>, Beniamin Oskar Grabarek</a:t>
            </a:r>
            <a:r>
              <a:rPr lang="en-US" sz="1100" b="1" i="1" baseline="30000">
                <a:solidFill>
                  <a:srgbClr val="FFFFFF"/>
                </a:solidFill>
                <a:effectLst/>
                <a:latin typeface="Times New Roman" panose="02020603050405020304" pitchFamily="18" charset="0"/>
                <a:ea typeface="Times New Roman" panose="02020603050405020304" pitchFamily="18" charset="0"/>
              </a:rPr>
              <a:t>a,b</a:t>
            </a:r>
            <a:endParaRPr lang="pl-PL" sz="1100" b="1">
              <a:solidFill>
                <a:srgbClr val="FFFFFF"/>
              </a:solidFill>
              <a:effectLst/>
              <a:latin typeface="Times New Roman" panose="02020603050405020304" pitchFamily="18" charset="0"/>
              <a:ea typeface="Times New Roman" panose="02020603050405020304" pitchFamily="18" charset="0"/>
            </a:endParaRPr>
          </a:p>
          <a:p>
            <a:pPr indent="21590" algn="r">
              <a:lnSpc>
                <a:spcPct val="90000"/>
              </a:lnSpc>
            </a:pPr>
            <a:r>
              <a:rPr lang="en-US" sz="1100" b="1" i="1" baseline="30000">
                <a:solidFill>
                  <a:srgbClr val="FFFFFF"/>
                </a:solidFill>
                <a:effectLst/>
                <a:latin typeface="Times New Roman" panose="02020603050405020304" pitchFamily="18" charset="0"/>
                <a:ea typeface="Times New Roman" panose="02020603050405020304" pitchFamily="18" charset="0"/>
              </a:rPr>
              <a:t>a</a:t>
            </a:r>
            <a:r>
              <a:rPr lang="en-US" sz="1100" b="1" i="1">
                <a:solidFill>
                  <a:srgbClr val="FFFFFF"/>
                </a:solidFill>
                <a:effectLst/>
                <a:latin typeface="Times New Roman" panose="02020603050405020304" pitchFamily="18" charset="0"/>
                <a:ea typeface="Times New Roman" panose="02020603050405020304" pitchFamily="18" charset="0"/>
              </a:rPr>
              <a:t> Department of Neurosurgery, 5th Military Clinical Hospital with the SP ZOZ Polyclinic in Krakow, 30-901 Krakow, Poland</a:t>
            </a:r>
            <a:endParaRPr lang="pl-PL" sz="1100" b="1">
              <a:solidFill>
                <a:srgbClr val="FFFFFF"/>
              </a:solidFill>
              <a:effectLst/>
              <a:latin typeface="Times New Roman" panose="02020603050405020304" pitchFamily="18" charset="0"/>
              <a:ea typeface="Times New Roman" panose="02020603050405020304" pitchFamily="18" charset="0"/>
            </a:endParaRPr>
          </a:p>
          <a:p>
            <a:pPr indent="21590" algn="r">
              <a:lnSpc>
                <a:spcPct val="90000"/>
              </a:lnSpc>
            </a:pPr>
            <a:r>
              <a:rPr lang="en-US" sz="1100" b="1" i="1" baseline="30000">
                <a:solidFill>
                  <a:srgbClr val="FFFFFF"/>
                </a:solidFill>
                <a:effectLst/>
                <a:latin typeface="Times New Roman" panose="02020603050405020304" pitchFamily="18" charset="0"/>
                <a:ea typeface="Times New Roman" panose="02020603050405020304" pitchFamily="18" charset="0"/>
              </a:rPr>
              <a:t>b</a:t>
            </a:r>
            <a:r>
              <a:rPr lang="en-US" sz="1100" b="1" i="1">
                <a:solidFill>
                  <a:srgbClr val="FFFFFF"/>
                </a:solidFill>
                <a:effectLst/>
                <a:latin typeface="Times New Roman" panose="02020603050405020304" pitchFamily="18" charset="0"/>
                <a:ea typeface="Times New Roman" panose="02020603050405020304" pitchFamily="18" charset="0"/>
              </a:rPr>
              <a:t> Department of Histology, Cytophysiology and Embryology, Faculty of Medicine in Zabrze, Academy of Silesia, 40-055 Katowice, Poland</a:t>
            </a:r>
            <a:endParaRPr lang="pl-PL" sz="1100" b="1">
              <a:solidFill>
                <a:srgbClr val="FFFFFF"/>
              </a:solidFill>
              <a:effectLst/>
              <a:latin typeface="Times New Roman" panose="02020603050405020304" pitchFamily="18" charset="0"/>
              <a:ea typeface="Times New Roman" panose="02020603050405020304" pitchFamily="18" charset="0"/>
            </a:endParaRPr>
          </a:p>
          <a:p>
            <a:pPr indent="21590" algn="r">
              <a:lnSpc>
                <a:spcPct val="90000"/>
              </a:lnSpc>
            </a:pPr>
            <a:r>
              <a:rPr lang="en-US" sz="1100" b="1" i="1" baseline="30000">
                <a:solidFill>
                  <a:srgbClr val="FFFFFF"/>
                </a:solidFill>
                <a:effectLst/>
                <a:latin typeface="Times New Roman" panose="02020603050405020304" pitchFamily="18" charset="0"/>
                <a:ea typeface="Times New Roman" panose="02020603050405020304" pitchFamily="18" charset="0"/>
              </a:rPr>
              <a:t>c </a:t>
            </a:r>
            <a:r>
              <a:rPr lang="en-US" sz="1100" b="1" i="1">
                <a:solidFill>
                  <a:srgbClr val="FFFFFF"/>
                </a:solidFill>
                <a:effectLst/>
                <a:latin typeface="Times New Roman" panose="02020603050405020304" pitchFamily="18" charset="0"/>
                <a:ea typeface="Times New Roman" panose="02020603050405020304" pitchFamily="18" charset="0"/>
              </a:rPr>
              <a:t>Department of Neurosurgery, Szpital sw. Rafala, 30-693 Kraków, Poland</a:t>
            </a:r>
            <a:endParaRPr lang="pl-PL" sz="1100" b="1">
              <a:solidFill>
                <a:srgbClr val="FFFFFF"/>
              </a:solidFill>
              <a:effectLst/>
              <a:latin typeface="Times New Roman" panose="02020603050405020304" pitchFamily="18" charset="0"/>
              <a:ea typeface="Times New Roman" panose="02020603050405020304" pitchFamily="18" charset="0"/>
            </a:endParaRPr>
          </a:p>
          <a:p>
            <a:pPr algn="r">
              <a:lnSpc>
                <a:spcPct val="90000"/>
              </a:lnSpc>
            </a:pPr>
            <a:endParaRPr lang="pl-PL" sz="1100">
              <a:solidFill>
                <a:srgbClr val="FFFFFF"/>
              </a:solidFill>
            </a:endParaRPr>
          </a:p>
        </p:txBody>
      </p:sp>
      <p:cxnSp>
        <p:nvCxnSpPr>
          <p:cNvPr id="38" name="Straight Connector 23">
            <a:extLst>
              <a:ext uri="{FF2B5EF4-FFF2-40B4-BE49-F238E27FC236}">
                <a16:creationId xmlns:a16="http://schemas.microsoft.com/office/drawing/2014/main" id="{78779978-F1B9-4E8B-A4EF-28C72FBE52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39" name="Straight Connector 25">
            <a:extLst>
              <a:ext uri="{FF2B5EF4-FFF2-40B4-BE49-F238E27FC236}">
                <a16:creationId xmlns:a16="http://schemas.microsoft.com/office/drawing/2014/main" id="{3CC36E61-C478-4C2F-846E-EBA0DF57DA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9820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58A163E7-67A5-DFA9-2A25-1CC35D2B34D2}"/>
              </a:ext>
            </a:extLst>
          </p:cNvPr>
          <p:cNvSpPr>
            <a:spLocks noGrp="1"/>
          </p:cNvSpPr>
          <p:nvPr>
            <p:ph type="title"/>
          </p:nvPr>
        </p:nvSpPr>
        <p:spPr>
          <a:xfrm>
            <a:off x="482601" y="976160"/>
            <a:ext cx="5189964" cy="2237925"/>
          </a:xfrm>
        </p:spPr>
        <p:txBody>
          <a:bodyPr>
            <a:normAutofit/>
          </a:bodyPr>
          <a:lstStyle/>
          <a:p>
            <a:r>
              <a:rPr lang="pl-PL"/>
              <a:t>Introduction</a:t>
            </a:r>
            <a:endParaRPr lang="pl-PL" dirty="0"/>
          </a:p>
        </p:txBody>
      </p:sp>
      <p:sp>
        <p:nvSpPr>
          <p:cNvPr id="3" name="Symbol zastępczy zawartości 2">
            <a:extLst>
              <a:ext uri="{FF2B5EF4-FFF2-40B4-BE49-F238E27FC236}">
                <a16:creationId xmlns:a16="http://schemas.microsoft.com/office/drawing/2014/main" id="{2DF34AB5-B6A7-15A4-60EA-E0875D046915}"/>
              </a:ext>
            </a:extLst>
          </p:cNvPr>
          <p:cNvSpPr>
            <a:spLocks noGrp="1"/>
          </p:cNvSpPr>
          <p:nvPr>
            <p:ph idx="1"/>
          </p:nvPr>
        </p:nvSpPr>
        <p:spPr>
          <a:xfrm>
            <a:off x="482600" y="3408254"/>
            <a:ext cx="5189963" cy="2470031"/>
          </a:xfrm>
        </p:spPr>
        <p:txBody>
          <a:bodyPr>
            <a:normAutofit/>
          </a:bodyPr>
          <a:lstStyle/>
          <a:p>
            <a:pPr indent="21590">
              <a:lnSpc>
                <a:spcPct val="90000"/>
              </a:lnSpc>
            </a:pPr>
            <a:r>
              <a:rPr lang="en-US" sz="1100">
                <a:effectLst/>
                <a:latin typeface="Source Sans Pro" panose="020B0503030403020204" pitchFamily="34" charset="0"/>
                <a:ea typeface="Times New Roman" panose="02020603050405020304" pitchFamily="18" charset="0"/>
              </a:rPr>
              <a:t>In the etiology of pain of discogenic origin, attention is paid to the role of neurotrophic factors, such as brain-derived neurotrophic factor (BDNF). Considering the potential role of BDNF in the etiology of pain during IVDD, this study aimed to assess changes in the number of BDNF-positive nerve fibers and levels of BDNF in the IVDD of the lumbosacral spine in comparison to IVDs of the control group (cadavers).</a:t>
            </a:r>
            <a:endParaRPr lang="pl-PL" sz="1100">
              <a:effectLst/>
              <a:latin typeface="Times New Roman" panose="02020603050405020304" pitchFamily="18" charset="0"/>
              <a:ea typeface="Times New Roman" panose="02020603050405020304" pitchFamily="18" charset="0"/>
            </a:endParaRPr>
          </a:p>
          <a:p>
            <a:pPr>
              <a:lnSpc>
                <a:spcPct val="90000"/>
              </a:lnSpc>
              <a:spcBef>
                <a:spcPts val="600"/>
              </a:spcBef>
              <a:spcAft>
                <a:spcPts val="1200"/>
              </a:spcAft>
            </a:pPr>
            <a:r>
              <a:rPr lang="en-US" sz="1100">
                <a:effectLst/>
                <a:latin typeface="Times New Roman" panose="02020603050405020304" pitchFamily="18" charset="0"/>
                <a:ea typeface="Times New Roman" panose="02020603050405020304" pitchFamily="18" charset="0"/>
              </a:rPr>
              <a:t> </a:t>
            </a:r>
          </a:p>
          <a:p>
            <a:pPr>
              <a:lnSpc>
                <a:spcPct val="90000"/>
              </a:lnSpc>
              <a:spcBef>
                <a:spcPts val="600"/>
              </a:spcBef>
              <a:spcAft>
                <a:spcPts val="12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Figure 2. Results of H&amp;E staining of intervertebral disc in control group and experimental group (×50) [own picture].</a:t>
            </a:r>
            <a:endParaRPr lang="pl-PL" sz="11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90000"/>
              </a:lnSpc>
              <a:spcBef>
                <a:spcPts val="600"/>
              </a:spcBef>
              <a:spcAft>
                <a:spcPts val="12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A, healthy intervertebral disc; B, degeneration intervertebral disc</a:t>
            </a:r>
            <a:endParaRPr lang="pl-PL" sz="1100">
              <a:effectLst/>
              <a:latin typeface="Times New Roman" panose="02020603050405020304" pitchFamily="18" charset="0"/>
              <a:ea typeface="Calibri" panose="020F0502020204030204" pitchFamily="34" charset="0"/>
              <a:cs typeface="Times New Roman" panose="02020603050405020304" pitchFamily="18" charset="0"/>
            </a:endParaRPr>
          </a:p>
          <a:p>
            <a:pPr indent="21590">
              <a:lnSpc>
                <a:spcPct val="90000"/>
              </a:lnSpc>
            </a:pPr>
            <a:endParaRPr lang="pl-PL" sz="1100">
              <a:effectLst/>
              <a:latin typeface="Times New Roman" panose="02020603050405020304" pitchFamily="18" charset="0"/>
              <a:ea typeface="Times New Roman" panose="02020603050405020304" pitchFamily="18" charset="0"/>
            </a:endParaRPr>
          </a:p>
          <a:p>
            <a:pPr>
              <a:lnSpc>
                <a:spcPct val="90000"/>
              </a:lnSpc>
            </a:pPr>
            <a:endParaRPr lang="pl-PL" sz="1100"/>
          </a:p>
        </p:txBody>
      </p:sp>
      <p:pic>
        <p:nvPicPr>
          <p:cNvPr id="5" name="Obraz 4" descr="Obraz zawierający tekst&#10;&#10;Opis wygenerowany automatycznie">
            <a:extLst>
              <a:ext uri="{FF2B5EF4-FFF2-40B4-BE49-F238E27FC236}">
                <a16:creationId xmlns:a16="http://schemas.microsoft.com/office/drawing/2014/main" id="{8C51DA1A-BCE0-2E47-7320-668F3DCFBFCF}"/>
              </a:ext>
            </a:extLst>
          </p:cNvPr>
          <p:cNvPicPr>
            <a:picLocks noChangeAspect="1"/>
          </p:cNvPicPr>
          <p:nvPr/>
        </p:nvPicPr>
        <p:blipFill rotWithShape="1">
          <a:blip r:embed="rId2">
            <a:alphaModFix/>
          </a:blip>
          <a:srcRect t="4672"/>
          <a:stretch/>
        </p:blipFill>
        <p:spPr>
          <a:xfrm>
            <a:off x="6280340" y="489856"/>
            <a:ext cx="5349331" cy="5878282"/>
          </a:xfrm>
          <a:prstGeom prst="rect">
            <a:avLst/>
          </a:prstGeom>
        </p:spPr>
      </p:pic>
      <p:cxnSp>
        <p:nvCxnSpPr>
          <p:cNvPr id="26" name="Straight Connector 20">
            <a:extLst>
              <a:ext uri="{FF2B5EF4-FFF2-40B4-BE49-F238E27FC236}">
                <a16:creationId xmlns:a16="http://schemas.microsoft.com/office/drawing/2014/main" id="{0BE13636-D998-4A75-8C1B-EDBD9E57DC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27" name="Straight Connector 22">
            <a:extLst>
              <a:ext uri="{FF2B5EF4-FFF2-40B4-BE49-F238E27FC236}">
                <a16:creationId xmlns:a16="http://schemas.microsoft.com/office/drawing/2014/main" id="{6672E4D5-7CCB-4D76-86FF-83359027DB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9983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345CB756-A169-9C90-7EDE-25075A1589DE}"/>
              </a:ext>
            </a:extLst>
          </p:cNvPr>
          <p:cNvSpPr>
            <a:spLocks noGrp="1"/>
          </p:cNvSpPr>
          <p:nvPr>
            <p:ph type="title"/>
          </p:nvPr>
        </p:nvSpPr>
        <p:spPr>
          <a:xfrm>
            <a:off x="482601" y="976160"/>
            <a:ext cx="5189964" cy="2237925"/>
          </a:xfrm>
        </p:spPr>
        <p:txBody>
          <a:bodyPr>
            <a:normAutofit/>
          </a:bodyPr>
          <a:lstStyle/>
          <a:p>
            <a:r>
              <a:rPr lang="pl-PL" dirty="0" err="1"/>
              <a:t>Material</a:t>
            </a:r>
            <a:r>
              <a:rPr lang="pl-PL" dirty="0"/>
              <a:t> and </a:t>
            </a:r>
            <a:r>
              <a:rPr lang="pl-PL" dirty="0" err="1"/>
              <a:t>methods</a:t>
            </a:r>
            <a:endParaRPr lang="pl-PL" dirty="0"/>
          </a:p>
        </p:txBody>
      </p:sp>
      <p:sp>
        <p:nvSpPr>
          <p:cNvPr id="3" name="Symbol zastępczy zawartości 2">
            <a:extLst>
              <a:ext uri="{FF2B5EF4-FFF2-40B4-BE49-F238E27FC236}">
                <a16:creationId xmlns:a16="http://schemas.microsoft.com/office/drawing/2014/main" id="{320145A5-97BE-397C-AA87-F2BB83444300}"/>
              </a:ext>
            </a:extLst>
          </p:cNvPr>
          <p:cNvSpPr>
            <a:spLocks noGrp="1"/>
          </p:cNvSpPr>
          <p:nvPr>
            <p:ph idx="1"/>
          </p:nvPr>
        </p:nvSpPr>
        <p:spPr>
          <a:xfrm>
            <a:off x="482600" y="3408254"/>
            <a:ext cx="5189963" cy="2470031"/>
          </a:xfrm>
        </p:spPr>
        <p:txBody>
          <a:bodyPr>
            <a:normAutofit/>
          </a:bodyPr>
          <a:lstStyle/>
          <a:p>
            <a:pPr>
              <a:lnSpc>
                <a:spcPct val="90000"/>
              </a:lnSpc>
            </a:pPr>
            <a:r>
              <a:rPr lang="en-US" sz="1400">
                <a:effectLst/>
                <a:latin typeface="Source Sans Pro" panose="020B0503030403020204" pitchFamily="34" charset="0"/>
                <a:ea typeface="Times New Roman" panose="02020603050405020304" pitchFamily="18" charset="0"/>
              </a:rPr>
              <a:t>The study group comprised 113 patients with IVDD of the lumbosacral spine. The control group consisted of 81 people (cadavers). We performed hematoxylin-eosin staining to assess IVD structures (degeneration), and immunohistochemistry to determine the number of BDNF-positive nerve fibers. In immunofluorescent staining, we used a primary rabbit anti-BDNF antibody (Novus Biologicals, Centennial, CO, USA; catalog number NB100-98682; dilution 1:200). H&amp;E staining of IVDs obtained from the control group was carried out to assess whether features of IVD degeneration were present in the present samples, which allowed them to be classified as controls.</a:t>
            </a:r>
            <a:endParaRPr lang="pl-PL" sz="1400">
              <a:effectLst/>
              <a:latin typeface="Times New Roman" panose="02020603050405020304" pitchFamily="18" charset="0"/>
              <a:ea typeface="Times New Roman" panose="02020603050405020304" pitchFamily="18" charset="0"/>
            </a:endParaRPr>
          </a:p>
          <a:p>
            <a:pPr>
              <a:lnSpc>
                <a:spcPct val="90000"/>
              </a:lnSpc>
            </a:pPr>
            <a:endParaRPr lang="pl-PL" sz="1400"/>
          </a:p>
        </p:txBody>
      </p:sp>
      <p:pic>
        <p:nvPicPr>
          <p:cNvPr id="1026" name="Picture 2" descr="How to Conduct an Effective Root Cause Analysis? (5Ms &amp; E)">
            <a:extLst>
              <a:ext uri="{FF2B5EF4-FFF2-40B4-BE49-F238E27FC236}">
                <a16:creationId xmlns:a16="http://schemas.microsoft.com/office/drawing/2014/main" id="{7663103B-F96D-EBA2-5601-4A40A41D6358}"/>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11697" r="20051" b="-1"/>
          <a:stretch/>
        </p:blipFill>
        <p:spPr bwMode="auto">
          <a:xfrm>
            <a:off x="6280340" y="489856"/>
            <a:ext cx="5349331" cy="5878282"/>
          </a:xfrm>
          <a:prstGeom prst="rect">
            <a:avLst/>
          </a:prstGeom>
          <a:noFill/>
          <a:extLst>
            <a:ext uri="{909E8E84-426E-40DD-AFC4-6F175D3DCCD1}">
              <a14:hiddenFill xmlns:a14="http://schemas.microsoft.com/office/drawing/2010/main">
                <a:solidFill>
                  <a:srgbClr val="FFFFFF"/>
                </a:solidFill>
              </a14:hiddenFill>
            </a:ext>
          </a:extLst>
        </p:spPr>
      </p:pic>
      <p:cxnSp>
        <p:nvCxnSpPr>
          <p:cNvPr id="1033" name="Straight Connector 1032">
            <a:extLst>
              <a:ext uri="{FF2B5EF4-FFF2-40B4-BE49-F238E27FC236}">
                <a16:creationId xmlns:a16="http://schemas.microsoft.com/office/drawing/2014/main" id="{0BE13636-D998-4A75-8C1B-EDBD9E57DC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035" name="Straight Connector 1034">
            <a:extLst>
              <a:ext uri="{FF2B5EF4-FFF2-40B4-BE49-F238E27FC236}">
                <a16:creationId xmlns:a16="http://schemas.microsoft.com/office/drawing/2014/main" id="{6672E4D5-7CCB-4D76-86FF-83359027DB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6467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12EE356-A629-4F1A-9BAD-E21B3B10D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8B7ED41-F3D7-4286-AD0B-B4A216D7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10" y="489853"/>
            <a:ext cx="3990149" cy="585810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A9AB02F-5CAB-3529-9E17-9564681038D8}"/>
              </a:ext>
            </a:extLst>
          </p:cNvPr>
          <p:cNvSpPr>
            <a:spLocks noGrp="1"/>
          </p:cNvSpPr>
          <p:nvPr>
            <p:ph type="title"/>
          </p:nvPr>
        </p:nvSpPr>
        <p:spPr>
          <a:xfrm>
            <a:off x="678955" y="976152"/>
            <a:ext cx="3555211" cy="5024920"/>
          </a:xfrm>
        </p:spPr>
        <p:txBody>
          <a:bodyPr anchor="ctr">
            <a:normAutofit/>
          </a:bodyPr>
          <a:lstStyle/>
          <a:p>
            <a:r>
              <a:rPr lang="pl-PL" dirty="0" err="1"/>
              <a:t>Results</a:t>
            </a:r>
            <a:endParaRPr lang="pl-PL" dirty="0"/>
          </a:p>
        </p:txBody>
      </p:sp>
      <p:cxnSp>
        <p:nvCxnSpPr>
          <p:cNvPr id="13" name="Straight Connector 12">
            <a:extLst>
              <a:ext uri="{FF2B5EF4-FFF2-40B4-BE49-F238E27FC236}">
                <a16:creationId xmlns:a16="http://schemas.microsoft.com/office/drawing/2014/main" id="{0317483B-E60B-4F41-9448-D757B9FCD2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2EB44B66-1945-4638-8E9A-4F49493D7F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4" name="Symbol zastępczy zawartości 3">
            <a:extLst>
              <a:ext uri="{FF2B5EF4-FFF2-40B4-BE49-F238E27FC236}">
                <a16:creationId xmlns:a16="http://schemas.microsoft.com/office/drawing/2014/main" id="{7C28C0AF-552D-45DD-BAB0-2B93CDBE759D}"/>
              </a:ext>
            </a:extLst>
          </p:cNvPr>
          <p:cNvGraphicFramePr>
            <a:graphicFrameLocks noGrp="1"/>
          </p:cNvGraphicFramePr>
          <p:nvPr>
            <p:ph idx="1"/>
            <p:extLst>
              <p:ext uri="{D42A27DB-BD31-4B8C-83A1-F6EECF244321}">
                <p14:modId xmlns:p14="http://schemas.microsoft.com/office/powerpoint/2010/main" val="1511801277"/>
              </p:ext>
            </p:extLst>
          </p:nvPr>
        </p:nvGraphicFramePr>
        <p:xfrm>
          <a:off x="4796496" y="636527"/>
          <a:ext cx="6833175" cy="55849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3282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80EE1359-C296-90EA-FE02-83CC294E4047}"/>
              </a:ext>
            </a:extLst>
          </p:cNvPr>
          <p:cNvSpPr>
            <a:spLocks noGrp="1"/>
          </p:cNvSpPr>
          <p:nvPr>
            <p:ph type="title"/>
          </p:nvPr>
        </p:nvSpPr>
        <p:spPr>
          <a:xfrm>
            <a:off x="482601" y="865128"/>
            <a:ext cx="5613398" cy="5261895"/>
          </a:xfrm>
        </p:spPr>
        <p:txBody>
          <a:bodyPr anchor="ctr">
            <a:normAutofit/>
          </a:bodyPr>
          <a:lstStyle/>
          <a:p>
            <a:r>
              <a:rPr lang="pl-PL" dirty="0" err="1"/>
              <a:t>Conclusion</a:t>
            </a:r>
            <a:endParaRPr lang="pl-PL" dirty="0"/>
          </a:p>
        </p:txBody>
      </p:sp>
      <p:cxnSp>
        <p:nvCxnSpPr>
          <p:cNvPr id="11" name="Straight Connector 10">
            <a:extLst>
              <a:ext uri="{FF2B5EF4-FFF2-40B4-BE49-F238E27FC236}">
                <a16:creationId xmlns:a16="http://schemas.microsoft.com/office/drawing/2014/main" id="{671B74E7-4838-4A57-A093-7ECD0A0CF3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164B30CE-C2B6-406B-921A-5A1BAAD877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5" name="Symbol zastępczy zawartości 2">
            <a:extLst>
              <a:ext uri="{FF2B5EF4-FFF2-40B4-BE49-F238E27FC236}">
                <a16:creationId xmlns:a16="http://schemas.microsoft.com/office/drawing/2014/main" id="{4526E524-2D33-7C85-7487-05FF6AE5A6BA}"/>
              </a:ext>
            </a:extLst>
          </p:cNvPr>
          <p:cNvGraphicFramePr>
            <a:graphicFrameLocks noGrp="1"/>
          </p:cNvGraphicFramePr>
          <p:nvPr>
            <p:ph idx="1"/>
            <p:extLst>
              <p:ext uri="{D42A27DB-BD31-4B8C-83A1-F6EECF244321}">
                <p14:modId xmlns:p14="http://schemas.microsoft.com/office/powerpoint/2010/main" val="794404397"/>
              </p:ext>
            </p:extLst>
          </p:nvPr>
        </p:nvGraphicFramePr>
        <p:xfrm>
          <a:off x="6165356" y="865127"/>
          <a:ext cx="5464315" cy="5261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972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8" name="Rectangle 2067">
            <a:extLst>
              <a:ext uri="{FF2B5EF4-FFF2-40B4-BE49-F238E27FC236}">
                <a16:creationId xmlns:a16="http://schemas.microsoft.com/office/drawing/2014/main" id="{92B0CFF1-78D7-4A83-A95E-71F9E3831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70" name="Rectangle 2069">
            <a:extLst>
              <a:ext uri="{FF2B5EF4-FFF2-40B4-BE49-F238E27FC236}">
                <a16:creationId xmlns:a16="http://schemas.microsoft.com/office/drawing/2014/main" id="{C12927E5-081D-440D-A775-C0AE9DA1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07" y="489856"/>
            <a:ext cx="11147071" cy="147664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72" name="Straight Connector 2071">
            <a:extLst>
              <a:ext uri="{FF2B5EF4-FFF2-40B4-BE49-F238E27FC236}">
                <a16:creationId xmlns:a16="http://schemas.microsoft.com/office/drawing/2014/main" id="{22CDD0E7-BDD6-41F4-8AAB-088A2E8D03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2050" name="Picture 2" descr="Bibliography">
            <a:extLst>
              <a:ext uri="{FF2B5EF4-FFF2-40B4-BE49-F238E27FC236}">
                <a16:creationId xmlns:a16="http://schemas.microsoft.com/office/drawing/2014/main" id="{EA1C07D4-0F30-68D6-A65E-1631485FDC5A}"/>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r="5509" b="2"/>
          <a:stretch/>
        </p:blipFill>
        <p:spPr bwMode="auto">
          <a:xfrm>
            <a:off x="481007" y="1993515"/>
            <a:ext cx="5511628" cy="4374624"/>
          </a:xfrm>
          <a:prstGeom prst="rect">
            <a:avLst/>
          </a:prstGeom>
          <a:noFill/>
          <a:extLst>
            <a:ext uri="{909E8E84-426E-40DD-AFC4-6F175D3DCCD1}">
              <a14:hiddenFill xmlns:a14="http://schemas.microsoft.com/office/drawing/2010/main">
                <a:solidFill>
                  <a:srgbClr val="FFFFFF"/>
                </a:solidFill>
              </a14:hiddenFill>
            </a:ext>
          </a:extLst>
        </p:spPr>
      </p:pic>
      <p:cxnSp>
        <p:nvCxnSpPr>
          <p:cNvPr id="2074" name="Straight Connector 2073">
            <a:extLst>
              <a:ext uri="{FF2B5EF4-FFF2-40B4-BE49-F238E27FC236}">
                <a16:creationId xmlns:a16="http://schemas.microsoft.com/office/drawing/2014/main" id="{C4558310-C928-4426-BFAC-68450D291D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199351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3" name="Symbol zastępczy zawartości 2">
            <a:extLst>
              <a:ext uri="{FF2B5EF4-FFF2-40B4-BE49-F238E27FC236}">
                <a16:creationId xmlns:a16="http://schemas.microsoft.com/office/drawing/2014/main" id="{006F215B-5B91-F09E-20C8-E6784038A091}"/>
              </a:ext>
            </a:extLst>
          </p:cNvPr>
          <p:cNvSpPr>
            <a:spLocks noGrp="1"/>
          </p:cNvSpPr>
          <p:nvPr>
            <p:ph idx="1"/>
          </p:nvPr>
        </p:nvSpPr>
        <p:spPr>
          <a:xfrm>
            <a:off x="6216171" y="2247497"/>
            <a:ext cx="5394141" cy="3888557"/>
          </a:xfrm>
        </p:spPr>
        <p:txBody>
          <a:bodyPr anchor="ctr">
            <a:normAutofit/>
          </a:bodyPr>
          <a:lstStyle/>
          <a:p>
            <a:pPr>
              <a:lnSpc>
                <a:spcPct val="90000"/>
              </a:lnSpc>
            </a:pPr>
            <a:r>
              <a:rPr lang="en-US" sz="1100">
                <a:effectLst/>
                <a:latin typeface="Times New Roman" panose="02020603050405020304" pitchFamily="18" charset="0"/>
                <a:ea typeface="Times New Roman" panose="02020603050405020304" pitchFamily="18" charset="0"/>
              </a:rPr>
              <a:t>1. Francisco V, Pino J, González-Gay MÁ, et al. A new immunometabolic perspective of intervertebral disc degeneration. </a:t>
            </a:r>
            <a:r>
              <a:rPr lang="en-US" sz="1100" i="1">
                <a:effectLst/>
                <a:latin typeface="Times New Roman" panose="02020603050405020304" pitchFamily="18" charset="0"/>
                <a:ea typeface="Times New Roman" panose="02020603050405020304" pitchFamily="18" charset="0"/>
              </a:rPr>
              <a:t>Nat Rev Rheumatol</a:t>
            </a:r>
            <a:r>
              <a:rPr lang="en-US" sz="1100">
                <a:effectLst/>
                <a:latin typeface="Times New Roman" panose="02020603050405020304" pitchFamily="18" charset="0"/>
                <a:ea typeface="Times New Roman" panose="02020603050405020304" pitchFamily="18" charset="0"/>
              </a:rPr>
              <a:t>. 2022;18(1):47-60. doi:10.1038/s41584-021-00713-z</a:t>
            </a:r>
            <a:endParaRPr lang="pl-PL" sz="1100">
              <a:effectLst/>
              <a:latin typeface="Times New Roman" panose="02020603050405020304" pitchFamily="18" charset="0"/>
              <a:ea typeface="Times New Roman" panose="02020603050405020304" pitchFamily="18" charset="0"/>
            </a:endParaRPr>
          </a:p>
          <a:p>
            <a:pPr>
              <a:lnSpc>
                <a:spcPct val="90000"/>
              </a:lnSpc>
            </a:pPr>
            <a:r>
              <a:rPr lang="en-US" sz="1100">
                <a:effectLst/>
                <a:latin typeface="Times New Roman" panose="02020603050405020304" pitchFamily="18" charset="0"/>
                <a:ea typeface="Times New Roman" panose="02020603050405020304" pitchFamily="18" charset="0"/>
              </a:rPr>
              <a:t>2. Ekşi MŞ, Orhun Ö, Yaşar AH, et al. At what speed does spinal degeneration gear up?: Aging Paradigm in patients with Low Back Pain. </a:t>
            </a:r>
            <a:r>
              <a:rPr lang="en-US" sz="1100" i="1">
                <a:effectLst/>
                <a:latin typeface="Times New Roman" panose="02020603050405020304" pitchFamily="18" charset="0"/>
                <a:ea typeface="Times New Roman" panose="02020603050405020304" pitchFamily="18" charset="0"/>
              </a:rPr>
              <a:t>Clinical Neurology and Neurosurgery</a:t>
            </a:r>
            <a:r>
              <a:rPr lang="en-US" sz="1100">
                <a:effectLst/>
                <a:latin typeface="Times New Roman" panose="02020603050405020304" pitchFamily="18" charset="0"/>
                <a:ea typeface="Times New Roman" panose="02020603050405020304" pitchFamily="18" charset="0"/>
              </a:rPr>
              <a:t>. 2022;215:107187. doi:10.1016/j.clineuro.2022.107187</a:t>
            </a:r>
            <a:endParaRPr lang="pl-PL" sz="1100">
              <a:effectLst/>
              <a:latin typeface="Times New Roman" panose="02020603050405020304" pitchFamily="18" charset="0"/>
              <a:ea typeface="Times New Roman" panose="02020603050405020304" pitchFamily="18" charset="0"/>
            </a:endParaRPr>
          </a:p>
          <a:p>
            <a:pPr>
              <a:lnSpc>
                <a:spcPct val="90000"/>
              </a:lnSpc>
            </a:pPr>
            <a:r>
              <a:rPr lang="en-US" sz="1100">
                <a:effectLst/>
                <a:latin typeface="Times New Roman" panose="02020603050405020304" pitchFamily="18" charset="0"/>
                <a:ea typeface="Times New Roman" panose="02020603050405020304" pitchFamily="18" charset="0"/>
              </a:rPr>
              <a:t>3. Cyril D, Giugni A, Bangar SS, et al. Elastic Fibers in the Intervertebral Disc: From Form to Function and toward Regeneration. </a:t>
            </a:r>
            <a:r>
              <a:rPr lang="en-US" sz="1100" i="1">
                <a:effectLst/>
                <a:latin typeface="Times New Roman" panose="02020603050405020304" pitchFamily="18" charset="0"/>
                <a:ea typeface="Times New Roman" panose="02020603050405020304" pitchFamily="18" charset="0"/>
              </a:rPr>
              <a:t>International Journal of Molecular Sciences</a:t>
            </a:r>
            <a:r>
              <a:rPr lang="en-US" sz="1100">
                <a:effectLst/>
                <a:latin typeface="Times New Roman" panose="02020603050405020304" pitchFamily="18" charset="0"/>
                <a:ea typeface="Times New Roman" panose="02020603050405020304" pitchFamily="18" charset="0"/>
              </a:rPr>
              <a:t>. 2022;23(16):8931. doi:10.3390/ijms23168931</a:t>
            </a:r>
            <a:endParaRPr lang="pl-PL" sz="1100">
              <a:effectLst/>
              <a:latin typeface="Times New Roman" panose="02020603050405020304" pitchFamily="18" charset="0"/>
              <a:ea typeface="Times New Roman" panose="02020603050405020304" pitchFamily="18" charset="0"/>
            </a:endParaRPr>
          </a:p>
          <a:p>
            <a:pPr>
              <a:lnSpc>
                <a:spcPct val="90000"/>
              </a:lnSpc>
            </a:pPr>
            <a:r>
              <a:rPr lang="en-US" sz="1100">
                <a:effectLst/>
                <a:latin typeface="Times New Roman" panose="02020603050405020304" pitchFamily="18" charset="0"/>
                <a:ea typeface="Times New Roman" panose="02020603050405020304" pitchFamily="18" charset="0"/>
              </a:rPr>
              <a:t>4. Morel L, Domingues O, Zimmer J, Michel T. Revisiting the Role of Neurotrophic Factors in Inflammation. </a:t>
            </a:r>
            <a:r>
              <a:rPr lang="en-US" sz="1100" i="1">
                <a:effectLst/>
                <a:latin typeface="Times New Roman" panose="02020603050405020304" pitchFamily="18" charset="0"/>
                <a:ea typeface="Times New Roman" panose="02020603050405020304" pitchFamily="18" charset="0"/>
              </a:rPr>
              <a:t>Cells</a:t>
            </a:r>
            <a:r>
              <a:rPr lang="en-US" sz="1100">
                <a:effectLst/>
                <a:latin typeface="Times New Roman" panose="02020603050405020304" pitchFamily="18" charset="0"/>
                <a:ea typeface="Times New Roman" panose="02020603050405020304" pitchFamily="18" charset="0"/>
              </a:rPr>
              <a:t>. 2020;9(4):865. doi:10.3390/cells9040865</a:t>
            </a:r>
            <a:endParaRPr lang="pl-PL" sz="1100">
              <a:effectLst/>
              <a:latin typeface="Times New Roman" panose="02020603050405020304" pitchFamily="18" charset="0"/>
              <a:ea typeface="Times New Roman" panose="02020603050405020304" pitchFamily="18" charset="0"/>
            </a:endParaRPr>
          </a:p>
          <a:p>
            <a:pPr>
              <a:lnSpc>
                <a:spcPct val="90000"/>
              </a:lnSpc>
            </a:pPr>
            <a:r>
              <a:rPr lang="en-US" sz="1100">
                <a:effectLst/>
                <a:latin typeface="Times New Roman" panose="02020603050405020304" pitchFamily="18" charset="0"/>
                <a:ea typeface="Times New Roman" panose="02020603050405020304" pitchFamily="18" charset="0"/>
              </a:rPr>
              <a:t>de León A, Gibon J, Barker PA. NGF-dependent and BDNF-dependent DRG sensory neurons deploy distinct degenerative signaling mechanisms. </a:t>
            </a:r>
            <a:r>
              <a:rPr lang="en-US" sz="1100" i="1">
                <a:effectLst/>
                <a:latin typeface="Times New Roman" panose="02020603050405020304" pitchFamily="18" charset="0"/>
                <a:ea typeface="Times New Roman" panose="02020603050405020304" pitchFamily="18" charset="0"/>
              </a:rPr>
              <a:t>eneuro</a:t>
            </a:r>
            <a:r>
              <a:rPr lang="en-US" sz="1100">
                <a:effectLst/>
                <a:latin typeface="Times New Roman" panose="02020603050405020304" pitchFamily="18" charset="0"/>
                <a:ea typeface="Times New Roman" panose="02020603050405020304" pitchFamily="18" charset="0"/>
              </a:rPr>
              <a:t>. 2021;8(1).</a:t>
            </a:r>
            <a:endParaRPr lang="pl-PL" sz="1100">
              <a:effectLst/>
              <a:latin typeface="Times New Roman" panose="02020603050405020304" pitchFamily="18" charset="0"/>
              <a:ea typeface="Times New Roman" panose="02020603050405020304" pitchFamily="18" charset="0"/>
            </a:endParaRPr>
          </a:p>
          <a:p>
            <a:pPr>
              <a:lnSpc>
                <a:spcPct val="90000"/>
              </a:lnSpc>
            </a:pPr>
            <a:r>
              <a:rPr lang="en-US" sz="1100">
                <a:effectLst/>
                <a:latin typeface="Times New Roman" panose="02020603050405020304" pitchFamily="18" charset="0"/>
                <a:ea typeface="Times New Roman" panose="02020603050405020304" pitchFamily="18" charset="0"/>
              </a:rPr>
              <a:t>5. Colucci-D’Amato L, Speranza L, Volpicelli F. Neurotrophic factor BDNF, physiological functions and therapeutic potential in depression, neurodegeneration and brain cancer. </a:t>
            </a:r>
            <a:r>
              <a:rPr lang="en-US" sz="1100" i="1">
                <a:effectLst/>
                <a:latin typeface="Times New Roman" panose="02020603050405020304" pitchFamily="18" charset="0"/>
                <a:ea typeface="Times New Roman" panose="02020603050405020304" pitchFamily="18" charset="0"/>
              </a:rPr>
              <a:t>International journal of molecular sciences</a:t>
            </a:r>
            <a:r>
              <a:rPr lang="en-US" sz="1100">
                <a:effectLst/>
                <a:latin typeface="Times New Roman" panose="02020603050405020304" pitchFamily="18" charset="0"/>
                <a:ea typeface="Times New Roman" panose="02020603050405020304" pitchFamily="18" charset="0"/>
              </a:rPr>
              <a:t>. 2020;21(20):7777.</a:t>
            </a:r>
            <a:endParaRPr lang="pl-PL" sz="1100">
              <a:effectLst/>
              <a:latin typeface="Times New Roman" panose="02020603050405020304" pitchFamily="18" charset="0"/>
              <a:ea typeface="Times New Roman" panose="02020603050405020304" pitchFamily="18" charset="0"/>
            </a:endParaRPr>
          </a:p>
          <a:p>
            <a:pPr>
              <a:lnSpc>
                <a:spcPct val="90000"/>
              </a:lnSpc>
            </a:pPr>
            <a:r>
              <a:rPr lang="en-US" sz="1100">
                <a:effectLst/>
                <a:latin typeface="Times New Roman" panose="02020603050405020304" pitchFamily="18" charset="0"/>
                <a:ea typeface="Times New Roman" panose="02020603050405020304" pitchFamily="18" charset="0"/>
              </a:rPr>
              <a:t>6. Freemont AJ, Watkins A, Le Maitre C, et al. Nerve growth factor expression and innervation of the painful intervertebral disc. </a:t>
            </a:r>
            <a:r>
              <a:rPr lang="en-US" sz="1100" i="1">
                <a:effectLst/>
                <a:latin typeface="Times New Roman" panose="02020603050405020304" pitchFamily="18" charset="0"/>
                <a:ea typeface="Times New Roman" panose="02020603050405020304" pitchFamily="18" charset="0"/>
              </a:rPr>
              <a:t>The Journal of pathology</a:t>
            </a:r>
            <a:r>
              <a:rPr lang="en-US" sz="1100">
                <a:effectLst/>
                <a:latin typeface="Times New Roman" panose="02020603050405020304" pitchFamily="18" charset="0"/>
                <a:ea typeface="Times New Roman" panose="02020603050405020304" pitchFamily="18" charset="0"/>
              </a:rPr>
              <a:t>. 2002;197(3):286-292.</a:t>
            </a:r>
            <a:endParaRPr lang="pl-PL" sz="1100">
              <a:effectLst/>
              <a:latin typeface="Times New Roman" panose="02020603050405020304" pitchFamily="18" charset="0"/>
              <a:ea typeface="Times New Roman" panose="02020603050405020304" pitchFamily="18" charset="0"/>
            </a:endParaRPr>
          </a:p>
          <a:p>
            <a:pPr>
              <a:lnSpc>
                <a:spcPct val="90000"/>
              </a:lnSpc>
            </a:pPr>
            <a:endParaRPr lang="pl-PL" sz="1100"/>
          </a:p>
        </p:txBody>
      </p:sp>
      <p:cxnSp>
        <p:nvCxnSpPr>
          <p:cNvPr id="2076" name="Straight Connector 2075">
            <a:extLst>
              <a:ext uri="{FF2B5EF4-FFF2-40B4-BE49-F238E27FC236}">
                <a16:creationId xmlns:a16="http://schemas.microsoft.com/office/drawing/2014/main" id="{B58B45F5-E162-4AF7-9E46-A4290969B4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89390108"/>
      </p:ext>
    </p:extLst>
  </p:cSld>
  <p:clrMapOvr>
    <a:masterClrMapping/>
  </p:clrMapOvr>
</p:sld>
</file>

<file path=ppt/theme/theme1.xml><?xml version="1.0" encoding="utf-8"?>
<a:theme xmlns:a="http://schemas.openxmlformats.org/drawingml/2006/main" name="LevelVTI">
  <a:themeElements>
    <a:clrScheme name="AnalogousFromLightSeedRightStep">
      <a:dk1>
        <a:srgbClr val="000000"/>
      </a:dk1>
      <a:lt1>
        <a:srgbClr val="FFFFFF"/>
      </a:lt1>
      <a:dk2>
        <a:srgbClr val="263C22"/>
      </a:dk2>
      <a:lt2>
        <a:srgbClr val="E2E7E8"/>
      </a:lt2>
      <a:accent1>
        <a:srgbClr val="C3988F"/>
      </a:accent1>
      <a:accent2>
        <a:srgbClr val="B9A07D"/>
      </a:accent2>
      <a:accent3>
        <a:srgbClr val="A6A67D"/>
      </a:accent3>
      <a:accent4>
        <a:srgbClr val="95AB75"/>
      </a:accent4>
      <a:accent5>
        <a:srgbClr val="8AAD83"/>
      </a:accent5>
      <a:accent6>
        <a:srgbClr val="77AF85"/>
      </a:accent6>
      <a:hlink>
        <a:srgbClr val="5A8B95"/>
      </a:hlink>
      <a:folHlink>
        <a:srgbClr val="7F7F7F"/>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emplate>{C4A47A68-39F2-1244-8C27-899F44523489}tf16401369</Template>
  <TotalTime>12</TotalTime>
  <Words>718</Words>
  <Application>Microsoft Macintosh PowerPoint</Application>
  <PresentationFormat>Panoramiczny</PresentationFormat>
  <Paragraphs>25</Paragraphs>
  <Slides>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vt:i4>
      </vt:variant>
    </vt:vector>
  </HeadingPairs>
  <TitlesOfParts>
    <vt:vector size="11" baseType="lpstr">
      <vt:lpstr>Arial</vt:lpstr>
      <vt:lpstr>Seaford</vt:lpstr>
      <vt:lpstr>Source Sans Pro</vt:lpstr>
      <vt:lpstr>Times New Roman</vt:lpstr>
      <vt:lpstr>LevelVTI</vt:lpstr>
      <vt:lpstr>Relationship between BDNF-positive number of nerve fibers and pain in intervertebral disc degeneration </vt:lpstr>
      <vt:lpstr>Introduction</vt:lpstr>
      <vt:lpstr>Material and methods</vt:lpstr>
      <vt:lpstr>Results</vt:lpstr>
      <vt:lpstr>Conclusion</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between BDNF-positive number of nerve fibers and pain in intervertebral disc degeneration </dc:title>
  <dc:creator>Beniamin Grabarek</dc:creator>
  <cp:lastModifiedBy>Beniamin Grabarek</cp:lastModifiedBy>
  <cp:revision>1</cp:revision>
  <dcterms:created xsi:type="dcterms:W3CDTF">2023-03-05T14:18:02Z</dcterms:created>
  <dcterms:modified xsi:type="dcterms:W3CDTF">2023-03-05T14:30:42Z</dcterms:modified>
</cp:coreProperties>
</file>