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8.xml" ContentType="application/vnd.openxmlformats-officedocument.presentationml.tags+xml"/>
  <Override PartName="/ppt/notesSlides/notesSlide24.xml" ContentType="application/vnd.openxmlformats-officedocument.presentationml.notesSlide+xml"/>
  <Override PartName="/ppt/tags/tag9.xml" ContentType="application/vnd.openxmlformats-officedocument.presentationml.tags+xml"/>
  <Override PartName="/ppt/notesSlides/notesSlide25.xml" ContentType="application/vnd.openxmlformats-officedocument.presentationml.notesSlide+xml"/>
  <Override PartName="/ppt/tags/tag10.xml" ContentType="application/vnd.openxmlformats-officedocument.presentationml.tags+xml"/>
  <Override PartName="/ppt/notesSlides/notesSlide26.xml" ContentType="application/vnd.openxmlformats-officedocument.presentationml.notesSlide+xml"/>
  <Override PartName="/ppt/tags/tag11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8" r:id="rId1"/>
  </p:sldMasterIdLst>
  <p:notesMasterIdLst>
    <p:notesMasterId r:id="rId31"/>
  </p:notesMasterIdLst>
  <p:sldIdLst>
    <p:sldId id="426" r:id="rId2"/>
    <p:sldId id="500" r:id="rId3"/>
    <p:sldId id="509" r:id="rId4"/>
    <p:sldId id="497" r:id="rId5"/>
    <p:sldId id="510" r:id="rId6"/>
    <p:sldId id="343" r:id="rId7"/>
    <p:sldId id="664" r:id="rId8"/>
    <p:sldId id="301" r:id="rId9"/>
    <p:sldId id="663" r:id="rId10"/>
    <p:sldId id="445" r:id="rId11"/>
    <p:sldId id="449" r:id="rId12"/>
    <p:sldId id="450" r:id="rId13"/>
    <p:sldId id="669" r:id="rId14"/>
    <p:sldId id="660" r:id="rId15"/>
    <p:sldId id="666" r:id="rId16"/>
    <p:sldId id="646" r:id="rId17"/>
    <p:sldId id="419" r:id="rId18"/>
    <p:sldId id="422" r:id="rId19"/>
    <p:sldId id="622" r:id="rId20"/>
    <p:sldId id="623" r:id="rId21"/>
    <p:sldId id="263" r:id="rId22"/>
    <p:sldId id="417" r:id="rId23"/>
    <p:sldId id="420" r:id="rId24"/>
    <p:sldId id="618" r:id="rId25"/>
    <p:sldId id="619" r:id="rId26"/>
    <p:sldId id="620" r:id="rId27"/>
    <p:sldId id="665" r:id="rId28"/>
    <p:sldId id="472" r:id="rId29"/>
    <p:sldId id="477" r:id="rId30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osephr" initials="y" lastIdx="6" clrIdx="0"/>
  <p:cmAuthor id="1" name="Roy" initials="R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FA1"/>
    <a:srgbClr val="272A77"/>
    <a:srgbClr val="0033CC"/>
    <a:srgbClr val="00B050"/>
    <a:srgbClr val="739994"/>
    <a:srgbClr val="000000"/>
    <a:srgbClr val="FFFFFF"/>
    <a:srgbClr val="CDC041"/>
    <a:srgbClr val="CCECF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E3E31B-FFE9-4BB4-9789-B3F006BB390D}" v="38" dt="2023-02-09T08:27:58.4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399" autoAdjust="0"/>
    <p:restoredTop sz="95662" autoAdjust="0"/>
  </p:normalViewPr>
  <p:slideViewPr>
    <p:cSldViewPr snapToGrid="0">
      <p:cViewPr varScale="1">
        <p:scale>
          <a:sx n="91" d="100"/>
          <a:sy n="91" d="100"/>
        </p:scale>
        <p:origin x="982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2602D9E-E5EB-439C-9D47-4DCC0CC16D04}" type="datetimeFigureOut">
              <a:rPr lang="he-IL" smtClean="0"/>
              <a:t>כ"ד/שבט/תשפ"ג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 dirty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8F5F4E4-3D7C-4854-B149-BCEDC8D4EAFB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91659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D1D4917-68A2-42B5-B170-379831617DF9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426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D1D4917-68A2-42B5-B170-379831617DF9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157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D1D4917-68A2-42B5-B170-379831617DF9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701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D1D4917-68A2-42B5-B170-379831617DF9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675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D1D4917-68A2-42B5-B170-379831617DF9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34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D1D4917-68A2-42B5-B170-379831617DF9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524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673"/>
            <a:ext cx="5486400" cy="4114566"/>
          </a:xfrm>
          <a:prstGeom prst="rect">
            <a:avLst/>
          </a:prstGeom>
        </p:spPr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81921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673"/>
            <a:ext cx="5486400" cy="4114566"/>
          </a:xfrm>
          <a:prstGeom prst="rect">
            <a:avLst/>
          </a:prstGeom>
        </p:spPr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81297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673"/>
            <a:ext cx="5486400" cy="4114566"/>
          </a:xfrm>
          <a:prstGeom prst="rect">
            <a:avLst/>
          </a:prstGeom>
        </p:spPr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923478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673"/>
            <a:ext cx="5486400" cy="4114566"/>
          </a:xfrm>
          <a:prstGeom prst="rect">
            <a:avLst/>
          </a:prstGeom>
        </p:spPr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4594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673"/>
            <a:ext cx="5486400" cy="4114566"/>
          </a:xfrm>
          <a:prstGeom prst="rect">
            <a:avLst/>
          </a:prstGeom>
        </p:spPr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22366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D1D4917-68A2-42B5-B170-379831617DF9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957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673"/>
            <a:ext cx="5486400" cy="4114566"/>
          </a:xfrm>
          <a:prstGeom prst="rect">
            <a:avLst/>
          </a:prstGeom>
        </p:spPr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424086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0033CC"/>
                </a:solidFill>
                <a:latin typeface="Arial" panose="020B0604020202020204" pitchFamily="34" charset="0"/>
                <a:cs typeface="Heebo" pitchFamily="2" charset="-79"/>
              </a:rPr>
              <a:t>Your solution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CC"/>
                </a:solidFill>
                <a:cs typeface="Heebo" pitchFamily="2" charset="-79"/>
              </a:rPr>
              <a:t>Please describe your solution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CC"/>
                </a:solidFill>
                <a:cs typeface="Heebo" pitchFamily="2" charset="-79"/>
              </a:rPr>
              <a:t>Elaborate on the parts that are relevant to your improvement</a:t>
            </a:r>
            <a:br>
              <a:rPr lang="en-US" dirty="0">
                <a:solidFill>
                  <a:srgbClr val="0033CC"/>
                </a:solidFill>
                <a:cs typeface="Heebo" pitchFamily="2" charset="-79"/>
              </a:rPr>
            </a:br>
            <a:r>
              <a:rPr lang="en-US" sz="1050" i="1" dirty="0">
                <a:solidFill>
                  <a:srgbClr val="0033CC"/>
                </a:solidFill>
                <a:cs typeface="Heebo" pitchFamily="2" charset="-79"/>
              </a:rPr>
              <a:t>e.g., if the main advantage of your invention is the use of low temperatures, please emphasize this aspect</a:t>
            </a:r>
            <a:endParaRPr lang="en-US" i="1" dirty="0">
              <a:solidFill>
                <a:srgbClr val="0033CC"/>
              </a:solidFill>
              <a:cs typeface="Heebo" pitchFamily="2" charset="-79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CC"/>
                </a:solidFill>
                <a:cs typeface="Heebo" pitchFamily="2" charset="-79"/>
              </a:rPr>
              <a:t>Please describe what was done in your lab during the past year and at what stage is the research these days</a:t>
            </a:r>
            <a:br>
              <a:rPr lang="en-US" dirty="0">
                <a:solidFill>
                  <a:srgbClr val="0033CC"/>
                </a:solidFill>
                <a:cs typeface="Heebo" pitchFamily="2" charset="-79"/>
              </a:rPr>
            </a:br>
            <a:r>
              <a:rPr lang="en-US" sz="1050" dirty="0">
                <a:solidFill>
                  <a:srgbClr val="0033CC"/>
                </a:solidFill>
                <a:cs typeface="Heebo" pitchFamily="2" charset="-79"/>
              </a:rPr>
              <a:t>e.g., did you perform in vitro or in vivo experiments, built a prototype, ran simulations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C7146-8D7E-0846-8B70-F0A0F78ACBE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146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673"/>
            <a:ext cx="5486400" cy="4114566"/>
          </a:xfrm>
          <a:prstGeom prst="rect">
            <a:avLst/>
          </a:prstGeom>
        </p:spPr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24696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673"/>
            <a:ext cx="5486400" cy="4114566"/>
          </a:xfrm>
          <a:prstGeom prst="rect">
            <a:avLst/>
          </a:prstGeom>
        </p:spPr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100578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673"/>
            <a:ext cx="5486400" cy="4114566"/>
          </a:xfrm>
          <a:prstGeom prst="rect">
            <a:avLst/>
          </a:prstGeom>
        </p:spPr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72042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673"/>
            <a:ext cx="5486400" cy="4114566"/>
          </a:xfrm>
          <a:prstGeom prst="rect">
            <a:avLst/>
          </a:prstGeom>
        </p:spPr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868785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673"/>
            <a:ext cx="5486400" cy="4114566"/>
          </a:xfrm>
          <a:prstGeom prst="rect">
            <a:avLst/>
          </a:prstGeom>
        </p:spPr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768364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673"/>
            <a:ext cx="5486400" cy="4114566"/>
          </a:xfrm>
          <a:prstGeom prst="rect">
            <a:avLst/>
          </a:prstGeom>
        </p:spPr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405091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D1D4917-68A2-42B5-B170-379831617DF9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3890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D1D4917-68A2-42B5-B170-379831617DF9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573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D1D4917-68A2-42B5-B170-379831617DF9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528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D1D4917-68A2-42B5-B170-379831617DF9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263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D1D4917-68A2-42B5-B170-379831617DF9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855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D1D4917-68A2-42B5-B170-379831617DF9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88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D1D4917-68A2-42B5-B170-379831617DF9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56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D1D4917-68A2-42B5-B170-379831617DF9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067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D1D4917-68A2-42B5-B170-379831617DF9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831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3FD7-0BCE-468A-81C1-8FEF7020EBE5}" type="datetimeFigureOut">
              <a:rPr lang="he-IL" smtClean="0"/>
              <a:t>כ"ד/שבט/תשפ"ג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497A-5481-4D75-A7D6-00EB752F3151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3241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3FD7-0BCE-468A-81C1-8FEF7020EBE5}" type="datetimeFigureOut">
              <a:rPr lang="he-IL" smtClean="0"/>
              <a:t>כ"ד/שבט/תשפ"ג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497A-5481-4D75-A7D6-00EB752F3151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1993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3FD7-0BCE-468A-81C1-8FEF7020EBE5}" type="datetimeFigureOut">
              <a:rPr lang="he-IL" smtClean="0"/>
              <a:t>כ"ד/שבט/תשפ"ג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497A-5481-4D75-A7D6-00EB752F3151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95606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2327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3FD7-0BCE-468A-81C1-8FEF7020EBE5}" type="datetimeFigureOut">
              <a:rPr lang="he-IL" smtClean="0"/>
              <a:t>כ"ד/שבט/תשפ"ג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497A-5481-4D75-A7D6-00EB752F3151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40434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3FD7-0BCE-468A-81C1-8FEF7020EBE5}" type="datetimeFigureOut">
              <a:rPr lang="he-IL" smtClean="0"/>
              <a:t>כ"ד/שבט/תשפ"ג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497A-5481-4D75-A7D6-00EB752F3151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37825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3FD7-0BCE-468A-81C1-8FEF7020EBE5}" type="datetimeFigureOut">
              <a:rPr lang="he-IL" smtClean="0"/>
              <a:t>כ"ד/שבט/תשפ"ג</a:t>
            </a:fld>
            <a:endParaRPr lang="he-IL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497A-5481-4D75-A7D6-00EB752F3151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5045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3FD7-0BCE-468A-81C1-8FEF7020EBE5}" type="datetimeFigureOut">
              <a:rPr lang="he-IL" smtClean="0"/>
              <a:t>כ"ד/שבט/תשפ"ג</a:t>
            </a:fld>
            <a:endParaRPr lang="he-IL" dirty="0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497A-5481-4D75-A7D6-00EB752F3151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10865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3FD7-0BCE-468A-81C1-8FEF7020EBE5}" type="datetimeFigureOut">
              <a:rPr lang="he-IL" smtClean="0"/>
              <a:t>כ"ד/שבט/תשפ"ג</a:t>
            </a:fld>
            <a:endParaRPr lang="he-IL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497A-5481-4D75-A7D6-00EB752F3151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61831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3FD7-0BCE-468A-81C1-8FEF7020EBE5}" type="datetimeFigureOut">
              <a:rPr lang="he-IL" smtClean="0"/>
              <a:t>כ"ד/שבט/תשפ"ג</a:t>
            </a:fld>
            <a:endParaRPr lang="he-IL" dirty="0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497A-5481-4D75-A7D6-00EB752F3151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41140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3FD7-0BCE-468A-81C1-8FEF7020EBE5}" type="datetimeFigureOut">
              <a:rPr lang="he-IL" smtClean="0"/>
              <a:t>כ"ד/שבט/תשפ"ג</a:t>
            </a:fld>
            <a:endParaRPr lang="he-IL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497A-5481-4D75-A7D6-00EB752F3151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2790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3FD7-0BCE-468A-81C1-8FEF7020EBE5}" type="datetimeFigureOut">
              <a:rPr lang="he-IL" smtClean="0"/>
              <a:t>כ"ד/שבט/תשפ"ג</a:t>
            </a:fld>
            <a:endParaRPr lang="he-IL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497A-5481-4D75-A7D6-00EB752F3151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0311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C3FD7-0BCE-468A-81C1-8FEF7020EBE5}" type="datetimeFigureOut">
              <a:rPr lang="he-IL" smtClean="0"/>
              <a:t>כ"ד/שבט/תשפ"ג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8497A-5481-4D75-A7D6-00EB752F3151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6294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emf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.gi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1.gif"/><Relationship Id="rId9" Type="http://schemas.openxmlformats.org/officeDocument/2006/relationships/hyperlink" Target="http://www.allwhitebackground.com/computer-white-background-images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openxmlformats.org/officeDocument/2006/relationships/image" Target="../media/image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37.png"/><Relationship Id="rId4" Type="http://schemas.openxmlformats.org/officeDocument/2006/relationships/image" Target="../media/image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7.png"/><Relationship Id="rId4" Type="http://schemas.openxmlformats.org/officeDocument/2006/relationships/image" Target="../media/image1.gif"/><Relationship Id="rId9" Type="http://schemas.openxmlformats.org/officeDocument/2006/relationships/image" Target="../media/image4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41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42.png"/><Relationship Id="rId4" Type="http://schemas.openxmlformats.org/officeDocument/2006/relationships/image" Target="../media/image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1.gif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44.png"/><Relationship Id="rId4" Type="http://schemas.openxmlformats.org/officeDocument/2006/relationships/image" Target="../media/image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46.png"/><Relationship Id="rId4" Type="http://schemas.openxmlformats.org/officeDocument/2006/relationships/image" Target="../media/image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../media/image47.png"/><Relationship Id="rId4" Type="http://schemas.openxmlformats.org/officeDocument/2006/relationships/image" Target="../media/image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5" Type="http://schemas.openxmlformats.org/officeDocument/2006/relationships/image" Target="../media/image48.png"/><Relationship Id="rId4" Type="http://schemas.openxmlformats.org/officeDocument/2006/relationships/image" Target="../media/image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1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g"/><Relationship Id="rId3" Type="http://schemas.openxmlformats.org/officeDocument/2006/relationships/image" Target="../media/image1.gif"/><Relationship Id="rId7" Type="http://schemas.openxmlformats.org/officeDocument/2006/relationships/image" Target="../media/image52.jp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tiff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jp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Relationship Id="rId1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178982" y="451689"/>
            <a:ext cx="8750300" cy="517081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644775" y="6672263"/>
            <a:ext cx="59769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1026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sp>
        <p:nvSpPr>
          <p:cNvPr id="12" name="TextBox 27">
            <a:extLst>
              <a:ext uri="{FF2B5EF4-FFF2-40B4-BE49-F238E27FC236}">
                <a16:creationId xmlns:a16="http://schemas.microsoft.com/office/drawing/2014/main" id="{54D27B4B-8533-4064-855D-DBD095DB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25" y="1293540"/>
            <a:ext cx="8300188" cy="415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>
              <a:spcAft>
                <a:spcPts val="600"/>
              </a:spcAft>
            </a:pPr>
            <a:r>
              <a:rPr lang="en-US" sz="2400" b="1" dirty="0">
                <a:solidFill>
                  <a:schemeClr val="tx2"/>
                </a:solidFill>
                <a:latin typeface="Arial Rounded MT Bold" panose="020F0704030504030204" pitchFamily="34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Advanced Imaging Methods Using Coded Aperture Digital Holography</a:t>
            </a:r>
            <a:endParaRPr lang="en-US" sz="2400" b="1" dirty="0">
              <a:solidFill>
                <a:schemeClr val="tx2"/>
              </a:solidFill>
              <a:effectLst/>
              <a:latin typeface="Arial Rounded MT Bold" panose="020F0704030504030204" pitchFamily="34" charset="0"/>
              <a:ea typeface="Calibri" panose="020F050202020403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2800" dirty="0"/>
              <a:t> </a:t>
            </a:r>
            <a:r>
              <a:rPr lang="en-US" sz="2800" b="1" dirty="0">
                <a:latin typeface="+mj-lt"/>
              </a:rPr>
              <a:t>Joseph Rosen </a:t>
            </a:r>
          </a:p>
          <a:p>
            <a:pPr algn="ctr" rtl="0" eaLnBrk="1" hangingPunct="1">
              <a:spcBef>
                <a:spcPts val="1200"/>
              </a:spcBef>
            </a:pPr>
            <a:r>
              <a:rPr lang="en-US" sz="2400" dirty="0">
                <a:latin typeface="Arial" charset="0"/>
                <a:cs typeface="Arial" charset="0"/>
              </a:rPr>
              <a:t>School of Electrical and Computer Engineering, </a:t>
            </a:r>
          </a:p>
          <a:p>
            <a:pPr algn="ctr" rtl="0" eaLnBrk="1" hangingPunct="1">
              <a:spcBef>
                <a:spcPts val="1200"/>
              </a:spcBef>
            </a:pPr>
            <a:r>
              <a:rPr lang="en-US" sz="2400" dirty="0">
                <a:latin typeface="Arial" charset="0"/>
                <a:cs typeface="Arial" charset="0"/>
              </a:rPr>
              <a:t>Ben-Gurion University of the Negev, Beer-</a:t>
            </a:r>
            <a:r>
              <a:rPr lang="en-US" sz="2400" dirty="0" err="1">
                <a:latin typeface="Arial" charset="0"/>
                <a:cs typeface="Arial" charset="0"/>
              </a:rPr>
              <a:t>Sheva</a:t>
            </a:r>
            <a:r>
              <a:rPr lang="en-US" sz="2400" dirty="0">
                <a:latin typeface="Arial" charset="0"/>
                <a:cs typeface="Arial" charset="0"/>
              </a:rPr>
              <a:t>, ISRAEL</a:t>
            </a:r>
          </a:p>
          <a:p>
            <a:pPr algn="ctr" rtl="0">
              <a:lnSpc>
                <a:spcPct val="90000"/>
              </a:lnSpc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endParaRPr lang="en-US" sz="1400" b="1" dirty="0">
              <a:latin typeface="Arial" charset="0"/>
              <a:cs typeface="Arial" charset="0"/>
            </a:endParaRPr>
          </a:p>
          <a:p>
            <a:pPr algn="ctr" rtl="0">
              <a:lnSpc>
                <a:spcPct val="90000"/>
              </a:lnSpc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r>
              <a:rPr lang="en-US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Holography meets Advanced Manufacturing </a:t>
            </a:r>
          </a:p>
          <a:p>
            <a:pPr algn="ctr" rtl="0">
              <a:lnSpc>
                <a:spcPct val="90000"/>
              </a:lnSpc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r>
              <a:rPr lang="en-US" sz="2000" b="1" dirty="0">
                <a:solidFill>
                  <a:srgbClr val="7030A0"/>
                </a:solidFill>
                <a:latin typeface="Arial" charset="0"/>
                <a:cs typeface="Arial" charset="0"/>
              </a:rPr>
              <a:t>February 2023</a:t>
            </a:r>
          </a:p>
          <a:p>
            <a:pPr algn="ctr" rtl="0">
              <a:lnSpc>
                <a:spcPct val="90000"/>
              </a:lnSpc>
              <a:spcBef>
                <a:spcPts val="12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r>
              <a:rPr lang="en-US" sz="2000" dirty="0"/>
              <a:t> </a:t>
            </a:r>
            <a:endParaRPr lang="en-US" sz="20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715336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102927" y="1200443"/>
            <a:ext cx="8932215" cy="485588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C252A23-CE60-4C6A-894A-B951C8A62398}"/>
              </a:ext>
            </a:extLst>
          </p:cNvPr>
          <p:cNvSpPr/>
          <p:nvPr/>
        </p:nvSpPr>
        <p:spPr>
          <a:xfrm>
            <a:off x="6099998" y="4888447"/>
            <a:ext cx="31944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b="1" dirty="0"/>
              <a:t>Point-Response Library</a:t>
            </a:r>
          </a:p>
        </p:txBody>
      </p:sp>
      <p:sp>
        <p:nvSpPr>
          <p:cNvPr id="24" name="Rectangle 73"/>
          <p:cNvSpPr/>
          <p:nvPr/>
        </p:nvSpPr>
        <p:spPr>
          <a:xfrm>
            <a:off x="0" y="0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173" name="TextBox 36"/>
          <p:cNvSpPr txBox="1">
            <a:spLocks noChangeArrowheads="1"/>
          </p:cNvSpPr>
          <p:nvPr/>
        </p:nvSpPr>
        <p:spPr bwMode="auto">
          <a:xfrm>
            <a:off x="0" y="36281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53100" algn="ctr" rtl="0">
              <a:spcAft>
                <a:spcPts val="4800"/>
              </a:spcAft>
            </a:pPr>
            <a:r>
              <a:rPr lang="en-US" sz="4800" b="1" dirty="0">
                <a:solidFill>
                  <a:schemeClr val="bg1"/>
                </a:solidFill>
                <a:cs typeface="Arial" charset="0"/>
              </a:rPr>
              <a:t>3D-I-</a:t>
            </a:r>
            <a:r>
              <a:rPr lang="en-US" sz="4800" b="1" dirty="0">
                <a:solidFill>
                  <a:schemeClr val="bg1"/>
                </a:solidFill>
              </a:rPr>
              <a:t>COACH</a:t>
            </a:r>
            <a:endParaRPr lang="en-IL" sz="4800" b="1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562542" y="7062073"/>
            <a:ext cx="59769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0" y="6105886"/>
            <a:ext cx="5443870" cy="781051"/>
            <a:chOff x="0" y="6076949"/>
            <a:chExt cx="5443870" cy="781051"/>
          </a:xfrm>
        </p:grpSpPr>
        <p:pic>
          <p:nvPicPr>
            <p:cNvPr id="1026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0DC3AF9-B99C-43EF-B956-15EAF92F1180}"/>
              </a:ext>
            </a:extLst>
          </p:cNvPr>
          <p:cNvSpPr/>
          <p:nvPr/>
        </p:nvSpPr>
        <p:spPr>
          <a:xfrm>
            <a:off x="1157940" y="1278108"/>
            <a:ext cx="84891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000" b="1" dirty="0"/>
              <a:t>1. System Calibration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631BEEE-6102-4332-91AE-FF95E7543B27}"/>
              </a:ext>
            </a:extLst>
          </p:cNvPr>
          <p:cNvSpPr/>
          <p:nvPr/>
        </p:nvSpPr>
        <p:spPr>
          <a:xfrm>
            <a:off x="6239110" y="3999226"/>
            <a:ext cx="87553" cy="8756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7B24C91-19C6-42E6-AB09-116CE0761148}"/>
              </a:ext>
            </a:extLst>
          </p:cNvPr>
          <p:cNvSpPr/>
          <p:nvPr/>
        </p:nvSpPr>
        <p:spPr>
          <a:xfrm>
            <a:off x="5896202" y="4022659"/>
            <a:ext cx="87553" cy="8756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51" name="Picture 6" descr="Image result for ccd camera">
            <a:extLst>
              <a:ext uri="{FF2B5EF4-FFF2-40B4-BE49-F238E27FC236}">
                <a16:creationId xmlns:a16="http://schemas.microsoft.com/office/drawing/2014/main" id="{CA0F9D72-A97E-495B-8549-9B82D58DE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78438" flipH="1">
            <a:off x="6736213" y="1630068"/>
            <a:ext cx="1533580" cy="153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462F25A-9ADC-4C1B-9F10-E12E3353B9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lum bright="40000" contrast="40000"/>
          </a:blip>
          <a:srcRect l="1148" r="78162" b="73217"/>
          <a:stretch/>
        </p:blipFill>
        <p:spPr>
          <a:xfrm rot="5400000">
            <a:off x="6600243" y="2659201"/>
            <a:ext cx="612883" cy="609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6C1316-EE75-4697-8C85-4EA0F600E5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lum bright="40000" contrast="40000"/>
          </a:blip>
          <a:srcRect l="1148" r="78162" b="73217"/>
          <a:stretch/>
        </p:blipFill>
        <p:spPr>
          <a:xfrm flipV="1">
            <a:off x="6607862" y="2656117"/>
            <a:ext cx="612883" cy="6096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58DCB04-6E40-4DD9-B882-6B5D60904A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lum bright="40000" contrast="40000"/>
          </a:blip>
          <a:srcRect l="1148" r="78162" b="73217"/>
          <a:stretch/>
        </p:blipFill>
        <p:spPr>
          <a:xfrm>
            <a:off x="6615264" y="2679674"/>
            <a:ext cx="612883" cy="60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169801B-24BD-4CBA-931E-5BA5095E6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lum bright="40000" contrast="40000"/>
          </a:blip>
          <a:srcRect l="1148" r="78162" b="73217"/>
          <a:stretch/>
        </p:blipFill>
        <p:spPr>
          <a:xfrm rot="10800000">
            <a:off x="6641488" y="2651127"/>
            <a:ext cx="612883" cy="6096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9E34011-8EEC-4122-A260-1B032AAC04A5}"/>
              </a:ext>
            </a:extLst>
          </p:cNvPr>
          <p:cNvGrpSpPr/>
          <p:nvPr/>
        </p:nvGrpSpPr>
        <p:grpSpPr>
          <a:xfrm>
            <a:off x="3474067" y="2900503"/>
            <a:ext cx="3443291" cy="2954325"/>
            <a:chOff x="4557824" y="2798262"/>
            <a:chExt cx="2148539" cy="1825889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D2BBE9A-161A-4172-A496-03198BDC64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68507" y="2798262"/>
              <a:ext cx="1737856" cy="15011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637EBB3-7339-48D6-80C0-E3B547937DDE}"/>
                </a:ext>
              </a:extLst>
            </p:cNvPr>
            <p:cNvCxnSpPr/>
            <p:nvPr/>
          </p:nvCxnSpPr>
          <p:spPr>
            <a:xfrm>
              <a:off x="4557824" y="4300902"/>
              <a:ext cx="8624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4F7093D-59DB-4787-B1CD-22631C6F5EC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537272" y="4192916"/>
              <a:ext cx="8624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ube 20">
            <a:extLst>
              <a:ext uri="{FF2B5EF4-FFF2-40B4-BE49-F238E27FC236}">
                <a16:creationId xmlns:a16="http://schemas.microsoft.com/office/drawing/2014/main" id="{9C229EA3-ABB3-49C1-AA98-9D7632A1D02A}"/>
              </a:ext>
            </a:extLst>
          </p:cNvPr>
          <p:cNvSpPr/>
          <p:nvPr/>
        </p:nvSpPr>
        <p:spPr>
          <a:xfrm>
            <a:off x="5206098" y="3413558"/>
            <a:ext cx="1165126" cy="924682"/>
          </a:xfrm>
          <a:prstGeom prst="cub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CC61F68-604A-4E95-B82A-3B2AA5308C05}"/>
              </a:ext>
            </a:extLst>
          </p:cNvPr>
          <p:cNvSpPr txBox="1"/>
          <p:nvPr/>
        </p:nvSpPr>
        <p:spPr>
          <a:xfrm>
            <a:off x="4913435" y="3343231"/>
            <a:ext cx="212176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SLM</a:t>
            </a:r>
            <a:endParaRPr lang="en-IL" b="1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80DCA49-A922-457E-91D1-62CB715BB781}"/>
              </a:ext>
            </a:extLst>
          </p:cNvPr>
          <p:cNvGrpSpPr/>
          <p:nvPr/>
        </p:nvGrpSpPr>
        <p:grpSpPr>
          <a:xfrm>
            <a:off x="2921225" y="1941987"/>
            <a:ext cx="2725597" cy="1701158"/>
            <a:chOff x="2143748" y="1762368"/>
            <a:chExt cx="2725597" cy="170115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78C40A9-F744-42A0-B84E-A735A6BC0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3748" y="1762368"/>
              <a:ext cx="2268211" cy="1701158"/>
            </a:xfrm>
            <a:prstGeom prst="rect">
              <a:avLst/>
            </a:prstGeom>
          </p:spPr>
        </p:pic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70488B1-1D82-4479-8EBA-4D6F5189ED26}"/>
                </a:ext>
              </a:extLst>
            </p:cNvPr>
            <p:cNvCxnSpPr>
              <a:cxnSpLocks/>
            </p:cNvCxnSpPr>
            <p:nvPr/>
          </p:nvCxnSpPr>
          <p:spPr>
            <a:xfrm>
              <a:off x="3992643" y="2515793"/>
              <a:ext cx="87670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461292F-F9BA-47D8-8BF9-DFD5AFF26B94}"/>
                </a:ext>
              </a:extLst>
            </p:cNvPr>
            <p:cNvCxnSpPr>
              <a:cxnSpLocks/>
            </p:cNvCxnSpPr>
            <p:nvPr/>
          </p:nvCxnSpPr>
          <p:spPr>
            <a:xfrm>
              <a:off x="4841199" y="2547025"/>
              <a:ext cx="0" cy="88197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D9ED70E6-9F64-424E-B39B-D8FE610817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l="1148" r="78162" b="73217"/>
          <a:stretch/>
        </p:blipFill>
        <p:spPr>
          <a:xfrm rot="5400000">
            <a:off x="7722746" y="3503729"/>
            <a:ext cx="612883" cy="6096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075CAB3-220A-4CFD-BACE-7F6B5B76CD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l="1148" r="78162" b="73217"/>
          <a:stretch/>
        </p:blipFill>
        <p:spPr>
          <a:xfrm flipV="1">
            <a:off x="7908578" y="3849734"/>
            <a:ext cx="612883" cy="6096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0A28092-91C6-4984-BD8D-E12E01D8E9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l="1148" r="78162" b="73217"/>
          <a:stretch/>
        </p:blipFill>
        <p:spPr>
          <a:xfrm>
            <a:off x="8148201" y="4159276"/>
            <a:ext cx="612883" cy="6096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8DAEC19-140F-4404-AB73-80010B86F6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l="1148" r="78162" b="73217"/>
          <a:stretch/>
        </p:blipFill>
        <p:spPr>
          <a:xfrm rot="10800000">
            <a:off x="8355561" y="4371964"/>
            <a:ext cx="612883" cy="609600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7D8CCCC5-3967-4D9F-ADF1-ACD24C2758B8}"/>
              </a:ext>
            </a:extLst>
          </p:cNvPr>
          <p:cNvSpPr/>
          <p:nvPr/>
        </p:nvSpPr>
        <p:spPr>
          <a:xfrm>
            <a:off x="4772088" y="4689331"/>
            <a:ext cx="87553" cy="8756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0DDCC6E-C689-4517-A5B0-0A3BD122A92E}"/>
              </a:ext>
            </a:extLst>
          </p:cNvPr>
          <p:cNvSpPr/>
          <p:nvPr/>
        </p:nvSpPr>
        <p:spPr>
          <a:xfrm>
            <a:off x="4600598" y="4844666"/>
            <a:ext cx="87553" cy="8756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0B923BA-6D10-4959-8FFF-A6A1AD57CEAD}"/>
              </a:ext>
            </a:extLst>
          </p:cNvPr>
          <p:cNvSpPr/>
          <p:nvPr/>
        </p:nvSpPr>
        <p:spPr>
          <a:xfrm>
            <a:off x="4403847" y="5005606"/>
            <a:ext cx="87553" cy="8756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709934F-DDE1-48B8-8825-98260D61A501}"/>
              </a:ext>
            </a:extLst>
          </p:cNvPr>
          <p:cNvSpPr/>
          <p:nvPr/>
        </p:nvSpPr>
        <p:spPr>
          <a:xfrm>
            <a:off x="4222268" y="5163053"/>
            <a:ext cx="87553" cy="8756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F2E467-9924-7A18-6C80-43CA3FF8F2FD}"/>
              </a:ext>
            </a:extLst>
          </p:cNvPr>
          <p:cNvSpPr txBox="1"/>
          <p:nvPr/>
        </p:nvSpPr>
        <p:spPr>
          <a:xfrm>
            <a:off x="167085" y="3373188"/>
            <a:ext cx="38647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IL" b="1" dirty="0"/>
              <a:t>A. Vijayakumar and J. Rosen, "Interferenceless coded aperture correlation holography</a:t>
            </a:r>
            <a:r>
              <a:rPr lang="en-US" b="1" dirty="0"/>
              <a:t>- </a:t>
            </a:r>
            <a:r>
              <a:rPr lang="en-IL" b="1" dirty="0"/>
              <a:t>a new technique for recording incoherent digital holograms without two-wave interference," </a:t>
            </a:r>
            <a:r>
              <a:rPr lang="en-IL" b="1" dirty="0" err="1"/>
              <a:t>Opt</a:t>
            </a:r>
            <a:r>
              <a:rPr lang="en-US" b="1" dirty="0" err="1"/>
              <a:t>ics</a:t>
            </a:r>
            <a:r>
              <a:rPr lang="en-IL" b="1" dirty="0"/>
              <a:t> Express  25, 13883-13896 (2017).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A8ED746-04B1-4569-933B-7AB331B2B9F0}"/>
              </a:ext>
            </a:extLst>
          </p:cNvPr>
          <p:cNvCxnSpPr>
            <a:cxnSpLocks/>
          </p:cNvCxnSpPr>
          <p:nvPr/>
        </p:nvCxnSpPr>
        <p:spPr>
          <a:xfrm flipV="1">
            <a:off x="4838195" y="3948059"/>
            <a:ext cx="874875" cy="76019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4B8245E-2C4D-9341-55F4-DF2B76A6493F}"/>
              </a:ext>
            </a:extLst>
          </p:cNvPr>
          <p:cNvSpPr txBox="1"/>
          <p:nvPr/>
        </p:nvSpPr>
        <p:spPr>
          <a:xfrm>
            <a:off x="7619785" y="4179096"/>
            <a:ext cx="374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</a:t>
            </a:r>
            <a:endParaRPr lang="en-I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712FFD-0BC8-6B93-2112-8A30B2F8D71D}"/>
              </a:ext>
            </a:extLst>
          </p:cNvPr>
          <p:cNvSpPr txBox="1"/>
          <p:nvPr/>
        </p:nvSpPr>
        <p:spPr>
          <a:xfrm>
            <a:off x="8029187" y="4723835"/>
            <a:ext cx="374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1</a:t>
            </a:r>
            <a:endParaRPr lang="en-I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6F6959-EFB3-58BF-3B08-9A8A6CC41E27}"/>
              </a:ext>
            </a:extLst>
          </p:cNvPr>
          <p:cNvSpPr txBox="1"/>
          <p:nvPr/>
        </p:nvSpPr>
        <p:spPr>
          <a:xfrm>
            <a:off x="7870144" y="4437649"/>
            <a:ext cx="374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2</a:t>
            </a:r>
            <a:endParaRPr lang="en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4A8D5B-C7E0-1479-F30C-101BD4F5B78C}"/>
              </a:ext>
            </a:extLst>
          </p:cNvPr>
          <p:cNvSpPr txBox="1"/>
          <p:nvPr/>
        </p:nvSpPr>
        <p:spPr>
          <a:xfrm>
            <a:off x="7401478" y="3857609"/>
            <a:ext cx="374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4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4592380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73" grpId="0" animBg="1"/>
      <p:bldP spid="74" grpId="0" animBg="1"/>
      <p:bldP spid="75" grpId="0" animBg="1"/>
      <p:bldP spid="7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3"/>
          <p:cNvSpPr/>
          <p:nvPr/>
        </p:nvSpPr>
        <p:spPr>
          <a:xfrm>
            <a:off x="0" y="0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175861" y="1059221"/>
            <a:ext cx="8750300" cy="485588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173" name="TextBox 36"/>
          <p:cNvSpPr txBox="1">
            <a:spLocks noChangeArrowheads="1"/>
          </p:cNvSpPr>
          <p:nvPr/>
        </p:nvSpPr>
        <p:spPr bwMode="auto">
          <a:xfrm>
            <a:off x="0" y="36281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53100" algn="ctr" rtl="0">
              <a:spcAft>
                <a:spcPts val="4800"/>
              </a:spcAft>
            </a:pPr>
            <a:r>
              <a:rPr lang="en-US" sz="4800" b="1" dirty="0">
                <a:solidFill>
                  <a:schemeClr val="bg1"/>
                </a:solidFill>
                <a:cs typeface="Arial" charset="0"/>
              </a:rPr>
              <a:t>3D-I-</a:t>
            </a:r>
            <a:r>
              <a:rPr lang="en-US" sz="4800" b="1" dirty="0">
                <a:solidFill>
                  <a:schemeClr val="bg1"/>
                </a:solidFill>
              </a:rPr>
              <a:t>COACH</a:t>
            </a:r>
            <a:endParaRPr lang="en-IL" sz="4800" b="1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562542" y="7033136"/>
            <a:ext cx="59769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1026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0DC3AF9-B99C-43EF-B956-15EAF92F1180}"/>
              </a:ext>
            </a:extLst>
          </p:cNvPr>
          <p:cNvSpPr/>
          <p:nvPr/>
        </p:nvSpPr>
        <p:spPr>
          <a:xfrm>
            <a:off x="110575" y="991782"/>
            <a:ext cx="49780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000" b="1" dirty="0"/>
              <a:t>2. Recording hologram 	of 3D object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877F87-A13B-A337-E1E4-3E6DEEA10E0B}"/>
              </a:ext>
            </a:extLst>
          </p:cNvPr>
          <p:cNvGrpSpPr/>
          <p:nvPr/>
        </p:nvGrpSpPr>
        <p:grpSpPr>
          <a:xfrm>
            <a:off x="861498" y="1189178"/>
            <a:ext cx="7459704" cy="4667450"/>
            <a:chOff x="861498" y="1189178"/>
            <a:chExt cx="7459704" cy="46674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D06F75-7ABE-4E06-BE00-362434C41592}"/>
                </a:ext>
              </a:extLst>
            </p:cNvPr>
            <p:cNvGrpSpPr/>
            <p:nvPr/>
          </p:nvGrpSpPr>
          <p:grpSpPr>
            <a:xfrm>
              <a:off x="5358264" y="2782509"/>
              <a:ext cx="2121763" cy="1005392"/>
              <a:chOff x="4736004" y="1963619"/>
              <a:chExt cx="2121763" cy="1005392"/>
            </a:xfrm>
          </p:grpSpPr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9C229EA3-ABB3-49C1-AA98-9D7632A1D02A}"/>
                  </a:ext>
                </a:extLst>
              </p:cNvPr>
              <p:cNvSpPr/>
              <p:nvPr/>
            </p:nvSpPr>
            <p:spPr>
              <a:xfrm>
                <a:off x="5214323" y="2044329"/>
                <a:ext cx="1165126" cy="924682"/>
              </a:xfrm>
              <a:prstGeom prst="cub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CC61F68-604A-4E95-B82A-3B2AA5308C05}"/>
                  </a:ext>
                </a:extLst>
              </p:cNvPr>
              <p:cNvSpPr txBox="1"/>
              <p:nvPr/>
            </p:nvSpPr>
            <p:spPr>
              <a:xfrm>
                <a:off x="4736004" y="1963619"/>
                <a:ext cx="2121763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SLM</a:t>
                </a:r>
                <a:endParaRPr lang="en-IL" b="1" dirty="0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8AD7C33E-811E-4DA8-8006-EC384443312E}"/>
                </a:ext>
              </a:extLst>
            </p:cNvPr>
            <p:cNvGrpSpPr/>
            <p:nvPr/>
          </p:nvGrpSpPr>
          <p:grpSpPr>
            <a:xfrm>
              <a:off x="2571453" y="3715913"/>
              <a:ext cx="1503746" cy="1921639"/>
              <a:chOff x="1261818" y="4136831"/>
              <a:chExt cx="1503746" cy="1921639"/>
            </a:xfrm>
          </p:grpSpPr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0FCD23C4-9C67-4A25-9647-1379EB7D6A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72068" y="4229670"/>
                <a:ext cx="1361959" cy="1828800"/>
              </a:xfrm>
              <a:prstGeom prst="rect">
                <a:avLst/>
              </a:prstGeom>
            </p:spPr>
          </p:pic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CB4EDA5-96AA-48DD-A8A3-60D73A4AD796}"/>
                  </a:ext>
                </a:extLst>
              </p:cNvPr>
              <p:cNvSpPr/>
              <p:nvPr/>
            </p:nvSpPr>
            <p:spPr>
              <a:xfrm>
                <a:off x="1261818" y="4136831"/>
                <a:ext cx="1503746" cy="131860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032182E-397C-47B3-B8B7-1E33138A64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8264" y="3279874"/>
              <a:ext cx="924261" cy="70489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460BA55-F0BA-4FD5-8645-12603FAE4FDF}"/>
                </a:ext>
              </a:extLst>
            </p:cNvPr>
            <p:cNvGrpSpPr/>
            <p:nvPr/>
          </p:nvGrpSpPr>
          <p:grpSpPr>
            <a:xfrm>
              <a:off x="7228372" y="1189178"/>
              <a:ext cx="1092830" cy="1453051"/>
              <a:chOff x="5773864" y="2925859"/>
              <a:chExt cx="1092830" cy="1453051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E8606A1-54A2-4A1A-B6CA-39F9BC8680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2306" y="3544016"/>
                <a:ext cx="834894" cy="834894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811765E-6E46-477F-B138-5B32168AD62D}"/>
                  </a:ext>
                </a:extLst>
              </p:cNvPr>
              <p:cNvSpPr txBox="1"/>
              <p:nvPr/>
            </p:nvSpPr>
            <p:spPr>
              <a:xfrm>
                <a:off x="5773864" y="2925859"/>
                <a:ext cx="10928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Bahnschrift Condensed" panose="020B0502040204020203" pitchFamily="34" charset="0"/>
                  </a:rPr>
                  <a:t>Object hologram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E8FA64A-D50E-4451-B9B4-37D1F4BDA876}"/>
                </a:ext>
              </a:extLst>
            </p:cNvPr>
            <p:cNvSpPr txBox="1"/>
            <p:nvPr/>
          </p:nvSpPr>
          <p:spPr>
            <a:xfrm>
              <a:off x="861498" y="4396549"/>
              <a:ext cx="2816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Multi-Plane Object</a:t>
              </a:r>
              <a:endParaRPr lang="en-IL" sz="2400" b="1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342B34A-E749-405F-A694-584F2BF14C98}"/>
                </a:ext>
              </a:extLst>
            </p:cNvPr>
            <p:cNvGrpSpPr/>
            <p:nvPr/>
          </p:nvGrpSpPr>
          <p:grpSpPr>
            <a:xfrm>
              <a:off x="3913739" y="3925897"/>
              <a:ext cx="1503746" cy="1930731"/>
              <a:chOff x="2868603" y="4302891"/>
              <a:chExt cx="1503746" cy="1930731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97CE72A0-4698-452D-B9C4-B7DE39866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4969" y="4302891"/>
                <a:ext cx="1361959" cy="1828800"/>
              </a:xfrm>
              <a:prstGeom prst="rect">
                <a:avLst/>
              </a:prstGeom>
            </p:spPr>
          </p:pic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68629C9F-5237-4457-998A-72FFDF98A56B}"/>
                  </a:ext>
                </a:extLst>
              </p:cNvPr>
              <p:cNvSpPr/>
              <p:nvPr/>
            </p:nvSpPr>
            <p:spPr>
              <a:xfrm>
                <a:off x="2868603" y="5190178"/>
                <a:ext cx="1503746" cy="10434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A1BA963E-7512-4380-ADCA-819657054A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4662" y="2260903"/>
              <a:ext cx="752772" cy="58670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82F06B7-12B6-45C9-AC95-073210E75CFA}"/>
                </a:ext>
              </a:extLst>
            </p:cNvPr>
            <p:cNvCxnSpPr/>
            <p:nvPr/>
          </p:nvCxnSpPr>
          <p:spPr>
            <a:xfrm>
              <a:off x="5298493" y="2065853"/>
              <a:ext cx="147166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4291E33-99E0-437C-B949-7039171EF283}"/>
                </a:ext>
              </a:extLst>
            </p:cNvPr>
            <p:cNvCxnSpPr>
              <a:cxnSpLocks/>
            </p:cNvCxnSpPr>
            <p:nvPr/>
          </p:nvCxnSpPr>
          <p:spPr>
            <a:xfrm>
              <a:off x="6742008" y="2097085"/>
              <a:ext cx="0" cy="88197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17FDC3B-1AF5-4094-9495-85F4C2041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3534" y="1605587"/>
              <a:ext cx="1202001" cy="1193615"/>
            </a:xfrm>
            <a:prstGeom prst="rect">
              <a:avLst/>
            </a:prstGeom>
          </p:spPr>
        </p:pic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4AEA5E13-0E6D-4153-BCD8-4B1F41C5E9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5861" y="4512431"/>
              <a:ext cx="902622" cy="58952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1292147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218438" y="1178503"/>
            <a:ext cx="8750300" cy="485588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A5018FD-69A3-45F0-809E-9AD22C9FB4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1148" r="78162" b="73217"/>
          <a:stretch/>
        </p:blipFill>
        <p:spPr>
          <a:xfrm>
            <a:off x="3959117" y="2681124"/>
            <a:ext cx="612883" cy="609600"/>
          </a:xfrm>
          <a:prstGeom prst="rect">
            <a:avLst/>
          </a:prstGeom>
        </p:spPr>
      </p:pic>
      <p:sp>
        <p:nvSpPr>
          <p:cNvPr id="24" name="Rectangle 73"/>
          <p:cNvSpPr/>
          <p:nvPr/>
        </p:nvSpPr>
        <p:spPr>
          <a:xfrm>
            <a:off x="0" y="0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173" name="TextBox 36"/>
          <p:cNvSpPr txBox="1">
            <a:spLocks noChangeArrowheads="1"/>
          </p:cNvSpPr>
          <p:nvPr/>
        </p:nvSpPr>
        <p:spPr bwMode="auto">
          <a:xfrm>
            <a:off x="0" y="36281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53100" algn="ctr" rtl="0">
              <a:spcAft>
                <a:spcPts val="4800"/>
              </a:spcAft>
            </a:pPr>
            <a:r>
              <a:rPr lang="en-US" sz="4800" b="1" dirty="0">
                <a:solidFill>
                  <a:schemeClr val="bg1"/>
                </a:solidFill>
                <a:cs typeface="Arial" charset="0"/>
              </a:rPr>
              <a:t>3D-I-</a:t>
            </a:r>
            <a:r>
              <a:rPr lang="en-US" sz="4800" b="1" dirty="0">
                <a:solidFill>
                  <a:schemeClr val="bg1"/>
                </a:solidFill>
              </a:rPr>
              <a:t>COACH</a:t>
            </a:r>
            <a:endParaRPr lang="en-IL" sz="4800" b="1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562542" y="7033136"/>
            <a:ext cx="59769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1026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0DC3AF9-B99C-43EF-B956-15EAF92F1180}"/>
              </a:ext>
            </a:extLst>
          </p:cNvPr>
          <p:cNvSpPr/>
          <p:nvPr/>
        </p:nvSpPr>
        <p:spPr>
          <a:xfrm>
            <a:off x="313247" y="1116975"/>
            <a:ext cx="84891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000" b="1" dirty="0"/>
              <a:t>3. Image Reconstruction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60BA55-F0BA-4FD5-8645-12603FAE4FDF}"/>
              </a:ext>
            </a:extLst>
          </p:cNvPr>
          <p:cNvGrpSpPr/>
          <p:nvPr/>
        </p:nvGrpSpPr>
        <p:grpSpPr>
          <a:xfrm>
            <a:off x="541466" y="2215478"/>
            <a:ext cx="1092830" cy="1453051"/>
            <a:chOff x="5773864" y="2925859"/>
            <a:chExt cx="1092830" cy="14530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8606A1-54A2-4A1A-B6CA-39F9BC868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2306" y="3544016"/>
              <a:ext cx="834894" cy="83489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811765E-6E46-477F-B138-5B32168AD62D}"/>
                </a:ext>
              </a:extLst>
            </p:cNvPr>
            <p:cNvSpPr txBox="1"/>
            <p:nvPr/>
          </p:nvSpPr>
          <p:spPr>
            <a:xfrm>
              <a:off x="5773864" y="2925859"/>
              <a:ext cx="1092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Object hologram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6CAEE7E-4BF2-4646-B650-216C0934EBE9}"/>
              </a:ext>
            </a:extLst>
          </p:cNvPr>
          <p:cNvGrpSpPr/>
          <p:nvPr/>
        </p:nvGrpSpPr>
        <p:grpSpPr>
          <a:xfrm>
            <a:off x="3980705" y="1875437"/>
            <a:ext cx="3767919" cy="2694434"/>
            <a:chOff x="4568585" y="1760208"/>
            <a:chExt cx="3767919" cy="269443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791C562-7A89-44DF-830C-C5A8446106CB}"/>
                </a:ext>
              </a:extLst>
            </p:cNvPr>
            <p:cNvGrpSpPr/>
            <p:nvPr/>
          </p:nvGrpSpPr>
          <p:grpSpPr>
            <a:xfrm>
              <a:off x="6826508" y="1760208"/>
              <a:ext cx="1509996" cy="2694434"/>
              <a:chOff x="5443551" y="2360850"/>
              <a:chExt cx="1509996" cy="269443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BF90B991-B1FE-4136-AD0A-952BC1E81847}"/>
                  </a:ext>
                </a:extLst>
              </p:cNvPr>
              <p:cNvGrpSpPr/>
              <p:nvPr/>
            </p:nvGrpSpPr>
            <p:grpSpPr>
              <a:xfrm>
                <a:off x="5449801" y="2360850"/>
                <a:ext cx="1503746" cy="1907121"/>
                <a:chOff x="3964414" y="3745873"/>
                <a:chExt cx="1503746" cy="1907121"/>
              </a:xfrm>
            </p:grpSpPr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0FCD23C4-9C67-4A25-9647-1379EB7D6A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83075" y="3745873"/>
                  <a:ext cx="1361959" cy="1828800"/>
                </a:xfrm>
                <a:prstGeom prst="rect">
                  <a:avLst/>
                </a:prstGeom>
              </p:spPr>
            </p:pic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CCB4EDA5-96AA-48DD-A8A3-60D73A4AD796}"/>
                    </a:ext>
                  </a:extLst>
                </p:cNvPr>
                <p:cNvSpPr/>
                <p:nvPr/>
              </p:nvSpPr>
              <p:spPr>
                <a:xfrm>
                  <a:off x="3964414" y="4855872"/>
                  <a:ext cx="1503746" cy="79712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2DA8FE7A-3EFB-4ECF-BEE2-072D2726154D}"/>
                  </a:ext>
                </a:extLst>
              </p:cNvPr>
              <p:cNvGrpSpPr/>
              <p:nvPr/>
            </p:nvGrpSpPr>
            <p:grpSpPr>
              <a:xfrm>
                <a:off x="5443551" y="3144376"/>
                <a:ext cx="1503746" cy="1910908"/>
                <a:chOff x="3964414" y="3742086"/>
                <a:chExt cx="1503746" cy="1910908"/>
              </a:xfrm>
            </p:grpSpPr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F30B1474-F304-43C5-A5DB-A379A7A773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89330" y="3742086"/>
                  <a:ext cx="1361959" cy="1828800"/>
                </a:xfrm>
                <a:prstGeom prst="rect">
                  <a:avLst/>
                </a:prstGeom>
              </p:spPr>
            </p:pic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F2B4872D-7019-4FEC-BCCD-D0060C27653A}"/>
                    </a:ext>
                  </a:extLst>
                </p:cNvPr>
                <p:cNvSpPr/>
                <p:nvPr/>
              </p:nvSpPr>
              <p:spPr>
                <a:xfrm>
                  <a:off x="3964414" y="4855872"/>
                  <a:ext cx="1503746" cy="79712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D913D12-A4A6-4944-8809-AA01A4168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lum bright="40000" contrast="40000"/>
            </a:blip>
            <a:srcRect l="1148" r="78162" b="73217"/>
            <a:stretch/>
          </p:blipFill>
          <p:spPr>
            <a:xfrm>
              <a:off x="4568585" y="2555561"/>
              <a:ext cx="612883" cy="60960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14762C7-F2E4-4D9E-880A-3AEDEBF66EC1}"/>
              </a:ext>
            </a:extLst>
          </p:cNvPr>
          <p:cNvSpPr txBox="1"/>
          <p:nvPr/>
        </p:nvSpPr>
        <p:spPr>
          <a:xfrm>
            <a:off x="1542782" y="3000344"/>
            <a:ext cx="2638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800" b="1" dirty="0"/>
              <a:t>CORRELATION</a:t>
            </a:r>
            <a:endParaRPr lang="en-IL" sz="2800" b="1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7FDAFAF-7AF1-4FBA-8E6E-35E5DF7E87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1148" r="78162" b="73217"/>
          <a:stretch/>
        </p:blipFill>
        <p:spPr>
          <a:xfrm>
            <a:off x="4176330" y="3068426"/>
            <a:ext cx="612883" cy="6096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ABA8EA8-3A83-49F8-AC8F-05CD6C399AA9}"/>
              </a:ext>
            </a:extLst>
          </p:cNvPr>
          <p:cNvSpPr txBox="1"/>
          <p:nvPr/>
        </p:nvSpPr>
        <p:spPr>
          <a:xfrm>
            <a:off x="5404769" y="2739908"/>
            <a:ext cx="516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4800" b="1" dirty="0"/>
              <a:t>=</a:t>
            </a:r>
            <a:endParaRPr lang="en-IL" sz="4800" b="1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5A7B31A-9CC3-4814-BB46-094D92E0E6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1148" r="78162" b="73217"/>
          <a:stretch/>
        </p:blipFill>
        <p:spPr>
          <a:xfrm>
            <a:off x="4504531" y="3417903"/>
            <a:ext cx="612883" cy="6096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9787B320-F014-4707-9B89-64031ECD833F}"/>
              </a:ext>
            </a:extLst>
          </p:cNvPr>
          <p:cNvSpPr/>
          <p:nvPr/>
        </p:nvSpPr>
        <p:spPr>
          <a:xfrm>
            <a:off x="3033514" y="2164175"/>
            <a:ext cx="31944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000" b="1" dirty="0"/>
              <a:t>Point-Response Library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74F494B-8178-4A94-9142-01CC6B8882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723589" y="4219625"/>
            <a:ext cx="2133076" cy="139760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EEE9E85-B339-4DB3-80D7-0F065C5CA17E}"/>
              </a:ext>
            </a:extLst>
          </p:cNvPr>
          <p:cNvGrpSpPr/>
          <p:nvPr/>
        </p:nvGrpSpPr>
        <p:grpSpPr>
          <a:xfrm>
            <a:off x="6251189" y="1877270"/>
            <a:ext cx="1406023" cy="2862453"/>
            <a:chOff x="4539422" y="1086416"/>
            <a:chExt cx="1406023" cy="2862453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3C01510-9D88-4BC2-B771-025B2B3BB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1054" y="1086416"/>
              <a:ext cx="1361959" cy="182880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A831884-737F-46FC-AF16-30B37172838A}"/>
                </a:ext>
              </a:extLst>
            </p:cNvPr>
            <p:cNvGrpSpPr/>
            <p:nvPr/>
          </p:nvGrpSpPr>
          <p:grpSpPr>
            <a:xfrm>
              <a:off x="4539422" y="2113408"/>
              <a:ext cx="1406023" cy="1835461"/>
              <a:chOff x="4244460" y="2134005"/>
              <a:chExt cx="1406023" cy="1835461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C1796F7D-DB3C-457B-89B3-4D1C3977B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49593" y="2134005"/>
                <a:ext cx="1361959" cy="1828800"/>
              </a:xfrm>
              <a:prstGeom prst="rect">
                <a:avLst/>
              </a:prstGeom>
            </p:spPr>
          </p:pic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CA31CA3-22E7-4DE9-8AF6-4C6278A3E2FD}"/>
                  </a:ext>
                </a:extLst>
              </p:cNvPr>
              <p:cNvSpPr/>
              <p:nvPr/>
            </p:nvSpPr>
            <p:spPr>
              <a:xfrm>
                <a:off x="4244460" y="3172344"/>
                <a:ext cx="1406023" cy="79712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2C94A40B-F3EA-43EA-9687-F7B84DAF89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578" y="2260340"/>
            <a:ext cx="1429167" cy="18901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62E1AC6-0809-4844-ABB4-EBC81F31661D}"/>
              </a:ext>
            </a:extLst>
          </p:cNvPr>
          <p:cNvGrpSpPr/>
          <p:nvPr/>
        </p:nvGrpSpPr>
        <p:grpSpPr>
          <a:xfrm>
            <a:off x="4191129" y="2260341"/>
            <a:ext cx="3690057" cy="1890139"/>
            <a:chOff x="4754139" y="2137958"/>
            <a:chExt cx="3690057" cy="189013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DE7B6EB-FE86-4258-A894-99580ED29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lum bright="40000" contrast="40000"/>
            </a:blip>
            <a:srcRect l="1148" r="78162" b="73217"/>
            <a:stretch/>
          </p:blipFill>
          <p:spPr>
            <a:xfrm rot="5400000">
              <a:off x="4752497" y="2916547"/>
              <a:ext cx="612883" cy="60960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92AA091-B0CF-42C2-AABF-4255FD3FC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029" y="2137958"/>
              <a:ext cx="1429167" cy="1890139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436B5C7-29AC-44BC-99C3-EECE17BA4AD3}"/>
              </a:ext>
            </a:extLst>
          </p:cNvPr>
          <p:cNvGrpSpPr/>
          <p:nvPr/>
        </p:nvGrpSpPr>
        <p:grpSpPr>
          <a:xfrm>
            <a:off x="6806402" y="2858229"/>
            <a:ext cx="1509996" cy="2672596"/>
            <a:chOff x="5443551" y="2382688"/>
            <a:chExt cx="1509996" cy="2672596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BD7C3A2-C17F-497A-AD27-6A8FAD663E22}"/>
                </a:ext>
              </a:extLst>
            </p:cNvPr>
            <p:cNvGrpSpPr/>
            <p:nvPr/>
          </p:nvGrpSpPr>
          <p:grpSpPr>
            <a:xfrm>
              <a:off x="5446300" y="2382688"/>
              <a:ext cx="1507247" cy="1885283"/>
              <a:chOff x="3960913" y="3767711"/>
              <a:chExt cx="1507247" cy="1885283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4B363D44-38DE-4741-9DFA-F6D516E32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0913" y="3767711"/>
                <a:ext cx="1361959" cy="1828800"/>
              </a:xfrm>
              <a:prstGeom prst="rect">
                <a:avLst/>
              </a:prstGeom>
            </p:spPr>
          </p:pic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2E6FCCA0-6CFA-48F5-8B8C-0066B3040E31}"/>
                  </a:ext>
                </a:extLst>
              </p:cNvPr>
              <p:cNvSpPr/>
              <p:nvPr/>
            </p:nvSpPr>
            <p:spPr>
              <a:xfrm>
                <a:off x="3964414" y="4855872"/>
                <a:ext cx="1503746" cy="79712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0364CBA-87F8-4D13-BBDD-4B6C00D35177}"/>
                </a:ext>
              </a:extLst>
            </p:cNvPr>
            <p:cNvGrpSpPr/>
            <p:nvPr/>
          </p:nvGrpSpPr>
          <p:grpSpPr>
            <a:xfrm>
              <a:off x="5443551" y="3166509"/>
              <a:ext cx="1503746" cy="1888775"/>
              <a:chOff x="3964414" y="3764219"/>
              <a:chExt cx="1503746" cy="188877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F69ACD7D-E199-48DE-902E-1AC69E712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6639" y="3764219"/>
                <a:ext cx="1361959" cy="1828800"/>
              </a:xfrm>
              <a:prstGeom prst="rect">
                <a:avLst/>
              </a:prstGeom>
            </p:spPr>
          </p:pic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EE07029-61AD-4F57-A66C-BED16965E993}"/>
                  </a:ext>
                </a:extLst>
              </p:cNvPr>
              <p:cNvSpPr/>
              <p:nvPr/>
            </p:nvSpPr>
            <p:spPr>
              <a:xfrm>
                <a:off x="3964414" y="4855872"/>
                <a:ext cx="1503746" cy="79712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55B12F-7353-4A23-897F-8AB5B11B3D47}"/>
              </a:ext>
            </a:extLst>
          </p:cNvPr>
          <p:cNvGrpSpPr/>
          <p:nvPr/>
        </p:nvGrpSpPr>
        <p:grpSpPr>
          <a:xfrm>
            <a:off x="4529959" y="2604228"/>
            <a:ext cx="4035654" cy="2740267"/>
            <a:chOff x="4337854" y="2518482"/>
            <a:chExt cx="4035654" cy="274026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E928E31-CC7E-4AEA-9D67-DBB63D286837}"/>
                </a:ext>
              </a:extLst>
            </p:cNvPr>
            <p:cNvGrpSpPr/>
            <p:nvPr/>
          </p:nvGrpSpPr>
          <p:grpSpPr>
            <a:xfrm>
              <a:off x="6582200" y="2518482"/>
              <a:ext cx="1791308" cy="2740267"/>
              <a:chOff x="5162239" y="2220686"/>
              <a:chExt cx="1791308" cy="2740267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DD640AD-C98D-45F5-B75D-42BF793F93EF}"/>
                  </a:ext>
                </a:extLst>
              </p:cNvPr>
              <p:cNvGrpSpPr/>
              <p:nvPr/>
            </p:nvGrpSpPr>
            <p:grpSpPr>
              <a:xfrm>
                <a:off x="5196316" y="2220686"/>
                <a:ext cx="1757231" cy="2047285"/>
                <a:chOff x="3710929" y="3605709"/>
                <a:chExt cx="1757231" cy="2047285"/>
              </a:xfrm>
            </p:grpSpPr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F2C706D8-2B10-4960-9986-B3F31F953C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0929" y="3605709"/>
                  <a:ext cx="1361959" cy="1828800"/>
                </a:xfrm>
                <a:prstGeom prst="rect">
                  <a:avLst/>
                </a:prstGeom>
              </p:spPr>
            </p:pic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531E4936-BEF2-48F0-A6B5-AA9E053ACCAB}"/>
                    </a:ext>
                  </a:extLst>
                </p:cNvPr>
                <p:cNvSpPr/>
                <p:nvPr/>
              </p:nvSpPr>
              <p:spPr>
                <a:xfrm>
                  <a:off x="3964414" y="4855872"/>
                  <a:ext cx="1503746" cy="79712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33438105-1D27-4B41-8ED2-32EAFDA65917}"/>
                  </a:ext>
                </a:extLst>
              </p:cNvPr>
              <p:cNvGrpSpPr/>
              <p:nvPr/>
            </p:nvGrpSpPr>
            <p:grpSpPr>
              <a:xfrm>
                <a:off x="5162239" y="3121534"/>
                <a:ext cx="1503746" cy="1839419"/>
                <a:chOff x="3683102" y="3719244"/>
                <a:chExt cx="1503746" cy="1839419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B5A133D0-7B8D-4031-95DE-1461B7182E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7178" y="3719244"/>
                  <a:ext cx="1361959" cy="1828800"/>
                </a:xfrm>
                <a:prstGeom prst="rect">
                  <a:avLst/>
                </a:prstGeom>
              </p:spPr>
            </p:pic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3CB9B357-309E-4A03-A6CF-FC17DE5DF4AA}"/>
                    </a:ext>
                  </a:extLst>
                </p:cNvPr>
                <p:cNvSpPr/>
                <p:nvPr/>
              </p:nvSpPr>
              <p:spPr>
                <a:xfrm>
                  <a:off x="3683102" y="4761541"/>
                  <a:ext cx="1503746" cy="79712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8E2D219-0E08-4D81-8198-38FAFBB19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lum bright="40000" contrast="40000"/>
            </a:blip>
            <a:srcRect l="1148" r="78162" b="73217"/>
            <a:stretch/>
          </p:blipFill>
          <p:spPr>
            <a:xfrm flipV="1">
              <a:off x="4337854" y="3309143"/>
              <a:ext cx="612883" cy="6096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6CA760-F0FD-4811-A26E-5EF3740C1F4D}"/>
              </a:ext>
            </a:extLst>
          </p:cNvPr>
          <p:cNvGrpSpPr/>
          <p:nvPr/>
        </p:nvGrpSpPr>
        <p:grpSpPr>
          <a:xfrm>
            <a:off x="4815659" y="3017236"/>
            <a:ext cx="3676673" cy="1890139"/>
            <a:chOff x="4546838" y="2830020"/>
            <a:chExt cx="3676673" cy="189013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E56883A-4115-421B-9506-01378A037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lum bright="40000" contrast="40000"/>
            </a:blip>
            <a:srcRect l="1148" r="78162" b="73217"/>
            <a:stretch/>
          </p:blipFill>
          <p:spPr>
            <a:xfrm rot="16200000">
              <a:off x="4545196" y="3570905"/>
              <a:ext cx="612883" cy="6096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AAF1D44-FADA-428B-BBE8-CF7D5B18F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344" y="2830020"/>
              <a:ext cx="1429167" cy="1890139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D1867CC-A957-1952-4A72-56904AA077AA}"/>
              </a:ext>
            </a:extLst>
          </p:cNvPr>
          <p:cNvSpPr txBox="1"/>
          <p:nvPr/>
        </p:nvSpPr>
        <p:spPr>
          <a:xfrm>
            <a:off x="5116811" y="3258438"/>
            <a:ext cx="374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</a:t>
            </a:r>
            <a:endParaRPr lang="en-I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5634E3-4664-490D-0BF8-A9C75D7B9514}"/>
              </a:ext>
            </a:extLst>
          </p:cNvPr>
          <p:cNvSpPr txBox="1"/>
          <p:nvPr/>
        </p:nvSpPr>
        <p:spPr>
          <a:xfrm>
            <a:off x="4653238" y="2598239"/>
            <a:ext cx="374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1</a:t>
            </a:r>
            <a:endParaRPr lang="en-IL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BA52DF-A458-0F1E-F823-0F0E84608244}"/>
              </a:ext>
            </a:extLst>
          </p:cNvPr>
          <p:cNvSpPr txBox="1"/>
          <p:nvPr/>
        </p:nvSpPr>
        <p:spPr>
          <a:xfrm>
            <a:off x="4855729" y="2950958"/>
            <a:ext cx="374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2</a:t>
            </a:r>
            <a:endParaRPr lang="en-IL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B22E06-45F1-2B83-24D2-1314A7EAEE3A}"/>
              </a:ext>
            </a:extLst>
          </p:cNvPr>
          <p:cNvSpPr txBox="1"/>
          <p:nvPr/>
        </p:nvSpPr>
        <p:spPr>
          <a:xfrm>
            <a:off x="5354787" y="3607457"/>
            <a:ext cx="374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4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8873338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9" grpId="0"/>
      <p:bldP spid="53" grpId="0"/>
      <p:bldP spid="15" grpId="0"/>
      <p:bldP spid="16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3"/>
          <p:cNvSpPr/>
          <p:nvPr/>
        </p:nvSpPr>
        <p:spPr>
          <a:xfrm>
            <a:off x="0" y="4862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127708" y="1090791"/>
            <a:ext cx="8878008" cy="4996015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I=O</a:t>
            </a:r>
            <a:r>
              <a:rPr lang="el-GR" sz="180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173" name="TextBox 36"/>
          <p:cNvSpPr txBox="1">
            <a:spLocks noChangeArrowheads="1"/>
          </p:cNvSpPr>
          <p:nvPr/>
        </p:nvSpPr>
        <p:spPr bwMode="auto">
          <a:xfrm>
            <a:off x="0" y="36281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53100" algn="ctr" rtl="0">
              <a:spcAft>
                <a:spcPts val="4800"/>
              </a:spcAft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Nonlinear image</a:t>
            </a:r>
            <a:r>
              <a:rPr lang="en-US" sz="44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Reconstruction</a:t>
            </a:r>
            <a:endParaRPr lang="en-IL" sz="4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644775" y="6672263"/>
            <a:ext cx="59769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1026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ED80D52-8EC2-DE3B-301D-CE69B8EC12CC}"/>
              </a:ext>
            </a:extLst>
          </p:cNvPr>
          <p:cNvSpPr txBox="1"/>
          <p:nvPr/>
        </p:nvSpPr>
        <p:spPr>
          <a:xfrm>
            <a:off x="276225" y="5528477"/>
            <a:ext cx="830552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SzPts val="1200"/>
              <a:tabLst>
                <a:tab pos="-720090" algn="r"/>
                <a:tab pos="270510" algn="l"/>
              </a:tabLst>
            </a:pP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M.R. Rai, A. Vijayakumar, and J. Rosen, "Non-linear adaptive three-dimensional imaging with interferenceless coded aperture correlation holography (I-COACH)," Opt. Express 26, 18143-18154 (2018).</a:t>
            </a:r>
            <a:endParaRPr lang="en-US" sz="1400" b="1" dirty="0">
              <a:latin typeface="Times New Roman" panose="02020603050405020304" pitchFamily="18" charset="0"/>
              <a:ea typeface="Times New Roman" panose="02020603050405020304" pitchFamily="18" charset="0"/>
              <a:cs typeface="Miriam" panose="020B0502050101010101" pitchFamily="34" charset="-79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6796892-2CB3-41FA-A83C-F69EAD1BAD90}"/>
              </a:ext>
            </a:extLst>
          </p:cNvPr>
          <p:cNvSpPr/>
          <p:nvPr/>
        </p:nvSpPr>
        <p:spPr>
          <a:xfrm>
            <a:off x="138284" y="1156345"/>
            <a:ext cx="6768509" cy="830997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Linear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Reconstruction: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I=O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h’</a:t>
            </a:r>
          </a:p>
          <a:p>
            <a:pPr algn="l" rtl="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Optimal Reconstruction: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h’=</a:t>
            </a:r>
            <a:r>
              <a:rPr lang="el-GR" sz="2400" dirty="0">
                <a:latin typeface="+mj-lt"/>
                <a:cs typeface="Arial" panose="020B0604020202020204" pitchFamily="34" charset="0"/>
              </a:rPr>
              <a:t>δ</a:t>
            </a:r>
            <a:endParaRPr lang="en-IL" sz="2400" dirty="0">
              <a:ln>
                <a:solidFill>
                  <a:srgbClr val="0033CC"/>
                </a:solidFill>
              </a:ln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1F3C990-5455-B867-839D-B60FB4081B80}"/>
              </a:ext>
            </a:extLst>
          </p:cNvPr>
          <p:cNvGrpSpPr/>
          <p:nvPr/>
        </p:nvGrpSpPr>
        <p:grpSpPr>
          <a:xfrm>
            <a:off x="4182394" y="1277304"/>
            <a:ext cx="145236" cy="218832"/>
            <a:chOff x="2108038" y="1978113"/>
            <a:chExt cx="145236" cy="21883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4328399-2847-D01B-D3C3-462613498C2A}"/>
                </a:ext>
              </a:extLst>
            </p:cNvPr>
            <p:cNvCxnSpPr>
              <a:cxnSpLocks/>
            </p:cNvCxnSpPr>
            <p:nvPr/>
          </p:nvCxnSpPr>
          <p:spPr>
            <a:xfrm>
              <a:off x="2185900" y="1978113"/>
              <a:ext cx="0" cy="21883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E4C9464-3A37-183C-A757-F208624C64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8038" y="2016213"/>
              <a:ext cx="145236" cy="15116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7B368DD-8580-1D7D-4CFD-F56D2AE473B8}"/>
                </a:ext>
              </a:extLst>
            </p:cNvPr>
            <p:cNvCxnSpPr>
              <a:cxnSpLocks/>
            </p:cNvCxnSpPr>
            <p:nvPr/>
          </p:nvCxnSpPr>
          <p:spPr>
            <a:xfrm>
              <a:off x="2108039" y="2011507"/>
              <a:ext cx="145235" cy="14838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4F526EA9-FD11-F66C-FB2A-B60702654E0F}"/>
              </a:ext>
            </a:extLst>
          </p:cNvPr>
          <p:cNvSpPr/>
          <p:nvPr/>
        </p:nvSpPr>
        <p:spPr>
          <a:xfrm>
            <a:off x="197343" y="2119818"/>
            <a:ext cx="8611030" cy="3416320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Fourier Plane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H·H’*=|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H|exp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)·|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H|</a:t>
            </a:r>
            <a:r>
              <a:rPr lang="en-US" sz="2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(-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)=|H|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r+1</a:t>
            </a:r>
          </a:p>
          <a:p>
            <a:pPr algn="l" rtl="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Optimal Reconstruction: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|H|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r+1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=Constant</a:t>
            </a:r>
          </a:p>
          <a:p>
            <a:pPr algn="l" rt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r=-1→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Inverse Filter</a:t>
            </a:r>
          </a:p>
          <a:p>
            <a:pPr algn="l" rtl="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Instead, Nonlinear Reconstruction:</a:t>
            </a:r>
          </a:p>
          <a:p>
            <a:pPr algn="l" rt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H|</a:t>
            </a:r>
            <a:r>
              <a:rPr lang="en-US" sz="2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)·|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H|</a:t>
            </a:r>
            <a:r>
              <a:rPr lang="en-US" sz="2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(-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=|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H|</a:t>
            </a:r>
            <a:r>
              <a:rPr lang="en-US" sz="2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o+r</a:t>
            </a:r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are chosen as the parameters that minimize some cost function</a:t>
            </a:r>
          </a:p>
          <a:p>
            <a:pPr algn="l" rtl="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Nonlinear Reconstruction of the Object:</a:t>
            </a:r>
          </a:p>
          <a:p>
            <a:pPr algn="l" rt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I=FT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{|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O|</a:t>
            </a:r>
            <a:r>
              <a:rPr lang="en-US" sz="2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)·|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H|</a:t>
            </a:r>
            <a:r>
              <a:rPr lang="en-US" sz="2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(-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)}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1B8AAFA-A0E0-FE19-50DA-2DA9C788A2DA}"/>
              </a:ext>
            </a:extLst>
          </p:cNvPr>
          <p:cNvGrpSpPr/>
          <p:nvPr/>
        </p:nvGrpSpPr>
        <p:grpSpPr>
          <a:xfrm>
            <a:off x="4075207" y="1635424"/>
            <a:ext cx="145236" cy="218832"/>
            <a:chOff x="2108038" y="1978113"/>
            <a:chExt cx="145236" cy="218832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41E3F4D-90A5-7E71-BAF0-FB126C1A9A03}"/>
                </a:ext>
              </a:extLst>
            </p:cNvPr>
            <p:cNvCxnSpPr>
              <a:cxnSpLocks/>
            </p:cNvCxnSpPr>
            <p:nvPr/>
          </p:nvCxnSpPr>
          <p:spPr>
            <a:xfrm>
              <a:off x="2185900" y="1978113"/>
              <a:ext cx="0" cy="21883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B7E2F5E-4304-7596-8394-DAF28F7A9A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8038" y="2016213"/>
              <a:ext cx="145236" cy="15116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94F3E4F-485E-68F8-902A-3A3972534803}"/>
                </a:ext>
              </a:extLst>
            </p:cNvPr>
            <p:cNvCxnSpPr>
              <a:cxnSpLocks/>
            </p:cNvCxnSpPr>
            <p:nvPr/>
          </p:nvCxnSpPr>
          <p:spPr>
            <a:xfrm>
              <a:off x="2108039" y="2011507"/>
              <a:ext cx="145235" cy="14838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69" name="TextBox 7168">
            <a:extLst>
              <a:ext uri="{FF2B5EF4-FFF2-40B4-BE49-F238E27FC236}">
                <a16:creationId xmlns:a16="http://schemas.microsoft.com/office/drawing/2014/main" id="{30EFA199-28CE-96EF-AF2F-F8AA0A37260B}"/>
              </a:ext>
            </a:extLst>
          </p:cNvPr>
          <p:cNvSpPr txBox="1"/>
          <p:nvPr/>
        </p:nvSpPr>
        <p:spPr>
          <a:xfrm>
            <a:off x="5105935" y="1069046"/>
            <a:ext cx="37574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O=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Object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h=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Impulse Response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I=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Image    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h’=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Reconstructing Function </a:t>
            </a:r>
            <a:endParaRPr lang="en-IL" b="1" dirty="0"/>
          </a:p>
        </p:txBody>
      </p:sp>
      <p:grpSp>
        <p:nvGrpSpPr>
          <p:cNvPr id="7170" name="Group 7169">
            <a:extLst>
              <a:ext uri="{FF2B5EF4-FFF2-40B4-BE49-F238E27FC236}">
                <a16:creationId xmlns:a16="http://schemas.microsoft.com/office/drawing/2014/main" id="{0EC5877C-6FAC-2D96-375F-6F5924B4BC75}"/>
              </a:ext>
            </a:extLst>
          </p:cNvPr>
          <p:cNvGrpSpPr/>
          <p:nvPr/>
        </p:nvGrpSpPr>
        <p:grpSpPr>
          <a:xfrm>
            <a:off x="6415388" y="1467461"/>
            <a:ext cx="145236" cy="218832"/>
            <a:chOff x="2108038" y="1978113"/>
            <a:chExt cx="145236" cy="218832"/>
          </a:xfrm>
        </p:grpSpPr>
        <p:cxnSp>
          <p:nvCxnSpPr>
            <p:cNvPr id="7171" name="Straight Connector 7170">
              <a:extLst>
                <a:ext uri="{FF2B5EF4-FFF2-40B4-BE49-F238E27FC236}">
                  <a16:creationId xmlns:a16="http://schemas.microsoft.com/office/drawing/2014/main" id="{EA87397E-BA8C-DFAD-3619-26C125D3D582}"/>
                </a:ext>
              </a:extLst>
            </p:cNvPr>
            <p:cNvCxnSpPr>
              <a:cxnSpLocks/>
            </p:cNvCxnSpPr>
            <p:nvPr/>
          </p:nvCxnSpPr>
          <p:spPr>
            <a:xfrm>
              <a:off x="2185900" y="1978113"/>
              <a:ext cx="0" cy="21883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72" name="Straight Connector 7171">
              <a:extLst>
                <a:ext uri="{FF2B5EF4-FFF2-40B4-BE49-F238E27FC236}">
                  <a16:creationId xmlns:a16="http://schemas.microsoft.com/office/drawing/2014/main" id="{EC595C54-703A-C9AF-8C50-DC7E73FC14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8038" y="2016213"/>
              <a:ext cx="145236" cy="15116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74" name="Straight Connector 7173">
              <a:extLst>
                <a:ext uri="{FF2B5EF4-FFF2-40B4-BE49-F238E27FC236}">
                  <a16:creationId xmlns:a16="http://schemas.microsoft.com/office/drawing/2014/main" id="{149B6276-C2AA-0796-BF3B-635E94441527}"/>
                </a:ext>
              </a:extLst>
            </p:cNvPr>
            <p:cNvCxnSpPr>
              <a:cxnSpLocks/>
            </p:cNvCxnSpPr>
            <p:nvPr/>
          </p:nvCxnSpPr>
          <p:spPr>
            <a:xfrm>
              <a:off x="2108039" y="2011507"/>
              <a:ext cx="145235" cy="14838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176" name="Straight Connector 7175">
            <a:extLst>
              <a:ext uri="{FF2B5EF4-FFF2-40B4-BE49-F238E27FC236}">
                <a16:creationId xmlns:a16="http://schemas.microsoft.com/office/drawing/2014/main" id="{3CCE1506-0E34-14D5-F84F-A39362559B1E}"/>
              </a:ext>
            </a:extLst>
          </p:cNvPr>
          <p:cNvCxnSpPr/>
          <p:nvPr/>
        </p:nvCxnSpPr>
        <p:spPr>
          <a:xfrm flipV="1">
            <a:off x="276225" y="2071289"/>
            <a:ext cx="8345488" cy="224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25048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3"/>
          <p:cNvSpPr/>
          <p:nvPr/>
        </p:nvSpPr>
        <p:spPr>
          <a:xfrm>
            <a:off x="0" y="0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203707" y="1155401"/>
            <a:ext cx="8750300" cy="485588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644775" y="6672263"/>
            <a:ext cx="59769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1026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5E3BAFC-06CD-4C93-81AC-01AD5405BB35}"/>
              </a:ext>
            </a:extLst>
          </p:cNvPr>
          <p:cNvSpPr txBox="1"/>
          <p:nvPr/>
        </p:nvSpPr>
        <p:spPr>
          <a:xfrm>
            <a:off x="877077" y="1127149"/>
            <a:ext cx="4007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b="1" dirty="0"/>
              <a:t>Algorithm result without SLM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3D4450E-6A05-4ABA-B5AD-CD3BA52B6887}"/>
              </a:ext>
            </a:extLst>
          </p:cNvPr>
          <p:cNvGrpSpPr/>
          <p:nvPr/>
        </p:nvGrpSpPr>
        <p:grpSpPr>
          <a:xfrm>
            <a:off x="964176" y="1225448"/>
            <a:ext cx="3802717" cy="2340776"/>
            <a:chOff x="964176" y="1225448"/>
            <a:chExt cx="3802717" cy="234077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BE2ABFE-6A69-4DF8-89BA-C2A18955D004}"/>
                </a:ext>
              </a:extLst>
            </p:cNvPr>
            <p:cNvSpPr/>
            <p:nvPr/>
          </p:nvSpPr>
          <p:spPr>
            <a:xfrm>
              <a:off x="1299181" y="1517447"/>
              <a:ext cx="2489048" cy="2048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07EFFA8-15F6-4DE8-9718-0BAEBA77BD24}"/>
                </a:ext>
              </a:extLst>
            </p:cNvPr>
            <p:cNvSpPr/>
            <p:nvPr/>
          </p:nvSpPr>
          <p:spPr>
            <a:xfrm>
              <a:off x="964176" y="1225448"/>
              <a:ext cx="3802717" cy="3541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7168" name="Group 7167">
            <a:extLst>
              <a:ext uri="{FF2B5EF4-FFF2-40B4-BE49-F238E27FC236}">
                <a16:creationId xmlns:a16="http://schemas.microsoft.com/office/drawing/2014/main" id="{914816AB-94D9-40DC-A830-2795D3857224}"/>
              </a:ext>
            </a:extLst>
          </p:cNvPr>
          <p:cNvGrpSpPr/>
          <p:nvPr/>
        </p:nvGrpSpPr>
        <p:grpSpPr>
          <a:xfrm>
            <a:off x="5051053" y="1206035"/>
            <a:ext cx="3386827" cy="2278503"/>
            <a:chOff x="5051053" y="1206035"/>
            <a:chExt cx="3386827" cy="2278503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1306E16-F555-4717-8382-396CAF7D87A0}"/>
                </a:ext>
              </a:extLst>
            </p:cNvPr>
            <p:cNvSpPr/>
            <p:nvPr/>
          </p:nvSpPr>
          <p:spPr>
            <a:xfrm>
              <a:off x="5051053" y="1492693"/>
              <a:ext cx="2711697" cy="199184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1EDD30B-AAED-41E6-B0F0-91E6AA65ECB1}"/>
                </a:ext>
              </a:extLst>
            </p:cNvPr>
            <p:cNvSpPr/>
            <p:nvPr/>
          </p:nvSpPr>
          <p:spPr>
            <a:xfrm>
              <a:off x="5064410" y="1206035"/>
              <a:ext cx="3373470" cy="366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56" name="TextBox 36">
            <a:extLst>
              <a:ext uri="{FF2B5EF4-FFF2-40B4-BE49-F238E27FC236}">
                <a16:creationId xmlns:a16="http://schemas.microsoft.com/office/drawing/2014/main" id="{4935FF06-E4F5-4F4B-95DD-2D3408FC3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3876" y="302920"/>
            <a:ext cx="10061538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88000" lvl="2" indent="-288000" algn="l" rtl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 2" pitchFamily="18" charset="2"/>
              <a:buChar char=""/>
              <a:defRPr/>
            </a:pPr>
            <a:r>
              <a:rPr lang="en-US" sz="2800" b="1" dirty="0">
                <a:solidFill>
                  <a:schemeClr val="bg1"/>
                </a:solidFill>
              </a:rPr>
              <a:t>CAFIR -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Coded Aperture with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FINCH Intensity Responses</a:t>
            </a:r>
            <a:r>
              <a:rPr lang="en-US" sz="2800" b="1" dirty="0">
                <a:solidFill>
                  <a:schemeClr val="bg1"/>
                </a:solidFill>
              </a:rPr>
              <a:t>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672619-8E61-E719-3B5B-DEFFE01394A1}"/>
              </a:ext>
            </a:extLst>
          </p:cNvPr>
          <p:cNvGrpSpPr/>
          <p:nvPr/>
        </p:nvGrpSpPr>
        <p:grpSpPr>
          <a:xfrm>
            <a:off x="493777" y="1126634"/>
            <a:ext cx="8156445" cy="3928549"/>
            <a:chOff x="150966" y="605695"/>
            <a:chExt cx="8156445" cy="392854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B87412D-93C6-27F4-75AA-3B49E72D73CA}"/>
                </a:ext>
              </a:extLst>
            </p:cNvPr>
            <p:cNvGrpSpPr/>
            <p:nvPr/>
          </p:nvGrpSpPr>
          <p:grpSpPr>
            <a:xfrm>
              <a:off x="490587" y="605695"/>
              <a:ext cx="7816824" cy="3928549"/>
              <a:chOff x="490587" y="605695"/>
              <a:chExt cx="7816824" cy="392854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96DC428-A952-6640-6D4D-B7620894A5E9}"/>
                  </a:ext>
                </a:extLst>
              </p:cNvPr>
              <p:cNvGrpSpPr/>
              <p:nvPr/>
            </p:nvGrpSpPr>
            <p:grpSpPr>
              <a:xfrm>
                <a:off x="490587" y="605695"/>
                <a:ext cx="7816824" cy="3928549"/>
                <a:chOff x="490587" y="605695"/>
                <a:chExt cx="7816824" cy="3928549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C9853402-F676-14C0-8D03-78EA9E9B7218}"/>
                    </a:ext>
                  </a:extLst>
                </p:cNvPr>
                <p:cNvGrpSpPr/>
                <p:nvPr/>
              </p:nvGrpSpPr>
              <p:grpSpPr>
                <a:xfrm>
                  <a:off x="7194198" y="2815659"/>
                  <a:ext cx="1041278" cy="1210848"/>
                  <a:chOff x="3088968" y="1009730"/>
                  <a:chExt cx="1041278" cy="1210848"/>
                </a:xfrm>
              </p:grpSpPr>
              <p:cxnSp>
                <p:nvCxnSpPr>
                  <p:cNvPr id="7293" name="Straight Connector 7292">
                    <a:extLst>
                      <a:ext uri="{FF2B5EF4-FFF2-40B4-BE49-F238E27FC236}">
                        <a16:creationId xmlns:a16="http://schemas.microsoft.com/office/drawing/2014/main" id="{1AE80BC6-B4F7-5AD4-3B1E-3B4A5D3898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18976" y="1082400"/>
                    <a:ext cx="0" cy="1138178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294" name="TextBox 7293">
                    <a:extLst>
                      <a:ext uri="{FF2B5EF4-FFF2-40B4-BE49-F238E27FC236}">
                        <a16:creationId xmlns:a16="http://schemas.microsoft.com/office/drawing/2014/main" id="{835F255B-7411-6F78-98E3-6242055A794D}"/>
                      </a:ext>
                    </a:extLst>
                  </p:cNvPr>
                  <p:cNvSpPr txBox="1"/>
                  <p:nvPr/>
                </p:nvSpPr>
                <p:spPr>
                  <a:xfrm>
                    <a:off x="3330558" y="1009730"/>
                    <a:ext cx="324223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i="1" dirty="0"/>
                      <a:t>z</a:t>
                    </a:r>
                    <a:r>
                      <a:rPr lang="en-US" sz="1200" baseline="-25000" dirty="0"/>
                      <a:t>1</a:t>
                    </a:r>
                  </a:p>
                </p:txBody>
              </p:sp>
              <p:cxnSp>
                <p:nvCxnSpPr>
                  <p:cNvPr id="7295" name="Straight Connector 7294">
                    <a:extLst>
                      <a:ext uri="{FF2B5EF4-FFF2-40B4-BE49-F238E27FC236}">
                        <a16:creationId xmlns:a16="http://schemas.microsoft.com/office/drawing/2014/main" id="{BD39E66F-D455-8B69-AEF8-3B883AFECE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75049" y="1081079"/>
                    <a:ext cx="0" cy="469633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96" name="Straight Connector 7295">
                    <a:extLst>
                      <a:ext uri="{FF2B5EF4-FFF2-40B4-BE49-F238E27FC236}">
                        <a16:creationId xmlns:a16="http://schemas.microsoft.com/office/drawing/2014/main" id="{3CE9C914-3940-A93A-04ED-5FE03C3D20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30246" y="1082400"/>
                    <a:ext cx="0" cy="1087504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97" name="Straight Connector 7296">
                    <a:extLst>
                      <a:ext uri="{FF2B5EF4-FFF2-40B4-BE49-F238E27FC236}">
                        <a16:creationId xmlns:a16="http://schemas.microsoft.com/office/drawing/2014/main" id="{AF203C85-DFDA-8C96-092D-DE43F30232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582614" y="1190152"/>
                    <a:ext cx="547632" cy="2"/>
                  </a:xfrm>
                  <a:prstGeom prst="line">
                    <a:avLst/>
                  </a:prstGeom>
                  <a:ln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298" name="TextBox 7297">
                    <a:extLst>
                      <a:ext uri="{FF2B5EF4-FFF2-40B4-BE49-F238E27FC236}">
                        <a16:creationId xmlns:a16="http://schemas.microsoft.com/office/drawing/2014/main" id="{3BB9AAF2-F8C6-AED6-EC41-1AFC8939EAEF}"/>
                      </a:ext>
                    </a:extLst>
                  </p:cNvPr>
                  <p:cNvSpPr txBox="1"/>
                  <p:nvPr/>
                </p:nvSpPr>
                <p:spPr>
                  <a:xfrm>
                    <a:off x="3714215" y="1028572"/>
                    <a:ext cx="311778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i="1" dirty="0"/>
                      <a:t>z</a:t>
                    </a:r>
                    <a:r>
                      <a:rPr lang="en-US" sz="1200" baseline="-25000" dirty="0"/>
                      <a:t>2</a:t>
                    </a:r>
                  </a:p>
                </p:txBody>
              </p:sp>
              <p:cxnSp>
                <p:nvCxnSpPr>
                  <p:cNvPr id="7299" name="Straight Connector 7298">
                    <a:extLst>
                      <a:ext uri="{FF2B5EF4-FFF2-40B4-BE49-F238E27FC236}">
                        <a16:creationId xmlns:a16="http://schemas.microsoft.com/office/drawing/2014/main" id="{FCD4D04E-F047-0863-AD6F-B420C66FCB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088968" y="1184008"/>
                    <a:ext cx="223766" cy="2660"/>
                  </a:xfrm>
                  <a:prstGeom prst="line">
                    <a:avLst/>
                  </a:prstGeom>
                  <a:ln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2D3CE6E-383C-3A4A-9D5C-A7D529704F40}"/>
                    </a:ext>
                  </a:extLst>
                </p:cNvPr>
                <p:cNvGrpSpPr/>
                <p:nvPr/>
              </p:nvGrpSpPr>
              <p:grpSpPr>
                <a:xfrm>
                  <a:off x="490587" y="605695"/>
                  <a:ext cx="7816824" cy="3928549"/>
                  <a:chOff x="490587" y="606647"/>
                  <a:chExt cx="7816824" cy="3928549"/>
                </a:xfrm>
              </p:grpSpPr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1C586CDA-2F3B-AB29-8887-0E01C35E3334}"/>
                      </a:ext>
                    </a:extLst>
                  </p:cNvPr>
                  <p:cNvCxnSpPr>
                    <a:cxnSpLocks/>
                    <a:endCxn id="7193" idx="6"/>
                  </p:cNvCxnSpPr>
                  <p:nvPr/>
                </p:nvCxnSpPr>
                <p:spPr>
                  <a:xfrm flipV="1">
                    <a:off x="7912552" y="3671408"/>
                    <a:ext cx="347130" cy="20084"/>
                  </a:xfrm>
                  <a:prstGeom prst="line">
                    <a:avLst/>
                  </a:prstGeom>
                  <a:ln>
                    <a:prstDash val="sysDash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11B1AE3F-CAC2-021E-281B-A599584BC6EF}"/>
                      </a:ext>
                    </a:extLst>
                  </p:cNvPr>
                  <p:cNvGrpSpPr/>
                  <p:nvPr/>
                </p:nvGrpSpPr>
                <p:grpSpPr>
                  <a:xfrm>
                    <a:off x="490587" y="606647"/>
                    <a:ext cx="3700062" cy="2241584"/>
                    <a:chOff x="442327" y="2237327"/>
                    <a:chExt cx="3700062" cy="2241584"/>
                  </a:xfrm>
                </p:grpSpPr>
                <p:sp>
                  <p:nvSpPr>
                    <p:cNvPr id="7245" name="TextBox 7244">
                      <a:extLst>
                        <a:ext uri="{FF2B5EF4-FFF2-40B4-BE49-F238E27FC236}">
                          <a16:creationId xmlns:a16="http://schemas.microsoft.com/office/drawing/2014/main" id="{B2517EF2-B935-14C6-A4E6-39582A63A73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2327" y="2330543"/>
                      <a:ext cx="737769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l" rtl="0"/>
                      <a:r>
                        <a:rPr lang="en-US" sz="1100" dirty="0"/>
                        <a:t>(a)</a:t>
                      </a:r>
                      <a:endParaRPr lang="en-IL" sz="1100" dirty="0"/>
                    </a:p>
                  </p:txBody>
                </p:sp>
                <p:grpSp>
                  <p:nvGrpSpPr>
                    <p:cNvPr id="7246" name="Group 7245">
                      <a:extLst>
                        <a:ext uri="{FF2B5EF4-FFF2-40B4-BE49-F238E27FC236}">
                          <a16:creationId xmlns:a16="http://schemas.microsoft.com/office/drawing/2014/main" id="{1243FD3B-25E4-0822-D353-93EF545D06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9719" y="2237327"/>
                      <a:ext cx="3632670" cy="2241584"/>
                      <a:chOff x="509719" y="2237327"/>
                      <a:chExt cx="3632670" cy="2241584"/>
                    </a:xfrm>
                  </p:grpSpPr>
                  <p:grpSp>
                    <p:nvGrpSpPr>
                      <p:cNvPr id="7247" name="Group 7246">
                        <a:extLst>
                          <a:ext uri="{FF2B5EF4-FFF2-40B4-BE49-F238E27FC236}">
                            <a16:creationId xmlns:a16="http://schemas.microsoft.com/office/drawing/2014/main" id="{0BD3E32E-7267-FCD5-A27C-DC8D4F1CFC3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9719" y="2237327"/>
                        <a:ext cx="3632670" cy="2241584"/>
                        <a:chOff x="509719" y="2237327"/>
                        <a:chExt cx="3632670" cy="2241584"/>
                      </a:xfrm>
                    </p:grpSpPr>
                    <p:grpSp>
                      <p:nvGrpSpPr>
                        <p:cNvPr id="7249" name="Group 7248">
                          <a:extLst>
                            <a:ext uri="{FF2B5EF4-FFF2-40B4-BE49-F238E27FC236}">
                              <a16:creationId xmlns:a16="http://schemas.microsoft.com/office/drawing/2014/main" id="{C742DB8F-59B2-0618-E563-59E5078902F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09719" y="2237327"/>
                          <a:ext cx="3632670" cy="2241584"/>
                          <a:chOff x="509719" y="2237327"/>
                          <a:chExt cx="3632670" cy="2241584"/>
                        </a:xfrm>
                      </p:grpSpPr>
                      <p:grpSp>
                        <p:nvGrpSpPr>
                          <p:cNvPr id="7251" name="Group 7250">
                            <a:extLst>
                              <a:ext uri="{FF2B5EF4-FFF2-40B4-BE49-F238E27FC236}">
                                <a16:creationId xmlns:a16="http://schemas.microsoft.com/office/drawing/2014/main" id="{E88954B1-75C8-313F-7F07-F63F92A82C0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09719" y="2436249"/>
                            <a:ext cx="3632670" cy="1805055"/>
                            <a:chOff x="2754889" y="3314387"/>
                            <a:chExt cx="3632670" cy="1805055"/>
                          </a:xfrm>
                        </p:grpSpPr>
                        <p:sp>
                          <p:nvSpPr>
                            <p:cNvPr id="7253" name="Rectangle 7252">
                              <a:extLst>
                                <a:ext uri="{FF2B5EF4-FFF2-40B4-BE49-F238E27FC236}">
                                  <a16:creationId xmlns:a16="http://schemas.microsoft.com/office/drawing/2014/main" id="{945238C7-7B92-4772-DFA2-E637AC20D21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185737" y="3861267"/>
                              <a:ext cx="867645" cy="786068"/>
                            </a:xfrm>
                            <a:prstGeom prst="rect">
                              <a:avLst/>
                            </a:prstGeom>
                            <a:gradFill flip="none" rotWithShape="1">
                              <a:gsLst>
                                <a:gs pos="0">
                                  <a:srgbClr val="7030A0">
                                    <a:tint val="66000"/>
                                    <a:satMod val="160000"/>
                                  </a:srgbClr>
                                </a:gs>
                                <a:gs pos="50000">
                                  <a:srgbClr val="7030A0">
                                    <a:tint val="44500"/>
                                    <a:satMod val="160000"/>
                                  </a:srgbClr>
                                </a:gs>
                                <a:gs pos="100000">
                                  <a:srgbClr val="7030A0">
                                    <a:tint val="23500"/>
                                    <a:satMod val="160000"/>
                                  </a:srgbClr>
                                </a:gs>
                              </a:gsLst>
                              <a:path path="circle">
                                <a:fillToRect l="50000" t="50000" r="50000" b="50000"/>
                              </a:path>
                              <a:tileRect/>
                            </a:gradFill>
                            <a:ln>
                              <a:solidFill>
                                <a:schemeClr val="tx1"/>
                              </a:solidFill>
                            </a:ln>
                            <a:scene3d>
                              <a:camera prst="isometricOffAxis1Left">
                                <a:rot lat="1080000" lon="4200000" rev="0"/>
                              </a:camera>
                              <a:lightRig rig="threePt" dir="t"/>
                            </a:scene3d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7254" name="Rectangle 7253">
                              <a:extLst>
                                <a:ext uri="{FF2B5EF4-FFF2-40B4-BE49-F238E27FC236}">
                                  <a16:creationId xmlns:a16="http://schemas.microsoft.com/office/drawing/2014/main" id="{6EEB7EC7-BF58-D27E-6868-0C4CE04BDB2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4107318" y="3655451"/>
                              <a:ext cx="867645" cy="1140383"/>
                            </a:xfrm>
                            <a:prstGeom prst="rect">
                              <a:avLst/>
                            </a:prstGeom>
                            <a:blipFill>
                              <a:blip r:embed="rId4"/>
                              <a:tile tx="0" ty="0" sx="100000" sy="100000" flip="none" algn="tl"/>
                            </a:blipFill>
                            <a:ln>
                              <a:solidFill>
                                <a:schemeClr val="tx1"/>
                              </a:solidFill>
                            </a:ln>
                            <a:scene3d>
                              <a:camera prst="isometricOffAxis1Left">
                                <a:rot lat="1080000" lon="4200000" rev="0"/>
                              </a:camera>
                              <a:lightRig rig="threePt" dir="t"/>
                            </a:scene3d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cxnSp>
                          <p:nvCxnSpPr>
                            <p:cNvPr id="7255" name="Straight Connector 7254">
                              <a:extLst>
                                <a:ext uri="{FF2B5EF4-FFF2-40B4-BE49-F238E27FC236}">
                                  <a16:creationId xmlns:a16="http://schemas.microsoft.com/office/drawing/2014/main" id="{52A0C8AB-62AB-44BD-45BD-EAEFEBE200EF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4727975" y="3807466"/>
                              <a:ext cx="0" cy="1093147"/>
                            </a:xfrm>
                            <a:prstGeom prst="line">
                              <a:avLst/>
                            </a:prstGeom>
                            <a:ln w="762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256" name="Straight Connector 7255">
                              <a:extLst>
                                <a:ext uri="{FF2B5EF4-FFF2-40B4-BE49-F238E27FC236}">
                                  <a16:creationId xmlns:a16="http://schemas.microsoft.com/office/drawing/2014/main" id="{1B172CE8-2065-5223-2CE2-6826FE30E0D0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4761469" y="4248508"/>
                              <a:ext cx="842527" cy="11968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257" name="Straight Connector 7256">
                              <a:extLst>
                                <a:ext uri="{FF2B5EF4-FFF2-40B4-BE49-F238E27FC236}">
                                  <a16:creationId xmlns:a16="http://schemas.microsoft.com/office/drawing/2014/main" id="{87BDC52D-5D50-716A-1DED-A6D668E14FCA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3918620" y="4237215"/>
                              <a:ext cx="622520" cy="22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258" name="Straight Connector 7257">
                              <a:extLst>
                                <a:ext uri="{FF2B5EF4-FFF2-40B4-BE49-F238E27FC236}">
                                  <a16:creationId xmlns:a16="http://schemas.microsoft.com/office/drawing/2014/main" id="{2C189E04-85A4-C05C-13A8-DEDCA4C397B8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H="1" flipV="1">
                              <a:off x="3598207" y="4237215"/>
                              <a:ext cx="265357" cy="3001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7259" name="Trapezoid 7258">
                              <a:extLst>
                                <a:ext uri="{FF2B5EF4-FFF2-40B4-BE49-F238E27FC236}">
                                  <a16:creationId xmlns:a16="http://schemas.microsoft.com/office/drawing/2014/main" id="{E1E19E04-BAC5-8D0D-129C-24316928852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5400000">
                              <a:off x="4671096" y="3950367"/>
                              <a:ext cx="786067" cy="616164"/>
                            </a:xfrm>
                            <a:prstGeom prst="trapezoid">
                              <a:avLst>
                                <a:gd name="adj" fmla="val 63787"/>
                              </a:avLst>
                            </a:prstGeom>
                            <a:gradFill flip="none" rotWithShape="1">
                              <a:gsLst>
                                <a:gs pos="0">
                                  <a:srgbClr val="FF0000">
                                    <a:tint val="66000"/>
                                    <a:satMod val="160000"/>
                                    <a:alpha val="0"/>
                                  </a:srgbClr>
                                </a:gs>
                                <a:gs pos="100000">
                                  <a:srgbClr val="FF0000">
                                    <a:tint val="44500"/>
                                    <a:satMod val="160000"/>
                                  </a:srgbClr>
                                </a:gs>
                                <a:gs pos="100000">
                                  <a:srgbClr val="FF0000">
                                    <a:tint val="23500"/>
                                    <a:satMod val="160000"/>
                                  </a:srgbClr>
                                </a:gs>
                              </a:gsLst>
                              <a:path path="circle">
                                <a:fillToRect l="50000" t="50000" r="50000" b="50000"/>
                              </a:path>
                              <a:tileRect/>
                            </a:gra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cxnSp>
                          <p:nvCxnSpPr>
                            <p:cNvPr id="7260" name="Straight Connector 7259">
                              <a:extLst>
                                <a:ext uri="{FF2B5EF4-FFF2-40B4-BE49-F238E27FC236}">
                                  <a16:creationId xmlns:a16="http://schemas.microsoft.com/office/drawing/2014/main" id="{D7716656-E8E1-F7C2-7AA8-60EE71563D29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5808232" y="4001292"/>
                              <a:ext cx="0" cy="762797"/>
                            </a:xfrm>
                            <a:prstGeom prst="line">
                              <a:avLst/>
                            </a:prstGeom>
                            <a:ln w="762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261" name="Straight Connector 7260">
                              <a:extLst>
                                <a:ext uri="{FF2B5EF4-FFF2-40B4-BE49-F238E27FC236}">
                                  <a16:creationId xmlns:a16="http://schemas.microsoft.com/office/drawing/2014/main" id="{15EB6680-E50F-E84C-B7D6-26DACD187844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5477636" y="3727103"/>
                              <a:ext cx="350834" cy="293098"/>
                            </a:xfrm>
                            <a:prstGeom prst="line">
                              <a:avLst/>
                            </a:prstGeom>
                            <a:ln w="5715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262" name="Straight Connector 7261">
                              <a:extLst>
                                <a:ext uri="{FF2B5EF4-FFF2-40B4-BE49-F238E27FC236}">
                                  <a16:creationId xmlns:a16="http://schemas.microsoft.com/office/drawing/2014/main" id="{53F01A3E-6374-A3BF-2C8C-FB448DDA0BE5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3714383" y="4505919"/>
                              <a:ext cx="0" cy="566737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263" name="Straight Connector 7262">
                              <a:extLst>
                                <a:ext uri="{FF2B5EF4-FFF2-40B4-BE49-F238E27FC236}">
                                  <a16:creationId xmlns:a16="http://schemas.microsoft.com/office/drawing/2014/main" id="{6E9EC7DD-459F-24CE-300F-C78E9A016DFE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5611995" y="4629150"/>
                              <a:ext cx="0" cy="320277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264" name="Straight Connector 7263">
                              <a:extLst>
                                <a:ext uri="{FF2B5EF4-FFF2-40B4-BE49-F238E27FC236}">
                                  <a16:creationId xmlns:a16="http://schemas.microsoft.com/office/drawing/2014/main" id="{72F2C561-4CFE-1CBD-9A94-40F1DFF2A6D9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4536377" y="4757738"/>
                              <a:ext cx="0" cy="191689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265" name="Straight Connector 7264">
                              <a:extLst>
                                <a:ext uri="{FF2B5EF4-FFF2-40B4-BE49-F238E27FC236}">
                                  <a16:creationId xmlns:a16="http://schemas.microsoft.com/office/drawing/2014/main" id="{6087EF52-13A7-1932-926E-B2940CFEDC96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H="1">
                              <a:off x="2883006" y="4949425"/>
                              <a:ext cx="841598" cy="2"/>
                            </a:xfrm>
                            <a:prstGeom prst="line">
                              <a:avLst/>
                            </a:prstGeom>
                            <a:ln>
                              <a:headEnd type="triangle" w="med" len="med"/>
                              <a:tailEnd type="triangle" w="med" len="med"/>
                            </a:ln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266" name="Straight Connector 7265">
                              <a:extLst>
                                <a:ext uri="{FF2B5EF4-FFF2-40B4-BE49-F238E27FC236}">
                                  <a16:creationId xmlns:a16="http://schemas.microsoft.com/office/drawing/2014/main" id="{94DA6ADA-015B-DC19-A58D-E4D56E407762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H="1" flipV="1">
                              <a:off x="4536377" y="4936038"/>
                              <a:ext cx="1075618" cy="2"/>
                            </a:xfrm>
                            <a:prstGeom prst="line">
                              <a:avLst/>
                            </a:prstGeom>
                            <a:ln>
                              <a:headEnd type="triangle" w="med" len="med"/>
                              <a:tailEnd type="triangle" w="med" len="med"/>
                            </a:ln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7267" name="TextBox 7266">
                              <a:extLst>
                                <a:ext uri="{FF2B5EF4-FFF2-40B4-BE49-F238E27FC236}">
                                  <a16:creationId xmlns:a16="http://schemas.microsoft.com/office/drawing/2014/main" id="{FBDD63EC-00BF-EDBF-F15B-53038D5A01B3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3180926" y="4804755"/>
                              <a:ext cx="294831" cy="276999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200" i="1" dirty="0" err="1"/>
                                <a:t>f</a:t>
                              </a:r>
                              <a:r>
                                <a:rPr lang="en-US" sz="1200" i="1" baseline="-25000" dirty="0" err="1"/>
                                <a:t>o</a:t>
                              </a:r>
                              <a:endParaRPr lang="en-US" sz="1200" i="1" baseline="-25000" dirty="0"/>
                            </a:p>
                          </p:txBody>
                        </p:sp>
                        <p:sp>
                          <p:nvSpPr>
                            <p:cNvPr id="7268" name="TextBox 7267">
                              <a:extLst>
                                <a:ext uri="{FF2B5EF4-FFF2-40B4-BE49-F238E27FC236}">
                                  <a16:creationId xmlns:a16="http://schemas.microsoft.com/office/drawing/2014/main" id="{24D8790D-B181-B4F8-D4CD-ABAB9CC6E384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4905940" y="4795834"/>
                              <a:ext cx="338265" cy="276999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200" i="1" dirty="0" err="1"/>
                                <a:t>z</a:t>
                              </a:r>
                              <a:r>
                                <a:rPr lang="en-US" sz="1200" i="1" baseline="-25000" dirty="0" err="1"/>
                                <a:t>h</a:t>
                              </a:r>
                              <a:endParaRPr lang="en-US" sz="1200" i="1" baseline="-25000" dirty="0"/>
                            </a:p>
                          </p:txBody>
                        </p:sp>
                        <p:sp>
                          <p:nvSpPr>
                            <p:cNvPr id="7269" name="TextBox 7268">
                              <a:extLst>
                                <a:ext uri="{FF2B5EF4-FFF2-40B4-BE49-F238E27FC236}">
                                  <a16:creationId xmlns:a16="http://schemas.microsoft.com/office/drawing/2014/main" id="{AA693EEA-CA2D-ED5E-0191-19DE29471673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3182992" y="3568937"/>
                              <a:ext cx="1062783" cy="246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000" dirty="0"/>
                                <a:t>Lens </a:t>
                              </a:r>
                              <a:r>
                                <a:rPr lang="en-IL" sz="1000" i="1" dirty="0"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</a:rPr>
                                <a:t>L</a:t>
                              </a:r>
                              <a:r>
                                <a:rPr lang="en-IL" sz="1000" i="1" baseline="-25000" dirty="0"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</a:rPr>
                                <a:t>o</a:t>
                              </a:r>
                              <a:endParaRPr lang="en-US" sz="1000" dirty="0"/>
                            </a:p>
                          </p:txBody>
                        </p:sp>
                        <p:sp>
                          <p:nvSpPr>
                            <p:cNvPr id="7270" name="TextBox 7269">
                              <a:extLst>
                                <a:ext uri="{FF2B5EF4-FFF2-40B4-BE49-F238E27FC236}">
                                  <a16:creationId xmlns:a16="http://schemas.microsoft.com/office/drawing/2014/main" id="{CD5BFF45-C629-A579-0AB8-3A33FCAF2EEE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3645546" y="3314387"/>
                              <a:ext cx="1459408" cy="246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000" dirty="0"/>
                                <a:t>Quadratic Phase Masks</a:t>
                              </a:r>
                            </a:p>
                          </p:txBody>
                        </p:sp>
                        <p:sp>
                          <p:nvSpPr>
                            <p:cNvPr id="7271" name="Rectangle 7270">
                              <a:extLst>
                                <a:ext uri="{FF2B5EF4-FFF2-40B4-BE49-F238E27FC236}">
                                  <a16:creationId xmlns:a16="http://schemas.microsoft.com/office/drawing/2014/main" id="{578D1772-F610-BD3A-0864-2C47448E939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622731" y="4719332"/>
                              <a:ext cx="616163" cy="400110"/>
                            </a:xfrm>
                            <a:prstGeom prst="rect">
                              <a:avLst/>
                            </a:prstGeom>
                          </p:spPr>
                          <p:txBody>
                            <a:bodyPr wrap="square">
                              <a:spAutoFit/>
                            </a:bodyPr>
                            <a:lstStyle/>
                            <a:p>
                              <a:pPr algn="l"/>
                              <a:r>
                                <a:rPr lang="en-US" sz="1000" dirty="0">
                                  <a:sym typeface="Symbol" panose="05050102010706020507" pitchFamily="18" charset="2"/>
                                </a:rPr>
                                <a:t>Digital Camera</a:t>
                              </a:r>
                              <a:endParaRPr lang="en-US" sz="1000" dirty="0"/>
                            </a:p>
                          </p:txBody>
                        </p:sp>
                        <p:sp>
                          <p:nvSpPr>
                            <p:cNvPr id="7272" name="Trapezoid 7271">
                              <a:extLst>
                                <a:ext uri="{FF2B5EF4-FFF2-40B4-BE49-F238E27FC236}">
                                  <a16:creationId xmlns:a16="http://schemas.microsoft.com/office/drawing/2014/main" id="{E6B69396-542E-3899-1F5F-46718A263AF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6200000" flipH="1">
                              <a:off x="5326185" y="4138654"/>
                              <a:ext cx="311527" cy="236924"/>
                            </a:xfrm>
                            <a:prstGeom prst="trapezoid">
                              <a:avLst>
                                <a:gd name="adj" fmla="val 165890"/>
                              </a:avLst>
                            </a:prstGeom>
                            <a:gradFill flip="none" rotWithShape="1">
                              <a:gsLst>
                                <a:gs pos="0">
                                  <a:srgbClr val="FF0000">
                                    <a:tint val="66000"/>
                                    <a:satMod val="160000"/>
                                    <a:alpha val="0"/>
                                  </a:srgbClr>
                                </a:gs>
                                <a:gs pos="100000">
                                  <a:srgbClr val="FF0000">
                                    <a:tint val="44500"/>
                                    <a:satMod val="160000"/>
                                  </a:srgbClr>
                                </a:gs>
                                <a:gs pos="100000">
                                  <a:srgbClr val="FF0000">
                                    <a:tint val="23500"/>
                                    <a:satMod val="160000"/>
                                  </a:srgbClr>
                                </a:gs>
                              </a:gsLst>
                              <a:path path="circle">
                                <a:fillToRect l="50000" t="50000" r="50000" b="50000"/>
                              </a:path>
                              <a:tileRect/>
                            </a:gra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cxnSp>
                          <p:nvCxnSpPr>
                            <p:cNvPr id="7273" name="Straight Connector 7272">
                              <a:extLst>
                                <a:ext uri="{FF2B5EF4-FFF2-40B4-BE49-F238E27FC236}">
                                  <a16:creationId xmlns:a16="http://schemas.microsoft.com/office/drawing/2014/main" id="{E75C54D1-D0C8-D9F7-E2AC-FD570B0D447E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4747415" y="3870218"/>
                              <a:ext cx="864580" cy="233939"/>
                            </a:xfrm>
                            <a:prstGeom prst="line">
                              <a:avLst/>
                            </a:prstGeom>
                            <a:ln>
                              <a:prstDash val="sysDash"/>
                            </a:ln>
                          </p:spPr>
                          <p:style>
                            <a:lnRef idx="1">
                              <a:schemeClr val="accent2"/>
                            </a:lnRef>
                            <a:fillRef idx="0">
                              <a:schemeClr val="accent2"/>
                            </a:fillRef>
                            <a:effectRef idx="0">
                              <a:schemeClr val="accent2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274" name="Straight Connector 7273">
                              <a:extLst>
                                <a:ext uri="{FF2B5EF4-FFF2-40B4-BE49-F238E27FC236}">
                                  <a16:creationId xmlns:a16="http://schemas.microsoft.com/office/drawing/2014/main" id="{84D8F4DD-6FD4-2AF8-9E69-0DA766870DAB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5845931" y="4173720"/>
                              <a:ext cx="385200" cy="103843"/>
                            </a:xfrm>
                            <a:prstGeom prst="line">
                              <a:avLst/>
                            </a:prstGeom>
                            <a:ln>
                              <a:prstDash val="sysDash"/>
                            </a:ln>
                          </p:spPr>
                          <p:style>
                            <a:lnRef idx="1">
                              <a:schemeClr val="accent2"/>
                            </a:lnRef>
                            <a:fillRef idx="0">
                              <a:schemeClr val="accent2"/>
                            </a:fillRef>
                            <a:effectRef idx="0">
                              <a:schemeClr val="accent2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275" name="Straight Connector 7274">
                              <a:extLst>
                                <a:ext uri="{FF2B5EF4-FFF2-40B4-BE49-F238E27FC236}">
                                  <a16:creationId xmlns:a16="http://schemas.microsoft.com/office/drawing/2014/main" id="{046BA0AC-52CD-F38A-3F71-0F9F9B95D108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V="1">
                              <a:off x="4751623" y="4410156"/>
                              <a:ext cx="848788" cy="241058"/>
                            </a:xfrm>
                            <a:prstGeom prst="line">
                              <a:avLst/>
                            </a:prstGeom>
                            <a:ln>
                              <a:prstDash val="sysDash"/>
                            </a:ln>
                          </p:spPr>
                          <p:style>
                            <a:lnRef idx="1">
                              <a:schemeClr val="accent2"/>
                            </a:lnRef>
                            <a:fillRef idx="0">
                              <a:schemeClr val="accent2"/>
                            </a:fillRef>
                            <a:effectRef idx="0">
                              <a:schemeClr val="accent2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276" name="Straight Connector 7275">
                              <a:extLst>
                                <a:ext uri="{FF2B5EF4-FFF2-40B4-BE49-F238E27FC236}">
                                  <a16:creationId xmlns:a16="http://schemas.microsoft.com/office/drawing/2014/main" id="{79C616BC-887E-B23B-F814-89B6DAE26B06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V="1">
                              <a:off x="5846371" y="4245048"/>
                              <a:ext cx="411231" cy="109760"/>
                            </a:xfrm>
                            <a:prstGeom prst="line">
                              <a:avLst/>
                            </a:prstGeom>
                            <a:ln>
                              <a:prstDash val="sysDash"/>
                            </a:ln>
                          </p:spPr>
                          <p:style>
                            <a:lnRef idx="1">
                              <a:schemeClr val="accent2"/>
                            </a:lnRef>
                            <a:fillRef idx="0">
                              <a:schemeClr val="accent2"/>
                            </a:fillRef>
                            <a:effectRef idx="0">
                              <a:schemeClr val="accent2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277" name="Straight Connector 7276">
                              <a:extLst>
                                <a:ext uri="{FF2B5EF4-FFF2-40B4-BE49-F238E27FC236}">
                                  <a16:creationId xmlns:a16="http://schemas.microsoft.com/office/drawing/2014/main" id="{CEFE3714-C566-5418-83DD-430C6ED4A381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5842892" y="4262875"/>
                              <a:ext cx="544667" cy="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278" name="Straight Connector 7277">
                              <a:extLst>
                                <a:ext uri="{FF2B5EF4-FFF2-40B4-BE49-F238E27FC236}">
                                  <a16:creationId xmlns:a16="http://schemas.microsoft.com/office/drawing/2014/main" id="{BF1BE99D-F85D-8712-15A8-E00152E3D53A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4765674" y="3877008"/>
                              <a:ext cx="834737" cy="535872"/>
                            </a:xfrm>
                            <a:prstGeom prst="line">
                              <a:avLst/>
                            </a:prstGeom>
                            <a:ln>
                              <a:prstDash val="solid"/>
                            </a:ln>
                          </p:spPr>
                          <p:style>
                            <a:lnRef idx="1">
                              <a:schemeClr val="accent2"/>
                            </a:lnRef>
                            <a:fillRef idx="0">
                              <a:schemeClr val="accent2"/>
                            </a:fillRef>
                            <a:effectRef idx="0">
                              <a:schemeClr val="accent2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279" name="Straight Connector 7278">
                              <a:extLst>
                                <a:ext uri="{FF2B5EF4-FFF2-40B4-BE49-F238E27FC236}">
                                  <a16:creationId xmlns:a16="http://schemas.microsoft.com/office/drawing/2014/main" id="{8EB164BB-5603-8263-FB4A-71798EC3FA5E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V="1">
                              <a:off x="4765674" y="4101690"/>
                              <a:ext cx="834737" cy="535872"/>
                            </a:xfrm>
                            <a:prstGeom prst="line">
                              <a:avLst/>
                            </a:prstGeom>
                            <a:ln>
                              <a:prstDash val="solid"/>
                            </a:ln>
                          </p:spPr>
                          <p:style>
                            <a:lnRef idx="1">
                              <a:schemeClr val="accent2"/>
                            </a:lnRef>
                            <a:fillRef idx="0">
                              <a:schemeClr val="accent2"/>
                            </a:fillRef>
                            <a:effectRef idx="0">
                              <a:schemeClr val="accent2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7280" name="Trapezoid 7279">
                              <a:extLst>
                                <a:ext uri="{FF2B5EF4-FFF2-40B4-BE49-F238E27FC236}">
                                  <a16:creationId xmlns:a16="http://schemas.microsoft.com/office/drawing/2014/main" id="{7172A949-22AF-31A6-F46F-5314E2724EE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5400000">
                              <a:off x="3757185" y="3826943"/>
                              <a:ext cx="777801" cy="842960"/>
                            </a:xfrm>
                            <a:prstGeom prst="trapezoid">
                              <a:avLst>
                                <a:gd name="adj" fmla="val 0"/>
                              </a:avLst>
                            </a:prstGeom>
                            <a:gradFill flip="none" rotWithShape="1">
                              <a:gsLst>
                                <a:gs pos="0">
                                  <a:srgbClr val="FF0000">
                                    <a:tint val="66000"/>
                                    <a:satMod val="160000"/>
                                    <a:alpha val="0"/>
                                  </a:srgbClr>
                                </a:gs>
                                <a:gs pos="100000">
                                  <a:srgbClr val="FF0000">
                                    <a:tint val="44500"/>
                                    <a:satMod val="160000"/>
                                  </a:srgbClr>
                                </a:gs>
                                <a:gs pos="100000">
                                  <a:srgbClr val="FF0000">
                                    <a:tint val="23500"/>
                                    <a:satMod val="160000"/>
                                  </a:srgbClr>
                                </a:gs>
                              </a:gsLst>
                              <a:path path="circle">
                                <a:fillToRect l="50000" t="50000" r="50000" b="50000"/>
                              </a:path>
                              <a:tileRect/>
                            </a:gra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7281" name="Oval 7280">
                              <a:extLst>
                                <a:ext uri="{FF2B5EF4-FFF2-40B4-BE49-F238E27FC236}">
                                  <a16:creationId xmlns:a16="http://schemas.microsoft.com/office/drawing/2014/main" id="{AA54B489-D6FB-8E91-B479-0592AE70374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2893873">
                              <a:off x="3239090" y="3860266"/>
                              <a:ext cx="911274" cy="803155"/>
                            </a:xfrm>
                            <a:prstGeom prst="ellipse">
                              <a:avLst/>
                            </a:prstGeom>
                            <a:solidFill>
                              <a:schemeClr val="accent4">
                                <a:lumMod val="40000"/>
                                <a:lumOff val="60000"/>
                              </a:schemeClr>
                            </a:solidFill>
                            <a:ln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</a:ln>
                            <a:scene3d>
                              <a:camera prst="isometricLeftDown">
                                <a:rot lat="3600000" lon="2400000" rev="0"/>
                              </a:camera>
                              <a:lightRig rig="threePt" dir="t"/>
                            </a:scene3d>
                            <a:sp3d>
                              <a:bevelB w="6350" h="82550"/>
                            </a:sp3d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7282" name="Isosceles Triangle 7281">
                              <a:extLst>
                                <a:ext uri="{FF2B5EF4-FFF2-40B4-BE49-F238E27FC236}">
                                  <a16:creationId xmlns:a16="http://schemas.microsoft.com/office/drawing/2014/main" id="{139344D9-DBC2-74A2-325B-C67486CC036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6200000">
                              <a:off x="2908089" y="3826942"/>
                              <a:ext cx="769628" cy="842962"/>
                            </a:xfrm>
                            <a:prstGeom prst="triangle">
                              <a:avLst>
                                <a:gd name="adj" fmla="val 49200"/>
                              </a:avLst>
                            </a:prstGeom>
                            <a:gradFill flip="none" rotWithShape="1">
                              <a:gsLst>
                                <a:gs pos="0">
                                  <a:srgbClr val="FF0000">
                                    <a:tint val="66000"/>
                                    <a:satMod val="160000"/>
                                    <a:alpha val="0"/>
                                  </a:srgbClr>
                                </a:gs>
                                <a:gs pos="100000">
                                  <a:srgbClr val="FF0000">
                                    <a:tint val="44500"/>
                                    <a:satMod val="160000"/>
                                  </a:srgbClr>
                                </a:gs>
                                <a:gs pos="100000">
                                  <a:srgbClr val="FF0000">
                                    <a:tint val="23500"/>
                                    <a:satMod val="160000"/>
                                  </a:srgbClr>
                                </a:gs>
                              </a:gsLst>
                              <a:path path="circle">
                                <a:fillToRect l="50000" t="50000" r="50000" b="50000"/>
                              </a:path>
                              <a:tileRect/>
                            </a:gra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>
                                <a:solidFill>
                                  <a:schemeClr val="tx1"/>
                                </a:solidFill>
                              </a:endParaRPr>
                            </a:p>
                          </p:txBody>
                        </p:sp>
                        <p:cxnSp>
                          <p:nvCxnSpPr>
                            <p:cNvPr id="7283" name="Straight Connector 7282">
                              <a:extLst>
                                <a:ext uri="{FF2B5EF4-FFF2-40B4-BE49-F238E27FC236}">
                                  <a16:creationId xmlns:a16="http://schemas.microsoft.com/office/drawing/2014/main" id="{4F6593FA-247C-2689-9ED0-0E1A90CEEF20}"/>
                                </a:ext>
                              </a:extLst>
                            </p:cNvPr>
                            <p:cNvCxnSpPr>
                              <a:cxnSpLocks/>
                              <a:endCxn id="7282" idx="3"/>
                            </p:cNvCxnSpPr>
                            <p:nvPr/>
                          </p:nvCxnSpPr>
                          <p:spPr>
                            <a:xfrm flipV="1">
                              <a:off x="2754889" y="4254580"/>
                              <a:ext cx="959495" cy="2536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284" name="Straight Connector 7283">
                              <a:extLst>
                                <a:ext uri="{FF2B5EF4-FFF2-40B4-BE49-F238E27FC236}">
                                  <a16:creationId xmlns:a16="http://schemas.microsoft.com/office/drawing/2014/main" id="{8F5D3A08-24B9-A6D2-86D4-5E3A5A2C4127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2871422" y="4208263"/>
                              <a:ext cx="0" cy="86457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7285" name="TextBox 7284">
                              <a:extLst>
                                <a:ext uri="{FF2B5EF4-FFF2-40B4-BE49-F238E27FC236}">
                                  <a16:creationId xmlns:a16="http://schemas.microsoft.com/office/drawing/2014/main" id="{7065D791-77BF-D477-062F-1C311572281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5361026" y="3366148"/>
                              <a:ext cx="338265" cy="276999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200" i="1" dirty="0"/>
                                <a:t>z</a:t>
                              </a:r>
                              <a:r>
                                <a:rPr lang="en-US" sz="1200" baseline="-25000" dirty="0"/>
                                <a:t>1</a:t>
                              </a:r>
                            </a:p>
                          </p:txBody>
                        </p:sp>
                        <p:cxnSp>
                          <p:nvCxnSpPr>
                            <p:cNvPr id="7286" name="Straight Connector 7285">
                              <a:extLst>
                                <a:ext uri="{FF2B5EF4-FFF2-40B4-BE49-F238E27FC236}">
                                  <a16:creationId xmlns:a16="http://schemas.microsoft.com/office/drawing/2014/main" id="{94BDFF8C-6FA1-79AA-8F0A-E854107675A1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5363486" y="3438818"/>
                              <a:ext cx="0" cy="86457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287" name="Straight Connector 7286">
                              <a:extLst>
                                <a:ext uri="{FF2B5EF4-FFF2-40B4-BE49-F238E27FC236}">
                                  <a16:creationId xmlns:a16="http://schemas.microsoft.com/office/drawing/2014/main" id="{333F7C87-682A-BA09-5BE5-9F68F0F2D07B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5619559" y="3437497"/>
                              <a:ext cx="0" cy="469633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288" name="Straight Connector 7287">
                              <a:extLst>
                                <a:ext uri="{FF2B5EF4-FFF2-40B4-BE49-F238E27FC236}">
                                  <a16:creationId xmlns:a16="http://schemas.microsoft.com/office/drawing/2014/main" id="{61C1FA82-0F18-539C-8507-050091B2728A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6174756" y="3438818"/>
                              <a:ext cx="0" cy="86457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289" name="Straight Connector 7288">
                              <a:extLst>
                                <a:ext uri="{FF2B5EF4-FFF2-40B4-BE49-F238E27FC236}">
                                  <a16:creationId xmlns:a16="http://schemas.microsoft.com/office/drawing/2014/main" id="{61643F97-0AA7-3200-A00A-E5D6FF33FE7B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H="1">
                              <a:off x="5627124" y="3546570"/>
                              <a:ext cx="547632" cy="2"/>
                            </a:xfrm>
                            <a:prstGeom prst="line">
                              <a:avLst/>
                            </a:prstGeom>
                            <a:ln>
                              <a:headEnd type="triangle" w="med" len="med"/>
                              <a:tailEnd type="triangle" w="med" len="med"/>
                            </a:ln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7290" name="TextBox 7289">
                              <a:extLst>
                                <a:ext uri="{FF2B5EF4-FFF2-40B4-BE49-F238E27FC236}">
                                  <a16:creationId xmlns:a16="http://schemas.microsoft.com/office/drawing/2014/main" id="{8E99284D-F1DE-554E-ED77-DBA81B758DF7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5758725" y="3384990"/>
                              <a:ext cx="311778" cy="276999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200" i="1" dirty="0"/>
                                <a:t>z</a:t>
                              </a:r>
                              <a:r>
                                <a:rPr lang="en-US" sz="1200" baseline="-25000" dirty="0"/>
                                <a:t>2</a:t>
                              </a:r>
                            </a:p>
                          </p:txBody>
                        </p:sp>
                        <p:cxnSp>
                          <p:nvCxnSpPr>
                            <p:cNvPr id="7291" name="Straight Connector 7290">
                              <a:extLst>
                                <a:ext uri="{FF2B5EF4-FFF2-40B4-BE49-F238E27FC236}">
                                  <a16:creationId xmlns:a16="http://schemas.microsoft.com/office/drawing/2014/main" id="{3AFE2510-60A2-C551-EC76-7A0F3BA1F01F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V="1">
                              <a:off x="5133478" y="3540426"/>
                              <a:ext cx="223766" cy="2660"/>
                            </a:xfrm>
                            <a:prstGeom prst="line">
                              <a:avLst/>
                            </a:prstGeom>
                            <a:ln>
                              <a:headEnd type="none" w="med" len="med"/>
                              <a:tailEnd type="triangle" w="med" len="med"/>
                            </a:ln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7292" name="Straight Connector 7291">
                              <a:extLst>
                                <a:ext uri="{FF2B5EF4-FFF2-40B4-BE49-F238E27FC236}">
                                  <a16:creationId xmlns:a16="http://schemas.microsoft.com/office/drawing/2014/main" id="{DF7A1A02-3F0D-C23E-761F-EB2EA1520ADC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4396581" y="3539115"/>
                              <a:ext cx="350834" cy="293098"/>
                            </a:xfrm>
                            <a:prstGeom prst="line">
                              <a:avLst/>
                            </a:prstGeom>
                            <a:ln w="5715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pic>
                        <p:nvPicPr>
                          <p:cNvPr id="7252" name="Picture 7251">
                            <a:extLst>
                              <a:ext uri="{FF2B5EF4-FFF2-40B4-BE49-F238E27FC236}">
                                <a16:creationId xmlns:a16="http://schemas.microsoft.com/office/drawing/2014/main" id="{2737B86D-79F9-66A6-96E4-D21FE859646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2084235" y="2237327"/>
                            <a:ext cx="422874" cy="2241584"/>
                          </a:xfrm>
                          <a:prstGeom prst="rect">
                            <a:avLst/>
                          </a:prstGeom>
                          <a:scene3d>
                            <a:camera prst="isometricLeftDown">
                              <a:rot lat="3600000" lon="2400000" rev="0"/>
                            </a:camera>
                            <a:lightRig rig="threePt" dir="t"/>
                          </a:scene3d>
                        </p:spPr>
                      </p:pic>
                    </p:grpSp>
                    <p:sp>
                      <p:nvSpPr>
                        <p:cNvPr id="7250" name="Trapezoid 7249">
                          <a:extLst>
                            <a:ext uri="{FF2B5EF4-FFF2-40B4-BE49-F238E27FC236}">
                              <a16:creationId xmlns:a16="http://schemas.microsoft.com/office/drawing/2014/main" id="{6B9E9881-E0D1-98AC-7007-9BF05E1FDE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1581947" y="3082457"/>
                          <a:ext cx="777801" cy="594796"/>
                        </a:xfrm>
                        <a:prstGeom prst="trapezoid">
                          <a:avLst>
                            <a:gd name="adj" fmla="val 0"/>
                          </a:avLst>
                        </a:prstGeom>
                        <a:gradFill flip="none" rotWithShape="1">
                          <a:gsLst>
                            <a:gs pos="0">
                              <a:srgbClr val="FF0000">
                                <a:tint val="66000"/>
                                <a:satMod val="160000"/>
                                <a:alpha val="0"/>
                              </a:srgbClr>
                            </a:gs>
                            <a:gs pos="100000">
                              <a:srgbClr val="FF0000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F0000">
                                <a:tint val="23500"/>
                                <a:satMod val="160000"/>
                              </a:srgbClr>
                            </a:gs>
                          </a:gsLst>
                          <a:path path="circle">
                            <a:fillToRect l="50000" t="50000" r="50000" b="50000"/>
                          </a:path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7248" name="Straight Connector 7247">
                        <a:extLst>
                          <a:ext uri="{FF2B5EF4-FFF2-40B4-BE49-F238E27FC236}">
                            <a16:creationId xmlns:a16="http://schemas.microsoft.com/office/drawing/2014/main" id="{2A409E84-CE56-41CA-9F31-7EABAF6BDFE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142686" y="2667360"/>
                        <a:ext cx="350834" cy="293098"/>
                      </a:xfrm>
                      <a:prstGeom prst="line">
                        <a:avLst/>
                      </a:prstGeom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435DFB01-627B-D54E-6951-8284BB377493}"/>
                      </a:ext>
                    </a:extLst>
                  </p:cNvPr>
                  <p:cNvGrpSpPr/>
                  <p:nvPr/>
                </p:nvGrpSpPr>
                <p:grpSpPr>
                  <a:xfrm>
                    <a:off x="4823406" y="814295"/>
                    <a:ext cx="3484005" cy="1805055"/>
                    <a:chOff x="509719" y="4358918"/>
                    <a:chExt cx="3484005" cy="1805055"/>
                  </a:xfrm>
                </p:grpSpPr>
                <p:cxnSp>
                  <p:nvCxnSpPr>
                    <p:cNvPr id="1070" name="Straight Connector 1069">
                      <a:extLst>
                        <a:ext uri="{FF2B5EF4-FFF2-40B4-BE49-F238E27FC236}">
                          <a16:creationId xmlns:a16="http://schemas.microsoft.com/office/drawing/2014/main" id="{36EDD594-521F-B89D-CFE2-661B613CFA5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494845" y="5682247"/>
                      <a:ext cx="860396" cy="5664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071" name="Group 1070">
                      <a:extLst>
                        <a:ext uri="{FF2B5EF4-FFF2-40B4-BE49-F238E27FC236}">
                          <a16:creationId xmlns:a16="http://schemas.microsoft.com/office/drawing/2014/main" id="{4E865BED-7E1B-5525-1DBD-C65634CEF1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9719" y="4358918"/>
                      <a:ext cx="3484005" cy="1805055"/>
                      <a:chOff x="742786" y="4340258"/>
                      <a:chExt cx="3484005" cy="1805055"/>
                    </a:xfrm>
                  </p:grpSpPr>
                  <p:grpSp>
                    <p:nvGrpSpPr>
                      <p:cNvPr id="1072" name="Group 1071">
                        <a:extLst>
                          <a:ext uri="{FF2B5EF4-FFF2-40B4-BE49-F238E27FC236}">
                            <a16:creationId xmlns:a16="http://schemas.microsoft.com/office/drawing/2014/main" id="{1899669F-9E65-B48E-73FA-32B2E201658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42786" y="4340258"/>
                        <a:ext cx="3484005" cy="1805055"/>
                        <a:chOff x="742786" y="4340258"/>
                        <a:chExt cx="3484005" cy="1805055"/>
                      </a:xfrm>
                    </p:grpSpPr>
                    <p:grpSp>
                      <p:nvGrpSpPr>
                        <p:cNvPr id="1074" name="Group 1073">
                          <a:extLst>
                            <a:ext uri="{FF2B5EF4-FFF2-40B4-BE49-F238E27FC236}">
                              <a16:creationId xmlns:a16="http://schemas.microsoft.com/office/drawing/2014/main" id="{E7BD4310-1E08-B188-97C2-FE6C3AC51B4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42786" y="4340258"/>
                          <a:ext cx="3484005" cy="1805055"/>
                          <a:chOff x="2754889" y="3314387"/>
                          <a:chExt cx="3484005" cy="1805055"/>
                        </a:xfrm>
                      </p:grpSpPr>
                      <p:sp>
                        <p:nvSpPr>
                          <p:cNvPr id="1076" name="Rectangle 1075">
                            <a:extLst>
                              <a:ext uri="{FF2B5EF4-FFF2-40B4-BE49-F238E27FC236}">
                                <a16:creationId xmlns:a16="http://schemas.microsoft.com/office/drawing/2014/main" id="{01556A06-C165-18B4-B2B3-F1A3DD3BE1D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185737" y="3861267"/>
                            <a:ext cx="867645" cy="786068"/>
                          </a:xfrm>
                          <a:prstGeom prst="rect">
                            <a:avLst/>
                          </a:prstGeom>
                          <a:gradFill flip="none" rotWithShape="1">
                            <a:gsLst>
                              <a:gs pos="0">
                                <a:srgbClr val="7030A0">
                                  <a:tint val="66000"/>
                                  <a:satMod val="160000"/>
                                </a:srgbClr>
                              </a:gs>
                              <a:gs pos="50000">
                                <a:srgbClr val="7030A0">
                                  <a:tint val="44500"/>
                                  <a:satMod val="160000"/>
                                </a:srgbClr>
                              </a:gs>
                              <a:gs pos="100000">
                                <a:srgbClr val="7030A0">
                                  <a:tint val="23500"/>
                                  <a:satMod val="160000"/>
                                </a:srgb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  <a:tileRect/>
                          </a:gradFill>
                          <a:ln>
                            <a:solidFill>
                              <a:schemeClr val="tx1"/>
                            </a:solidFill>
                          </a:ln>
                          <a:scene3d>
                            <a:camera prst="isometricOffAxis1Left">
                              <a:rot lat="1080000" lon="4200000" rev="0"/>
                            </a:camera>
                            <a:lightRig rig="threePt" dir="t"/>
                          </a:scene3d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1077" name="Rectangle 1076">
                            <a:extLst>
                              <a:ext uri="{FF2B5EF4-FFF2-40B4-BE49-F238E27FC236}">
                                <a16:creationId xmlns:a16="http://schemas.microsoft.com/office/drawing/2014/main" id="{3A6FFB66-772D-12F5-4386-6E70458D1FA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107318" y="3655451"/>
                            <a:ext cx="867645" cy="1140383"/>
                          </a:xfrm>
                          <a:prstGeom prst="rect">
                            <a:avLst/>
                          </a:prstGeom>
                          <a:blipFill>
                            <a:blip r:embed="rId4"/>
                            <a:tile tx="0" ty="0" sx="100000" sy="100000" flip="none" algn="tl"/>
                          </a:blipFill>
                          <a:ln>
                            <a:solidFill>
                              <a:schemeClr val="tx1"/>
                            </a:solidFill>
                          </a:ln>
                          <a:scene3d>
                            <a:camera prst="isometricOffAxis1Left">
                              <a:rot lat="1080000" lon="4200000" rev="0"/>
                            </a:camera>
                            <a:lightRig rig="threePt" dir="t"/>
                          </a:scene3d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cxnSp>
                        <p:nvCxnSpPr>
                          <p:cNvPr id="1078" name="Straight Connector 1077">
                            <a:extLst>
                              <a:ext uri="{FF2B5EF4-FFF2-40B4-BE49-F238E27FC236}">
                                <a16:creationId xmlns:a16="http://schemas.microsoft.com/office/drawing/2014/main" id="{2B6982A9-F12B-457F-2528-D09C1E9609BE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4396581" y="3539115"/>
                            <a:ext cx="350834" cy="293098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79" name="Straight Connector 1078">
                            <a:extLst>
                              <a:ext uri="{FF2B5EF4-FFF2-40B4-BE49-F238E27FC236}">
                                <a16:creationId xmlns:a16="http://schemas.microsoft.com/office/drawing/2014/main" id="{ABAF17DE-C9C5-C42A-97CD-E22589F81A5B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4727975" y="3807466"/>
                            <a:ext cx="0" cy="1093147"/>
                          </a:xfrm>
                          <a:prstGeom prst="line">
                            <a:avLst/>
                          </a:prstGeom>
                          <a:ln w="762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80" name="Straight Connector 1079">
                            <a:extLst>
                              <a:ext uri="{FF2B5EF4-FFF2-40B4-BE49-F238E27FC236}">
                                <a16:creationId xmlns:a16="http://schemas.microsoft.com/office/drawing/2014/main" id="{96EA7C72-049E-1497-F67D-8444407632DD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4761469" y="4248508"/>
                            <a:ext cx="842527" cy="11968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81" name="Straight Connector 1080">
                            <a:extLst>
                              <a:ext uri="{FF2B5EF4-FFF2-40B4-BE49-F238E27FC236}">
                                <a16:creationId xmlns:a16="http://schemas.microsoft.com/office/drawing/2014/main" id="{F9CFED26-D948-048C-BBC7-DAF7DFA3F481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3918620" y="4237215"/>
                            <a:ext cx="622520" cy="22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82" name="Straight Connector 1081">
                            <a:extLst>
                              <a:ext uri="{FF2B5EF4-FFF2-40B4-BE49-F238E27FC236}">
                                <a16:creationId xmlns:a16="http://schemas.microsoft.com/office/drawing/2014/main" id="{DFB574C2-4977-5CBC-3893-081AAE2338C9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 flipV="1">
                            <a:off x="3598207" y="4237215"/>
                            <a:ext cx="265357" cy="3001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83" name="Straight Connector 1082">
                            <a:extLst>
                              <a:ext uri="{FF2B5EF4-FFF2-40B4-BE49-F238E27FC236}">
                                <a16:creationId xmlns:a16="http://schemas.microsoft.com/office/drawing/2014/main" id="{5EA44BE9-94EE-4494-AE99-8172B06C0F98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5808232" y="4001292"/>
                            <a:ext cx="0" cy="762797"/>
                          </a:xfrm>
                          <a:prstGeom prst="line">
                            <a:avLst/>
                          </a:prstGeom>
                          <a:ln w="762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84" name="Straight Connector 1083">
                            <a:extLst>
                              <a:ext uri="{FF2B5EF4-FFF2-40B4-BE49-F238E27FC236}">
                                <a16:creationId xmlns:a16="http://schemas.microsoft.com/office/drawing/2014/main" id="{9D9E1329-CDB6-8974-9EB6-7728D5846B8D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5477636" y="3727103"/>
                            <a:ext cx="350834" cy="293098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85" name="Straight Connector 1084">
                            <a:extLst>
                              <a:ext uri="{FF2B5EF4-FFF2-40B4-BE49-F238E27FC236}">
                                <a16:creationId xmlns:a16="http://schemas.microsoft.com/office/drawing/2014/main" id="{C8C62E03-3D1B-65E2-94A2-52478A637A08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3714383" y="4505919"/>
                            <a:ext cx="0" cy="566737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86" name="Straight Connector 1085">
                            <a:extLst>
                              <a:ext uri="{FF2B5EF4-FFF2-40B4-BE49-F238E27FC236}">
                                <a16:creationId xmlns:a16="http://schemas.microsoft.com/office/drawing/2014/main" id="{0EFFDC0B-203C-76D4-2877-972581E7CE28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5611995" y="4629150"/>
                            <a:ext cx="0" cy="320277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87" name="Straight Connector 1086">
                            <a:extLst>
                              <a:ext uri="{FF2B5EF4-FFF2-40B4-BE49-F238E27FC236}">
                                <a16:creationId xmlns:a16="http://schemas.microsoft.com/office/drawing/2014/main" id="{B3E4DE91-D116-C6B4-4766-15573AFD64F9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4536377" y="4757738"/>
                            <a:ext cx="0" cy="191689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7232" name="Straight Connector 7231">
                            <a:extLst>
                              <a:ext uri="{FF2B5EF4-FFF2-40B4-BE49-F238E27FC236}">
                                <a16:creationId xmlns:a16="http://schemas.microsoft.com/office/drawing/2014/main" id="{929BD33A-6049-BA68-96C3-AE11BBE82144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>
                            <a:off x="2883006" y="4949425"/>
                            <a:ext cx="841598" cy="2"/>
                          </a:xfrm>
                          <a:prstGeom prst="line">
                            <a:avLst/>
                          </a:prstGeom>
                          <a:ln>
                            <a:headEnd type="triangle" w="med" len="med"/>
                            <a:tailEnd type="triangle" w="med" len="med"/>
                          </a:ln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7233" name="Straight Connector 7232">
                            <a:extLst>
                              <a:ext uri="{FF2B5EF4-FFF2-40B4-BE49-F238E27FC236}">
                                <a16:creationId xmlns:a16="http://schemas.microsoft.com/office/drawing/2014/main" id="{DD51D1A2-0893-4530-1AD2-FB457844A11E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 flipV="1">
                            <a:off x="4536377" y="4936038"/>
                            <a:ext cx="1075618" cy="2"/>
                          </a:xfrm>
                          <a:prstGeom prst="line">
                            <a:avLst/>
                          </a:prstGeom>
                          <a:ln>
                            <a:headEnd type="triangle" w="med" len="med"/>
                            <a:tailEnd type="triangle" w="med" len="med"/>
                          </a:ln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7234" name="TextBox 7233">
                            <a:extLst>
                              <a:ext uri="{FF2B5EF4-FFF2-40B4-BE49-F238E27FC236}">
                                <a16:creationId xmlns:a16="http://schemas.microsoft.com/office/drawing/2014/main" id="{E4817C8A-4BB1-09E1-B077-0E59162A5CB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180926" y="4804755"/>
                            <a:ext cx="294831" cy="27699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sz="1200" i="1" dirty="0" err="1"/>
                              <a:t>f</a:t>
                            </a:r>
                            <a:r>
                              <a:rPr lang="en-US" sz="1200" i="1" baseline="-25000" dirty="0" err="1"/>
                              <a:t>o</a:t>
                            </a:r>
                            <a:endParaRPr lang="en-US" sz="1200" i="1" baseline="-25000" dirty="0"/>
                          </a:p>
                        </p:txBody>
                      </p:sp>
                      <p:sp>
                        <p:nvSpPr>
                          <p:cNvPr id="7235" name="TextBox 7234">
                            <a:extLst>
                              <a:ext uri="{FF2B5EF4-FFF2-40B4-BE49-F238E27FC236}">
                                <a16:creationId xmlns:a16="http://schemas.microsoft.com/office/drawing/2014/main" id="{47B27CA5-7C06-E05A-6439-4BD1DB781B23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905940" y="4795834"/>
                            <a:ext cx="338265" cy="27699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sz="1200" i="1" dirty="0" err="1"/>
                              <a:t>z</a:t>
                            </a:r>
                            <a:r>
                              <a:rPr lang="en-US" sz="1200" i="1" baseline="-25000" dirty="0" err="1"/>
                              <a:t>h</a:t>
                            </a:r>
                            <a:endParaRPr lang="en-US" sz="1200" i="1" baseline="-25000" dirty="0"/>
                          </a:p>
                        </p:txBody>
                      </p:sp>
                      <p:sp>
                        <p:nvSpPr>
                          <p:cNvPr id="7236" name="TextBox 7235">
                            <a:extLst>
                              <a:ext uri="{FF2B5EF4-FFF2-40B4-BE49-F238E27FC236}">
                                <a16:creationId xmlns:a16="http://schemas.microsoft.com/office/drawing/2014/main" id="{0E2F667C-B2AF-4644-9DD6-66FE4A334911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769385" y="3314387"/>
                            <a:ext cx="1205578" cy="246221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sz="1000" dirty="0"/>
                              <a:t>Coded Phase Mask</a:t>
                            </a:r>
                          </a:p>
                        </p:txBody>
                      </p:sp>
                      <p:sp>
                        <p:nvSpPr>
                          <p:cNvPr id="7237" name="Rectangle 7236">
                            <a:extLst>
                              <a:ext uri="{FF2B5EF4-FFF2-40B4-BE49-F238E27FC236}">
                                <a16:creationId xmlns:a16="http://schemas.microsoft.com/office/drawing/2014/main" id="{4EE75446-B8DC-F478-94EB-433EAF77A9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622731" y="4719332"/>
                            <a:ext cx="616163" cy="400110"/>
                          </a:xfrm>
                          <a:prstGeom prst="rect">
                            <a:avLst/>
                          </a:prstGeom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 algn="l"/>
                            <a:r>
                              <a:rPr lang="en-US" sz="1000" dirty="0">
                                <a:sym typeface="Symbol" panose="05050102010706020507" pitchFamily="18" charset="2"/>
                              </a:rPr>
                              <a:t>Digital Camera</a:t>
                            </a:r>
                            <a:endParaRPr lang="en-US" sz="1000" dirty="0"/>
                          </a:p>
                        </p:txBody>
                      </p:sp>
                      <p:cxnSp>
                        <p:nvCxnSpPr>
                          <p:cNvPr id="7238" name="Straight Connector 7237">
                            <a:extLst>
                              <a:ext uri="{FF2B5EF4-FFF2-40B4-BE49-F238E27FC236}">
                                <a16:creationId xmlns:a16="http://schemas.microsoft.com/office/drawing/2014/main" id="{727B9E03-E3E6-985D-D83F-25BA7ED7C959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V="1">
                            <a:off x="4755407" y="3861267"/>
                            <a:ext cx="841220" cy="2089"/>
                          </a:xfrm>
                          <a:prstGeom prst="line">
                            <a:avLst/>
                          </a:prstGeom>
                          <a:ln>
                            <a:prstDash val="sysDash"/>
                          </a:ln>
                        </p:spPr>
                        <p:style>
                          <a:lnRef idx="1">
                            <a:schemeClr val="accent2"/>
                          </a:lnRef>
                          <a:fillRef idx="0">
                            <a:schemeClr val="accent2"/>
                          </a:fillRef>
                          <a:effectRef idx="0">
                            <a:schemeClr val="accent2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7239" name="Straight Connector 7238">
                            <a:extLst>
                              <a:ext uri="{FF2B5EF4-FFF2-40B4-BE49-F238E27FC236}">
                                <a16:creationId xmlns:a16="http://schemas.microsoft.com/office/drawing/2014/main" id="{B86EC158-8CB5-51E7-FF54-8079DAF85D58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5842892" y="4262875"/>
                            <a:ext cx="252479" cy="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7240" name="Trapezoid 7239">
                            <a:extLst>
                              <a:ext uri="{FF2B5EF4-FFF2-40B4-BE49-F238E27FC236}">
                                <a16:creationId xmlns:a16="http://schemas.microsoft.com/office/drawing/2014/main" id="{C5ECC9C0-4554-AC94-5CA6-60ABD4586C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3757185" y="3826943"/>
                            <a:ext cx="777801" cy="842960"/>
                          </a:xfrm>
                          <a:prstGeom prst="trapezoid">
                            <a:avLst>
                              <a:gd name="adj" fmla="val 0"/>
                            </a:avLst>
                          </a:prstGeom>
                          <a:gradFill flip="none" rotWithShape="1">
                            <a:gsLst>
                              <a:gs pos="0">
                                <a:srgbClr val="FF0000">
                                  <a:tint val="66000"/>
                                  <a:satMod val="160000"/>
                                  <a:alpha val="0"/>
                                </a:srgbClr>
                              </a:gs>
                              <a:gs pos="100000">
                                <a:srgbClr val="FF0000">
                                  <a:tint val="44500"/>
                                  <a:satMod val="160000"/>
                                </a:srgbClr>
                              </a:gs>
                              <a:gs pos="100000">
                                <a:srgbClr val="FF0000">
                                  <a:tint val="23500"/>
                                  <a:satMod val="160000"/>
                                </a:srgb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  <a:tileRect/>
                          </a:gra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7241" name="Oval 7240">
                            <a:extLst>
                              <a:ext uri="{FF2B5EF4-FFF2-40B4-BE49-F238E27FC236}">
                                <a16:creationId xmlns:a16="http://schemas.microsoft.com/office/drawing/2014/main" id="{5C423FFF-75B3-E873-88EB-7404F59EBE3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2893873">
                            <a:off x="3239090" y="3860266"/>
                            <a:ext cx="911274" cy="803155"/>
                          </a:xfrm>
                          <a:prstGeom prst="ellipse">
                            <a:avLst/>
                          </a:prstGeom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n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</a:ln>
                          <a:scene3d>
                            <a:camera prst="isometricLeftDown">
                              <a:rot lat="3600000" lon="2400000" rev="0"/>
                            </a:camera>
                            <a:lightRig rig="threePt" dir="t"/>
                          </a:scene3d>
                          <a:sp3d>
                            <a:bevelB w="6350" h="82550"/>
                          </a:sp3d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7242" name="Isosceles Triangle 7241">
                            <a:extLst>
                              <a:ext uri="{FF2B5EF4-FFF2-40B4-BE49-F238E27FC236}">
                                <a16:creationId xmlns:a16="http://schemas.microsoft.com/office/drawing/2014/main" id="{C07BB29E-6744-8FC1-44C6-A94D91F54F6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6200000">
                            <a:off x="2908089" y="3826942"/>
                            <a:ext cx="769628" cy="842962"/>
                          </a:xfrm>
                          <a:prstGeom prst="triangle">
                            <a:avLst>
                              <a:gd name="adj" fmla="val 49200"/>
                            </a:avLst>
                          </a:prstGeom>
                          <a:gradFill flip="none" rotWithShape="1">
                            <a:gsLst>
                              <a:gs pos="0">
                                <a:srgbClr val="FF0000">
                                  <a:tint val="66000"/>
                                  <a:satMod val="160000"/>
                                  <a:alpha val="0"/>
                                </a:srgbClr>
                              </a:gs>
                              <a:gs pos="100000">
                                <a:srgbClr val="FF0000">
                                  <a:tint val="44500"/>
                                  <a:satMod val="160000"/>
                                </a:srgbClr>
                              </a:gs>
                              <a:gs pos="100000">
                                <a:srgbClr val="FF0000">
                                  <a:tint val="23500"/>
                                  <a:satMod val="160000"/>
                                </a:srgbClr>
                              </a:gs>
                            </a:gsLst>
                            <a:path path="circle">
                              <a:fillToRect l="50000" t="50000" r="50000" b="50000"/>
                            </a:path>
                            <a:tileRect/>
                          </a:gra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>
                              <a:solidFill>
                                <a:schemeClr val="tx1"/>
                              </a:solidFill>
                            </a:endParaRPr>
                          </a:p>
                        </p:txBody>
                      </p:sp>
                      <p:cxnSp>
                        <p:nvCxnSpPr>
                          <p:cNvPr id="7243" name="Straight Connector 7242">
                            <a:extLst>
                              <a:ext uri="{FF2B5EF4-FFF2-40B4-BE49-F238E27FC236}">
                                <a16:creationId xmlns:a16="http://schemas.microsoft.com/office/drawing/2014/main" id="{F74CEA1C-6D1B-E94C-F263-C3A96F87224A}"/>
                              </a:ext>
                            </a:extLst>
                          </p:cNvPr>
                          <p:cNvCxnSpPr>
                            <a:cxnSpLocks/>
                            <a:endCxn id="7242" idx="3"/>
                          </p:cNvCxnSpPr>
                          <p:nvPr/>
                        </p:nvCxnSpPr>
                        <p:spPr>
                          <a:xfrm flipV="1">
                            <a:off x="2754889" y="4254580"/>
                            <a:ext cx="959495" cy="2536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7244" name="Straight Connector 7243">
                            <a:extLst>
                              <a:ext uri="{FF2B5EF4-FFF2-40B4-BE49-F238E27FC236}">
                                <a16:creationId xmlns:a16="http://schemas.microsoft.com/office/drawing/2014/main" id="{129B8616-F8A1-E5FE-01A3-565A640276E8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2871422" y="4208263"/>
                            <a:ext cx="0" cy="86457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1075" name="Rectangle 1074">
                          <a:extLst>
                            <a:ext uri="{FF2B5EF4-FFF2-40B4-BE49-F238E27FC236}">
                              <a16:creationId xmlns:a16="http://schemas.microsoft.com/office/drawing/2014/main" id="{AE5FF217-CC0B-6534-9E53-7511176882D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299702" y="5081246"/>
                          <a:ext cx="587484" cy="382479"/>
                        </a:xfrm>
                        <a:prstGeom prst="rect">
                          <a:avLst/>
                        </a:prstGeom>
                        <a:blipFill>
                          <a:blip r:embed="rId6"/>
                          <a:tile tx="0" ty="0" sx="100000" sy="100000" flip="none" algn="tl"/>
                        </a:blipFill>
                        <a:ln>
                          <a:noFill/>
                        </a:ln>
                        <a:scene3d>
                          <a:camera prst="isometricOffAxis1Left">
                            <a:rot lat="1080000" lon="4200000" rev="0"/>
                          </a:camera>
                          <a:lightRig rig="threePt" dir="t"/>
                        </a:scene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1073" name="Trapezoid 1072">
                        <a:extLst>
                          <a:ext uri="{FF2B5EF4-FFF2-40B4-BE49-F238E27FC236}">
                            <a16:creationId xmlns:a16="http://schemas.microsoft.com/office/drawing/2014/main" id="{FA072AB4-5D95-4CB5-8BF5-9025B10AB0CF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2775514" y="4861109"/>
                        <a:ext cx="786067" cy="841219"/>
                      </a:xfrm>
                      <a:prstGeom prst="trapezoid">
                        <a:avLst>
                          <a:gd name="adj" fmla="val 25141"/>
                        </a:avLst>
                      </a:prstGeom>
                      <a:gradFill flip="none" rotWithShape="1">
                        <a:gsLst>
                          <a:gs pos="0">
                            <a:srgbClr val="FF0000">
                              <a:tint val="66000"/>
                              <a:satMod val="160000"/>
                              <a:alpha val="0"/>
                            </a:srgbClr>
                          </a:gs>
                          <a:gs pos="100000">
                            <a:srgbClr val="FF0000">
                              <a:tint val="44500"/>
                              <a:satMod val="160000"/>
                            </a:srgbClr>
                          </a:gs>
                          <a:gs pos="100000">
                            <a:srgbClr val="FF0000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7169" name="Group 7168">
                    <a:extLst>
                      <a:ext uri="{FF2B5EF4-FFF2-40B4-BE49-F238E27FC236}">
                        <a16:creationId xmlns:a16="http://schemas.microsoft.com/office/drawing/2014/main" id="{5509C093-DDA7-5E9E-0E45-29FDF84BA4C7}"/>
                      </a:ext>
                    </a:extLst>
                  </p:cNvPr>
                  <p:cNvGrpSpPr/>
                  <p:nvPr/>
                </p:nvGrpSpPr>
                <p:grpSpPr>
                  <a:xfrm>
                    <a:off x="557979" y="2730141"/>
                    <a:ext cx="3484005" cy="1805055"/>
                    <a:chOff x="519618" y="4359992"/>
                    <a:chExt cx="3484005" cy="1805055"/>
                  </a:xfrm>
                </p:grpSpPr>
                <p:grpSp>
                  <p:nvGrpSpPr>
                    <p:cNvPr id="1035" name="Group 1034">
                      <a:extLst>
                        <a:ext uri="{FF2B5EF4-FFF2-40B4-BE49-F238E27FC236}">
                          <a16:creationId xmlns:a16="http://schemas.microsoft.com/office/drawing/2014/main" id="{9F1D115F-255D-0787-9822-E8C4B7681C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9618" y="4359992"/>
                      <a:ext cx="3484005" cy="1805055"/>
                      <a:chOff x="742786" y="4340258"/>
                      <a:chExt cx="3484005" cy="1805055"/>
                    </a:xfrm>
                  </p:grpSpPr>
                  <p:grpSp>
                    <p:nvGrpSpPr>
                      <p:cNvPr id="1044" name="Group 1043">
                        <a:extLst>
                          <a:ext uri="{FF2B5EF4-FFF2-40B4-BE49-F238E27FC236}">
                            <a16:creationId xmlns:a16="http://schemas.microsoft.com/office/drawing/2014/main" id="{AEF550EE-3F83-A2AD-25A9-2CAE9991ACA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42786" y="4340258"/>
                        <a:ext cx="3484005" cy="1805055"/>
                        <a:chOff x="2754889" y="3314387"/>
                        <a:chExt cx="3484005" cy="1805055"/>
                      </a:xfrm>
                    </p:grpSpPr>
                    <p:sp>
                      <p:nvSpPr>
                        <p:cNvPr id="1046" name="Rectangle 1045">
                          <a:extLst>
                            <a:ext uri="{FF2B5EF4-FFF2-40B4-BE49-F238E27FC236}">
                              <a16:creationId xmlns:a16="http://schemas.microsoft.com/office/drawing/2014/main" id="{806CA9F8-2935-4148-2FF7-CE42EF545F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85737" y="3861267"/>
                          <a:ext cx="867645" cy="786068"/>
                        </a:xfrm>
                        <a:prstGeom prst="rect">
                          <a:avLst/>
                        </a:prstGeom>
                        <a:gradFill flip="none" rotWithShape="1">
                          <a:gsLst>
                            <a:gs pos="0">
                              <a:srgbClr val="7030A0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7030A0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7030A0">
                                <a:tint val="23500"/>
                                <a:satMod val="160000"/>
                              </a:srgbClr>
                            </a:gs>
                          </a:gsLst>
                          <a:path path="circle">
                            <a:fillToRect l="50000" t="50000" r="50000" b="50000"/>
                          </a:path>
                          <a:tileRect/>
                        </a:gradFill>
                        <a:ln>
                          <a:solidFill>
                            <a:schemeClr val="tx1"/>
                          </a:solidFill>
                        </a:ln>
                        <a:scene3d>
                          <a:camera prst="isometricOffAxis1Left">
                            <a:rot lat="1080000" lon="4200000" rev="0"/>
                          </a:camera>
                          <a:lightRig rig="threePt" dir="t"/>
                        </a:scene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047" name="Rectangle 1046">
                          <a:extLst>
                            <a:ext uri="{FF2B5EF4-FFF2-40B4-BE49-F238E27FC236}">
                              <a16:creationId xmlns:a16="http://schemas.microsoft.com/office/drawing/2014/main" id="{C17351A2-6332-F9A7-E682-26A5B802BB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07318" y="3655451"/>
                          <a:ext cx="867645" cy="1140383"/>
                        </a:xfrm>
                        <a:prstGeom prst="rect">
                          <a:avLst/>
                        </a:prstGeom>
                        <a:blipFill>
                          <a:blip r:embed="rId4"/>
                          <a:tile tx="0" ty="0" sx="100000" sy="100000" flip="none" algn="tl"/>
                        </a:blipFill>
                        <a:ln>
                          <a:solidFill>
                            <a:schemeClr val="tx1"/>
                          </a:solidFill>
                        </a:ln>
                        <a:scene3d>
                          <a:camera prst="isometricOffAxis1Left">
                            <a:rot lat="1080000" lon="4200000" rev="0"/>
                          </a:camera>
                          <a:lightRig rig="threePt" dir="t"/>
                        </a:scene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cxnSp>
                      <p:nvCxnSpPr>
                        <p:cNvPr id="1048" name="Straight Connector 1047">
                          <a:extLst>
                            <a:ext uri="{FF2B5EF4-FFF2-40B4-BE49-F238E27FC236}">
                              <a16:creationId xmlns:a16="http://schemas.microsoft.com/office/drawing/2014/main" id="{2AF1255D-36EA-F1E7-594D-C0D801AEC94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396581" y="3539115"/>
                          <a:ext cx="350834" cy="293098"/>
                        </a:xfrm>
                        <a:prstGeom prst="line">
                          <a:avLst/>
                        </a:prstGeom>
                        <a:ln w="571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9" name="Straight Connector 1048">
                          <a:extLst>
                            <a:ext uri="{FF2B5EF4-FFF2-40B4-BE49-F238E27FC236}">
                              <a16:creationId xmlns:a16="http://schemas.microsoft.com/office/drawing/2014/main" id="{1F314EB9-89E8-97EC-6153-1E5D931517B8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761469" y="4248508"/>
                          <a:ext cx="842527" cy="11968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0" name="Straight Connector 1049">
                          <a:extLst>
                            <a:ext uri="{FF2B5EF4-FFF2-40B4-BE49-F238E27FC236}">
                              <a16:creationId xmlns:a16="http://schemas.microsoft.com/office/drawing/2014/main" id="{AA7C281B-91EA-0580-D38A-4D8B22C8BD4E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3918620" y="4237215"/>
                          <a:ext cx="622520" cy="22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1" name="Straight Connector 1050">
                          <a:extLst>
                            <a:ext uri="{FF2B5EF4-FFF2-40B4-BE49-F238E27FC236}">
                              <a16:creationId xmlns:a16="http://schemas.microsoft.com/office/drawing/2014/main" id="{F647B133-067B-79CE-57AB-3961F9ECB0D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3598207" y="4237215"/>
                          <a:ext cx="265357" cy="3001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2" name="Straight Connector 1051">
                          <a:extLst>
                            <a:ext uri="{FF2B5EF4-FFF2-40B4-BE49-F238E27FC236}">
                              <a16:creationId xmlns:a16="http://schemas.microsoft.com/office/drawing/2014/main" id="{05088DF2-7110-9B62-87B7-914F089DB4A6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808232" y="4001292"/>
                          <a:ext cx="0" cy="762797"/>
                        </a:xfrm>
                        <a:prstGeom prst="line">
                          <a:avLst/>
                        </a:prstGeom>
                        <a:ln w="762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3" name="Straight Connector 1052">
                          <a:extLst>
                            <a:ext uri="{FF2B5EF4-FFF2-40B4-BE49-F238E27FC236}">
                              <a16:creationId xmlns:a16="http://schemas.microsoft.com/office/drawing/2014/main" id="{58140649-C7FD-5671-BA53-573BD77DC697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477636" y="3727103"/>
                          <a:ext cx="350834" cy="293098"/>
                        </a:xfrm>
                        <a:prstGeom prst="line">
                          <a:avLst/>
                        </a:prstGeom>
                        <a:ln w="571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4" name="Straight Connector 1053">
                          <a:extLst>
                            <a:ext uri="{FF2B5EF4-FFF2-40B4-BE49-F238E27FC236}">
                              <a16:creationId xmlns:a16="http://schemas.microsoft.com/office/drawing/2014/main" id="{996F4ED9-495C-0256-EF02-432AA2B1EF1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3714383" y="4505919"/>
                          <a:ext cx="0" cy="566737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5" name="Straight Connector 1054">
                          <a:extLst>
                            <a:ext uri="{FF2B5EF4-FFF2-40B4-BE49-F238E27FC236}">
                              <a16:creationId xmlns:a16="http://schemas.microsoft.com/office/drawing/2014/main" id="{BC771859-FAB8-D786-5C38-EC65AA280C26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611995" y="4629150"/>
                          <a:ext cx="0" cy="320277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6" name="Straight Connector 1055">
                          <a:extLst>
                            <a:ext uri="{FF2B5EF4-FFF2-40B4-BE49-F238E27FC236}">
                              <a16:creationId xmlns:a16="http://schemas.microsoft.com/office/drawing/2014/main" id="{98F68D94-5526-7B22-B975-8B451D870135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536377" y="4757738"/>
                          <a:ext cx="0" cy="191689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7" name="Straight Connector 1056">
                          <a:extLst>
                            <a:ext uri="{FF2B5EF4-FFF2-40B4-BE49-F238E27FC236}">
                              <a16:creationId xmlns:a16="http://schemas.microsoft.com/office/drawing/2014/main" id="{CBE61A45-E57A-5C26-D8A0-4D75CBD445B1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2883006" y="4949425"/>
                          <a:ext cx="841598" cy="2"/>
                        </a:xfrm>
                        <a:prstGeom prst="line">
                          <a:avLst/>
                        </a:prstGeom>
                        <a:ln>
                          <a:headEnd type="triangle" w="med" len="med"/>
                          <a:tailEnd type="triangle" w="med" len="med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8" name="Straight Connector 1057">
                          <a:extLst>
                            <a:ext uri="{FF2B5EF4-FFF2-40B4-BE49-F238E27FC236}">
                              <a16:creationId xmlns:a16="http://schemas.microsoft.com/office/drawing/2014/main" id="{12374D4E-2962-93CD-2444-AE17A503D72A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4536377" y="4936038"/>
                          <a:ext cx="1075618" cy="2"/>
                        </a:xfrm>
                        <a:prstGeom prst="line">
                          <a:avLst/>
                        </a:prstGeom>
                        <a:ln>
                          <a:headEnd type="triangle" w="med" len="med"/>
                          <a:tailEnd type="triangle" w="med" len="med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059" name="TextBox 1058">
                          <a:extLst>
                            <a:ext uri="{FF2B5EF4-FFF2-40B4-BE49-F238E27FC236}">
                              <a16:creationId xmlns:a16="http://schemas.microsoft.com/office/drawing/2014/main" id="{F62C1086-62C3-DDA7-7994-D9748122897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180926" y="4804755"/>
                          <a:ext cx="294831" cy="27699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1200" i="1" dirty="0" err="1"/>
                            <a:t>f</a:t>
                          </a:r>
                          <a:r>
                            <a:rPr lang="en-US" sz="1200" i="1" baseline="-25000" dirty="0" err="1"/>
                            <a:t>o</a:t>
                          </a:r>
                          <a:endParaRPr lang="en-US" sz="1200" i="1" baseline="-25000" dirty="0"/>
                        </a:p>
                      </p:txBody>
                    </p:sp>
                    <p:sp>
                      <p:nvSpPr>
                        <p:cNvPr id="1060" name="TextBox 1059">
                          <a:extLst>
                            <a:ext uri="{FF2B5EF4-FFF2-40B4-BE49-F238E27FC236}">
                              <a16:creationId xmlns:a16="http://schemas.microsoft.com/office/drawing/2014/main" id="{ACF3C24E-E235-2E2E-E8A4-0A85325F3C5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905940" y="4795834"/>
                          <a:ext cx="338265" cy="27699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1200" i="1" dirty="0" err="1"/>
                            <a:t>z</a:t>
                          </a:r>
                          <a:r>
                            <a:rPr lang="en-US" sz="1200" i="1" baseline="-25000" dirty="0" err="1"/>
                            <a:t>h</a:t>
                          </a:r>
                          <a:endParaRPr lang="en-US" sz="1200" i="1" baseline="-25000" dirty="0"/>
                        </a:p>
                      </p:txBody>
                    </p:sp>
                    <p:sp>
                      <p:nvSpPr>
                        <p:cNvPr id="1061" name="TextBox 1060">
                          <a:extLst>
                            <a:ext uri="{FF2B5EF4-FFF2-40B4-BE49-F238E27FC236}">
                              <a16:creationId xmlns:a16="http://schemas.microsoft.com/office/drawing/2014/main" id="{E8FF35C8-BB15-0F90-AF01-C4D6FFB5A97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769385" y="3314387"/>
                          <a:ext cx="1205578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1000" dirty="0"/>
                            <a:t>Coded Phase Mask</a:t>
                          </a:r>
                        </a:p>
                      </p:txBody>
                    </p:sp>
                    <p:sp>
                      <p:nvSpPr>
                        <p:cNvPr id="1062" name="Rectangle 1061">
                          <a:extLst>
                            <a:ext uri="{FF2B5EF4-FFF2-40B4-BE49-F238E27FC236}">
                              <a16:creationId xmlns:a16="http://schemas.microsoft.com/office/drawing/2014/main" id="{4796CC58-2B83-7A3B-B16F-93757017EC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22731" y="4719332"/>
                          <a:ext cx="616163" cy="400110"/>
                        </a:xfrm>
                        <a:prstGeom prst="rect">
                          <a:avLst/>
                        </a:prstGeom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algn="l"/>
                          <a:r>
                            <a:rPr lang="en-US" sz="1000" dirty="0">
                              <a:sym typeface="Symbol" panose="05050102010706020507" pitchFamily="18" charset="2"/>
                            </a:rPr>
                            <a:t>Digital Camera</a:t>
                          </a:r>
                          <a:endParaRPr lang="en-US" sz="1000" dirty="0"/>
                        </a:p>
                      </p:txBody>
                    </p:sp>
                    <p:cxnSp>
                      <p:nvCxnSpPr>
                        <p:cNvPr id="1063" name="Straight Connector 1062">
                          <a:extLst>
                            <a:ext uri="{FF2B5EF4-FFF2-40B4-BE49-F238E27FC236}">
                              <a16:creationId xmlns:a16="http://schemas.microsoft.com/office/drawing/2014/main" id="{BD5DB8CF-E03C-5549-2DA6-9ACBE4D57E88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842892" y="4262875"/>
                          <a:ext cx="252479" cy="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064" name="Trapezoid 1063">
                          <a:extLst>
                            <a:ext uri="{FF2B5EF4-FFF2-40B4-BE49-F238E27FC236}">
                              <a16:creationId xmlns:a16="http://schemas.microsoft.com/office/drawing/2014/main" id="{1E00C2BB-0197-9249-94C7-ED41500F0F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757185" y="3826943"/>
                          <a:ext cx="777801" cy="842960"/>
                        </a:xfrm>
                        <a:prstGeom prst="trapezoid">
                          <a:avLst>
                            <a:gd name="adj" fmla="val 0"/>
                          </a:avLst>
                        </a:prstGeom>
                        <a:gradFill flip="none" rotWithShape="1">
                          <a:gsLst>
                            <a:gs pos="0">
                              <a:srgbClr val="FF0000">
                                <a:tint val="66000"/>
                                <a:satMod val="160000"/>
                                <a:alpha val="0"/>
                              </a:srgbClr>
                            </a:gs>
                            <a:gs pos="100000">
                              <a:srgbClr val="FF0000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F0000">
                                <a:tint val="23500"/>
                                <a:satMod val="160000"/>
                              </a:srgbClr>
                            </a:gs>
                          </a:gsLst>
                          <a:path path="circle">
                            <a:fillToRect l="50000" t="50000" r="50000" b="50000"/>
                          </a:path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65" name="Oval 1064">
                          <a:extLst>
                            <a:ext uri="{FF2B5EF4-FFF2-40B4-BE49-F238E27FC236}">
                              <a16:creationId xmlns:a16="http://schemas.microsoft.com/office/drawing/2014/main" id="{65ED558D-2201-CE5F-F209-0F1DAF0B98C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893873">
                          <a:off x="3239090" y="3860266"/>
                          <a:ext cx="911274" cy="803155"/>
                        </a:xfrm>
                        <a:prstGeom prst="ellipse">
                          <a:avLst/>
                        </a:prstGeom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n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ln>
                        <a:scene3d>
                          <a:camera prst="isometricLeftDown">
                            <a:rot lat="3600000" lon="2400000" rev="0"/>
                          </a:camera>
                          <a:lightRig rig="threePt" dir="t"/>
                        </a:scene3d>
                        <a:sp3d>
                          <a:bevelB w="6350" h="82550"/>
                        </a:sp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66" name="Isosceles Triangle 1065">
                          <a:extLst>
                            <a:ext uri="{FF2B5EF4-FFF2-40B4-BE49-F238E27FC236}">
                              <a16:creationId xmlns:a16="http://schemas.microsoft.com/office/drawing/2014/main" id="{DFB3A91E-F2EE-DC49-A0B3-C55D1128DA5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200000">
                          <a:off x="2908089" y="3826942"/>
                          <a:ext cx="769628" cy="842962"/>
                        </a:xfrm>
                        <a:prstGeom prst="triangle">
                          <a:avLst>
                            <a:gd name="adj" fmla="val 49200"/>
                          </a:avLst>
                        </a:prstGeom>
                        <a:gradFill flip="none" rotWithShape="1">
                          <a:gsLst>
                            <a:gs pos="0">
                              <a:srgbClr val="FF0000">
                                <a:tint val="66000"/>
                                <a:satMod val="160000"/>
                                <a:alpha val="0"/>
                              </a:srgbClr>
                            </a:gs>
                            <a:gs pos="100000">
                              <a:srgbClr val="FF0000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F0000">
                                <a:tint val="23500"/>
                                <a:satMod val="160000"/>
                              </a:srgbClr>
                            </a:gs>
                          </a:gsLst>
                          <a:path path="circle">
                            <a:fillToRect l="50000" t="50000" r="50000" b="50000"/>
                          </a:path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cxnSp>
                      <p:nvCxnSpPr>
                        <p:cNvPr id="1067" name="Straight Connector 1066">
                          <a:extLst>
                            <a:ext uri="{FF2B5EF4-FFF2-40B4-BE49-F238E27FC236}">
                              <a16:creationId xmlns:a16="http://schemas.microsoft.com/office/drawing/2014/main" id="{113C36B9-D697-9F0F-5D76-CFC073D4AFF7}"/>
                            </a:ext>
                          </a:extLst>
                        </p:cNvPr>
                        <p:cNvCxnSpPr>
                          <a:cxnSpLocks/>
                          <a:endCxn id="1066" idx="3"/>
                        </p:cNvCxnSpPr>
                        <p:nvPr/>
                      </p:nvCxnSpPr>
                      <p:spPr>
                        <a:xfrm flipV="1">
                          <a:off x="2754889" y="4254580"/>
                          <a:ext cx="959495" cy="2536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68" name="Straight Connector 1067">
                          <a:extLst>
                            <a:ext uri="{FF2B5EF4-FFF2-40B4-BE49-F238E27FC236}">
                              <a16:creationId xmlns:a16="http://schemas.microsoft.com/office/drawing/2014/main" id="{D45610F2-57B9-3D82-35A0-7B8CF65F0C8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871422" y="4208263"/>
                          <a:ext cx="0" cy="86457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69" name="Straight Connector 1068">
                          <a:extLst>
                            <a:ext uri="{FF2B5EF4-FFF2-40B4-BE49-F238E27FC236}">
                              <a16:creationId xmlns:a16="http://schemas.microsoft.com/office/drawing/2014/main" id="{2CD8E4E1-84CD-A90A-62F7-B768E3B18F7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731662" y="3815158"/>
                          <a:ext cx="0" cy="1093147"/>
                        </a:xfrm>
                        <a:prstGeom prst="line">
                          <a:avLst/>
                        </a:prstGeom>
                        <a:ln w="762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045" name="Trapezoid 1044">
                        <a:extLst>
                          <a:ext uri="{FF2B5EF4-FFF2-40B4-BE49-F238E27FC236}">
                            <a16:creationId xmlns:a16="http://schemas.microsoft.com/office/drawing/2014/main" id="{49D7B1AB-A01E-CB68-918C-AE2EB40EED3D}"/>
                          </a:ext>
                        </a:extLst>
                      </p:cNvPr>
                      <p:cNvSpPr/>
                      <p:nvPr/>
                    </p:nvSpPr>
                    <p:spPr>
                      <a:xfrm rot="5986699">
                        <a:off x="3022552" y="4638989"/>
                        <a:ext cx="245671" cy="836470"/>
                      </a:xfrm>
                      <a:prstGeom prst="trapezoid">
                        <a:avLst>
                          <a:gd name="adj" fmla="val 50000"/>
                        </a:avLst>
                      </a:prstGeom>
                      <a:gradFill flip="none" rotWithShape="1">
                        <a:gsLst>
                          <a:gs pos="0">
                            <a:srgbClr val="FF0000">
                              <a:tint val="66000"/>
                              <a:satMod val="160000"/>
                              <a:alpha val="0"/>
                            </a:srgbClr>
                          </a:gs>
                          <a:gs pos="100000">
                            <a:srgbClr val="FF0000">
                              <a:tint val="44500"/>
                              <a:satMod val="160000"/>
                            </a:srgbClr>
                          </a:gs>
                          <a:gs pos="100000">
                            <a:srgbClr val="FF0000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1036" name="Trapezoid 1035">
                      <a:extLst>
                        <a:ext uri="{FF2B5EF4-FFF2-40B4-BE49-F238E27FC236}">
                          <a16:creationId xmlns:a16="http://schemas.microsoft.com/office/drawing/2014/main" id="{8CB00283-6567-7AC3-4AC0-9C1698AC5DE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870063" y="4817489"/>
                      <a:ext cx="245671" cy="944789"/>
                    </a:xfrm>
                    <a:prstGeom prst="trapezoid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  <a:alpha val="0"/>
                          </a:srgbClr>
                        </a:gs>
                        <a:gs pos="10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7" name="Trapezoid 1036">
                      <a:extLst>
                        <a:ext uri="{FF2B5EF4-FFF2-40B4-BE49-F238E27FC236}">
                          <a16:creationId xmlns:a16="http://schemas.microsoft.com/office/drawing/2014/main" id="{54476C08-B9C2-CD99-94A0-ACDA05E40373}"/>
                        </a:ext>
                      </a:extLst>
                    </p:cNvPr>
                    <p:cNvSpPr/>
                    <p:nvPr/>
                  </p:nvSpPr>
                  <p:spPr>
                    <a:xfrm rot="4747776">
                      <a:off x="2825280" y="5023467"/>
                      <a:ext cx="245671" cy="841219"/>
                    </a:xfrm>
                    <a:prstGeom prst="trapezoid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  <a:alpha val="0"/>
                          </a:srgbClr>
                        </a:gs>
                        <a:gs pos="10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8" name="Trapezoid 1037">
                      <a:extLst>
                        <a:ext uri="{FF2B5EF4-FFF2-40B4-BE49-F238E27FC236}">
                          <a16:creationId xmlns:a16="http://schemas.microsoft.com/office/drawing/2014/main" id="{7D605A6D-70EC-5E58-03CD-FE743A66405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874639" y="5103665"/>
                      <a:ext cx="245671" cy="962353"/>
                    </a:xfrm>
                    <a:prstGeom prst="trapezoid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  <a:alpha val="0"/>
                          </a:srgbClr>
                        </a:gs>
                        <a:gs pos="10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039" name="Straight Connector 1038">
                      <a:extLst>
                        <a:ext uri="{FF2B5EF4-FFF2-40B4-BE49-F238E27FC236}">
                          <a16:creationId xmlns:a16="http://schemas.microsoft.com/office/drawing/2014/main" id="{F663F260-DCBA-B917-6429-D2F78127006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496391" y="4860763"/>
                      <a:ext cx="0" cy="1093147"/>
                    </a:xfrm>
                    <a:prstGeom prst="line">
                      <a:avLst/>
                    </a:prstGeom>
                    <a:ln w="762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40" name="Oval 1039">
                      <a:extLst>
                        <a:ext uri="{FF2B5EF4-FFF2-40B4-BE49-F238E27FC236}">
                          <a16:creationId xmlns:a16="http://schemas.microsoft.com/office/drawing/2014/main" id="{722EB4B6-EF84-FA4C-226C-B1AB806C6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4410" y="5121329"/>
                      <a:ext cx="45719" cy="45719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L"/>
                    </a:p>
                  </p:txBody>
                </p:sp>
                <p:sp>
                  <p:nvSpPr>
                    <p:cNvPr id="1041" name="Oval 1040">
                      <a:extLst>
                        <a:ext uri="{FF2B5EF4-FFF2-40B4-BE49-F238E27FC236}">
                          <a16:creationId xmlns:a16="http://schemas.microsoft.com/office/drawing/2014/main" id="{BA117D9C-51BA-8838-B822-30C5D37565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46810" y="5273729"/>
                      <a:ext cx="45719" cy="45719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L"/>
                    </a:p>
                  </p:txBody>
                </p:sp>
                <p:sp>
                  <p:nvSpPr>
                    <p:cNvPr id="1042" name="Oval 1041">
                      <a:extLst>
                        <a:ext uri="{FF2B5EF4-FFF2-40B4-BE49-F238E27FC236}">
                          <a16:creationId xmlns:a16="http://schemas.microsoft.com/office/drawing/2014/main" id="{16D05415-DF9E-4FAD-D7E5-C9DA86407A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2381" y="5345008"/>
                      <a:ext cx="45719" cy="45719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L"/>
                    </a:p>
                  </p:txBody>
                </p:sp>
                <p:sp>
                  <p:nvSpPr>
                    <p:cNvPr id="1043" name="Oval 1042">
                      <a:extLst>
                        <a:ext uri="{FF2B5EF4-FFF2-40B4-BE49-F238E27FC236}">
                          <a16:creationId xmlns:a16="http://schemas.microsoft.com/office/drawing/2014/main" id="{F5C92C9C-74A8-1697-64FC-C8965C149D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50071" y="5559965"/>
                      <a:ext cx="45719" cy="45719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L"/>
                    </a:p>
                  </p:txBody>
                </p:sp>
              </p:grpSp>
              <p:sp>
                <p:nvSpPr>
                  <p:cNvPr id="7170" name="TextBox 7169">
                    <a:extLst>
                      <a:ext uri="{FF2B5EF4-FFF2-40B4-BE49-F238E27FC236}">
                        <a16:creationId xmlns:a16="http://schemas.microsoft.com/office/drawing/2014/main" id="{BFD8BAE1-21D3-D7C8-9AFB-D23C466062E5}"/>
                      </a:ext>
                    </a:extLst>
                  </p:cNvPr>
                  <p:cNvSpPr txBox="1"/>
                  <p:nvPr/>
                </p:nvSpPr>
                <p:spPr>
                  <a:xfrm>
                    <a:off x="499884" y="2853251"/>
                    <a:ext cx="737769" cy="2616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l" rtl="0"/>
                    <a:r>
                      <a:rPr lang="en-US" sz="1100" dirty="0"/>
                      <a:t>(c)</a:t>
                    </a:r>
                    <a:endParaRPr lang="en-IL" sz="1100" dirty="0"/>
                  </a:p>
                </p:txBody>
              </p:sp>
              <p:sp>
                <p:nvSpPr>
                  <p:cNvPr id="7171" name="TextBox 7170">
                    <a:extLst>
                      <a:ext uri="{FF2B5EF4-FFF2-40B4-BE49-F238E27FC236}">
                        <a16:creationId xmlns:a16="http://schemas.microsoft.com/office/drawing/2014/main" id="{B076EE3B-595D-013A-E12D-6B64E488378B}"/>
                      </a:ext>
                    </a:extLst>
                  </p:cNvPr>
                  <p:cNvSpPr txBox="1"/>
                  <p:nvPr/>
                </p:nvSpPr>
                <p:spPr>
                  <a:xfrm>
                    <a:off x="4913820" y="695943"/>
                    <a:ext cx="737769" cy="2616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l" rtl="0"/>
                    <a:r>
                      <a:rPr lang="en-US" sz="1100" dirty="0"/>
                      <a:t>(b)</a:t>
                    </a:r>
                    <a:endParaRPr lang="en-IL" sz="1100" dirty="0"/>
                  </a:p>
                </p:txBody>
              </p:sp>
              <p:grpSp>
                <p:nvGrpSpPr>
                  <p:cNvPr id="7172" name="Group 7171">
                    <a:extLst>
                      <a:ext uri="{FF2B5EF4-FFF2-40B4-BE49-F238E27FC236}">
                        <a16:creationId xmlns:a16="http://schemas.microsoft.com/office/drawing/2014/main" id="{F4760ED5-8E79-1490-06D9-F26A1F9D0613}"/>
                      </a:ext>
                    </a:extLst>
                  </p:cNvPr>
                  <p:cNvGrpSpPr/>
                  <p:nvPr/>
                </p:nvGrpSpPr>
                <p:grpSpPr>
                  <a:xfrm>
                    <a:off x="4823406" y="2711744"/>
                    <a:ext cx="3484005" cy="1805055"/>
                    <a:chOff x="519618" y="4359992"/>
                    <a:chExt cx="3484005" cy="1805055"/>
                  </a:xfrm>
                </p:grpSpPr>
                <p:grpSp>
                  <p:nvGrpSpPr>
                    <p:cNvPr id="7212" name="Group 7211">
                      <a:extLst>
                        <a:ext uri="{FF2B5EF4-FFF2-40B4-BE49-F238E27FC236}">
                          <a16:creationId xmlns:a16="http://schemas.microsoft.com/office/drawing/2014/main" id="{2926EFA2-93EA-6CBB-3E5A-C485379D8F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9618" y="4359992"/>
                      <a:ext cx="3484005" cy="1805055"/>
                      <a:chOff x="742786" y="4340258"/>
                      <a:chExt cx="3484005" cy="1805055"/>
                    </a:xfrm>
                  </p:grpSpPr>
                  <p:grpSp>
                    <p:nvGrpSpPr>
                      <p:cNvPr id="7217" name="Group 7216">
                        <a:extLst>
                          <a:ext uri="{FF2B5EF4-FFF2-40B4-BE49-F238E27FC236}">
                            <a16:creationId xmlns:a16="http://schemas.microsoft.com/office/drawing/2014/main" id="{D5516E69-A828-8859-1A77-C24B9A61099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42786" y="4340258"/>
                        <a:ext cx="3484005" cy="1805055"/>
                        <a:chOff x="2754889" y="3314387"/>
                        <a:chExt cx="3484005" cy="1805055"/>
                      </a:xfrm>
                    </p:grpSpPr>
                    <p:sp>
                      <p:nvSpPr>
                        <p:cNvPr id="7219" name="Rectangle 7218">
                          <a:extLst>
                            <a:ext uri="{FF2B5EF4-FFF2-40B4-BE49-F238E27FC236}">
                              <a16:creationId xmlns:a16="http://schemas.microsoft.com/office/drawing/2014/main" id="{57DCE3EF-653E-CDAF-6760-BA79DB9EFD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85737" y="3861267"/>
                          <a:ext cx="867645" cy="786068"/>
                        </a:xfrm>
                        <a:prstGeom prst="rect">
                          <a:avLst/>
                        </a:prstGeom>
                        <a:gradFill flip="none" rotWithShape="1">
                          <a:gsLst>
                            <a:gs pos="0">
                              <a:srgbClr val="7030A0">
                                <a:tint val="66000"/>
                                <a:satMod val="160000"/>
                              </a:srgbClr>
                            </a:gs>
                            <a:gs pos="50000">
                              <a:srgbClr val="7030A0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7030A0">
                                <a:tint val="23500"/>
                                <a:satMod val="160000"/>
                              </a:srgbClr>
                            </a:gs>
                          </a:gsLst>
                          <a:path path="circle">
                            <a:fillToRect l="50000" t="50000" r="50000" b="50000"/>
                          </a:path>
                          <a:tileRect/>
                        </a:gradFill>
                        <a:ln>
                          <a:solidFill>
                            <a:schemeClr val="tx1"/>
                          </a:solidFill>
                        </a:ln>
                        <a:scene3d>
                          <a:camera prst="isometricOffAxis1Left">
                            <a:rot lat="1080000" lon="4200000" rev="0"/>
                          </a:camera>
                          <a:lightRig rig="threePt" dir="t"/>
                        </a:scene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7220" name="Rectangle 7219">
                          <a:extLst>
                            <a:ext uri="{FF2B5EF4-FFF2-40B4-BE49-F238E27FC236}">
                              <a16:creationId xmlns:a16="http://schemas.microsoft.com/office/drawing/2014/main" id="{1AADE6FB-88C5-F7DB-77CE-5F16A01053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07318" y="3655451"/>
                          <a:ext cx="867645" cy="1140383"/>
                        </a:xfrm>
                        <a:prstGeom prst="rect">
                          <a:avLst/>
                        </a:prstGeom>
                        <a:blipFill>
                          <a:blip r:embed="rId4"/>
                          <a:tile tx="0" ty="0" sx="100000" sy="100000" flip="none" algn="tl"/>
                        </a:blipFill>
                        <a:ln>
                          <a:solidFill>
                            <a:schemeClr val="tx1"/>
                          </a:solidFill>
                        </a:ln>
                        <a:scene3d>
                          <a:camera prst="isometricOffAxis1Left">
                            <a:rot lat="1080000" lon="4200000" rev="0"/>
                          </a:camera>
                          <a:lightRig rig="threePt" dir="t"/>
                        </a:scene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cxnSp>
                      <p:nvCxnSpPr>
                        <p:cNvPr id="7221" name="Straight Connector 7220">
                          <a:extLst>
                            <a:ext uri="{FF2B5EF4-FFF2-40B4-BE49-F238E27FC236}">
                              <a16:creationId xmlns:a16="http://schemas.microsoft.com/office/drawing/2014/main" id="{46D20C85-8409-9476-90DA-9C9CCA65FE0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396581" y="3539115"/>
                          <a:ext cx="350834" cy="293098"/>
                        </a:xfrm>
                        <a:prstGeom prst="line">
                          <a:avLst/>
                        </a:prstGeom>
                        <a:ln w="571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222" name="Straight Connector 7221">
                          <a:extLst>
                            <a:ext uri="{FF2B5EF4-FFF2-40B4-BE49-F238E27FC236}">
                              <a16:creationId xmlns:a16="http://schemas.microsoft.com/office/drawing/2014/main" id="{F28E500D-DA15-6E97-6D48-D8CD8AEE05BE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761469" y="4248508"/>
                          <a:ext cx="842527" cy="11968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223" name="Straight Connector 7222">
                          <a:extLst>
                            <a:ext uri="{FF2B5EF4-FFF2-40B4-BE49-F238E27FC236}">
                              <a16:creationId xmlns:a16="http://schemas.microsoft.com/office/drawing/2014/main" id="{F20E6F8F-258E-7916-1ECC-0E5F9518A30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3918620" y="4237215"/>
                          <a:ext cx="622520" cy="22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224" name="Straight Connector 7223">
                          <a:extLst>
                            <a:ext uri="{FF2B5EF4-FFF2-40B4-BE49-F238E27FC236}">
                              <a16:creationId xmlns:a16="http://schemas.microsoft.com/office/drawing/2014/main" id="{662ACEFF-1D57-7651-E362-974A32D86D7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3598207" y="4237215"/>
                          <a:ext cx="265357" cy="3001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225" name="Straight Connector 7224">
                          <a:extLst>
                            <a:ext uri="{FF2B5EF4-FFF2-40B4-BE49-F238E27FC236}">
                              <a16:creationId xmlns:a16="http://schemas.microsoft.com/office/drawing/2014/main" id="{9B6F6688-8D0F-7141-6CBD-957670B36B4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808232" y="4001292"/>
                          <a:ext cx="0" cy="762797"/>
                        </a:xfrm>
                        <a:prstGeom prst="line">
                          <a:avLst/>
                        </a:prstGeom>
                        <a:ln w="762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226" name="Straight Connector 7225">
                          <a:extLst>
                            <a:ext uri="{FF2B5EF4-FFF2-40B4-BE49-F238E27FC236}">
                              <a16:creationId xmlns:a16="http://schemas.microsoft.com/office/drawing/2014/main" id="{EFB919DB-58F2-2116-1DAE-325C098FD82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477636" y="3727103"/>
                          <a:ext cx="350834" cy="293098"/>
                        </a:xfrm>
                        <a:prstGeom prst="line">
                          <a:avLst/>
                        </a:prstGeom>
                        <a:ln w="571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227" name="Straight Connector 7226">
                          <a:extLst>
                            <a:ext uri="{FF2B5EF4-FFF2-40B4-BE49-F238E27FC236}">
                              <a16:creationId xmlns:a16="http://schemas.microsoft.com/office/drawing/2014/main" id="{B6EEDEC7-41CC-CEAA-C305-37CCE3A16A58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3714383" y="4505919"/>
                          <a:ext cx="0" cy="566737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228" name="Straight Connector 7227">
                          <a:extLst>
                            <a:ext uri="{FF2B5EF4-FFF2-40B4-BE49-F238E27FC236}">
                              <a16:creationId xmlns:a16="http://schemas.microsoft.com/office/drawing/2014/main" id="{CD5520A8-2E82-93F7-7E7F-BD2253E425B7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611995" y="4629150"/>
                          <a:ext cx="0" cy="320277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229" name="Straight Connector 7228">
                          <a:extLst>
                            <a:ext uri="{FF2B5EF4-FFF2-40B4-BE49-F238E27FC236}">
                              <a16:creationId xmlns:a16="http://schemas.microsoft.com/office/drawing/2014/main" id="{023413C2-DDA9-9DB8-9F23-7F5838ADD6E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536377" y="4757738"/>
                          <a:ext cx="0" cy="191689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230" name="Straight Connector 7229">
                          <a:extLst>
                            <a:ext uri="{FF2B5EF4-FFF2-40B4-BE49-F238E27FC236}">
                              <a16:creationId xmlns:a16="http://schemas.microsoft.com/office/drawing/2014/main" id="{E0886D2D-41D3-AB94-5336-2F93C1C31E56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2883006" y="4949425"/>
                          <a:ext cx="841598" cy="2"/>
                        </a:xfrm>
                        <a:prstGeom prst="line">
                          <a:avLst/>
                        </a:prstGeom>
                        <a:ln>
                          <a:headEnd type="triangle" w="med" len="med"/>
                          <a:tailEnd type="triangle" w="med" len="med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231" name="Straight Connector 7230">
                          <a:extLst>
                            <a:ext uri="{FF2B5EF4-FFF2-40B4-BE49-F238E27FC236}">
                              <a16:creationId xmlns:a16="http://schemas.microsoft.com/office/drawing/2014/main" id="{F602D787-A2B7-8DC2-70E7-B16A4B5B4D85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4536377" y="4936038"/>
                          <a:ext cx="1075618" cy="2"/>
                        </a:xfrm>
                        <a:prstGeom prst="line">
                          <a:avLst/>
                        </a:prstGeom>
                        <a:ln>
                          <a:headEnd type="triangle" w="med" len="med"/>
                          <a:tailEnd type="triangle" w="med" len="med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024" name="TextBox 1023">
                          <a:extLst>
                            <a:ext uri="{FF2B5EF4-FFF2-40B4-BE49-F238E27FC236}">
                              <a16:creationId xmlns:a16="http://schemas.microsoft.com/office/drawing/2014/main" id="{801DA2B9-BC1B-D25C-0550-E1FF974236E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180926" y="4804755"/>
                          <a:ext cx="294831" cy="27699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1200" i="1" dirty="0" err="1"/>
                            <a:t>f</a:t>
                          </a:r>
                          <a:r>
                            <a:rPr lang="en-US" sz="1200" i="1" baseline="-25000" dirty="0" err="1"/>
                            <a:t>o</a:t>
                          </a:r>
                          <a:endParaRPr lang="en-US" sz="1200" i="1" baseline="-25000" dirty="0"/>
                        </a:p>
                      </p:txBody>
                    </p:sp>
                    <p:sp>
                      <p:nvSpPr>
                        <p:cNvPr id="1025" name="TextBox 1024">
                          <a:extLst>
                            <a:ext uri="{FF2B5EF4-FFF2-40B4-BE49-F238E27FC236}">
                              <a16:creationId xmlns:a16="http://schemas.microsoft.com/office/drawing/2014/main" id="{7E423F0E-5B48-1D67-B97E-A23C86C062D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905940" y="4795834"/>
                          <a:ext cx="338265" cy="27699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1200" i="1" dirty="0" err="1"/>
                            <a:t>z</a:t>
                          </a:r>
                          <a:r>
                            <a:rPr lang="en-US" sz="1200" i="1" baseline="-25000" dirty="0" err="1"/>
                            <a:t>h</a:t>
                          </a:r>
                          <a:endParaRPr lang="en-US" sz="1200" i="1" baseline="-25000" dirty="0"/>
                        </a:p>
                      </p:txBody>
                    </p:sp>
                    <p:sp>
                      <p:nvSpPr>
                        <p:cNvPr id="1027" name="TextBox 1026">
                          <a:extLst>
                            <a:ext uri="{FF2B5EF4-FFF2-40B4-BE49-F238E27FC236}">
                              <a16:creationId xmlns:a16="http://schemas.microsoft.com/office/drawing/2014/main" id="{EDE758FC-81BA-16D2-8637-D5F34DE4A29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769385" y="3314387"/>
                          <a:ext cx="1205578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1000" dirty="0"/>
                            <a:t>Coded Phase Mask</a:t>
                          </a:r>
                        </a:p>
                      </p:txBody>
                    </p:sp>
                    <p:sp>
                      <p:nvSpPr>
                        <p:cNvPr id="1028" name="Rectangle 1027">
                          <a:extLst>
                            <a:ext uri="{FF2B5EF4-FFF2-40B4-BE49-F238E27FC236}">
                              <a16:creationId xmlns:a16="http://schemas.microsoft.com/office/drawing/2014/main" id="{839D76EC-F969-A7BC-8EB1-AD69A60551B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22731" y="4719332"/>
                          <a:ext cx="616163" cy="400110"/>
                        </a:xfrm>
                        <a:prstGeom prst="rect">
                          <a:avLst/>
                        </a:prstGeom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algn="l"/>
                          <a:r>
                            <a:rPr lang="en-US" sz="1000" dirty="0">
                              <a:sym typeface="Symbol" panose="05050102010706020507" pitchFamily="18" charset="2"/>
                            </a:rPr>
                            <a:t>Digital Camera</a:t>
                          </a:r>
                          <a:endParaRPr lang="en-US" sz="1000" dirty="0"/>
                        </a:p>
                      </p:txBody>
                    </p:sp>
                    <p:sp>
                      <p:nvSpPr>
                        <p:cNvPr id="1029" name="Trapezoid 1028">
                          <a:extLst>
                            <a:ext uri="{FF2B5EF4-FFF2-40B4-BE49-F238E27FC236}">
                              <a16:creationId xmlns:a16="http://schemas.microsoft.com/office/drawing/2014/main" id="{F7CB16B6-1699-04CF-D533-C9F096AB6C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757185" y="3826943"/>
                          <a:ext cx="777801" cy="842960"/>
                        </a:xfrm>
                        <a:prstGeom prst="trapezoid">
                          <a:avLst>
                            <a:gd name="adj" fmla="val 0"/>
                          </a:avLst>
                        </a:prstGeom>
                        <a:gradFill flip="none" rotWithShape="1">
                          <a:gsLst>
                            <a:gs pos="0">
                              <a:srgbClr val="FF0000">
                                <a:tint val="66000"/>
                                <a:satMod val="160000"/>
                                <a:alpha val="0"/>
                              </a:srgbClr>
                            </a:gs>
                            <a:gs pos="100000">
                              <a:srgbClr val="FF0000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F0000">
                                <a:tint val="23500"/>
                                <a:satMod val="160000"/>
                              </a:srgbClr>
                            </a:gs>
                          </a:gsLst>
                          <a:path path="circle">
                            <a:fillToRect l="50000" t="50000" r="50000" b="50000"/>
                          </a:path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30" name="Oval 1029">
                          <a:extLst>
                            <a:ext uri="{FF2B5EF4-FFF2-40B4-BE49-F238E27FC236}">
                              <a16:creationId xmlns:a16="http://schemas.microsoft.com/office/drawing/2014/main" id="{FFB5E7BA-9D5E-76FF-13D0-D1B0C4A968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893873">
                          <a:off x="3239090" y="3860266"/>
                          <a:ext cx="911274" cy="803155"/>
                        </a:xfrm>
                        <a:prstGeom prst="ellipse">
                          <a:avLst/>
                        </a:prstGeom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n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ln>
                        <a:scene3d>
                          <a:camera prst="isometricLeftDown">
                            <a:rot lat="3600000" lon="2400000" rev="0"/>
                          </a:camera>
                          <a:lightRig rig="threePt" dir="t"/>
                        </a:scene3d>
                        <a:sp3d>
                          <a:bevelB w="6350" h="82550"/>
                        </a:sp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31" name="Isosceles Triangle 1030">
                          <a:extLst>
                            <a:ext uri="{FF2B5EF4-FFF2-40B4-BE49-F238E27FC236}">
                              <a16:creationId xmlns:a16="http://schemas.microsoft.com/office/drawing/2014/main" id="{6BACE96B-68C7-1D64-D342-5BE2BB70F9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200000">
                          <a:off x="2908089" y="3826942"/>
                          <a:ext cx="769628" cy="842962"/>
                        </a:xfrm>
                        <a:prstGeom prst="triangle">
                          <a:avLst>
                            <a:gd name="adj" fmla="val 49200"/>
                          </a:avLst>
                        </a:prstGeom>
                        <a:gradFill flip="none" rotWithShape="1">
                          <a:gsLst>
                            <a:gs pos="0">
                              <a:srgbClr val="FF0000">
                                <a:tint val="66000"/>
                                <a:satMod val="160000"/>
                                <a:alpha val="0"/>
                              </a:srgbClr>
                            </a:gs>
                            <a:gs pos="100000">
                              <a:srgbClr val="FF0000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FF0000">
                                <a:tint val="23500"/>
                                <a:satMod val="160000"/>
                              </a:srgbClr>
                            </a:gs>
                          </a:gsLst>
                          <a:path path="circle">
                            <a:fillToRect l="50000" t="50000" r="50000" b="50000"/>
                          </a:path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cxnSp>
                      <p:nvCxnSpPr>
                        <p:cNvPr id="1032" name="Straight Connector 1031">
                          <a:extLst>
                            <a:ext uri="{FF2B5EF4-FFF2-40B4-BE49-F238E27FC236}">
                              <a16:creationId xmlns:a16="http://schemas.microsoft.com/office/drawing/2014/main" id="{113E0FAC-557A-2FB1-27B9-BEB222C9A0E0}"/>
                            </a:ext>
                          </a:extLst>
                        </p:cNvPr>
                        <p:cNvCxnSpPr>
                          <a:cxnSpLocks/>
                          <a:endCxn id="1031" idx="3"/>
                        </p:cNvCxnSpPr>
                        <p:nvPr/>
                      </p:nvCxnSpPr>
                      <p:spPr>
                        <a:xfrm flipV="1">
                          <a:off x="2754889" y="4254580"/>
                          <a:ext cx="959495" cy="2536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33" name="Straight Connector 1032">
                          <a:extLst>
                            <a:ext uri="{FF2B5EF4-FFF2-40B4-BE49-F238E27FC236}">
                              <a16:creationId xmlns:a16="http://schemas.microsoft.com/office/drawing/2014/main" id="{EB5FB6BC-EF71-830A-C71E-143D0DD9E3E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871422" y="4208263"/>
                          <a:ext cx="0" cy="86457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34" name="Straight Connector 1033">
                          <a:extLst>
                            <a:ext uri="{FF2B5EF4-FFF2-40B4-BE49-F238E27FC236}">
                              <a16:creationId xmlns:a16="http://schemas.microsoft.com/office/drawing/2014/main" id="{E9B8CC98-73D5-1E20-DE94-7F5BCEFDE48A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731662" y="3815158"/>
                          <a:ext cx="0" cy="1093147"/>
                        </a:xfrm>
                        <a:prstGeom prst="line">
                          <a:avLst/>
                        </a:prstGeom>
                        <a:ln w="762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7218" name="Trapezoid 7217">
                        <a:extLst>
                          <a:ext uri="{FF2B5EF4-FFF2-40B4-BE49-F238E27FC236}">
                            <a16:creationId xmlns:a16="http://schemas.microsoft.com/office/drawing/2014/main" id="{DDAAEC30-FD6A-EC76-59AB-71247F7775C8}"/>
                          </a:ext>
                        </a:extLst>
                      </p:cNvPr>
                      <p:cNvSpPr/>
                      <p:nvPr/>
                    </p:nvSpPr>
                    <p:spPr>
                      <a:xfrm rot="5986699">
                        <a:off x="2931230" y="4733394"/>
                        <a:ext cx="180718" cy="569506"/>
                      </a:xfrm>
                      <a:prstGeom prst="trapezoid">
                        <a:avLst>
                          <a:gd name="adj" fmla="val 48790"/>
                        </a:avLst>
                      </a:prstGeom>
                      <a:gradFill flip="none" rotWithShape="1">
                        <a:gsLst>
                          <a:gs pos="0">
                            <a:srgbClr val="FF0000">
                              <a:tint val="66000"/>
                              <a:satMod val="160000"/>
                              <a:alpha val="0"/>
                            </a:srgbClr>
                          </a:gs>
                          <a:gs pos="100000">
                            <a:srgbClr val="FF0000">
                              <a:tint val="44500"/>
                              <a:satMod val="160000"/>
                            </a:srgbClr>
                          </a:gs>
                          <a:gs pos="100000">
                            <a:srgbClr val="FF0000">
                              <a:tint val="23500"/>
                              <a:satMod val="160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7213" name="Trapezoid 7212">
                      <a:extLst>
                        <a:ext uri="{FF2B5EF4-FFF2-40B4-BE49-F238E27FC236}">
                          <a16:creationId xmlns:a16="http://schemas.microsoft.com/office/drawing/2014/main" id="{BB0AF030-CD50-CEB7-6818-B33545F4552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679384" y="4991515"/>
                      <a:ext cx="245671" cy="548626"/>
                    </a:xfrm>
                    <a:prstGeom prst="trapezoid">
                      <a:avLst>
                        <a:gd name="adj" fmla="val 44652"/>
                      </a:avLst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  <a:alpha val="0"/>
                          </a:srgbClr>
                        </a:gs>
                        <a:gs pos="10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14" name="Trapezoid 7213">
                      <a:extLst>
                        <a:ext uri="{FF2B5EF4-FFF2-40B4-BE49-F238E27FC236}">
                          <a16:creationId xmlns:a16="http://schemas.microsoft.com/office/drawing/2014/main" id="{07A90E73-035E-F20D-40B8-7143ADF38037}"/>
                        </a:ext>
                      </a:extLst>
                    </p:cNvPr>
                    <p:cNvSpPr/>
                    <p:nvPr/>
                  </p:nvSpPr>
                  <p:spPr>
                    <a:xfrm rot="4920224">
                      <a:off x="2700728" y="5160674"/>
                      <a:ext cx="180384" cy="563710"/>
                    </a:xfrm>
                    <a:prstGeom prst="trapezoid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  <a:alpha val="0"/>
                          </a:srgbClr>
                        </a:gs>
                        <a:gs pos="10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215" name="Trapezoid 7214">
                      <a:extLst>
                        <a:ext uri="{FF2B5EF4-FFF2-40B4-BE49-F238E27FC236}">
                          <a16:creationId xmlns:a16="http://schemas.microsoft.com/office/drawing/2014/main" id="{3D53A41A-F079-14E7-04F6-6E561602822D}"/>
                        </a:ext>
                      </a:extLst>
                    </p:cNvPr>
                    <p:cNvSpPr/>
                    <p:nvPr/>
                  </p:nvSpPr>
                  <p:spPr>
                    <a:xfrm rot="4886785">
                      <a:off x="2714283" y="5355510"/>
                      <a:ext cx="165509" cy="548268"/>
                    </a:xfrm>
                    <a:prstGeom prst="trapezoid">
                      <a:avLst>
                        <a:gd name="adj" fmla="val 47327"/>
                      </a:avLst>
                    </a:prstGeom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  <a:alpha val="0"/>
                          </a:srgbClr>
                        </a:gs>
                        <a:gs pos="10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7216" name="Straight Connector 7215">
                      <a:extLst>
                        <a:ext uri="{FF2B5EF4-FFF2-40B4-BE49-F238E27FC236}">
                          <a16:creationId xmlns:a16="http://schemas.microsoft.com/office/drawing/2014/main" id="{C292FD0B-A07C-E44B-86C4-6A0D9EA6A6D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496391" y="4860763"/>
                      <a:ext cx="0" cy="1093147"/>
                    </a:xfrm>
                    <a:prstGeom prst="line">
                      <a:avLst/>
                    </a:prstGeom>
                    <a:ln w="762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7173" name="Trapezoid 7172">
                    <a:extLst>
                      <a:ext uri="{FF2B5EF4-FFF2-40B4-BE49-F238E27FC236}">
                        <a16:creationId xmlns:a16="http://schemas.microsoft.com/office/drawing/2014/main" id="{57DFDC11-6ADB-A7AB-A582-769C64EA1805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7451145" y="3521978"/>
                    <a:ext cx="72265" cy="189722"/>
                  </a:xfrm>
                  <a:prstGeom prst="trapezoid">
                    <a:avLst>
                      <a:gd name="adj" fmla="val 50000"/>
                    </a:avLst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  <a:alpha val="0"/>
                        </a:srgbClr>
                      </a:gs>
                      <a:gs pos="10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7174" name="Straight Connector 7173">
                    <a:extLst>
                      <a:ext uri="{FF2B5EF4-FFF2-40B4-BE49-F238E27FC236}">
                        <a16:creationId xmlns:a16="http://schemas.microsoft.com/office/drawing/2014/main" id="{16E504F1-E88C-2098-528E-0D75B1A104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7205" y="3509275"/>
                    <a:ext cx="722731" cy="60753"/>
                  </a:xfrm>
                  <a:prstGeom prst="line">
                    <a:avLst/>
                  </a:prstGeom>
                  <a:ln>
                    <a:prstDash val="sysDash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75" name="Straight Connector 7174">
                    <a:extLst>
                      <a:ext uri="{FF2B5EF4-FFF2-40B4-BE49-F238E27FC236}">
                        <a16:creationId xmlns:a16="http://schemas.microsoft.com/office/drawing/2014/main" id="{A80C5330-811C-DD54-1759-861A9F4CF2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43851" y="3649234"/>
                    <a:ext cx="742792" cy="93168"/>
                  </a:xfrm>
                  <a:prstGeom prst="line">
                    <a:avLst/>
                  </a:prstGeom>
                  <a:ln>
                    <a:prstDash val="sysDash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76" name="Straight Connector 7175">
                    <a:extLst>
                      <a:ext uri="{FF2B5EF4-FFF2-40B4-BE49-F238E27FC236}">
                        <a16:creationId xmlns:a16="http://schemas.microsoft.com/office/drawing/2014/main" id="{F87896D9-CA31-537A-7A95-26B024D4B01A}"/>
                      </a:ext>
                    </a:extLst>
                  </p:cNvPr>
                  <p:cNvCxnSpPr>
                    <a:cxnSpLocks/>
                    <a:endCxn id="7195" idx="2"/>
                  </p:cNvCxnSpPr>
                  <p:nvPr/>
                </p:nvCxnSpPr>
                <p:spPr>
                  <a:xfrm>
                    <a:off x="7917962" y="3601184"/>
                    <a:ext cx="294264" cy="19665"/>
                  </a:xfrm>
                  <a:prstGeom prst="line">
                    <a:avLst/>
                  </a:prstGeom>
                  <a:ln>
                    <a:prstDash val="sysDash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77" name="Trapezoid 7176">
                    <a:extLst>
                      <a:ext uri="{FF2B5EF4-FFF2-40B4-BE49-F238E27FC236}">
                        <a16:creationId xmlns:a16="http://schemas.microsoft.com/office/drawing/2014/main" id="{6DEA88E4-546A-E386-B992-0E58CC5AF81A}"/>
                      </a:ext>
                    </a:extLst>
                  </p:cNvPr>
                  <p:cNvSpPr/>
                  <p:nvPr/>
                </p:nvSpPr>
                <p:spPr>
                  <a:xfrm rot="5986699" flipH="1" flipV="1">
                    <a:off x="7468361" y="3298410"/>
                    <a:ext cx="76200" cy="323233"/>
                  </a:xfrm>
                  <a:prstGeom prst="trapezoid">
                    <a:avLst>
                      <a:gd name="adj" fmla="val 50000"/>
                    </a:avLst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  <a:alpha val="0"/>
                        </a:srgbClr>
                      </a:gs>
                      <a:gs pos="10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7178" name="Straight Connector 7177">
                    <a:extLst>
                      <a:ext uri="{FF2B5EF4-FFF2-40B4-BE49-F238E27FC236}">
                        <a16:creationId xmlns:a16="http://schemas.microsoft.com/office/drawing/2014/main" id="{023962C5-F89D-2E3D-5A13-192CFE15A7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3452" y="3257288"/>
                    <a:ext cx="847060" cy="198522"/>
                  </a:xfrm>
                  <a:prstGeom prst="line">
                    <a:avLst/>
                  </a:prstGeom>
                  <a:ln>
                    <a:prstDash val="sysDash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79" name="Straight Connector 7178">
                    <a:extLst>
                      <a:ext uri="{FF2B5EF4-FFF2-40B4-BE49-F238E27FC236}">
                        <a16:creationId xmlns:a16="http://schemas.microsoft.com/office/drawing/2014/main" id="{E2B8A90C-F680-DC79-B741-FD4550298D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6725" y="3433269"/>
                    <a:ext cx="832203" cy="100907"/>
                  </a:xfrm>
                  <a:prstGeom prst="line">
                    <a:avLst/>
                  </a:prstGeom>
                  <a:ln>
                    <a:prstDash val="sysDash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80" name="Straight Connector 7179">
                    <a:extLst>
                      <a:ext uri="{FF2B5EF4-FFF2-40B4-BE49-F238E27FC236}">
                        <a16:creationId xmlns:a16="http://schemas.microsoft.com/office/drawing/2014/main" id="{B553AD28-80B0-5E55-0B01-01B7BF4716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15745" y="3498522"/>
                    <a:ext cx="308127" cy="55610"/>
                  </a:xfrm>
                  <a:prstGeom prst="line">
                    <a:avLst/>
                  </a:prstGeom>
                  <a:ln>
                    <a:prstDash val="sysDash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81" name="Straight Connector 7180">
                    <a:extLst>
                      <a:ext uri="{FF2B5EF4-FFF2-40B4-BE49-F238E27FC236}">
                        <a16:creationId xmlns:a16="http://schemas.microsoft.com/office/drawing/2014/main" id="{B699E32B-B640-1AB4-4D84-C2223BCB5BCD}"/>
                      </a:ext>
                    </a:extLst>
                  </p:cNvPr>
                  <p:cNvCxnSpPr>
                    <a:cxnSpLocks/>
                    <a:endCxn id="7194" idx="2"/>
                  </p:cNvCxnSpPr>
                  <p:nvPr/>
                </p:nvCxnSpPr>
                <p:spPr>
                  <a:xfrm>
                    <a:off x="7915914" y="3539400"/>
                    <a:ext cx="295043" cy="27784"/>
                  </a:xfrm>
                  <a:prstGeom prst="line">
                    <a:avLst/>
                  </a:prstGeom>
                  <a:ln>
                    <a:prstDash val="sysDash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82" name="Trapezoid 7181">
                    <a:extLst>
                      <a:ext uri="{FF2B5EF4-FFF2-40B4-BE49-F238E27FC236}">
                        <a16:creationId xmlns:a16="http://schemas.microsoft.com/office/drawing/2014/main" id="{1030672B-CC4F-1184-B4EB-BA5E9ADB1BF7}"/>
                      </a:ext>
                    </a:extLst>
                  </p:cNvPr>
                  <p:cNvSpPr/>
                  <p:nvPr/>
                </p:nvSpPr>
                <p:spPr>
                  <a:xfrm rot="4747776" flipH="1" flipV="1">
                    <a:off x="7456232" y="3637429"/>
                    <a:ext cx="62242" cy="208402"/>
                  </a:xfrm>
                  <a:prstGeom prst="trapezoid">
                    <a:avLst>
                      <a:gd name="adj" fmla="val 50000"/>
                    </a:avLst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  <a:alpha val="0"/>
                        </a:srgbClr>
                      </a:gs>
                      <a:gs pos="10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7183" name="Straight Connector 7182">
                    <a:extLst>
                      <a:ext uri="{FF2B5EF4-FFF2-40B4-BE49-F238E27FC236}">
                        <a16:creationId xmlns:a16="http://schemas.microsoft.com/office/drawing/2014/main" id="{E48B7A19-AFD1-0E3F-9108-5DAA423E7A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40061" y="3700300"/>
                    <a:ext cx="758009" cy="46688"/>
                  </a:xfrm>
                  <a:prstGeom prst="line">
                    <a:avLst/>
                  </a:prstGeom>
                  <a:ln>
                    <a:prstDash val="sysDash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84" name="Straight Connector 7183">
                    <a:extLst>
                      <a:ext uri="{FF2B5EF4-FFF2-40B4-BE49-F238E27FC236}">
                        <a16:creationId xmlns:a16="http://schemas.microsoft.com/office/drawing/2014/main" id="{2F3FA360-2219-2B32-2B47-FA3533DCDA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41703" y="3851454"/>
                    <a:ext cx="879208" cy="79016"/>
                  </a:xfrm>
                  <a:prstGeom prst="line">
                    <a:avLst/>
                  </a:prstGeom>
                  <a:ln>
                    <a:prstDash val="sysDash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85" name="Straight Connector 7184">
                    <a:extLst>
                      <a:ext uri="{FF2B5EF4-FFF2-40B4-BE49-F238E27FC236}">
                        <a16:creationId xmlns:a16="http://schemas.microsoft.com/office/drawing/2014/main" id="{699A1B90-67F5-1DBA-D310-CCB97CE3E4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911409" y="3679480"/>
                    <a:ext cx="322407" cy="50662"/>
                  </a:xfrm>
                  <a:prstGeom prst="line">
                    <a:avLst/>
                  </a:prstGeom>
                  <a:ln>
                    <a:prstDash val="sysDash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86" name="Straight Connector 7185">
                    <a:extLst>
                      <a:ext uri="{FF2B5EF4-FFF2-40B4-BE49-F238E27FC236}">
                        <a16:creationId xmlns:a16="http://schemas.microsoft.com/office/drawing/2014/main" id="{676D968F-B7FA-3D5B-6B08-2BF644D37D22}"/>
                      </a:ext>
                    </a:extLst>
                  </p:cNvPr>
                  <p:cNvCxnSpPr>
                    <a:cxnSpLocks/>
                    <a:endCxn id="7195" idx="6"/>
                  </p:cNvCxnSpPr>
                  <p:nvPr/>
                </p:nvCxnSpPr>
                <p:spPr>
                  <a:xfrm flipV="1">
                    <a:off x="7917962" y="3620849"/>
                    <a:ext cx="339983" cy="22859"/>
                  </a:xfrm>
                  <a:prstGeom prst="line">
                    <a:avLst/>
                  </a:prstGeom>
                  <a:ln>
                    <a:prstDash val="sysDash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87" name="Straight Connector 7186">
                    <a:extLst>
                      <a:ext uri="{FF2B5EF4-FFF2-40B4-BE49-F238E27FC236}">
                        <a16:creationId xmlns:a16="http://schemas.microsoft.com/office/drawing/2014/main" id="{708ABAD8-D982-DC9A-211B-D31D66BFDD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41428" y="3936016"/>
                    <a:ext cx="903631" cy="152254"/>
                  </a:xfrm>
                  <a:prstGeom prst="line">
                    <a:avLst/>
                  </a:prstGeom>
                  <a:ln>
                    <a:prstDash val="sysDash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88" name="Trapezoid 7187">
                    <a:extLst>
                      <a:ext uri="{FF2B5EF4-FFF2-40B4-BE49-F238E27FC236}">
                        <a16:creationId xmlns:a16="http://schemas.microsoft.com/office/drawing/2014/main" id="{7BF69A40-727F-FD52-332C-96930A83CAB6}"/>
                      </a:ext>
                    </a:extLst>
                  </p:cNvPr>
                  <p:cNvSpPr/>
                  <p:nvPr/>
                </p:nvSpPr>
                <p:spPr>
                  <a:xfrm rot="4952953" flipH="1" flipV="1">
                    <a:off x="7522725" y="3750655"/>
                    <a:ext cx="88400" cy="335598"/>
                  </a:xfrm>
                  <a:prstGeom prst="trapezoid">
                    <a:avLst>
                      <a:gd name="adj" fmla="val 50000"/>
                    </a:avLst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  <a:alpha val="0"/>
                        </a:srgbClr>
                      </a:gs>
                      <a:gs pos="10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7189" name="Straight Connector 7188">
                    <a:extLst>
                      <a:ext uri="{FF2B5EF4-FFF2-40B4-BE49-F238E27FC236}">
                        <a16:creationId xmlns:a16="http://schemas.microsoft.com/office/drawing/2014/main" id="{4E281134-5AAA-D617-28D3-70AADB0919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910707" y="3837572"/>
                    <a:ext cx="311752" cy="17433"/>
                  </a:xfrm>
                  <a:prstGeom prst="line">
                    <a:avLst/>
                  </a:prstGeom>
                  <a:ln>
                    <a:prstDash val="sysDash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90" name="Straight Connector 7189">
                    <a:extLst>
                      <a:ext uri="{FF2B5EF4-FFF2-40B4-BE49-F238E27FC236}">
                        <a16:creationId xmlns:a16="http://schemas.microsoft.com/office/drawing/2014/main" id="{3F70DB38-DA56-C75A-5F80-5E4CEAEFFAC7}"/>
                      </a:ext>
                    </a:extLst>
                  </p:cNvPr>
                  <p:cNvCxnSpPr>
                    <a:cxnSpLocks/>
                    <a:endCxn id="7192" idx="3"/>
                  </p:cNvCxnSpPr>
                  <p:nvPr/>
                </p:nvCxnSpPr>
                <p:spPr>
                  <a:xfrm flipV="1">
                    <a:off x="7911409" y="3855005"/>
                    <a:ext cx="306243" cy="37250"/>
                  </a:xfrm>
                  <a:prstGeom prst="line">
                    <a:avLst/>
                  </a:prstGeom>
                  <a:ln>
                    <a:prstDash val="sysDash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91" name="Straight Connector 7190">
                    <a:extLst>
                      <a:ext uri="{FF2B5EF4-FFF2-40B4-BE49-F238E27FC236}">
                        <a16:creationId xmlns:a16="http://schemas.microsoft.com/office/drawing/2014/main" id="{E7910545-3D86-7468-ED6F-FAFAD920E6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43851" y="3751274"/>
                    <a:ext cx="751142" cy="213329"/>
                  </a:xfrm>
                  <a:prstGeom prst="line">
                    <a:avLst/>
                  </a:prstGeom>
                  <a:ln>
                    <a:prstDash val="sysDash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92" name="Oval 7191">
                    <a:extLst>
                      <a:ext uri="{FF2B5EF4-FFF2-40B4-BE49-F238E27FC236}">
                        <a16:creationId xmlns:a16="http://schemas.microsoft.com/office/drawing/2014/main" id="{8E953FB0-7C2A-894C-225A-64455B9D3298}"/>
                      </a:ext>
                    </a:extLst>
                  </p:cNvPr>
                  <p:cNvSpPr/>
                  <p:nvPr/>
                </p:nvSpPr>
                <p:spPr>
                  <a:xfrm>
                    <a:off x="8210957" y="3815981"/>
                    <a:ext cx="45719" cy="45719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L"/>
                  </a:p>
                </p:txBody>
              </p:sp>
              <p:sp>
                <p:nvSpPr>
                  <p:cNvPr id="7193" name="Oval 7192">
                    <a:extLst>
                      <a:ext uri="{FF2B5EF4-FFF2-40B4-BE49-F238E27FC236}">
                        <a16:creationId xmlns:a16="http://schemas.microsoft.com/office/drawing/2014/main" id="{550D684E-40B3-E45F-F5C5-67F1A13363C1}"/>
                      </a:ext>
                    </a:extLst>
                  </p:cNvPr>
                  <p:cNvSpPr/>
                  <p:nvPr/>
                </p:nvSpPr>
                <p:spPr>
                  <a:xfrm>
                    <a:off x="8213963" y="3648548"/>
                    <a:ext cx="45719" cy="45719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L"/>
                  </a:p>
                </p:txBody>
              </p:sp>
              <p:sp>
                <p:nvSpPr>
                  <p:cNvPr id="7194" name="Oval 7193">
                    <a:extLst>
                      <a:ext uri="{FF2B5EF4-FFF2-40B4-BE49-F238E27FC236}">
                        <a16:creationId xmlns:a16="http://schemas.microsoft.com/office/drawing/2014/main" id="{4386A74E-615E-9B66-AF9D-96BDAC0EE4F5}"/>
                      </a:ext>
                    </a:extLst>
                  </p:cNvPr>
                  <p:cNvSpPr/>
                  <p:nvPr/>
                </p:nvSpPr>
                <p:spPr>
                  <a:xfrm>
                    <a:off x="8210957" y="3544324"/>
                    <a:ext cx="45719" cy="45719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L"/>
                  </a:p>
                </p:txBody>
              </p:sp>
              <p:sp>
                <p:nvSpPr>
                  <p:cNvPr id="7195" name="Oval 7194">
                    <a:extLst>
                      <a:ext uri="{FF2B5EF4-FFF2-40B4-BE49-F238E27FC236}">
                        <a16:creationId xmlns:a16="http://schemas.microsoft.com/office/drawing/2014/main" id="{549B46D9-3313-6E2C-2381-2DD3A3008B60}"/>
                      </a:ext>
                    </a:extLst>
                  </p:cNvPr>
                  <p:cNvSpPr/>
                  <p:nvPr/>
                </p:nvSpPr>
                <p:spPr>
                  <a:xfrm>
                    <a:off x="8212226" y="3597989"/>
                    <a:ext cx="45719" cy="45719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L"/>
                  </a:p>
                </p:txBody>
              </p:sp>
              <p:sp>
                <p:nvSpPr>
                  <p:cNvPr id="7196" name="TextBox 7195">
                    <a:extLst>
                      <a:ext uri="{FF2B5EF4-FFF2-40B4-BE49-F238E27FC236}">
                        <a16:creationId xmlns:a16="http://schemas.microsoft.com/office/drawing/2014/main" id="{4A19D8C2-9515-C32A-D4E7-2EC2F1528FBA}"/>
                      </a:ext>
                    </a:extLst>
                  </p:cNvPr>
                  <p:cNvSpPr txBox="1"/>
                  <p:nvPr/>
                </p:nvSpPr>
                <p:spPr>
                  <a:xfrm>
                    <a:off x="4917134" y="2897850"/>
                    <a:ext cx="737769" cy="2616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l" rtl="0"/>
                    <a:r>
                      <a:rPr lang="en-US" sz="1100" dirty="0"/>
                      <a:t>(d)</a:t>
                    </a:r>
                    <a:endParaRPr lang="en-IL" sz="1100" dirty="0"/>
                  </a:p>
                </p:txBody>
              </p:sp>
              <p:cxnSp>
                <p:nvCxnSpPr>
                  <p:cNvPr id="7197" name="Straight Connector 7196">
                    <a:extLst>
                      <a:ext uri="{FF2B5EF4-FFF2-40B4-BE49-F238E27FC236}">
                        <a16:creationId xmlns:a16="http://schemas.microsoft.com/office/drawing/2014/main" id="{AE6BAA13-CD80-1180-EEED-7A8534F4D70B}"/>
                      </a:ext>
                    </a:extLst>
                  </p:cNvPr>
                  <p:cNvCxnSpPr>
                    <a:cxnSpLocks/>
                    <a:endCxn id="1075" idx="0"/>
                  </p:cNvCxnSpPr>
                  <p:nvPr/>
                </p:nvCxnSpPr>
                <p:spPr>
                  <a:xfrm>
                    <a:off x="6823086" y="1366708"/>
                    <a:ext cx="850978" cy="188575"/>
                  </a:xfrm>
                  <a:prstGeom prst="line">
                    <a:avLst/>
                  </a:prstGeom>
                  <a:ln>
                    <a:prstDash val="soli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98" name="Straight Connector 7197">
                    <a:extLst>
                      <a:ext uri="{FF2B5EF4-FFF2-40B4-BE49-F238E27FC236}">
                        <a16:creationId xmlns:a16="http://schemas.microsoft.com/office/drawing/2014/main" id="{52468A01-905C-319F-7D75-7DC4B8B4DA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20676" y="1954439"/>
                    <a:ext cx="850978" cy="188575"/>
                  </a:xfrm>
                  <a:prstGeom prst="line">
                    <a:avLst/>
                  </a:prstGeom>
                  <a:ln>
                    <a:prstDash val="soli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99" name="Straight Connector 7198">
                    <a:extLst>
                      <a:ext uri="{FF2B5EF4-FFF2-40B4-BE49-F238E27FC236}">
                        <a16:creationId xmlns:a16="http://schemas.microsoft.com/office/drawing/2014/main" id="{EF8F0CBC-7575-31B8-EA3F-B21F6BA656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2142" y="3264004"/>
                    <a:ext cx="839512" cy="266774"/>
                  </a:xfrm>
                  <a:prstGeom prst="line">
                    <a:avLst/>
                  </a:prstGeom>
                  <a:ln>
                    <a:prstDash val="soli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00" name="Straight Connector 7199">
                    <a:extLst>
                      <a:ext uri="{FF2B5EF4-FFF2-40B4-BE49-F238E27FC236}">
                        <a16:creationId xmlns:a16="http://schemas.microsoft.com/office/drawing/2014/main" id="{6DDDF9D7-32D7-0F33-82F8-C64DBB1789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4252" y="3423805"/>
                    <a:ext cx="846027" cy="36606"/>
                  </a:xfrm>
                  <a:prstGeom prst="line">
                    <a:avLst/>
                  </a:prstGeom>
                  <a:ln>
                    <a:prstDash val="soli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201" name="Oval 7200">
                    <a:extLst>
                      <a:ext uri="{FF2B5EF4-FFF2-40B4-BE49-F238E27FC236}">
                        <a16:creationId xmlns:a16="http://schemas.microsoft.com/office/drawing/2014/main" id="{E19ED78A-BEF3-E3B7-B03A-092DB6D20080}"/>
                      </a:ext>
                    </a:extLst>
                  </p:cNvPr>
                  <p:cNvSpPr/>
                  <p:nvPr/>
                </p:nvSpPr>
                <p:spPr>
                  <a:xfrm>
                    <a:off x="7404024" y="3426004"/>
                    <a:ext cx="45719" cy="45719"/>
                  </a:xfrm>
                  <a:prstGeom prst="ellipse">
                    <a:avLst/>
                  </a:prstGeom>
                  <a:solidFill>
                    <a:srgbClr val="7030A0"/>
                  </a:solid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L"/>
                  </a:p>
                </p:txBody>
              </p:sp>
              <p:cxnSp>
                <p:nvCxnSpPr>
                  <p:cNvPr id="7202" name="Straight Connector 7201">
                    <a:extLst>
                      <a:ext uri="{FF2B5EF4-FFF2-40B4-BE49-F238E27FC236}">
                        <a16:creationId xmlns:a16="http://schemas.microsoft.com/office/drawing/2014/main" id="{05E1AF59-7D29-3B59-1EB0-F8A9AE537B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46452" y="3505602"/>
                    <a:ext cx="725402" cy="146335"/>
                  </a:xfrm>
                  <a:prstGeom prst="line">
                    <a:avLst/>
                  </a:prstGeom>
                  <a:ln>
                    <a:prstDash val="soli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03" name="Straight Connector 7202">
                    <a:extLst>
                      <a:ext uri="{FF2B5EF4-FFF2-40B4-BE49-F238E27FC236}">
                        <a16:creationId xmlns:a16="http://schemas.microsoft.com/office/drawing/2014/main" id="{7AEDA159-8BE5-5034-58F2-3C201FD21B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41274" y="3580706"/>
                    <a:ext cx="748910" cy="157240"/>
                  </a:xfrm>
                  <a:prstGeom prst="line">
                    <a:avLst/>
                  </a:prstGeom>
                  <a:ln>
                    <a:prstDash val="soli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04" name="Straight Connector 7203">
                    <a:extLst>
                      <a:ext uri="{FF2B5EF4-FFF2-40B4-BE49-F238E27FC236}">
                        <a16:creationId xmlns:a16="http://schemas.microsoft.com/office/drawing/2014/main" id="{0B6C6066-8D4D-D4D5-BF5F-DA5CC84857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36725" y="3746988"/>
                    <a:ext cx="758759" cy="7334"/>
                  </a:xfrm>
                  <a:prstGeom prst="line">
                    <a:avLst/>
                  </a:prstGeom>
                  <a:ln>
                    <a:prstDash val="soli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05" name="Straight Connector 7204">
                    <a:extLst>
                      <a:ext uri="{FF2B5EF4-FFF2-40B4-BE49-F238E27FC236}">
                        <a16:creationId xmlns:a16="http://schemas.microsoft.com/office/drawing/2014/main" id="{10FB3C02-D3AA-FDC8-B87F-46FD08C43F3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38551" y="3703176"/>
                    <a:ext cx="738006" cy="212217"/>
                  </a:xfrm>
                  <a:prstGeom prst="line">
                    <a:avLst/>
                  </a:prstGeom>
                  <a:ln>
                    <a:prstDash val="soli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06" name="Straight Connector 7205">
                    <a:extLst>
                      <a:ext uri="{FF2B5EF4-FFF2-40B4-BE49-F238E27FC236}">
                        <a16:creationId xmlns:a16="http://schemas.microsoft.com/office/drawing/2014/main" id="{B4C3CDF9-D3C0-765D-4B25-9F2693DD8C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25146" y="3936016"/>
                    <a:ext cx="907249" cy="2544"/>
                  </a:xfrm>
                  <a:prstGeom prst="line">
                    <a:avLst/>
                  </a:prstGeom>
                  <a:ln>
                    <a:prstDash val="soli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07" name="Straight Connector 7206">
                    <a:extLst>
                      <a:ext uri="{FF2B5EF4-FFF2-40B4-BE49-F238E27FC236}">
                        <a16:creationId xmlns:a16="http://schemas.microsoft.com/office/drawing/2014/main" id="{486AAE77-AB9D-6522-519B-7B53EF3719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37810" y="3851870"/>
                    <a:ext cx="894585" cy="241929"/>
                  </a:xfrm>
                  <a:prstGeom prst="line">
                    <a:avLst/>
                  </a:prstGeom>
                  <a:ln>
                    <a:prstDash val="solid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208" name="Group 7207">
                    <a:extLst>
                      <a:ext uri="{FF2B5EF4-FFF2-40B4-BE49-F238E27FC236}">
                        <a16:creationId xmlns:a16="http://schemas.microsoft.com/office/drawing/2014/main" id="{D7F2B134-5B20-859D-66A0-92C6939FB6A4}"/>
                      </a:ext>
                    </a:extLst>
                  </p:cNvPr>
                  <p:cNvGrpSpPr/>
                  <p:nvPr/>
                </p:nvGrpSpPr>
                <p:grpSpPr>
                  <a:xfrm>
                    <a:off x="7400369" y="3595390"/>
                    <a:ext cx="48960" cy="368557"/>
                    <a:chOff x="7387232" y="3586211"/>
                    <a:chExt cx="48960" cy="368557"/>
                  </a:xfrm>
                </p:grpSpPr>
                <p:sp>
                  <p:nvSpPr>
                    <p:cNvPr id="7209" name="Oval 7208">
                      <a:extLst>
                        <a:ext uri="{FF2B5EF4-FFF2-40B4-BE49-F238E27FC236}">
                          <a16:creationId xmlns:a16="http://schemas.microsoft.com/office/drawing/2014/main" id="{5865D079-1272-8944-A6E4-F880A9047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90473" y="3909049"/>
                      <a:ext cx="45719" cy="45719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L"/>
                    </a:p>
                  </p:txBody>
                </p:sp>
                <p:sp>
                  <p:nvSpPr>
                    <p:cNvPr id="7210" name="Oval 7209">
                      <a:extLst>
                        <a:ext uri="{FF2B5EF4-FFF2-40B4-BE49-F238E27FC236}">
                          <a16:creationId xmlns:a16="http://schemas.microsoft.com/office/drawing/2014/main" id="{828873A4-1802-8990-2B1F-55A9C293A2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88947" y="3717164"/>
                      <a:ext cx="45719" cy="45719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L"/>
                    </a:p>
                  </p:txBody>
                </p:sp>
                <p:sp>
                  <p:nvSpPr>
                    <p:cNvPr id="7211" name="Oval 7210">
                      <a:extLst>
                        <a:ext uri="{FF2B5EF4-FFF2-40B4-BE49-F238E27FC236}">
                          <a16:creationId xmlns:a16="http://schemas.microsoft.com/office/drawing/2014/main" id="{C0035354-3E58-409A-A770-2AD51D504B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87232" y="3586211"/>
                      <a:ext cx="45719" cy="45719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L"/>
                    </a:p>
                  </p:txBody>
                </p:sp>
              </p:grpSp>
            </p:grp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F804748A-5B09-189B-4506-5F465F698E96}"/>
                    </a:ext>
                  </a:extLst>
                </p:cNvPr>
                <p:cNvSpPr/>
                <p:nvPr/>
              </p:nvSpPr>
              <p:spPr>
                <a:xfrm>
                  <a:off x="3954986" y="1730165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941532F2-D6D3-C226-91D1-B44CE855ED31}"/>
                    </a:ext>
                  </a:extLst>
                </p:cNvPr>
                <p:cNvSpPr/>
                <p:nvPr/>
              </p:nvSpPr>
              <p:spPr>
                <a:xfrm>
                  <a:off x="3140819" y="1726075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9AC9AF8C-5B7D-09DC-C06F-7BB05FAE1599}"/>
                    </a:ext>
                  </a:extLst>
                </p:cNvPr>
                <p:cNvSpPr/>
                <p:nvPr/>
              </p:nvSpPr>
              <p:spPr>
                <a:xfrm>
                  <a:off x="4917078" y="1736230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AD2306BB-3F97-677E-89F4-82A82D33B60C}"/>
                    </a:ext>
                  </a:extLst>
                </p:cNvPr>
                <p:cNvSpPr/>
                <p:nvPr/>
              </p:nvSpPr>
              <p:spPr>
                <a:xfrm>
                  <a:off x="651651" y="1725095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35DA63DB-E75A-39EB-E221-E477DA79D5FB}"/>
                    </a:ext>
                  </a:extLst>
                </p:cNvPr>
                <p:cNvSpPr/>
                <p:nvPr/>
              </p:nvSpPr>
              <p:spPr>
                <a:xfrm>
                  <a:off x="651651" y="3649234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14D99000-27F0-B0C4-5307-59B69376FEC2}"/>
                    </a:ext>
                  </a:extLst>
                </p:cNvPr>
                <p:cNvSpPr/>
                <p:nvPr/>
              </p:nvSpPr>
              <p:spPr>
                <a:xfrm>
                  <a:off x="4916923" y="363187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2A35A0A-AD86-8045-6B6B-776BAFD766D7}"/>
                  </a:ext>
                </a:extLst>
              </p:cNvPr>
              <p:cNvSpPr txBox="1"/>
              <p:nvPr/>
            </p:nvSpPr>
            <p:spPr>
              <a:xfrm>
                <a:off x="5265304" y="1082605"/>
                <a:ext cx="10627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Lens </a:t>
                </a:r>
                <a:r>
                  <a:rPr lang="en-IL" sz="10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</a:t>
                </a:r>
                <a:r>
                  <a:rPr lang="en-IL" sz="1000" i="1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endParaRPr lang="en-US" sz="1000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32A16A2-BBCA-F04B-528D-849047885F8F}"/>
                  </a:ext>
                </a:extLst>
              </p:cNvPr>
              <p:cNvSpPr txBox="1"/>
              <p:nvPr/>
            </p:nvSpPr>
            <p:spPr>
              <a:xfrm>
                <a:off x="995180" y="3006011"/>
                <a:ext cx="10627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Lens </a:t>
                </a:r>
                <a:r>
                  <a:rPr lang="en-IL" sz="10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</a:t>
                </a:r>
                <a:r>
                  <a:rPr lang="en-IL" sz="1000" i="1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endParaRPr lang="en-US" sz="1000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993B6C-91CE-CD6A-ECC3-45FB918D672C}"/>
                  </a:ext>
                </a:extLst>
              </p:cNvPr>
              <p:cNvSpPr txBox="1"/>
              <p:nvPr/>
            </p:nvSpPr>
            <p:spPr>
              <a:xfrm>
                <a:off x="5225540" y="2987709"/>
                <a:ext cx="10627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Lens </a:t>
                </a:r>
                <a:r>
                  <a:rPr lang="en-IL" sz="10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</a:t>
                </a:r>
                <a:r>
                  <a:rPr lang="en-IL" sz="1000" i="1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endParaRPr lang="en-US" sz="1000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E68163-CC86-C91E-8D62-539472F3CBC6}"/>
                </a:ext>
              </a:extLst>
            </p:cNvPr>
            <p:cNvSpPr txBox="1"/>
            <p:nvPr/>
          </p:nvSpPr>
          <p:spPr>
            <a:xfrm>
              <a:off x="150966" y="679761"/>
              <a:ext cx="9804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33CC"/>
                  </a:solidFill>
                  <a:latin typeface="Arial" panose="020B0604020202020204" pitchFamily="34" charset="0"/>
                </a:rPr>
                <a:t>FINCH</a:t>
              </a:r>
              <a:endParaRPr lang="en-IL" dirty="0">
                <a:solidFill>
                  <a:srgbClr val="0033CC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7E697D-9BD5-BBBA-56B8-B073F569B2ED}"/>
                </a:ext>
              </a:extLst>
            </p:cNvPr>
            <p:cNvSpPr txBox="1"/>
            <p:nvPr/>
          </p:nvSpPr>
          <p:spPr>
            <a:xfrm>
              <a:off x="4359973" y="708908"/>
              <a:ext cx="11596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33CC"/>
                  </a:solidFill>
                </a:rPr>
                <a:t>COACH</a:t>
              </a:r>
              <a:endParaRPr lang="en-IL" dirty="0">
                <a:solidFill>
                  <a:srgbClr val="0033CC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55FDE6-48FB-5F06-2881-960D9B5E7A73}"/>
                </a:ext>
              </a:extLst>
            </p:cNvPr>
            <p:cNvSpPr txBox="1"/>
            <p:nvPr/>
          </p:nvSpPr>
          <p:spPr>
            <a:xfrm>
              <a:off x="154671" y="2849975"/>
              <a:ext cx="11596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33CC"/>
                  </a:solidFill>
                  <a:cs typeface="Arial" charset="0"/>
                </a:rPr>
                <a:t>I-</a:t>
              </a:r>
              <a:r>
                <a:rPr lang="en-US" sz="1800" b="1" dirty="0">
                  <a:solidFill>
                    <a:srgbClr val="0033CC"/>
                  </a:solidFill>
                </a:rPr>
                <a:t>COACH</a:t>
              </a:r>
              <a:endParaRPr lang="en-IL" dirty="0">
                <a:solidFill>
                  <a:srgbClr val="0033CC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845265-1D46-9CD4-2845-526FAF16A877}"/>
                </a:ext>
              </a:extLst>
            </p:cNvPr>
            <p:cNvSpPr txBox="1"/>
            <p:nvPr/>
          </p:nvSpPr>
          <p:spPr>
            <a:xfrm>
              <a:off x="4379891" y="2849975"/>
              <a:ext cx="11596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33CC"/>
                  </a:solidFill>
                </a:rPr>
                <a:t>CAFIR</a:t>
              </a:r>
              <a:endParaRPr lang="en-IL" dirty="0">
                <a:solidFill>
                  <a:srgbClr val="0033CC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BED7FD-037C-1E88-A2AA-2F58F1F034EF}"/>
              </a:ext>
            </a:extLst>
          </p:cNvPr>
          <p:cNvSpPr txBox="1"/>
          <p:nvPr/>
        </p:nvSpPr>
        <p:spPr>
          <a:xfrm>
            <a:off x="229594" y="5104401"/>
            <a:ext cx="8750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L" dirty="0"/>
              <a:t>A. Bulbul, N. Hai, and J. Rosen, "Coded aperture correlation holography (COACH) with a superior lateral resolution of FINCH and axial resolution of conventional direct imaging systems," Opt. Express 29, 42106-42118 (2021).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90117C-1540-1DB3-A372-1686B43CC078}"/>
              </a:ext>
            </a:extLst>
          </p:cNvPr>
          <p:cNvGrpSpPr/>
          <p:nvPr/>
        </p:nvGrpSpPr>
        <p:grpSpPr>
          <a:xfrm>
            <a:off x="276225" y="3190149"/>
            <a:ext cx="8611621" cy="2774977"/>
            <a:chOff x="276225" y="3190149"/>
            <a:chExt cx="8611621" cy="277497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43065DE-CCF2-2E58-8CCE-FB7BF4706A80}"/>
                </a:ext>
              </a:extLst>
            </p:cNvPr>
            <p:cNvSpPr/>
            <p:nvPr/>
          </p:nvSpPr>
          <p:spPr>
            <a:xfrm>
              <a:off x="4884854" y="3190149"/>
              <a:ext cx="3869599" cy="198996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FADF60-07FD-7C66-D985-6A4D76417692}"/>
                </a:ext>
              </a:extLst>
            </p:cNvPr>
            <p:cNvSpPr/>
            <p:nvPr/>
          </p:nvSpPr>
          <p:spPr>
            <a:xfrm>
              <a:off x="276225" y="5139525"/>
              <a:ext cx="8611621" cy="82560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</p:spTree>
    <p:extLst>
      <p:ext uri="{BB962C8B-B14F-4D97-AF65-F5344CB8AC3E}">
        <p14:creationId xmlns:p14="http://schemas.microsoft.com/office/powerpoint/2010/main" val="17497211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32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Department of Electrical &amp; Computer Engineering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225828" y="1041950"/>
            <a:ext cx="8750300" cy="503987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5" name="Rectangle 73"/>
          <p:cNvSpPr/>
          <p:nvPr/>
        </p:nvSpPr>
        <p:spPr>
          <a:xfrm>
            <a:off x="0" y="0"/>
            <a:ext cx="9144000" cy="12422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Coded Aperture with FINCH Intensity Responses (CAFIR) </a:t>
            </a:r>
            <a:endParaRPr lang="en-US" sz="4000" b="1" dirty="0"/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C52420-5FA6-4606-927F-F10B11E738AF}"/>
              </a:ext>
            </a:extLst>
          </p:cNvPr>
          <p:cNvSpPr txBox="1"/>
          <p:nvPr/>
        </p:nvSpPr>
        <p:spPr>
          <a:xfrm>
            <a:off x="8435341" y="6306644"/>
            <a:ext cx="44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BECDED1-CEDE-4257-8FDE-95B361571DFA}" type="slidenum">
              <a:rPr lang="en-US"/>
              <a:t>15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4A4B610-EA80-4800-8858-3198303EE81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608" y="1592417"/>
            <a:ext cx="5150485" cy="251460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E2D3A5-6C00-4893-9A4E-B5BD2B12F2E7}"/>
              </a:ext>
            </a:extLst>
          </p:cNvPr>
          <p:cNvSpPr/>
          <p:nvPr/>
        </p:nvSpPr>
        <p:spPr>
          <a:xfrm>
            <a:off x="481584" y="4357496"/>
            <a:ext cx="83989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(a</a:t>
            </a:r>
            <a:r>
              <a:rPr lang="en-US" baseline="-25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-a</a:t>
            </a:r>
            <a:r>
              <a:rPr lang="en-US" baseline="-25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(b</a:t>
            </a:r>
            <a:r>
              <a:rPr lang="en-US" baseline="-25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-b</a:t>
            </a:r>
            <a:r>
              <a:rPr lang="en-US" baseline="-25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and (c</a:t>
            </a:r>
            <a:r>
              <a:rPr lang="en-US" baseline="-25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-c</a:t>
            </a:r>
            <a:r>
              <a:rPr lang="en-US" baseline="-25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(d</a:t>
            </a:r>
            <a:r>
              <a:rPr lang="en-US" baseline="-25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-d</a:t>
            </a:r>
            <a:r>
              <a:rPr lang="en-US" baseline="-25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recorded intensity for point-object (</a:t>
            </a:r>
            <a:r>
              <a:rPr lang="en-US" i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and object (</a:t>
            </a:r>
            <a:r>
              <a:rPr lang="en-US" i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respectively with </a:t>
            </a:r>
            <a:r>
              <a:rPr lang="en-US" i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0, 2π/3 and 4π/3  (a</a:t>
            </a:r>
            <a:r>
              <a:rPr lang="en-US" baseline="-25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</a:t>
            </a:r>
            <a:r>
              <a:rPr lang="en-US" baseline="-25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); (b</a:t>
            </a:r>
            <a:r>
              <a:rPr lang="en-US" baseline="-25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b</a:t>
            </a:r>
            <a:r>
              <a:rPr lang="en-US" baseline="-25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and (c</a:t>
            </a:r>
            <a:r>
              <a:rPr lang="en-US" baseline="-25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</a:t>
            </a:r>
            <a:r>
              <a:rPr lang="en-US" baseline="-25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(d</a:t>
            </a:r>
            <a:r>
              <a:rPr lang="en-US" baseline="-25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</a:t>
            </a:r>
            <a:r>
              <a:rPr lang="en-US" baseline="-25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phase and magnitude of superimposed PSH and object holograms for CAFIR and FINCH, respectively. (e) Direct imaging, (f) POF reconstructed image for CAFIR (g) FINCH reconstructed image.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9018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32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Department of Electrical &amp; Computer Engineering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82674" y="1062476"/>
            <a:ext cx="8750300" cy="503987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5" name="Rectangle 73"/>
          <p:cNvSpPr/>
          <p:nvPr/>
        </p:nvSpPr>
        <p:spPr>
          <a:xfrm>
            <a:off x="0" y="0"/>
            <a:ext cx="9144000" cy="12422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Coded Aperture with FINCH Intensity Responses (CAFIR) </a:t>
            </a:r>
            <a:endParaRPr lang="en-US" sz="4000" b="1" dirty="0"/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C52420-5FA6-4606-927F-F10B11E738AF}"/>
              </a:ext>
            </a:extLst>
          </p:cNvPr>
          <p:cNvSpPr txBox="1"/>
          <p:nvPr/>
        </p:nvSpPr>
        <p:spPr>
          <a:xfrm>
            <a:off x="8435341" y="6306644"/>
            <a:ext cx="44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BECDED1-CEDE-4257-8FDE-95B361571DFA}" type="slidenum">
              <a:rPr lang="en-US"/>
              <a:t>16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461AB57-90A0-4054-BD85-7389106B3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8522" y="122671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69" name="Picture 34">
            <a:extLst>
              <a:ext uri="{FF2B5EF4-FFF2-40B4-BE49-F238E27FC236}">
                <a16:creationId xmlns:a16="http://schemas.microsoft.com/office/drawing/2014/main" id="{B639F652-1B74-4D6E-B98B-AEF9EAC76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8817" b="4189"/>
          <a:stretch>
            <a:fillRect/>
          </a:stretch>
        </p:blipFill>
        <p:spPr bwMode="auto">
          <a:xfrm>
            <a:off x="552450" y="1185759"/>
            <a:ext cx="2867025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8B7921B1-3D61-4005-88C0-E56D2EE3A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855" y="2719284"/>
            <a:ext cx="319364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Average cross-sections of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gratings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direct image and reconstructed images with FINCH and CAFIR with </a:t>
            </a:r>
            <a:r>
              <a:rPr kumimoji="0" lang="en-US" altLang="en-US" sz="1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kumimoji="0" lang="en-US" altLang="en-US" sz="1400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=32 </a:t>
            </a:r>
            <a:r>
              <a:rPr kumimoji="0" lang="en-US" altLang="en-US" sz="1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476228B-DECB-425B-BA9C-C0CA7F9C4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72" name="Picture 8">
            <a:extLst>
              <a:ext uri="{FF2B5EF4-FFF2-40B4-BE49-F238E27FC236}">
                <a16:creationId xmlns:a16="http://schemas.microsoft.com/office/drawing/2014/main" id="{B37F28CF-E0C6-4726-9495-8E391A203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51"/>
          <a:stretch>
            <a:fillRect/>
          </a:stretch>
        </p:blipFill>
        <p:spPr bwMode="auto">
          <a:xfrm>
            <a:off x="5044966" y="1062476"/>
            <a:ext cx="345757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7582F15A-C816-4F14-9371-52E204CA1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7824" y="3275112"/>
            <a:ext cx="39855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Axial distance of pinhole from </a:t>
            </a:r>
            <a:r>
              <a:rPr kumimoji="0" lang="en-US" altLang="en-US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kumimoji="0" lang="en-US" altLang="en-US" sz="1400" b="1" i="1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0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 </a:t>
            </a:r>
            <a:r>
              <a:rPr kumimoji="0" lang="en-US" altLang="en-US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mm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DC4880C-F506-4F16-9062-9BE86185A80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016" y="3673888"/>
            <a:ext cx="4573905" cy="2286000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E0D93C-7A58-4977-BCDD-D0AA147C17EC}"/>
              </a:ext>
            </a:extLst>
          </p:cNvPr>
          <p:cNvSpPr/>
          <p:nvPr/>
        </p:nvSpPr>
        <p:spPr>
          <a:xfrm>
            <a:off x="211026" y="4420672"/>
            <a:ext cx="43326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457200" algn="just" rtl="0"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Direct image and reconstructed images with FINCH and CAFIR with </a:t>
            </a:r>
            <a:r>
              <a:rPr lang="en-US" sz="1400" b="1" i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sz="1400" b="1" baseline="-25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4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=32 </a:t>
            </a:r>
            <a:r>
              <a:rPr lang="en-US" sz="1400" b="1" i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cm</a:t>
            </a:r>
            <a:r>
              <a:rPr lang="en-US" sz="14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at different axial distances from </a:t>
            </a:r>
            <a:r>
              <a:rPr lang="en-US" sz="1400" b="1" i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sz="1400" b="1" i="1" baseline="-25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0 </a:t>
            </a:r>
            <a:r>
              <a:rPr lang="en-US" sz="14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varying between 10 to -10 </a:t>
            </a:r>
            <a:r>
              <a:rPr lang="en-US" sz="1400" b="1" i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mm </a:t>
            </a:r>
            <a:r>
              <a:rPr lang="en-US" sz="14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with 5 </a:t>
            </a:r>
            <a:r>
              <a:rPr lang="en-US" sz="1400" b="1" i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mm</a:t>
            </a:r>
            <a:r>
              <a:rPr lang="en-US" sz="14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intervals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8591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32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237501" y="1037076"/>
            <a:ext cx="8750300" cy="503987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5" name="Rectangle 73"/>
          <p:cNvSpPr/>
          <p:nvPr/>
        </p:nvSpPr>
        <p:spPr>
          <a:xfrm>
            <a:off x="0" y="0"/>
            <a:ext cx="9144000" cy="8719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8000" indent="-288000" algn="ctr" rtl="0" eaLnBrk="0" hangingPunc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 2" pitchFamily="18" charset="2"/>
              <a:buChar char=""/>
              <a:defRPr/>
            </a:pPr>
            <a:r>
              <a:rPr lang="en-US" sz="3200" b="1" dirty="0">
                <a:latin typeface="+mj-lt"/>
                <a:ea typeface="SimSun" panose="02010600030101010101" pitchFamily="2" charset="-122"/>
              </a:rPr>
              <a:t>Depth of Field Engineering-incoherent </a:t>
            </a:r>
            <a:r>
              <a:rPr lang="en-US" sz="3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imaging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BA8DB8-0C6C-4094-A418-79CFDE5C158F}"/>
              </a:ext>
            </a:extLst>
          </p:cNvPr>
          <p:cNvSpPr/>
          <p:nvPr/>
        </p:nvSpPr>
        <p:spPr>
          <a:xfrm>
            <a:off x="1474492" y="1170734"/>
            <a:ext cx="6328366" cy="1200329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24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imaging objects positioned at different sub-volumes of the object space, and only in these sub-volumes.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38511F-888A-4618-BC7C-DEA993FC09C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319" y="2973577"/>
            <a:ext cx="5994282" cy="321625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1DDD1A-53F7-6E48-6DFA-26122405D794}"/>
              </a:ext>
            </a:extLst>
          </p:cNvPr>
          <p:cNvSpPr txBox="1"/>
          <p:nvPr/>
        </p:nvSpPr>
        <p:spPr>
          <a:xfrm>
            <a:off x="425102" y="2551094"/>
            <a:ext cx="441538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IL" b="1" dirty="0"/>
              <a:t>M. Rai and J. Rosen, "Depth-of-field engineering in coded aperture imaging," Opt. Express  29, 1634-1648 (2021).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4402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32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225828" y="1041950"/>
            <a:ext cx="8750300" cy="503987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5" name="Rectangle 73"/>
          <p:cNvSpPr/>
          <p:nvPr/>
        </p:nvSpPr>
        <p:spPr>
          <a:xfrm>
            <a:off x="0" y="0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8000" indent="-288000" algn="l" rtl="0" eaLnBrk="0" hangingPunc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 2" pitchFamily="18" charset="2"/>
              <a:buChar char=""/>
              <a:defRPr/>
            </a:pPr>
            <a:r>
              <a:rPr lang="en-US" sz="4000" b="1" dirty="0">
                <a:ea typeface="SimSun" panose="02010600030101010101" pitchFamily="2" charset="-122"/>
              </a:rPr>
              <a:t>Depth of Field Engineering</a:t>
            </a:r>
            <a:endParaRPr lang="en-US" sz="4000" b="1" dirty="0"/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684BE7-C7B5-419A-B04F-D6AE5C6734A3}"/>
              </a:ext>
            </a:extLst>
          </p:cNvPr>
          <p:cNvSpPr txBox="1"/>
          <p:nvPr/>
        </p:nvSpPr>
        <p:spPr>
          <a:xfrm>
            <a:off x="997556" y="1173242"/>
            <a:ext cx="754683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b="1" dirty="0"/>
              <a:t>Phase mask displayed on the SLM for each sub-volume is the product of 3 phase masks:</a:t>
            </a:r>
          </a:p>
          <a:p>
            <a:pPr algn="l" rtl="0"/>
            <a:endParaRPr lang="en-US" sz="1000" b="1" dirty="0"/>
          </a:p>
          <a:p>
            <a:pPr marL="342900" indent="-342900" algn="l" rtl="0">
              <a:spcAft>
                <a:spcPts val="1200"/>
              </a:spcAft>
              <a:buAutoNum type="arabicPeriod"/>
            </a:pPr>
            <a:r>
              <a:rPr lang="en-US" b="1" dirty="0"/>
              <a:t>Diffractive Spherical Lens (DSL) – defines the axial location of the sub-volume.</a:t>
            </a:r>
          </a:p>
          <a:p>
            <a:pPr marL="342900" indent="-342900" algn="l" rtl="0">
              <a:spcAft>
                <a:spcPts val="1200"/>
              </a:spcAft>
              <a:buAutoNum type="arabicPeriod"/>
            </a:pPr>
            <a:r>
              <a:rPr lang="en-US" b="1" dirty="0"/>
              <a:t>Radial Quartic Phase Function (RQPF) – defines the axial length of the sub-volume or the DOF. </a:t>
            </a:r>
          </a:p>
          <a:p>
            <a:pPr marL="342900" indent="-342900" algn="l" rtl="0">
              <a:buAutoNum type="arabicPeriod"/>
            </a:pPr>
            <a:r>
              <a:rPr lang="en-US" b="1" dirty="0"/>
              <a:t>Coded Phase Mask (CPM)– Responsible to the point response on the camera plane in the form of sparse, randomly distributed, dots.  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2B8FC82-F829-4B7A-9AE5-B2BD11BA46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08986" y="2786699"/>
          <a:ext cx="1526026" cy="494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01440" imgH="291960" progId="Equation.DSMT4">
                  <p:embed/>
                </p:oleObj>
              </mc:Choice>
              <mc:Fallback>
                <p:oleObj name="Equation" r:id="rId5" imgW="901440" imgH="2919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62B8FC82-F829-4B7A-9AE5-B2BD11BA46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08986" y="2786699"/>
                        <a:ext cx="1526026" cy="494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A872039-0CEB-4362-858B-EF0F624506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2931" y="2158477"/>
          <a:ext cx="1437005" cy="447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74360" imgH="241200" progId="Equation.DSMT4">
                  <p:embed/>
                </p:oleObj>
              </mc:Choice>
              <mc:Fallback>
                <p:oleObj name="Equation" r:id="rId7" imgW="774360" imgH="2412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A872039-0CEB-4362-858B-EF0F624506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82931" y="2158477"/>
                        <a:ext cx="1437005" cy="447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5ABC4365-F6A8-4A71-A6D4-5D8E3C1B185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3" t="15493" r="19918" b="15003"/>
          <a:stretch/>
        </p:blipFill>
        <p:spPr>
          <a:xfrm>
            <a:off x="6135870" y="4041780"/>
            <a:ext cx="2408523" cy="19414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DFA439-0F9A-4BB9-AA5E-6BF67092D112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491" y="4030032"/>
            <a:ext cx="4503644" cy="1785701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92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32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225828" y="1041950"/>
            <a:ext cx="8750300" cy="503987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5" name="Rectangle 73"/>
          <p:cNvSpPr/>
          <p:nvPr/>
        </p:nvSpPr>
        <p:spPr>
          <a:xfrm>
            <a:off x="0" y="0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8000" indent="-288000" algn="l" rtl="0" eaLnBrk="0" hangingPunc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 2" pitchFamily="18" charset="2"/>
              <a:buChar char=""/>
              <a:defRPr/>
            </a:pPr>
            <a:r>
              <a:rPr lang="en-US" sz="4000" b="1" dirty="0">
                <a:ea typeface="SimSun" panose="02010600030101010101" pitchFamily="2" charset="-122"/>
              </a:rPr>
              <a:t>Depth of Field Engineering</a:t>
            </a:r>
            <a:endParaRPr lang="en-US" sz="4000" b="1" dirty="0"/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DBF039F-B7A4-4FCA-8124-4E7A8868AC8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1" y="1329624"/>
            <a:ext cx="7872549" cy="2589233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AF9CA6-BFAB-4415-A813-9769218887F9}"/>
              </a:ext>
            </a:extLst>
          </p:cNvPr>
          <p:cNvSpPr/>
          <p:nvPr/>
        </p:nvSpPr>
        <p:spPr>
          <a:xfrm>
            <a:off x="661851" y="4464372"/>
            <a:ext cx="8177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Multiplexing process of two sets of phase masks for multi-volume imaging.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9517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3"/>
          <p:cNvSpPr/>
          <p:nvPr/>
        </p:nvSpPr>
        <p:spPr>
          <a:xfrm>
            <a:off x="0" y="0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196850" y="1149749"/>
            <a:ext cx="8750300" cy="485588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644775" y="6672263"/>
            <a:ext cx="59769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1026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BEC7F43-B1CE-FE15-CB8D-528922434F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65" y="1538892"/>
            <a:ext cx="6551675" cy="393100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5C3E1C0-9E89-8AAF-394B-0FEDCC683D07}"/>
              </a:ext>
            </a:extLst>
          </p:cNvPr>
          <p:cNvGrpSpPr/>
          <p:nvPr/>
        </p:nvGrpSpPr>
        <p:grpSpPr>
          <a:xfrm>
            <a:off x="982347" y="2788459"/>
            <a:ext cx="2866189" cy="2497417"/>
            <a:chOff x="836516" y="2410299"/>
            <a:chExt cx="2866189" cy="249741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16B3812-72C5-8606-FD37-40947FA1CB2E}"/>
                </a:ext>
              </a:extLst>
            </p:cNvPr>
            <p:cNvSpPr/>
            <p:nvPr/>
          </p:nvSpPr>
          <p:spPr>
            <a:xfrm>
              <a:off x="836516" y="2919519"/>
              <a:ext cx="2866189" cy="19881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FCE815-FBC5-58EF-7781-6296F9D6062D}"/>
                </a:ext>
              </a:extLst>
            </p:cNvPr>
            <p:cNvSpPr/>
            <p:nvPr/>
          </p:nvSpPr>
          <p:spPr>
            <a:xfrm>
              <a:off x="2148635" y="2410299"/>
              <a:ext cx="545361" cy="19881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413CF39-F89A-C2B0-B4E2-A17AC4FA693C}"/>
              </a:ext>
            </a:extLst>
          </p:cNvPr>
          <p:cNvSpPr txBox="1"/>
          <p:nvPr/>
        </p:nvSpPr>
        <p:spPr>
          <a:xfrm>
            <a:off x="1490134" y="5439296"/>
            <a:ext cx="6697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b="1" dirty="0"/>
              <a:t>The advanced model of computational imaging </a:t>
            </a:r>
            <a:endParaRPr lang="en-IL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C1E40C-AFBA-2821-EEFD-CBC853D21709}"/>
              </a:ext>
            </a:extLst>
          </p:cNvPr>
          <p:cNvSpPr txBox="1"/>
          <p:nvPr/>
        </p:nvSpPr>
        <p:spPr>
          <a:xfrm>
            <a:off x="196850" y="1152409"/>
            <a:ext cx="87503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solidFill>
                  <a:srgbClr val="0033CC"/>
                </a:solidFill>
                <a:effectLst/>
                <a:latin typeface="+mj-lt"/>
                <a:ea typeface="Calibri" panose="020F0502020204030204" pitchFamily="34" charset="0"/>
              </a:rPr>
              <a:t>Coded Aperture Digital Holography is part of Computational Imaging</a:t>
            </a:r>
            <a:endParaRPr lang="en-IL" sz="23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DEF4-603E-78E6-364E-1853167125E4}"/>
              </a:ext>
            </a:extLst>
          </p:cNvPr>
          <p:cNvSpPr txBox="1"/>
          <p:nvPr/>
        </p:nvSpPr>
        <p:spPr>
          <a:xfrm>
            <a:off x="-795866" y="253284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itchFamily="34" charset="0"/>
              </a:rPr>
              <a:t>Introduction</a:t>
            </a:r>
            <a:endParaRPr lang="en-IL" sz="3200" dirty="0"/>
          </a:p>
        </p:txBody>
      </p:sp>
    </p:spTree>
    <p:extLst>
      <p:ext uri="{BB962C8B-B14F-4D97-AF65-F5344CB8AC3E}">
        <p14:creationId xmlns:p14="http://schemas.microsoft.com/office/powerpoint/2010/main" val="10321972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32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225828" y="1041950"/>
            <a:ext cx="8750300" cy="503987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5" name="Rectangle 73"/>
          <p:cNvSpPr/>
          <p:nvPr/>
        </p:nvSpPr>
        <p:spPr>
          <a:xfrm>
            <a:off x="0" y="0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8000" indent="-288000" algn="l" rtl="0" eaLnBrk="0" hangingPunc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 2" pitchFamily="18" charset="2"/>
              <a:buChar char=""/>
              <a:defRPr/>
            </a:pPr>
            <a:r>
              <a:rPr lang="en-US" sz="4000" b="1" dirty="0">
                <a:ea typeface="SimSun" panose="02010600030101010101" pitchFamily="2" charset="-122"/>
              </a:rPr>
              <a:t>Depth of Field Engineering</a:t>
            </a:r>
            <a:endParaRPr lang="en-US" sz="4000" b="1" dirty="0"/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121E2D-441F-4094-A5AE-BF2A8FCD2AB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59" y="1320019"/>
            <a:ext cx="3119710" cy="2604110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179F93-3BC8-4B07-AB3B-DE46E737372D}"/>
              </a:ext>
            </a:extLst>
          </p:cNvPr>
          <p:cNvSpPr/>
          <p:nvPr/>
        </p:nvSpPr>
        <p:spPr>
          <a:xfrm>
            <a:off x="6216280" y="2805184"/>
            <a:ext cx="27318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Reconstructed image when the same CPM was used for both subvolumes.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91CC9-FE22-446A-B229-249BFCD74787}"/>
              </a:ext>
            </a:extLst>
          </p:cNvPr>
          <p:cNvSpPr/>
          <p:nvPr/>
        </p:nvSpPr>
        <p:spPr>
          <a:xfrm>
            <a:off x="404037" y="1290572"/>
            <a:ext cx="24580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Direct images with an overlap between the objects because they are 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placed on the same sightline</a:t>
            </a:r>
            <a:r>
              <a:rPr lang="en-US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b="1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FF455C-3699-4349-BCE5-FD1A0363EE10}"/>
              </a:ext>
            </a:extLst>
          </p:cNvPr>
          <p:cNvSpPr/>
          <p:nvPr/>
        </p:nvSpPr>
        <p:spPr>
          <a:xfrm>
            <a:off x="6179462" y="1277236"/>
            <a:ext cx="2847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Reconstructed image with PSH of subvolume 1 </a:t>
            </a:r>
            <a:endParaRPr lang="en-US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F6B2CF-0431-4EF9-871E-A035E6EF94A3}"/>
              </a:ext>
            </a:extLst>
          </p:cNvPr>
          <p:cNvSpPr/>
          <p:nvPr/>
        </p:nvSpPr>
        <p:spPr>
          <a:xfrm>
            <a:off x="425042" y="2922288"/>
            <a:ext cx="2629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Reconstructed image with PSH of subvolume 2 </a:t>
            </a:r>
            <a:endParaRPr lang="en-US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28DF75-BACD-49CB-B9AB-83EEC1191F98}"/>
              </a:ext>
            </a:extLst>
          </p:cNvPr>
          <p:cNvSpPr/>
          <p:nvPr/>
        </p:nvSpPr>
        <p:spPr>
          <a:xfrm>
            <a:off x="476779" y="2707928"/>
            <a:ext cx="4081045" cy="17141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CAB832-0EC8-4158-A222-AD6363099D2F}"/>
              </a:ext>
            </a:extLst>
          </p:cNvPr>
          <p:cNvSpPr/>
          <p:nvPr/>
        </p:nvSpPr>
        <p:spPr>
          <a:xfrm>
            <a:off x="4600979" y="2707928"/>
            <a:ext cx="4375150" cy="17141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7F8E934-F2C4-4F81-9DA2-AA3CB5F5CC76}"/>
              </a:ext>
            </a:extLst>
          </p:cNvPr>
          <p:cNvSpPr/>
          <p:nvPr/>
        </p:nvSpPr>
        <p:spPr>
          <a:xfrm>
            <a:off x="4600978" y="1133289"/>
            <a:ext cx="4214768" cy="14887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597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182">
            <a:extLst>
              <a:ext uri="{FF2B5EF4-FFF2-40B4-BE49-F238E27FC236}">
                <a16:creationId xmlns:a16="http://schemas.microsoft.com/office/drawing/2014/main" id="{ABAD01F5-F86B-E53C-0E01-4798A1950FB5}"/>
              </a:ext>
            </a:extLst>
          </p:cNvPr>
          <p:cNvSpPr/>
          <p:nvPr/>
        </p:nvSpPr>
        <p:spPr>
          <a:xfrm>
            <a:off x="191746" y="1064596"/>
            <a:ext cx="8750300" cy="4991791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CBD9A15-3BA5-08D9-CF4E-3E955FF5D1F4}"/>
              </a:ext>
            </a:extLst>
          </p:cNvPr>
          <p:cNvGrpSpPr/>
          <p:nvPr/>
        </p:nvGrpSpPr>
        <p:grpSpPr>
          <a:xfrm>
            <a:off x="3383747" y="2723939"/>
            <a:ext cx="3011081" cy="1681188"/>
            <a:chOff x="6371438" y="3294661"/>
            <a:chExt cx="4014774" cy="2241584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E09824AE-FED8-4B68-483C-9F193F53007B}"/>
                </a:ext>
              </a:extLst>
            </p:cNvPr>
            <p:cNvGrpSpPr/>
            <p:nvPr/>
          </p:nvGrpSpPr>
          <p:grpSpPr>
            <a:xfrm>
              <a:off x="6371438" y="3294661"/>
              <a:ext cx="4014774" cy="2241584"/>
              <a:chOff x="4685232" y="818968"/>
              <a:chExt cx="4014774" cy="2241584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EFEE7BA6-18E4-31FA-7D99-5777A0336C9A}"/>
                  </a:ext>
                </a:extLst>
              </p:cNvPr>
              <p:cNvGrpSpPr/>
              <p:nvPr/>
            </p:nvGrpSpPr>
            <p:grpSpPr>
              <a:xfrm>
                <a:off x="4685232" y="818968"/>
                <a:ext cx="4014774" cy="2241584"/>
                <a:chOff x="631482" y="2642494"/>
                <a:chExt cx="4014774" cy="2241584"/>
              </a:xfrm>
            </p:grpSpPr>
            <p:sp>
              <p:nvSpPr>
                <p:cNvPr id="132" name="Trapezoid 131">
                  <a:extLst>
                    <a:ext uri="{FF2B5EF4-FFF2-40B4-BE49-F238E27FC236}">
                      <a16:creationId xmlns:a16="http://schemas.microsoft.com/office/drawing/2014/main" id="{02577937-245C-FCCC-BA19-8FE3E7178769}"/>
                    </a:ext>
                  </a:extLst>
                </p:cNvPr>
                <p:cNvSpPr/>
                <p:nvPr/>
              </p:nvSpPr>
              <p:spPr>
                <a:xfrm rot="5400000">
                  <a:off x="2493416" y="3459379"/>
                  <a:ext cx="786067" cy="616164"/>
                </a:xfrm>
                <a:prstGeom prst="trapezoid">
                  <a:avLst>
                    <a:gd name="adj" fmla="val 63787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  <a:alpha val="0"/>
                      </a:srgbClr>
                    </a:gs>
                    <a:gs pos="10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04641204-1625-5E81-1631-686606971FBF}"/>
                    </a:ext>
                  </a:extLst>
                </p:cNvPr>
                <p:cNvGrpSpPr/>
                <p:nvPr/>
              </p:nvGrpSpPr>
              <p:grpSpPr>
                <a:xfrm>
                  <a:off x="2233361" y="2642494"/>
                  <a:ext cx="422874" cy="2241584"/>
                  <a:chOff x="4017222" y="1448880"/>
                  <a:chExt cx="422874" cy="2241584"/>
                </a:xfrm>
              </p:grpSpPr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34255AAF-BD19-3A59-127E-E04E32D32D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15792" y="2140881"/>
                    <a:ext cx="0" cy="1093147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56" name="Picture 155">
                    <a:extLst>
                      <a:ext uri="{FF2B5EF4-FFF2-40B4-BE49-F238E27FC236}">
                        <a16:creationId xmlns:a16="http://schemas.microsoft.com/office/drawing/2014/main" id="{173B9621-5F46-B903-929D-D15528C50E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17222" y="1448880"/>
                    <a:ext cx="422874" cy="2241584"/>
                  </a:xfrm>
                  <a:prstGeom prst="rect">
                    <a:avLst/>
                  </a:prstGeom>
                  <a:scene3d>
                    <a:camera prst="isometricLeftDown">
                      <a:rot lat="3600000" lon="2400000" rev="0"/>
                    </a:camera>
                    <a:lightRig rig="threePt" dir="t"/>
                  </a:scene3d>
                </p:spPr>
              </p:pic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D0145508-7A57-B45F-08CF-7E8AEB51BF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75673" y="1878913"/>
                    <a:ext cx="350834" cy="293098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4" name="Group 133">
                  <a:extLst>
                    <a:ext uri="{FF2B5EF4-FFF2-40B4-BE49-F238E27FC236}">
                      <a16:creationId xmlns:a16="http://schemas.microsoft.com/office/drawing/2014/main" id="{175A5685-35B0-3418-B071-8AB370A2E7CB}"/>
                    </a:ext>
                  </a:extLst>
                </p:cNvPr>
                <p:cNvGrpSpPr/>
                <p:nvPr/>
              </p:nvGrpSpPr>
              <p:grpSpPr>
                <a:xfrm>
                  <a:off x="631482" y="2709382"/>
                  <a:ext cx="4014774" cy="2025878"/>
                  <a:chOff x="606233" y="693302"/>
                  <a:chExt cx="4014774" cy="2025878"/>
                </a:xfrm>
              </p:grpSpPr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9127DE6C-3CC4-F71E-9578-B2797129FD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24615" y="1743272"/>
                    <a:ext cx="1093700" cy="18981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45BBFD0C-06CE-3108-C026-8C15D03DF3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74697" y="1730864"/>
                    <a:ext cx="622520" cy="220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>
                    <a:extLst>
                      <a:ext uri="{FF2B5EF4-FFF2-40B4-BE49-F238E27FC236}">
                        <a16:creationId xmlns:a16="http://schemas.microsoft.com/office/drawing/2014/main" id="{73318DF2-69B9-E676-F93C-BF19F510E2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454284" y="1730864"/>
                    <a:ext cx="265357" cy="3001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Straight Connector 137">
                    <a:extLst>
                      <a:ext uri="{FF2B5EF4-FFF2-40B4-BE49-F238E27FC236}">
                        <a16:creationId xmlns:a16="http://schemas.microsoft.com/office/drawing/2014/main" id="{7C349114-0196-9582-9617-E8190F0693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70460" y="1999568"/>
                    <a:ext cx="0" cy="566737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26FBCC7A-8B55-F23A-FC05-7C3D3FFA91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84101" y="2220861"/>
                    <a:ext cx="0" cy="320277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6B90DAC6-1374-A281-0D7E-439BA70B2F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92454" y="2251387"/>
                    <a:ext cx="0" cy="282816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A439D96F-6D64-B723-B075-B4A02957C0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39083" y="2443074"/>
                    <a:ext cx="841598" cy="2"/>
                  </a:xfrm>
                  <a:prstGeom prst="line">
                    <a:avLst/>
                  </a:prstGeom>
                  <a:ln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D61DB6E0-DA93-DF34-528F-16A7D0B97E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392454" y="2506884"/>
                    <a:ext cx="785884" cy="0"/>
                  </a:xfrm>
                  <a:prstGeom prst="line">
                    <a:avLst/>
                  </a:prstGeom>
                  <a:ln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3" name="TextBox 142">
                    <a:extLst>
                      <a:ext uri="{FF2B5EF4-FFF2-40B4-BE49-F238E27FC236}">
                        <a16:creationId xmlns:a16="http://schemas.microsoft.com/office/drawing/2014/main" id="{F2A86665-1759-FE17-26D0-15001D28B1EA}"/>
                      </a:ext>
                    </a:extLst>
                  </p:cNvPr>
                  <p:cNvSpPr txBox="1"/>
                  <p:nvPr/>
                </p:nvSpPr>
                <p:spPr>
                  <a:xfrm>
                    <a:off x="2554243" y="2411404"/>
                    <a:ext cx="387552" cy="30777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900" i="1" dirty="0"/>
                      <a:t>z</a:t>
                    </a:r>
                    <a:r>
                      <a:rPr lang="en-US" sz="900" i="1" baseline="-25000" dirty="0"/>
                      <a:t>2</a:t>
                    </a:r>
                  </a:p>
                </p:txBody>
              </p:sp>
              <p:sp>
                <p:nvSpPr>
                  <p:cNvPr id="144" name="TextBox 143">
                    <a:extLst>
                      <a:ext uri="{FF2B5EF4-FFF2-40B4-BE49-F238E27FC236}">
                        <a16:creationId xmlns:a16="http://schemas.microsoft.com/office/drawing/2014/main" id="{75BFA573-F14C-909C-0605-E98E4E266A7A}"/>
                      </a:ext>
                    </a:extLst>
                  </p:cNvPr>
                  <p:cNvSpPr txBox="1"/>
                  <p:nvPr/>
                </p:nvSpPr>
                <p:spPr>
                  <a:xfrm>
                    <a:off x="1039069" y="1062586"/>
                    <a:ext cx="1062782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750" dirty="0"/>
                      <a:t>Lens </a:t>
                    </a:r>
                    <a:r>
                      <a:rPr lang="en-IL" sz="750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L</a:t>
                    </a:r>
                    <a:r>
                      <a:rPr lang="en-US" sz="750" i="1" baseline="-250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1</a:t>
                    </a:r>
                    <a:endParaRPr lang="en-US" sz="750" dirty="0"/>
                  </a:p>
                </p:txBody>
              </p:sp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2869EB0E-2283-E511-2B00-F89CEDF7FB99}"/>
                      </a:ext>
                    </a:extLst>
                  </p:cNvPr>
                  <p:cNvSpPr txBox="1"/>
                  <p:nvPr/>
                </p:nvSpPr>
                <p:spPr>
                  <a:xfrm>
                    <a:off x="606233" y="693302"/>
                    <a:ext cx="4014774" cy="3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050" b="1" u="sng" dirty="0"/>
                      <a:t>Imaging of 2 points Positioned along the Z Axis</a:t>
                    </a:r>
                  </a:p>
                </p:txBody>
              </p:sp>
              <p:sp>
                <p:nvSpPr>
                  <p:cNvPr id="146" name="Trapezoid 145">
                    <a:extLst>
                      <a:ext uri="{FF2B5EF4-FFF2-40B4-BE49-F238E27FC236}">
                        <a16:creationId xmlns:a16="http://schemas.microsoft.com/office/drawing/2014/main" id="{9500076D-52E8-AEDC-EA1D-88904426699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13262" y="1320592"/>
                    <a:ext cx="777801" cy="842960"/>
                  </a:xfrm>
                  <a:prstGeom prst="trapezoid">
                    <a:avLst>
                      <a:gd name="adj" fmla="val 0"/>
                    </a:avLst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  <a:alpha val="0"/>
                        </a:srgbClr>
                      </a:gs>
                      <a:gs pos="10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BFC7205F-703A-D3D1-86B4-26B345BAF196}"/>
                      </a:ext>
                    </a:extLst>
                  </p:cNvPr>
                  <p:cNvSpPr/>
                  <p:nvPr/>
                </p:nvSpPr>
                <p:spPr>
                  <a:xfrm rot="2893873">
                    <a:off x="1095167" y="1353915"/>
                    <a:ext cx="911274" cy="803155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accent3">
                        <a:lumMod val="40000"/>
                        <a:lumOff val="60000"/>
                      </a:schemeClr>
                    </a:solidFill>
                  </a:ln>
                  <a:scene3d>
                    <a:camera prst="isometricLeftDown">
                      <a:rot lat="3600000" lon="2400000" rev="0"/>
                    </a:camera>
                    <a:lightRig rig="threePt" dir="t"/>
                  </a:scene3d>
                  <a:sp3d>
                    <a:bevelB w="6350" h="825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48" name="Isosceles Triangle 147">
                    <a:extLst>
                      <a:ext uri="{FF2B5EF4-FFF2-40B4-BE49-F238E27FC236}">
                        <a16:creationId xmlns:a16="http://schemas.microsoft.com/office/drawing/2014/main" id="{92F4EFFC-5506-2F38-6927-6CC90E908D47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64166" y="1320591"/>
                    <a:ext cx="769628" cy="842962"/>
                  </a:xfrm>
                  <a:prstGeom prst="triangle">
                    <a:avLst>
                      <a:gd name="adj" fmla="val 49200"/>
                    </a:avLst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  <a:alpha val="0"/>
                        </a:srgbClr>
                      </a:gs>
                      <a:gs pos="10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A238EABD-3657-7143-7C37-A72DD9B08BA7}"/>
                      </a:ext>
                    </a:extLst>
                  </p:cNvPr>
                  <p:cNvCxnSpPr>
                    <a:cxnSpLocks/>
                    <a:endCxn id="148" idx="3"/>
                  </p:cNvCxnSpPr>
                  <p:nvPr/>
                </p:nvCxnSpPr>
                <p:spPr>
                  <a:xfrm flipV="1">
                    <a:off x="610966" y="1748229"/>
                    <a:ext cx="959495" cy="2536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0F5215C7-A5E6-AD60-22C4-B7A1DDDEB7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7499" y="1701912"/>
                    <a:ext cx="0" cy="864570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1" name="Trapezoid 150">
                    <a:extLst>
                      <a:ext uri="{FF2B5EF4-FFF2-40B4-BE49-F238E27FC236}">
                        <a16:creationId xmlns:a16="http://schemas.microsoft.com/office/drawing/2014/main" id="{28C76E39-8FCB-FE64-D607-8F38E4853F7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90078" y="1444420"/>
                    <a:ext cx="777801" cy="594796"/>
                  </a:xfrm>
                  <a:prstGeom prst="trapezoid">
                    <a:avLst>
                      <a:gd name="adj" fmla="val 0"/>
                    </a:avLst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  <a:alpha val="0"/>
                        </a:srgbClr>
                      </a:gs>
                      <a:gs pos="10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52" name="Oval 151">
                    <a:extLst>
                      <a:ext uri="{FF2B5EF4-FFF2-40B4-BE49-F238E27FC236}">
                        <a16:creationId xmlns:a16="http://schemas.microsoft.com/office/drawing/2014/main" id="{584520F4-73EA-7934-2F24-28CC6E25FDFE}"/>
                      </a:ext>
                    </a:extLst>
                  </p:cNvPr>
                  <p:cNvSpPr/>
                  <p:nvPr/>
                </p:nvSpPr>
                <p:spPr>
                  <a:xfrm rot="20110204">
                    <a:off x="3154040" y="1662599"/>
                    <a:ext cx="325937" cy="4595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L" sz="1350"/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1BD27D5F-10E3-3B96-0FFD-38930A7D5ABD}"/>
                      </a:ext>
                    </a:extLst>
                  </p:cNvPr>
                  <p:cNvSpPr/>
                  <p:nvPr/>
                </p:nvSpPr>
                <p:spPr>
                  <a:xfrm>
                    <a:off x="671560" y="1692582"/>
                    <a:ext cx="104995" cy="104451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L" sz="1350"/>
                  </a:p>
                </p:txBody>
              </p:sp>
              <p:sp>
                <p:nvSpPr>
                  <p:cNvPr id="154" name="TextBox 153">
                    <a:extLst>
                      <a:ext uri="{FF2B5EF4-FFF2-40B4-BE49-F238E27FC236}">
                        <a16:creationId xmlns:a16="http://schemas.microsoft.com/office/drawing/2014/main" id="{647B71DB-A9CA-8B6E-E749-A831354C7483}"/>
                      </a:ext>
                    </a:extLst>
                  </p:cNvPr>
                  <p:cNvSpPr txBox="1"/>
                  <p:nvPr/>
                </p:nvSpPr>
                <p:spPr>
                  <a:xfrm>
                    <a:off x="1015588" y="2291386"/>
                    <a:ext cx="364827" cy="30777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900" i="1" dirty="0"/>
                      <a:t>z</a:t>
                    </a:r>
                    <a:r>
                      <a:rPr lang="en-US" sz="900" i="1" baseline="-25000" dirty="0"/>
                      <a:t>1</a:t>
                    </a:r>
                  </a:p>
                </p:txBody>
              </p:sp>
            </p:grpSp>
          </p:grp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2D191B7B-46EF-2604-15A1-AB561073531E}"/>
                  </a:ext>
                </a:extLst>
              </p:cNvPr>
              <p:cNvSpPr/>
              <p:nvPr/>
            </p:nvSpPr>
            <p:spPr>
              <a:xfrm rot="20978446">
                <a:off x="7235732" y="1629809"/>
                <a:ext cx="325937" cy="4595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 sz="135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0AE49BE3-A57A-FD65-FD09-7F20B85BDDCE}"/>
                  </a:ext>
                </a:extLst>
              </p:cNvPr>
              <p:cNvSpPr/>
              <p:nvPr/>
            </p:nvSpPr>
            <p:spPr>
              <a:xfrm rot="1742635">
                <a:off x="7238943" y="2140009"/>
                <a:ext cx="325937" cy="4595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 sz="1350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462CFDAD-7DA6-6FF6-2364-476BF5F3A566}"/>
                </a:ext>
              </a:extLst>
            </p:cNvPr>
            <p:cNvGrpSpPr/>
            <p:nvPr/>
          </p:nvGrpSpPr>
          <p:grpSpPr>
            <a:xfrm>
              <a:off x="6637533" y="3611344"/>
              <a:ext cx="3615388" cy="1314136"/>
              <a:chOff x="6637533" y="3611344"/>
              <a:chExt cx="3615388" cy="1314136"/>
            </a:xfrm>
          </p:grpSpPr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9464446-F0BB-9569-F31D-363947EEB5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39765" y="3832333"/>
                <a:ext cx="0" cy="1093147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3025BC6C-2082-589F-C545-2AEAF003632B}"/>
                  </a:ext>
                </a:extLst>
              </p:cNvPr>
              <p:cNvGrpSpPr/>
              <p:nvPr/>
            </p:nvGrpSpPr>
            <p:grpSpPr>
              <a:xfrm>
                <a:off x="9213020" y="4111663"/>
                <a:ext cx="331841" cy="556152"/>
                <a:chOff x="7901710" y="4209316"/>
                <a:chExt cx="331841" cy="556152"/>
              </a:xfrm>
              <a:solidFill>
                <a:srgbClr val="FF0000"/>
              </a:solidFill>
            </p:grpSpPr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77EEE4E4-B504-83B8-1993-548EC1DD273C}"/>
                    </a:ext>
                  </a:extLst>
                </p:cNvPr>
                <p:cNvSpPr/>
                <p:nvPr/>
              </p:nvSpPr>
              <p:spPr>
                <a:xfrm rot="20110204">
                  <a:off x="7901710" y="4434660"/>
                  <a:ext cx="325937" cy="45952"/>
                </a:xfrm>
                <a:prstGeom prst="ellipse">
                  <a:avLst/>
                </a:prstGeom>
                <a:blipFill>
                  <a:blip r:embed="rId4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 sz="1350"/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AC0911A4-E2CE-4378-BBE3-00B2E6DA3AEF}"/>
                    </a:ext>
                  </a:extLst>
                </p:cNvPr>
                <p:cNvSpPr/>
                <p:nvPr/>
              </p:nvSpPr>
              <p:spPr>
                <a:xfrm rot="20978446">
                  <a:off x="7904403" y="4209316"/>
                  <a:ext cx="325937" cy="45952"/>
                </a:xfrm>
                <a:prstGeom prst="ellipse">
                  <a:avLst/>
                </a:prstGeom>
                <a:blipFill>
                  <a:blip r:embed="rId4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 sz="1350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71C6B7CB-440A-F771-08CE-CBA98A14C6C2}"/>
                    </a:ext>
                  </a:extLst>
                </p:cNvPr>
                <p:cNvSpPr/>
                <p:nvPr/>
              </p:nvSpPr>
              <p:spPr>
                <a:xfrm rot="1742635">
                  <a:off x="7907614" y="4719516"/>
                  <a:ext cx="325937" cy="45952"/>
                </a:xfrm>
                <a:prstGeom prst="ellipse">
                  <a:avLst/>
                </a:prstGeom>
                <a:blipFill>
                  <a:blip r:embed="rId4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 sz="1350"/>
                </a:p>
              </p:txBody>
            </p:sp>
          </p:grp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EAB26FE9-5582-2C8B-A5C7-896ED774F9FB}"/>
                  </a:ext>
                </a:extLst>
              </p:cNvPr>
              <p:cNvSpPr/>
              <p:nvPr/>
            </p:nvSpPr>
            <p:spPr>
              <a:xfrm>
                <a:off x="6637533" y="4365400"/>
                <a:ext cx="106975" cy="104687"/>
              </a:xfrm>
              <a:prstGeom prst="ellipse">
                <a:avLst/>
              </a:pr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 sz="1350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60B3E49C-CBBF-9E71-5352-5CBD2D8935C5}"/>
                  </a:ext>
                </a:extLst>
              </p:cNvPr>
              <p:cNvSpPr txBox="1"/>
              <p:nvPr/>
            </p:nvSpPr>
            <p:spPr>
              <a:xfrm>
                <a:off x="8185051" y="3611344"/>
                <a:ext cx="206787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50" b="1" dirty="0">
                    <a:solidFill>
                      <a:srgbClr val="7030A0"/>
                    </a:solidFill>
                  </a:rPr>
                  <a:t>Image Sensor</a:t>
                </a:r>
              </a:p>
            </p:txBody>
          </p:sp>
        </p:grpSp>
      </p:grpSp>
      <p:sp>
        <p:nvSpPr>
          <p:cNvPr id="3" name="Rectangle 73">
            <a:extLst>
              <a:ext uri="{FF2B5EF4-FFF2-40B4-BE49-F238E27FC236}">
                <a16:creationId xmlns:a16="http://schemas.microsoft.com/office/drawing/2014/main" id="{FC6BE4DF-1C9F-3CC0-D824-938DCB32997E}"/>
              </a:ext>
            </a:extLst>
          </p:cNvPr>
          <p:cNvSpPr/>
          <p:nvPr/>
        </p:nvSpPr>
        <p:spPr>
          <a:xfrm>
            <a:off x="-42022" y="0"/>
            <a:ext cx="9186022" cy="9805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b="1" dirty="0"/>
              <a:t>STIR - </a:t>
            </a:r>
            <a:r>
              <a:rPr lang="en-US" sz="4000" b="1" dirty="0">
                <a:cs typeface="Heebo" pitchFamily="2" charset="-79"/>
              </a:rPr>
              <a:t>Sectioning by </a:t>
            </a:r>
            <a:r>
              <a:rPr lang="en-US" sz="4000" b="1" dirty="0"/>
              <a:t>T</a:t>
            </a:r>
            <a:r>
              <a:rPr lang="en-IL" sz="4000" b="1" dirty="0" err="1"/>
              <a:t>ilted</a:t>
            </a:r>
            <a:r>
              <a:rPr lang="en-US" sz="4000" b="1" dirty="0"/>
              <a:t> Intensity Rods </a:t>
            </a:r>
            <a:endParaRPr lang="en-IL" sz="4000" dirty="0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8960DBC3-17CC-AA41-3D0A-D613C1A60C5E}"/>
              </a:ext>
            </a:extLst>
          </p:cNvPr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176" name="Picture 2" descr="Ben-Gurion University of the Negev">
              <a:extLst>
                <a:ext uri="{FF2B5EF4-FFF2-40B4-BE49-F238E27FC236}">
                  <a16:creationId xmlns:a16="http://schemas.microsoft.com/office/drawing/2014/main" id="{3CBEBF2A-8F5D-D866-1661-196862151D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6949776C-8808-AE69-8E9B-426BD211541D}"/>
                </a:ext>
              </a:extLst>
            </p:cNvPr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Department of Electrical &amp; Computer Engineering</a:t>
              </a: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4979A83B-1DBA-0A27-894D-3685ED0D461A}"/>
                </a:ext>
              </a:extLst>
            </p:cNvPr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4084646A-F412-C71C-3E61-2AA464F886F5}"/>
              </a:ext>
            </a:extLst>
          </p:cNvPr>
          <p:cNvGrpSpPr/>
          <p:nvPr/>
        </p:nvGrpSpPr>
        <p:grpSpPr>
          <a:xfrm>
            <a:off x="584408" y="1398433"/>
            <a:ext cx="2347413" cy="1338770"/>
            <a:chOff x="584408" y="1398433"/>
            <a:chExt cx="2347413" cy="133877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6A5B190-C11F-DD08-7C58-1FD8D07C2859}"/>
                </a:ext>
              </a:extLst>
            </p:cNvPr>
            <p:cNvGrpSpPr/>
            <p:nvPr/>
          </p:nvGrpSpPr>
          <p:grpSpPr>
            <a:xfrm>
              <a:off x="584408" y="1398433"/>
              <a:ext cx="2347413" cy="1338770"/>
              <a:chOff x="610966" y="798251"/>
              <a:chExt cx="3129884" cy="1785027"/>
            </a:xfrm>
          </p:grpSpPr>
          <p:sp>
            <p:nvSpPr>
              <p:cNvPr id="5" name="Trapezoid 4">
                <a:extLst>
                  <a:ext uri="{FF2B5EF4-FFF2-40B4-BE49-F238E27FC236}">
                    <a16:creationId xmlns:a16="http://schemas.microsoft.com/office/drawing/2014/main" id="{1A362956-2066-F5FE-9FB1-52E1E2F83E61}"/>
                  </a:ext>
                </a:extLst>
              </p:cNvPr>
              <p:cNvSpPr/>
              <p:nvPr/>
            </p:nvSpPr>
            <p:spPr>
              <a:xfrm rot="5400000">
                <a:off x="2459370" y="1439174"/>
                <a:ext cx="786067" cy="616164"/>
              </a:xfrm>
              <a:prstGeom prst="trapezoid">
                <a:avLst>
                  <a:gd name="adj" fmla="val 63787"/>
                </a:avLst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  <a:alpha val="0"/>
                    </a:srgbClr>
                  </a:gs>
                  <a:gs pos="10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2498B7E-E7F6-39AF-7B2C-B6972CC3402F}"/>
                  </a:ext>
                </a:extLst>
              </p:cNvPr>
              <p:cNvSpPr/>
              <p:nvPr/>
            </p:nvSpPr>
            <p:spPr>
              <a:xfrm rot="2893873">
                <a:off x="1931463" y="1349961"/>
                <a:ext cx="911274" cy="80315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  <a:scene3d>
                <a:camera prst="isometricLeftDown">
                  <a:rot lat="3600000" lon="2400000" rev="0"/>
                </a:camera>
                <a:lightRig rig="threePt" dir="t"/>
              </a:scene3d>
              <a:sp3d>
                <a:bevelB w="6350" h="82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590F7BF7-F096-8829-2F7E-ED78DEF856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39075" y="1746506"/>
                <a:ext cx="842527" cy="1196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4F8E2BF6-8FBF-BE87-DBE7-D7F0012539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4697" y="1730864"/>
                <a:ext cx="622520" cy="22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E2EC75C-AECC-ED91-3004-6CC26315BF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454284" y="1730864"/>
                <a:ext cx="265357" cy="300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16796A9-FDE7-EFE9-91F2-F2825B07E1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0460" y="1999568"/>
                <a:ext cx="0" cy="56673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E8DA76F-645D-B174-B420-45A21AA687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9492" y="2122797"/>
                <a:ext cx="0" cy="32027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7C8960D-A425-8215-F530-49D587F20C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2454" y="2251387"/>
                <a:ext cx="0" cy="19168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B3847CA-5297-E7F2-1665-468A4BC492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9083" y="2443074"/>
                <a:ext cx="841598" cy="2"/>
              </a:xfrm>
              <a:prstGeom prst="line">
                <a:avLst/>
              </a:prstGeom>
              <a:ln>
                <a:headEnd type="triangl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94C697A-963A-2521-7F93-079A39FC4F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92454" y="2429687"/>
                <a:ext cx="785884" cy="0"/>
              </a:xfrm>
              <a:prstGeom prst="line">
                <a:avLst/>
              </a:prstGeom>
              <a:ln>
                <a:headEnd type="triangl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FBF136-8BE4-0F5F-DECC-A41D2160A44F}"/>
                  </a:ext>
                </a:extLst>
              </p:cNvPr>
              <p:cNvSpPr txBox="1"/>
              <p:nvPr/>
            </p:nvSpPr>
            <p:spPr>
              <a:xfrm>
                <a:off x="2595849" y="2257922"/>
                <a:ext cx="363383" cy="3077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i="1" dirty="0"/>
                  <a:t>z</a:t>
                </a:r>
                <a:r>
                  <a:rPr lang="en-US" sz="900" i="1" baseline="-25000" dirty="0"/>
                  <a:t>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F1F9A64-FCCB-ACE8-C85C-03C23C35E863}"/>
                  </a:ext>
                </a:extLst>
              </p:cNvPr>
              <p:cNvSpPr txBox="1"/>
              <p:nvPr/>
            </p:nvSpPr>
            <p:spPr>
              <a:xfrm>
                <a:off x="1039069" y="1062586"/>
                <a:ext cx="10627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50" dirty="0"/>
                  <a:t>Lens </a:t>
                </a:r>
                <a:r>
                  <a:rPr lang="en-IL" sz="75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</a:t>
                </a:r>
                <a:r>
                  <a:rPr lang="en-US" sz="750" i="1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</a:t>
                </a:r>
                <a:endParaRPr lang="en-US" sz="750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3BF48AF-A371-A5A1-DA5A-A7039B554018}"/>
                  </a:ext>
                </a:extLst>
              </p:cNvPr>
              <p:cNvSpPr txBox="1"/>
              <p:nvPr/>
            </p:nvSpPr>
            <p:spPr>
              <a:xfrm>
                <a:off x="610966" y="798251"/>
                <a:ext cx="3129884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u="sng" dirty="0"/>
                  <a:t>Regular Lens-Based Imaging system</a:t>
                </a:r>
              </a:p>
            </p:txBody>
          </p:sp>
          <p:sp>
            <p:nvSpPr>
              <p:cNvPr id="20" name="Trapezoid 19">
                <a:extLst>
                  <a:ext uri="{FF2B5EF4-FFF2-40B4-BE49-F238E27FC236}">
                    <a16:creationId xmlns:a16="http://schemas.microsoft.com/office/drawing/2014/main" id="{39DD8D06-8191-CA19-B451-18987A3BB8A0}"/>
                  </a:ext>
                </a:extLst>
              </p:cNvPr>
              <p:cNvSpPr/>
              <p:nvPr/>
            </p:nvSpPr>
            <p:spPr>
              <a:xfrm rot="5400000">
                <a:off x="1613262" y="1320592"/>
                <a:ext cx="777801" cy="842960"/>
              </a:xfrm>
              <a:prstGeom prst="trapezoid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  <a:alpha val="0"/>
                    </a:srgbClr>
                  </a:gs>
                  <a:gs pos="10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C9F1005-1A62-7460-B1B4-63021FFCB059}"/>
                  </a:ext>
                </a:extLst>
              </p:cNvPr>
              <p:cNvSpPr/>
              <p:nvPr/>
            </p:nvSpPr>
            <p:spPr>
              <a:xfrm rot="2893873">
                <a:off x="1095167" y="1353915"/>
                <a:ext cx="911274" cy="80315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  <a:scene3d>
                <a:camera prst="isometricLeftDown">
                  <a:rot lat="3600000" lon="2400000" rev="0"/>
                </a:camera>
                <a:lightRig rig="threePt" dir="t"/>
              </a:scene3d>
              <a:sp3d>
                <a:bevelB w="6350" h="825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4B31C14C-678B-006B-0422-656E080519C9}"/>
                  </a:ext>
                </a:extLst>
              </p:cNvPr>
              <p:cNvSpPr/>
              <p:nvPr/>
            </p:nvSpPr>
            <p:spPr>
              <a:xfrm rot="16200000">
                <a:off x="764166" y="1320591"/>
                <a:ext cx="769628" cy="842962"/>
              </a:xfrm>
              <a:prstGeom prst="triangle">
                <a:avLst>
                  <a:gd name="adj" fmla="val 49200"/>
                </a:avLst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  <a:alpha val="0"/>
                    </a:srgbClr>
                  </a:gs>
                  <a:gs pos="10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860A477-B8E8-5B5B-6914-D3C29E08DEAB}"/>
                  </a:ext>
                </a:extLst>
              </p:cNvPr>
              <p:cNvCxnSpPr>
                <a:cxnSpLocks/>
                <a:endCxn id="22" idx="3"/>
              </p:cNvCxnSpPr>
              <p:nvPr/>
            </p:nvCxnSpPr>
            <p:spPr>
              <a:xfrm flipV="1">
                <a:off x="610966" y="1748229"/>
                <a:ext cx="959495" cy="253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C461581-F820-322B-DBE6-69C25F3D2F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499" y="1701912"/>
                <a:ext cx="0" cy="86457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Trapezoid 24">
                <a:extLst>
                  <a:ext uri="{FF2B5EF4-FFF2-40B4-BE49-F238E27FC236}">
                    <a16:creationId xmlns:a16="http://schemas.microsoft.com/office/drawing/2014/main" id="{A8F2E728-0585-36A1-C712-2809CC90A1E3}"/>
                  </a:ext>
                </a:extLst>
              </p:cNvPr>
              <p:cNvSpPr/>
              <p:nvPr/>
            </p:nvSpPr>
            <p:spPr>
              <a:xfrm rot="5400000">
                <a:off x="1682966" y="1442198"/>
                <a:ext cx="777801" cy="594796"/>
              </a:xfrm>
              <a:prstGeom prst="trapezoid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  <a:alpha val="0"/>
                    </a:srgbClr>
                  </a:gs>
                  <a:gs pos="10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B53F7BD-CEC1-BD82-FE02-65931FD01B47}"/>
                  </a:ext>
                </a:extLst>
              </p:cNvPr>
              <p:cNvSpPr/>
              <p:nvPr/>
            </p:nvSpPr>
            <p:spPr>
              <a:xfrm>
                <a:off x="3095793" y="1728280"/>
                <a:ext cx="147870" cy="5078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 sz="135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F32E2B63-B615-B012-D0FF-23270A341F02}"/>
                  </a:ext>
                </a:extLst>
              </p:cNvPr>
              <p:cNvSpPr/>
              <p:nvPr/>
            </p:nvSpPr>
            <p:spPr>
              <a:xfrm>
                <a:off x="704638" y="1728514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 sz="135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C46E910-FD88-EB4C-7F67-55C04BC6C11E}"/>
                  </a:ext>
                </a:extLst>
              </p:cNvPr>
              <p:cNvSpPr txBox="1"/>
              <p:nvPr/>
            </p:nvSpPr>
            <p:spPr>
              <a:xfrm>
                <a:off x="1933295" y="1062343"/>
                <a:ext cx="10627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50" dirty="0"/>
                  <a:t>Lens </a:t>
                </a:r>
                <a:r>
                  <a:rPr lang="en-IL" sz="750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</a:t>
                </a:r>
                <a:r>
                  <a:rPr lang="en-US" sz="750" i="1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endParaRPr lang="en-US" sz="750" dirty="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4F2DA73-DBF6-E9C4-C031-ECD28E1BA9ED}"/>
                  </a:ext>
                </a:extLst>
              </p:cNvPr>
              <p:cNvSpPr txBox="1"/>
              <p:nvPr/>
            </p:nvSpPr>
            <p:spPr>
              <a:xfrm>
                <a:off x="972203" y="2275502"/>
                <a:ext cx="392503" cy="3077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i="1" dirty="0"/>
                  <a:t>z</a:t>
                </a:r>
                <a:r>
                  <a:rPr lang="en-US" sz="900" i="1" baseline="-25000" dirty="0"/>
                  <a:t>1</a:t>
                </a:r>
              </a:p>
            </p:txBody>
          </p:sp>
        </p:grp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120B2CD4-6566-3A29-C47B-B67C147AC605}"/>
                </a:ext>
              </a:extLst>
            </p:cNvPr>
            <p:cNvSpPr/>
            <p:nvPr/>
          </p:nvSpPr>
          <p:spPr>
            <a:xfrm>
              <a:off x="631131" y="2065272"/>
              <a:ext cx="78746" cy="783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sz="1350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0FF12DD0-536A-BED7-9F75-46795E8A0E78}"/>
              </a:ext>
            </a:extLst>
          </p:cNvPr>
          <p:cNvGrpSpPr/>
          <p:nvPr/>
        </p:nvGrpSpPr>
        <p:grpSpPr>
          <a:xfrm>
            <a:off x="758430" y="2074926"/>
            <a:ext cx="2013394" cy="78338"/>
            <a:chOff x="758430" y="2074926"/>
            <a:chExt cx="2013394" cy="78338"/>
          </a:xfrm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E2B86861-9A9D-853C-831A-1F67A37A6256}"/>
                </a:ext>
              </a:extLst>
            </p:cNvPr>
            <p:cNvSpPr/>
            <p:nvPr/>
          </p:nvSpPr>
          <p:spPr>
            <a:xfrm>
              <a:off x="759227" y="2074926"/>
              <a:ext cx="78746" cy="78338"/>
            </a:xfrm>
            <a:prstGeom prst="ellipse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sz="1350"/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0B7F751D-60D1-3408-377A-056814B001E1}"/>
                </a:ext>
              </a:extLst>
            </p:cNvPr>
            <p:cNvGrpSpPr/>
            <p:nvPr/>
          </p:nvGrpSpPr>
          <p:grpSpPr>
            <a:xfrm>
              <a:off x="758430" y="2091098"/>
              <a:ext cx="2013394" cy="50164"/>
              <a:chOff x="1011239" y="1645134"/>
              <a:chExt cx="2684526" cy="66885"/>
            </a:xfrm>
          </p:grpSpPr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E6A9C54E-EE4B-C4DA-158F-DD72A63D399B}"/>
                  </a:ext>
                </a:extLst>
              </p:cNvPr>
              <p:cNvSpPr/>
              <p:nvPr/>
            </p:nvSpPr>
            <p:spPr>
              <a:xfrm>
                <a:off x="1011239" y="1651606"/>
                <a:ext cx="45719" cy="45719"/>
              </a:xfrm>
              <a:prstGeom prst="ellipse">
                <a:avLst/>
              </a:pr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 sz="135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83AE6C60-803E-2611-F390-4A85EE7336E7}"/>
                  </a:ext>
                </a:extLst>
              </p:cNvPr>
              <p:cNvSpPr/>
              <p:nvPr/>
            </p:nvSpPr>
            <p:spPr>
              <a:xfrm>
                <a:off x="3478457" y="1645134"/>
                <a:ext cx="217308" cy="66885"/>
              </a:xfrm>
              <a:prstGeom prst="ellipse">
                <a:avLst/>
              </a:pr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 sz="1350"/>
              </a:p>
            </p:txBody>
          </p:sp>
        </p:grp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134A3DFD-E3C2-290B-A8E5-22FD12B2815D}"/>
              </a:ext>
            </a:extLst>
          </p:cNvPr>
          <p:cNvGrpSpPr/>
          <p:nvPr/>
        </p:nvGrpSpPr>
        <p:grpSpPr>
          <a:xfrm>
            <a:off x="454964" y="2711643"/>
            <a:ext cx="2629691" cy="1681188"/>
            <a:chOff x="454964" y="2711643"/>
            <a:chExt cx="2629691" cy="1681188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55951D6-8EF6-2E61-DD54-0B042CC45657}"/>
                </a:ext>
              </a:extLst>
            </p:cNvPr>
            <p:cNvGrpSpPr/>
            <p:nvPr/>
          </p:nvGrpSpPr>
          <p:grpSpPr>
            <a:xfrm>
              <a:off x="454964" y="2711643"/>
              <a:ext cx="2629691" cy="1681188"/>
              <a:chOff x="636215" y="2642494"/>
              <a:chExt cx="3506255" cy="2241584"/>
            </a:xfrm>
          </p:grpSpPr>
          <p:sp>
            <p:nvSpPr>
              <p:cNvPr id="55" name="Trapezoid 54">
                <a:extLst>
                  <a:ext uri="{FF2B5EF4-FFF2-40B4-BE49-F238E27FC236}">
                    <a16:creationId xmlns:a16="http://schemas.microsoft.com/office/drawing/2014/main" id="{E133BB37-7806-C716-19CC-9B2394843A05}"/>
                  </a:ext>
                </a:extLst>
              </p:cNvPr>
              <p:cNvSpPr/>
              <p:nvPr/>
            </p:nvSpPr>
            <p:spPr>
              <a:xfrm rot="5400000">
                <a:off x="2493416" y="3459379"/>
                <a:ext cx="786067" cy="616164"/>
              </a:xfrm>
              <a:prstGeom prst="trapezoid">
                <a:avLst>
                  <a:gd name="adj" fmla="val 63787"/>
                </a:avLst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  <a:alpha val="0"/>
                    </a:srgbClr>
                  </a:gs>
                  <a:gs pos="10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9438500D-CBD8-168B-1B0B-B9CB5C4DC6A0}"/>
                  </a:ext>
                </a:extLst>
              </p:cNvPr>
              <p:cNvGrpSpPr/>
              <p:nvPr/>
            </p:nvGrpSpPr>
            <p:grpSpPr>
              <a:xfrm>
                <a:off x="2233361" y="2642494"/>
                <a:ext cx="422874" cy="2241584"/>
                <a:chOff x="4017222" y="1448880"/>
                <a:chExt cx="422874" cy="2241584"/>
              </a:xfrm>
            </p:grpSpPr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C386691A-C0AC-F6DB-0769-BD1785976E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15792" y="2140881"/>
                  <a:ext cx="0" cy="1093147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5E7C789F-968F-4482-73BB-4F4CBC6B2A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7222" y="1448880"/>
                  <a:ext cx="422874" cy="2241584"/>
                </a:xfrm>
                <a:prstGeom prst="rect">
                  <a:avLst/>
                </a:prstGeom>
                <a:scene3d>
                  <a:camera prst="isometricLeftDown">
                    <a:rot lat="3600000" lon="2400000" rev="0"/>
                  </a:camera>
                  <a:lightRig rig="threePt" dir="t"/>
                </a:scene3d>
              </p:spPr>
            </p:pic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EA965A72-5899-D97C-01D8-80BECA8A42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75673" y="1878913"/>
                  <a:ext cx="350834" cy="293098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13EA40E0-0A3A-9839-529F-822F68ABB38E}"/>
                  </a:ext>
                </a:extLst>
              </p:cNvPr>
              <p:cNvGrpSpPr/>
              <p:nvPr/>
            </p:nvGrpSpPr>
            <p:grpSpPr>
              <a:xfrm>
                <a:off x="636215" y="2769046"/>
                <a:ext cx="3433432" cy="1966214"/>
                <a:chOff x="610966" y="752966"/>
                <a:chExt cx="3433432" cy="1966214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5FC1D70-49A4-8D3C-3048-7396DCEA9C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24615" y="1743272"/>
                  <a:ext cx="1093700" cy="1898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C4431E91-AEEA-EAA6-5FEC-1F72A9A8E4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4697" y="1730864"/>
                  <a:ext cx="622520" cy="22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E5EF87B5-A74B-806F-285B-EC49D73242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454284" y="1730864"/>
                  <a:ext cx="265357" cy="300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2592A81E-C32C-D672-3CFD-D5F2ADF8E7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70460" y="1999568"/>
                  <a:ext cx="0" cy="56673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07CC84B-4D27-4DAC-1709-B36DBA6AC9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84101" y="2220861"/>
                  <a:ext cx="0" cy="32027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4E478C98-AFA1-1E83-5472-D4C88511A6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2454" y="2251387"/>
                  <a:ext cx="0" cy="2828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9ECD870B-59D1-AAB3-91C7-73D4CA228C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9083" y="2443074"/>
                  <a:ext cx="841598" cy="2"/>
                </a:xfrm>
                <a:prstGeom prst="line">
                  <a:avLst/>
                </a:prstGeom>
                <a:ln>
                  <a:headEnd type="triangle" w="med" len="med"/>
                  <a:tailEnd type="triangl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01F63F71-7AE0-E9BC-F490-4FE83D73C5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92454" y="2506884"/>
                  <a:ext cx="785884" cy="0"/>
                </a:xfrm>
                <a:prstGeom prst="line">
                  <a:avLst/>
                </a:prstGeom>
                <a:ln>
                  <a:headEnd type="triangle" w="med" len="med"/>
                  <a:tailEnd type="triangl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C60AB01D-B70E-87BF-F85E-B66709E1573D}"/>
                    </a:ext>
                  </a:extLst>
                </p:cNvPr>
                <p:cNvSpPr txBox="1"/>
                <p:nvPr/>
              </p:nvSpPr>
              <p:spPr>
                <a:xfrm>
                  <a:off x="2554243" y="2411404"/>
                  <a:ext cx="364828" cy="30777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i="1" dirty="0"/>
                    <a:t>z</a:t>
                  </a:r>
                  <a:r>
                    <a:rPr lang="en-US" sz="900" i="1" baseline="-25000" dirty="0"/>
                    <a:t>2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E3375C1F-DBB4-F384-E5A4-DCAD0983BD59}"/>
                    </a:ext>
                  </a:extLst>
                </p:cNvPr>
                <p:cNvSpPr txBox="1"/>
                <p:nvPr/>
              </p:nvSpPr>
              <p:spPr>
                <a:xfrm>
                  <a:off x="1039069" y="1062586"/>
                  <a:ext cx="106278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750" dirty="0"/>
                    <a:t>Lens </a:t>
                  </a:r>
                  <a:r>
                    <a:rPr lang="en-IL" sz="750" i="1" dirty="0"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L</a:t>
                  </a:r>
                  <a:r>
                    <a:rPr lang="en-US" sz="750" i="1" baseline="-25000" dirty="0"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1</a:t>
                  </a:r>
                  <a:endParaRPr lang="en-US" sz="750" dirty="0"/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BDF26D05-75D2-68BC-15A6-30E1FC6B9EA3}"/>
                    </a:ext>
                  </a:extLst>
                </p:cNvPr>
                <p:cNvSpPr txBox="1"/>
                <p:nvPr/>
              </p:nvSpPr>
              <p:spPr>
                <a:xfrm>
                  <a:off x="674901" y="752966"/>
                  <a:ext cx="2367845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b="1" u="sng" dirty="0"/>
                    <a:t>System with Phase Mask</a:t>
                  </a:r>
                </a:p>
              </p:txBody>
            </p:sp>
            <p:sp>
              <p:nvSpPr>
                <p:cNvPr id="76" name="Trapezoid 75">
                  <a:extLst>
                    <a:ext uri="{FF2B5EF4-FFF2-40B4-BE49-F238E27FC236}">
                      <a16:creationId xmlns:a16="http://schemas.microsoft.com/office/drawing/2014/main" id="{60C08479-07DA-50CF-B315-82E4A53F042D}"/>
                    </a:ext>
                  </a:extLst>
                </p:cNvPr>
                <p:cNvSpPr/>
                <p:nvPr/>
              </p:nvSpPr>
              <p:spPr>
                <a:xfrm rot="5400000">
                  <a:off x="1613262" y="1320592"/>
                  <a:ext cx="777801" cy="842960"/>
                </a:xfrm>
                <a:prstGeom prst="trapezoid">
                  <a:avLst>
                    <a:gd name="adj" fmla="val 0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  <a:alpha val="0"/>
                      </a:srgbClr>
                    </a:gs>
                    <a:gs pos="10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DE01F071-6DB5-9E15-CC7E-325AE9B2D377}"/>
                    </a:ext>
                  </a:extLst>
                </p:cNvPr>
                <p:cNvSpPr/>
                <p:nvPr/>
              </p:nvSpPr>
              <p:spPr>
                <a:xfrm rot="2893873">
                  <a:off x="1095167" y="1353915"/>
                  <a:ext cx="911274" cy="803155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cene3d>
                  <a:camera prst="isometricLeftDown">
                    <a:rot lat="3600000" lon="2400000" rev="0"/>
                  </a:camera>
                  <a:lightRig rig="threePt" dir="t"/>
                </a:scene3d>
                <a:sp3d>
                  <a:bevelB w="6350" h="825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8" name="Isosceles Triangle 77">
                  <a:extLst>
                    <a:ext uri="{FF2B5EF4-FFF2-40B4-BE49-F238E27FC236}">
                      <a16:creationId xmlns:a16="http://schemas.microsoft.com/office/drawing/2014/main" id="{353436A4-42A4-FD64-0D86-827009ACADD2}"/>
                    </a:ext>
                  </a:extLst>
                </p:cNvPr>
                <p:cNvSpPr/>
                <p:nvPr/>
              </p:nvSpPr>
              <p:spPr>
                <a:xfrm rot="16200000">
                  <a:off x="764166" y="1320591"/>
                  <a:ext cx="769628" cy="842962"/>
                </a:xfrm>
                <a:prstGeom prst="triangle">
                  <a:avLst>
                    <a:gd name="adj" fmla="val 49200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  <a:alpha val="0"/>
                      </a:srgbClr>
                    </a:gs>
                    <a:gs pos="10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96EE68AD-E4DC-A49A-CDEF-F22267B1CC71}"/>
                    </a:ext>
                  </a:extLst>
                </p:cNvPr>
                <p:cNvCxnSpPr>
                  <a:cxnSpLocks/>
                  <a:endCxn id="78" idx="3"/>
                </p:cNvCxnSpPr>
                <p:nvPr/>
              </p:nvCxnSpPr>
              <p:spPr>
                <a:xfrm flipV="1">
                  <a:off x="610966" y="1748229"/>
                  <a:ext cx="959495" cy="253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3ABB797B-C7BB-D044-570B-707E52924A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7499" y="1701912"/>
                  <a:ext cx="0" cy="86457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1" name="Trapezoid 80">
                  <a:extLst>
                    <a:ext uri="{FF2B5EF4-FFF2-40B4-BE49-F238E27FC236}">
                      <a16:creationId xmlns:a16="http://schemas.microsoft.com/office/drawing/2014/main" id="{D68CB053-C732-0531-6BF3-1EE9CE35CFA1}"/>
                    </a:ext>
                  </a:extLst>
                </p:cNvPr>
                <p:cNvSpPr/>
                <p:nvPr/>
              </p:nvSpPr>
              <p:spPr>
                <a:xfrm rot="5400000">
                  <a:off x="1683194" y="1454244"/>
                  <a:ext cx="777801" cy="594796"/>
                </a:xfrm>
                <a:prstGeom prst="trapezoid">
                  <a:avLst>
                    <a:gd name="adj" fmla="val 0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  <a:alpha val="0"/>
                      </a:srgbClr>
                    </a:gs>
                    <a:gs pos="10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5E20070F-E823-6D1B-9D2E-DCE20B340CEB}"/>
                    </a:ext>
                  </a:extLst>
                </p:cNvPr>
                <p:cNvSpPr/>
                <p:nvPr/>
              </p:nvSpPr>
              <p:spPr>
                <a:xfrm rot="20110204">
                  <a:off x="3154040" y="1662599"/>
                  <a:ext cx="325937" cy="4595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 sz="1350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03BF07D9-C150-D64A-B343-DF22180007BF}"/>
                    </a:ext>
                  </a:extLst>
                </p:cNvPr>
                <p:cNvSpPr/>
                <p:nvPr/>
              </p:nvSpPr>
              <p:spPr>
                <a:xfrm>
                  <a:off x="704638" y="1728514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 sz="1350"/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C5C07EA9-DDA8-8AFE-A550-FCAD4C1AE0FE}"/>
                    </a:ext>
                  </a:extLst>
                </p:cNvPr>
                <p:cNvSpPr txBox="1"/>
                <p:nvPr/>
              </p:nvSpPr>
              <p:spPr>
                <a:xfrm>
                  <a:off x="2981615" y="1567918"/>
                  <a:ext cx="106278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l-GR" sz="750" i="1" dirty="0"/>
                    <a:t>ϴ</a:t>
                  </a:r>
                  <a:endParaRPr lang="en-US" sz="750" i="1" dirty="0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2D0D049A-159C-9764-E9A4-EC9457F2FCC3}"/>
                    </a:ext>
                  </a:extLst>
                </p:cNvPr>
                <p:cNvSpPr txBox="1"/>
                <p:nvPr/>
              </p:nvSpPr>
              <p:spPr>
                <a:xfrm>
                  <a:off x="1015587" y="2291386"/>
                  <a:ext cx="372500" cy="30777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i="1" dirty="0"/>
                    <a:t>z</a:t>
                  </a:r>
                  <a:r>
                    <a:rPr lang="en-US" sz="900" i="1" baseline="-25000" dirty="0"/>
                    <a:t>1</a:t>
                  </a:r>
                </a:p>
              </p:txBody>
            </p:sp>
          </p:grpSp>
          <p:sp>
            <p:nvSpPr>
              <p:cNvPr id="58" name="Arc 57">
                <a:extLst>
                  <a:ext uri="{FF2B5EF4-FFF2-40B4-BE49-F238E27FC236}">
                    <a16:creationId xmlns:a16="http://schemas.microsoft.com/office/drawing/2014/main" id="{F7EB87A6-EDBC-EA6B-2921-B109D41C6E08}"/>
                  </a:ext>
                </a:extLst>
              </p:cNvPr>
              <p:cNvSpPr/>
              <p:nvPr/>
            </p:nvSpPr>
            <p:spPr>
              <a:xfrm>
                <a:off x="3380033" y="3597038"/>
                <a:ext cx="226498" cy="294266"/>
              </a:xfrm>
              <a:prstGeom prst="arc">
                <a:avLst>
                  <a:gd name="adj1" fmla="val 17349027"/>
                  <a:gd name="adj2" fmla="val 929072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L" sz="1350"/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0A5CAC20-8E6A-E1E0-E964-171A4DFEFE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7128" y="3331957"/>
                <a:ext cx="955342" cy="43550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D8457E4A-7C1C-AC55-6BFA-9F0569368A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87966" y="3766846"/>
                <a:ext cx="0" cy="32027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DB1458A-A66B-7382-1821-C5FDBDFEC1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84130" y="3775294"/>
                <a:ext cx="0" cy="32027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A5A54E6-2D27-04A0-C01D-9A7DA3DF1C05}"/>
                  </a:ext>
                </a:extLst>
              </p:cNvPr>
              <p:cNvSpPr txBox="1"/>
              <p:nvPr/>
            </p:nvSpPr>
            <p:spPr>
              <a:xfrm>
                <a:off x="3158179" y="3743134"/>
                <a:ext cx="368157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i="1" baseline="-25000" dirty="0"/>
                  <a:t>d</a:t>
                </a:r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87C4AAF3-9BE8-B771-6235-BDFB7E70EF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84130" y="3955057"/>
                <a:ext cx="246439" cy="0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7A9D2C8-F4CB-0DAF-72A6-9F87A94B77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32547" y="3955057"/>
                <a:ext cx="246439" cy="0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5FDD2F3F-A893-83A4-C5D3-76115DA32659}"/>
                </a:ext>
              </a:extLst>
            </p:cNvPr>
            <p:cNvSpPr/>
            <p:nvPr/>
          </p:nvSpPr>
          <p:spPr>
            <a:xfrm>
              <a:off x="502915" y="3510422"/>
              <a:ext cx="78746" cy="783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sz="1350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285B9A2E-6945-DF5F-E611-EAB656AB8089}"/>
              </a:ext>
            </a:extLst>
          </p:cNvPr>
          <p:cNvGrpSpPr/>
          <p:nvPr/>
        </p:nvGrpSpPr>
        <p:grpSpPr>
          <a:xfrm>
            <a:off x="3398832" y="1291545"/>
            <a:ext cx="2460934" cy="1681188"/>
            <a:chOff x="4920837" y="1016372"/>
            <a:chExt cx="2460934" cy="1681188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211E373F-A135-0A09-22BE-568CCB57E199}"/>
                </a:ext>
              </a:extLst>
            </p:cNvPr>
            <p:cNvGrpSpPr/>
            <p:nvPr/>
          </p:nvGrpSpPr>
          <p:grpSpPr>
            <a:xfrm>
              <a:off x="4920837" y="1016372"/>
              <a:ext cx="2460934" cy="1681188"/>
              <a:chOff x="4689965" y="818968"/>
              <a:chExt cx="3281244" cy="2241584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470C6CA2-B1CF-0F2F-768F-B95B398DCCE0}"/>
                  </a:ext>
                </a:extLst>
              </p:cNvPr>
              <p:cNvGrpSpPr/>
              <p:nvPr/>
            </p:nvGrpSpPr>
            <p:grpSpPr>
              <a:xfrm>
                <a:off x="4689965" y="818968"/>
                <a:ext cx="3281244" cy="2241584"/>
                <a:chOff x="636215" y="2642494"/>
                <a:chExt cx="3281244" cy="2241584"/>
              </a:xfrm>
            </p:grpSpPr>
            <p:sp>
              <p:nvSpPr>
                <p:cNvPr id="93" name="Trapezoid 92">
                  <a:extLst>
                    <a:ext uri="{FF2B5EF4-FFF2-40B4-BE49-F238E27FC236}">
                      <a16:creationId xmlns:a16="http://schemas.microsoft.com/office/drawing/2014/main" id="{106E01BF-546A-BA27-145C-4D05FB0579AF}"/>
                    </a:ext>
                  </a:extLst>
                </p:cNvPr>
                <p:cNvSpPr/>
                <p:nvPr/>
              </p:nvSpPr>
              <p:spPr>
                <a:xfrm rot="5400000">
                  <a:off x="2493416" y="3459379"/>
                  <a:ext cx="786067" cy="616164"/>
                </a:xfrm>
                <a:prstGeom prst="trapezoid">
                  <a:avLst>
                    <a:gd name="adj" fmla="val 63787"/>
                  </a:avLst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  <a:alpha val="0"/>
                      </a:srgbClr>
                    </a:gs>
                    <a:gs pos="10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ACCE99AC-E4A3-D1A8-B618-B32045656B79}"/>
                    </a:ext>
                  </a:extLst>
                </p:cNvPr>
                <p:cNvGrpSpPr/>
                <p:nvPr/>
              </p:nvGrpSpPr>
              <p:grpSpPr>
                <a:xfrm>
                  <a:off x="2233361" y="2642494"/>
                  <a:ext cx="422874" cy="2241584"/>
                  <a:chOff x="4017222" y="1448880"/>
                  <a:chExt cx="422874" cy="2241584"/>
                </a:xfrm>
              </p:grpSpPr>
              <p:cxnSp>
                <p:nvCxnSpPr>
                  <p:cNvPr id="116" name="Straight Connector 115">
                    <a:extLst>
                      <a:ext uri="{FF2B5EF4-FFF2-40B4-BE49-F238E27FC236}">
                        <a16:creationId xmlns:a16="http://schemas.microsoft.com/office/drawing/2014/main" id="{5163939F-15C9-706C-ED5C-48E7CD9F57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15792" y="2140881"/>
                    <a:ext cx="0" cy="1093147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17" name="Picture 116">
                    <a:extLst>
                      <a:ext uri="{FF2B5EF4-FFF2-40B4-BE49-F238E27FC236}">
                        <a16:creationId xmlns:a16="http://schemas.microsoft.com/office/drawing/2014/main" id="{6DBCE657-DB85-0FA9-2A79-30D58287A56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17222" y="1448880"/>
                    <a:ext cx="422874" cy="2241584"/>
                  </a:xfrm>
                  <a:prstGeom prst="rect">
                    <a:avLst/>
                  </a:prstGeom>
                  <a:scene3d>
                    <a:camera prst="isometricLeftDown">
                      <a:rot lat="3600000" lon="2400000" rev="0"/>
                    </a:camera>
                    <a:lightRig rig="threePt" dir="t"/>
                  </a:scene3d>
                </p:spPr>
              </p:pic>
              <p:cxnSp>
                <p:nvCxnSpPr>
                  <p:cNvPr id="118" name="Straight Connector 117">
                    <a:extLst>
                      <a:ext uri="{FF2B5EF4-FFF2-40B4-BE49-F238E27FC236}">
                        <a16:creationId xmlns:a16="http://schemas.microsoft.com/office/drawing/2014/main" id="{BF2F4339-538C-4AE5-D378-9E33380B66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75673" y="1878913"/>
                    <a:ext cx="350834" cy="293098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205C4259-6557-6B55-C967-41D8161D5722}"/>
                    </a:ext>
                  </a:extLst>
                </p:cNvPr>
                <p:cNvGrpSpPr/>
                <p:nvPr/>
              </p:nvGrpSpPr>
              <p:grpSpPr>
                <a:xfrm>
                  <a:off x="636215" y="2749860"/>
                  <a:ext cx="3281244" cy="1985400"/>
                  <a:chOff x="610966" y="733780"/>
                  <a:chExt cx="3281244" cy="1985400"/>
                </a:xfrm>
              </p:grpSpPr>
              <p:cxnSp>
                <p:nvCxnSpPr>
                  <p:cNvPr id="96" name="Straight Connector 95">
                    <a:extLst>
                      <a:ext uri="{FF2B5EF4-FFF2-40B4-BE49-F238E27FC236}">
                        <a16:creationId xmlns:a16="http://schemas.microsoft.com/office/drawing/2014/main" id="{4C2E03A4-962C-5CE6-2C88-C7429DB8DB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24615" y="1743272"/>
                    <a:ext cx="1093700" cy="18981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F96C6A67-ED50-7879-D3D5-E148E72C60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74697" y="1730864"/>
                    <a:ext cx="622520" cy="220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F2CF9853-DE76-4AFB-02DA-FC138774B5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454284" y="1730864"/>
                    <a:ext cx="265357" cy="3001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2C2C7A25-A015-58B6-C729-4C5FCA1630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70460" y="1999568"/>
                    <a:ext cx="0" cy="566737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>
                    <a:extLst>
                      <a:ext uri="{FF2B5EF4-FFF2-40B4-BE49-F238E27FC236}">
                        <a16:creationId xmlns:a16="http://schemas.microsoft.com/office/drawing/2014/main" id="{ECA71233-243F-7BE9-DCD3-80AF5D5394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84101" y="2220861"/>
                    <a:ext cx="0" cy="320277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>
                    <a:extLst>
                      <a:ext uri="{FF2B5EF4-FFF2-40B4-BE49-F238E27FC236}">
                        <a16:creationId xmlns:a16="http://schemas.microsoft.com/office/drawing/2014/main" id="{598C6D38-C2A1-F367-614C-8245B258F4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92454" y="2251387"/>
                    <a:ext cx="0" cy="282816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D39AC10B-D2FC-C1D8-DC56-B5B7D27668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39083" y="2443074"/>
                    <a:ext cx="841598" cy="2"/>
                  </a:xfrm>
                  <a:prstGeom prst="line">
                    <a:avLst/>
                  </a:prstGeom>
                  <a:ln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>
                    <a:extLst>
                      <a:ext uri="{FF2B5EF4-FFF2-40B4-BE49-F238E27FC236}">
                        <a16:creationId xmlns:a16="http://schemas.microsoft.com/office/drawing/2014/main" id="{28C15EB5-4F69-D6FD-524E-F3FB7A12AC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392454" y="2506884"/>
                    <a:ext cx="785884" cy="0"/>
                  </a:xfrm>
                  <a:prstGeom prst="line">
                    <a:avLst/>
                  </a:prstGeom>
                  <a:ln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C1AC95B2-2ACC-3FED-7FC1-21E6856BC134}"/>
                      </a:ext>
                    </a:extLst>
                  </p:cNvPr>
                  <p:cNvSpPr txBox="1"/>
                  <p:nvPr/>
                </p:nvSpPr>
                <p:spPr>
                  <a:xfrm>
                    <a:off x="2554243" y="2411404"/>
                    <a:ext cx="391328" cy="30777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900" i="1" dirty="0"/>
                      <a:t>z</a:t>
                    </a:r>
                    <a:r>
                      <a:rPr lang="en-US" sz="900" i="1" baseline="-25000" dirty="0"/>
                      <a:t>2</a:t>
                    </a:r>
                  </a:p>
                </p:txBody>
              </p:sp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A66D4C3A-239D-AAC2-6BFB-6A6140D401B1}"/>
                      </a:ext>
                    </a:extLst>
                  </p:cNvPr>
                  <p:cNvSpPr txBox="1"/>
                  <p:nvPr/>
                </p:nvSpPr>
                <p:spPr>
                  <a:xfrm>
                    <a:off x="1039069" y="1062585"/>
                    <a:ext cx="1062782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750" dirty="0"/>
                      <a:t>Lens </a:t>
                    </a:r>
                    <a:r>
                      <a:rPr lang="en-IL" sz="750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L</a:t>
                    </a:r>
                    <a:r>
                      <a:rPr lang="en-US" sz="750" i="1" baseline="-250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1</a:t>
                    </a:r>
                    <a:endParaRPr lang="en-US" sz="750" dirty="0"/>
                  </a:p>
                </p:txBody>
              </p:sp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39CC5175-2A06-4859-ACE6-0EAE7D1865E1}"/>
                      </a:ext>
                    </a:extLst>
                  </p:cNvPr>
                  <p:cNvSpPr txBox="1"/>
                  <p:nvPr/>
                </p:nvSpPr>
                <p:spPr>
                  <a:xfrm>
                    <a:off x="947781" y="733780"/>
                    <a:ext cx="2944429" cy="3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050" b="1" u="sng" dirty="0"/>
                      <a:t>System with Multiple Phase Masks</a:t>
                    </a:r>
                  </a:p>
                </p:txBody>
              </p:sp>
              <p:sp>
                <p:nvSpPr>
                  <p:cNvPr id="107" name="Trapezoid 106">
                    <a:extLst>
                      <a:ext uri="{FF2B5EF4-FFF2-40B4-BE49-F238E27FC236}">
                        <a16:creationId xmlns:a16="http://schemas.microsoft.com/office/drawing/2014/main" id="{7B228F22-548C-E656-E52E-4A80D846920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13262" y="1320592"/>
                    <a:ext cx="777801" cy="842960"/>
                  </a:xfrm>
                  <a:prstGeom prst="trapezoid">
                    <a:avLst>
                      <a:gd name="adj" fmla="val 0"/>
                    </a:avLst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  <a:alpha val="0"/>
                        </a:srgbClr>
                      </a:gs>
                      <a:gs pos="10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08DF1640-F733-00A1-6585-B539D0D84508}"/>
                      </a:ext>
                    </a:extLst>
                  </p:cNvPr>
                  <p:cNvSpPr/>
                  <p:nvPr/>
                </p:nvSpPr>
                <p:spPr>
                  <a:xfrm rot="2893873">
                    <a:off x="1095167" y="1353915"/>
                    <a:ext cx="911274" cy="803155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accent3">
                        <a:lumMod val="40000"/>
                        <a:lumOff val="60000"/>
                      </a:schemeClr>
                    </a:solidFill>
                  </a:ln>
                  <a:scene3d>
                    <a:camera prst="isometricLeftDown">
                      <a:rot lat="3600000" lon="2400000" rev="0"/>
                    </a:camera>
                    <a:lightRig rig="threePt" dir="t"/>
                  </a:scene3d>
                  <a:sp3d>
                    <a:bevelB w="6350" h="825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09" name="Isosceles Triangle 108">
                    <a:extLst>
                      <a:ext uri="{FF2B5EF4-FFF2-40B4-BE49-F238E27FC236}">
                        <a16:creationId xmlns:a16="http://schemas.microsoft.com/office/drawing/2014/main" id="{FB0CB021-00F8-BF63-0F6C-63D15F4EE84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64166" y="1320591"/>
                    <a:ext cx="769628" cy="842962"/>
                  </a:xfrm>
                  <a:prstGeom prst="triangle">
                    <a:avLst>
                      <a:gd name="adj" fmla="val 49200"/>
                    </a:avLst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  <a:alpha val="0"/>
                        </a:srgbClr>
                      </a:gs>
                      <a:gs pos="10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110" name="Straight Connector 109">
                    <a:extLst>
                      <a:ext uri="{FF2B5EF4-FFF2-40B4-BE49-F238E27FC236}">
                        <a16:creationId xmlns:a16="http://schemas.microsoft.com/office/drawing/2014/main" id="{265CDE43-53D0-89DC-8D5D-06884A8A4589}"/>
                      </a:ext>
                    </a:extLst>
                  </p:cNvPr>
                  <p:cNvCxnSpPr>
                    <a:cxnSpLocks/>
                    <a:endCxn id="109" idx="3"/>
                  </p:cNvCxnSpPr>
                  <p:nvPr/>
                </p:nvCxnSpPr>
                <p:spPr>
                  <a:xfrm flipV="1">
                    <a:off x="610966" y="1748229"/>
                    <a:ext cx="959495" cy="2536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>
                    <a:extLst>
                      <a:ext uri="{FF2B5EF4-FFF2-40B4-BE49-F238E27FC236}">
                        <a16:creationId xmlns:a16="http://schemas.microsoft.com/office/drawing/2014/main" id="{BD1954EA-D351-E2E2-B013-867C399B85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7499" y="1701912"/>
                    <a:ext cx="0" cy="864570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2" name="Trapezoid 111">
                    <a:extLst>
                      <a:ext uri="{FF2B5EF4-FFF2-40B4-BE49-F238E27FC236}">
                        <a16:creationId xmlns:a16="http://schemas.microsoft.com/office/drawing/2014/main" id="{E36DE177-D416-2E73-4459-04D9E43A376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83194" y="1454244"/>
                    <a:ext cx="777801" cy="594796"/>
                  </a:xfrm>
                  <a:prstGeom prst="trapezoid">
                    <a:avLst>
                      <a:gd name="adj" fmla="val 0"/>
                    </a:avLst>
                  </a:pr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  <a:alpha val="0"/>
                        </a:srgbClr>
                      </a:gs>
                      <a:gs pos="10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id="{FA9565CE-175F-7478-E6EF-133881731557}"/>
                      </a:ext>
                    </a:extLst>
                  </p:cNvPr>
                  <p:cNvSpPr/>
                  <p:nvPr/>
                </p:nvSpPr>
                <p:spPr>
                  <a:xfrm rot="20110204">
                    <a:off x="3154040" y="1662599"/>
                    <a:ext cx="325937" cy="45952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L" sz="1350"/>
                  </a:p>
                </p:txBody>
              </p:sp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90F7B2F9-967A-C7EC-30B5-AEDA54CAB95E}"/>
                      </a:ext>
                    </a:extLst>
                  </p:cNvPr>
                  <p:cNvSpPr/>
                  <p:nvPr/>
                </p:nvSpPr>
                <p:spPr>
                  <a:xfrm>
                    <a:off x="704638" y="1728514"/>
                    <a:ext cx="45719" cy="45719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L" sz="1350"/>
                  </a:p>
                </p:txBody>
              </p:sp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0145AD12-A29F-07C8-BC79-14C570DDB42A}"/>
                      </a:ext>
                    </a:extLst>
                  </p:cNvPr>
                  <p:cNvSpPr txBox="1"/>
                  <p:nvPr/>
                </p:nvSpPr>
                <p:spPr>
                  <a:xfrm>
                    <a:off x="1015587" y="2291386"/>
                    <a:ext cx="405485" cy="30777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900" i="1" dirty="0"/>
                      <a:t>z</a:t>
                    </a:r>
                    <a:r>
                      <a:rPr lang="en-US" sz="900" i="1" baseline="-25000" dirty="0"/>
                      <a:t>1</a:t>
                    </a:r>
                  </a:p>
                </p:txBody>
              </p:sp>
            </p:grpSp>
          </p:grp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6A760CF5-1CF0-F644-22DD-BBBA1E4250B8}"/>
                  </a:ext>
                </a:extLst>
              </p:cNvPr>
              <p:cNvSpPr/>
              <p:nvPr/>
            </p:nvSpPr>
            <p:spPr>
              <a:xfrm rot="20978446">
                <a:off x="7235732" y="1629809"/>
                <a:ext cx="325937" cy="4595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 sz="135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FE5D16F-80F0-D828-50EB-79A9D75A2AC3}"/>
                  </a:ext>
                </a:extLst>
              </p:cNvPr>
              <p:cNvSpPr/>
              <p:nvPr/>
            </p:nvSpPr>
            <p:spPr>
              <a:xfrm rot="1742635">
                <a:off x="7238943" y="2140009"/>
                <a:ext cx="325937" cy="4595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 sz="135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847498D2-688D-778C-E39D-B4C3B3BE6184}"/>
                </a:ext>
              </a:extLst>
            </p:cNvPr>
            <p:cNvSpPr/>
            <p:nvPr/>
          </p:nvSpPr>
          <p:spPr>
            <a:xfrm>
              <a:off x="4964204" y="1819516"/>
              <a:ext cx="78746" cy="783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sz="135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A6AF99-78C0-F8F5-F5FC-888DFF36EAFD}"/>
              </a:ext>
            </a:extLst>
          </p:cNvPr>
          <p:cNvGrpSpPr/>
          <p:nvPr/>
        </p:nvGrpSpPr>
        <p:grpSpPr>
          <a:xfrm>
            <a:off x="5859766" y="3442939"/>
            <a:ext cx="2660535" cy="1676557"/>
            <a:chOff x="7347750" y="5396986"/>
            <a:chExt cx="2067871" cy="12651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61F9DB9-86AF-CF05-DD6F-F6C87B14FEA7}"/>
                </a:ext>
              </a:extLst>
            </p:cNvPr>
            <p:cNvSpPr/>
            <p:nvPr/>
          </p:nvSpPr>
          <p:spPr>
            <a:xfrm>
              <a:off x="7819080" y="5600448"/>
              <a:ext cx="1170933" cy="1061698"/>
            </a:xfrm>
            <a:prstGeom prst="roundRect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34F30E0-240C-2FC1-AF90-71CC9B8902FA}"/>
                </a:ext>
              </a:extLst>
            </p:cNvPr>
            <p:cNvGrpSpPr/>
            <p:nvPr/>
          </p:nvGrpSpPr>
          <p:grpSpPr>
            <a:xfrm>
              <a:off x="8381685" y="5880964"/>
              <a:ext cx="266664" cy="469798"/>
              <a:chOff x="7620320" y="4137317"/>
              <a:chExt cx="266664" cy="469798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F884D68-49C7-61C2-57D3-EDC36AEAA8D1}"/>
                  </a:ext>
                </a:extLst>
              </p:cNvPr>
              <p:cNvSpPr/>
              <p:nvPr/>
            </p:nvSpPr>
            <p:spPr>
              <a:xfrm>
                <a:off x="7696397" y="4137317"/>
                <a:ext cx="45719" cy="45719"/>
              </a:xfrm>
              <a:prstGeom prst="ellipse">
                <a:avLst/>
              </a:pr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274E50E-4B3E-F47E-D5C3-FF978BFB6129}"/>
                  </a:ext>
                </a:extLst>
              </p:cNvPr>
              <p:cNvSpPr/>
              <p:nvPr/>
            </p:nvSpPr>
            <p:spPr>
              <a:xfrm>
                <a:off x="7841265" y="4404661"/>
                <a:ext cx="45719" cy="45719"/>
              </a:xfrm>
              <a:prstGeom prst="ellipse">
                <a:avLst/>
              </a:pr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EEC575D-E36F-63D1-FDC4-C1D2798A827B}"/>
                  </a:ext>
                </a:extLst>
              </p:cNvPr>
              <p:cNvSpPr/>
              <p:nvPr/>
            </p:nvSpPr>
            <p:spPr>
              <a:xfrm>
                <a:off x="7620320" y="4561396"/>
                <a:ext cx="45719" cy="45719"/>
              </a:xfrm>
              <a:prstGeom prst="ellipse">
                <a:avLst/>
              </a:pr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A724FB-3AD7-5E1B-09E4-5FB682DA071B}"/>
                </a:ext>
              </a:extLst>
            </p:cNvPr>
            <p:cNvGrpSpPr/>
            <p:nvPr/>
          </p:nvGrpSpPr>
          <p:grpSpPr>
            <a:xfrm>
              <a:off x="8302664" y="5822269"/>
              <a:ext cx="207861" cy="657493"/>
              <a:chOff x="7530686" y="4078553"/>
              <a:chExt cx="207861" cy="657493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47B7FC4-02D6-20B5-DC4C-86B339B9622F}"/>
                  </a:ext>
                </a:extLst>
              </p:cNvPr>
              <p:cNvSpPr/>
              <p:nvPr/>
            </p:nvSpPr>
            <p:spPr>
              <a:xfrm>
                <a:off x="7682705" y="4078553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7937340-9948-ED80-F18E-0B28A67FFBB9}"/>
                  </a:ext>
                </a:extLst>
              </p:cNvPr>
              <p:cNvSpPr/>
              <p:nvPr/>
            </p:nvSpPr>
            <p:spPr>
              <a:xfrm>
                <a:off x="7530686" y="4261870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B63A8C2-CBDB-679D-4D56-738B37F32DCE}"/>
                  </a:ext>
                </a:extLst>
              </p:cNvPr>
              <p:cNvSpPr/>
              <p:nvPr/>
            </p:nvSpPr>
            <p:spPr>
              <a:xfrm>
                <a:off x="7692828" y="46903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80F5FD1-09BB-76B6-B146-CB9C946ECAE2}"/>
                </a:ext>
              </a:extLst>
            </p:cNvPr>
            <p:cNvSpPr txBox="1"/>
            <p:nvPr/>
          </p:nvSpPr>
          <p:spPr>
            <a:xfrm>
              <a:off x="7347750" y="5396986"/>
              <a:ext cx="20678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7030A0"/>
                  </a:solidFill>
                </a:rPr>
                <a:t>Image Sensor Plane</a:t>
              </a:r>
            </a:p>
          </p:txBody>
        </p:sp>
      </p:grpSp>
      <p:pic>
        <p:nvPicPr>
          <p:cNvPr id="34" name="Picture 33" descr="Graphical user interface&#10;&#10;Description automatically generated">
            <a:extLst>
              <a:ext uri="{FF2B5EF4-FFF2-40B4-BE49-F238E27FC236}">
                <a16:creationId xmlns:a16="http://schemas.microsoft.com/office/drawing/2014/main" id="{A179A575-67EE-B416-2176-F3D2B56C21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89" y="4391556"/>
            <a:ext cx="4803648" cy="153009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DC93283-AC1C-92F3-8807-0E708B4C6FFD}"/>
              </a:ext>
            </a:extLst>
          </p:cNvPr>
          <p:cNvSpPr txBox="1"/>
          <p:nvPr/>
        </p:nvSpPr>
        <p:spPr>
          <a:xfrm>
            <a:off x="6181298" y="1065129"/>
            <a:ext cx="277095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400" b="1" dirty="0">
                <a:solidFill>
                  <a:srgbClr val="505050"/>
                </a:solidFill>
                <a:latin typeface="NexusSansWebPro"/>
              </a:rPr>
              <a:t>N. Hai</a:t>
            </a:r>
            <a:r>
              <a:rPr lang="en-US" sz="1400" b="1" i="0" dirty="0">
                <a:solidFill>
                  <a:srgbClr val="505050"/>
                </a:solidFill>
                <a:effectLst/>
                <a:latin typeface="NexusSansWebPro"/>
              </a:rPr>
              <a:t>, </a:t>
            </a:r>
            <a:r>
              <a:rPr lang="en-US" sz="1400" b="1" dirty="0">
                <a:solidFill>
                  <a:srgbClr val="505050"/>
                </a:solidFill>
                <a:latin typeface="NexusSansWebPro"/>
              </a:rPr>
              <a:t>and J. Rosen</a:t>
            </a:r>
            <a:r>
              <a:rPr lang="en-US" sz="1400" b="1" i="0" dirty="0">
                <a:solidFill>
                  <a:srgbClr val="505050"/>
                </a:solidFill>
                <a:effectLst/>
                <a:latin typeface="NexusSansWebPro"/>
              </a:rPr>
              <a:t>, “Single Viewpoint Tomography Using Point Spread Functions of Tilted Pseudo-Nondiffracting Beams in Interferenceless Coded Aperture Correlation Holography with Nonlinear Reconstruction,” SSRN 4216569</a:t>
            </a:r>
            <a:endParaRPr lang="en-IL" sz="14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1FD7C0-D5AE-335B-0562-2B9FF35D9216}"/>
              </a:ext>
            </a:extLst>
          </p:cNvPr>
          <p:cNvSpPr txBox="1"/>
          <p:nvPr/>
        </p:nvSpPr>
        <p:spPr>
          <a:xfrm>
            <a:off x="1515884" y="2745836"/>
            <a:ext cx="28455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Point Spread Function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9527ACC-840E-D5C8-1114-D22F047449DB}"/>
              </a:ext>
            </a:extLst>
          </p:cNvPr>
          <p:cNvCxnSpPr/>
          <p:nvPr/>
        </p:nvCxnSpPr>
        <p:spPr>
          <a:xfrm>
            <a:off x="2530355" y="2151042"/>
            <a:ext cx="422193" cy="643738"/>
          </a:xfrm>
          <a:prstGeom prst="straightConnector1">
            <a:avLst/>
          </a:prstGeom>
          <a:ln w="38100">
            <a:solidFill>
              <a:srgbClr val="161438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78AA5F7-FA61-5AF9-3A5B-A754B21F60BA}"/>
              </a:ext>
            </a:extLst>
          </p:cNvPr>
          <p:cNvCxnSpPr>
            <a:cxnSpLocks/>
          </p:cNvCxnSpPr>
          <p:nvPr/>
        </p:nvCxnSpPr>
        <p:spPr>
          <a:xfrm flipV="1">
            <a:off x="2492018" y="2966056"/>
            <a:ext cx="172429" cy="504504"/>
          </a:xfrm>
          <a:prstGeom prst="straightConnector1">
            <a:avLst/>
          </a:prstGeom>
          <a:ln w="38100">
            <a:solidFill>
              <a:srgbClr val="161438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FF3FD578-F82D-B1E7-6A86-C537B9919B5E}"/>
              </a:ext>
            </a:extLst>
          </p:cNvPr>
          <p:cNvGrpSpPr/>
          <p:nvPr/>
        </p:nvGrpSpPr>
        <p:grpSpPr>
          <a:xfrm>
            <a:off x="3325302" y="3271890"/>
            <a:ext cx="477919" cy="767576"/>
            <a:chOff x="6447555" y="3318986"/>
            <a:chExt cx="532467" cy="756787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5F7D667A-41B9-95A1-B113-3E2C94A73B72}"/>
                </a:ext>
              </a:extLst>
            </p:cNvPr>
            <p:cNvSpPr txBox="1"/>
            <p:nvPr/>
          </p:nvSpPr>
          <p:spPr>
            <a:xfrm>
              <a:off x="6447555" y="3337109"/>
              <a:ext cx="33826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RightUp"/>
                <a:lightRig rig="threePt" dir="t"/>
              </a:scene3d>
            </a:bodyPr>
            <a:lstStyle/>
            <a:p>
              <a:r>
                <a:rPr lang="en-US" sz="3000" b="1" dirty="0"/>
                <a:t>3</a:t>
              </a:r>
              <a:endParaRPr lang="en-IL" sz="3000" b="1" dirty="0"/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E801CF1E-5EA9-0432-F4F1-7A5A4635BCAD}"/>
                </a:ext>
              </a:extLst>
            </p:cNvPr>
            <p:cNvSpPr txBox="1"/>
            <p:nvPr/>
          </p:nvSpPr>
          <p:spPr>
            <a:xfrm>
              <a:off x="6641756" y="3318986"/>
              <a:ext cx="33826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RightUp"/>
                <a:lightRig rig="threePt" dir="t"/>
              </a:scene3d>
            </a:bodyPr>
            <a:lstStyle/>
            <a:p>
              <a:r>
                <a:rPr lang="en-US" sz="3000" b="1" dirty="0">
                  <a:blipFill>
                    <a:blip r:embed="rId4"/>
                    <a:tile tx="0" ty="0" sx="100000" sy="100000" flip="none" algn="tl"/>
                  </a:blipFill>
                </a:rPr>
                <a:t>1</a:t>
              </a:r>
              <a:endParaRPr lang="en-IL" sz="3000" b="1" dirty="0">
                <a:blipFill>
                  <a:blip r:embed="rId4"/>
                  <a:tile tx="0" ty="0" sx="100000" sy="100000" flip="none" algn="tl"/>
                </a:blip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49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32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82674" y="1040472"/>
            <a:ext cx="8750300" cy="503987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5" name="Rectangle 73"/>
          <p:cNvSpPr/>
          <p:nvPr/>
        </p:nvSpPr>
        <p:spPr>
          <a:xfrm>
            <a:off x="0" y="0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algn="l" rtl="0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</a:pPr>
            <a:r>
              <a:rPr lang="en-US" sz="36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Phase Imaging</a:t>
            </a:r>
            <a:endParaRPr lang="en-US" sz="3600" b="1" dirty="0">
              <a:effectLst>
                <a:outerShdw sx="0" sy="0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D6F4DF-E777-460B-8442-C99CC60A91F8}"/>
              </a:ext>
            </a:extLst>
          </p:cNvPr>
          <p:cNvGrpSpPr/>
          <p:nvPr/>
        </p:nvGrpSpPr>
        <p:grpSpPr>
          <a:xfrm>
            <a:off x="783734" y="2420223"/>
            <a:ext cx="7576532" cy="2408668"/>
            <a:chOff x="850409" y="3216644"/>
            <a:chExt cx="7576532" cy="240866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CEA9188-E6FF-43C6-BBFF-A7EFD85777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06742" y="4743895"/>
              <a:ext cx="611273" cy="532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4167FAE-9CBB-46E6-A167-58E346F54FB1}"/>
                </a:ext>
              </a:extLst>
            </p:cNvPr>
            <p:cNvCxnSpPr/>
            <p:nvPr/>
          </p:nvCxnSpPr>
          <p:spPr>
            <a:xfrm flipV="1">
              <a:off x="2410246" y="4529346"/>
              <a:ext cx="375223" cy="625254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DAD3A09-86CE-4AE3-9A1C-67AD592AA6D8}"/>
                </a:ext>
              </a:extLst>
            </p:cNvPr>
            <p:cNvCxnSpPr/>
            <p:nvPr/>
          </p:nvCxnSpPr>
          <p:spPr>
            <a:xfrm flipV="1">
              <a:off x="2597857" y="3612179"/>
              <a:ext cx="0" cy="12297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E967FD5-3324-4D41-8C08-BF66A60DB9CC}"/>
                </a:ext>
              </a:extLst>
            </p:cNvPr>
            <p:cNvCxnSpPr/>
            <p:nvPr/>
          </p:nvCxnSpPr>
          <p:spPr>
            <a:xfrm flipH="1" flipV="1">
              <a:off x="2597858" y="3612179"/>
              <a:ext cx="401880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4F51BCB-63C4-4FA8-AEB2-F0750366565C}"/>
                </a:ext>
              </a:extLst>
            </p:cNvPr>
            <p:cNvSpPr/>
            <p:nvPr/>
          </p:nvSpPr>
          <p:spPr>
            <a:xfrm rot="2213635">
              <a:off x="2522883" y="3289069"/>
              <a:ext cx="96618" cy="619996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DC5B8C2-F184-4703-BB89-C639F3DB73D3}"/>
                </a:ext>
              </a:extLst>
            </p:cNvPr>
            <p:cNvSpPr txBox="1"/>
            <p:nvPr/>
          </p:nvSpPr>
          <p:spPr>
            <a:xfrm>
              <a:off x="2160399" y="5112068"/>
              <a:ext cx="549134" cy="44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5F2EA5-9A36-4B07-A22A-55CD2E5F1B2E}"/>
                </a:ext>
              </a:extLst>
            </p:cNvPr>
            <p:cNvSpPr txBox="1"/>
            <p:nvPr/>
          </p:nvSpPr>
          <p:spPr>
            <a:xfrm>
              <a:off x="2199742" y="3254169"/>
              <a:ext cx="848585" cy="44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2E6AFC4-588E-4114-931D-68BFB053003E}"/>
                </a:ext>
              </a:extLst>
            </p:cNvPr>
            <p:cNvSpPr txBox="1"/>
            <p:nvPr/>
          </p:nvSpPr>
          <p:spPr>
            <a:xfrm>
              <a:off x="6537366" y="4442229"/>
              <a:ext cx="388015" cy="44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θ</a:t>
              </a:r>
              <a:endParaRPr lang="en-US" dirty="0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594510A4-3B78-485D-B04F-9A582CC26817}"/>
                </a:ext>
              </a:extLst>
            </p:cNvPr>
            <p:cNvSpPr/>
            <p:nvPr/>
          </p:nvSpPr>
          <p:spPr>
            <a:xfrm rot="15090597">
              <a:off x="6653220" y="4807417"/>
              <a:ext cx="249668" cy="135014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5057659-9CCB-429E-B027-A1BE0BFCF6FC}"/>
                </a:ext>
              </a:extLst>
            </p:cNvPr>
            <p:cNvSpPr/>
            <p:nvPr/>
          </p:nvSpPr>
          <p:spPr>
            <a:xfrm rot="8100000">
              <a:off x="6557013" y="3277307"/>
              <a:ext cx="96618" cy="619996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F17E1A-8414-4C99-B705-252A2DFB0241}"/>
                </a:ext>
              </a:extLst>
            </p:cNvPr>
            <p:cNvSpPr txBox="1"/>
            <p:nvPr/>
          </p:nvSpPr>
          <p:spPr>
            <a:xfrm>
              <a:off x="6515781" y="3216644"/>
              <a:ext cx="848585" cy="44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AB34A2E-329E-4337-912D-19BE88C483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37366" y="3587306"/>
              <a:ext cx="0" cy="11565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6CB8EEA-9C19-45C1-9506-B219233A50EB}"/>
                </a:ext>
              </a:extLst>
            </p:cNvPr>
            <p:cNvCxnSpPr/>
            <p:nvPr/>
          </p:nvCxnSpPr>
          <p:spPr>
            <a:xfrm>
              <a:off x="6386195" y="4529346"/>
              <a:ext cx="364254" cy="625254"/>
            </a:xfrm>
            <a:prstGeom prst="line">
              <a:avLst/>
            </a:prstGeom>
            <a:ln w="317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A052D6-BE71-4A5D-B9B0-5A1BD3DC9FC7}"/>
                </a:ext>
              </a:extLst>
            </p:cNvPr>
            <p:cNvSpPr txBox="1"/>
            <p:nvPr/>
          </p:nvSpPr>
          <p:spPr>
            <a:xfrm>
              <a:off x="6326156" y="4928683"/>
              <a:ext cx="848585" cy="44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BS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E9F801A-E6A2-4D2D-A3BE-8A88B5283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409" y="3919548"/>
              <a:ext cx="7576532" cy="1705764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9FB3C7C-F938-4421-859A-F6E62455F6F2}"/>
              </a:ext>
            </a:extLst>
          </p:cNvPr>
          <p:cNvSpPr/>
          <p:nvPr/>
        </p:nvSpPr>
        <p:spPr>
          <a:xfrm>
            <a:off x="1503692" y="1303538"/>
            <a:ext cx="6073788" cy="954107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2800" b="1" u="sng" dirty="0">
                <a:solidFill>
                  <a:srgbClr val="7030A0"/>
                </a:solidFill>
                <a:cs typeface="Arial" panose="020B0604020202020204" pitchFamily="34" charset="0"/>
              </a:rPr>
              <a:t>Goal:</a:t>
            </a:r>
            <a:r>
              <a:rPr 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effectLst>
                  <a:outerShdw sx="0" sy="0">
                    <a:srgbClr val="000000"/>
                  </a:outerShdw>
                </a:effectLst>
                <a:cs typeface="Times New Roman" panose="02020603050405020304" pitchFamily="18" charset="0"/>
              </a:rPr>
              <a:t>Quantitative</a:t>
            </a:r>
            <a:r>
              <a:rPr 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effectLst>
                  <a:outerShdw sx="0" sy="0">
                    <a:srgbClr val="000000"/>
                  </a:outerShdw>
                </a:effectLst>
                <a:cs typeface="Times New Roman" panose="02020603050405020304" pitchFamily="18" charset="0"/>
              </a:rPr>
              <a:t>Phase </a:t>
            </a:r>
            <a:r>
              <a:rPr 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imaging of coherently illuminated objects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B08BF8-035C-4078-8DCD-D1E619DB29A2}"/>
              </a:ext>
            </a:extLst>
          </p:cNvPr>
          <p:cNvSpPr/>
          <p:nvPr/>
        </p:nvSpPr>
        <p:spPr>
          <a:xfrm>
            <a:off x="404038" y="5460030"/>
            <a:ext cx="7877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SzPts val="1200"/>
              <a:tabLst>
                <a:tab pos="-720090" algn="r"/>
                <a:tab pos="270510" algn="l"/>
              </a:tabLst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 Hai, and J. Rosen, “Coded aperture correlation holographic microscope for single-shot quantitative phase and amplitude imaging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Miriam" panose="020B0502050101010101" pitchFamily="34" charset="-79"/>
              </a:rPr>
              <a:t> with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extended field of view,” Opt. Express 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(19),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Miriam" panose="020B0502050101010101" pitchFamily="34" charset="-79"/>
              </a:rPr>
              <a:t>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27372-27386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Miriam" panose="020B0502050101010101" pitchFamily="34" charset="-79"/>
              </a:rPr>
              <a:t>(2020).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Miriam" panose="020B0502050101010101" pitchFamily="34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81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32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43448" y="1272767"/>
            <a:ext cx="8826154" cy="484523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5" name="Rectangle 73"/>
          <p:cNvSpPr/>
          <p:nvPr/>
        </p:nvSpPr>
        <p:spPr>
          <a:xfrm>
            <a:off x="0" y="0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F698397-6293-42D3-8414-AD724D999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6385" name="Picture 7" descr="[ppt on lab computer] Fig 4 phase object">
            <a:extLst>
              <a:ext uri="{FF2B5EF4-FFF2-40B4-BE49-F238E27FC236}">
                <a16:creationId xmlns:a16="http://schemas.microsoft.com/office/drawing/2014/main" id="{185964DE-273A-4433-B1A8-AA54C8192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2" y="1320087"/>
            <a:ext cx="4810125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3">
            <a:extLst>
              <a:ext uri="{FF2B5EF4-FFF2-40B4-BE49-F238E27FC236}">
                <a16:creationId xmlns:a16="http://schemas.microsoft.com/office/drawing/2014/main" id="{A453ABE0-9E22-45D9-AE06-2C59A3C3E406}"/>
              </a:ext>
            </a:extLst>
          </p:cNvPr>
          <p:cNvSpPr/>
          <p:nvPr/>
        </p:nvSpPr>
        <p:spPr>
          <a:xfrm>
            <a:off x="0" y="0"/>
            <a:ext cx="9144000" cy="111324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algn="ctr" rtl="0">
              <a:buClr>
                <a:srgbClr val="FF0000"/>
              </a:buClr>
            </a:pPr>
            <a:r>
              <a:rPr lang="en-US" sz="3600" b="1" dirty="0">
                <a:effectLst>
                  <a:outerShdw sx="0" sy="0">
                    <a:srgbClr val="000000"/>
                  </a:outerShdw>
                </a:effectLst>
                <a:latin typeface="+mj-lt"/>
                <a:cs typeface="Times New Roman" panose="02020603050405020304" pitchFamily="18" charset="0"/>
              </a:rPr>
              <a:t>Quantitative Phase </a:t>
            </a:r>
            <a:r>
              <a:rPr lang="en-US" sz="3600" b="1" dirty="0">
                <a:latin typeface="+mj-lt"/>
              </a:rPr>
              <a:t>Microscopy </a:t>
            </a:r>
          </a:p>
          <a:p>
            <a:pPr lvl="1" algn="ctr" rtl="0">
              <a:buClr>
                <a:srgbClr val="FF0000"/>
              </a:buClr>
            </a:pPr>
            <a:r>
              <a:rPr lang="en-US" sz="3600" b="1" dirty="0">
                <a:latin typeface="+mj-lt"/>
              </a:rPr>
              <a:t>using Coherent Sparse COACH</a:t>
            </a:r>
            <a:endParaRPr lang="en-US" sz="3600" b="1" dirty="0">
              <a:effectLst>
                <a:outerShdw sx="0" sy="0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CE14FE-AEAD-4DB4-96CA-1DE7A186D777}"/>
              </a:ext>
            </a:extLst>
          </p:cNvPr>
          <p:cNvSpPr/>
          <p:nvPr/>
        </p:nvSpPr>
        <p:spPr>
          <a:xfrm>
            <a:off x="276225" y="1448312"/>
            <a:ext cx="20541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Off-axis hologram recorded using </a:t>
            </a:r>
            <a:r>
              <a:rPr lang="en-US" b="1" dirty="0">
                <a:latin typeface="+mj-lt"/>
              </a:rPr>
              <a:t>Coherent Sparse </a:t>
            </a:r>
            <a:r>
              <a:rPr lang="en-US" alt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COACH containing image replications</a:t>
            </a:r>
            <a:endParaRPr lang="en-US" b="1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9E2B93-081D-44DF-A6F4-CC76B50E3B85}"/>
              </a:ext>
            </a:extLst>
          </p:cNvPr>
          <p:cNvSpPr/>
          <p:nvPr/>
        </p:nvSpPr>
        <p:spPr>
          <a:xfrm>
            <a:off x="7043737" y="1448312"/>
            <a:ext cx="21427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The phase of its filtered signal after phase background subtraction. 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291012-CF4E-4006-ACC2-3A2C065B971B}"/>
              </a:ext>
            </a:extLst>
          </p:cNvPr>
          <p:cNvSpPr/>
          <p:nvPr/>
        </p:nvSpPr>
        <p:spPr>
          <a:xfrm>
            <a:off x="268521" y="3105835"/>
            <a:ext cx="19650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Quantitative phase imaging of USAF pure phase resolution chart using </a:t>
            </a:r>
            <a:r>
              <a:rPr lang="en-US" b="1" dirty="0"/>
              <a:t>Coherent Sparse</a:t>
            </a:r>
            <a:r>
              <a:rPr lang="en-US" alt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 COACH </a:t>
            </a:r>
            <a:endParaRPr lang="en-US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ED4307-3A35-47E0-B9CE-F96D951EDDFC}"/>
              </a:ext>
            </a:extLst>
          </p:cNvPr>
          <p:cNvSpPr/>
          <p:nvPr/>
        </p:nvSpPr>
        <p:spPr>
          <a:xfrm>
            <a:off x="7077422" y="3086642"/>
            <a:ext cx="19650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Quantitative phase imaging of USAF pure phase resolution chart using standard open aperture holography</a:t>
            </a:r>
            <a:endParaRPr lang="en-US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53367E8-58FD-4032-A5D0-A3719F61C0F6}"/>
              </a:ext>
            </a:extLst>
          </p:cNvPr>
          <p:cNvGraphicFramePr>
            <a:graphicFrameLocks noGrp="1"/>
          </p:cNvGraphicFramePr>
          <p:nvPr/>
        </p:nvGraphicFramePr>
        <p:xfrm>
          <a:off x="2330378" y="5117281"/>
          <a:ext cx="4680585" cy="7429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0610">
                  <a:extLst>
                    <a:ext uri="{9D8B030D-6E8A-4147-A177-3AD203B41FA5}">
                      <a16:colId xmlns:a16="http://schemas.microsoft.com/office/drawing/2014/main" val="2203353896"/>
                    </a:ext>
                  </a:extLst>
                </a:gridCol>
                <a:gridCol w="1169670">
                  <a:extLst>
                    <a:ext uri="{9D8B030D-6E8A-4147-A177-3AD203B41FA5}">
                      <a16:colId xmlns:a16="http://schemas.microsoft.com/office/drawing/2014/main" val="2070636125"/>
                    </a:ext>
                  </a:extLst>
                </a:gridCol>
                <a:gridCol w="1170305">
                  <a:extLst>
                    <a:ext uri="{9D8B030D-6E8A-4147-A177-3AD203B41FA5}">
                      <a16:colId xmlns:a16="http://schemas.microsoft.com/office/drawing/2014/main" val="123399774"/>
                    </a:ext>
                  </a:extLst>
                </a:gridCol>
              </a:tblGrid>
              <a:tr h="301226">
                <a:tc>
                  <a:txBody>
                    <a:bodyPr/>
                    <a:lstStyle/>
                    <a:p>
                      <a:pPr marL="0" marR="45720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57200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Open aperture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57200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CS-COACH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3146473"/>
                  </a:ext>
                </a:extLst>
              </a:tr>
              <a:tr h="147239">
                <a:tc>
                  <a:txBody>
                    <a:bodyPr/>
                    <a:lstStyle/>
                    <a:p>
                      <a:pPr marL="0" marR="457200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Phase element MSE (blue dashed square)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57200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1.97e-3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57200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1.92e-3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518614"/>
                  </a:ext>
                </a:extLst>
              </a:tr>
              <a:tr h="147239">
                <a:tc>
                  <a:txBody>
                    <a:bodyPr/>
                    <a:lstStyle/>
                    <a:p>
                      <a:pPr marL="0" marR="457200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Substrate MSE (yellow dashed square)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10.86e-4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57200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7.06e-4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8206151"/>
                  </a:ext>
                </a:extLst>
              </a:tr>
              <a:tr h="147239">
                <a:tc>
                  <a:txBody>
                    <a:bodyPr/>
                    <a:lstStyle/>
                    <a:p>
                      <a:pPr marL="0" marR="457200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Phase element height [nm]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57200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273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57200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800" dirty="0">
                          <a:effectLst/>
                        </a:rPr>
                        <a:t>267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6415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2225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32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82674" y="1040472"/>
            <a:ext cx="8750300" cy="503987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5" name="Rectangle 73"/>
          <p:cNvSpPr/>
          <p:nvPr/>
        </p:nvSpPr>
        <p:spPr>
          <a:xfrm>
            <a:off x="0" y="0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algn="l" rtl="0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</a:pPr>
            <a:r>
              <a:rPr lang="en-US" sz="36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Phase Imaging</a:t>
            </a:r>
            <a:endParaRPr lang="en-US" sz="3600" b="1" dirty="0">
              <a:effectLst>
                <a:outerShdw sx="0" sy="0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9FB3C7C-F938-4421-859A-F6E62455F6F2}"/>
              </a:ext>
            </a:extLst>
          </p:cNvPr>
          <p:cNvSpPr/>
          <p:nvPr/>
        </p:nvSpPr>
        <p:spPr>
          <a:xfrm>
            <a:off x="404038" y="1127569"/>
            <a:ext cx="7956191" cy="954107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2800" b="1" u="sng" dirty="0">
                <a:solidFill>
                  <a:srgbClr val="7030A0"/>
                </a:solidFill>
                <a:cs typeface="Arial" panose="020B0604020202020204" pitchFamily="34" charset="0"/>
              </a:rPr>
              <a:t>Goal:</a:t>
            </a:r>
            <a:r>
              <a:rPr 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effectLst>
                  <a:outerShdw sx="0" sy="0">
                    <a:srgbClr val="000000"/>
                  </a:outerShdw>
                </a:effectLst>
                <a:cs typeface="Times New Roman" panose="02020603050405020304" pitchFamily="18" charset="0"/>
              </a:rPr>
              <a:t>Quantitative</a:t>
            </a:r>
            <a:r>
              <a:rPr 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effectLst>
                  <a:outerShdw sx="0" sy="0">
                    <a:srgbClr val="000000"/>
                  </a:outerShdw>
                </a:effectLst>
                <a:cs typeface="Times New Roman" panose="02020603050405020304" pitchFamily="18" charset="0"/>
              </a:rPr>
              <a:t>Phase </a:t>
            </a:r>
            <a:r>
              <a:rPr 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imaging by a single shot on-axis system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A09C58-D189-43C0-A602-3C3CF01F1A2A}"/>
              </a:ext>
            </a:extLst>
          </p:cNvPr>
          <p:cNvSpPr/>
          <p:nvPr/>
        </p:nvSpPr>
        <p:spPr>
          <a:xfrm>
            <a:off x="552450" y="4530102"/>
            <a:ext cx="3587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pc="-40" dirty="0">
                <a:latin typeface="Cambria" panose="02040503050406030204" pitchFamily="18" charset="0"/>
                <a:ea typeface="Times New Roman" panose="02020603050405020304" pitchFamily="18" charset="0"/>
                <a:cs typeface="AdvOT8910dd71"/>
              </a:rPr>
              <a:t>Modified GSA, based on the optical system, to reconstruct the quantitative phase values at the object plane.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ED549A-8983-4480-843C-F16C09B347A7}"/>
              </a:ext>
            </a:extLst>
          </p:cNvPr>
          <p:cNvGrpSpPr/>
          <p:nvPr/>
        </p:nvGrpSpPr>
        <p:grpSpPr>
          <a:xfrm>
            <a:off x="552450" y="2226417"/>
            <a:ext cx="8114341" cy="3644514"/>
            <a:chOff x="552450" y="2226417"/>
            <a:chExt cx="8114341" cy="364451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B171644-BD8A-4DB2-8BF8-286B4D5894FE}"/>
                </a:ext>
              </a:extLst>
            </p:cNvPr>
            <p:cNvGrpSpPr/>
            <p:nvPr/>
          </p:nvGrpSpPr>
          <p:grpSpPr>
            <a:xfrm>
              <a:off x="552450" y="2226417"/>
              <a:ext cx="8114341" cy="3644514"/>
              <a:chOff x="552450" y="2226417"/>
              <a:chExt cx="8114341" cy="364451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355C198-5C2F-4C76-A50F-22699C5E0F1A}"/>
                  </a:ext>
                </a:extLst>
              </p:cNvPr>
              <p:cNvSpPr/>
              <p:nvPr/>
            </p:nvSpPr>
            <p:spPr>
              <a:xfrm>
                <a:off x="552450" y="2649917"/>
                <a:ext cx="355456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pc="-40" dirty="0">
                    <a:latin typeface="Cambria" panose="02040503050406030204" pitchFamily="18" charset="0"/>
                    <a:ea typeface="Times New Roman" panose="02020603050405020304" pitchFamily="18" charset="0"/>
                    <a:cs typeface="AdvOT8910dd71"/>
                  </a:rPr>
                  <a:t>Optical configuration used to record a phase contrast image of pure phase objects</a:t>
                </a:r>
                <a:endParaRPr lang="en-US" dirty="0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D417129-2012-45D6-AD6E-58BF40109878}"/>
                  </a:ext>
                </a:extLst>
              </p:cNvPr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9034" y="2226417"/>
                <a:ext cx="4677757" cy="36445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E1AD9FB-BEB0-4F2B-8753-268C7D622B1F}"/>
                </a:ext>
              </a:extLst>
            </p:cNvPr>
            <p:cNvSpPr/>
            <p:nvPr/>
          </p:nvSpPr>
          <p:spPr>
            <a:xfrm>
              <a:off x="6589395" y="3123248"/>
              <a:ext cx="76200" cy="73342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A0698AD-42E0-418B-A968-F96E3DFC3D4C}"/>
              </a:ext>
            </a:extLst>
          </p:cNvPr>
          <p:cNvSpPr/>
          <p:nvPr/>
        </p:nvSpPr>
        <p:spPr>
          <a:xfrm>
            <a:off x="552450" y="3919765"/>
            <a:ext cx="8232321" cy="202073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145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32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82674" y="1007815"/>
            <a:ext cx="8750300" cy="503987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pc="-40" dirty="0">
                <a:latin typeface="Cambria" panose="02040503050406030204" pitchFamily="18" charset="0"/>
                <a:ea typeface="Times New Roman" panose="02020603050405020304" pitchFamily="18" charset="0"/>
                <a:cs typeface="AdvOT8910dd71"/>
              </a:rPr>
              <a:t>phase plot of the 6 μm diameter Polystyrene microspheres reconstructed in a similar method</a:t>
            </a: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5" name="Rectangle 73"/>
          <p:cNvSpPr/>
          <p:nvPr/>
        </p:nvSpPr>
        <p:spPr>
          <a:xfrm>
            <a:off x="0" y="0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algn="l" rtl="0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</a:pPr>
            <a:r>
              <a:rPr lang="en-US" sz="36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Phase Imaging</a:t>
            </a:r>
            <a:endParaRPr lang="en-US" sz="3600" b="1" dirty="0">
              <a:effectLst>
                <a:outerShdw sx="0" sy="0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2" name="Picture 11" descr="E:\phase contrast project\Quantitative phase contrast\papers figures\fig 2 after revision.png">
            <a:extLst>
              <a:ext uri="{FF2B5EF4-FFF2-40B4-BE49-F238E27FC236}">
                <a16:creationId xmlns:a16="http://schemas.microsoft.com/office/drawing/2014/main" id="{7802BE7C-8CA9-48B3-91B8-5B0D47EE67BD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1521" b="1"/>
          <a:stretch/>
        </p:blipFill>
        <p:spPr bwMode="auto">
          <a:xfrm>
            <a:off x="4873812" y="1406067"/>
            <a:ext cx="3917648" cy="3878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734457-22C9-4E5F-9601-FD440782275D}"/>
              </a:ext>
            </a:extLst>
          </p:cNvPr>
          <p:cNvSpPr/>
          <p:nvPr/>
        </p:nvSpPr>
        <p:spPr>
          <a:xfrm>
            <a:off x="5481721" y="1045011"/>
            <a:ext cx="910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40" dirty="0">
                <a:latin typeface="Cambria" panose="02040503050406030204" pitchFamily="18" charset="0"/>
                <a:ea typeface="Times New Roman" panose="02020603050405020304" pitchFamily="18" charset="0"/>
                <a:cs typeface="AdvOT8910dd71"/>
              </a:rPr>
              <a:t>150 nm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B51494-6C6D-4F58-8FE3-AC2262A12FAF}"/>
              </a:ext>
            </a:extLst>
          </p:cNvPr>
          <p:cNvSpPr/>
          <p:nvPr/>
        </p:nvSpPr>
        <p:spPr>
          <a:xfrm>
            <a:off x="7401160" y="1045011"/>
            <a:ext cx="910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40" dirty="0">
                <a:latin typeface="Cambria" panose="02040503050406030204" pitchFamily="18" charset="0"/>
                <a:ea typeface="Times New Roman" panose="02020603050405020304" pitchFamily="18" charset="0"/>
                <a:cs typeface="AdvOT8910dd71"/>
              </a:rPr>
              <a:t>250 nm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0A8DD8-CC5B-431E-B900-27216D245523}"/>
              </a:ext>
            </a:extLst>
          </p:cNvPr>
          <p:cNvSpPr/>
          <p:nvPr/>
        </p:nvSpPr>
        <p:spPr>
          <a:xfrm>
            <a:off x="301812" y="1622435"/>
            <a:ext cx="4651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pc="-40" dirty="0">
                <a:latin typeface="Cambria" panose="02040503050406030204" pitchFamily="18" charset="0"/>
                <a:ea typeface="Times New Roman" panose="02020603050405020304" pitchFamily="18" charset="0"/>
                <a:cs typeface="AdvOT8910dd71"/>
              </a:rPr>
              <a:t>Phase-contrast images of phase targets captured by the camera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823287-FDC0-4644-939C-EFF2A6E41873}"/>
              </a:ext>
            </a:extLst>
          </p:cNvPr>
          <p:cNvSpPr/>
          <p:nvPr/>
        </p:nvSpPr>
        <p:spPr>
          <a:xfrm>
            <a:off x="301812" y="255862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pc="-40" dirty="0">
                <a:latin typeface="Cambria" panose="02040503050406030204" pitchFamily="18" charset="0"/>
                <a:ea typeface="Times New Roman" panose="02020603050405020304" pitchFamily="18" charset="0"/>
                <a:cs typeface="AdvOT8910dd71"/>
              </a:rPr>
              <a:t>Quantitative phase images obtained from the modified GSA output after initialization with the corresponding phase contrast images 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39F554-B823-4E3B-BEE2-C7D36BDF3A7C}"/>
              </a:ext>
            </a:extLst>
          </p:cNvPr>
          <p:cNvSpPr/>
          <p:nvPr/>
        </p:nvSpPr>
        <p:spPr>
          <a:xfrm>
            <a:off x="301812" y="37548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pc="-40" dirty="0">
                <a:latin typeface="Cambria" panose="02040503050406030204" pitchFamily="18" charset="0"/>
                <a:ea typeface="Times New Roman" panose="02020603050405020304" pitchFamily="18" charset="0"/>
                <a:cs typeface="AdvOT8910dd71"/>
              </a:rPr>
              <a:t>(e1) Intensity image captured by the camera without the phase contrast operation and (e2) the corresponding phase reconstruction by using the modified GSA.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F34F15-ED3E-49C0-8AD3-7934D9C79FB1}"/>
              </a:ext>
            </a:extLst>
          </p:cNvPr>
          <p:cNvSpPr/>
          <p:nvPr/>
        </p:nvSpPr>
        <p:spPr>
          <a:xfrm>
            <a:off x="4162043" y="5242136"/>
            <a:ext cx="4770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pc="-40" dirty="0">
                <a:latin typeface="Cambria" panose="02040503050406030204" pitchFamily="18" charset="0"/>
                <a:ea typeface="Times New Roman" panose="02020603050405020304" pitchFamily="18" charset="0"/>
                <a:cs typeface="AdvOT8910dd71"/>
              </a:rPr>
              <a:t>Phase plot of the 6 μm diameter Polystyrene microspheres reconstructed in a similar method 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E544FDB-DB21-482A-B750-40304FFDE275}"/>
              </a:ext>
            </a:extLst>
          </p:cNvPr>
          <p:cNvCxnSpPr>
            <a:cxnSpLocks/>
          </p:cNvCxnSpPr>
          <p:nvPr/>
        </p:nvCxnSpPr>
        <p:spPr>
          <a:xfrm flipV="1">
            <a:off x="6823396" y="4753086"/>
            <a:ext cx="829261" cy="5313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82817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32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82674" y="1040472"/>
            <a:ext cx="8750300" cy="503987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5" name="Rectangle 73"/>
          <p:cNvSpPr/>
          <p:nvPr/>
        </p:nvSpPr>
        <p:spPr>
          <a:xfrm>
            <a:off x="0" y="0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algn="l" rtl="0"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</a:pPr>
            <a:r>
              <a:rPr lang="en-US" sz="3600" b="1" dirty="0">
                <a:effectLst>
                  <a:outerShdw sx="0" sy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Phase Imaging</a:t>
            </a:r>
            <a:endParaRPr lang="en-US" sz="3600" b="1" dirty="0">
              <a:effectLst>
                <a:outerShdw sx="0" sy="0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189A91B-0591-4ACF-85E2-F8D14EFFBE4B}"/>
              </a:ext>
            </a:extLst>
          </p:cNvPr>
          <p:cNvGraphicFramePr>
            <a:graphicFrameLocks noGrp="1"/>
          </p:cNvGraphicFramePr>
          <p:nvPr/>
        </p:nvGraphicFramePr>
        <p:xfrm>
          <a:off x="4772026" y="1547144"/>
          <a:ext cx="3966631" cy="168047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54960">
                  <a:extLst>
                    <a:ext uri="{9D8B030D-6E8A-4147-A177-3AD203B41FA5}">
                      <a16:colId xmlns:a16="http://schemas.microsoft.com/office/drawing/2014/main" val="3665940078"/>
                    </a:ext>
                  </a:extLst>
                </a:gridCol>
                <a:gridCol w="1071328">
                  <a:extLst>
                    <a:ext uri="{9D8B030D-6E8A-4147-A177-3AD203B41FA5}">
                      <a16:colId xmlns:a16="http://schemas.microsoft.com/office/drawing/2014/main" val="1190699411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027526430"/>
                    </a:ext>
                  </a:extLst>
                </a:gridCol>
                <a:gridCol w="977783">
                  <a:extLst>
                    <a:ext uri="{9D8B030D-6E8A-4147-A177-3AD203B41FA5}">
                      <a16:colId xmlns:a16="http://schemas.microsoft.com/office/drawing/2014/main" val="1796329880"/>
                    </a:ext>
                  </a:extLst>
                </a:gridCol>
              </a:tblGrid>
              <a:tr h="3759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spc="-40" dirty="0">
                          <a:effectLst/>
                        </a:rPr>
                        <a:t>Phase object</a:t>
                      </a:r>
                      <a:endParaRPr lang="en-US" sz="1200" spc="-40" dirty="0">
                        <a:effectLst/>
                        <a:latin typeface="Cambria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iriam" panose="020B0502050101010101" pitchFamily="34" charset="-79"/>
                        </a:rPr>
                        <a:t>Phase contrast-based phase retrieval</a:t>
                      </a:r>
                      <a:endParaRPr lang="en-US" sz="1200" spc="-40" dirty="0">
                        <a:effectLst/>
                        <a:latin typeface="Cambria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spc="-40" dirty="0">
                        <a:effectLst/>
                        <a:latin typeface="Cambria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7250" algn="l"/>
                        </a:tabLst>
                        <a:defRPr/>
                      </a:pPr>
                      <a:r>
                        <a:rPr lang="en-US" sz="1200" spc="-40" dirty="0">
                          <a:effectLst/>
                          <a:latin typeface="Cambria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Holography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spc="-40" dirty="0">
                        <a:effectLst/>
                        <a:latin typeface="Cambria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1616516"/>
                  </a:ext>
                </a:extLst>
              </a:tr>
              <a:tr h="2937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spc="-40" dirty="0">
                          <a:effectLst/>
                        </a:rPr>
                        <a:t>USAF 1951 phase target (150 nm)</a:t>
                      </a:r>
                      <a:endParaRPr lang="en-US" sz="1200" spc="-40" dirty="0">
                        <a:effectLst/>
                        <a:latin typeface="Cambria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spc="-40" dirty="0">
                          <a:effectLst/>
                        </a:rPr>
                        <a:t>161 nm</a:t>
                      </a:r>
                      <a:endParaRPr lang="en-US" sz="1200" spc="-40" dirty="0">
                        <a:effectLst/>
                        <a:latin typeface="Cambria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2000" spc="-40" dirty="0">
                        <a:effectLst/>
                        <a:latin typeface="Cambria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spc="-40" dirty="0">
                          <a:effectLst/>
                          <a:latin typeface="+mn-lt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170 </a:t>
                      </a:r>
                      <a:r>
                        <a:rPr lang="en-US" sz="1200" spc="-40" dirty="0">
                          <a:effectLst/>
                        </a:rPr>
                        <a:t>nm</a:t>
                      </a:r>
                      <a:endParaRPr lang="en-US" sz="1200" spc="-40" dirty="0">
                        <a:effectLst/>
                        <a:latin typeface="+mn-lt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0255688"/>
                  </a:ext>
                </a:extLst>
              </a:tr>
              <a:tr h="2937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spc="-40" dirty="0">
                          <a:effectLst/>
                        </a:rPr>
                        <a:t>USAF 1951 phase target (250 nm)</a:t>
                      </a:r>
                      <a:endParaRPr lang="en-US" sz="1200" spc="-40" dirty="0">
                        <a:effectLst/>
                        <a:latin typeface="Cambria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spc="-40" dirty="0">
                          <a:effectLst/>
                        </a:rPr>
                        <a:t>244 nm</a:t>
                      </a:r>
                      <a:endParaRPr lang="en-US" sz="1200" spc="-40" dirty="0">
                        <a:effectLst/>
                        <a:latin typeface="Cambria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spc="-40" dirty="0">
                        <a:effectLst/>
                        <a:latin typeface="Cambria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267 </a:t>
                      </a:r>
                      <a:r>
                        <a:rPr lang="en-US" sz="1200" spc="-40" dirty="0">
                          <a:effectLst/>
                        </a:rPr>
                        <a:t>nm</a:t>
                      </a:r>
                      <a:endParaRPr lang="en-US" sz="1200" spc="-40" dirty="0">
                        <a:effectLst/>
                        <a:latin typeface="Cambria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7526950"/>
                  </a:ext>
                </a:extLst>
              </a:tr>
              <a:tr h="400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spc="-40" dirty="0">
                          <a:effectLst/>
                        </a:rPr>
                        <a:t>Polystyrene microspheres (6 μm diameter)</a:t>
                      </a:r>
                      <a:endParaRPr lang="en-US" sz="1200" spc="-40" dirty="0">
                        <a:effectLst/>
                        <a:latin typeface="Cambria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spc="-40" dirty="0">
                          <a:effectLst/>
                        </a:rPr>
                        <a:t>6.04 μm </a:t>
                      </a:r>
                      <a:endParaRPr lang="en-US" sz="1200" spc="-40" dirty="0">
                        <a:effectLst/>
                        <a:latin typeface="Cambria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1200" spc="-40" dirty="0">
                        <a:effectLst/>
                        <a:latin typeface="+mn-lt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1200" spc="-40" dirty="0">
                          <a:effectLst/>
                          <a:latin typeface="+mn-lt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5.78 </a:t>
                      </a:r>
                      <a:r>
                        <a:rPr lang="en-US" sz="1200" spc="-40" dirty="0">
                          <a:effectLst/>
                          <a:latin typeface="+mn-lt"/>
                        </a:rPr>
                        <a:t>μm</a:t>
                      </a:r>
                      <a:endParaRPr lang="en-US" sz="1200" spc="-40" dirty="0">
                        <a:effectLst/>
                        <a:latin typeface="+mn-lt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4769159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B2222C45-6714-47D2-8F76-D56E3CEA7544}"/>
              </a:ext>
            </a:extLst>
          </p:cNvPr>
          <p:cNvSpPr/>
          <p:nvPr/>
        </p:nvSpPr>
        <p:spPr>
          <a:xfrm>
            <a:off x="5687677" y="1116828"/>
            <a:ext cx="2135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Quantitative analysis</a:t>
            </a:r>
            <a:endParaRPr lang="he-IL" dirty="0"/>
          </a:p>
        </p:txBody>
      </p:sp>
      <p:pic>
        <p:nvPicPr>
          <p:cNvPr id="17" name="Picture 16" descr="E:\phase contrast project\Quantitative phase contrast\papers figures\Graph1.png">
            <a:extLst>
              <a:ext uri="{FF2B5EF4-FFF2-40B4-BE49-F238E27FC236}">
                <a16:creationId xmlns:a16="http://schemas.microsoft.com/office/drawing/2014/main" id="{412A3016-4B17-4D50-9FD9-E29C8D3FA4AA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5" t="43237" r="12507" b="8696"/>
          <a:stretch/>
        </p:blipFill>
        <p:spPr bwMode="auto">
          <a:xfrm>
            <a:off x="276225" y="1282244"/>
            <a:ext cx="4095750" cy="24990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910D970-51A0-4CDA-ABF3-37E2057CE158}"/>
              </a:ext>
            </a:extLst>
          </p:cNvPr>
          <p:cNvSpPr/>
          <p:nvPr/>
        </p:nvSpPr>
        <p:spPr>
          <a:xfrm>
            <a:off x="327390" y="3826771"/>
            <a:ext cx="69656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Convergence plots of the recovered phase distribution from the modified GSA. Normalized (to the initial MSE) mean square error (MSE) in log scale as a function of the iteration number in linear scale, for the three examined objects and a simulated object shows that convergence to MSE&lt;10</a:t>
            </a:r>
            <a:r>
              <a:rPr lang="en-US" b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achieved within a maximum of 10 iterations. </a:t>
            </a:r>
            <a:endParaRPr lang="en-US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379C47-BD32-449F-A0F3-6645DFD7F82F}"/>
              </a:ext>
            </a:extLst>
          </p:cNvPr>
          <p:cNvSpPr/>
          <p:nvPr/>
        </p:nvSpPr>
        <p:spPr>
          <a:xfrm>
            <a:off x="276225" y="5479562"/>
            <a:ext cx="85054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N. Hai, and J. Rosen, “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Miriam" panose="020B0502050101010101" pitchFamily="34" charset="-79"/>
              </a:rPr>
              <a:t>Phase contrast-based phase retrieval: a bridge between qualitative phase contrast and quantitative phase imaging by phase retrieval algorithms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,” Opt. Lett. 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45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Miriam" panose="020B0502050101010101" pitchFamily="34" charset="-79"/>
              </a:rPr>
              <a:t>(20),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5812-5815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Miriam" panose="020B0502050101010101" pitchFamily="34" charset="-79"/>
              </a:rPr>
              <a:t> (2020).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7707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11026" y="1027289"/>
            <a:ext cx="8750300" cy="49846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46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ectangle 46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sp>
        <p:nvSpPr>
          <p:cNvPr id="65" name="Rectangle 73"/>
          <p:cNvSpPr/>
          <p:nvPr/>
        </p:nvSpPr>
        <p:spPr>
          <a:xfrm>
            <a:off x="-14176" y="-9985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66675" y="-19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DEDB2C-9FD6-0E65-CD01-EB87B25FE01A}"/>
              </a:ext>
            </a:extLst>
          </p:cNvPr>
          <p:cNvSpPr txBox="1"/>
          <p:nvPr/>
        </p:nvSpPr>
        <p:spPr>
          <a:xfrm>
            <a:off x="880654" y="115650"/>
            <a:ext cx="76458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+mj-lt"/>
              </a:rPr>
              <a:t>Conclusions and Challenges </a:t>
            </a:r>
            <a:endParaRPr lang="en-IL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A89677-F9AD-CDCE-6FC5-2927CCA282E6}"/>
              </a:ext>
            </a:extLst>
          </p:cNvPr>
          <p:cNvSpPr txBox="1"/>
          <p:nvPr/>
        </p:nvSpPr>
        <p:spPr>
          <a:xfrm>
            <a:off x="211026" y="1062781"/>
            <a:ext cx="8932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Inventions can sometimes be nothing more than a new and unexpected combination of well-known and unrelated ideas. Therefore, it is essential to read about other close or far 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studies 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and to stay open-minded to as many as possible influences from others.</a:t>
            </a:r>
            <a:endParaRPr lang="en-US" sz="2400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AF0688-A106-F357-71E5-8356D7C8030C}"/>
              </a:ext>
            </a:extLst>
          </p:cNvPr>
          <p:cNvSpPr txBox="1"/>
          <p:nvPr/>
        </p:nvSpPr>
        <p:spPr>
          <a:xfrm>
            <a:off x="211026" y="3001773"/>
            <a:ext cx="8750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b="1" dirty="0"/>
              <a:t>Incoherent imaging with synthetic aperture imaging should be explored further. Instead of working with a baseline interferometer,  a method based on local detection should be studied.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18C6EF-FB21-122B-BAD1-72E3FC929F15}"/>
              </a:ext>
            </a:extLst>
          </p:cNvPr>
          <p:cNvSpPr txBox="1"/>
          <p:nvPr/>
        </p:nvSpPr>
        <p:spPr>
          <a:xfrm>
            <a:off x="196850" y="4659895"/>
            <a:ext cx="87503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b="1" dirty="0"/>
              <a:t>Better methods should be explored in the areas of image sectioning, tomography, and imaging through a scattering medium.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96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3"/>
          <p:cNvSpPr/>
          <p:nvPr/>
        </p:nvSpPr>
        <p:spPr>
          <a:xfrm>
            <a:off x="0" y="0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139748" y="1070141"/>
            <a:ext cx="8883511" cy="485588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173" name="TextBox 36"/>
          <p:cNvSpPr txBox="1">
            <a:spLocks noChangeArrowheads="1"/>
          </p:cNvSpPr>
          <p:nvPr/>
        </p:nvSpPr>
        <p:spPr bwMode="auto">
          <a:xfrm>
            <a:off x="196850" y="56708"/>
            <a:ext cx="8307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hangingPunct="1"/>
            <a:r>
              <a:rPr lang="en-US" sz="4400" b="1" dirty="0">
                <a:solidFill>
                  <a:schemeClr val="bg1"/>
                </a:solidFill>
              </a:rPr>
              <a:t>Acknowledgment</a:t>
            </a:r>
          </a:p>
          <a:p>
            <a:pPr algn="l" rtl="0" eaLnBrk="1" hangingPunct="1"/>
            <a:endParaRPr lang="en-US" sz="28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644775" y="6672263"/>
            <a:ext cx="59769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1026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grpSp>
        <p:nvGrpSpPr>
          <p:cNvPr id="7183" name="Group 7182">
            <a:extLst>
              <a:ext uri="{FF2B5EF4-FFF2-40B4-BE49-F238E27FC236}">
                <a16:creationId xmlns:a16="http://schemas.microsoft.com/office/drawing/2014/main" id="{D995410C-86B4-4133-B871-D43225377373}"/>
              </a:ext>
            </a:extLst>
          </p:cNvPr>
          <p:cNvGrpSpPr/>
          <p:nvPr/>
        </p:nvGrpSpPr>
        <p:grpSpPr>
          <a:xfrm>
            <a:off x="12886" y="1900720"/>
            <a:ext cx="9057830" cy="3980494"/>
            <a:chOff x="709430" y="1502618"/>
            <a:chExt cx="9057830" cy="398049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D4D8107-209A-4270-99F5-F2CAAAD77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101" t="51482" r="51667" b="21852"/>
            <a:stretch/>
          </p:blipFill>
          <p:spPr>
            <a:xfrm>
              <a:off x="5292192" y="1509045"/>
              <a:ext cx="1307350" cy="1482024"/>
            </a:xfrm>
            <a:prstGeom prst="ellipse">
              <a:avLst/>
            </a:prstGeom>
            <a:ln w="38100">
              <a:noFill/>
            </a:ln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4EF7FDC-5687-47B2-965A-88D9FC6DB324}"/>
                </a:ext>
              </a:extLst>
            </p:cNvPr>
            <p:cNvGrpSpPr/>
            <p:nvPr/>
          </p:nvGrpSpPr>
          <p:grpSpPr>
            <a:xfrm>
              <a:off x="6593644" y="1523953"/>
              <a:ext cx="1452129" cy="2198862"/>
              <a:chOff x="5775823" y="1575520"/>
              <a:chExt cx="1452129" cy="2198862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139775FA-6582-4746-A799-25676C6486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0000" t="51482" r="66667" b="21852"/>
              <a:stretch/>
            </p:blipFill>
            <p:spPr>
              <a:xfrm>
                <a:off x="5853961" y="1575520"/>
                <a:ext cx="1320111" cy="1485125"/>
              </a:xfrm>
              <a:prstGeom prst="ellipse">
                <a:avLst/>
              </a:prstGeom>
              <a:ln w="38100">
                <a:noFill/>
              </a:ln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A664AD0-DC56-4DD9-960C-F54EE4EC287B}"/>
                  </a:ext>
                </a:extLst>
              </p:cNvPr>
              <p:cNvSpPr txBox="1"/>
              <p:nvPr/>
            </p:nvSpPr>
            <p:spPr>
              <a:xfrm>
                <a:off x="5775823" y="2974163"/>
                <a:ext cx="1452129" cy="800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Bahnschrift SemiBold SemiConden" panose="020B0502040204020203" pitchFamily="34" charset="0"/>
                  </a:rPr>
                  <a:t>Dr. </a:t>
                </a:r>
                <a:r>
                  <a:rPr lang="en-US" sz="1400" b="1" dirty="0">
                    <a:latin typeface="+mj-lt"/>
                  </a:rPr>
                  <a:t>Angika Bulbul</a:t>
                </a:r>
              </a:p>
              <a:p>
                <a:pPr algn="ctr"/>
                <a:r>
                  <a:rPr lang="en-US" sz="1400" dirty="0">
                    <a:latin typeface="+mj-lt"/>
                  </a:rPr>
                  <a:t>PhD Student</a:t>
                </a:r>
              </a:p>
              <a:p>
                <a:endParaRPr lang="en-US" b="1" dirty="0">
                  <a:latin typeface="Bahnschrift SemiBold SemiConden" panose="020B0502040204020203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626D3C8-4D83-4313-A8F9-8F66DC0A71EA}"/>
                </a:ext>
              </a:extLst>
            </p:cNvPr>
            <p:cNvGrpSpPr/>
            <p:nvPr/>
          </p:nvGrpSpPr>
          <p:grpSpPr>
            <a:xfrm>
              <a:off x="709430" y="1511283"/>
              <a:ext cx="2258532" cy="2200434"/>
              <a:chOff x="5244535" y="3523904"/>
              <a:chExt cx="2258532" cy="2200434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BBB09607-2F1C-41B3-A45B-ACF125C635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5138" y="3523904"/>
                <a:ext cx="1188661" cy="1476343"/>
              </a:xfrm>
              <a:prstGeom prst="ellipse">
                <a:avLst/>
              </a:prstGeom>
              <a:ln w="38100">
                <a:noFill/>
              </a:ln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470D0B9-6E65-450B-A882-66F76F1166B1}"/>
                  </a:ext>
                </a:extLst>
              </p:cNvPr>
              <p:cNvSpPr txBox="1"/>
              <p:nvPr/>
            </p:nvSpPr>
            <p:spPr>
              <a:xfrm>
                <a:off x="5244535" y="4924119"/>
                <a:ext cx="2258532" cy="800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Prof. Vijayakumar Anand </a:t>
                </a:r>
                <a:r>
                  <a:rPr lang="en-US" sz="1400" dirty="0" err="1"/>
                  <a:t>PostDoc</a:t>
                </a:r>
                <a:endParaRPr lang="en-US" sz="1400" dirty="0"/>
              </a:p>
              <a:p>
                <a:pPr algn="l"/>
                <a:endParaRPr lang="en-US" b="1" dirty="0">
                  <a:latin typeface="Bahnschrift SemiBold SemiConden" panose="020B0502040204020203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CA8BA0D-0814-4C69-874E-CC5A54F05150}"/>
                </a:ext>
              </a:extLst>
            </p:cNvPr>
            <p:cNvGrpSpPr/>
            <p:nvPr/>
          </p:nvGrpSpPr>
          <p:grpSpPr>
            <a:xfrm>
              <a:off x="7961958" y="1502618"/>
              <a:ext cx="1805302" cy="2151659"/>
              <a:chOff x="2833106" y="1603060"/>
              <a:chExt cx="1805302" cy="2151659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3290928-D875-461C-BAC4-2A0EB10BEE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5833" t="21853" r="20834" b="51481"/>
              <a:stretch/>
            </p:blipFill>
            <p:spPr>
              <a:xfrm>
                <a:off x="3067931" y="1603060"/>
                <a:ext cx="1301668" cy="1464377"/>
              </a:xfrm>
              <a:prstGeom prst="ellipse">
                <a:avLst/>
              </a:prstGeom>
              <a:ln w="38100">
                <a:noFill/>
              </a:ln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CACB072-F891-4318-BFC5-82600994754B}"/>
                  </a:ext>
                </a:extLst>
              </p:cNvPr>
              <p:cNvSpPr txBox="1"/>
              <p:nvPr/>
            </p:nvSpPr>
            <p:spPr>
              <a:xfrm>
                <a:off x="2833106" y="3016055"/>
                <a:ext cx="1805302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Bahnschrift SemiBold SemiConden" panose="020B0502040204020203" pitchFamily="34" charset="0"/>
                  </a:rPr>
                  <a:t>Dr. </a:t>
                </a:r>
                <a:r>
                  <a:rPr lang="en-US" sz="1400" b="1" dirty="0" err="1">
                    <a:latin typeface="Bahnschrift SemiBold SemiConden" panose="020B0502040204020203" pitchFamily="34" charset="0"/>
                  </a:rPr>
                  <a:t>Saswata</a:t>
                </a:r>
                <a:r>
                  <a:rPr lang="en-US" sz="1400" b="1" dirty="0">
                    <a:latin typeface="Bahnschrift SemiBold SemiConden" panose="020B0502040204020203" pitchFamily="34" charset="0"/>
                  </a:rPr>
                  <a:t> Mukherjee</a:t>
                </a:r>
              </a:p>
              <a:p>
                <a:pPr algn="ctr"/>
                <a:r>
                  <a:rPr lang="en-US" sz="1400" dirty="0"/>
                  <a:t>PhD Student</a:t>
                </a:r>
              </a:p>
              <a:p>
                <a:pPr algn="ctr"/>
                <a:endParaRPr lang="en-US" sz="1400" b="1" dirty="0">
                  <a:latin typeface="Bahnschrift SemiBold SemiConden" panose="020B0502040204020203" pitchFamily="34" charset="0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EF8606D-6B27-4A89-A659-1115717E79CA}"/>
                </a:ext>
              </a:extLst>
            </p:cNvPr>
            <p:cNvSpPr txBox="1"/>
            <p:nvPr/>
          </p:nvSpPr>
          <p:spPr>
            <a:xfrm>
              <a:off x="7017106" y="4951269"/>
              <a:ext cx="109831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Nitin Dubey</a:t>
              </a:r>
            </a:p>
            <a:p>
              <a:pPr algn="ctr"/>
              <a:r>
                <a:rPr lang="en-US" sz="1400" dirty="0"/>
                <a:t>PhD Student</a:t>
              </a:r>
            </a:p>
          </p:txBody>
        </p:sp>
        <p:sp>
          <p:nvSpPr>
            <p:cNvPr id="7182" name="TextBox 7181">
              <a:extLst>
                <a:ext uri="{FF2B5EF4-FFF2-40B4-BE49-F238E27FC236}">
                  <a16:creationId xmlns:a16="http://schemas.microsoft.com/office/drawing/2014/main" id="{8E1C0BFE-9A11-48B9-9C0B-75A75DCDB404}"/>
                </a:ext>
              </a:extLst>
            </p:cNvPr>
            <p:cNvSpPr txBox="1"/>
            <p:nvPr/>
          </p:nvSpPr>
          <p:spPr>
            <a:xfrm>
              <a:off x="8106062" y="4959892"/>
              <a:ext cx="16137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Dr. Nathaniel </a:t>
              </a:r>
              <a:r>
                <a:rPr lang="en-US" sz="1400" b="1" dirty="0"/>
                <a:t>Hai</a:t>
              </a:r>
            </a:p>
            <a:p>
              <a:pPr algn="ctr"/>
              <a:r>
                <a:rPr lang="en-US" sz="1400" dirty="0"/>
                <a:t>PhD Student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7860723-283A-CF80-197F-A853ED98F900}"/>
              </a:ext>
            </a:extLst>
          </p:cNvPr>
          <p:cNvGrpSpPr/>
          <p:nvPr/>
        </p:nvGrpSpPr>
        <p:grpSpPr>
          <a:xfrm>
            <a:off x="4572000" y="3709710"/>
            <a:ext cx="1649903" cy="2012036"/>
            <a:chOff x="2257086" y="1720381"/>
            <a:chExt cx="1649903" cy="2012036"/>
          </a:xfrm>
        </p:grpSpPr>
        <p:pic>
          <p:nvPicPr>
            <p:cNvPr id="39" name="Picture 38" descr="A person with a mustache&#10;&#10;Description automatically generated with medium confidence">
              <a:extLst>
                <a:ext uri="{FF2B5EF4-FFF2-40B4-BE49-F238E27FC236}">
                  <a16:creationId xmlns:a16="http://schemas.microsoft.com/office/drawing/2014/main" id="{254CEDBE-6495-6D36-B7E0-1DD83CF42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6745" y="1870027"/>
              <a:ext cx="1096377" cy="1512191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AE703F7-570C-D931-9650-C5A1D826BA83}"/>
                </a:ext>
              </a:extLst>
            </p:cNvPr>
            <p:cNvSpPr/>
            <p:nvPr/>
          </p:nvSpPr>
          <p:spPr>
            <a:xfrm>
              <a:off x="2257086" y="1720381"/>
              <a:ext cx="1649903" cy="2012036"/>
            </a:xfrm>
            <a:prstGeom prst="ellipse">
              <a:avLst/>
            </a:prstGeom>
            <a:noFill/>
            <a:ln w="2540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E742B6B-F8B0-5809-C3AF-E5C6587347C7}"/>
              </a:ext>
            </a:extLst>
          </p:cNvPr>
          <p:cNvSpPr txBox="1"/>
          <p:nvPr/>
        </p:nvSpPr>
        <p:spPr>
          <a:xfrm>
            <a:off x="4699668" y="5374804"/>
            <a:ext cx="141256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Jawahar Desai </a:t>
            </a:r>
          </a:p>
          <a:p>
            <a:pPr algn="ctr"/>
            <a:r>
              <a:rPr lang="en-US" sz="1400" dirty="0">
                <a:latin typeface="+mj-lt"/>
              </a:rPr>
              <a:t>PhD Student</a:t>
            </a:r>
          </a:p>
        </p:txBody>
      </p:sp>
      <p:pic>
        <p:nvPicPr>
          <p:cNvPr id="7185" name="Picture 7184">
            <a:extLst>
              <a:ext uri="{FF2B5EF4-FFF2-40B4-BE49-F238E27FC236}">
                <a16:creationId xmlns:a16="http://schemas.microsoft.com/office/drawing/2014/main" id="{2E962AD0-6BE1-4DC7-93C6-2A5DEB544E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00" y="1300007"/>
            <a:ext cx="3543300" cy="476250"/>
          </a:xfrm>
          <a:prstGeom prst="rect">
            <a:avLst/>
          </a:prstGeom>
        </p:spPr>
      </p:pic>
      <p:pic>
        <p:nvPicPr>
          <p:cNvPr id="47" name="Picture 46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7205C017-E5E1-B70A-1C38-B1A0141B9D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679" y="1997622"/>
            <a:ext cx="1296515" cy="129075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D05F386-5445-EFE2-CE3B-88E3C3420CD9}"/>
              </a:ext>
            </a:extLst>
          </p:cNvPr>
          <p:cNvSpPr txBox="1"/>
          <p:nvPr/>
        </p:nvSpPr>
        <p:spPr>
          <a:xfrm>
            <a:off x="2171310" y="3292676"/>
            <a:ext cx="136928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Bahnschrift SemiBold SemiConden" panose="020B0502040204020203" pitchFamily="34" charset="0"/>
              </a:rPr>
              <a:t>Prof. Ravi Kumar</a:t>
            </a:r>
          </a:p>
          <a:p>
            <a:pPr algn="ctr"/>
            <a:r>
              <a:rPr lang="en-US" sz="1400" dirty="0" err="1"/>
              <a:t>PostDoc</a:t>
            </a:r>
            <a:endParaRPr lang="en-US" sz="1400" b="1" dirty="0">
              <a:latin typeface="Bahnschrift SemiBold SemiConden" panose="020B0502040204020203" pitchFamily="34" charset="0"/>
            </a:endParaRP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68FE4C99-62A2-841D-D2C4-F74365A4EA36}"/>
              </a:ext>
            </a:extLst>
          </p:cNvPr>
          <p:cNvSpPr/>
          <p:nvPr/>
        </p:nvSpPr>
        <p:spPr>
          <a:xfrm>
            <a:off x="4234353" y="994879"/>
            <a:ext cx="4769899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solidFill>
                  <a:schemeClr val="tx1"/>
                </a:solidFill>
              </a:rPr>
              <a:t>Thank you for your attention </a:t>
            </a:r>
          </a:p>
        </p:txBody>
      </p:sp>
      <p:grpSp>
        <p:nvGrpSpPr>
          <p:cNvPr id="7181" name="Group 7180">
            <a:extLst>
              <a:ext uri="{FF2B5EF4-FFF2-40B4-BE49-F238E27FC236}">
                <a16:creationId xmlns:a16="http://schemas.microsoft.com/office/drawing/2014/main" id="{7B1D81A9-D8F3-40A4-A621-A85C9FE4A632}"/>
              </a:ext>
            </a:extLst>
          </p:cNvPr>
          <p:cNvGrpSpPr/>
          <p:nvPr/>
        </p:nvGrpSpPr>
        <p:grpSpPr>
          <a:xfrm>
            <a:off x="376335" y="3882718"/>
            <a:ext cx="4259609" cy="2173108"/>
            <a:chOff x="242376" y="4023511"/>
            <a:chExt cx="4259609" cy="2173108"/>
          </a:xfrm>
        </p:grpSpPr>
        <p:grpSp>
          <p:nvGrpSpPr>
            <p:cNvPr id="7169" name="Group 7168">
              <a:extLst>
                <a:ext uri="{FF2B5EF4-FFF2-40B4-BE49-F238E27FC236}">
                  <a16:creationId xmlns:a16="http://schemas.microsoft.com/office/drawing/2014/main" id="{0A0D52AE-FE85-4522-89CE-F36CBBC1FA78}"/>
                </a:ext>
              </a:extLst>
            </p:cNvPr>
            <p:cNvGrpSpPr/>
            <p:nvPr/>
          </p:nvGrpSpPr>
          <p:grpSpPr>
            <a:xfrm>
              <a:off x="242376" y="4050258"/>
              <a:ext cx="1361235" cy="1987307"/>
              <a:chOff x="2362578" y="3524044"/>
              <a:chExt cx="1361235" cy="1987307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C8888C1-4D2B-4A31-AB3C-66DAEED253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35000" t="30741" r="51667" b="42593"/>
              <a:stretch/>
            </p:blipFill>
            <p:spPr>
              <a:xfrm>
                <a:off x="2440808" y="3524044"/>
                <a:ext cx="1283005" cy="1443381"/>
              </a:xfrm>
              <a:prstGeom prst="ellipse">
                <a:avLst/>
              </a:prstGeom>
              <a:ln w="38100">
                <a:noFill/>
              </a:ln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95E191-5CDD-4B45-B6BF-A471E06347CD}"/>
                  </a:ext>
                </a:extLst>
              </p:cNvPr>
              <p:cNvSpPr txBox="1"/>
              <p:nvPr/>
            </p:nvSpPr>
            <p:spPr>
              <a:xfrm>
                <a:off x="2362578" y="4988131"/>
                <a:ext cx="135325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Bahnschrift SemiBold SemiConden" panose="020B0502040204020203" pitchFamily="34" charset="0"/>
                  </a:rPr>
                  <a:t>Dr. Manoj Kumar</a:t>
                </a:r>
              </a:p>
              <a:p>
                <a:pPr algn="ctr"/>
                <a:r>
                  <a:rPr lang="en-US" sz="1400" dirty="0" err="1"/>
                  <a:t>PostDoc</a:t>
                </a:r>
                <a:endParaRPr lang="en-US" sz="1400" b="1" dirty="0">
                  <a:latin typeface="Bahnschrift SemiBold SemiConden" panose="020B0502040204020203" pitchFamily="34" charset="0"/>
                </a:endParaRPr>
              </a:p>
            </p:txBody>
          </p:sp>
        </p:grpSp>
        <p:grpSp>
          <p:nvGrpSpPr>
            <p:cNvPr id="7168" name="Group 7167">
              <a:extLst>
                <a:ext uri="{FF2B5EF4-FFF2-40B4-BE49-F238E27FC236}">
                  <a16:creationId xmlns:a16="http://schemas.microsoft.com/office/drawing/2014/main" id="{45376F4D-FFD7-4A03-BCBF-15899BE81F1E}"/>
                </a:ext>
              </a:extLst>
            </p:cNvPr>
            <p:cNvGrpSpPr/>
            <p:nvPr/>
          </p:nvGrpSpPr>
          <p:grpSpPr>
            <a:xfrm>
              <a:off x="1816463" y="4023511"/>
              <a:ext cx="1210466" cy="2173108"/>
              <a:chOff x="4002040" y="3512995"/>
              <a:chExt cx="1210466" cy="2173108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F159321-A8D9-44DF-9A17-00DADAACFB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66667" t="61852" r="21667" b="12963"/>
              <a:stretch/>
            </p:blipFill>
            <p:spPr>
              <a:xfrm>
                <a:off x="4002040" y="3512995"/>
                <a:ext cx="1210466" cy="1469852"/>
              </a:xfrm>
              <a:prstGeom prst="ellipse">
                <a:avLst/>
              </a:prstGeom>
              <a:noFill/>
              <a:ln w="38100">
                <a:noFill/>
              </a:ln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D0E399E-21AB-4C5A-964F-894F5A9E412A}"/>
                  </a:ext>
                </a:extLst>
              </p:cNvPr>
              <p:cNvSpPr txBox="1"/>
              <p:nvPr/>
            </p:nvSpPr>
            <p:spPr>
              <a:xfrm>
                <a:off x="4002040" y="4947439"/>
                <a:ext cx="1189749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Bahnschrift SemiBold SemiConden" panose="020B0502040204020203" pitchFamily="34" charset="0"/>
                  </a:rPr>
                  <a:t>Dr. Roy </a:t>
                </a:r>
                <a:r>
                  <a:rPr lang="en-US" sz="1400" b="1" dirty="0" err="1">
                    <a:latin typeface="Bahnschrift SemiBold SemiConden" panose="020B0502040204020203" pitchFamily="34" charset="0"/>
                  </a:rPr>
                  <a:t>Kelner</a:t>
                </a:r>
                <a:endParaRPr lang="en-US" sz="1400" b="1" dirty="0">
                  <a:latin typeface="Bahnschrift SemiBold SemiConden" panose="020B0502040204020203" pitchFamily="34" charset="0"/>
                </a:endParaRPr>
              </a:p>
              <a:p>
                <a:pPr algn="ctr"/>
                <a:r>
                  <a:rPr lang="en-US" sz="1400" dirty="0"/>
                  <a:t>PhD Student</a:t>
                </a:r>
              </a:p>
              <a:p>
                <a:pPr algn="ctr"/>
                <a:endParaRPr lang="en-US" sz="1400" b="1" dirty="0">
                  <a:latin typeface="Bahnschrift SemiBold SemiConden" panose="020B0502040204020203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2001009-15A7-490B-BF1B-A81C2D4A107C}"/>
                </a:ext>
              </a:extLst>
            </p:cNvPr>
            <p:cNvGrpSpPr/>
            <p:nvPr/>
          </p:nvGrpSpPr>
          <p:grpSpPr>
            <a:xfrm>
              <a:off x="3081904" y="4041588"/>
              <a:ext cx="1420081" cy="1955598"/>
              <a:chOff x="6869616" y="1531141"/>
              <a:chExt cx="1420081" cy="1955598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D55643-A6FF-4DD4-9389-84191D31A528}"/>
                  </a:ext>
                </a:extLst>
              </p:cNvPr>
              <p:cNvSpPr txBox="1"/>
              <p:nvPr/>
            </p:nvSpPr>
            <p:spPr>
              <a:xfrm>
                <a:off x="6869616" y="2963519"/>
                <a:ext cx="1420081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Bahnschrift SemiBold SemiConden" panose="020B0502040204020203" pitchFamily="34" charset="0"/>
                  </a:rPr>
                  <a:t>Dr. Yuval </a:t>
                </a:r>
                <a:r>
                  <a:rPr lang="en-US" sz="1400" b="1" dirty="0" err="1">
                    <a:latin typeface="Bahnschrift SemiBold SemiConden" panose="020B0502040204020203" pitchFamily="34" charset="0"/>
                  </a:rPr>
                  <a:t>Kashter</a:t>
                </a:r>
                <a:endParaRPr lang="en-US" sz="1400" b="1" dirty="0">
                  <a:latin typeface="Bahnschrift SemiBold SemiConden" panose="020B0502040204020203" pitchFamily="34" charset="0"/>
                </a:endParaRPr>
              </a:p>
              <a:p>
                <a:pPr algn="ctr"/>
                <a:r>
                  <a:rPr lang="en-US" sz="1400" dirty="0"/>
                  <a:t>PhD Student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C1A7A86A-BB2B-4FA0-9BD0-25C2159A0C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50833" t="30506" r="35966" b="42593"/>
              <a:stretch/>
            </p:blipFill>
            <p:spPr>
              <a:xfrm>
                <a:off x="6944562" y="1531141"/>
                <a:ext cx="1281191" cy="1472757"/>
              </a:xfrm>
              <a:prstGeom prst="ellipse">
                <a:avLst/>
              </a:prstGeom>
              <a:ln w="38100">
                <a:noFill/>
              </a:ln>
            </p:spPr>
          </p:pic>
        </p:grpSp>
      </p:grpSp>
      <p:pic>
        <p:nvPicPr>
          <p:cNvPr id="8" name="Picture 7" descr="A picture containing mirror, photo, reflection, showing&#10;&#10;Description automatically generated">
            <a:extLst>
              <a:ext uri="{FF2B5EF4-FFF2-40B4-BE49-F238E27FC236}">
                <a16:creationId xmlns:a16="http://schemas.microsoft.com/office/drawing/2014/main" id="{510FF615-9957-EA02-C62F-0905FBD11B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44" y="3941723"/>
            <a:ext cx="1560912" cy="1406536"/>
          </a:xfrm>
          <a:prstGeom prst="rect">
            <a:avLst/>
          </a:prstGeom>
        </p:spPr>
      </p:pic>
      <p:pic>
        <p:nvPicPr>
          <p:cNvPr id="9" name="Picture 8" descr="A close up of a person&#10;&#10;Description automatically generated">
            <a:extLst>
              <a:ext uri="{FF2B5EF4-FFF2-40B4-BE49-F238E27FC236}">
                <a16:creationId xmlns:a16="http://schemas.microsoft.com/office/drawing/2014/main" id="{D85A178C-3B54-AB4C-D011-302E3230098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113" y="3994427"/>
            <a:ext cx="1329228" cy="13377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A4D869-C97D-CAD3-30D1-0CD2D05F5316}"/>
              </a:ext>
            </a:extLst>
          </p:cNvPr>
          <p:cNvSpPr txBox="1"/>
          <p:nvPr/>
        </p:nvSpPr>
        <p:spPr>
          <a:xfrm>
            <a:off x="4454634" y="3322608"/>
            <a:ext cx="1635997" cy="8002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Bahnschrift SemiBold SemiConden" panose="020B0502040204020203" pitchFamily="34" charset="0"/>
              </a:rPr>
              <a:t>Dr. </a:t>
            </a:r>
            <a:r>
              <a:rPr lang="en-US" sz="1400" b="1" dirty="0"/>
              <a:t>Mani R. Rai</a:t>
            </a:r>
          </a:p>
          <a:p>
            <a:pPr algn="ctr"/>
            <a:r>
              <a:rPr lang="en-US" sz="1400" dirty="0"/>
              <a:t>PhD Student</a:t>
            </a:r>
          </a:p>
          <a:p>
            <a:pPr algn="ctr"/>
            <a:endParaRPr lang="en-US" b="1" dirty="0">
              <a:latin typeface="Bahnschrift SemiBold SemiConden" panose="020B0502040204020203" pitchFamily="34" charset="0"/>
            </a:endParaRPr>
          </a:p>
        </p:txBody>
      </p:sp>
      <p:pic>
        <p:nvPicPr>
          <p:cNvPr id="14" name="Picture 13" descr="A picture containing person, wall, person, smiling&#10;&#10;Description automatically generated">
            <a:extLst>
              <a:ext uri="{FF2B5EF4-FFF2-40B4-BE49-F238E27FC236}">
                <a16:creationId xmlns:a16="http://schemas.microsoft.com/office/drawing/2014/main" id="{D8E2D7D1-1654-1E72-CE83-2BAD72B99F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41" y="1990693"/>
            <a:ext cx="899405" cy="13047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028856-489B-D183-416A-C270FFDA3AC1}"/>
              </a:ext>
            </a:extLst>
          </p:cNvPr>
          <p:cNvSpPr txBox="1"/>
          <p:nvPr/>
        </p:nvSpPr>
        <p:spPr>
          <a:xfrm>
            <a:off x="3260736" y="3308326"/>
            <a:ext cx="1635997" cy="8002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Bahnschrift SemiBold SemiConden" panose="020B0502040204020203" pitchFamily="34" charset="0"/>
              </a:rPr>
              <a:t>Dr. </a:t>
            </a:r>
            <a:r>
              <a:rPr lang="en-US" sz="1400" b="1" dirty="0"/>
              <a:t>Barak Katz</a:t>
            </a:r>
          </a:p>
          <a:p>
            <a:pPr algn="ctr"/>
            <a:r>
              <a:rPr lang="en-US" sz="1400" dirty="0"/>
              <a:t>PhD Student</a:t>
            </a:r>
          </a:p>
          <a:p>
            <a:pPr algn="ctr"/>
            <a:endParaRPr lang="en-US" b="1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600379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3"/>
          <p:cNvSpPr/>
          <p:nvPr/>
        </p:nvSpPr>
        <p:spPr>
          <a:xfrm>
            <a:off x="0" y="0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276225" y="1092584"/>
            <a:ext cx="8750300" cy="485588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644775" y="6672263"/>
            <a:ext cx="59769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1026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1E20675-C2D8-49F0-9252-7C1FEC3DB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107965"/>
            <a:ext cx="8750300" cy="4839955"/>
          </a:xfrm>
          <a:prstGeom prst="rect">
            <a:avLst/>
          </a:prstGeom>
        </p:spPr>
      </p:pic>
      <p:sp>
        <p:nvSpPr>
          <p:cNvPr id="33" name="Rounded Rectangle 6">
            <a:extLst>
              <a:ext uri="{FF2B5EF4-FFF2-40B4-BE49-F238E27FC236}">
                <a16:creationId xmlns:a16="http://schemas.microsoft.com/office/drawing/2014/main" id="{7226F862-2B38-44A0-85FC-E0942A9C5AFF}"/>
              </a:ext>
            </a:extLst>
          </p:cNvPr>
          <p:cNvSpPr/>
          <p:nvPr/>
        </p:nvSpPr>
        <p:spPr>
          <a:xfrm>
            <a:off x="404039" y="1219791"/>
            <a:ext cx="8463736" cy="838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Thank you for your attention </a:t>
            </a:r>
          </a:p>
          <a:p>
            <a:pPr algn="ctr"/>
            <a:r>
              <a:rPr lang="en-US" sz="2800" b="1" dirty="0"/>
              <a:t>Questions/comments are welcome.</a:t>
            </a:r>
          </a:p>
        </p:txBody>
      </p:sp>
    </p:spTree>
    <p:extLst>
      <p:ext uri="{BB962C8B-B14F-4D97-AF65-F5344CB8AC3E}">
        <p14:creationId xmlns:p14="http://schemas.microsoft.com/office/powerpoint/2010/main" val="97015954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3"/>
          <p:cNvSpPr/>
          <p:nvPr/>
        </p:nvSpPr>
        <p:spPr>
          <a:xfrm>
            <a:off x="0" y="0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195104" y="1143749"/>
            <a:ext cx="8750300" cy="485588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644775" y="6672263"/>
            <a:ext cx="59769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1026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7D9ED98-9BD6-0439-993A-AE19C0BCDBB7}"/>
              </a:ext>
            </a:extLst>
          </p:cNvPr>
          <p:cNvSpPr txBox="1"/>
          <p:nvPr/>
        </p:nvSpPr>
        <p:spPr>
          <a:xfrm>
            <a:off x="2084614" y="230623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Computational Imaging</a:t>
            </a:r>
            <a:endParaRPr lang="en-IL" sz="28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DD96AD-BA9E-79E3-B5D1-8866326ED7CC}"/>
              </a:ext>
            </a:extLst>
          </p:cNvPr>
          <p:cNvSpPr txBox="1"/>
          <p:nvPr/>
        </p:nvSpPr>
        <p:spPr>
          <a:xfrm>
            <a:off x="59871" y="1385087"/>
            <a:ext cx="91929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400" b="1" dirty="0"/>
              <a:t>Goals for the development of optical imaging technology</a:t>
            </a:r>
            <a:endParaRPr lang="en-IL" sz="2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10DC96-F523-D57D-365B-04262A05A0DF}"/>
              </a:ext>
            </a:extLst>
          </p:cNvPr>
          <p:cNvSpPr/>
          <p:nvPr/>
        </p:nvSpPr>
        <p:spPr>
          <a:xfrm>
            <a:off x="6332620" y="2685046"/>
            <a:ext cx="160723" cy="17776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BA62CB-5A60-0E64-5D1E-0E72B985F24D}"/>
              </a:ext>
            </a:extLst>
          </p:cNvPr>
          <p:cNvSpPr/>
          <p:nvPr/>
        </p:nvSpPr>
        <p:spPr>
          <a:xfrm>
            <a:off x="5763986" y="4422997"/>
            <a:ext cx="1758043" cy="8130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046F67-56F0-8120-F2F9-12E37DBBC97F}"/>
              </a:ext>
            </a:extLst>
          </p:cNvPr>
          <p:cNvSpPr/>
          <p:nvPr/>
        </p:nvSpPr>
        <p:spPr>
          <a:xfrm>
            <a:off x="5217447" y="4896300"/>
            <a:ext cx="698939" cy="4528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ECAE0D-DD9A-962B-51DD-A9E4B83E3A81}"/>
              </a:ext>
            </a:extLst>
          </p:cNvPr>
          <p:cNvGrpSpPr/>
          <p:nvPr/>
        </p:nvGrpSpPr>
        <p:grpSpPr>
          <a:xfrm>
            <a:off x="1546787" y="2242457"/>
            <a:ext cx="6046937" cy="3407341"/>
            <a:chOff x="1546787" y="2242457"/>
            <a:chExt cx="6046937" cy="340734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199DBA8-A0CD-6578-E83F-5858C655BE5F}"/>
                </a:ext>
              </a:extLst>
            </p:cNvPr>
            <p:cNvGrpSpPr/>
            <p:nvPr/>
          </p:nvGrpSpPr>
          <p:grpSpPr>
            <a:xfrm>
              <a:off x="1546787" y="2242457"/>
              <a:ext cx="6046937" cy="3407341"/>
              <a:chOff x="1546787" y="2242457"/>
              <a:chExt cx="6046937" cy="3407341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D3913404-3179-7720-F6CE-892740C43C40}"/>
                  </a:ext>
                </a:extLst>
              </p:cNvPr>
              <p:cNvGrpSpPr/>
              <p:nvPr/>
            </p:nvGrpSpPr>
            <p:grpSpPr>
              <a:xfrm>
                <a:off x="1546787" y="2242457"/>
                <a:ext cx="6046937" cy="3324856"/>
                <a:chOff x="1546787" y="2242457"/>
                <a:chExt cx="6046937" cy="3324856"/>
              </a:xfrm>
            </p:grpSpPr>
            <p:pic>
              <p:nvPicPr>
                <p:cNvPr id="6" name="Picture 5" descr="Timeline&#10;&#10;Description automatically generated">
                  <a:extLst>
                    <a:ext uri="{FF2B5EF4-FFF2-40B4-BE49-F238E27FC236}">
                      <a16:creationId xmlns:a16="http://schemas.microsoft.com/office/drawing/2014/main" id="{68EA2A2D-A48F-FA5D-70AF-DC43AC30D0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46787" y="2242457"/>
                  <a:ext cx="6046937" cy="3324856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47148F4-74EF-0F3A-4B51-2735B00F1F2C}"/>
                    </a:ext>
                  </a:extLst>
                </p:cNvPr>
                <p:cNvSpPr txBox="1"/>
                <p:nvPr/>
              </p:nvSpPr>
              <p:spPr>
                <a:xfrm rot="18457306">
                  <a:off x="4859272" y="3298095"/>
                  <a:ext cx="184975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3D Imaging</a:t>
                  </a:r>
                  <a:endParaRPr lang="en-IL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99A9F52-AA12-736D-3AE5-32E80913F380}"/>
                  </a:ext>
                </a:extLst>
              </p:cNvPr>
              <p:cNvSpPr/>
              <p:nvPr/>
            </p:nvSpPr>
            <p:spPr>
              <a:xfrm rot="1172567">
                <a:off x="4830542" y="4995220"/>
                <a:ext cx="388165" cy="47172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6A96945-255B-0FD7-157E-0399FAF0DA91}"/>
                  </a:ext>
                </a:extLst>
              </p:cNvPr>
              <p:cNvSpPr/>
              <p:nvPr/>
            </p:nvSpPr>
            <p:spPr>
              <a:xfrm rot="3266127">
                <a:off x="4726641" y="5018752"/>
                <a:ext cx="440673" cy="82142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0EA633E5-5A24-E332-22D2-A7793C7EE76C}"/>
                  </a:ext>
                </a:extLst>
              </p:cNvPr>
              <p:cNvSpPr/>
              <p:nvPr/>
            </p:nvSpPr>
            <p:spPr>
              <a:xfrm rot="1172567">
                <a:off x="4447796" y="5341682"/>
                <a:ext cx="244916" cy="248107"/>
              </a:xfrm>
              <a:prstGeom prst="ellipse">
                <a:avLst/>
              </a:pr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335FC69-C4E5-5751-4947-ABFD31307C18}"/>
                  </a:ext>
                </a:extLst>
              </p:cNvPr>
              <p:cNvSpPr/>
              <p:nvPr/>
            </p:nvSpPr>
            <p:spPr>
              <a:xfrm>
                <a:off x="5763986" y="4429048"/>
                <a:ext cx="1758043" cy="81303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6CA00E0-461C-2E96-B1E2-A3655E567120}"/>
                  </a:ext>
                </a:extLst>
              </p:cNvPr>
              <p:cNvSpPr/>
              <p:nvPr/>
            </p:nvSpPr>
            <p:spPr>
              <a:xfrm>
                <a:off x="5217447" y="4902351"/>
                <a:ext cx="698939" cy="452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B84012E-027C-3D39-E75A-B7C1E72B0DAD}"/>
                </a:ext>
              </a:extLst>
            </p:cNvPr>
            <p:cNvSpPr/>
            <p:nvPr/>
          </p:nvSpPr>
          <p:spPr>
            <a:xfrm>
              <a:off x="6332620" y="2685046"/>
              <a:ext cx="160723" cy="17776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817234DE-9A14-C668-E3BC-E3C191C0ECA8}"/>
              </a:ext>
            </a:extLst>
          </p:cNvPr>
          <p:cNvSpPr/>
          <p:nvPr/>
        </p:nvSpPr>
        <p:spPr>
          <a:xfrm>
            <a:off x="1410555" y="4243149"/>
            <a:ext cx="1800097" cy="586364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973EA1-7F61-C126-AF9D-7F18D6667238}"/>
              </a:ext>
            </a:extLst>
          </p:cNvPr>
          <p:cNvSpPr/>
          <p:nvPr/>
        </p:nvSpPr>
        <p:spPr>
          <a:xfrm>
            <a:off x="5433700" y="2343587"/>
            <a:ext cx="2295257" cy="461665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85F0ED-BB35-E209-9A0C-EA21F4DA2786}"/>
              </a:ext>
            </a:extLst>
          </p:cNvPr>
          <p:cNvSpPr txBox="1"/>
          <p:nvPr/>
        </p:nvSpPr>
        <p:spPr>
          <a:xfrm rot="18179443">
            <a:off x="6285411" y="3181789"/>
            <a:ext cx="327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I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BBE5A8-3CAC-5E12-CDCA-AFF8416C5172}"/>
              </a:ext>
            </a:extLst>
          </p:cNvPr>
          <p:cNvSpPr txBox="1"/>
          <p:nvPr/>
        </p:nvSpPr>
        <p:spPr>
          <a:xfrm>
            <a:off x="1991320" y="5239514"/>
            <a:ext cx="74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</a:t>
            </a:r>
            <a:r>
              <a:rPr lang="en-US" b="1" baseline="30000" dirty="0"/>
              <a:t>-9</a:t>
            </a:r>
            <a:endParaRPr lang="en-IL" b="1" baseline="30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E1D9B9-6438-1A32-79BD-8972D50ACE62}"/>
              </a:ext>
            </a:extLst>
          </p:cNvPr>
          <p:cNvSpPr txBox="1"/>
          <p:nvPr/>
        </p:nvSpPr>
        <p:spPr>
          <a:xfrm>
            <a:off x="2084614" y="3556320"/>
            <a:ext cx="74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</a:t>
            </a:r>
            <a:r>
              <a:rPr lang="en-US" b="1" baseline="30000" dirty="0"/>
              <a:t>-15</a:t>
            </a:r>
            <a:endParaRPr lang="en-IL" b="1" baseline="30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101399-7FD6-C21A-5834-8EA680399FFC}"/>
              </a:ext>
            </a:extLst>
          </p:cNvPr>
          <p:cNvSpPr txBox="1"/>
          <p:nvPr/>
        </p:nvSpPr>
        <p:spPr>
          <a:xfrm>
            <a:off x="5763987" y="4796360"/>
            <a:ext cx="314218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400" u="sng" dirty="0"/>
              <a:t>The last two figures are adapted from: </a:t>
            </a:r>
            <a:r>
              <a:rPr lang="en-IL" sz="1400" b="1" dirty="0"/>
              <a:t>Chao </a:t>
            </a:r>
            <a:r>
              <a:rPr lang="en-IL" sz="1400" b="1" dirty="0" err="1"/>
              <a:t>Zuo</a:t>
            </a:r>
            <a:r>
              <a:rPr lang="en-IL" sz="1400" b="1" dirty="0"/>
              <a:t>, Qian Chen. Computational optical imaging: An overview[J]. Infrared and Laser Engineering, 2022, 51(2): 20220110</a:t>
            </a:r>
            <a:r>
              <a:rPr lang="en-US" sz="1400" b="1" dirty="0"/>
              <a:t> </a:t>
            </a:r>
            <a:r>
              <a:rPr lang="en-IL" sz="1400" b="1" dirty="0"/>
              <a:t>(in Chinese)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74D934D-9375-F67D-1A29-37DB7F746B20}"/>
              </a:ext>
            </a:extLst>
          </p:cNvPr>
          <p:cNvSpPr txBox="1"/>
          <p:nvPr/>
        </p:nvSpPr>
        <p:spPr>
          <a:xfrm rot="18457306">
            <a:off x="4871879" y="4809099"/>
            <a:ext cx="57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</a:t>
            </a:r>
            <a:endParaRPr lang="en-I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6592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132847" y="1074498"/>
            <a:ext cx="8919632" cy="514718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1026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E0EA3AE-1A28-6C21-6AFB-2DCEF9523D50}"/>
              </a:ext>
            </a:extLst>
          </p:cNvPr>
          <p:cNvGrpSpPr/>
          <p:nvPr/>
        </p:nvGrpSpPr>
        <p:grpSpPr>
          <a:xfrm>
            <a:off x="404812" y="4235668"/>
            <a:ext cx="3088171" cy="1850807"/>
            <a:chOff x="404038" y="4235668"/>
            <a:chExt cx="3088946" cy="1834129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78BD0A34-6854-7D6D-04E1-B2CF02900D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4069" y="4235668"/>
              <a:ext cx="1121248" cy="767382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93144A03-43A4-8C3B-C37F-0739D7F56A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38" y="5028176"/>
              <a:ext cx="3088946" cy="1041621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710400E-1857-4042-39ED-5676C9606943}"/>
              </a:ext>
            </a:extLst>
          </p:cNvPr>
          <p:cNvGrpSpPr/>
          <p:nvPr/>
        </p:nvGrpSpPr>
        <p:grpSpPr>
          <a:xfrm>
            <a:off x="5367867" y="3874742"/>
            <a:ext cx="3574447" cy="2254455"/>
            <a:chOff x="5367867" y="3874742"/>
            <a:chExt cx="3574447" cy="2254455"/>
          </a:xfrm>
        </p:grpSpPr>
        <p:cxnSp>
          <p:nvCxnSpPr>
            <p:cNvPr id="1029" name="Straight Arrow Connector 1028">
              <a:extLst>
                <a:ext uri="{FF2B5EF4-FFF2-40B4-BE49-F238E27FC236}">
                  <a16:creationId xmlns:a16="http://schemas.microsoft.com/office/drawing/2014/main" id="{8AB652E7-62B4-535C-74D4-D353646F8F33}"/>
                </a:ext>
              </a:extLst>
            </p:cNvPr>
            <p:cNvCxnSpPr>
              <a:cxnSpLocks/>
            </p:cNvCxnSpPr>
            <p:nvPr/>
          </p:nvCxnSpPr>
          <p:spPr>
            <a:xfrm>
              <a:off x="6063477" y="3874742"/>
              <a:ext cx="1313025" cy="122830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1032" name="Picture 8" descr="Modified image fusion technique to remove defocus noise in optical scanning  holography - ScienceDirect">
              <a:extLst>
                <a:ext uri="{FF2B5EF4-FFF2-40B4-BE49-F238E27FC236}">
                  <a16:creationId xmlns:a16="http://schemas.microsoft.com/office/drawing/2014/main" id="{C041FA49-E291-0234-C4E8-A9C14C4490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7867" y="5157131"/>
              <a:ext cx="3574447" cy="972066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548F8CB-AFE3-AA2D-7B91-DF7267C50DA7}"/>
              </a:ext>
            </a:extLst>
          </p:cNvPr>
          <p:cNvGrpSpPr/>
          <p:nvPr/>
        </p:nvGrpSpPr>
        <p:grpSpPr>
          <a:xfrm>
            <a:off x="4441686" y="1380947"/>
            <a:ext cx="4410213" cy="1101731"/>
            <a:chOff x="4441686" y="1380947"/>
            <a:chExt cx="4410213" cy="1101731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36D7CD6-2ACD-D37C-9D99-AFA4BAE5B1C8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 flipV="1">
              <a:off x="4441686" y="1865870"/>
              <a:ext cx="1887887" cy="53749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1028" name="Picture 4" descr="1: (a) Recording and (b) reconstruction of an off-axis hologram. | Download  Scientific Diagram">
              <a:extLst>
                <a:ext uri="{FF2B5EF4-FFF2-40B4-BE49-F238E27FC236}">
                  <a16:creationId xmlns:a16="http://schemas.microsoft.com/office/drawing/2014/main" id="{BB9A3A34-0591-978F-8C28-CB21A2F7B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3004" y="1380947"/>
              <a:ext cx="2468895" cy="1101731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ctangle 73"/>
          <p:cNvSpPr/>
          <p:nvPr/>
        </p:nvSpPr>
        <p:spPr>
          <a:xfrm>
            <a:off x="0" y="0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0DC6D-28E1-3CA7-39E8-B38DD92BFE39}"/>
              </a:ext>
            </a:extLst>
          </p:cNvPr>
          <p:cNvSpPr txBox="1"/>
          <p:nvPr/>
        </p:nvSpPr>
        <p:spPr>
          <a:xfrm>
            <a:off x="0" y="239109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Historical 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</a:rPr>
              <a:t>Introduction 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of Holography for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Imaging</a:t>
            </a:r>
            <a:endParaRPr lang="en-IL" sz="2800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2F9E0-9F60-2DC1-394C-59C865791D30}"/>
              </a:ext>
            </a:extLst>
          </p:cNvPr>
          <p:cNvGrpSpPr/>
          <p:nvPr/>
        </p:nvGrpSpPr>
        <p:grpSpPr>
          <a:xfrm>
            <a:off x="811842" y="1074498"/>
            <a:ext cx="6178495" cy="4256038"/>
            <a:chOff x="1083621" y="-612304"/>
            <a:chExt cx="6178495" cy="4256038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DC12E36-C12E-C5A7-F374-2407BB3B04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63706" y="-526080"/>
              <a:ext cx="648" cy="4169814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31">
              <a:extLst>
                <a:ext uri="{FF2B5EF4-FFF2-40B4-BE49-F238E27FC236}">
                  <a16:creationId xmlns:a16="http://schemas.microsoft.com/office/drawing/2014/main" id="{D010EDDC-FEE9-145D-5F68-33147BD342EF}"/>
                </a:ext>
              </a:extLst>
            </p:cNvPr>
            <p:cNvSpPr txBox="1"/>
            <p:nvPr/>
          </p:nvSpPr>
          <p:spPr>
            <a:xfrm>
              <a:off x="3366154" y="-599895"/>
              <a:ext cx="1498288" cy="3440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1600" b="1" u="sng" dirty="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Coherent Light</a:t>
              </a:r>
              <a:endParaRPr lang="en-IL" sz="1600" b="1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TextBox 132">
              <a:extLst>
                <a:ext uri="{FF2B5EF4-FFF2-40B4-BE49-F238E27FC236}">
                  <a16:creationId xmlns:a16="http://schemas.microsoft.com/office/drawing/2014/main" id="{48AF7406-9332-5F49-79B2-7515CE7ECB4B}"/>
                </a:ext>
              </a:extLst>
            </p:cNvPr>
            <p:cNvSpPr txBox="1"/>
            <p:nvPr/>
          </p:nvSpPr>
          <p:spPr>
            <a:xfrm>
              <a:off x="4863706" y="-612304"/>
              <a:ext cx="1683454" cy="3440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1600" b="1" u="sng" dirty="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Incoherent Light</a:t>
              </a:r>
              <a:endParaRPr lang="en-IL" sz="1600" b="1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2E98D16-9A8A-9744-878B-BE29A54F2B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00479" y="1498113"/>
              <a:ext cx="5961637" cy="10196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34">
              <a:extLst>
                <a:ext uri="{FF2B5EF4-FFF2-40B4-BE49-F238E27FC236}">
                  <a16:creationId xmlns:a16="http://schemas.microsoft.com/office/drawing/2014/main" id="{896FC8FE-41EE-05B0-5490-8C4B9B67F135}"/>
                </a:ext>
              </a:extLst>
            </p:cNvPr>
            <p:cNvSpPr txBox="1"/>
            <p:nvPr/>
          </p:nvSpPr>
          <p:spPr>
            <a:xfrm>
              <a:off x="1176344" y="1059859"/>
              <a:ext cx="1813878" cy="3440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en-US" sz="1600" b="1" u="sng" dirty="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Optical Hologram</a:t>
              </a:r>
              <a:endParaRPr lang="en-IL" sz="1600" b="1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TextBox 135">
              <a:extLst>
                <a:ext uri="{FF2B5EF4-FFF2-40B4-BE49-F238E27FC236}">
                  <a16:creationId xmlns:a16="http://schemas.microsoft.com/office/drawing/2014/main" id="{61453EED-3BB9-B3AB-3DD7-F8B1E80445CB}"/>
                </a:ext>
              </a:extLst>
            </p:cNvPr>
            <p:cNvSpPr txBox="1"/>
            <p:nvPr/>
          </p:nvSpPr>
          <p:spPr>
            <a:xfrm>
              <a:off x="1083621" y="1558827"/>
              <a:ext cx="1862629" cy="3440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en-US" sz="1600" b="1" u="sng" dirty="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Digital Hologram</a:t>
              </a:r>
              <a:endParaRPr lang="en-IL" sz="1600" b="1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TextBox 137">
              <a:extLst>
                <a:ext uri="{FF2B5EF4-FFF2-40B4-BE49-F238E27FC236}">
                  <a16:creationId xmlns:a16="http://schemas.microsoft.com/office/drawing/2014/main" id="{33F23871-815B-9DF8-08E8-32F2BFE0F77D}"/>
                </a:ext>
              </a:extLst>
            </p:cNvPr>
            <p:cNvSpPr txBox="1"/>
            <p:nvPr/>
          </p:nvSpPr>
          <p:spPr>
            <a:xfrm>
              <a:off x="3195440" y="525488"/>
              <a:ext cx="1518025" cy="3821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Leith-</a:t>
              </a:r>
              <a:r>
                <a:rPr lang="en-US" sz="900" dirty="0" err="1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Upatnieks</a:t>
              </a:r>
              <a:endParaRPr lang="en-IL" sz="90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</a:pPr>
              <a: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Off-Axis Hologram (1962)</a:t>
              </a:r>
              <a:endParaRPr lang="en-IL" sz="90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8" name="TextBox 138">
              <a:extLst>
                <a:ext uri="{FF2B5EF4-FFF2-40B4-BE49-F238E27FC236}">
                  <a16:creationId xmlns:a16="http://schemas.microsoft.com/office/drawing/2014/main" id="{1F91A28B-D94F-2917-7FAD-1DDC47E74F4E}"/>
                </a:ext>
              </a:extLst>
            </p:cNvPr>
            <p:cNvSpPr txBox="1"/>
            <p:nvPr/>
          </p:nvSpPr>
          <p:spPr>
            <a:xfrm>
              <a:off x="4919295" y="970351"/>
              <a:ext cx="1101859" cy="50607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/>
            <a:lstStyle/>
            <a:p>
              <a:pPr algn="ctr">
                <a:lnSpc>
                  <a:spcPct val="107000"/>
                </a:lnSpc>
              </a:pPr>
              <a: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Stroke-</a:t>
              </a:r>
              <a:r>
                <a:rPr lang="en-US" sz="900" dirty="0" err="1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Restrick</a:t>
              </a:r>
              <a: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Self-Interference Holograms (1965)</a:t>
              </a:r>
              <a:endParaRPr lang="en-IL" sz="90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9" name="TextBox 139">
              <a:extLst>
                <a:ext uri="{FF2B5EF4-FFF2-40B4-BE49-F238E27FC236}">
                  <a16:creationId xmlns:a16="http://schemas.microsoft.com/office/drawing/2014/main" id="{3D1E2771-A7B2-3259-F7BC-198C4593FDEB}"/>
                </a:ext>
              </a:extLst>
            </p:cNvPr>
            <p:cNvSpPr txBox="1"/>
            <p:nvPr/>
          </p:nvSpPr>
          <p:spPr>
            <a:xfrm>
              <a:off x="3284911" y="1546183"/>
              <a:ext cx="1496891" cy="5303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Goodman-Lawrence, Off-Axis Digital Hologram (1967)</a:t>
              </a:r>
              <a:endParaRPr lang="en-IL" sz="90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0" name="TextBox 140">
              <a:extLst>
                <a:ext uri="{FF2B5EF4-FFF2-40B4-BE49-F238E27FC236}">
                  <a16:creationId xmlns:a16="http://schemas.microsoft.com/office/drawing/2014/main" id="{B598405C-5955-8631-B364-246542ECCA97}"/>
                </a:ext>
              </a:extLst>
            </p:cNvPr>
            <p:cNvSpPr txBox="1"/>
            <p:nvPr/>
          </p:nvSpPr>
          <p:spPr>
            <a:xfrm>
              <a:off x="3312128" y="2166710"/>
              <a:ext cx="1508944" cy="3821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Yamaguchi-Zhang, On-Axis Digital Hologram (1997)</a:t>
              </a:r>
              <a:endParaRPr lang="en-IL" sz="90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1" name="TextBox 141">
              <a:extLst>
                <a:ext uri="{FF2B5EF4-FFF2-40B4-BE49-F238E27FC236}">
                  <a16:creationId xmlns:a16="http://schemas.microsoft.com/office/drawing/2014/main" id="{364EFEBC-9CD2-F066-8DC5-03E0DE56324F}"/>
                </a:ext>
              </a:extLst>
            </p:cNvPr>
            <p:cNvSpPr txBox="1"/>
            <p:nvPr/>
          </p:nvSpPr>
          <p:spPr>
            <a:xfrm>
              <a:off x="4949312" y="1806583"/>
              <a:ext cx="1369648" cy="53033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Optical Scanning Hologram (T.C. Poon, 1985)</a:t>
              </a:r>
              <a:endParaRPr lang="en-IL" sz="90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2" name="TextBox 142">
              <a:extLst>
                <a:ext uri="{FF2B5EF4-FFF2-40B4-BE49-F238E27FC236}">
                  <a16:creationId xmlns:a16="http://schemas.microsoft.com/office/drawing/2014/main" id="{572F23D7-D892-E5FE-9549-20EF33AE1B86}"/>
                </a:ext>
              </a:extLst>
            </p:cNvPr>
            <p:cNvSpPr txBox="1"/>
            <p:nvPr/>
          </p:nvSpPr>
          <p:spPr>
            <a:xfrm>
              <a:off x="5146851" y="2554539"/>
              <a:ext cx="1345934" cy="3821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Multiple View Projection Hologram (2001)</a:t>
              </a:r>
              <a:endParaRPr lang="en-IL" sz="90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14A1E5FC-627B-259E-C634-3859077315A2}"/>
                </a:ext>
              </a:extLst>
            </p:cNvPr>
            <p:cNvCxnSpPr>
              <a:cxnSpLocks/>
              <a:stCxn id="45" idx="1"/>
            </p:cNvCxnSpPr>
            <p:nvPr/>
          </p:nvCxnSpPr>
          <p:spPr>
            <a:xfrm rot="10800000" flipV="1">
              <a:off x="3437840" y="296753"/>
              <a:ext cx="176748" cy="236222"/>
            </a:xfrm>
            <a:prstGeom prst="bentConnector2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0E8225B3-4436-BC39-9524-FD8F3175EB08}"/>
                </a:ext>
              </a:extLst>
            </p:cNvPr>
            <p:cNvCxnSpPr/>
            <p:nvPr/>
          </p:nvCxnSpPr>
          <p:spPr>
            <a:xfrm>
              <a:off x="4571106" y="264453"/>
              <a:ext cx="1467024" cy="838217"/>
            </a:xfrm>
            <a:prstGeom prst="bentConnector3">
              <a:avLst>
                <a:gd name="adj1" fmla="val 107802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0CBCB166-A92A-E3A6-48F6-7D7B548D7D08}"/>
                </a:ext>
              </a:extLst>
            </p:cNvPr>
            <p:cNvCxnSpPr/>
            <p:nvPr/>
          </p:nvCxnSpPr>
          <p:spPr>
            <a:xfrm rot="10800000" flipV="1">
              <a:off x="3284911" y="1119709"/>
              <a:ext cx="85813" cy="531420"/>
            </a:xfrm>
            <a:prstGeom prst="bentConnector3">
              <a:avLst>
                <a:gd name="adj1" fmla="val 338430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F67AB13D-51BD-B4B7-9918-E799C686FADC}"/>
                </a:ext>
              </a:extLst>
            </p:cNvPr>
            <p:cNvCxnSpPr/>
            <p:nvPr/>
          </p:nvCxnSpPr>
          <p:spPr>
            <a:xfrm>
              <a:off x="4574657" y="407595"/>
              <a:ext cx="1760599" cy="1574323"/>
            </a:xfrm>
            <a:prstGeom prst="bentConnector3">
              <a:avLst>
                <a:gd name="adj1" fmla="val 111621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153">
              <a:extLst>
                <a:ext uri="{FF2B5EF4-FFF2-40B4-BE49-F238E27FC236}">
                  <a16:creationId xmlns:a16="http://schemas.microsoft.com/office/drawing/2014/main" id="{3AB0BE82-D040-1122-08B0-727C7EB47492}"/>
                </a:ext>
              </a:extLst>
            </p:cNvPr>
            <p:cNvSpPr txBox="1"/>
            <p:nvPr/>
          </p:nvSpPr>
          <p:spPr>
            <a:xfrm>
              <a:off x="3370172" y="953359"/>
              <a:ext cx="1437306" cy="3821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Vander </a:t>
              </a:r>
              <a:r>
                <a:rPr lang="en-US" sz="900" dirty="0" err="1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Lugt</a:t>
              </a:r>
              <a: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, Fourier Hologram (1964)</a:t>
              </a:r>
              <a:endParaRPr lang="en-IL" sz="90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39" name="Connector: Elbow 38">
              <a:extLst>
                <a:ext uri="{FF2B5EF4-FFF2-40B4-BE49-F238E27FC236}">
                  <a16:creationId xmlns:a16="http://schemas.microsoft.com/office/drawing/2014/main" id="{8E526FD6-0A74-152F-BBFA-377F256E43ED}"/>
                </a:ext>
              </a:extLst>
            </p:cNvPr>
            <p:cNvCxnSpPr/>
            <p:nvPr/>
          </p:nvCxnSpPr>
          <p:spPr>
            <a:xfrm rot="5400000">
              <a:off x="3073628" y="517115"/>
              <a:ext cx="829935" cy="244883"/>
            </a:xfrm>
            <a:prstGeom prst="bentConnector4">
              <a:avLst>
                <a:gd name="adj1" fmla="val 497"/>
                <a:gd name="adj2" fmla="val 230898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7EF8F20F-B940-599E-BA8D-6302E5DC5C17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279164" y="1720374"/>
              <a:ext cx="38646" cy="619933"/>
            </a:xfrm>
            <a:prstGeom prst="bentConnector3">
              <a:avLst>
                <a:gd name="adj1" fmla="val -529436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or: Elbow 40">
              <a:extLst>
                <a:ext uri="{FF2B5EF4-FFF2-40B4-BE49-F238E27FC236}">
                  <a16:creationId xmlns:a16="http://schemas.microsoft.com/office/drawing/2014/main" id="{9217272A-C664-FF96-1BE9-848CFA1345FF}"/>
                </a:ext>
              </a:extLst>
            </p:cNvPr>
            <p:cNvCxnSpPr/>
            <p:nvPr/>
          </p:nvCxnSpPr>
          <p:spPr>
            <a:xfrm>
              <a:off x="6320219" y="2050571"/>
              <a:ext cx="169466" cy="751172"/>
            </a:xfrm>
            <a:prstGeom prst="bentConnector3">
              <a:avLst>
                <a:gd name="adj1" fmla="val 220735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C1EDF918-25D9-94E9-050B-E5DEF6956812}"/>
                </a:ext>
              </a:extLst>
            </p:cNvPr>
            <p:cNvCxnSpPr/>
            <p:nvPr/>
          </p:nvCxnSpPr>
          <p:spPr>
            <a:xfrm>
              <a:off x="6020586" y="1176696"/>
              <a:ext cx="584911" cy="1955319"/>
            </a:xfrm>
            <a:prstGeom prst="bentConnector3">
              <a:avLst>
                <a:gd name="adj1" fmla="val 134980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or: Elbow 42">
              <a:extLst>
                <a:ext uri="{FF2B5EF4-FFF2-40B4-BE49-F238E27FC236}">
                  <a16:creationId xmlns:a16="http://schemas.microsoft.com/office/drawing/2014/main" id="{94A1357E-1382-57BC-CFD4-D1EC71BCBD9F}"/>
                </a:ext>
              </a:extLst>
            </p:cNvPr>
            <p:cNvCxnSpPr/>
            <p:nvPr/>
          </p:nvCxnSpPr>
          <p:spPr>
            <a:xfrm rot="10800000" flipH="1" flipV="1">
              <a:off x="3298486" y="2421848"/>
              <a:ext cx="1710081" cy="858749"/>
            </a:xfrm>
            <a:prstGeom prst="bentConnector3">
              <a:avLst>
                <a:gd name="adj1" fmla="val -11965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136">
              <a:extLst>
                <a:ext uri="{FF2B5EF4-FFF2-40B4-BE49-F238E27FC236}">
                  <a16:creationId xmlns:a16="http://schemas.microsoft.com/office/drawing/2014/main" id="{587A0489-3B68-5C50-92F5-B940F7D4A784}"/>
                </a:ext>
              </a:extLst>
            </p:cNvPr>
            <p:cNvSpPr txBox="1"/>
            <p:nvPr/>
          </p:nvSpPr>
          <p:spPr>
            <a:xfrm>
              <a:off x="3614588" y="105675"/>
              <a:ext cx="963735" cy="3821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Gabor Hologram (1948)</a:t>
              </a:r>
              <a:endParaRPr lang="en-IL" sz="90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TextBox 143">
              <a:extLst>
                <a:ext uri="{FF2B5EF4-FFF2-40B4-BE49-F238E27FC236}">
                  <a16:creationId xmlns:a16="http://schemas.microsoft.com/office/drawing/2014/main" id="{99B6243F-D448-0493-B404-7A51B74FD1F8}"/>
                </a:ext>
              </a:extLst>
            </p:cNvPr>
            <p:cNvSpPr txBox="1"/>
            <p:nvPr/>
          </p:nvSpPr>
          <p:spPr>
            <a:xfrm>
              <a:off x="4998535" y="3021683"/>
              <a:ext cx="1617907" cy="3821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US" sz="900" dirty="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Fresnel Incoherent Correlation Holography (FINCH 2007)</a:t>
              </a:r>
              <a:endParaRPr lang="en-IL" sz="90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5FE015D-9EBC-3206-0368-7E02D8D572C5}"/>
              </a:ext>
            </a:extLst>
          </p:cNvPr>
          <p:cNvGrpSpPr/>
          <p:nvPr/>
        </p:nvGrpSpPr>
        <p:grpSpPr>
          <a:xfrm>
            <a:off x="307484" y="1357648"/>
            <a:ext cx="3021752" cy="1126967"/>
            <a:chOff x="307484" y="1357648"/>
            <a:chExt cx="3021752" cy="1126967"/>
          </a:xfrm>
        </p:grpSpPr>
        <p:pic>
          <p:nvPicPr>
            <p:cNvPr id="47" name="Picture 2" descr="Computer Generated Holograms">
              <a:extLst>
                <a:ext uri="{FF2B5EF4-FFF2-40B4-BE49-F238E27FC236}">
                  <a16:creationId xmlns:a16="http://schemas.microsoft.com/office/drawing/2014/main" id="{A031CEC0-B767-6DFE-7690-1F7A6E97D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484" y="1357648"/>
              <a:ext cx="2325808" cy="1126967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55D66B5-2999-D905-043C-E483962109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71664" y="1564742"/>
              <a:ext cx="657572" cy="238305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0" name="TextBox 143">
            <a:extLst>
              <a:ext uri="{FF2B5EF4-FFF2-40B4-BE49-F238E27FC236}">
                <a16:creationId xmlns:a16="http://schemas.microsoft.com/office/drawing/2014/main" id="{36E2B5CC-0F5B-BBA5-7F1B-5AA9A826FAD1}"/>
              </a:ext>
            </a:extLst>
          </p:cNvPr>
          <p:cNvSpPr txBox="1"/>
          <p:nvPr/>
        </p:nvSpPr>
        <p:spPr>
          <a:xfrm>
            <a:off x="4725422" y="4708485"/>
            <a:ext cx="1617907" cy="3821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Fresnel Incoherent Correlation Holography (FINCH 2007)</a:t>
            </a:r>
            <a:endParaRPr lang="en-IL" sz="9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964103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3"/>
          <p:cNvSpPr/>
          <p:nvPr/>
        </p:nvSpPr>
        <p:spPr>
          <a:xfrm>
            <a:off x="0" y="0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182674" y="1092033"/>
            <a:ext cx="8750300" cy="485588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644775" y="6672263"/>
            <a:ext cx="59769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1026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E10DC96-F523-D57D-365B-04262A05A0DF}"/>
              </a:ext>
            </a:extLst>
          </p:cNvPr>
          <p:cNvSpPr/>
          <p:nvPr/>
        </p:nvSpPr>
        <p:spPr>
          <a:xfrm>
            <a:off x="6332620" y="2685046"/>
            <a:ext cx="160723" cy="17776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BA62CB-5A60-0E64-5D1E-0E72B985F24D}"/>
              </a:ext>
            </a:extLst>
          </p:cNvPr>
          <p:cNvSpPr/>
          <p:nvPr/>
        </p:nvSpPr>
        <p:spPr>
          <a:xfrm>
            <a:off x="5763986" y="4422997"/>
            <a:ext cx="1758043" cy="8130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046F67-56F0-8120-F2F9-12E37DBBC97F}"/>
              </a:ext>
            </a:extLst>
          </p:cNvPr>
          <p:cNvSpPr/>
          <p:nvPr/>
        </p:nvSpPr>
        <p:spPr>
          <a:xfrm>
            <a:off x="5217447" y="4896300"/>
            <a:ext cx="698939" cy="4528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DE840E-62D6-F471-446E-E8E5C28BAD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655" y="1370857"/>
            <a:ext cx="2100652" cy="210563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28A0FEB-37E2-4814-2BC4-C95A4AD62B1D}"/>
              </a:ext>
            </a:extLst>
          </p:cNvPr>
          <p:cNvGrpSpPr/>
          <p:nvPr/>
        </p:nvGrpSpPr>
        <p:grpSpPr>
          <a:xfrm>
            <a:off x="2702948" y="3779278"/>
            <a:ext cx="6122076" cy="2049446"/>
            <a:chOff x="2812088" y="3886657"/>
            <a:chExt cx="6122076" cy="204944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E19A323-B99D-8331-B9B8-EAC310D81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248" y="3890339"/>
              <a:ext cx="4062916" cy="204576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346A458-993D-6B15-7722-77733CC57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088" y="3886657"/>
              <a:ext cx="2059160" cy="2049446"/>
            </a:xfrm>
            <a:prstGeom prst="rect">
              <a:avLst/>
            </a:prstGeom>
          </p:spPr>
        </p:pic>
      </p:grpSp>
      <p:sp>
        <p:nvSpPr>
          <p:cNvPr id="30" name="TextBox 36">
            <a:extLst>
              <a:ext uri="{FF2B5EF4-FFF2-40B4-BE49-F238E27FC236}">
                <a16:creationId xmlns:a16="http://schemas.microsoft.com/office/drawing/2014/main" id="{EDF89E15-1EEB-3835-B9A7-D6AB121EE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5724" y="214312"/>
            <a:ext cx="908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hangingPunct="1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FINCH Fluorescence Microscope (2013)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CD976AC-8C64-A7BF-2C3B-89C4CF0821D4}"/>
              </a:ext>
            </a:extLst>
          </p:cNvPr>
          <p:cNvSpPr/>
          <p:nvPr/>
        </p:nvSpPr>
        <p:spPr>
          <a:xfrm>
            <a:off x="2644775" y="3716790"/>
            <a:ext cx="6167022" cy="2105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892DF2B5-1B13-2078-CA5A-7121694D6B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1" y="1338359"/>
            <a:ext cx="4164811" cy="2330943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9854B23-4DE0-5D1C-1056-BF5FDEFCCA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8" y="1244086"/>
            <a:ext cx="7971352" cy="446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291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21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sp>
        <p:nvSpPr>
          <p:cNvPr id="24" name="Rectangle 73"/>
          <p:cNvSpPr/>
          <p:nvPr/>
        </p:nvSpPr>
        <p:spPr>
          <a:xfrm>
            <a:off x="0" y="0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209836" y="1168469"/>
            <a:ext cx="8750300" cy="493388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13" y="3855691"/>
            <a:ext cx="2100652" cy="2105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248" y="3890339"/>
            <a:ext cx="4062916" cy="2045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088" y="3886657"/>
            <a:ext cx="2059160" cy="2049446"/>
          </a:xfrm>
          <a:prstGeom prst="rect">
            <a:avLst/>
          </a:prstGeom>
        </p:spPr>
      </p:pic>
      <p:sp>
        <p:nvSpPr>
          <p:cNvPr id="17" name="TextBox 36"/>
          <p:cNvSpPr txBox="1">
            <a:spLocks noChangeArrowheads="1"/>
          </p:cNvSpPr>
          <p:nvPr/>
        </p:nvSpPr>
        <p:spPr bwMode="auto">
          <a:xfrm>
            <a:off x="-85724" y="214312"/>
            <a:ext cx="908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hangingPunct="1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FINCH fluorescence microscope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9466" y="1130207"/>
            <a:ext cx="3547047" cy="7571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 rtl="0" eaLnBrk="0" hangingPunct="0">
              <a:lnSpc>
                <a:spcPct val="90000"/>
              </a:lnSpc>
              <a:spcBef>
                <a:spcPts val="24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r>
              <a:rPr lang="en-US" sz="1600" b="1" dirty="0"/>
              <a:t>G. Brooker, N. Siegel, J. Rosen, N. Hashimoto, M. </a:t>
            </a:r>
            <a:r>
              <a:rPr lang="en-US" sz="1600" b="1" dirty="0" err="1"/>
              <a:t>Kurihara</a:t>
            </a:r>
            <a:r>
              <a:rPr lang="en-US" sz="1600" b="1" dirty="0"/>
              <a:t>, and A. Tanabe, </a:t>
            </a:r>
            <a:r>
              <a:rPr lang="en-US" sz="1600" b="1" i="1" dirty="0"/>
              <a:t>Optics Letters</a:t>
            </a:r>
            <a:r>
              <a:rPr lang="en-US" sz="1600" b="1" dirty="0"/>
              <a:t> 38, 5264–5267 (2013).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273154" y="1130207"/>
            <a:ext cx="5730752" cy="262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C4AAAA-AFEC-4088-BBCB-93F9A28097EF}"/>
              </a:ext>
            </a:extLst>
          </p:cNvPr>
          <p:cNvSpPr/>
          <p:nvPr/>
        </p:nvSpPr>
        <p:spPr>
          <a:xfrm>
            <a:off x="208387" y="1993219"/>
            <a:ext cx="3064768" cy="18158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600" dirty="0"/>
              <a:t>(a) Widefield and (b)–(d) reconstructed FINCH images of pollen grains captured using a 20× (0.75 NA) objective, showing the ability of FINCH to refocus at depths that were out of focus under widefield conditions. </a:t>
            </a:r>
          </a:p>
        </p:txBody>
      </p:sp>
    </p:spTree>
    <p:extLst>
      <p:ext uri="{BB962C8B-B14F-4D97-AF65-F5344CB8AC3E}">
        <p14:creationId xmlns:p14="http://schemas.microsoft.com/office/powerpoint/2010/main" val="239540228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276225" y="1143069"/>
            <a:ext cx="8750300" cy="493388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7" name="מלבן מעוגל 20">
            <a:extLst>
              <a:ext uri="{FF2B5EF4-FFF2-40B4-BE49-F238E27FC236}">
                <a16:creationId xmlns:a16="http://schemas.microsoft.com/office/drawing/2014/main" id="{AF440DEF-3D44-112F-D812-76A42376269B}"/>
              </a:ext>
            </a:extLst>
          </p:cNvPr>
          <p:cNvSpPr/>
          <p:nvPr/>
        </p:nvSpPr>
        <p:spPr>
          <a:xfrm flipV="1">
            <a:off x="938424" y="1911688"/>
            <a:ext cx="2016224" cy="3255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מלבן מעוגל 38">
            <a:extLst>
              <a:ext uri="{FF2B5EF4-FFF2-40B4-BE49-F238E27FC236}">
                <a16:creationId xmlns:a16="http://schemas.microsoft.com/office/drawing/2014/main" id="{E28E1AB5-E182-3BCC-023B-2539735C0AD0}"/>
              </a:ext>
            </a:extLst>
          </p:cNvPr>
          <p:cNvSpPr/>
          <p:nvPr/>
        </p:nvSpPr>
        <p:spPr>
          <a:xfrm rot="16200000" flipV="1">
            <a:off x="6834400" y="3911073"/>
            <a:ext cx="1561377" cy="3255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מלבן מעוגל 45">
            <a:extLst>
              <a:ext uri="{FF2B5EF4-FFF2-40B4-BE49-F238E27FC236}">
                <a16:creationId xmlns:a16="http://schemas.microsoft.com/office/drawing/2014/main" id="{FACF58D5-2C22-9E5B-B7BC-671E4EADD376}"/>
              </a:ext>
            </a:extLst>
          </p:cNvPr>
          <p:cNvSpPr/>
          <p:nvPr/>
        </p:nvSpPr>
        <p:spPr>
          <a:xfrm flipV="1">
            <a:off x="7452320" y="4614013"/>
            <a:ext cx="432048" cy="3255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21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sp>
        <p:nvSpPr>
          <p:cNvPr id="24" name="Rectangle 73"/>
          <p:cNvSpPr/>
          <p:nvPr/>
        </p:nvSpPr>
        <p:spPr>
          <a:xfrm>
            <a:off x="0" y="0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extBox 36"/>
          <p:cNvSpPr txBox="1">
            <a:spLocks noChangeArrowheads="1"/>
          </p:cNvSpPr>
          <p:nvPr/>
        </p:nvSpPr>
        <p:spPr bwMode="auto">
          <a:xfrm>
            <a:off x="-85724" y="214312"/>
            <a:ext cx="908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rtl="0" eaLnBrk="1" hangingPunct="1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FINCH fluorescence microscope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F2BEA0D8-2397-BABC-1C76-E23AAA28E904}"/>
              </a:ext>
            </a:extLst>
          </p:cNvPr>
          <p:cNvSpPr/>
          <p:nvPr/>
        </p:nvSpPr>
        <p:spPr>
          <a:xfrm>
            <a:off x="3423911" y="4895939"/>
            <a:ext cx="55767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/>
            <a:r>
              <a:rPr lang="en-US" dirty="0">
                <a:cs typeface="Arial" panose="020B0604020202020204" pitchFamily="34" charset="0"/>
              </a:rPr>
              <a:t>Schematics of FINCH recorders: (a) a dual lens FINCH system; (b) a confocal FINCH system. </a:t>
            </a:r>
            <a:r>
              <a:rPr lang="en-US" i="1" dirty="0">
                <a:cs typeface="Arial" panose="020B0604020202020204" pitchFamily="34" charset="0"/>
              </a:rPr>
              <a:t>L</a:t>
            </a:r>
            <a:r>
              <a:rPr lang="en-US" i="1" baseline="-25000" dirty="0">
                <a:cs typeface="Arial" panose="020B0604020202020204" pitchFamily="34" charset="0"/>
              </a:rPr>
              <a:t>o</a:t>
            </a:r>
            <a:r>
              <a:rPr lang="en-US" dirty="0">
                <a:cs typeface="Arial" panose="020B0604020202020204" pitchFamily="34" charset="0"/>
              </a:rPr>
              <a:t>, objective lens; </a:t>
            </a:r>
            <a:r>
              <a:rPr lang="en-US" i="1" dirty="0">
                <a:cs typeface="Arial" panose="020B0604020202020204" pitchFamily="34" charset="0"/>
              </a:rPr>
              <a:t>L</a:t>
            </a:r>
            <a:r>
              <a:rPr lang="en-US" i="1" baseline="-25000" dirty="0">
                <a:cs typeface="Arial" panose="020B0604020202020204" pitchFamily="34" charset="0"/>
              </a:rPr>
              <a:t>c</a:t>
            </a:r>
            <a:r>
              <a:rPr lang="en-US" dirty="0">
                <a:cs typeface="Arial" panose="020B0604020202020204" pitchFamily="34" charset="0"/>
              </a:rPr>
              <a:t>, converging lens; </a:t>
            </a:r>
            <a:r>
              <a:rPr lang="en-US" i="1" dirty="0">
                <a:cs typeface="Arial" panose="020B0604020202020204" pitchFamily="34" charset="0"/>
              </a:rPr>
              <a:t>SLM</a:t>
            </a:r>
            <a:r>
              <a:rPr lang="en-US" baseline="-25000" dirty="0">
                <a:cs typeface="Arial" panose="020B0604020202020204" pitchFamily="34" charset="0"/>
              </a:rPr>
              <a:t>1</a:t>
            </a:r>
            <a:r>
              <a:rPr lang="en-US" dirty="0">
                <a:cs typeface="Arial" panose="020B0604020202020204" pitchFamily="34" charset="0"/>
              </a:rPr>
              <a:t> and </a:t>
            </a:r>
            <a:r>
              <a:rPr lang="en-US" i="1" dirty="0">
                <a:cs typeface="Arial" panose="020B0604020202020204" pitchFamily="34" charset="0"/>
              </a:rPr>
              <a:t>SLM</a:t>
            </a:r>
            <a:r>
              <a:rPr lang="en-US" baseline="-25000" dirty="0">
                <a:cs typeface="Arial" panose="020B0604020202020204" pitchFamily="34" charset="0"/>
              </a:rPr>
              <a:t>2</a:t>
            </a:r>
            <a:r>
              <a:rPr lang="en-US" dirty="0">
                <a:cs typeface="Arial" panose="020B0604020202020204" pitchFamily="34" charset="0"/>
              </a:rPr>
              <a:t>, spatial light modulators; </a:t>
            </a:r>
            <a:r>
              <a:rPr lang="en-US" i="1" dirty="0">
                <a:cs typeface="Arial" panose="020B0604020202020204" pitchFamily="34" charset="0"/>
              </a:rPr>
              <a:t>P</a:t>
            </a:r>
            <a:r>
              <a:rPr lang="en-US" baseline="-25000" dirty="0">
                <a:cs typeface="Arial" panose="020B0604020202020204" pitchFamily="34" charset="0"/>
              </a:rPr>
              <a:t>1</a:t>
            </a:r>
            <a:r>
              <a:rPr lang="en-US" dirty="0">
                <a:cs typeface="Arial" panose="020B0604020202020204" pitchFamily="34" charset="0"/>
              </a:rPr>
              <a:t> and </a:t>
            </a:r>
            <a:r>
              <a:rPr lang="en-US" i="1" dirty="0">
                <a:cs typeface="Arial" panose="020B0604020202020204" pitchFamily="34" charset="0"/>
              </a:rPr>
              <a:t>P</a:t>
            </a:r>
            <a:r>
              <a:rPr lang="en-US" baseline="-25000" dirty="0">
                <a:cs typeface="Arial" panose="020B0604020202020204" pitchFamily="34" charset="0"/>
              </a:rPr>
              <a:t>2</a:t>
            </a:r>
            <a:r>
              <a:rPr lang="en-US" dirty="0">
                <a:cs typeface="Arial" panose="020B0604020202020204" pitchFamily="34" charset="0"/>
              </a:rPr>
              <a:t>, polarizers; </a:t>
            </a:r>
            <a:r>
              <a:rPr lang="en-US" i="1" dirty="0">
                <a:cs typeface="Arial" panose="020B0604020202020204" pitchFamily="34" charset="0"/>
              </a:rPr>
              <a:t>CCD</a:t>
            </a:r>
            <a:r>
              <a:rPr lang="en-US" dirty="0">
                <a:cs typeface="Arial" panose="020B0604020202020204" pitchFamily="34" charset="0"/>
              </a:rPr>
              <a:t>, charge-coupled device.</a:t>
            </a:r>
            <a:endParaRPr lang="he-IL" dirty="0"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B663F5-8514-47E6-4370-D86960422514}"/>
              </a:ext>
            </a:extLst>
          </p:cNvPr>
          <p:cNvSpPr txBox="1"/>
          <p:nvPr/>
        </p:nvSpPr>
        <p:spPr>
          <a:xfrm>
            <a:off x="179512" y="1214979"/>
            <a:ext cx="4110547" cy="177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000" indent="-288000" algn="l" rtl="0" eaLnBrk="0" hangingPunct="0">
              <a:lnSpc>
                <a:spcPct val="90000"/>
              </a:lnSpc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 2" pitchFamily="18" charset="2"/>
              <a:buChar char=""/>
              <a:defRPr/>
            </a:pPr>
            <a:r>
              <a:rPr lang="en-US" sz="2400" dirty="0">
                <a:cs typeface="Arial" charset="0"/>
              </a:rPr>
              <a:t>Goal: Achieve optical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sectioning in FINCH.</a:t>
            </a:r>
          </a:p>
          <a:p>
            <a:pPr marL="745200" lvl="1" indent="-288000" algn="l" rtl="0" eaLnBrk="0" hangingPunct="0">
              <a:lnSpc>
                <a:spcPct val="90000"/>
              </a:lnSpc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 2" pitchFamily="18" charset="2"/>
              <a:buChar char=""/>
              <a:defRPr/>
            </a:pPr>
            <a:r>
              <a:rPr lang="en-US" sz="2400" dirty="0">
                <a:cs typeface="Arial" charset="0"/>
              </a:rPr>
              <a:t>‘Phase pinhole’:</a:t>
            </a:r>
          </a:p>
          <a:p>
            <a:pPr marL="288000" indent="-288000" algn="l" rtl="0" eaLnBrk="0" hangingPunct="0">
              <a:lnSpc>
                <a:spcPct val="90000"/>
              </a:lnSpc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 2" pitchFamily="18" charset="2"/>
              <a:buChar char=""/>
              <a:defRPr/>
            </a:pPr>
            <a:r>
              <a:rPr lang="en-US" sz="2400" dirty="0">
                <a:cs typeface="Arial" charset="0"/>
              </a:rPr>
              <a:t>Added cost: target scanning.</a:t>
            </a:r>
          </a:p>
          <a:p>
            <a:pPr marL="745200" lvl="1" indent="-288000" algn="l" rtl="0" eaLnBrk="0" hangingPunct="0">
              <a:lnSpc>
                <a:spcPct val="9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Wingdings 2" pitchFamily="18" charset="2"/>
              <a:buChar char=""/>
              <a:defRPr/>
            </a:pPr>
            <a:endParaRPr lang="en-US" sz="2000" dirty="0">
              <a:cs typeface="Arial" charset="0"/>
            </a:endParaRPr>
          </a:p>
        </p:txBody>
      </p:sp>
      <p:pic>
        <p:nvPicPr>
          <p:cNvPr id="6" name="Picture 2" descr="C:\Users\Marina\Dropbox\Roy\INDIN2015_presentation\confinch.tif">
            <a:extLst>
              <a:ext uri="{FF2B5EF4-FFF2-40B4-BE49-F238E27FC236}">
                <a16:creationId xmlns:a16="http://schemas.microsoft.com/office/drawing/2014/main" id="{AF208F45-F7C3-4415-9F96-399C58FA4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284" y="3109854"/>
            <a:ext cx="5313578" cy="175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:\Users\Marina\Dropbox\Roy\INDIN2015_presentation\finch_no_bpf.tif">
            <a:extLst>
              <a:ext uri="{FF2B5EF4-FFF2-40B4-BE49-F238E27FC236}">
                <a16:creationId xmlns:a16="http://schemas.microsoft.com/office/drawing/2014/main" id="{D0B5A64F-4DC2-AC17-C02B-97D4B1667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278" y="1289158"/>
            <a:ext cx="5285842" cy="170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מלבן 27">
            <a:extLst>
              <a:ext uri="{FF2B5EF4-FFF2-40B4-BE49-F238E27FC236}">
                <a16:creationId xmlns:a16="http://schemas.microsoft.com/office/drawing/2014/main" id="{B1F87727-E79E-6E38-D471-6001FB9F67A1}"/>
              </a:ext>
            </a:extLst>
          </p:cNvPr>
          <p:cNvSpPr/>
          <p:nvPr/>
        </p:nvSpPr>
        <p:spPr>
          <a:xfrm>
            <a:off x="3616846" y="1234029"/>
            <a:ext cx="504056" cy="214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  <a:p>
            <a:pPr algn="just" rtl="0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he-I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4EAAA2-BB83-E0ED-839D-435F49EB8B88}"/>
              </a:ext>
            </a:extLst>
          </p:cNvPr>
          <p:cNvSpPr txBox="1"/>
          <p:nvPr/>
        </p:nvSpPr>
        <p:spPr>
          <a:xfrm>
            <a:off x="303601" y="4560247"/>
            <a:ext cx="3220452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eaLnBrk="0" hangingPunct="0">
              <a:lnSpc>
                <a:spcPct val="90000"/>
              </a:lnSpc>
              <a:spcBef>
                <a:spcPts val="24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r>
              <a:rPr lang="en-US" sz="1600" b="1" dirty="0">
                <a:solidFill>
                  <a:srgbClr val="0033CC"/>
                </a:solidFill>
                <a:latin typeface="Arial" charset="0"/>
                <a:cs typeface="Arial" charset="0"/>
              </a:rPr>
              <a:t>R. </a:t>
            </a:r>
            <a:r>
              <a:rPr lang="en-US" sz="1600" b="1" dirty="0" err="1">
                <a:solidFill>
                  <a:srgbClr val="0033CC"/>
                </a:solidFill>
                <a:latin typeface="Arial" charset="0"/>
                <a:cs typeface="Arial" charset="0"/>
              </a:rPr>
              <a:t>Kelner</a:t>
            </a:r>
            <a:r>
              <a:rPr lang="en-US" sz="1600" b="1" dirty="0">
                <a:solidFill>
                  <a:srgbClr val="0033CC"/>
                </a:solidFill>
                <a:latin typeface="Arial" charset="0"/>
                <a:cs typeface="Arial" charset="0"/>
              </a:rPr>
              <a:t>, B. Katz, and J. Rosen, "Optical sectioning using a digital Fresnel incoherent-holography-based confocal imaging system," Optica  1, 70-74 (2014).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F87E07C-01A0-FCA3-5C38-F3547D8F5048}"/>
              </a:ext>
            </a:extLst>
          </p:cNvPr>
          <p:cNvCxnSpPr>
            <a:cxnSpLocks/>
          </p:cNvCxnSpPr>
          <p:nvPr/>
        </p:nvCxnSpPr>
        <p:spPr>
          <a:xfrm>
            <a:off x="366349" y="4560247"/>
            <a:ext cx="319716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CF1039E1-FD2A-EBEB-46C6-56E187FA890F}"/>
              </a:ext>
            </a:extLst>
          </p:cNvPr>
          <p:cNvGrpSpPr/>
          <p:nvPr/>
        </p:nvGrpSpPr>
        <p:grpSpPr>
          <a:xfrm>
            <a:off x="799894" y="2603681"/>
            <a:ext cx="2318722" cy="1766611"/>
            <a:chOff x="799894" y="2603681"/>
            <a:chExt cx="2318722" cy="1766611"/>
          </a:xfrm>
        </p:grpSpPr>
        <p:grpSp>
          <p:nvGrpSpPr>
            <p:cNvPr id="8" name="קבוצה 8">
              <a:extLst>
                <a:ext uri="{FF2B5EF4-FFF2-40B4-BE49-F238E27FC236}">
                  <a16:creationId xmlns:a16="http://schemas.microsoft.com/office/drawing/2014/main" id="{F57CBA3B-9CA8-718B-04F3-BFC9D1DDFCB5}"/>
                </a:ext>
              </a:extLst>
            </p:cNvPr>
            <p:cNvGrpSpPr/>
            <p:nvPr/>
          </p:nvGrpSpPr>
          <p:grpSpPr>
            <a:xfrm>
              <a:off x="799894" y="2603681"/>
              <a:ext cx="2318722" cy="1766611"/>
              <a:chOff x="813109" y="3390581"/>
              <a:chExt cx="2318722" cy="1766611"/>
            </a:xfrm>
          </p:grpSpPr>
          <p:grpSp>
            <p:nvGrpSpPr>
              <p:cNvPr id="10" name="קבוצה 7">
                <a:extLst>
                  <a:ext uri="{FF2B5EF4-FFF2-40B4-BE49-F238E27FC236}">
                    <a16:creationId xmlns:a16="http://schemas.microsoft.com/office/drawing/2014/main" id="{9195991D-63E4-BE34-74B1-0393EDD57146}"/>
                  </a:ext>
                </a:extLst>
              </p:cNvPr>
              <p:cNvGrpSpPr/>
              <p:nvPr/>
            </p:nvGrpSpPr>
            <p:grpSpPr>
              <a:xfrm>
                <a:off x="813109" y="3390581"/>
                <a:ext cx="2318722" cy="1766611"/>
                <a:chOff x="813109" y="3390581"/>
                <a:chExt cx="2318722" cy="1766611"/>
              </a:xfrm>
            </p:grpSpPr>
            <p:grpSp>
              <p:nvGrpSpPr>
                <p:cNvPr id="14" name="קבוצה 3">
                  <a:extLst>
                    <a:ext uri="{FF2B5EF4-FFF2-40B4-BE49-F238E27FC236}">
                      <a16:creationId xmlns:a16="http://schemas.microsoft.com/office/drawing/2014/main" id="{BF253B2B-79FA-08C2-663A-D87A21ABEAA7}"/>
                    </a:ext>
                  </a:extLst>
                </p:cNvPr>
                <p:cNvGrpSpPr/>
                <p:nvPr/>
              </p:nvGrpSpPr>
              <p:grpSpPr>
                <a:xfrm>
                  <a:off x="813109" y="3390581"/>
                  <a:ext cx="2318722" cy="1766611"/>
                  <a:chOff x="1029133" y="3789045"/>
                  <a:chExt cx="2318722" cy="1766611"/>
                </a:xfrm>
              </p:grpSpPr>
              <p:grpSp>
                <p:nvGrpSpPr>
                  <p:cNvPr id="16" name="קבוצה 14">
                    <a:extLst>
                      <a:ext uri="{FF2B5EF4-FFF2-40B4-BE49-F238E27FC236}">
                        <a16:creationId xmlns:a16="http://schemas.microsoft.com/office/drawing/2014/main" id="{7CB9FE10-EBE1-3677-2352-816E5ACC51D3}"/>
                      </a:ext>
                    </a:extLst>
                  </p:cNvPr>
                  <p:cNvGrpSpPr/>
                  <p:nvPr/>
                </p:nvGrpSpPr>
                <p:grpSpPr>
                  <a:xfrm>
                    <a:off x="1029133" y="3789045"/>
                    <a:ext cx="2318722" cy="1766611"/>
                    <a:chOff x="7238672" y="3055230"/>
                    <a:chExt cx="1957807" cy="1459334"/>
                  </a:xfrm>
                </p:grpSpPr>
                <p:pic>
                  <p:nvPicPr>
                    <p:cNvPr id="20" name="Picture 3" descr="C:\Users\Roy\Dropbox\Roy\OL_revised_proof\KelnerRosen_170643_fig1.tif">
                      <a:extLst>
                        <a:ext uri="{FF2B5EF4-FFF2-40B4-BE49-F238E27FC236}">
                          <a16:creationId xmlns:a16="http://schemas.microsoft.com/office/drawing/2014/main" id="{F073899E-99F4-9B52-7408-E0D2B79D20C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52309" r="47038"/>
                    <a:stretch/>
                  </p:blipFill>
                  <p:spPr bwMode="auto">
                    <a:xfrm>
                      <a:off x="7238672" y="3055230"/>
                      <a:ext cx="1957807" cy="145933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25" name="מלבן מעוגל 16">
                      <a:extLst>
                        <a:ext uri="{FF2B5EF4-FFF2-40B4-BE49-F238E27FC236}">
                          <a16:creationId xmlns:a16="http://schemas.microsoft.com/office/drawing/2014/main" id="{DCA8CB7F-D591-0954-87FE-261385B800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1689" y="4304378"/>
                      <a:ext cx="954104" cy="144016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/>
                      <a:endParaRPr lang="he-IL" dirty="0"/>
                    </a:p>
                  </p:txBody>
                </p:sp>
              </p:grpSp>
              <p:pic>
                <p:nvPicPr>
                  <p:cNvPr id="18" name="Picture 2">
                    <a:extLst>
                      <a:ext uri="{FF2B5EF4-FFF2-40B4-BE49-F238E27FC236}">
                        <a16:creationId xmlns:a16="http://schemas.microsoft.com/office/drawing/2014/main" id="{F850CF2C-4FC7-CC67-C04E-A6E6BAD5629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878" t="3777" r="3560" b="4615"/>
                  <a:stretch/>
                </p:blipFill>
                <p:spPr bwMode="auto">
                  <a:xfrm>
                    <a:off x="1188720" y="4110730"/>
                    <a:ext cx="950181" cy="9744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5" name="מלבן 35">
                  <a:extLst>
                    <a:ext uri="{FF2B5EF4-FFF2-40B4-BE49-F238E27FC236}">
                      <a16:creationId xmlns:a16="http://schemas.microsoft.com/office/drawing/2014/main" id="{1ED8D0A7-E97C-826F-53BA-A0E93BA5B585}"/>
                    </a:ext>
                  </a:extLst>
                </p:cNvPr>
                <p:cNvSpPr/>
                <p:nvPr/>
              </p:nvSpPr>
              <p:spPr>
                <a:xfrm>
                  <a:off x="925930" y="4758550"/>
                  <a:ext cx="2079145" cy="3185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D5FB7D-F06E-5601-024D-DA02A8879F14}"/>
                  </a:ext>
                </a:extLst>
              </p:cNvPr>
              <p:cNvSpPr txBox="1"/>
              <p:nvPr/>
            </p:nvSpPr>
            <p:spPr>
              <a:xfrm>
                <a:off x="1105189" y="4727505"/>
                <a:ext cx="179337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l" rtl="0"/>
                <a:r>
                  <a:rPr lang="en-US" sz="1200" dirty="0">
                    <a:cs typeface="+mj-cs"/>
                  </a:rPr>
                  <a:t> </a:t>
                </a:r>
                <a:r>
                  <a:rPr lang="en-US" sz="1200" dirty="0">
                    <a:latin typeface="+mj-lt"/>
                    <a:cs typeface="Times New Roman" panose="02020603050405020304" pitchFamily="18" charset="0"/>
                  </a:rPr>
                  <a:t>       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                 clear</a:t>
                </a:r>
              </a:p>
              <a:p>
                <a:pPr algn="l" rtl="0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pinhole             aperture</a:t>
                </a:r>
              </a:p>
            </p:txBody>
          </p:sp>
          <p:cxnSp>
            <p:nvCxnSpPr>
              <p:cNvPr id="12" name="מחבר חץ ישר 30">
                <a:extLst>
                  <a:ext uri="{FF2B5EF4-FFF2-40B4-BE49-F238E27FC236}">
                    <a16:creationId xmlns:a16="http://schemas.microsoft.com/office/drawing/2014/main" id="{088E3509-AB6F-7C5F-B33C-75581935FDF3}"/>
                  </a:ext>
                </a:extLst>
              </p:cNvPr>
              <p:cNvCxnSpPr/>
              <p:nvPr/>
            </p:nvCxnSpPr>
            <p:spPr>
              <a:xfrm flipV="1">
                <a:off x="1238807" y="4776893"/>
                <a:ext cx="0" cy="25219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מחבר חץ ישר 31">
                <a:extLst>
                  <a:ext uri="{FF2B5EF4-FFF2-40B4-BE49-F238E27FC236}">
                    <a16:creationId xmlns:a16="http://schemas.microsoft.com/office/drawing/2014/main" id="{C59501BA-BEF0-0A78-8DB9-4D730C88E86F}"/>
                  </a:ext>
                </a:extLst>
              </p:cNvPr>
              <p:cNvCxnSpPr/>
              <p:nvPr/>
            </p:nvCxnSpPr>
            <p:spPr>
              <a:xfrm rot="5400000" flipV="1">
                <a:off x="2150250" y="4763409"/>
                <a:ext cx="0" cy="25219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1AEAFA3-22E9-72B7-870E-0552428C6DFF}"/>
                </a:ext>
              </a:extLst>
            </p:cNvPr>
            <p:cNvSpPr txBox="1"/>
            <p:nvPr/>
          </p:nvSpPr>
          <p:spPr>
            <a:xfrm>
              <a:off x="2629331" y="2631291"/>
              <a:ext cx="3523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</a:t>
              </a:r>
              <a:endParaRPr lang="en-IL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55969334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3"/>
          <p:cNvSpPr/>
          <p:nvPr/>
        </p:nvSpPr>
        <p:spPr>
          <a:xfrm>
            <a:off x="0" y="0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195263" y="1125538"/>
            <a:ext cx="8750300" cy="489470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173" name="TextBox 36"/>
          <p:cNvSpPr txBox="1">
            <a:spLocks noChangeArrowheads="1"/>
          </p:cNvSpPr>
          <p:nvPr/>
        </p:nvSpPr>
        <p:spPr bwMode="auto">
          <a:xfrm>
            <a:off x="130174" y="17463"/>
            <a:ext cx="91223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rtl="0" eaLnBrk="1" hangingPunct="1"/>
            <a:r>
              <a:rPr lang="en-US" sz="2800" b="1" dirty="0">
                <a:solidFill>
                  <a:schemeClr val="bg1"/>
                </a:solidFill>
                <a:latin typeface="Arial" pitchFamily="34" charset="0"/>
              </a:rPr>
              <a:t>Confocal Fresnel Incoherent Correlation Holography</a:t>
            </a:r>
          </a:p>
          <a:p>
            <a:pPr algn="l" rtl="0" eaLnBrk="1" hangingPunct="1"/>
            <a:r>
              <a:rPr lang="en-US" sz="2800" b="1" dirty="0">
                <a:latin typeface="Arial" pitchFamily="34" charset="0"/>
              </a:rPr>
              <a:t>Results (wide-field illumination)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2644775" y="6672263"/>
            <a:ext cx="59769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66208" y="4690764"/>
            <a:ext cx="8747714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eaLnBrk="0" hangingPunct="0">
              <a:lnSpc>
                <a:spcPct val="90000"/>
              </a:lnSpc>
              <a:spcBef>
                <a:spcPts val="2400"/>
              </a:spcBef>
              <a:buClr>
                <a:srgbClr val="E5BA05"/>
              </a:buClr>
              <a:buSzPct val="100000"/>
              <a:defRPr/>
            </a:pPr>
            <a:r>
              <a:rPr lang="en-US" sz="1400" dirty="0">
                <a:cs typeface="Arial" panose="020B0604020202020204" pitchFamily="34" charset="0"/>
              </a:rPr>
              <a:t>(a) FINCH reconstruction of a 16.0 cycles/mm resolution chart located 30cm away from the objective lens, with the 18.0 cycles/mm resolution chart at 31cm; (b) FINCH reconstruction of a 18.0 cycles/mm resolution chart located 30cm away from the objective lens, with the 16.0 cycles/mm resolution chart at 29cm; (c) and (d) are the optical-sectioning-FINCH equivalents of (a) and (b), respectively.</a:t>
            </a:r>
            <a:endParaRPr lang="en-US" sz="1400" b="1" dirty="0"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459" y="5500364"/>
            <a:ext cx="8679355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eaLnBrk="0" hangingPunct="0">
              <a:lnSpc>
                <a:spcPct val="90000"/>
              </a:lnSpc>
              <a:spcBef>
                <a:spcPts val="24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R.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Kelner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, B. Katz, and J. Rosen, "Optical sectioning using a digital Fresnel incoherent-holography-based confocal imaging system," Optica  1, 70-74 (2014).</a:t>
            </a:r>
          </a:p>
        </p:txBody>
      </p:sp>
      <p:pic>
        <p:nvPicPr>
          <p:cNvPr id="11266" name="Picture 2" descr="F:\CONFINCH_OL\revision\Figure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062" y="1217047"/>
            <a:ext cx="4136151" cy="33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מלבן מעוגל 9"/>
          <p:cNvSpPr/>
          <p:nvPr/>
        </p:nvSpPr>
        <p:spPr>
          <a:xfrm>
            <a:off x="323527" y="1970452"/>
            <a:ext cx="1751245" cy="63086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FINCH</a:t>
            </a:r>
            <a:endParaRPr lang="he-IL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מלבן מעוגל 12"/>
          <p:cNvSpPr/>
          <p:nvPr/>
        </p:nvSpPr>
        <p:spPr>
          <a:xfrm>
            <a:off x="323526" y="3695330"/>
            <a:ext cx="1758051" cy="83599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Optical-sectioning-FINCH</a:t>
            </a:r>
            <a:endParaRPr lang="he-IL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מלבן מעוגל 13"/>
          <p:cNvSpPr/>
          <p:nvPr/>
        </p:nvSpPr>
        <p:spPr>
          <a:xfrm>
            <a:off x="7054683" y="1948331"/>
            <a:ext cx="1751245" cy="63086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FINCH</a:t>
            </a:r>
            <a:endParaRPr lang="he-IL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מלבן מעוגל 14"/>
          <p:cNvSpPr/>
          <p:nvPr/>
        </p:nvSpPr>
        <p:spPr>
          <a:xfrm>
            <a:off x="7054683" y="3678469"/>
            <a:ext cx="1758051" cy="83599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Optical-sectioning-FINCH</a:t>
            </a:r>
            <a:endParaRPr lang="he-IL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663997-239E-0FD3-8452-9250D6769EE7}"/>
              </a:ext>
            </a:extLst>
          </p:cNvPr>
          <p:cNvSpPr/>
          <p:nvPr/>
        </p:nvSpPr>
        <p:spPr>
          <a:xfrm>
            <a:off x="266208" y="2889853"/>
            <a:ext cx="8679355" cy="26579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7DAA9B-8990-16F5-6499-FA9230F45D6B}"/>
              </a:ext>
            </a:extLst>
          </p:cNvPr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4" name="Picture 2" descr="Ben-Gurion University of the Negev">
              <a:extLst>
                <a:ext uri="{FF2B5EF4-FFF2-40B4-BE49-F238E27FC236}">
                  <a16:creationId xmlns:a16="http://schemas.microsoft.com/office/drawing/2014/main" id="{3858E5FC-11E4-7C07-628E-C05DFAFE1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E0088D-52EF-E5B2-85F7-BB61FCE27AC5}"/>
                </a:ext>
              </a:extLst>
            </p:cNvPr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922DFC9-956D-1B3B-F2C7-A1891E299277}"/>
                </a:ext>
              </a:extLst>
            </p:cNvPr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83B4FF-C34E-2E3A-AEBE-3738418F7F2D}"/>
              </a:ext>
            </a:extLst>
          </p:cNvPr>
          <p:cNvCxnSpPr/>
          <p:nvPr/>
        </p:nvCxnSpPr>
        <p:spPr>
          <a:xfrm>
            <a:off x="266208" y="5500364"/>
            <a:ext cx="861660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6725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3"/>
          <p:cNvSpPr/>
          <p:nvPr/>
        </p:nvSpPr>
        <p:spPr>
          <a:xfrm>
            <a:off x="0" y="0"/>
            <a:ext cx="9144000" cy="9794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224771" y="1107965"/>
            <a:ext cx="8750300" cy="485588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27000" dist="127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173" name="TextBox 36"/>
          <p:cNvSpPr txBox="1">
            <a:spLocks noChangeArrowheads="1"/>
          </p:cNvSpPr>
          <p:nvPr/>
        </p:nvSpPr>
        <p:spPr bwMode="auto">
          <a:xfrm>
            <a:off x="0" y="36281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53100" algn="ctr" rtl="0">
              <a:spcAft>
                <a:spcPts val="4800"/>
              </a:spcAft>
            </a:pPr>
            <a:r>
              <a:rPr lang="en-US" sz="4800" b="1" dirty="0">
                <a:solidFill>
                  <a:schemeClr val="bg1"/>
                </a:solidFill>
                <a:cs typeface="Arial" charset="0"/>
              </a:rPr>
              <a:t>I-</a:t>
            </a:r>
            <a:r>
              <a:rPr lang="en-US" sz="4800" b="1" dirty="0">
                <a:solidFill>
                  <a:schemeClr val="bg1"/>
                </a:solidFill>
              </a:rPr>
              <a:t>COACH (2017)</a:t>
            </a:r>
            <a:endParaRPr lang="en-IL" sz="4800" b="1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644775" y="6672263"/>
            <a:ext cx="59769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0" y="6076949"/>
            <a:ext cx="5443870" cy="781051"/>
            <a:chOff x="0" y="6076949"/>
            <a:chExt cx="5443870" cy="781051"/>
          </a:xfrm>
        </p:grpSpPr>
        <p:pic>
          <p:nvPicPr>
            <p:cNvPr id="1026" name="Picture 2" descr="Ben-Gurion University of the Negev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6949"/>
              <a:ext cx="552450" cy="78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14670" y="6431960"/>
              <a:ext cx="5029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dirty="0"/>
                <a:t>School of Electrical &amp; Computer Engineering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04038" y="6159057"/>
              <a:ext cx="4153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Ben-Gurion University of the Negev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0DC3AF9-B99C-43EF-B956-15EAF92F1180}"/>
              </a:ext>
            </a:extLst>
          </p:cNvPr>
          <p:cNvSpPr/>
          <p:nvPr/>
        </p:nvSpPr>
        <p:spPr>
          <a:xfrm>
            <a:off x="1512011" y="4795928"/>
            <a:ext cx="74630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</a:t>
            </a:r>
            <a:r>
              <a:rPr lang="en-US" sz="2800" b="1" dirty="0">
                <a:latin typeface="Arial Rounded MT Bold" panose="020F0704030504030204" pitchFamily="34" charset="0"/>
              </a:rPr>
              <a:t>nterferenceless </a:t>
            </a:r>
            <a:r>
              <a:rPr lang="en-US" sz="2800" b="1" dirty="0">
                <a:solidFill>
                  <a:srgbClr val="FF0000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Co</a:t>
            </a:r>
            <a:r>
              <a:rPr lang="en-US" sz="2800" b="1" dirty="0">
                <a:solidFill>
                  <a:srgbClr val="000000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ded </a:t>
            </a:r>
            <a:r>
              <a:rPr lang="en-US" sz="2800" b="1" dirty="0">
                <a:solidFill>
                  <a:srgbClr val="FF0000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A</a:t>
            </a:r>
            <a:r>
              <a:rPr lang="en-US" sz="2800" b="1" dirty="0">
                <a:solidFill>
                  <a:srgbClr val="000000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perture </a:t>
            </a:r>
            <a:r>
              <a:rPr lang="en-US" sz="2800" b="1" dirty="0">
                <a:solidFill>
                  <a:srgbClr val="FF0000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C</a:t>
            </a:r>
            <a:r>
              <a:rPr lang="en-US" sz="2800" b="1" dirty="0">
                <a:solidFill>
                  <a:srgbClr val="000000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orrelation </a:t>
            </a:r>
            <a:r>
              <a:rPr lang="en-US" sz="2800" b="1" dirty="0">
                <a:solidFill>
                  <a:srgbClr val="FF0000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H</a:t>
            </a:r>
            <a:r>
              <a:rPr lang="en-US" sz="2800" b="1" dirty="0">
                <a:solidFill>
                  <a:srgbClr val="000000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olography </a:t>
            </a:r>
            <a:r>
              <a:rPr lang="en-US" sz="2800" b="1" dirty="0">
                <a:solidFill>
                  <a:srgbClr val="FF0000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I-</a:t>
            </a:r>
            <a:r>
              <a:rPr lang="en-US" sz="2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COACH</a:t>
            </a:r>
            <a:endParaRPr lang="en-IL" sz="2800" b="1" dirty="0">
              <a:latin typeface="Arial Rounded MT Bold" panose="020F070403050403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6796892-2CB3-41FA-A83C-F69EAD1BAD90}"/>
              </a:ext>
            </a:extLst>
          </p:cNvPr>
          <p:cNvSpPr/>
          <p:nvPr/>
        </p:nvSpPr>
        <p:spPr>
          <a:xfrm>
            <a:off x="404038" y="4175174"/>
            <a:ext cx="8320862" cy="461665"/>
          </a:xfrm>
          <a:prstGeom prst="rect">
            <a:avLst/>
          </a:prstGeom>
          <a:ln w="28575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2400" b="1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rPr>
              <a:t>The hologram is recorded without two beam interference</a:t>
            </a:r>
            <a:endParaRPr lang="en-IL" sz="2400" b="1" dirty="0">
              <a:ln>
                <a:solidFill>
                  <a:srgbClr val="0033CC"/>
                </a:solidFill>
              </a:ln>
              <a:solidFill>
                <a:srgbClr val="0033CC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1E0C98-7220-8B78-443D-2C3A2F8575FC}"/>
              </a:ext>
            </a:extLst>
          </p:cNvPr>
          <p:cNvGrpSpPr/>
          <p:nvPr/>
        </p:nvGrpSpPr>
        <p:grpSpPr>
          <a:xfrm>
            <a:off x="5785653" y="2351676"/>
            <a:ext cx="2599580" cy="1534927"/>
            <a:chOff x="6072061" y="1207956"/>
            <a:chExt cx="2599580" cy="153492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647DBA-D724-7B43-3CC2-914862025A19}"/>
                </a:ext>
              </a:extLst>
            </p:cNvPr>
            <p:cNvGrpSpPr/>
            <p:nvPr/>
          </p:nvGrpSpPr>
          <p:grpSpPr>
            <a:xfrm>
              <a:off x="6072061" y="1207956"/>
              <a:ext cx="2599580" cy="1534927"/>
              <a:chOff x="6072061" y="1207956"/>
              <a:chExt cx="2599580" cy="153492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CE5051A-AC6F-4E4E-B0FE-46A56EFD9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2061" y="1207956"/>
                <a:ext cx="2599580" cy="1534927"/>
              </a:xfrm>
              <a:prstGeom prst="rect">
                <a:avLst/>
              </a:prstGeom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D8EBC849-1694-507A-BBFA-EE9573B48D00}"/>
                  </a:ext>
                </a:extLst>
              </p:cNvPr>
              <p:cNvGrpSpPr/>
              <p:nvPr/>
            </p:nvGrpSpPr>
            <p:grpSpPr>
              <a:xfrm>
                <a:off x="7309134" y="1443834"/>
                <a:ext cx="395097" cy="509796"/>
                <a:chOff x="7309134" y="1443834"/>
                <a:chExt cx="395097" cy="509796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DD01679D-9F6A-4105-9F02-4196289186C2}"/>
                    </a:ext>
                  </a:extLst>
                </p:cNvPr>
                <p:cNvSpPr/>
                <p:nvPr/>
              </p:nvSpPr>
              <p:spPr>
                <a:xfrm>
                  <a:off x="7309134" y="1443834"/>
                  <a:ext cx="395097" cy="44848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B1924FA-BAD2-4945-ABE9-8FA928936669}"/>
                    </a:ext>
                  </a:extLst>
                </p:cNvPr>
                <p:cNvSpPr/>
                <p:nvPr/>
              </p:nvSpPr>
              <p:spPr>
                <a:xfrm>
                  <a:off x="7371851" y="1849739"/>
                  <a:ext cx="272914" cy="103891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L"/>
                </a:p>
              </p:txBody>
            </p:sp>
          </p:grp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4FD32B6-37AC-95D4-58ED-F3E0DFEFE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717" y="1229494"/>
              <a:ext cx="988365" cy="741274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6CDF5F1-4BDE-C702-8095-088F20DD90AC}"/>
                </a:ext>
              </a:extLst>
            </p:cNvPr>
            <p:cNvCxnSpPr/>
            <p:nvPr/>
          </p:nvCxnSpPr>
          <p:spPr>
            <a:xfrm>
              <a:off x="7187860" y="1885802"/>
              <a:ext cx="147247" cy="772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D50CB49-47AC-ACCA-1876-2CC4A2AA1ACD}"/>
                </a:ext>
              </a:extLst>
            </p:cNvPr>
            <p:cNvSpPr txBox="1"/>
            <p:nvPr/>
          </p:nvSpPr>
          <p:spPr>
            <a:xfrm>
              <a:off x="7145081" y="1452775"/>
              <a:ext cx="77097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800" dirty="0"/>
                <a:t>Optical Mask</a:t>
              </a:r>
              <a:endParaRPr lang="en-IL" sz="8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81CB64-B4E1-ACE2-EAB3-A7AE3B23FED9}"/>
              </a:ext>
            </a:extLst>
          </p:cNvPr>
          <p:cNvGrpSpPr/>
          <p:nvPr/>
        </p:nvGrpSpPr>
        <p:grpSpPr>
          <a:xfrm>
            <a:off x="1072970" y="2195963"/>
            <a:ext cx="2917470" cy="1808918"/>
            <a:chOff x="6072061" y="1225433"/>
            <a:chExt cx="2555816" cy="15186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D6E5258-B9A9-7A8D-04FA-67443EB47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061" y="1225433"/>
              <a:ext cx="2555816" cy="151862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5F44E88-D7D3-F3FA-0A39-481CC000A5F1}"/>
                </a:ext>
              </a:extLst>
            </p:cNvPr>
            <p:cNvSpPr/>
            <p:nvPr/>
          </p:nvSpPr>
          <p:spPr>
            <a:xfrm>
              <a:off x="7466291" y="1935665"/>
              <a:ext cx="80785" cy="4823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615E480-7AAF-C34A-0262-67970C1FDFF9}"/>
              </a:ext>
            </a:extLst>
          </p:cNvPr>
          <p:cNvCxnSpPr>
            <a:cxnSpLocks/>
          </p:cNvCxnSpPr>
          <p:nvPr/>
        </p:nvCxnSpPr>
        <p:spPr>
          <a:xfrm>
            <a:off x="4051300" y="3429000"/>
            <a:ext cx="1581944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ED80D52-8EC2-DE3B-301D-CE69B8EC12CC}"/>
              </a:ext>
            </a:extLst>
          </p:cNvPr>
          <p:cNvSpPr txBox="1"/>
          <p:nvPr/>
        </p:nvSpPr>
        <p:spPr>
          <a:xfrm>
            <a:off x="4729344" y="1165756"/>
            <a:ext cx="4147956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SzPts val="1200"/>
              <a:tabLst>
                <a:tab pos="-720090" algn="r"/>
                <a:tab pos="270510" algn="l"/>
              </a:tabLst>
            </a:pP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Vijayakumar and J. Rosen, “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David" panose="020E0502060401010101" pitchFamily="34" charset="-79"/>
              </a:rPr>
              <a:t>Interferenceless coded aperture correlation holography–a new technique for recording incoherent digital holograms without two-wave interference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,” Opt. Express 25(12) 13883-13896 (2017). </a:t>
            </a:r>
            <a:endParaRPr lang="en-US" sz="1400" b="1" dirty="0">
              <a:latin typeface="Times New Roman" panose="02020603050405020304" pitchFamily="18" charset="0"/>
              <a:ea typeface="Times New Roman" panose="02020603050405020304" pitchFamily="18" charset="0"/>
              <a:cs typeface="Miriam" panose="020B0502050101010101" pitchFamily="34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74603A-81D6-CC0E-F9F6-D00A91FDE31E}"/>
              </a:ext>
            </a:extLst>
          </p:cNvPr>
          <p:cNvSpPr txBox="1"/>
          <p:nvPr/>
        </p:nvSpPr>
        <p:spPr>
          <a:xfrm>
            <a:off x="326273" y="1214047"/>
            <a:ext cx="4273648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IL" sz="1400" b="1" dirty="0"/>
              <a:t>A. Vijayakumar, Y. </a:t>
            </a:r>
            <a:r>
              <a:rPr lang="en-IL" sz="1400" b="1" dirty="0" err="1"/>
              <a:t>Kashter</a:t>
            </a:r>
            <a:r>
              <a:rPr lang="en-IL" sz="1400" b="1" dirty="0"/>
              <a:t>, R. </a:t>
            </a:r>
            <a:r>
              <a:rPr lang="en-IL" sz="1400" b="1" dirty="0" err="1"/>
              <a:t>Kelner</a:t>
            </a:r>
            <a:r>
              <a:rPr lang="en-IL" sz="1400" b="1" dirty="0"/>
              <a:t>, and J. Rosen, "Coded aperture correlation holography–a new type of incoherent digital holograms," Opt. Express 24, 12430-12441 (2016).</a:t>
            </a:r>
          </a:p>
        </p:txBody>
      </p:sp>
    </p:spTree>
    <p:extLst>
      <p:ext uri="{BB962C8B-B14F-4D97-AF65-F5344CB8AC3E}">
        <p14:creationId xmlns:p14="http://schemas.microsoft.com/office/powerpoint/2010/main" val="1496816248"/>
      </p:ext>
    </p:extLst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38227</TotalTime>
  <Words>2499</Words>
  <Application>Microsoft Office PowerPoint</Application>
  <PresentationFormat>On-screen Show (4:3)</PresentationFormat>
  <Paragraphs>362</Paragraphs>
  <Slides>29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Arial Rounded MT Bold</vt:lpstr>
      <vt:lpstr>Bahnschrift Condensed</vt:lpstr>
      <vt:lpstr>Bahnschrift SemiBold SemiConden</vt:lpstr>
      <vt:lpstr>Calibri</vt:lpstr>
      <vt:lpstr>Cambria</vt:lpstr>
      <vt:lpstr>NexusSansWebPro</vt:lpstr>
      <vt:lpstr>Roboto</vt:lpstr>
      <vt:lpstr>Times New Roman</vt:lpstr>
      <vt:lpstr>Wingdings 2</vt:lpstr>
      <vt:lpstr>ערכת נושא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Roy</dc:creator>
  <cp:lastModifiedBy>Joseph Rosen</cp:lastModifiedBy>
  <cp:revision>1893</cp:revision>
  <dcterms:created xsi:type="dcterms:W3CDTF">2012-10-03T17:20:42Z</dcterms:created>
  <dcterms:modified xsi:type="dcterms:W3CDTF">2023-02-15T14:08:16Z</dcterms:modified>
</cp:coreProperties>
</file>