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</p:sldIdLst>
  <p:sldSz cx="38404800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947"/>
    <a:srgbClr val="FA4C07"/>
    <a:srgbClr val="002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3447" autoAdjust="0"/>
  </p:normalViewPr>
  <p:slideViewPr>
    <p:cSldViewPr snapToGrid="0">
      <p:cViewPr>
        <p:scale>
          <a:sx n="20" d="100"/>
          <a:sy n="20" d="100"/>
        </p:scale>
        <p:origin x="1032" y="-2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7070108"/>
            <a:ext cx="32644080" cy="15040222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2690338"/>
            <a:ext cx="28803600" cy="10430151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3F9-9B22-45E2-8382-F74049A7A6B2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E84F-EE83-4373-8599-BC7C05C25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20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3F9-9B22-45E2-8382-F74049A7A6B2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E84F-EE83-4373-8599-BC7C05C25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02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2300034"/>
            <a:ext cx="8281035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2300034"/>
            <a:ext cx="24363045" cy="366105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3F9-9B22-45E2-8382-F74049A7A6B2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E84F-EE83-4373-8599-BC7C05C25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336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3F9-9B22-45E2-8382-F74049A7A6B2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E84F-EE83-4373-8599-BC7C05C25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197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10770172"/>
            <a:ext cx="33124140" cy="17970262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8910440"/>
            <a:ext cx="33124140" cy="9450136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3F9-9B22-45E2-8382-F74049A7A6B2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E84F-EE83-4373-8599-BC7C05C25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264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11500170"/>
            <a:ext cx="16322040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11500170"/>
            <a:ext cx="16322040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3F9-9B22-45E2-8382-F74049A7A6B2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E84F-EE83-4373-8599-BC7C05C25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718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300044"/>
            <a:ext cx="33124140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10590160"/>
            <a:ext cx="16247028" cy="5190073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5780233"/>
            <a:ext cx="16247028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10590160"/>
            <a:ext cx="16327042" cy="5190073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5780233"/>
            <a:ext cx="16327042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3F9-9B22-45E2-8382-F74049A7A6B2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E84F-EE83-4373-8599-BC7C05C25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849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3F9-9B22-45E2-8382-F74049A7A6B2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E84F-EE83-4373-8599-BC7C05C25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49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3F9-9B22-45E2-8382-F74049A7A6B2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E84F-EE83-4373-8599-BC7C05C25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04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880042"/>
            <a:ext cx="12386548" cy="10080149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6220102"/>
            <a:ext cx="19442430" cy="30700453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2960191"/>
            <a:ext cx="12386548" cy="24010358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3F9-9B22-45E2-8382-F74049A7A6B2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E84F-EE83-4373-8599-BC7C05C25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194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880042"/>
            <a:ext cx="12386548" cy="10080149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6220102"/>
            <a:ext cx="19442430" cy="30700453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2960191"/>
            <a:ext cx="12386548" cy="24010358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3F9-9B22-45E2-8382-F74049A7A6B2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E84F-EE83-4373-8599-BC7C05C25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3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2300044"/>
            <a:ext cx="33124140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11500170"/>
            <a:ext cx="33124140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40040601"/>
            <a:ext cx="864108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953F9-9B22-45E2-8382-F74049A7A6B2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40040601"/>
            <a:ext cx="1296162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40040601"/>
            <a:ext cx="864108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E84F-EE83-4373-8599-BC7C05C25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73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07/s00340-022-07901-z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doi.org/10.1016/j.optlaseng.2019.03.024" TargetMode="External"/><Relationship Id="rId15" Type="http://schemas.openxmlformats.org/officeDocument/2006/relationships/image" Target="../media/image9.jp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9229D7-7F2D-4D0B-8ACA-1C88378F2C8D}"/>
              </a:ext>
            </a:extLst>
          </p:cNvPr>
          <p:cNvGrpSpPr/>
          <p:nvPr/>
        </p:nvGrpSpPr>
        <p:grpSpPr>
          <a:xfrm>
            <a:off x="-146187" y="-1492377"/>
            <a:ext cx="38404800" cy="44693015"/>
            <a:chOff x="0" y="-101865"/>
            <a:chExt cx="43200638" cy="414261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43946E-FC24-AD38-81BB-905D0CC37F97}"/>
                </a:ext>
              </a:extLst>
            </p:cNvPr>
            <p:cNvSpPr/>
            <p:nvPr/>
          </p:nvSpPr>
          <p:spPr>
            <a:xfrm>
              <a:off x="179999" y="5874711"/>
              <a:ext cx="32049216" cy="60245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2B948F-6C2C-5094-9D1A-9720919CFF11}"/>
                </a:ext>
              </a:extLst>
            </p:cNvPr>
            <p:cNvSpPr/>
            <p:nvPr/>
          </p:nvSpPr>
          <p:spPr>
            <a:xfrm>
              <a:off x="0" y="-101865"/>
              <a:ext cx="43200638" cy="5832941"/>
            </a:xfrm>
            <a:prstGeom prst="rect">
              <a:avLst/>
            </a:prstGeom>
            <a:solidFill>
              <a:srgbClr val="C0C9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F25C5D-AA75-4CD1-F201-CECA8C901F08}"/>
                    </a:ext>
                  </a:extLst>
                </p:cNvPr>
                <p:cNvSpPr txBox="1"/>
                <p:nvPr/>
              </p:nvSpPr>
              <p:spPr>
                <a:xfrm>
                  <a:off x="9913532" y="469976"/>
                  <a:ext cx="29452462" cy="5230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 asymmetric optical cryptosystem using physically unclonable functions in the Fresnel domain</a:t>
                  </a:r>
                </a:p>
                <a:p>
                  <a:pPr algn="ctr"/>
                  <a:r>
                    <a:rPr lang="en-IN" sz="4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Vinny Cris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IN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IN" sz="4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en-IN" sz="4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,*, Shashi Prabhaka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I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IN" sz="4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</m:oMath>
                  </a14:m>
                  <a:r>
                    <a:rPr lang="en-IN" sz="4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Harsh Vardha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I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IN" sz="4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en-IN" sz="4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Ravi Kuma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I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IN" sz="4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en-IN" sz="4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Salla Gangi Redd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I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IN" sz="4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en-IN" sz="4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Saksh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I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IN" sz="40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</m:oMath>
                  </a14:m>
                  <a:r>
                    <a:rPr lang="en-IN" sz="4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, RP Sing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I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IN" sz="4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4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</m:oMath>
                  </a14:m>
                  <a:r>
                    <a:rPr lang="en-IN" sz="4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algn="ctr"/>
                  <a:r>
                    <a:rPr lang="en-IN" sz="40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Department of Physics, SRM University - AP, Andhra Pradesh - 522502, India</a:t>
                  </a:r>
                </a:p>
                <a:p>
                  <a:pPr algn="ctr"/>
                  <a:r>
                    <a:rPr lang="en-IN" sz="40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 Physical Research Laboratory, Navrang Pura, Ahmedabad-380009, India</a:t>
                  </a:r>
                </a:p>
                <a:p>
                  <a:pPr algn="ctr"/>
                  <a:r>
                    <a:rPr lang="en-IN" sz="40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 Ben-Gurion University of the Negev, P. O. Box 653, Beer-Sheva 8410501, Israel</a:t>
                  </a:r>
                </a:p>
                <a:p>
                  <a:pPr algn="ctr"/>
                  <a:endParaRPr lang="en-IN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F25C5D-AA75-4CD1-F201-CECA8C901F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3532" y="469976"/>
                  <a:ext cx="29452462" cy="5230783"/>
                </a:xfrm>
                <a:prstGeom prst="rect">
                  <a:avLst/>
                </a:prstGeom>
                <a:blipFill>
                  <a:blip r:embed="rId2"/>
                  <a:stretch>
                    <a:fillRect t="-464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CB8913-BBFF-6B75-6B88-DBA2A5F50CA8}"/>
                </a:ext>
              </a:extLst>
            </p:cNvPr>
            <p:cNvSpPr/>
            <p:nvPr/>
          </p:nvSpPr>
          <p:spPr>
            <a:xfrm>
              <a:off x="32652343" y="5820451"/>
              <a:ext cx="10440000" cy="355038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CF5519-0F8B-96E4-D8EE-99C5B9B52350}"/>
                </a:ext>
              </a:extLst>
            </p:cNvPr>
            <p:cNvSpPr/>
            <p:nvPr/>
          </p:nvSpPr>
          <p:spPr>
            <a:xfrm>
              <a:off x="206906" y="12222596"/>
              <a:ext cx="32080961" cy="291017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29409C-3973-A6A0-8C83-86C6371DBF8A}"/>
                </a:ext>
              </a:extLst>
            </p:cNvPr>
            <p:cNvSpPr txBox="1"/>
            <p:nvPr/>
          </p:nvSpPr>
          <p:spPr>
            <a:xfrm>
              <a:off x="32710295" y="5868606"/>
              <a:ext cx="10345238" cy="10509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6401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Theory</a:t>
              </a:r>
              <a:endParaRPr lang="en-IN" sz="6401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541EA4-6440-E446-5CDF-19E4B99ADEBE}"/>
                </a:ext>
              </a:extLst>
            </p:cNvPr>
            <p:cNvSpPr txBox="1"/>
            <p:nvPr/>
          </p:nvSpPr>
          <p:spPr>
            <a:xfrm>
              <a:off x="32703236" y="15645292"/>
              <a:ext cx="10345238" cy="121188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6401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Conclusions</a:t>
              </a:r>
              <a:endParaRPr lang="en-IN" sz="6401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E66897-F454-23CF-83F1-235D3F96D1BE}"/>
                </a:ext>
              </a:extLst>
            </p:cNvPr>
            <p:cNvSpPr txBox="1"/>
            <p:nvPr/>
          </p:nvSpPr>
          <p:spPr>
            <a:xfrm>
              <a:off x="32707450" y="28778704"/>
              <a:ext cx="10331500" cy="10509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6401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References</a:t>
              </a:r>
              <a:endParaRPr lang="en-IN" sz="6401" b="1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11FFF6-E5BD-45B6-82ED-58790B98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46" y="1030097"/>
              <a:ext cx="10798550" cy="3158843"/>
            </a:xfrm>
            <a:prstGeom prst="rect">
              <a:avLst/>
            </a:prstGeom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9DF68AA-10A5-4513-8654-DE852EA22769}"/>
              </a:ext>
            </a:extLst>
          </p:cNvPr>
          <p:cNvSpPr/>
          <p:nvPr/>
        </p:nvSpPr>
        <p:spPr>
          <a:xfrm>
            <a:off x="28943331" y="17234716"/>
            <a:ext cx="9083247" cy="11372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conclusion, a new asymmetric optical cryptosystem with multiuser capabilities is proposed using polar decomposition in Fresnel domain. </a:t>
            </a: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method has a large set of keys which include the Fresnel propagation parameters, two variable PUFs, and three private keys generated during the encryption process. </a:t>
            </a: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PUFs used as security keys are difficult to replicate which improves the robustness against various attacks. </a:t>
            </a: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sensitivity of all the keys is also verified. </a:t>
            </a: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work is a subject of our ongoing research and will be presented in detail in the near future. </a:t>
            </a:r>
            <a:endParaRPr lang="en-I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250" algn="just">
              <a:spcAft>
                <a:spcPts val="600"/>
              </a:spcAft>
            </a:pPr>
            <a:endParaRPr lang="en-IN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EA6374-47C4-28CB-2053-1281065FB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805" y="-536584"/>
            <a:ext cx="4351699" cy="4332442"/>
          </a:xfrm>
          <a:prstGeom prst="rect">
            <a:avLst/>
          </a:prstGeom>
        </p:spPr>
      </p:pic>
      <p:sp>
        <p:nvSpPr>
          <p:cNvPr id="278" name="Rectangle 277">
            <a:extLst>
              <a:ext uri="{FF2B5EF4-FFF2-40B4-BE49-F238E27FC236}">
                <a16:creationId xmlns:a16="http://schemas.microsoft.com/office/drawing/2014/main" id="{676335C6-7D21-C4B8-AE7B-7ABA3C3FC9BF}"/>
              </a:ext>
            </a:extLst>
          </p:cNvPr>
          <p:cNvSpPr/>
          <p:nvPr/>
        </p:nvSpPr>
        <p:spPr>
          <a:xfrm>
            <a:off x="28982249" y="31137635"/>
            <a:ext cx="908324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Refregier, P.; Javidi, B. Optical Image Encryption Based on Input Plane and Fourier Plane Random Encoding. 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Optics Letters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1995, 20, 767-769. </a:t>
            </a: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Nischal, K.N. 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Optical Cryptosystems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IOP Publishing Ltd: Bristol, UK, 2020; pp 2-1-2-18.</a:t>
            </a: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Javidi, B. et.al, Roadmap on Optical Security, 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Optics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2016, 18:083001.</a:t>
            </a: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Kumar, R.; Quan, C. Asymmetric multi-user optical cryptosystem based on polar decomposition and Shearlet transform, 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Optics and Lasers in Engineering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2022, 120, 118-126; </a:t>
            </a:r>
            <a:r>
              <a:rPr lang="en-US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https://doi.org/10.1016/j.optlaseng.2019.03.024</a:t>
            </a: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Vantiha, P.; Manupati, B.; Muniraj, I,; Anamalamudi, S.; Reddy, S. G.; Singh, R. P. Augmenting Data Security: Physical Unclonable Functions for linear canonical transform based cryptography, 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Applied Phys B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2022, 183; </a:t>
            </a:r>
            <a:r>
              <a:rPr lang="en-US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https://doi.org/10.1007/s00340-022-07901-z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250" algn="just">
              <a:spcAft>
                <a:spcPts val="600"/>
              </a:spcAft>
            </a:pPr>
            <a:endParaRPr lang="en-IN" sz="36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71B468D-FB60-13A6-4D92-9635F4A95E78}"/>
              </a:ext>
            </a:extLst>
          </p:cNvPr>
          <p:cNvSpPr txBox="1"/>
          <p:nvPr/>
        </p:nvSpPr>
        <p:spPr>
          <a:xfrm>
            <a:off x="37750" y="4987669"/>
            <a:ext cx="28472032" cy="10773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6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IN" sz="6401" b="1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DC342D9-1D66-57EC-F9D1-A37A9BBFCA86}"/>
              </a:ext>
            </a:extLst>
          </p:cNvPr>
          <p:cNvSpPr/>
          <p:nvPr/>
        </p:nvSpPr>
        <p:spPr>
          <a:xfrm>
            <a:off x="187297" y="6204445"/>
            <a:ext cx="90321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I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design a new asymmetric optical cryptosystem using PUFs </a:t>
            </a:r>
          </a:p>
          <a:p>
            <a:pPr marL="571500" indent="-5715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I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enable multiuser capability using polar decomposition method.. </a:t>
            </a:r>
          </a:p>
          <a:p>
            <a:pPr marL="571500" indent="-5715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I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study the key sensitivity and robustness of the proposed method. </a:t>
            </a:r>
          </a:p>
          <a:p>
            <a:pPr algn="just">
              <a:spcAft>
                <a:spcPts val="400"/>
              </a:spcAft>
            </a:pPr>
            <a:endParaRPr lang="en-IN" sz="2800" dirty="0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E9A6EE6-20C7-485C-5666-36F5B7DBB4AD}"/>
              </a:ext>
            </a:extLst>
          </p:cNvPr>
          <p:cNvGrpSpPr/>
          <p:nvPr/>
        </p:nvGrpSpPr>
        <p:grpSpPr>
          <a:xfrm>
            <a:off x="11596423" y="6220866"/>
            <a:ext cx="13113644" cy="4384960"/>
            <a:chOff x="511629" y="1841851"/>
            <a:chExt cx="8382000" cy="3942884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24E305F-4F8F-1E59-8581-0E94995BD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21616" y="2890954"/>
              <a:ext cx="1400277" cy="14400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D66D103-54E3-E4F2-42B8-1D79C44E6D34}"/>
                </a:ext>
              </a:extLst>
            </p:cNvPr>
            <p:cNvSpPr txBox="1"/>
            <p:nvPr/>
          </p:nvSpPr>
          <p:spPr>
            <a:xfrm>
              <a:off x="5722431" y="2501026"/>
              <a:ext cx="1107363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R(u,v)</a:t>
              </a:r>
              <a:endParaRPr lang="en-IN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9438BCED-3411-1E67-13C6-42B2BD0C1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29974" y="2804327"/>
              <a:ext cx="1400277" cy="14400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1F0764A-08DC-20AB-D616-68E0579B3AC5}"/>
                </a:ext>
              </a:extLst>
            </p:cNvPr>
            <p:cNvCxnSpPr>
              <a:cxnSpLocks/>
            </p:cNvCxnSpPr>
            <p:nvPr/>
          </p:nvCxnSpPr>
          <p:spPr>
            <a:xfrm>
              <a:off x="5919494" y="4361403"/>
              <a:ext cx="0" cy="504511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25F266A-08AB-DEFC-F005-E46E365D00E1}"/>
                </a:ext>
              </a:extLst>
            </p:cNvPr>
            <p:cNvGrpSpPr/>
            <p:nvPr/>
          </p:nvGrpSpPr>
          <p:grpSpPr>
            <a:xfrm>
              <a:off x="1400841" y="2611000"/>
              <a:ext cx="1405233" cy="1750403"/>
              <a:chOff x="1400841" y="2611000"/>
              <a:chExt cx="1405233" cy="1750403"/>
            </a:xfrm>
          </p:grpSpPr>
          <p:pic>
            <p:nvPicPr>
              <p:cNvPr id="302" name="Picture 301">
                <a:extLst>
                  <a:ext uri="{FF2B5EF4-FFF2-40B4-BE49-F238E27FC236}">
                    <a16:creationId xmlns:a16="http://schemas.microsoft.com/office/drawing/2014/main" id="{D3557C1D-6ED6-C604-B2B9-0FC81EE92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0841" y="3029403"/>
                <a:ext cx="1107368" cy="1332000"/>
              </a:xfrm>
              <a:prstGeom prst="rect">
                <a:avLst/>
              </a:prstGeom>
              <a:scene3d>
                <a:camera prst="isometricRightUp"/>
                <a:lightRig rig="threePt" dir="t"/>
              </a:scene3d>
              <a:sp3d>
                <a:bevelT prst="convex"/>
              </a:sp3d>
            </p:spPr>
          </p:pic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7B09470B-34CE-60F7-1A35-090048FEC494}"/>
                  </a:ext>
                </a:extLst>
              </p:cNvPr>
              <p:cNvSpPr txBox="1"/>
              <p:nvPr/>
            </p:nvSpPr>
            <p:spPr>
              <a:xfrm>
                <a:off x="1698711" y="2611000"/>
                <a:ext cx="1107363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f(x,y)</a:t>
                </a:r>
                <a:endParaRPr lang="en-IN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971E9404-E26C-2015-439B-A923FEE36F1F}"/>
                </a:ext>
              </a:extLst>
            </p:cNvPr>
            <p:cNvCxnSpPr>
              <a:cxnSpLocks/>
            </p:cNvCxnSpPr>
            <p:nvPr/>
          </p:nvCxnSpPr>
          <p:spPr>
            <a:xfrm>
              <a:off x="956235" y="3663001"/>
              <a:ext cx="793739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0005204D-4371-BD2B-802A-A2406879E0F6}"/>
                </a:ext>
              </a:extLst>
            </p:cNvPr>
            <p:cNvGrpSpPr/>
            <p:nvPr/>
          </p:nvGrpSpPr>
          <p:grpSpPr>
            <a:xfrm>
              <a:off x="1034144" y="2329543"/>
              <a:ext cx="1665514" cy="2536371"/>
              <a:chOff x="1034144" y="2329543"/>
              <a:chExt cx="1665514" cy="2536371"/>
            </a:xfrm>
          </p:grpSpPr>
          <p:cxnSp>
            <p:nvCxnSpPr>
              <p:cNvPr id="300" name="Straight Arrow Connector 299">
                <a:extLst>
                  <a:ext uri="{FF2B5EF4-FFF2-40B4-BE49-F238E27FC236}">
                    <a16:creationId xmlns:a16="http://schemas.microsoft.com/office/drawing/2014/main" id="{C18C334E-721F-2F84-DCB3-1F61ED70C94E}"/>
                  </a:ext>
                </a:extLst>
              </p:cNvPr>
              <p:cNvCxnSpPr/>
              <p:nvPr/>
            </p:nvCxnSpPr>
            <p:spPr>
              <a:xfrm>
                <a:off x="1905000" y="2329543"/>
                <a:ext cx="0" cy="253637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>
                <a:extLst>
                  <a:ext uri="{FF2B5EF4-FFF2-40B4-BE49-F238E27FC236}">
                    <a16:creationId xmlns:a16="http://schemas.microsoft.com/office/drawing/2014/main" id="{0C6D1AEE-08F3-E2DD-F586-D2D1875ADCA5}"/>
                  </a:ext>
                </a:extLst>
              </p:cNvPr>
              <p:cNvCxnSpPr/>
              <p:nvPr/>
            </p:nvCxnSpPr>
            <p:spPr>
              <a:xfrm flipV="1">
                <a:off x="1034144" y="3058886"/>
                <a:ext cx="1665514" cy="123008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FAA4466E-E997-3581-8AE9-038EA08AE894}"/>
                </a:ext>
              </a:extLst>
            </p:cNvPr>
            <p:cNvGrpSpPr/>
            <p:nvPr/>
          </p:nvGrpSpPr>
          <p:grpSpPr>
            <a:xfrm>
              <a:off x="6727373" y="2329543"/>
              <a:ext cx="1665514" cy="2536371"/>
              <a:chOff x="1034144" y="2329543"/>
              <a:chExt cx="1665514" cy="2536371"/>
            </a:xfrm>
          </p:grpSpPr>
          <p:cxnSp>
            <p:nvCxnSpPr>
              <p:cNvPr id="298" name="Straight Arrow Connector 297">
                <a:extLst>
                  <a:ext uri="{FF2B5EF4-FFF2-40B4-BE49-F238E27FC236}">
                    <a16:creationId xmlns:a16="http://schemas.microsoft.com/office/drawing/2014/main" id="{EE7A9F66-AEFA-2E2E-073D-51D5F78141B3}"/>
                  </a:ext>
                </a:extLst>
              </p:cNvPr>
              <p:cNvCxnSpPr/>
              <p:nvPr/>
            </p:nvCxnSpPr>
            <p:spPr>
              <a:xfrm>
                <a:off x="1905000" y="2329543"/>
                <a:ext cx="0" cy="253637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>
                <a:extLst>
                  <a:ext uri="{FF2B5EF4-FFF2-40B4-BE49-F238E27FC236}">
                    <a16:creationId xmlns:a16="http://schemas.microsoft.com/office/drawing/2014/main" id="{FEF3E4D5-331E-E652-B656-7405757C43C8}"/>
                  </a:ext>
                </a:extLst>
              </p:cNvPr>
              <p:cNvCxnSpPr/>
              <p:nvPr/>
            </p:nvCxnSpPr>
            <p:spPr>
              <a:xfrm flipV="1">
                <a:off x="1034144" y="3058886"/>
                <a:ext cx="1665514" cy="123008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B23FDAF5-14E8-DF89-624D-5AD5E15F7D2A}"/>
                </a:ext>
              </a:extLst>
            </p:cNvPr>
            <p:cNvGrpSpPr/>
            <p:nvPr/>
          </p:nvGrpSpPr>
          <p:grpSpPr>
            <a:xfrm>
              <a:off x="511629" y="3396346"/>
              <a:ext cx="900099" cy="566058"/>
              <a:chOff x="511629" y="3254828"/>
              <a:chExt cx="900099" cy="566058"/>
            </a:xfrm>
          </p:grpSpPr>
          <p:cxnSp>
            <p:nvCxnSpPr>
              <p:cNvPr id="294" name="Straight Arrow Connector 293">
                <a:extLst>
                  <a:ext uri="{FF2B5EF4-FFF2-40B4-BE49-F238E27FC236}">
                    <a16:creationId xmlns:a16="http://schemas.microsoft.com/office/drawing/2014/main" id="{A5F911C8-2AD9-7908-C64D-F6D8DFC618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629" y="3254828"/>
                <a:ext cx="889212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5" name="Straight Arrow Connector 294">
                <a:extLst>
                  <a:ext uri="{FF2B5EF4-FFF2-40B4-BE49-F238E27FC236}">
                    <a16:creationId xmlns:a16="http://schemas.microsoft.com/office/drawing/2014/main" id="{B53502A3-4289-274D-5ED1-AC6D98EF7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629" y="3439886"/>
                <a:ext cx="889212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95">
                <a:extLst>
                  <a:ext uri="{FF2B5EF4-FFF2-40B4-BE49-F238E27FC236}">
                    <a16:creationId xmlns:a16="http://schemas.microsoft.com/office/drawing/2014/main" id="{2B3BBF08-3716-ABEF-3658-85EA1E0D0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629" y="3630340"/>
                <a:ext cx="889212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96">
                <a:extLst>
                  <a:ext uri="{FF2B5EF4-FFF2-40B4-BE49-F238E27FC236}">
                    <a16:creationId xmlns:a16="http://schemas.microsoft.com/office/drawing/2014/main" id="{03128D00-E67D-2149-DA7A-8D5B90BF4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516" y="3820886"/>
                <a:ext cx="889212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FB199534-F95A-FED0-ECD4-1F82FC37351B}"/>
                </a:ext>
              </a:extLst>
            </p:cNvPr>
            <p:cNvGrpSpPr/>
            <p:nvPr/>
          </p:nvGrpSpPr>
          <p:grpSpPr>
            <a:xfrm>
              <a:off x="1712041" y="2508396"/>
              <a:ext cx="1659873" cy="1841945"/>
              <a:chOff x="1712041" y="2508396"/>
              <a:chExt cx="1659873" cy="1841945"/>
            </a:xfrm>
          </p:grpSpPr>
          <p:pic>
            <p:nvPicPr>
              <p:cNvPr id="292" name="Picture 291">
                <a:extLst>
                  <a:ext uri="{FF2B5EF4-FFF2-40B4-BE49-F238E27FC236}">
                    <a16:creationId xmlns:a16="http://schemas.microsoft.com/office/drawing/2014/main" id="{85644FB6-1FD5-C4D7-BB14-151FD30E1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alphaModFix amt="70000"/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1712041" y="2910341"/>
                <a:ext cx="1307187" cy="1440000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softEdge rad="63500"/>
              </a:effectLst>
              <a:scene3d>
                <a:camera prst="isometricRightUp"/>
                <a:lightRig rig="threePt" dir="t"/>
              </a:scene3d>
            </p:spPr>
          </p:pic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4C0B7024-4AE5-E099-20EB-CB5B1B361899}"/>
                  </a:ext>
                </a:extLst>
              </p:cNvPr>
              <p:cNvSpPr txBox="1"/>
              <p:nvPr/>
            </p:nvSpPr>
            <p:spPr>
              <a:xfrm>
                <a:off x="2264551" y="2508396"/>
                <a:ext cx="1107363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PUF1</a:t>
                </a:r>
                <a:endParaRPr lang="en-IN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C1D6508A-DA31-E358-4B40-4F5BF8F19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93010" y="2902666"/>
              <a:ext cx="1400277" cy="14400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1DDFEB1D-204C-4235-04AB-FD2024ECB76B}"/>
                </a:ext>
              </a:extLst>
            </p:cNvPr>
            <p:cNvSpPr txBox="1"/>
            <p:nvPr/>
          </p:nvSpPr>
          <p:spPr>
            <a:xfrm>
              <a:off x="7405267" y="2464535"/>
              <a:ext cx="1107363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E(u’,v’)</a:t>
              </a:r>
              <a:endParaRPr lang="en-IN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764EF8CA-644B-C399-F421-7615A0B3E3BA}"/>
                </a:ext>
              </a:extLst>
            </p:cNvPr>
            <p:cNvCxnSpPr>
              <a:cxnSpLocks/>
            </p:cNvCxnSpPr>
            <p:nvPr/>
          </p:nvCxnSpPr>
          <p:spPr>
            <a:xfrm>
              <a:off x="2351637" y="4209003"/>
              <a:ext cx="0" cy="754883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44616CE5-A95D-E0BB-9151-38758E567AEF}"/>
                </a:ext>
              </a:extLst>
            </p:cNvPr>
            <p:cNvCxnSpPr>
              <a:cxnSpLocks/>
            </p:cNvCxnSpPr>
            <p:nvPr/>
          </p:nvCxnSpPr>
          <p:spPr>
            <a:xfrm>
              <a:off x="3415781" y="4098560"/>
              <a:ext cx="0" cy="86532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7B86937E-D4AC-B308-F7D4-862F4278F028}"/>
                </a:ext>
              </a:extLst>
            </p:cNvPr>
            <p:cNvGrpSpPr/>
            <p:nvPr/>
          </p:nvGrpSpPr>
          <p:grpSpPr>
            <a:xfrm>
              <a:off x="5590903" y="2495170"/>
              <a:ext cx="1609677" cy="1835784"/>
              <a:chOff x="5590903" y="2495170"/>
              <a:chExt cx="1609677" cy="1835784"/>
            </a:xfrm>
          </p:grpSpPr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id="{3C46EF0F-1CDA-374B-113E-D966E8EE8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alphaModFix amt="70000"/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5590903" y="2890954"/>
                <a:ext cx="1307187" cy="1440000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softEdge rad="63500"/>
              </a:effectLst>
              <a:scene3d>
                <a:camera prst="isometricRightUp"/>
                <a:lightRig rig="threePt" dir="t"/>
              </a:scene3d>
            </p:spPr>
          </p:pic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19D85D24-7620-256C-5236-2F0569A10E7A}"/>
                  </a:ext>
                </a:extLst>
              </p:cNvPr>
              <p:cNvSpPr txBox="1"/>
              <p:nvPr/>
            </p:nvSpPr>
            <p:spPr>
              <a:xfrm>
                <a:off x="6093217" y="2495170"/>
                <a:ext cx="1107363" cy="369332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PUF2</a:t>
                </a:r>
                <a:endParaRPr lang="en-IN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D0448CD4-7260-0554-5394-65B57D6F24C7}"/>
                </a:ext>
              </a:extLst>
            </p:cNvPr>
            <p:cNvCxnSpPr>
              <a:cxnSpLocks/>
            </p:cNvCxnSpPr>
            <p:nvPr/>
          </p:nvCxnSpPr>
          <p:spPr>
            <a:xfrm>
              <a:off x="7200580" y="4425131"/>
              <a:ext cx="0" cy="440783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4A3EBA2F-BF5E-071A-9AE1-3723EE389764}"/>
                </a:ext>
              </a:extLst>
            </p:cNvPr>
            <p:cNvCxnSpPr>
              <a:cxnSpLocks/>
            </p:cNvCxnSpPr>
            <p:nvPr/>
          </p:nvCxnSpPr>
          <p:spPr>
            <a:xfrm>
              <a:off x="2365634" y="4613658"/>
              <a:ext cx="105014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3CCB4AA9-2477-AAE4-6836-0E4957320C47}"/>
                    </a:ext>
                  </a:extLst>
                </p:cNvPr>
                <p:cNvSpPr txBox="1"/>
                <p:nvPr/>
              </p:nvSpPr>
              <p:spPr>
                <a:xfrm>
                  <a:off x="2699658" y="4613658"/>
                  <a:ext cx="4864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4EC81E16-C55E-531E-0036-D71BF2E7E7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658" y="4613658"/>
                  <a:ext cx="48642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8DBE9014-EC96-8C50-F201-79E3A7A5CFC3}"/>
                </a:ext>
              </a:extLst>
            </p:cNvPr>
            <p:cNvCxnSpPr>
              <a:cxnSpLocks/>
            </p:cNvCxnSpPr>
            <p:nvPr/>
          </p:nvCxnSpPr>
          <p:spPr>
            <a:xfrm>
              <a:off x="5946285" y="4657524"/>
              <a:ext cx="127152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19354EA4-D88F-1909-AFE3-917D2002F21C}"/>
                    </a:ext>
                  </a:extLst>
                </p:cNvPr>
                <p:cNvSpPr txBox="1"/>
                <p:nvPr/>
              </p:nvSpPr>
              <p:spPr>
                <a:xfrm>
                  <a:off x="6280309" y="4657524"/>
                  <a:ext cx="4864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F71AF72A-4BA8-9476-680A-8A1E3019A2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0309" y="4657524"/>
                  <a:ext cx="48642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2AFCFFDF-C696-FC9C-AA9F-53A18E1D999A}"/>
                </a:ext>
              </a:extLst>
            </p:cNvPr>
            <p:cNvSpPr txBox="1"/>
            <p:nvPr/>
          </p:nvSpPr>
          <p:spPr>
            <a:xfrm>
              <a:off x="795754" y="2958270"/>
              <a:ext cx="486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chemeClr val="accent2">
                      <a:lumMod val="75000"/>
                    </a:schemeClr>
                  </a:solidFill>
                </a:rPr>
                <a:t>λ</a:t>
              </a:r>
              <a:endParaRPr lang="en-I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C2EB6AC7-8AFC-0248-F464-177C95C47A96}"/>
                </a:ext>
              </a:extLst>
            </p:cNvPr>
            <p:cNvSpPr txBox="1"/>
            <p:nvPr/>
          </p:nvSpPr>
          <p:spPr>
            <a:xfrm>
              <a:off x="3301865" y="2420337"/>
              <a:ext cx="1107363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Real part</a:t>
              </a:r>
              <a:endParaRPr lang="en-IN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F589186E-1746-B479-3B92-CDA4CB874D6C}"/>
                </a:ext>
              </a:extLst>
            </p:cNvPr>
            <p:cNvCxnSpPr>
              <a:cxnSpLocks/>
            </p:cNvCxnSpPr>
            <p:nvPr/>
          </p:nvCxnSpPr>
          <p:spPr>
            <a:xfrm>
              <a:off x="3570514" y="4056132"/>
              <a:ext cx="0" cy="12027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4FC095A3-8524-9081-68FD-84F05879157D}"/>
                </a:ext>
              </a:extLst>
            </p:cNvPr>
            <p:cNvSpPr txBox="1"/>
            <p:nvPr/>
          </p:nvSpPr>
          <p:spPr>
            <a:xfrm>
              <a:off x="3186085" y="5258915"/>
              <a:ext cx="1400273" cy="5258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Imaginary part: private key 1</a:t>
              </a:r>
              <a:endParaRPr lang="en-IN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828C00AB-8903-60EB-0D6E-2A0EC55C60AC}"/>
                </a:ext>
              </a:extLst>
            </p:cNvPr>
            <p:cNvSpPr txBox="1"/>
            <p:nvPr/>
          </p:nvSpPr>
          <p:spPr>
            <a:xfrm>
              <a:off x="4379995" y="1841851"/>
              <a:ext cx="1107362" cy="3044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Private key 2 (U,V)</a:t>
              </a:r>
              <a:endParaRPr lang="en-IN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E7460E13-929E-BF92-C758-D3650F1CD4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4547" y="2124518"/>
              <a:ext cx="9335" cy="114464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9" name="Cube 288">
              <a:extLst>
                <a:ext uri="{FF2B5EF4-FFF2-40B4-BE49-F238E27FC236}">
                  <a16:creationId xmlns:a16="http://schemas.microsoft.com/office/drawing/2014/main" id="{A5A49154-897F-770F-FF20-1E927D8D33A5}"/>
                </a:ext>
              </a:extLst>
            </p:cNvPr>
            <p:cNvSpPr/>
            <p:nvPr/>
          </p:nvSpPr>
          <p:spPr>
            <a:xfrm>
              <a:off x="3692723" y="3233236"/>
              <a:ext cx="1707970" cy="865324"/>
            </a:xfrm>
            <a:prstGeom prst="cube">
              <a:avLst>
                <a:gd name="adj" fmla="val 184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Polar Decomposition</a:t>
              </a:r>
              <a:endParaRPr lang="en-IN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id="{DABB4243-BE52-A0D4-0884-86A9606E96B7}"/>
              </a:ext>
            </a:extLst>
          </p:cNvPr>
          <p:cNvSpPr txBox="1"/>
          <p:nvPr/>
        </p:nvSpPr>
        <p:spPr>
          <a:xfrm>
            <a:off x="67505" y="11868349"/>
            <a:ext cx="28437657" cy="10773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Technique</a:t>
            </a:r>
            <a:endParaRPr lang="en-IN" sz="6401" b="1" dirty="0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0F432158-5553-2429-5AC2-1272012C83B9}"/>
              </a:ext>
            </a:extLst>
          </p:cNvPr>
          <p:cNvSpPr/>
          <p:nvPr/>
        </p:nvSpPr>
        <p:spPr>
          <a:xfrm>
            <a:off x="14647718" y="10707351"/>
            <a:ext cx="8816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Fig.1. </a:t>
            </a:r>
            <a:r>
              <a:rPr lang="e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encryption process</a:t>
            </a:r>
            <a:endParaRPr lang="en-IN" sz="3200" dirty="0"/>
          </a:p>
        </p:txBody>
      </p:sp>
      <p:pic>
        <p:nvPicPr>
          <p:cNvPr id="365" name="Picture 364">
            <a:extLst>
              <a:ext uri="{FF2B5EF4-FFF2-40B4-BE49-F238E27FC236}">
                <a16:creationId xmlns:a16="http://schemas.microsoft.com/office/drawing/2014/main" id="{9B9C1722-4299-E88E-ABDA-C49642239AC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26923"/>
          <a:stretch/>
        </p:blipFill>
        <p:spPr>
          <a:xfrm>
            <a:off x="264845" y="13547086"/>
            <a:ext cx="28149921" cy="15967541"/>
          </a:xfrm>
          <a:prstGeom prst="rect">
            <a:avLst/>
          </a:prstGeom>
        </p:spPr>
      </p:pic>
      <p:sp>
        <p:nvSpPr>
          <p:cNvPr id="366" name="Rectangle 365">
            <a:extLst>
              <a:ext uri="{FF2B5EF4-FFF2-40B4-BE49-F238E27FC236}">
                <a16:creationId xmlns:a16="http://schemas.microsoft.com/office/drawing/2014/main" id="{C4933CD1-4DD0-BE99-E020-ECE9C5DF3C63}"/>
              </a:ext>
            </a:extLst>
          </p:cNvPr>
          <p:cNvSpPr/>
          <p:nvPr/>
        </p:nvSpPr>
        <p:spPr>
          <a:xfrm>
            <a:off x="1148709" y="29563437"/>
            <a:ext cx="25499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Fig.3. </a:t>
            </a:r>
            <a:r>
              <a:rPr lang="e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Flowchart explaining the (a) encryption and (b) decryption process.</a:t>
            </a:r>
            <a:endParaRPr lang="en-IN" sz="3200" dirty="0"/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DFE71C80-E1BB-7F06-E103-72B06AB5E57E}"/>
              </a:ext>
            </a:extLst>
          </p:cNvPr>
          <p:cNvSpPr txBox="1"/>
          <p:nvPr/>
        </p:nvSpPr>
        <p:spPr>
          <a:xfrm>
            <a:off x="71046" y="30823277"/>
            <a:ext cx="28502249" cy="1100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sz="6401" b="1" dirty="0"/>
          </a:p>
        </p:txBody>
      </p:sp>
      <p:pic>
        <p:nvPicPr>
          <p:cNvPr id="368" name="Picture 367">
            <a:extLst>
              <a:ext uri="{FF2B5EF4-FFF2-40B4-BE49-F238E27FC236}">
                <a16:creationId xmlns:a16="http://schemas.microsoft.com/office/drawing/2014/main" id="{02E89E7D-B30C-95B0-860F-18C02F09C58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2426" r="49776"/>
          <a:stretch/>
        </p:blipFill>
        <p:spPr>
          <a:xfrm>
            <a:off x="2021883" y="32066932"/>
            <a:ext cx="12679569" cy="5400000"/>
          </a:xfrm>
          <a:prstGeom prst="rect">
            <a:avLst/>
          </a:prstGeom>
        </p:spPr>
      </p:pic>
      <p:pic>
        <p:nvPicPr>
          <p:cNvPr id="369" name="Picture 368">
            <a:extLst>
              <a:ext uri="{FF2B5EF4-FFF2-40B4-BE49-F238E27FC236}">
                <a16:creationId xmlns:a16="http://schemas.microsoft.com/office/drawing/2014/main" id="{3CC70B54-C686-89FC-4324-A1AECC08FB1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1" t="72426" r="-310"/>
          <a:stretch/>
        </p:blipFill>
        <p:spPr>
          <a:xfrm>
            <a:off x="1970668" y="37466932"/>
            <a:ext cx="12564408" cy="5400000"/>
          </a:xfrm>
          <a:prstGeom prst="rect">
            <a:avLst/>
          </a:prstGeom>
        </p:spPr>
      </p:pic>
      <p:sp>
        <p:nvSpPr>
          <p:cNvPr id="370" name="Rectangle 369">
            <a:extLst>
              <a:ext uri="{FF2B5EF4-FFF2-40B4-BE49-F238E27FC236}">
                <a16:creationId xmlns:a16="http://schemas.microsoft.com/office/drawing/2014/main" id="{E84B41A8-D0A1-118F-2658-7E993A77A000}"/>
              </a:ext>
            </a:extLst>
          </p:cNvPr>
          <p:cNvSpPr/>
          <p:nvPr/>
        </p:nvSpPr>
        <p:spPr>
          <a:xfrm>
            <a:off x="15244287" y="40273290"/>
            <a:ext cx="121135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I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Fig.3. </a:t>
            </a:r>
            <a:r>
              <a:rPr lang="e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(c) PUF of OV(m=2) (d) encrypted image (e) decrypted image with all the correct parameters (f) decrypted image with deviation in Fresnel distance d1=2 mm (g) deviation in Fresnel distance d2 = 2mm (h) using wrong PUF of OV(m =3) with corresponding CC values.  (i) CC plot for deviation in fractional order OV- PUF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FABAC5B8-AC3B-0581-EB9F-D2CC728F57FB}"/>
                  </a:ext>
                </a:extLst>
              </p:cNvPr>
              <p:cNvSpPr/>
              <p:nvPr/>
            </p:nvSpPr>
            <p:spPr>
              <a:xfrm>
                <a:off x="28795810" y="6249859"/>
                <a:ext cx="9083247" cy="7719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250"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I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exp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⁡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)∗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𝑃𝑈𝐹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:endParaRPr lang="en-IN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2250" algn="just">
                  <a:spcAft>
                    <a:spcPts val="600"/>
                  </a:spcAft>
                </a:pPr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2250"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I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sub>
                      <m:sup>
                        <m:sSub>
                          <m:sSubPr>
                            <m:ctrlPr>
                              <a:rPr lang="en-I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I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</a:t>
                </a:r>
              </a:p>
              <a:p>
                <a:pPr marL="182250" algn="just">
                  <a:spcAft>
                    <a:spcPts val="600"/>
                  </a:spcAft>
                </a:pPr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182250"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𝑃𝐷</m:t>
                    </m:r>
                    <m:d>
                      <m:dPr>
                        <m:begChr m:val="{"/>
                        <m:endChr m:val="}"/>
                        <m:ctrlPr>
                          <a:rPr lang="en-I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𝑟𝑒𝑎𝑙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I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I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e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𝑉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</a:t>
                </a:r>
                <a:endParaRPr lang="en-IN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2250" algn="just">
                  <a:spcAft>
                    <a:spcPts val="600"/>
                  </a:spcAft>
                </a:pPr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182250"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I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′′,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′′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ℑ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</m:sub>
                      <m:sup>
                        <m:sSub>
                          <m:sSubPr>
                            <m:ctrlPr>
                              <a:rPr lang="en-I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en-I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′,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</a:t>
                </a:r>
                <a:endParaRPr lang="en-IN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2250" algn="just">
                  <a:spcAft>
                    <a:spcPts val="600"/>
                  </a:spcAft>
                </a:pPr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182250"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I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",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"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I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I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𝑃𝑈𝐹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</a:t>
                </a:r>
                <a:endParaRPr lang="en-IN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2250" algn="just">
                  <a:spcAft>
                    <a:spcPts val="600"/>
                  </a:spcAft>
                </a:pPr>
                <a:endParaRPr lang="en-IN" sz="2800" dirty="0"/>
              </a:p>
            </p:txBody>
          </p:sp>
        </mc:Choice>
        <mc:Fallback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FABAC5B8-AC3B-0581-EB9F-D2CC728F5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810" y="6249859"/>
                <a:ext cx="9083247" cy="771993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2" name="Picture 371">
            <a:extLst>
              <a:ext uri="{FF2B5EF4-FFF2-40B4-BE49-F238E27FC236}">
                <a16:creationId xmlns:a16="http://schemas.microsoft.com/office/drawing/2014/main" id="{918AB463-DB06-3A83-1DFD-B5F28130AC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108896" y="32669749"/>
            <a:ext cx="8958298" cy="6858000"/>
          </a:xfrm>
          <a:prstGeom prst="rect">
            <a:avLst/>
          </a:prstGeom>
        </p:spPr>
      </p:pic>
      <p:sp>
        <p:nvSpPr>
          <p:cNvPr id="373" name="TextBox 372">
            <a:extLst>
              <a:ext uri="{FF2B5EF4-FFF2-40B4-BE49-F238E27FC236}">
                <a16:creationId xmlns:a16="http://schemas.microsoft.com/office/drawing/2014/main" id="{349881B2-57C0-7701-E09D-4396D12E2C5B}"/>
              </a:ext>
            </a:extLst>
          </p:cNvPr>
          <p:cNvSpPr txBox="1"/>
          <p:nvPr/>
        </p:nvSpPr>
        <p:spPr>
          <a:xfrm>
            <a:off x="20328821" y="39527749"/>
            <a:ext cx="235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18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</TotalTime>
  <Words>579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Nikhil George Mohan</dc:creator>
  <cp:lastModifiedBy>Vinny Cris</cp:lastModifiedBy>
  <cp:revision>33</cp:revision>
  <dcterms:created xsi:type="dcterms:W3CDTF">2022-12-26T06:18:21Z</dcterms:created>
  <dcterms:modified xsi:type="dcterms:W3CDTF">2023-02-15T13:55:02Z</dcterms:modified>
</cp:coreProperties>
</file>