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13716000" cy="19477038"/>
  <p:notesSz cx="6858000" cy="9144000"/>
  <p:defaultTextStyle>
    <a:defPPr>
      <a:defRPr lang="en-US"/>
    </a:defPPr>
    <a:lvl1pPr marL="0" algn="l" defTabSz="3467405" rtl="0" eaLnBrk="1" latinLnBrk="0" hangingPunct="1">
      <a:defRPr sz="6826" kern="1200">
        <a:solidFill>
          <a:schemeClr val="tx1"/>
        </a:solidFill>
        <a:latin typeface="+mn-lt"/>
        <a:ea typeface="+mn-ea"/>
        <a:cs typeface="+mn-cs"/>
      </a:defRPr>
    </a:lvl1pPr>
    <a:lvl2pPr marL="1733702" algn="l" defTabSz="3467405" rtl="0" eaLnBrk="1" latinLnBrk="0" hangingPunct="1">
      <a:defRPr sz="6826" kern="1200">
        <a:solidFill>
          <a:schemeClr val="tx1"/>
        </a:solidFill>
        <a:latin typeface="+mn-lt"/>
        <a:ea typeface="+mn-ea"/>
        <a:cs typeface="+mn-cs"/>
      </a:defRPr>
    </a:lvl2pPr>
    <a:lvl3pPr marL="3467405" algn="l" defTabSz="3467405" rtl="0" eaLnBrk="1" latinLnBrk="0" hangingPunct="1">
      <a:defRPr sz="6826" kern="1200">
        <a:solidFill>
          <a:schemeClr val="tx1"/>
        </a:solidFill>
        <a:latin typeface="+mn-lt"/>
        <a:ea typeface="+mn-ea"/>
        <a:cs typeface="+mn-cs"/>
      </a:defRPr>
    </a:lvl3pPr>
    <a:lvl4pPr marL="5201107" algn="l" defTabSz="3467405" rtl="0" eaLnBrk="1" latinLnBrk="0" hangingPunct="1">
      <a:defRPr sz="6826" kern="1200">
        <a:solidFill>
          <a:schemeClr val="tx1"/>
        </a:solidFill>
        <a:latin typeface="+mn-lt"/>
        <a:ea typeface="+mn-ea"/>
        <a:cs typeface="+mn-cs"/>
      </a:defRPr>
    </a:lvl4pPr>
    <a:lvl5pPr marL="6934810" algn="l" defTabSz="3467405" rtl="0" eaLnBrk="1" latinLnBrk="0" hangingPunct="1">
      <a:defRPr sz="6826" kern="1200">
        <a:solidFill>
          <a:schemeClr val="tx1"/>
        </a:solidFill>
        <a:latin typeface="+mn-lt"/>
        <a:ea typeface="+mn-ea"/>
        <a:cs typeface="+mn-cs"/>
      </a:defRPr>
    </a:lvl5pPr>
    <a:lvl6pPr marL="8668512" algn="l" defTabSz="3467405" rtl="0" eaLnBrk="1" latinLnBrk="0" hangingPunct="1">
      <a:defRPr sz="6826" kern="1200">
        <a:solidFill>
          <a:schemeClr val="tx1"/>
        </a:solidFill>
        <a:latin typeface="+mn-lt"/>
        <a:ea typeface="+mn-ea"/>
        <a:cs typeface="+mn-cs"/>
      </a:defRPr>
    </a:lvl6pPr>
    <a:lvl7pPr marL="10402214" algn="l" defTabSz="3467405" rtl="0" eaLnBrk="1" latinLnBrk="0" hangingPunct="1">
      <a:defRPr sz="6826" kern="1200">
        <a:solidFill>
          <a:schemeClr val="tx1"/>
        </a:solidFill>
        <a:latin typeface="+mn-lt"/>
        <a:ea typeface="+mn-ea"/>
        <a:cs typeface="+mn-cs"/>
      </a:defRPr>
    </a:lvl7pPr>
    <a:lvl8pPr marL="12135917" algn="l" defTabSz="3467405" rtl="0" eaLnBrk="1" latinLnBrk="0" hangingPunct="1">
      <a:defRPr sz="6826" kern="1200">
        <a:solidFill>
          <a:schemeClr val="tx1"/>
        </a:solidFill>
        <a:latin typeface="+mn-lt"/>
        <a:ea typeface="+mn-ea"/>
        <a:cs typeface="+mn-cs"/>
      </a:defRPr>
    </a:lvl8pPr>
    <a:lvl9pPr marL="13869619" algn="l" defTabSz="3467405" rtl="0" eaLnBrk="1" latinLnBrk="0" hangingPunct="1">
      <a:defRPr sz="682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2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2C03B-58E7-4FD1-9398-D9BE1D9BB33F}" type="datetimeFigureOut">
              <a:rPr lang="en-US" smtClean="0"/>
              <a:t>2/15/2023</a:t>
            </a:fld>
            <a:endParaRPr lang="en-US"/>
          </a:p>
        </p:txBody>
      </p:sp>
      <p:sp>
        <p:nvSpPr>
          <p:cNvPr id="4" name="Slide Image Placeholder 3"/>
          <p:cNvSpPr>
            <a:spLocks noGrp="1" noRot="1" noChangeAspect="1"/>
          </p:cNvSpPr>
          <p:nvPr>
            <p:ph type="sldImg" idx="2"/>
          </p:nvPr>
        </p:nvSpPr>
        <p:spPr>
          <a:xfrm>
            <a:off x="2343150" y="1143000"/>
            <a:ext cx="2171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91560-935B-4F1A-B95D-5397688AFB68}" type="slidenum">
              <a:rPr lang="en-US" smtClean="0"/>
              <a:t>‹#›</a:t>
            </a:fld>
            <a:endParaRPr lang="en-US"/>
          </a:p>
        </p:txBody>
      </p:sp>
    </p:spTree>
    <p:extLst>
      <p:ext uri="{BB962C8B-B14F-4D97-AF65-F5344CB8AC3E}">
        <p14:creationId xmlns:p14="http://schemas.microsoft.com/office/powerpoint/2010/main" val="222245097"/>
      </p:ext>
    </p:extLst>
  </p:cSld>
  <p:clrMap bg1="lt1" tx1="dk1" bg2="lt2" tx2="dk2" accent1="accent1" accent2="accent2" accent3="accent3" accent4="accent4" accent5="accent5" accent6="accent6" hlink="hlink" folHlink="folHlink"/>
  <p:notesStyle>
    <a:lvl1pPr marL="0" algn="l" defTabSz="3467405" rtl="0" eaLnBrk="1" latinLnBrk="0" hangingPunct="1">
      <a:defRPr sz="4550" kern="1200">
        <a:solidFill>
          <a:schemeClr val="tx1"/>
        </a:solidFill>
        <a:latin typeface="+mn-lt"/>
        <a:ea typeface="+mn-ea"/>
        <a:cs typeface="+mn-cs"/>
      </a:defRPr>
    </a:lvl1pPr>
    <a:lvl2pPr marL="1733702" algn="l" defTabSz="3467405" rtl="0" eaLnBrk="1" latinLnBrk="0" hangingPunct="1">
      <a:defRPr sz="4550" kern="1200">
        <a:solidFill>
          <a:schemeClr val="tx1"/>
        </a:solidFill>
        <a:latin typeface="+mn-lt"/>
        <a:ea typeface="+mn-ea"/>
        <a:cs typeface="+mn-cs"/>
      </a:defRPr>
    </a:lvl2pPr>
    <a:lvl3pPr marL="3467405" algn="l" defTabSz="3467405" rtl="0" eaLnBrk="1" latinLnBrk="0" hangingPunct="1">
      <a:defRPr sz="4550" kern="1200">
        <a:solidFill>
          <a:schemeClr val="tx1"/>
        </a:solidFill>
        <a:latin typeface="+mn-lt"/>
        <a:ea typeface="+mn-ea"/>
        <a:cs typeface="+mn-cs"/>
      </a:defRPr>
    </a:lvl3pPr>
    <a:lvl4pPr marL="5201107" algn="l" defTabSz="3467405" rtl="0" eaLnBrk="1" latinLnBrk="0" hangingPunct="1">
      <a:defRPr sz="4550" kern="1200">
        <a:solidFill>
          <a:schemeClr val="tx1"/>
        </a:solidFill>
        <a:latin typeface="+mn-lt"/>
        <a:ea typeface="+mn-ea"/>
        <a:cs typeface="+mn-cs"/>
      </a:defRPr>
    </a:lvl4pPr>
    <a:lvl5pPr marL="6934810" algn="l" defTabSz="3467405" rtl="0" eaLnBrk="1" latinLnBrk="0" hangingPunct="1">
      <a:defRPr sz="4550" kern="1200">
        <a:solidFill>
          <a:schemeClr val="tx1"/>
        </a:solidFill>
        <a:latin typeface="+mn-lt"/>
        <a:ea typeface="+mn-ea"/>
        <a:cs typeface="+mn-cs"/>
      </a:defRPr>
    </a:lvl5pPr>
    <a:lvl6pPr marL="8668512" algn="l" defTabSz="3467405" rtl="0" eaLnBrk="1" latinLnBrk="0" hangingPunct="1">
      <a:defRPr sz="4550" kern="1200">
        <a:solidFill>
          <a:schemeClr val="tx1"/>
        </a:solidFill>
        <a:latin typeface="+mn-lt"/>
        <a:ea typeface="+mn-ea"/>
        <a:cs typeface="+mn-cs"/>
      </a:defRPr>
    </a:lvl6pPr>
    <a:lvl7pPr marL="10402214" algn="l" defTabSz="3467405" rtl="0" eaLnBrk="1" latinLnBrk="0" hangingPunct="1">
      <a:defRPr sz="4550" kern="1200">
        <a:solidFill>
          <a:schemeClr val="tx1"/>
        </a:solidFill>
        <a:latin typeface="+mn-lt"/>
        <a:ea typeface="+mn-ea"/>
        <a:cs typeface="+mn-cs"/>
      </a:defRPr>
    </a:lvl7pPr>
    <a:lvl8pPr marL="12135917" algn="l" defTabSz="3467405" rtl="0" eaLnBrk="1" latinLnBrk="0" hangingPunct="1">
      <a:defRPr sz="4550" kern="1200">
        <a:solidFill>
          <a:schemeClr val="tx1"/>
        </a:solidFill>
        <a:latin typeface="+mn-lt"/>
        <a:ea typeface="+mn-ea"/>
        <a:cs typeface="+mn-cs"/>
      </a:defRPr>
    </a:lvl8pPr>
    <a:lvl9pPr marL="13869619" algn="l" defTabSz="3467405" rtl="0" eaLnBrk="1" latinLnBrk="0" hangingPunct="1">
      <a:defRPr sz="45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1143000"/>
            <a:ext cx="21717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7BF8F43-B8C7-45A3-9096-95D6D6C179F5}" type="slidenum">
              <a:rPr lang="en-IN" smtClean="0"/>
              <a:t>1</a:t>
            </a:fld>
            <a:endParaRPr lang="en-IN"/>
          </a:p>
        </p:txBody>
      </p:sp>
    </p:spTree>
    <p:extLst>
      <p:ext uri="{BB962C8B-B14F-4D97-AF65-F5344CB8AC3E}">
        <p14:creationId xmlns:p14="http://schemas.microsoft.com/office/powerpoint/2010/main" val="391217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87563"/>
            <a:ext cx="11658600" cy="6780895"/>
          </a:xfr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1714500" y="10229955"/>
            <a:ext cx="10287000" cy="4702441"/>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40523C-86A3-484D-8A38-E3E5BEDC5BA3}"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398843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0523C-86A3-484D-8A38-E3E5BEDC5BA3}"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407661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6972"/>
            <a:ext cx="2957513" cy="1650588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6" y="1036972"/>
            <a:ext cx="8701088" cy="16505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0523C-86A3-484D-8A38-E3E5BEDC5BA3}"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350511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0523C-86A3-484D-8A38-E3E5BEDC5BA3}"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379308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55740"/>
            <a:ext cx="11830050" cy="8101905"/>
          </a:xfrm>
        </p:spPr>
        <p:txBody>
          <a:bodyPr anchor="b"/>
          <a:lstStyle>
            <a:lvl1pPr>
              <a:defRPr sz="9000"/>
            </a:lvl1pPr>
          </a:lstStyle>
          <a:p>
            <a:r>
              <a:rPr lang="en-US" smtClean="0"/>
              <a:t>Click to edit Master title style</a:t>
            </a:r>
            <a:endParaRPr lang="en-US" dirty="0"/>
          </a:p>
        </p:txBody>
      </p:sp>
      <p:sp>
        <p:nvSpPr>
          <p:cNvPr id="3" name="Text Placeholder 2"/>
          <p:cNvSpPr>
            <a:spLocks noGrp="1"/>
          </p:cNvSpPr>
          <p:nvPr>
            <p:ph type="body" idx="1"/>
          </p:nvPr>
        </p:nvSpPr>
        <p:spPr>
          <a:xfrm>
            <a:off x="935832" y="13034292"/>
            <a:ext cx="11830050" cy="426060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40523C-86A3-484D-8A38-E3E5BEDC5BA3}"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312420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5184859"/>
            <a:ext cx="5829300" cy="123580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43725" y="5184859"/>
            <a:ext cx="5829300" cy="123580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40523C-86A3-484D-8A38-E3E5BEDC5BA3}"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242592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6976"/>
            <a:ext cx="11830050" cy="376466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4763" y="4774581"/>
            <a:ext cx="5802510" cy="233994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944763" y="7114529"/>
            <a:ext cx="5802510" cy="10464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43726" y="4774581"/>
            <a:ext cx="5831087" cy="233994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6943726" y="7114529"/>
            <a:ext cx="5831087" cy="10464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40523C-86A3-484D-8A38-E3E5BEDC5BA3}"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121589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0523C-86A3-484D-8A38-E3E5BEDC5BA3}"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199249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0523C-86A3-484D-8A38-E3E5BEDC5BA3}"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416420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469"/>
            <a:ext cx="4423767" cy="4544642"/>
          </a:xfrm>
        </p:spPr>
        <p:txBody>
          <a:bodyPr anchor="b"/>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5831087" y="2804337"/>
            <a:ext cx="6943725" cy="1384132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44762" y="5843111"/>
            <a:ext cx="4423767" cy="10825087"/>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8040523C-86A3-484D-8A38-E3E5BEDC5BA3}"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53415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469"/>
            <a:ext cx="4423767" cy="4544642"/>
          </a:xfrm>
        </p:spPr>
        <p:txBody>
          <a:bodyPr anchor="b"/>
          <a:lstStyle>
            <a:lvl1pPr>
              <a:defRPr sz="4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31087" y="2804337"/>
            <a:ext cx="6943725" cy="13841321"/>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944762" y="5843111"/>
            <a:ext cx="4423767" cy="10825087"/>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8040523C-86A3-484D-8A38-E3E5BEDC5BA3}"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1BDA-9DAB-436B-80A1-D9ED1BBD5E56}" type="slidenum">
              <a:rPr lang="en-US" smtClean="0"/>
              <a:t>‹#›</a:t>
            </a:fld>
            <a:endParaRPr lang="en-US"/>
          </a:p>
        </p:txBody>
      </p:sp>
    </p:spTree>
    <p:extLst>
      <p:ext uri="{BB962C8B-B14F-4D97-AF65-F5344CB8AC3E}">
        <p14:creationId xmlns:p14="http://schemas.microsoft.com/office/powerpoint/2010/main" val="410143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6976"/>
            <a:ext cx="11830050" cy="37646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2975" y="5184859"/>
            <a:ext cx="11830050" cy="1235800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2975" y="18052333"/>
            <a:ext cx="3086100" cy="1036972"/>
          </a:xfrm>
          <a:prstGeom prst="rect">
            <a:avLst/>
          </a:prstGeom>
        </p:spPr>
        <p:txBody>
          <a:bodyPr vert="horz" lIns="91440" tIns="45720" rIns="91440" bIns="45720" rtlCol="0" anchor="ctr"/>
          <a:lstStyle>
            <a:lvl1pPr algn="l">
              <a:defRPr sz="1800">
                <a:solidFill>
                  <a:schemeClr val="tx1">
                    <a:tint val="75000"/>
                  </a:schemeClr>
                </a:solidFill>
              </a:defRPr>
            </a:lvl1pPr>
          </a:lstStyle>
          <a:p>
            <a:fld id="{8040523C-86A3-484D-8A38-E3E5BEDC5BA3}" type="datetimeFigureOut">
              <a:rPr lang="en-US" smtClean="0"/>
              <a:t>2/15/2023</a:t>
            </a:fld>
            <a:endParaRPr lang="en-US"/>
          </a:p>
        </p:txBody>
      </p:sp>
      <p:sp>
        <p:nvSpPr>
          <p:cNvPr id="5" name="Footer Placeholder 4"/>
          <p:cNvSpPr>
            <a:spLocks noGrp="1"/>
          </p:cNvSpPr>
          <p:nvPr>
            <p:ph type="ftr" sz="quarter" idx="3"/>
          </p:nvPr>
        </p:nvSpPr>
        <p:spPr>
          <a:xfrm>
            <a:off x="4543425" y="18052333"/>
            <a:ext cx="4629150" cy="10369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18052333"/>
            <a:ext cx="3086100" cy="1036972"/>
          </a:xfrm>
          <a:prstGeom prst="rect">
            <a:avLst/>
          </a:prstGeom>
        </p:spPr>
        <p:txBody>
          <a:bodyPr vert="horz" lIns="91440" tIns="45720" rIns="91440" bIns="45720" rtlCol="0" anchor="ctr"/>
          <a:lstStyle>
            <a:lvl1pPr algn="r">
              <a:defRPr sz="1800">
                <a:solidFill>
                  <a:schemeClr val="tx1">
                    <a:tint val="75000"/>
                  </a:schemeClr>
                </a:solidFill>
              </a:defRPr>
            </a:lvl1pPr>
          </a:lstStyle>
          <a:p>
            <a:fld id="{66421BDA-9DAB-436B-80A1-D9ED1BBD5E56}" type="slidenum">
              <a:rPr lang="en-US" smtClean="0"/>
              <a:t>‹#›</a:t>
            </a:fld>
            <a:endParaRPr lang="en-US"/>
          </a:p>
        </p:txBody>
      </p:sp>
    </p:spTree>
    <p:extLst>
      <p:ext uri="{BB962C8B-B14F-4D97-AF65-F5344CB8AC3E}">
        <p14:creationId xmlns:p14="http://schemas.microsoft.com/office/powerpoint/2010/main" val="20456162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mailto:mohitrathor.rs.phy21@itbhu.ac.in"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26903" y="96328"/>
            <a:ext cx="13637057" cy="19329504"/>
            <a:chOff x="26903" y="96328"/>
            <a:chExt cx="13637057" cy="19329504"/>
          </a:xfrm>
        </p:grpSpPr>
        <p:sp>
          <p:nvSpPr>
            <p:cNvPr id="56" name="Rectangle 55"/>
            <p:cNvSpPr/>
            <p:nvPr/>
          </p:nvSpPr>
          <p:spPr>
            <a:xfrm>
              <a:off x="96937" y="96328"/>
              <a:ext cx="13424350" cy="2470944"/>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61" dirty="0"/>
            </a:p>
          </p:txBody>
        </p:sp>
        <p:sp>
          <p:nvSpPr>
            <p:cNvPr id="159" name="Rectangle 158"/>
            <p:cNvSpPr/>
            <p:nvPr/>
          </p:nvSpPr>
          <p:spPr>
            <a:xfrm>
              <a:off x="6657443" y="15618362"/>
              <a:ext cx="7004719" cy="193748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61"/>
            </a:p>
          </p:txBody>
        </p:sp>
        <p:sp>
          <p:nvSpPr>
            <p:cNvPr id="93" name="Rectangle 92"/>
            <p:cNvSpPr/>
            <p:nvPr/>
          </p:nvSpPr>
          <p:spPr>
            <a:xfrm>
              <a:off x="27147" y="9417830"/>
              <a:ext cx="6508253" cy="830037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61"/>
            </a:p>
          </p:txBody>
        </p:sp>
        <p:sp>
          <p:nvSpPr>
            <p:cNvPr id="139" name="Rectangle 138"/>
            <p:cNvSpPr/>
            <p:nvPr/>
          </p:nvSpPr>
          <p:spPr>
            <a:xfrm>
              <a:off x="6657444" y="4448333"/>
              <a:ext cx="7004719" cy="485619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61"/>
            </a:p>
          </p:txBody>
        </p:sp>
        <p:sp>
          <p:nvSpPr>
            <p:cNvPr id="158" name="Rectangle 157"/>
            <p:cNvSpPr/>
            <p:nvPr/>
          </p:nvSpPr>
          <p:spPr>
            <a:xfrm>
              <a:off x="6683432" y="9435416"/>
              <a:ext cx="6978731" cy="607531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61"/>
            </a:p>
          </p:txBody>
        </p:sp>
        <p:sp>
          <p:nvSpPr>
            <p:cNvPr id="7" name="TextBox 6">
              <a:extLst>
                <a:ext uri="{FF2B5EF4-FFF2-40B4-BE49-F238E27FC236}">
                  <a16:creationId xmlns:a16="http://schemas.microsoft.com/office/drawing/2014/main" id="{EC35B23D-3380-405D-BA34-8362FD4ECF71}"/>
                </a:ext>
              </a:extLst>
            </p:cNvPr>
            <p:cNvSpPr txBox="1"/>
            <p:nvPr/>
          </p:nvSpPr>
          <p:spPr>
            <a:xfrm>
              <a:off x="2108161" y="259019"/>
              <a:ext cx="9741980" cy="1032847"/>
            </a:xfrm>
            <a:prstGeom prst="rect">
              <a:avLst/>
            </a:prstGeom>
            <a:noFill/>
          </p:spPr>
          <p:txBody>
            <a:bodyPr wrap="square">
              <a:spAutoFit/>
            </a:bodyPr>
            <a:lstStyle/>
            <a:p>
              <a:pPr algn="ctr"/>
              <a:r>
                <a:rPr lang="en-US" sz="3056" b="1" dirty="0">
                  <a:solidFill>
                    <a:schemeClr val="accent1">
                      <a:lumMod val="50000"/>
                    </a:schemeClr>
                  </a:solidFill>
                  <a:latin typeface="Times New Roman" panose="02020603050405020304" pitchFamily="18" charset="0"/>
                  <a:cs typeface="Times New Roman" panose="02020603050405020304" pitchFamily="18" charset="0"/>
                </a:rPr>
                <a:t>Digital Fourier transform holography using </a:t>
              </a:r>
              <a:endParaRPr lang="en-US" sz="3056"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3056" b="1" dirty="0" smtClean="0">
                  <a:solidFill>
                    <a:schemeClr val="accent1">
                      <a:lumMod val="50000"/>
                    </a:schemeClr>
                  </a:solidFill>
                  <a:latin typeface="Times New Roman" panose="02020603050405020304" pitchFamily="18" charset="0"/>
                  <a:cs typeface="Times New Roman" panose="02020603050405020304" pitchFamily="18" charset="0"/>
                </a:rPr>
                <a:t>a </a:t>
              </a:r>
              <a:r>
                <a:rPr lang="en-US" sz="3056" b="1" dirty="0" smtClean="0">
                  <a:solidFill>
                    <a:schemeClr val="accent1">
                      <a:lumMod val="50000"/>
                    </a:schemeClr>
                  </a:solidFill>
                  <a:latin typeface="Times New Roman" panose="02020603050405020304" pitchFamily="18" charset="0"/>
                  <a:cs typeface="Times New Roman" panose="02020603050405020304" pitchFamily="18" charset="0"/>
                </a:rPr>
                <a:t>beam </a:t>
              </a:r>
              <a:r>
                <a:rPr lang="en-US" sz="3056" b="1" dirty="0">
                  <a:solidFill>
                    <a:schemeClr val="accent1">
                      <a:lumMod val="50000"/>
                    </a:schemeClr>
                  </a:solidFill>
                  <a:latin typeface="Times New Roman" panose="02020603050405020304" pitchFamily="18" charset="0"/>
                  <a:cs typeface="Times New Roman" panose="02020603050405020304" pitchFamily="18" charset="0"/>
                </a:rPr>
                <a:t>displacer</a:t>
              </a:r>
              <a:endParaRPr lang="en-IN" sz="3056"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79B0824-8380-4C23-8E0D-1AAB8F177FFD}"/>
                </a:ext>
              </a:extLst>
            </p:cNvPr>
            <p:cNvSpPr txBox="1"/>
            <p:nvPr/>
          </p:nvSpPr>
          <p:spPr>
            <a:xfrm>
              <a:off x="96936" y="2544401"/>
              <a:ext cx="13536252" cy="1865254"/>
            </a:xfrm>
            <a:prstGeom prst="rect">
              <a:avLst/>
            </a:prstGeom>
            <a:gradFill flip="none" rotWithShape="1">
              <a:gsLst>
                <a:gs pos="0">
                  <a:srgbClr val="FFC000"/>
                </a:gs>
                <a:gs pos="81000">
                  <a:srgbClr val="00B0F0">
                    <a:tint val="44500"/>
                    <a:satMod val="160000"/>
                  </a:srgbClr>
                </a:gs>
                <a:gs pos="100000">
                  <a:srgbClr val="00B0F0">
                    <a:tint val="23500"/>
                    <a:satMod val="160000"/>
                  </a:srgbClr>
                </a:gs>
              </a:gsLst>
              <a:lin ang="2700000" scaled="1"/>
              <a:tileRect/>
            </a:gradFill>
          </p:spPr>
          <p:txBody>
            <a:bodyPr wrap="square" rtlCol="0">
              <a:spAutoFit/>
            </a:bodyPr>
            <a:lstStyle/>
            <a:p>
              <a:pPr algn="just"/>
              <a:endParaRPr lang="en-US" sz="1621" dirty="0">
                <a:latin typeface="Times New Roman" panose="02020603050405020304" pitchFamily="18" charset="0"/>
                <a:cs typeface="Times New Roman" panose="02020603050405020304" pitchFamily="18" charset="0"/>
              </a:endParaRPr>
            </a:p>
            <a:p>
              <a:pPr algn="just"/>
              <a:endParaRPr lang="en-US" sz="1650" dirty="0" smtClean="0">
                <a:latin typeface="Times New Roman" panose="02020603050405020304" pitchFamily="18" charset="0"/>
                <a:cs typeface="Times New Roman" panose="02020603050405020304" pitchFamily="18" charset="0"/>
              </a:endParaRPr>
            </a:p>
            <a:p>
              <a:pPr algn="just"/>
              <a:r>
                <a:rPr lang="en-US" sz="1650" dirty="0" smtClean="0">
                  <a:latin typeface="Times New Roman" panose="02020603050405020304" pitchFamily="18" charset="0"/>
                  <a:cs typeface="Times New Roman" panose="02020603050405020304" pitchFamily="18" charset="0"/>
                </a:rPr>
                <a:t>Fourier transform holography overcomes the phase recovery challenge by recording complex field information of the object in an interference pattern recorded at the far field, i.e., the Fourier plane. Moreover, this geometry helps to reconstruct the complex field of the object from a single Fourier transform which is an attractive feature for the numerical reconstruction of the digitally recorded hologram. In this paper, we present a nearly common path experimental design for recording of a digital Fourier holographic hologram using a beam displacer and recover the complex-valued objects using the Fourier analysis. The performance of the system is experimentally examined for different objects.</a:t>
              </a:r>
              <a:endParaRPr lang="en-US" sz="1650" i="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E26F050-57F4-49C6-8D07-F05B5A60A2D6}"/>
                </a:ext>
              </a:extLst>
            </p:cNvPr>
            <p:cNvSpPr txBox="1"/>
            <p:nvPr/>
          </p:nvSpPr>
          <p:spPr>
            <a:xfrm>
              <a:off x="2342124" y="1602529"/>
              <a:ext cx="9477581" cy="733662"/>
            </a:xfrm>
            <a:prstGeom prst="rect">
              <a:avLst/>
            </a:prstGeom>
            <a:noFill/>
          </p:spPr>
          <p:txBody>
            <a:bodyPr wrap="square" rtlCol="0">
              <a:spAutoFit/>
            </a:bodyPr>
            <a:lstStyle/>
            <a:p>
              <a:pPr algn="ctr"/>
              <a:r>
                <a:rPr lang="en-US" sz="1389" dirty="0"/>
                <a:t>Laboratory of Information Photonics and Optical Metrology, Department of Physics, Indian Institute of Technology</a:t>
              </a:r>
            </a:p>
            <a:p>
              <a:pPr algn="ctr"/>
              <a:r>
                <a:rPr lang="en-US" sz="1389" dirty="0" smtClean="0"/>
                <a:t>(Banaras Hindu University) Varanasi, 221005, Uttar Pradesh, India</a:t>
              </a:r>
            </a:p>
            <a:p>
              <a:pPr algn="ctr"/>
              <a:r>
                <a:rPr lang="en-US" sz="1389" dirty="0" smtClean="0"/>
                <a:t>Author*:  </a:t>
              </a:r>
              <a:r>
                <a:rPr lang="en-US" sz="1389" u="sng" dirty="0">
                  <a:hlinkClick r:id="rId3"/>
                </a:rPr>
                <a:t>mohitrathor.rs.phy21@itbhu.ac.in</a:t>
              </a:r>
              <a:r>
                <a:rPr lang="en-US" sz="1389" dirty="0"/>
                <a:t> </a:t>
              </a:r>
            </a:p>
          </p:txBody>
        </p:sp>
        <p:pic>
          <p:nvPicPr>
            <p:cNvPr id="34" name="Picture 2" descr="F:\Work station\IITBHU\Course Work\Tribophysics\IITBHU-Logo.jpg">
              <a:extLst>
                <a:ext uri="{FF2B5EF4-FFF2-40B4-BE49-F238E27FC236}">
                  <a16:creationId xmlns:a16="http://schemas.microsoft.com/office/drawing/2014/main" id="{34000D0B-3C2F-4A46-B7FD-1C765058BA9F}"/>
                </a:ext>
              </a:extLst>
            </p:cNvPr>
            <p:cNvPicPr>
              <a:picLocks noChangeAspect="1" noChangeArrowheads="1"/>
            </p:cNvPicPr>
            <p:nvPr/>
          </p:nvPicPr>
          <p:blipFill>
            <a:blip r:embed="rId4" cstate="print"/>
            <a:srcRect/>
            <a:stretch>
              <a:fillRect/>
            </a:stretch>
          </p:blipFill>
          <p:spPr bwMode="auto">
            <a:xfrm>
              <a:off x="11520669" y="214908"/>
              <a:ext cx="1966567" cy="1846227"/>
            </a:xfrm>
            <a:prstGeom prst="rect">
              <a:avLst/>
            </a:prstGeom>
            <a:noFill/>
          </p:spPr>
        </p:pic>
        <p:sp>
          <p:nvSpPr>
            <p:cNvPr id="36" name="Rectangle 35">
              <a:extLst>
                <a:ext uri="{FF2B5EF4-FFF2-40B4-BE49-F238E27FC236}">
                  <a16:creationId xmlns:a16="http://schemas.microsoft.com/office/drawing/2014/main" id="{3039781D-0A1A-4729-A72A-4AEBE4E95D41}"/>
                </a:ext>
              </a:extLst>
            </p:cNvPr>
            <p:cNvSpPr/>
            <p:nvPr/>
          </p:nvSpPr>
          <p:spPr>
            <a:xfrm>
              <a:off x="3422247" y="1219212"/>
              <a:ext cx="6614119" cy="377347"/>
            </a:xfrm>
            <a:prstGeom prst="rect">
              <a:avLst/>
            </a:prstGeom>
          </p:spPr>
          <p:txBody>
            <a:bodyPr wrap="none">
              <a:spAutoFit/>
            </a:bodyPr>
            <a:lstStyle/>
            <a:p>
              <a:pPr algn="ctr"/>
              <a:r>
                <a:rPr lang="en-US" sz="1852" b="1" dirty="0">
                  <a:latin typeface="Times New Roman" panose="02020603050405020304" pitchFamily="18" charset="0"/>
                  <a:ea typeface="Book Antiqua" panose="02040602050305030304" pitchFamily="18" charset="0"/>
                  <a:cs typeface="Times New Roman" panose="02020603050405020304" pitchFamily="18" charset="0"/>
                </a:rPr>
                <a:t>Mohit </a:t>
              </a:r>
              <a:r>
                <a:rPr lang="en-US" sz="1852" b="1" dirty="0" err="1" smtClean="0">
                  <a:latin typeface="Times New Roman" panose="02020603050405020304" pitchFamily="18" charset="0"/>
                  <a:ea typeface="Book Antiqua" panose="02040602050305030304" pitchFamily="18" charset="0"/>
                  <a:cs typeface="Times New Roman" panose="02020603050405020304" pitchFamily="18" charset="0"/>
                </a:rPr>
                <a:t>Rathor</a:t>
              </a:r>
              <a:r>
                <a:rPr lang="en-US" sz="1852" b="1" dirty="0" smtClean="0">
                  <a:latin typeface="Times New Roman" panose="02020603050405020304" pitchFamily="18" charset="0"/>
                  <a:ea typeface="Book Antiqua" panose="02040602050305030304" pitchFamily="18" charset="0"/>
                  <a:cs typeface="Times New Roman" panose="02020603050405020304" pitchFamily="18" charset="0"/>
                </a:rPr>
                <a:t>*, </a:t>
              </a:r>
              <a:r>
                <a:rPr lang="en-US" sz="1852" b="1" dirty="0" err="1">
                  <a:latin typeface="Times New Roman" panose="02020603050405020304" pitchFamily="18" charset="0"/>
                  <a:ea typeface="Book Antiqua" panose="02040602050305030304" pitchFamily="18" charset="0"/>
                  <a:cs typeface="Times New Roman" panose="02020603050405020304" pitchFamily="18" charset="0"/>
                </a:rPr>
                <a:t>Shivam</a:t>
              </a:r>
              <a:r>
                <a:rPr lang="en-US" sz="1852" b="1" dirty="0">
                  <a:latin typeface="Times New Roman" panose="02020603050405020304" pitchFamily="18" charset="0"/>
                  <a:ea typeface="Book Antiqua" panose="02040602050305030304" pitchFamily="18" charset="0"/>
                  <a:cs typeface="Times New Roman" panose="02020603050405020304" pitchFamily="18" charset="0"/>
                </a:rPr>
                <a:t> Kumar </a:t>
              </a:r>
              <a:r>
                <a:rPr lang="en-US" sz="1852" b="1" dirty="0" err="1">
                  <a:latin typeface="Times New Roman" panose="02020603050405020304" pitchFamily="18" charset="0"/>
                  <a:ea typeface="Book Antiqua" panose="02040602050305030304" pitchFamily="18" charset="0"/>
                  <a:cs typeface="Times New Roman" panose="02020603050405020304" pitchFamily="18" charset="0"/>
                </a:rPr>
                <a:t>Chaubey</a:t>
              </a:r>
              <a:r>
                <a:rPr lang="en-US" sz="1852" b="1" dirty="0">
                  <a:latin typeface="Times New Roman" panose="02020603050405020304" pitchFamily="18" charset="0"/>
                  <a:ea typeface="Book Antiqua" panose="02040602050305030304" pitchFamily="18" charset="0"/>
                  <a:cs typeface="Times New Roman" panose="02020603050405020304" pitchFamily="18" charset="0"/>
                </a:rPr>
                <a:t>, Rakesh Kumar </a:t>
              </a:r>
              <a:r>
                <a:rPr lang="en-US" sz="1852" b="1" dirty="0" smtClean="0">
                  <a:latin typeface="Times New Roman" panose="02020603050405020304" pitchFamily="18" charset="0"/>
                  <a:ea typeface="Book Antiqua" panose="02040602050305030304" pitchFamily="18" charset="0"/>
                  <a:cs typeface="Times New Roman" panose="02020603050405020304" pitchFamily="18" charset="0"/>
                </a:rPr>
                <a:t>Singh</a:t>
              </a:r>
              <a:endParaRPr lang="en-IN" sz="1852"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36D5DA0-42E9-448F-AFEF-16BFEC173BC7}"/>
                </a:ext>
              </a:extLst>
            </p:cNvPr>
            <p:cNvSpPr/>
            <p:nvPr/>
          </p:nvSpPr>
          <p:spPr>
            <a:xfrm>
              <a:off x="307998" y="12121862"/>
              <a:ext cx="6550002" cy="416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32" dirty="0"/>
            </a:p>
          </p:txBody>
        </p:sp>
        <p:sp>
          <p:nvSpPr>
            <p:cNvPr id="84" name="Rectangle 83"/>
            <p:cNvSpPr/>
            <p:nvPr/>
          </p:nvSpPr>
          <p:spPr>
            <a:xfrm>
              <a:off x="66129" y="4448333"/>
              <a:ext cx="6482264" cy="486166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61" dirty="0"/>
            </a:p>
          </p:txBody>
        </p:sp>
        <p:sp>
          <p:nvSpPr>
            <p:cNvPr id="66" name="TextBox 65"/>
            <p:cNvSpPr txBox="1"/>
            <p:nvPr/>
          </p:nvSpPr>
          <p:spPr>
            <a:xfrm>
              <a:off x="2320150" y="4541904"/>
              <a:ext cx="194823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Introduction</a:t>
              </a:r>
            </a:p>
          </p:txBody>
        </p:sp>
        <p:sp>
          <p:nvSpPr>
            <p:cNvPr id="67" name="Rounded Rectangle 66"/>
            <p:cNvSpPr/>
            <p:nvPr/>
          </p:nvSpPr>
          <p:spPr>
            <a:xfrm>
              <a:off x="2734005" y="5381011"/>
              <a:ext cx="1440885" cy="431915"/>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glow rad="266700">
                <a:schemeClr val="accent5">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1" b="1" dirty="0">
                  <a:solidFill>
                    <a:schemeClr val="tx1"/>
                  </a:solidFill>
                  <a:latin typeface="Times New Roman" panose="02020603050405020304" pitchFamily="18" charset="0"/>
                  <a:cs typeface="Times New Roman" panose="02020603050405020304" pitchFamily="18" charset="0"/>
                </a:rPr>
                <a:t>Imaging</a:t>
              </a:r>
            </a:p>
          </p:txBody>
        </p:sp>
        <p:sp>
          <p:nvSpPr>
            <p:cNvPr id="68" name="Rounded Rectangle 67"/>
            <p:cNvSpPr/>
            <p:nvPr/>
          </p:nvSpPr>
          <p:spPr>
            <a:xfrm>
              <a:off x="836612" y="7114467"/>
              <a:ext cx="1440885" cy="431915"/>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glow rad="266700">
                <a:schemeClr val="accent5">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1" b="1" dirty="0">
                  <a:solidFill>
                    <a:schemeClr val="tx1"/>
                  </a:solidFill>
                  <a:latin typeface="Times New Roman" panose="02020603050405020304" pitchFamily="18" charset="0"/>
                  <a:cs typeface="Times New Roman" panose="02020603050405020304" pitchFamily="18" charset="0"/>
                </a:rPr>
                <a:t>Photography</a:t>
              </a:r>
            </a:p>
          </p:txBody>
        </p:sp>
        <p:cxnSp>
          <p:nvCxnSpPr>
            <p:cNvPr id="71" name="Straight Arrow Connector 70"/>
            <p:cNvCxnSpPr/>
            <p:nvPr/>
          </p:nvCxnSpPr>
          <p:spPr>
            <a:xfrm>
              <a:off x="3437315" y="5812926"/>
              <a:ext cx="0" cy="50809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549852" y="6321023"/>
              <a:ext cx="375752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551961" y="6321023"/>
              <a:ext cx="5094" cy="77832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4601109" y="7104468"/>
              <a:ext cx="1440885" cy="431915"/>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glow rad="266700">
                <a:schemeClr val="accent5">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1" b="1" dirty="0">
                  <a:solidFill>
                    <a:schemeClr val="tx1"/>
                  </a:solidFill>
                  <a:latin typeface="Times New Roman" panose="02020603050405020304" pitchFamily="18" charset="0"/>
                  <a:cs typeface="Times New Roman" panose="02020603050405020304" pitchFamily="18" charset="0"/>
                </a:rPr>
                <a:t>Holography</a:t>
              </a:r>
            </a:p>
          </p:txBody>
        </p:sp>
        <p:cxnSp>
          <p:nvCxnSpPr>
            <p:cNvPr id="78" name="Straight Arrow Connector 77"/>
            <p:cNvCxnSpPr/>
            <p:nvPr/>
          </p:nvCxnSpPr>
          <p:spPr>
            <a:xfrm>
              <a:off x="5316458" y="6321023"/>
              <a:ext cx="5094" cy="77832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557055" y="7552541"/>
              <a:ext cx="13780" cy="72152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4468595" y="8289595"/>
              <a:ext cx="1705712" cy="74242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glow rad="266700">
                <a:schemeClr val="accent5">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1" b="1" dirty="0">
                  <a:solidFill>
                    <a:schemeClr val="tx1"/>
                  </a:solidFill>
                  <a:latin typeface="Times New Roman" panose="02020603050405020304" pitchFamily="18" charset="0"/>
                  <a:cs typeface="Times New Roman" panose="02020603050405020304" pitchFamily="18" charset="0"/>
                </a:rPr>
                <a:t>Amplitude &amp; Phase Information</a:t>
              </a:r>
            </a:p>
          </p:txBody>
        </p:sp>
        <p:cxnSp>
          <p:nvCxnSpPr>
            <p:cNvPr id="82" name="Straight Arrow Connector 81"/>
            <p:cNvCxnSpPr/>
            <p:nvPr/>
          </p:nvCxnSpPr>
          <p:spPr>
            <a:xfrm flipH="1">
              <a:off x="5314561" y="7572705"/>
              <a:ext cx="13780" cy="72152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696996" y="8303954"/>
              <a:ext cx="1705712" cy="74242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glow rad="266700">
                <a:schemeClr val="accent5">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1" b="1" dirty="0">
                  <a:solidFill>
                    <a:schemeClr val="tx1"/>
                  </a:solidFill>
                  <a:latin typeface="Times New Roman" panose="02020603050405020304" pitchFamily="18" charset="0"/>
                  <a:cs typeface="Times New Roman" panose="02020603050405020304" pitchFamily="18" charset="0"/>
                </a:rPr>
                <a:t>Amplitude Information</a:t>
              </a:r>
            </a:p>
          </p:txBody>
        </p:sp>
        <mc:AlternateContent xmlns:mc="http://schemas.openxmlformats.org/markup-compatibility/2006">
          <mc:Choice xmlns:a14="http://schemas.microsoft.com/office/drawing/2010/main" Requires="a14">
            <p:sp>
              <p:nvSpPr>
                <p:cNvPr id="87" name="TextBox 86"/>
                <p:cNvSpPr txBox="1"/>
                <p:nvPr/>
              </p:nvSpPr>
              <p:spPr>
                <a:xfrm>
                  <a:off x="96936" y="9875044"/>
                  <a:ext cx="6444057" cy="7958717"/>
                </a:xfrm>
                <a:prstGeom prst="rect">
                  <a:avLst/>
                </a:prstGeom>
                <a:noFill/>
              </p:spPr>
              <p:txBody>
                <a:bodyPr wrap="square" rtlCol="0">
                  <a:spAutoFit/>
                </a:bodyPr>
                <a:lstStyle/>
                <a:p>
                  <a:r>
                    <a:rPr lang="en-US" sz="1650" dirty="0">
                      <a:latin typeface="Times New Roman" panose="02020603050405020304" pitchFamily="18" charset="0"/>
                      <a:cs typeface="Times New Roman" panose="02020603050405020304" pitchFamily="18" charset="0"/>
                    </a:rPr>
                    <a:t>Fourier transform </a:t>
                  </a:r>
                  <a:r>
                    <a:rPr lang="en-US" sz="1650" smtClean="0">
                      <a:latin typeface="Times New Roman" panose="02020603050405020304" pitchFamily="18" charset="0"/>
                      <a:cs typeface="Times New Roman" panose="02020603050405020304" pitchFamily="18" charset="0"/>
                    </a:rPr>
                    <a:t>(FT) holography </a:t>
                  </a:r>
                  <a:r>
                    <a:rPr lang="en-US" sz="1650" dirty="0">
                      <a:latin typeface="Times New Roman" panose="02020603050405020304" pitchFamily="18" charset="0"/>
                      <a:cs typeface="Times New Roman" panose="02020603050405020304" pitchFamily="18" charset="0"/>
                    </a:rPr>
                    <a:t>is based on the principle of interference, which encodes complex object </a:t>
                  </a:r>
                  <a:r>
                    <a:rPr lang="en-US" sz="1650" dirty="0" smtClean="0">
                      <a:latin typeface="Times New Roman" panose="02020603050405020304" pitchFamily="18" charset="0"/>
                      <a:cs typeface="Times New Roman" panose="02020603050405020304" pitchFamily="18" charset="0"/>
                    </a:rPr>
                    <a:t>in a Fourier geometry. This technique is </a:t>
                  </a:r>
                  <a:r>
                    <a:rPr lang="en-US" sz="1650" dirty="0">
                      <a:latin typeface="Times New Roman" panose="02020603050405020304" pitchFamily="18" charset="0"/>
                      <a:cs typeface="Times New Roman" panose="02020603050405020304" pitchFamily="18" charset="0"/>
                    </a:rPr>
                    <a:t>capable to record and reconstruct complex </a:t>
                  </a:r>
                  <a:r>
                    <a:rPr lang="en-US" sz="1650" dirty="0" smtClean="0">
                      <a:latin typeface="Times New Roman" panose="02020603050405020304" pitchFamily="18" charset="0"/>
                      <a:cs typeface="Times New Roman" panose="02020603050405020304" pitchFamily="18" charset="0"/>
                    </a:rPr>
                    <a:t>field from a single FT. </a:t>
                  </a:r>
                  <a:endParaRPr lang="en-US" sz="1650" dirty="0">
                    <a:latin typeface="Times New Roman" panose="02020603050405020304" pitchFamily="18" charset="0"/>
                    <a:cs typeface="Times New Roman" panose="02020603050405020304" pitchFamily="18" charset="0"/>
                  </a:endParaRPr>
                </a:p>
                <a:p>
                  <a:pPr marL="211729" indent="-211729">
                    <a:buFont typeface="Wingdings" panose="05000000000000000000" pitchFamily="2" charset="2"/>
                    <a:buChar char="§"/>
                  </a:pPr>
                  <a:r>
                    <a:rPr lang="en-US" sz="1650" dirty="0">
                      <a:latin typeface="Times New Roman" panose="02020603050405020304" pitchFamily="18" charset="0"/>
                      <a:cs typeface="Times New Roman" panose="02020603050405020304" pitchFamily="18" charset="0"/>
                    </a:rPr>
                    <a:t>Beam displacer splits a diagonally polarized coherent beam into </a:t>
                  </a:r>
                  <a:r>
                    <a:rPr lang="en-US" sz="1650" dirty="0" smtClean="0">
                      <a:latin typeface="Times New Roman" panose="02020603050405020304" pitchFamily="18" charset="0"/>
                      <a:cs typeface="Times New Roman" panose="02020603050405020304" pitchFamily="18" charset="0"/>
                    </a:rPr>
                    <a:t>two </a:t>
                  </a:r>
                  <a:r>
                    <a:rPr lang="en-US" sz="1650" dirty="0">
                      <a:latin typeface="Times New Roman" panose="02020603050405020304" pitchFamily="18" charset="0"/>
                      <a:cs typeface="Times New Roman" panose="02020603050405020304" pitchFamily="18" charset="0"/>
                    </a:rPr>
                    <a:t>orthogonal linear polarization states </a:t>
                  </a:r>
                </a:p>
                <a:p>
                  <a:r>
                    <a:rPr lang="en-US" sz="165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50" i="1">
                              <a:latin typeface="Cambria Math" panose="02040503050406030204" pitchFamily="18" charset="0"/>
                            </a:rPr>
                          </m:ctrlPr>
                        </m:sSubPr>
                        <m:e>
                          <m:r>
                            <m:rPr>
                              <m:sty m:val="p"/>
                            </m:rPr>
                            <a:rPr lang="en-US" sz="1650">
                              <a:latin typeface="Cambria Math" panose="02040503050406030204" pitchFamily="18" charset="0"/>
                            </a:rPr>
                            <m:t>E</m:t>
                          </m:r>
                        </m:e>
                        <m:sub>
                          <m:r>
                            <m:rPr>
                              <m:sty m:val="p"/>
                            </m:rPr>
                            <a:rPr lang="en-US" sz="1650">
                              <a:latin typeface="Cambria Math" panose="02040503050406030204" pitchFamily="18" charset="0"/>
                            </a:rPr>
                            <m:t>x</m:t>
                          </m:r>
                        </m:sub>
                      </m:sSub>
                      <m:r>
                        <a:rPr lang="en-US" sz="1650">
                          <a:latin typeface="Cambria Math" panose="02040503050406030204" pitchFamily="18" charset="0"/>
                        </a:rPr>
                        <m:t>=</m:t>
                      </m:r>
                      <m:sSup>
                        <m:sSupPr>
                          <m:ctrlPr>
                            <a:rPr lang="en-US" sz="1650" i="1">
                              <a:latin typeface="Cambria Math" panose="02040503050406030204" pitchFamily="18" charset="0"/>
                            </a:rPr>
                          </m:ctrlPr>
                        </m:sSupPr>
                        <m:e>
                          <m:d>
                            <m:dPr>
                              <m:ctrlPr>
                                <a:rPr lang="en-US" sz="1650" i="1">
                                  <a:latin typeface="Cambria Math" panose="02040503050406030204" pitchFamily="18" charset="0"/>
                                </a:rPr>
                              </m:ctrlPr>
                            </m:dPr>
                            <m:e>
                              <m:m>
                                <m:mPr>
                                  <m:mcs>
                                    <m:mc>
                                      <m:mcPr>
                                        <m:count m:val="2"/>
                                        <m:mcJc m:val="center"/>
                                      </m:mcPr>
                                    </m:mc>
                                  </m:mcs>
                                  <m:ctrlPr>
                                    <a:rPr lang="en-US" sz="1650" i="1">
                                      <a:latin typeface="Cambria Math" panose="02040503050406030204" pitchFamily="18" charset="0"/>
                                    </a:rPr>
                                  </m:ctrlPr>
                                </m:mPr>
                                <m:mr>
                                  <m:e>
                                    <m:r>
                                      <m:rPr>
                                        <m:brk m:alnAt="7"/>
                                      </m:rPr>
                                      <a:rPr lang="en-US" sz="1650">
                                        <a:latin typeface="Cambria Math" panose="02040503050406030204" pitchFamily="18" charset="0"/>
                                      </a:rPr>
                                      <m:t>1</m:t>
                                    </m:r>
                                  </m:e>
                                  <m:e>
                                    <m:r>
                                      <a:rPr lang="en-US" sz="1650">
                                        <a:latin typeface="Cambria Math" panose="02040503050406030204" pitchFamily="18" charset="0"/>
                                      </a:rPr>
                                      <m:t>0</m:t>
                                    </m:r>
                                  </m:e>
                                </m:mr>
                              </m:m>
                            </m:e>
                          </m:d>
                        </m:e>
                        <m:sup>
                          <m:r>
                            <m:rPr>
                              <m:sty m:val="p"/>
                            </m:rPr>
                            <a:rPr lang="en-US" sz="1650">
                              <a:latin typeface="Cambria Math" panose="02040503050406030204" pitchFamily="18" charset="0"/>
                            </a:rPr>
                            <m:t>T</m:t>
                          </m:r>
                        </m:sup>
                      </m:sSup>
                      <m:r>
                        <a:rPr lang="en-US" sz="1650">
                          <a:latin typeface="Cambria Math" panose="02040503050406030204" pitchFamily="18" charset="0"/>
                        </a:rPr>
                        <m:t> &amp;</m:t>
                      </m:r>
                      <m:sSub>
                        <m:sSubPr>
                          <m:ctrlPr>
                            <a:rPr lang="en-US" sz="1650" i="1">
                              <a:latin typeface="Cambria Math" panose="02040503050406030204" pitchFamily="18" charset="0"/>
                            </a:rPr>
                          </m:ctrlPr>
                        </m:sSubPr>
                        <m:e>
                          <m:r>
                            <a:rPr lang="en-US" sz="1650">
                              <a:latin typeface="Cambria Math" panose="02040503050406030204" pitchFamily="18" charset="0"/>
                            </a:rPr>
                            <m:t> </m:t>
                          </m:r>
                          <m:r>
                            <m:rPr>
                              <m:sty m:val="p"/>
                            </m:rPr>
                            <a:rPr lang="en-US" sz="1650">
                              <a:latin typeface="Cambria Math" panose="02040503050406030204" pitchFamily="18" charset="0"/>
                            </a:rPr>
                            <m:t>E</m:t>
                          </m:r>
                        </m:e>
                        <m:sub>
                          <m:r>
                            <m:rPr>
                              <m:sty m:val="p"/>
                            </m:rPr>
                            <a:rPr lang="en-US" sz="1650">
                              <a:latin typeface="Cambria Math" panose="02040503050406030204" pitchFamily="18" charset="0"/>
                            </a:rPr>
                            <m:t>y</m:t>
                          </m:r>
                        </m:sub>
                      </m:sSub>
                      <m:r>
                        <a:rPr lang="en-US" sz="1650">
                          <a:latin typeface="Cambria Math" panose="02040503050406030204" pitchFamily="18" charset="0"/>
                        </a:rPr>
                        <m:t>=</m:t>
                      </m:r>
                      <m:sSup>
                        <m:sSupPr>
                          <m:ctrlPr>
                            <a:rPr lang="en-US" sz="1650" i="1">
                              <a:latin typeface="Cambria Math" panose="02040503050406030204" pitchFamily="18" charset="0"/>
                            </a:rPr>
                          </m:ctrlPr>
                        </m:sSupPr>
                        <m:e>
                          <m:d>
                            <m:dPr>
                              <m:ctrlPr>
                                <a:rPr lang="en-US" sz="1650" i="1">
                                  <a:latin typeface="Cambria Math" panose="02040503050406030204" pitchFamily="18" charset="0"/>
                                </a:rPr>
                              </m:ctrlPr>
                            </m:dPr>
                            <m:e>
                              <m:m>
                                <m:mPr>
                                  <m:mcs>
                                    <m:mc>
                                      <m:mcPr>
                                        <m:count m:val="2"/>
                                        <m:mcJc m:val="center"/>
                                      </m:mcPr>
                                    </m:mc>
                                  </m:mcs>
                                  <m:ctrlPr>
                                    <a:rPr lang="en-US" sz="1650" i="1">
                                      <a:latin typeface="Cambria Math" panose="02040503050406030204" pitchFamily="18" charset="0"/>
                                    </a:rPr>
                                  </m:ctrlPr>
                                </m:mPr>
                                <m:mr>
                                  <m:e>
                                    <m:r>
                                      <m:rPr>
                                        <m:brk m:alnAt="7"/>
                                      </m:rPr>
                                      <a:rPr lang="en-US" sz="1650">
                                        <a:latin typeface="Cambria Math" panose="02040503050406030204" pitchFamily="18" charset="0"/>
                                      </a:rPr>
                                      <m:t>0</m:t>
                                    </m:r>
                                  </m:e>
                                  <m:e>
                                    <m:r>
                                      <a:rPr lang="en-US" sz="1650">
                                        <a:latin typeface="Cambria Math" panose="02040503050406030204" pitchFamily="18" charset="0"/>
                                      </a:rPr>
                                      <m:t>1</m:t>
                                    </m:r>
                                  </m:e>
                                </m:mr>
                              </m:m>
                            </m:e>
                          </m:d>
                        </m:e>
                        <m:sup>
                          <m:r>
                            <m:rPr>
                              <m:sty m:val="p"/>
                            </m:rPr>
                            <a:rPr lang="en-US" sz="1650">
                              <a:latin typeface="Cambria Math" panose="02040503050406030204" pitchFamily="18" charset="0"/>
                            </a:rPr>
                            <m:t>T</m:t>
                          </m:r>
                        </m:sup>
                      </m:sSup>
                      <m:r>
                        <a:rPr lang="en-US" sz="1650">
                          <a:latin typeface="Cambria Math" panose="02040503050406030204" pitchFamily="18" charset="0"/>
                        </a:rPr>
                        <m:t>}</m:t>
                      </m:r>
                    </m:oMath>
                  </a14:m>
                  <a:r>
                    <a:rPr lang="en-US" sz="1650" dirty="0">
                      <a:latin typeface="Times New Roman" panose="02020603050405020304" pitchFamily="18" charset="0"/>
                      <a:cs typeface="Times New Roman" panose="02020603050405020304" pitchFamily="18" charset="0"/>
                    </a:rPr>
                    <a:t> </a:t>
                  </a:r>
                </a:p>
                <a:p>
                  <a:pPr marL="211729" indent="-211729">
                    <a:buFont typeface="Wingdings" panose="05000000000000000000" pitchFamily="2" charset="2"/>
                    <a:buChar char="§"/>
                  </a:pPr>
                  <a:r>
                    <a:rPr lang="en-US" sz="1650" dirty="0">
                      <a:latin typeface="Times New Roman" panose="02020603050405020304" pitchFamily="18" charset="0"/>
                      <a:cs typeface="Times New Roman" panose="02020603050405020304" pitchFamily="18" charset="0"/>
                    </a:rPr>
                    <a:t>One orthogonal beam passes through the object and is referred to as an object beam (</a:t>
                  </a:r>
                  <a14:m>
                    <m:oMath xmlns:m="http://schemas.openxmlformats.org/officeDocument/2006/math">
                      <m:sSub>
                        <m:sSubPr>
                          <m:ctrlPr>
                            <a:rPr lang="en-US" sz="1650" i="1">
                              <a:latin typeface="Cambria Math" panose="02040503050406030204" pitchFamily="18" charset="0"/>
                            </a:rPr>
                          </m:ctrlPr>
                        </m:sSubPr>
                        <m:e>
                          <m:r>
                            <m:rPr>
                              <m:sty m:val="p"/>
                            </m:rPr>
                            <a:rPr lang="en-US" sz="1650">
                              <a:latin typeface="Cambria Math" panose="02040503050406030204" pitchFamily="18" charset="0"/>
                            </a:rPr>
                            <m:t>O</m:t>
                          </m:r>
                        </m:e>
                        <m:sub>
                          <m:r>
                            <m:rPr>
                              <m:sty m:val="p"/>
                            </m:rPr>
                            <a:rPr lang="en-US" sz="1650">
                              <a:latin typeface="Cambria Math" panose="02040503050406030204" pitchFamily="18" charset="0"/>
                            </a:rPr>
                            <m:t>x</m:t>
                          </m:r>
                        </m:sub>
                      </m:sSub>
                    </m:oMath>
                  </a14:m>
                  <a:r>
                    <a:rPr lang="en-US" sz="1650" dirty="0">
                      <a:latin typeface="Times New Roman" panose="02020603050405020304" pitchFamily="18" charset="0"/>
                      <a:cs typeface="Times New Roman" panose="02020603050405020304" pitchFamily="18" charset="0"/>
                    </a:rPr>
                    <a:t>). Other orthogonal beam passes through a pin hole is referred to as a reference beam (</a:t>
                  </a:r>
                  <a14:m>
                    <m:oMath xmlns:m="http://schemas.openxmlformats.org/officeDocument/2006/math">
                      <m:sSub>
                        <m:sSubPr>
                          <m:ctrlPr>
                            <a:rPr lang="en-US" sz="1650" i="1">
                              <a:latin typeface="Cambria Math" panose="02040503050406030204" pitchFamily="18" charset="0"/>
                            </a:rPr>
                          </m:ctrlPr>
                        </m:sSubPr>
                        <m:e>
                          <m:r>
                            <m:rPr>
                              <m:sty m:val="p"/>
                            </m:rPr>
                            <a:rPr lang="en-US" sz="1650">
                              <a:latin typeface="Cambria Math" panose="02040503050406030204" pitchFamily="18" charset="0"/>
                            </a:rPr>
                            <m:t>R</m:t>
                          </m:r>
                        </m:e>
                        <m:sub>
                          <m:r>
                            <m:rPr>
                              <m:sty m:val="p"/>
                            </m:rPr>
                            <a:rPr lang="en-US" sz="1650">
                              <a:latin typeface="Cambria Math" panose="02040503050406030204" pitchFamily="18" charset="0"/>
                            </a:rPr>
                            <m:t>y</m:t>
                          </m:r>
                        </m:sub>
                      </m:sSub>
                    </m:oMath>
                  </a14:m>
                  <a:r>
                    <a:rPr lang="en-US" sz="1650" dirty="0">
                      <a:latin typeface="Times New Roman" panose="02020603050405020304" pitchFamily="18" charset="0"/>
                      <a:cs typeface="Times New Roman" panose="02020603050405020304" pitchFamily="18" charset="0"/>
                    </a:rPr>
                    <a:t>)  </a:t>
                  </a:r>
                </a:p>
                <a:p>
                  <a14:m>
                    <m:oMath xmlns:m="http://schemas.openxmlformats.org/officeDocument/2006/math">
                      <m:r>
                        <a:rPr lang="en-US" sz="1650" i="1">
                          <a:latin typeface="Cambria Math" panose="02040503050406030204" pitchFamily="18" charset="0"/>
                        </a:rPr>
                        <m:t>                                             </m:t>
                      </m:r>
                      <m:sSub>
                        <m:sSubPr>
                          <m:ctrlPr>
                            <a:rPr lang="en-US" sz="1650" i="1">
                              <a:latin typeface="Cambria Math" panose="02040503050406030204" pitchFamily="18" charset="0"/>
                            </a:rPr>
                          </m:ctrlPr>
                        </m:sSubPr>
                        <m:e>
                          <m:r>
                            <a:rPr lang="en-US" sz="1650" i="1">
                              <a:latin typeface="Cambria Math" panose="02040503050406030204" pitchFamily="18" charset="0"/>
                            </a:rPr>
                            <m:t>  </m:t>
                          </m:r>
                          <m:r>
                            <a:rPr lang="en-US" sz="1650" i="1">
                              <a:latin typeface="Cambria Math" panose="02040503050406030204" pitchFamily="18" charset="0"/>
                            </a:rPr>
                            <m:t>𝑂</m:t>
                          </m:r>
                        </m:e>
                        <m:sub>
                          <m:r>
                            <a:rPr lang="en-US" sz="1650" i="1">
                              <a:latin typeface="Cambria Math" panose="02040503050406030204" pitchFamily="18" charset="0"/>
                            </a:rPr>
                            <m:t>𝑥</m:t>
                          </m:r>
                        </m:sub>
                      </m:sSub>
                    </m:oMath>
                  </a14:m>
                  <a:r>
                    <a:rPr lang="en-US" sz="1650" dirty="0">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sz="1650" dirty="0">
                          <a:latin typeface="Cambria Math" panose="02040503050406030204" pitchFamily="18" charset="0"/>
                        </a:rPr>
                        <m:t>O</m:t>
                      </m:r>
                      <m:r>
                        <a:rPr lang="en-US" sz="1650" dirty="0">
                          <a:latin typeface="Cambria Math" panose="02040503050406030204" pitchFamily="18" charset="0"/>
                        </a:rPr>
                        <m:t>∗</m:t>
                      </m:r>
                      <m:d>
                        <m:dPr>
                          <m:ctrlPr>
                            <a:rPr lang="en-US" sz="1650" i="1">
                              <a:latin typeface="Cambria Math" panose="02040503050406030204" pitchFamily="18" charset="0"/>
                            </a:rPr>
                          </m:ctrlPr>
                        </m:dPr>
                        <m:e>
                          <m:m>
                            <m:mPr>
                              <m:mcs>
                                <m:mc>
                                  <m:mcPr>
                                    <m:count m:val="1"/>
                                    <m:mcJc m:val="center"/>
                                  </m:mcPr>
                                </m:mc>
                              </m:mcs>
                              <m:ctrlPr>
                                <a:rPr lang="en-US" sz="1650" i="1">
                                  <a:latin typeface="Cambria Math" panose="02040503050406030204" pitchFamily="18" charset="0"/>
                                </a:rPr>
                              </m:ctrlPr>
                            </m:mPr>
                            <m:mr>
                              <m:e>
                                <m:r>
                                  <m:rPr>
                                    <m:brk m:alnAt="7"/>
                                  </m:rPr>
                                  <a:rPr lang="en-US" sz="1650" i="1">
                                    <a:latin typeface="Cambria Math" panose="02040503050406030204" pitchFamily="18" charset="0"/>
                                  </a:rPr>
                                  <m:t>1</m:t>
                                </m:r>
                              </m:e>
                            </m:mr>
                            <m:mr>
                              <m:e>
                                <m:r>
                                  <a:rPr lang="en-US" sz="1650" i="1">
                                    <a:latin typeface="Cambria Math" panose="02040503050406030204" pitchFamily="18" charset="0"/>
                                  </a:rPr>
                                  <m:t>0</m:t>
                                </m:r>
                              </m:e>
                            </m:mr>
                          </m:m>
                        </m:e>
                      </m:d>
                    </m:oMath>
                  </a14:m>
                  <a:r>
                    <a:rPr lang="en-US" sz="165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𝑅</m:t>
                          </m:r>
                        </m:e>
                        <m:sub>
                          <m:r>
                            <a:rPr lang="en-US" sz="1650" i="1">
                              <a:latin typeface="Cambria Math" panose="02040503050406030204" pitchFamily="18" charset="0"/>
                            </a:rPr>
                            <m:t>𝑦</m:t>
                          </m:r>
                        </m:sub>
                      </m:sSub>
                      <m:r>
                        <a:rPr lang="en-US" sz="1650" i="1">
                          <a:latin typeface="Cambria Math" panose="02040503050406030204" pitchFamily="18" charset="0"/>
                        </a:rPr>
                        <m:t>=</m:t>
                      </m:r>
                      <m:d>
                        <m:dPr>
                          <m:ctrlPr>
                            <a:rPr lang="en-US" sz="1650" i="1">
                              <a:latin typeface="Cambria Math" panose="02040503050406030204" pitchFamily="18" charset="0"/>
                            </a:rPr>
                          </m:ctrlPr>
                        </m:dPr>
                        <m:e>
                          <m:m>
                            <m:mPr>
                              <m:mcs>
                                <m:mc>
                                  <m:mcPr>
                                    <m:count m:val="1"/>
                                    <m:mcJc m:val="center"/>
                                  </m:mcPr>
                                </m:mc>
                              </m:mcs>
                              <m:ctrlPr>
                                <a:rPr lang="en-US" sz="1650" i="1">
                                  <a:latin typeface="Cambria Math" panose="02040503050406030204" pitchFamily="18" charset="0"/>
                                </a:rPr>
                              </m:ctrlPr>
                            </m:mPr>
                            <m:mr>
                              <m:e>
                                <m:r>
                                  <m:rPr>
                                    <m:brk m:alnAt="7"/>
                                  </m:rPr>
                                  <a:rPr lang="en-US" sz="1650" i="1">
                                    <a:latin typeface="Cambria Math" panose="02040503050406030204" pitchFamily="18" charset="0"/>
                                  </a:rPr>
                                  <m:t>0</m:t>
                                </m:r>
                              </m:e>
                            </m:mr>
                            <m:mr>
                              <m:e>
                                <m:r>
                                  <a:rPr lang="en-US" sz="1650" i="1">
                                    <a:latin typeface="Cambria Math" panose="02040503050406030204" pitchFamily="18" charset="0"/>
                                  </a:rPr>
                                  <m:t>1</m:t>
                                </m:r>
                              </m:e>
                            </m:mr>
                          </m:m>
                        </m:e>
                      </m:d>
                    </m:oMath>
                  </a14:m>
                  <a:r>
                    <a:rPr lang="en-US" sz="1650" dirty="0">
                      <a:latin typeface="Times New Roman" panose="02020603050405020304" pitchFamily="18" charset="0"/>
                      <a:cs typeface="Times New Roman" panose="02020603050405020304" pitchFamily="18" charset="0"/>
                    </a:rPr>
                    <a:t>  ; </a:t>
                  </a:r>
                </a:p>
                <a:p>
                  <a:pPr marL="211729" indent="-211729">
                    <a:buFont typeface="Wingdings" panose="05000000000000000000" pitchFamily="2" charset="2"/>
                    <a:buChar char="§"/>
                  </a:pPr>
                  <a:r>
                    <a:rPr lang="en-US" sz="1650" dirty="0">
                      <a:latin typeface="Times New Roman" panose="02020603050405020304" pitchFamily="18" charset="0"/>
                      <a:cs typeface="Times New Roman" panose="02020603050405020304" pitchFamily="18" charset="0"/>
                    </a:rPr>
                    <a:t>These beams are F</a:t>
                  </a:r>
                  <a:r>
                    <a:rPr lang="en-US" sz="1650" dirty="0" smtClean="0">
                      <a:latin typeface="Times New Roman" panose="02020603050405020304" pitchFamily="18" charset="0"/>
                      <a:cs typeface="Times New Roman" panose="02020603050405020304" pitchFamily="18" charset="0"/>
                    </a:rPr>
                    <a:t>ourier </a:t>
                  </a:r>
                  <a:r>
                    <a:rPr lang="en-US" sz="1650" dirty="0">
                      <a:latin typeface="Times New Roman" panose="02020603050405020304" pitchFamily="18" charset="0"/>
                      <a:cs typeface="Times New Roman" panose="02020603050405020304" pitchFamily="18" charset="0"/>
                    </a:rPr>
                    <a:t>transformed by the lens  L2 </a:t>
                  </a:r>
                  <a:r>
                    <a:rPr lang="en-US" sz="1650" dirty="0" smtClean="0">
                      <a:latin typeface="Times New Roman" panose="02020603050405020304" pitchFamily="18" charset="0"/>
                      <a:cs typeface="Times New Roman" panose="02020603050405020304" pitchFamily="18" charset="0"/>
                    </a:rPr>
                    <a:t>  </a:t>
                  </a:r>
                  <a:r>
                    <a:rPr lang="en-US" sz="1650" dirty="0">
                      <a:latin typeface="Times New Roman" panose="02020603050405020304" pitchFamily="18" charset="0"/>
                      <a:cs typeface="Times New Roman" panose="02020603050405020304" pitchFamily="18" charset="0"/>
                    </a:rPr>
                    <a:t>and hologram recorded at the back focal plane of the lens L2  </a:t>
                  </a:r>
                  <a:r>
                    <a:rPr lang="en-US" sz="1650" dirty="0" smtClean="0">
                      <a:latin typeface="Times New Roman" panose="02020603050405020304" pitchFamily="18" charset="0"/>
                      <a:cs typeface="Times New Roman" panose="02020603050405020304" pitchFamily="18" charset="0"/>
                    </a:rPr>
                    <a:t>by a camera </a:t>
                  </a:r>
                </a:p>
                <a:p>
                  <a:pPr marL="211729" indent="-211729">
                    <a:buFont typeface="Wingdings" panose="05000000000000000000" pitchFamily="2" charset="2"/>
                    <a:buChar char="§"/>
                  </a:pPr>
                  <a:r>
                    <a:rPr lang="en-US" sz="1650" dirty="0" smtClean="0">
                      <a:latin typeface="Times New Roman" panose="02020603050405020304" pitchFamily="18" charset="0"/>
                      <a:cs typeface="Times New Roman" panose="02020603050405020304" pitchFamily="18" charset="0"/>
                    </a:rPr>
                    <a:t>Output </a:t>
                  </a:r>
                  <a:r>
                    <a:rPr lang="en-US" sz="1650" dirty="0">
                      <a:latin typeface="Times New Roman" panose="02020603050405020304" pitchFamily="18" charset="0"/>
                      <a:cs typeface="Times New Roman" panose="02020603050405020304" pitchFamily="18" charset="0"/>
                    </a:rPr>
                    <a:t>field at the camera plane will </a:t>
                  </a:r>
                  <a:r>
                    <a:rPr lang="en-US" sz="1650" dirty="0" smtClean="0">
                      <a:latin typeface="Times New Roman" panose="02020603050405020304" pitchFamily="18" charset="0"/>
                      <a:cs typeface="Times New Roman" panose="02020603050405020304" pitchFamily="18" charset="0"/>
                    </a:rPr>
                    <a:t>be due to polarizer at 45 degree is </a:t>
                  </a:r>
                  <a:endParaRPr lang="en-US" sz="1650" dirty="0">
                    <a:latin typeface="Times New Roman" panose="02020603050405020304" pitchFamily="18" charset="0"/>
                    <a:cs typeface="Times New Roman" panose="02020603050405020304" pitchFamily="18" charset="0"/>
                  </a:endParaRPr>
                </a:p>
                <a:p>
                  <a:r>
                    <a:rPr lang="en-US" sz="165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𝐸</m:t>
                          </m:r>
                        </m:e>
                        <m:sub>
                          <m:r>
                            <a:rPr lang="en-US" sz="1650" i="1">
                              <a:latin typeface="Cambria Math" panose="02040503050406030204" pitchFamily="18" charset="0"/>
                            </a:rPr>
                            <m:t>𝑜𝑢𝑡</m:t>
                          </m:r>
                        </m:sub>
                      </m:sSub>
                      <m:r>
                        <a:rPr lang="en-US" sz="1650" i="1">
                          <a:latin typeface="Cambria Math" panose="02040503050406030204" pitchFamily="18" charset="0"/>
                        </a:rPr>
                        <m:t>=</m:t>
                      </m:r>
                      <m:r>
                        <a:rPr lang="en-US" sz="1650" i="1">
                          <a:latin typeface="Cambria Math" panose="02040503050406030204" pitchFamily="18" charset="0"/>
                        </a:rPr>
                        <m:t>𝑃</m:t>
                      </m:r>
                      <m:d>
                        <m:dPr>
                          <m:ctrlPr>
                            <a:rPr lang="en-US" sz="1650" i="1">
                              <a:latin typeface="Cambria Math" panose="02040503050406030204" pitchFamily="18" charset="0"/>
                            </a:rPr>
                          </m:ctrlPr>
                        </m:dPr>
                        <m:e>
                          <m:r>
                            <a:rPr lang="en-US" sz="1650" i="1">
                              <a:latin typeface="Cambria Math" panose="02040503050406030204" pitchFamily="18" charset="0"/>
                            </a:rPr>
                            <m:t>45</m:t>
                          </m:r>
                          <m:r>
                            <a:rPr lang="en-US" sz="1650" i="1">
                              <a:latin typeface="Cambria Math" panose="02040503050406030204" pitchFamily="18" charset="0"/>
                              <a:ea typeface="Cambria Math" panose="02040503050406030204" pitchFamily="18" charset="0"/>
                            </a:rPr>
                            <m:t>°</m:t>
                          </m:r>
                        </m:e>
                      </m:d>
                      <m:r>
                        <a:rPr lang="en-US" sz="1650" i="1">
                          <a:latin typeface="Cambria Math" panose="02040503050406030204" pitchFamily="18" charset="0"/>
                          <a:ea typeface="Cambria Math" panose="02040503050406030204" pitchFamily="18" charset="0"/>
                        </a:rPr>
                        <m:t>×(</m:t>
                      </m:r>
                      <m:sSubSup>
                        <m:sSubSupPr>
                          <m:ctrlPr>
                            <a:rPr lang="en-US" sz="1650" i="1">
                              <a:latin typeface="Cambria Math" panose="02040503050406030204" pitchFamily="18" charset="0"/>
                              <a:ea typeface="Cambria Math" panose="02040503050406030204" pitchFamily="18" charset="0"/>
                            </a:rPr>
                          </m:ctrlPr>
                        </m:sSubSupPr>
                        <m:e>
                          <m:r>
                            <a:rPr lang="en-US" sz="1650" i="1">
                              <a:latin typeface="Cambria Math" panose="02040503050406030204" pitchFamily="18" charset="0"/>
                              <a:ea typeface="Cambria Math" panose="02040503050406030204" pitchFamily="18" charset="0"/>
                            </a:rPr>
                            <m:t>𝑂</m:t>
                          </m:r>
                        </m:e>
                        <m:sub>
                          <m:r>
                            <a:rPr lang="en-US" sz="1650" i="1">
                              <a:latin typeface="Cambria Math" panose="02040503050406030204" pitchFamily="18" charset="0"/>
                              <a:ea typeface="Cambria Math" panose="02040503050406030204" pitchFamily="18" charset="0"/>
                            </a:rPr>
                            <m:t>𝑥</m:t>
                          </m:r>
                        </m:sub>
                        <m:sup>
                          <m:r>
                            <a:rPr lang="en-US" sz="1650" i="1">
                              <a:latin typeface="Cambria Math" panose="02040503050406030204" pitchFamily="18" charset="0"/>
                              <a:ea typeface="Cambria Math" panose="02040503050406030204" pitchFamily="18" charset="0"/>
                            </a:rPr>
                            <m:t>′</m:t>
                          </m:r>
                        </m:sup>
                      </m:sSubSup>
                      <m:r>
                        <a:rPr lang="en-US" sz="1650">
                          <a:latin typeface="Cambria Math" panose="02040503050406030204" pitchFamily="18" charset="0"/>
                        </a:rPr>
                        <m:t>+</m:t>
                      </m:r>
                      <m:sSubSup>
                        <m:sSubSupPr>
                          <m:ctrlPr>
                            <a:rPr lang="en-US" sz="1650" i="1">
                              <a:latin typeface="Cambria Math" panose="02040503050406030204" pitchFamily="18" charset="0"/>
                              <a:ea typeface="Cambria Math" panose="02040503050406030204" pitchFamily="18" charset="0"/>
                            </a:rPr>
                          </m:ctrlPr>
                        </m:sSubSupPr>
                        <m:e>
                          <m:r>
                            <a:rPr lang="en-US" sz="1650" i="1">
                              <a:latin typeface="Cambria Math" panose="02040503050406030204" pitchFamily="18" charset="0"/>
                              <a:ea typeface="Cambria Math" panose="02040503050406030204" pitchFamily="18" charset="0"/>
                            </a:rPr>
                            <m:t>𝑅</m:t>
                          </m:r>
                        </m:e>
                        <m:sub>
                          <m:r>
                            <a:rPr lang="en-US" sz="1650" i="1">
                              <a:latin typeface="Cambria Math" panose="02040503050406030204" pitchFamily="18" charset="0"/>
                              <a:ea typeface="Cambria Math" panose="02040503050406030204" pitchFamily="18" charset="0"/>
                            </a:rPr>
                            <m:t>𝑦</m:t>
                          </m:r>
                        </m:sub>
                        <m:sup>
                          <m:r>
                            <a:rPr lang="en-US" sz="1650" i="1">
                              <a:latin typeface="Cambria Math" panose="02040503050406030204" pitchFamily="18" charset="0"/>
                              <a:ea typeface="Cambria Math" panose="02040503050406030204" pitchFamily="18" charset="0"/>
                            </a:rPr>
                            <m:t>′</m:t>
                          </m:r>
                        </m:sup>
                      </m:sSubSup>
                      <m:r>
                        <a:rPr lang="en-US" sz="1650">
                          <a:latin typeface="Cambria Math" panose="02040503050406030204" pitchFamily="18" charset="0"/>
                        </a:rPr>
                        <m:t>)=</m:t>
                      </m:r>
                      <m:r>
                        <a:rPr lang="en-US" sz="1650" i="1">
                          <a:latin typeface="Cambria Math" panose="02040503050406030204" pitchFamily="18" charset="0"/>
                        </a:rPr>
                        <m:t>𝑂</m:t>
                      </m:r>
                      <m:r>
                        <a:rPr lang="en-US" sz="1650" i="1">
                          <a:latin typeface="Cambria Math" panose="02040503050406030204" pitchFamily="18" charset="0"/>
                        </a:rPr>
                        <m:t>+</m:t>
                      </m:r>
                      <m:r>
                        <a:rPr lang="en-US" sz="1650" i="1">
                          <a:latin typeface="Cambria Math" panose="02040503050406030204" pitchFamily="18" charset="0"/>
                        </a:rPr>
                        <m:t>𝑅</m:t>
                      </m:r>
                    </m:oMath>
                  </a14:m>
                  <a:r>
                    <a:rPr lang="en-US" sz="1650" dirty="0">
                      <a:latin typeface="Times New Roman" panose="02020603050405020304" pitchFamily="18" charset="0"/>
                      <a:cs typeface="Times New Roman" panose="02020603050405020304" pitchFamily="18" charset="0"/>
                    </a:rPr>
                    <a:t>  ;  Where </a:t>
                  </a:r>
                  <a14:m>
                    <m:oMath xmlns:m="http://schemas.openxmlformats.org/officeDocument/2006/math">
                      <m:r>
                        <a:rPr lang="en-US" sz="1650" i="1">
                          <a:latin typeface="Cambria Math" panose="02040503050406030204" pitchFamily="18" charset="0"/>
                        </a:rPr>
                        <m:t>𝑃</m:t>
                      </m:r>
                      <m:d>
                        <m:dPr>
                          <m:ctrlPr>
                            <a:rPr lang="en-US" sz="1650" i="1">
                              <a:latin typeface="Cambria Math" panose="02040503050406030204" pitchFamily="18" charset="0"/>
                            </a:rPr>
                          </m:ctrlPr>
                        </m:dPr>
                        <m:e>
                          <m:r>
                            <a:rPr lang="en-US" sz="1650" i="1">
                              <a:latin typeface="Cambria Math" panose="02040503050406030204" pitchFamily="18" charset="0"/>
                            </a:rPr>
                            <m:t>45</m:t>
                          </m:r>
                          <m:r>
                            <a:rPr lang="en-US" sz="1650" i="1">
                              <a:latin typeface="Cambria Math" panose="02040503050406030204" pitchFamily="18" charset="0"/>
                              <a:ea typeface="Cambria Math" panose="02040503050406030204" pitchFamily="18" charset="0"/>
                            </a:rPr>
                            <m:t>°</m:t>
                          </m:r>
                        </m:e>
                      </m:d>
                    </m:oMath>
                  </a14:m>
                  <a:r>
                    <a:rPr lang="en-US" sz="1650" dirty="0">
                      <a:latin typeface="Times New Roman" panose="02020603050405020304" pitchFamily="18" charset="0"/>
                      <a:cs typeface="Times New Roman" panose="02020603050405020304" pitchFamily="18" charset="0"/>
                    </a:rPr>
                    <a:t> = </a:t>
                  </a:r>
                  <a14:m>
                    <m:oMath xmlns:m="http://schemas.openxmlformats.org/officeDocument/2006/math">
                      <m:f>
                        <m:fPr>
                          <m:ctrlPr>
                            <a:rPr lang="el-GR" sz="1650" i="1" dirty="0">
                              <a:latin typeface="Cambria Math" panose="02040503050406030204" pitchFamily="18" charset="0"/>
                            </a:rPr>
                          </m:ctrlPr>
                        </m:fPr>
                        <m:num>
                          <m:r>
                            <a:rPr lang="en-US" sz="1650" i="1" dirty="0">
                              <a:latin typeface="Cambria Math" panose="02040503050406030204" pitchFamily="18" charset="0"/>
                            </a:rPr>
                            <m:t>1</m:t>
                          </m:r>
                        </m:num>
                        <m:den>
                          <m:r>
                            <a:rPr lang="en-US" sz="1650" i="1" dirty="0">
                              <a:latin typeface="Cambria Math" panose="02040503050406030204" pitchFamily="18" charset="0"/>
                            </a:rPr>
                            <m:t>2</m:t>
                          </m:r>
                        </m:den>
                      </m:f>
                      <m:d>
                        <m:dPr>
                          <m:ctrlPr>
                            <a:rPr lang="en-US" sz="1650" i="1" dirty="0">
                              <a:latin typeface="Cambria Math" panose="02040503050406030204" pitchFamily="18" charset="0"/>
                            </a:rPr>
                          </m:ctrlPr>
                        </m:dPr>
                        <m:e>
                          <m:m>
                            <m:mPr>
                              <m:mcs>
                                <m:mc>
                                  <m:mcPr>
                                    <m:count m:val="2"/>
                                    <m:mcJc m:val="center"/>
                                  </m:mcPr>
                                </m:mc>
                              </m:mcs>
                              <m:ctrlPr>
                                <a:rPr lang="en-US" sz="1650" i="1" dirty="0">
                                  <a:latin typeface="Cambria Math" panose="02040503050406030204" pitchFamily="18" charset="0"/>
                                </a:rPr>
                              </m:ctrlPr>
                            </m:mPr>
                            <m:mr>
                              <m:e>
                                <m:r>
                                  <m:rPr>
                                    <m:brk m:alnAt="7"/>
                                  </m:rPr>
                                  <a:rPr lang="en-US" sz="1650" i="1" dirty="0">
                                    <a:latin typeface="Cambria Math" panose="02040503050406030204" pitchFamily="18" charset="0"/>
                                  </a:rPr>
                                  <m:t>1</m:t>
                                </m:r>
                              </m:e>
                              <m:e>
                                <m:r>
                                  <a:rPr lang="en-US" sz="1650" i="1" dirty="0">
                                    <a:latin typeface="Cambria Math" panose="02040503050406030204" pitchFamily="18" charset="0"/>
                                  </a:rPr>
                                  <m:t>1</m:t>
                                </m:r>
                              </m:e>
                            </m:mr>
                            <m:mr>
                              <m:e>
                                <m:r>
                                  <a:rPr lang="en-US" sz="1650" i="1" dirty="0">
                                    <a:latin typeface="Cambria Math" panose="02040503050406030204" pitchFamily="18" charset="0"/>
                                  </a:rPr>
                                  <m:t>1</m:t>
                                </m:r>
                              </m:e>
                              <m:e>
                                <m:r>
                                  <a:rPr lang="en-US" sz="1650" i="1" dirty="0">
                                    <a:latin typeface="Cambria Math" panose="02040503050406030204" pitchFamily="18" charset="0"/>
                                  </a:rPr>
                                  <m:t>1</m:t>
                                </m:r>
                              </m:e>
                            </m:mr>
                          </m:m>
                        </m:e>
                      </m:d>
                    </m:oMath>
                  </a14:m>
                  <a:r>
                    <a:rPr lang="en-US" sz="1650" dirty="0">
                      <a:latin typeface="Times New Roman" panose="02020603050405020304" pitchFamily="18" charset="0"/>
                      <a:cs typeface="Times New Roman" panose="02020603050405020304" pitchFamily="18" charset="0"/>
                    </a:rPr>
                    <a:t>.</a:t>
                  </a:r>
                </a:p>
                <a:p>
                  <a:pPr marL="211729" indent="-211729">
                    <a:buFont typeface="Wingdings" panose="05000000000000000000" pitchFamily="2" charset="2"/>
                    <a:buChar char="§"/>
                  </a:pPr>
                  <a:r>
                    <a:rPr lang="en-US" sz="1650" dirty="0">
                      <a:latin typeface="Times New Roman" panose="02020603050405020304" pitchFamily="18" charset="0"/>
                      <a:cs typeface="Times New Roman" panose="02020603050405020304" pitchFamily="18" charset="0"/>
                    </a:rPr>
                    <a:t>Recorded intensity of the Fourier transform hologram will be </a:t>
                  </a:r>
                </a:p>
                <a:p>
                  <a:r>
                    <a:rPr lang="en-US" sz="1650" dirty="0">
                      <a:latin typeface="Times New Roman" panose="02020603050405020304" pitchFamily="18" charset="0"/>
                      <a:cs typeface="Times New Roman" panose="02020603050405020304" pitchFamily="18" charset="0"/>
                    </a:rPr>
                    <a:t>                               </a:t>
                  </a:r>
                  <a14:m>
                    <m:oMath xmlns:m="http://schemas.openxmlformats.org/officeDocument/2006/math">
                      <m:r>
                        <a:rPr lang="en-US" sz="1650" i="1">
                          <a:latin typeface="Cambria Math" panose="02040503050406030204" pitchFamily="18" charset="0"/>
                        </a:rPr>
                        <m:t>𝐼</m:t>
                      </m:r>
                      <m:r>
                        <a:rPr lang="en-US" sz="1650" i="1">
                          <a:latin typeface="Cambria Math" panose="02040503050406030204" pitchFamily="18" charset="0"/>
                        </a:rPr>
                        <m:t>= </m:t>
                      </m:r>
                      <m:sSup>
                        <m:sSupPr>
                          <m:ctrlPr>
                            <a:rPr lang="en-US" sz="1650" i="1">
                              <a:latin typeface="Cambria Math" panose="02040503050406030204" pitchFamily="18" charset="0"/>
                            </a:rPr>
                          </m:ctrlPr>
                        </m:sSupPr>
                        <m:e>
                          <m:d>
                            <m:dPr>
                              <m:begChr m:val="|"/>
                              <m:endChr m:val="|"/>
                              <m:ctrlPr>
                                <a:rPr lang="en-US" sz="1650" i="1">
                                  <a:latin typeface="Cambria Math" panose="02040503050406030204" pitchFamily="18" charset="0"/>
                                </a:rPr>
                              </m:ctrlPr>
                            </m:dPr>
                            <m:e>
                              <m:r>
                                <a:rPr lang="en-US" sz="1650" i="1">
                                  <a:latin typeface="Cambria Math" panose="02040503050406030204" pitchFamily="18" charset="0"/>
                                </a:rPr>
                                <m:t>(</m:t>
                              </m:r>
                              <m:r>
                                <a:rPr lang="en-US" sz="1650" i="1">
                                  <a:latin typeface="Cambria Math" panose="02040503050406030204" pitchFamily="18" charset="0"/>
                                </a:rPr>
                                <m:t>𝑂</m:t>
                              </m:r>
                              <m:r>
                                <a:rPr lang="en-US" sz="1650" i="1">
                                  <a:latin typeface="Cambria Math" panose="02040503050406030204" pitchFamily="18" charset="0"/>
                                </a:rPr>
                                <m:t>+</m:t>
                              </m:r>
                              <m:r>
                                <a:rPr lang="en-US" sz="1650" i="1">
                                  <a:latin typeface="Cambria Math" panose="02040503050406030204" pitchFamily="18" charset="0"/>
                                </a:rPr>
                                <m:t>𝑅</m:t>
                              </m:r>
                              <m:r>
                                <a:rPr lang="en-US" sz="1650" i="1">
                                  <a:latin typeface="Cambria Math" panose="02040503050406030204" pitchFamily="18" charset="0"/>
                                </a:rPr>
                                <m:t>)</m:t>
                              </m:r>
                            </m:e>
                          </m:d>
                        </m:e>
                        <m:sup>
                          <m:r>
                            <a:rPr lang="en-US" sz="1650" i="1">
                              <a:latin typeface="Cambria Math" panose="02040503050406030204" pitchFamily="18" charset="0"/>
                            </a:rPr>
                            <m:t>2</m:t>
                          </m:r>
                        </m:sup>
                      </m:sSup>
                    </m:oMath>
                  </a14:m>
                  <a:r>
                    <a:rPr lang="en-US" sz="1650" dirty="0">
                      <a:latin typeface="Times New Roman" panose="02020603050405020304" pitchFamily="18" charset="0"/>
                      <a:cs typeface="Times New Roman" panose="02020603050405020304" pitchFamily="18" charset="0"/>
                    </a:rPr>
                    <a:t>= </a:t>
                  </a:r>
                  <a14:m>
                    <m:oMath xmlns:m="http://schemas.openxmlformats.org/officeDocument/2006/math">
                      <m:r>
                        <a:rPr lang="en-US" sz="1650" i="1">
                          <a:latin typeface="Cambria Math" panose="02040503050406030204" pitchFamily="18" charset="0"/>
                        </a:rPr>
                        <m:t>𝑂</m:t>
                      </m:r>
                      <m:sSup>
                        <m:sSupPr>
                          <m:ctrlPr>
                            <a:rPr lang="en-US" sz="1650" i="1">
                              <a:latin typeface="Cambria Math" panose="02040503050406030204" pitchFamily="18" charset="0"/>
                            </a:rPr>
                          </m:ctrlPr>
                        </m:sSupPr>
                        <m:e>
                          <m:r>
                            <a:rPr lang="en-US" sz="1650" i="1">
                              <a:latin typeface="Cambria Math" panose="02040503050406030204" pitchFamily="18" charset="0"/>
                            </a:rPr>
                            <m:t>𝑂</m:t>
                          </m:r>
                        </m:e>
                        <m:sup>
                          <m:r>
                            <a:rPr lang="en-US" sz="1650" i="1">
                              <a:latin typeface="Cambria Math" panose="02040503050406030204" pitchFamily="18" charset="0"/>
                            </a:rPr>
                            <m:t>∗</m:t>
                          </m:r>
                        </m:sup>
                      </m:sSup>
                      <m:r>
                        <a:rPr lang="en-US" sz="1650" i="1">
                          <a:latin typeface="Cambria Math" panose="02040503050406030204" pitchFamily="18" charset="0"/>
                        </a:rPr>
                        <m:t>+</m:t>
                      </m:r>
                      <m:r>
                        <a:rPr lang="en-US" sz="1650" i="1">
                          <a:latin typeface="Cambria Math" panose="02040503050406030204" pitchFamily="18" charset="0"/>
                        </a:rPr>
                        <m:t>𝑅</m:t>
                      </m:r>
                      <m:sSup>
                        <m:sSupPr>
                          <m:ctrlPr>
                            <a:rPr lang="en-US" sz="1650" i="1">
                              <a:latin typeface="Cambria Math" panose="02040503050406030204" pitchFamily="18" charset="0"/>
                            </a:rPr>
                          </m:ctrlPr>
                        </m:sSupPr>
                        <m:e>
                          <m:r>
                            <a:rPr lang="en-US" sz="1650" i="1">
                              <a:latin typeface="Cambria Math" panose="02040503050406030204" pitchFamily="18" charset="0"/>
                            </a:rPr>
                            <m:t>𝑂</m:t>
                          </m:r>
                        </m:e>
                        <m:sup>
                          <m:r>
                            <a:rPr lang="en-US" sz="1650" i="1">
                              <a:latin typeface="Cambria Math" panose="02040503050406030204" pitchFamily="18" charset="0"/>
                            </a:rPr>
                            <m:t>∗</m:t>
                          </m:r>
                        </m:sup>
                      </m:sSup>
                      <m:r>
                        <a:rPr lang="en-US" sz="1650" i="1">
                          <a:latin typeface="Cambria Math" panose="02040503050406030204" pitchFamily="18" charset="0"/>
                        </a:rPr>
                        <m:t>+</m:t>
                      </m:r>
                      <m:r>
                        <a:rPr lang="en-US" sz="1650" i="1">
                          <a:latin typeface="Cambria Math" panose="02040503050406030204" pitchFamily="18" charset="0"/>
                        </a:rPr>
                        <m:t>𝑂</m:t>
                      </m:r>
                      <m:sSup>
                        <m:sSupPr>
                          <m:ctrlPr>
                            <a:rPr lang="en-US" sz="1650" i="1">
                              <a:latin typeface="Cambria Math" panose="02040503050406030204" pitchFamily="18" charset="0"/>
                            </a:rPr>
                          </m:ctrlPr>
                        </m:sSupPr>
                        <m:e>
                          <m:r>
                            <a:rPr lang="en-US" sz="1650" i="1">
                              <a:latin typeface="Cambria Math" panose="02040503050406030204" pitchFamily="18" charset="0"/>
                            </a:rPr>
                            <m:t>𝑅</m:t>
                          </m:r>
                        </m:e>
                        <m:sup>
                          <m:r>
                            <a:rPr lang="en-US" sz="1650" i="1">
                              <a:latin typeface="Cambria Math" panose="02040503050406030204" pitchFamily="18" charset="0"/>
                            </a:rPr>
                            <m:t>∗</m:t>
                          </m:r>
                        </m:sup>
                      </m:sSup>
                      <m:r>
                        <a:rPr lang="en-US" sz="1650" i="1">
                          <a:latin typeface="Cambria Math" panose="02040503050406030204" pitchFamily="18" charset="0"/>
                        </a:rPr>
                        <m:t>+</m:t>
                      </m:r>
                      <m:r>
                        <a:rPr lang="en-US" sz="1650" i="1">
                          <a:latin typeface="Cambria Math" panose="02040503050406030204" pitchFamily="18" charset="0"/>
                        </a:rPr>
                        <m:t>𝑅</m:t>
                      </m:r>
                      <m:sSup>
                        <m:sSupPr>
                          <m:ctrlPr>
                            <a:rPr lang="en-US" sz="1650" i="1">
                              <a:latin typeface="Cambria Math" panose="02040503050406030204" pitchFamily="18" charset="0"/>
                            </a:rPr>
                          </m:ctrlPr>
                        </m:sSupPr>
                        <m:e>
                          <m:r>
                            <a:rPr lang="en-US" sz="1650" i="1">
                              <a:latin typeface="Cambria Math" panose="02040503050406030204" pitchFamily="18" charset="0"/>
                            </a:rPr>
                            <m:t>𝑅</m:t>
                          </m:r>
                        </m:e>
                        <m:sup>
                          <m:r>
                            <a:rPr lang="en-US" sz="1650" i="1">
                              <a:latin typeface="Cambria Math" panose="02040503050406030204" pitchFamily="18" charset="0"/>
                            </a:rPr>
                            <m:t>∗</m:t>
                          </m:r>
                        </m:sup>
                      </m:sSup>
                    </m:oMath>
                  </a14:m>
                  <a:endParaRPr lang="en-US" sz="1650" dirty="0">
                    <a:latin typeface="Times New Roman" panose="02020603050405020304" pitchFamily="18" charset="0"/>
                    <a:cs typeface="Times New Roman" panose="02020603050405020304" pitchFamily="18" charset="0"/>
                  </a:endParaRPr>
                </a:p>
                <a:p>
                  <a:pPr marL="211729" indent="-211729">
                    <a:buFont typeface="Wingdings" panose="05000000000000000000" pitchFamily="2" charset="2"/>
                    <a:buChar char="§"/>
                  </a:pPr>
                  <a:r>
                    <a:rPr lang="en-US" sz="1650" dirty="0">
                      <a:latin typeface="Times New Roman" panose="02020603050405020304" pitchFamily="18" charset="0"/>
                      <a:cs typeface="Times New Roman" panose="02020603050405020304" pitchFamily="18" charset="0"/>
                    </a:rPr>
                    <a:t>Numerical reconstruction of the hologram.</a:t>
                  </a:r>
                </a:p>
                <a:p>
                  <a:pPr marL="211729" indent="-211729">
                    <a:buFont typeface="Wingdings" panose="05000000000000000000" pitchFamily="2" charset="2"/>
                    <a:buChar char="§"/>
                  </a:pPr>
                  <a:r>
                    <a:rPr lang="en-US" sz="1650" dirty="0">
                      <a:latin typeface="Times New Roman" panose="02020603050405020304" pitchFamily="18" charset="0"/>
                      <a:cs typeface="Times New Roman" panose="02020603050405020304" pitchFamily="18" charset="0"/>
                    </a:rPr>
                    <a:t>E</a:t>
                  </a:r>
                  <a:r>
                    <a:rPr lang="en-US" sz="1650" dirty="0" smtClean="0">
                      <a:latin typeface="Times New Roman" panose="02020603050405020304" pitchFamily="18" charset="0"/>
                      <a:cs typeface="Times New Roman" panose="02020603050405020304" pitchFamily="18" charset="0"/>
                    </a:rPr>
                    <a:t>xperimentally recorded Fourier </a:t>
                  </a:r>
                  <a:r>
                    <a:rPr lang="en-US" sz="1650" dirty="0">
                      <a:latin typeface="Times New Roman" panose="02020603050405020304" pitchFamily="18" charset="0"/>
                      <a:cs typeface="Times New Roman" panose="02020603050405020304" pitchFamily="18" charset="0"/>
                    </a:rPr>
                    <a:t>transform hologram is  shown in fig 1</a:t>
                  </a:r>
                </a:p>
                <a:p>
                  <a:endParaRPr lang="en-US" sz="3161" dirty="0">
                    <a:latin typeface="Times New Roman" panose="02020603050405020304" pitchFamily="18" charset="0"/>
                    <a:cs typeface="Times New Roman" panose="02020603050405020304" pitchFamily="18" charset="0"/>
                  </a:endParaRPr>
                </a:p>
                <a:p>
                  <a:endParaRPr lang="en-US" sz="3161" dirty="0">
                    <a:latin typeface="Times New Roman" panose="02020603050405020304" pitchFamily="18" charset="0"/>
                    <a:cs typeface="Times New Roman" panose="02020603050405020304" pitchFamily="18" charset="0"/>
                  </a:endParaRPr>
                </a:p>
                <a:p>
                  <a:r>
                    <a:rPr lang="en-US" sz="1158" dirty="0">
                      <a:latin typeface="Times New Roman" panose="02020603050405020304" pitchFamily="18" charset="0"/>
                      <a:cs typeface="Times New Roman" panose="02020603050405020304" pitchFamily="18" charset="0"/>
                    </a:rPr>
                    <a:t> </a:t>
                  </a:r>
                  <a:endParaRPr lang="en-US" sz="1621" dirty="0">
                    <a:latin typeface="Times New Roman" panose="02020603050405020304" pitchFamily="18" charset="0"/>
                    <a:cs typeface="Times New Roman" panose="02020603050405020304" pitchFamily="18" charset="0"/>
                  </a:endParaRPr>
                </a:p>
                <a:p>
                  <a:endParaRPr lang="en-US" sz="1621" dirty="0">
                    <a:latin typeface="Times New Roman" panose="02020603050405020304" pitchFamily="18" charset="0"/>
                    <a:cs typeface="Times New Roman" panose="02020603050405020304" pitchFamily="18" charset="0"/>
                  </a:endParaRPr>
                </a:p>
                <a:p>
                  <a:endParaRPr lang="en-US" sz="1621" dirty="0">
                    <a:latin typeface="Times New Roman" panose="02020603050405020304" pitchFamily="18" charset="0"/>
                    <a:cs typeface="Times New Roman" panose="02020603050405020304" pitchFamily="18" charset="0"/>
                  </a:endParaRPr>
                </a:p>
                <a:p>
                  <a:endParaRPr lang="en-US" sz="1621" dirty="0">
                    <a:latin typeface="Times New Roman" panose="02020603050405020304" pitchFamily="18" charset="0"/>
                    <a:cs typeface="Times New Roman" panose="02020603050405020304" pitchFamily="18" charset="0"/>
                  </a:endParaRPr>
                </a:p>
                <a:p>
                  <a:endParaRPr lang="en-US" sz="1621" dirty="0">
                    <a:latin typeface="Times New Roman" panose="02020603050405020304" pitchFamily="18" charset="0"/>
                    <a:cs typeface="Times New Roman" panose="02020603050405020304" pitchFamily="18" charset="0"/>
                  </a:endParaRPr>
                </a:p>
                <a:p>
                  <a:endParaRPr lang="en-US" sz="1621" dirty="0">
                    <a:latin typeface="Times New Roman" panose="02020603050405020304" pitchFamily="18" charset="0"/>
                    <a:cs typeface="Times New Roman" panose="02020603050405020304" pitchFamily="18" charset="0"/>
                  </a:endParaRPr>
                </a:p>
                <a:p>
                  <a:endParaRPr lang="en-US" sz="1621" dirty="0">
                    <a:latin typeface="Times New Roman" panose="02020603050405020304" pitchFamily="18" charset="0"/>
                    <a:cs typeface="Times New Roman" panose="02020603050405020304" pitchFamily="18" charset="0"/>
                  </a:endParaRPr>
                </a:p>
              </p:txBody>
            </p:sp>
          </mc:Choice>
          <mc:Fallback>
            <p:sp>
              <p:nvSpPr>
                <p:cNvPr id="87" name="TextBox 86"/>
                <p:cNvSpPr txBox="1">
                  <a:spLocks noRot="1" noChangeAspect="1" noMove="1" noResize="1" noEditPoints="1" noAdjustHandles="1" noChangeArrowheads="1" noChangeShapeType="1" noTextEdit="1"/>
                </p:cNvSpPr>
                <p:nvPr/>
              </p:nvSpPr>
              <p:spPr>
                <a:xfrm>
                  <a:off x="96936" y="9875044"/>
                  <a:ext cx="6444057" cy="7958717"/>
                </a:xfrm>
                <a:prstGeom prst="rect">
                  <a:avLst/>
                </a:prstGeom>
                <a:blipFill>
                  <a:blip r:embed="rId5"/>
                  <a:stretch>
                    <a:fillRect l="-568" t="-230" r="-851"/>
                  </a:stretch>
                </a:blipFill>
              </p:spPr>
              <p:txBody>
                <a:bodyPr/>
                <a:lstStyle/>
                <a:p>
                  <a:r>
                    <a:rPr lang="en-US">
                      <a:noFill/>
                    </a:rPr>
                    <a:t> </a:t>
                  </a:r>
                </a:p>
              </p:txBody>
            </p:sp>
          </mc:Fallback>
        </mc:AlternateContent>
        <p:sp>
          <p:nvSpPr>
            <p:cNvPr id="90" name="TextBox 89"/>
            <p:cNvSpPr txBox="1"/>
            <p:nvPr/>
          </p:nvSpPr>
          <p:spPr>
            <a:xfrm>
              <a:off x="768349" y="17299392"/>
              <a:ext cx="4999375" cy="341632"/>
            </a:xfrm>
            <a:prstGeom prst="rect">
              <a:avLst/>
            </a:prstGeom>
            <a:noFill/>
          </p:spPr>
          <p:txBody>
            <a:bodyPr wrap="square" rtlCol="0">
              <a:spAutoFit/>
            </a:bodyPr>
            <a:lstStyle/>
            <a:p>
              <a:pPr algn="ctr"/>
              <a:r>
                <a:rPr lang="en-US" sz="1620" dirty="0">
                  <a:latin typeface="Times New Roman" panose="02020603050405020304" pitchFamily="18" charset="0"/>
                  <a:cs typeface="Times New Roman" panose="02020603050405020304" pitchFamily="18" charset="0"/>
                </a:rPr>
                <a:t>Fig.1: Digitally recorded Fourier Transform hologram</a:t>
              </a:r>
            </a:p>
          </p:txBody>
        </p:sp>
        <p:sp>
          <p:nvSpPr>
            <p:cNvPr id="138" name="TextBox 137"/>
            <p:cNvSpPr txBox="1"/>
            <p:nvPr/>
          </p:nvSpPr>
          <p:spPr>
            <a:xfrm>
              <a:off x="6879398" y="8256397"/>
              <a:ext cx="6641889" cy="947439"/>
            </a:xfrm>
            <a:prstGeom prst="rect">
              <a:avLst/>
            </a:prstGeom>
            <a:noFill/>
          </p:spPr>
          <p:txBody>
            <a:bodyPr wrap="square" rtlCol="0">
              <a:spAutoFit/>
            </a:bodyPr>
            <a:lstStyle/>
            <a:p>
              <a:pPr algn="ctr"/>
              <a:r>
                <a:rPr lang="en-US" sz="1389" dirty="0">
                  <a:latin typeface="Times New Roman" panose="02020603050405020304" pitchFamily="18" charset="0"/>
                  <a:cs typeface="Times New Roman" panose="02020603050405020304" pitchFamily="18" charset="0"/>
                </a:rPr>
                <a:t>Fig.2: A compact experimental setup design for recording the digital Fourier transform hologram with the help of a beam displacer. HWP is a half wave-plate, SF is a spatial filter, L1 &amp;L2 are lenses, BD is the beam displacer, S is the sample, P is a polarizer and CMOS is the complementary metal oxide semiconductor camera..</a:t>
              </a:r>
            </a:p>
          </p:txBody>
        </p:sp>
        <p:sp>
          <p:nvSpPr>
            <p:cNvPr id="147" name="TextBox 146"/>
            <p:cNvSpPr txBox="1"/>
            <p:nvPr/>
          </p:nvSpPr>
          <p:spPr>
            <a:xfrm>
              <a:off x="7250738" y="11952247"/>
              <a:ext cx="982925" cy="306109"/>
            </a:xfrm>
            <a:prstGeom prst="rect">
              <a:avLst/>
            </a:prstGeom>
            <a:noFill/>
          </p:spPr>
          <p:txBody>
            <a:bodyPr wrap="square" rtlCol="0">
              <a:spAutoFit/>
            </a:bodyPr>
            <a:lstStyle/>
            <a:p>
              <a:pPr algn="ctr"/>
              <a:r>
                <a:rPr lang="en-US" sz="1389" dirty="0"/>
                <a:t>(a)</a:t>
              </a:r>
            </a:p>
          </p:txBody>
        </p:sp>
        <p:sp>
          <p:nvSpPr>
            <p:cNvPr id="148" name="TextBox 147"/>
            <p:cNvSpPr txBox="1"/>
            <p:nvPr/>
          </p:nvSpPr>
          <p:spPr>
            <a:xfrm>
              <a:off x="9546296" y="11952247"/>
              <a:ext cx="982925" cy="306109"/>
            </a:xfrm>
            <a:prstGeom prst="rect">
              <a:avLst/>
            </a:prstGeom>
            <a:noFill/>
          </p:spPr>
          <p:txBody>
            <a:bodyPr wrap="square" rtlCol="0">
              <a:spAutoFit/>
            </a:bodyPr>
            <a:lstStyle/>
            <a:p>
              <a:pPr algn="ctr"/>
              <a:r>
                <a:rPr lang="en-US" sz="1389" dirty="0"/>
                <a:t>(b)</a:t>
              </a:r>
            </a:p>
          </p:txBody>
        </p:sp>
        <p:sp>
          <p:nvSpPr>
            <p:cNvPr id="149" name="TextBox 148"/>
            <p:cNvSpPr txBox="1"/>
            <p:nvPr/>
          </p:nvSpPr>
          <p:spPr>
            <a:xfrm>
              <a:off x="11969194" y="11925097"/>
              <a:ext cx="982925" cy="306109"/>
            </a:xfrm>
            <a:prstGeom prst="rect">
              <a:avLst/>
            </a:prstGeom>
            <a:noFill/>
          </p:spPr>
          <p:txBody>
            <a:bodyPr wrap="square" rtlCol="0">
              <a:spAutoFit/>
            </a:bodyPr>
            <a:lstStyle/>
            <a:p>
              <a:pPr algn="ctr"/>
              <a:r>
                <a:rPr lang="en-US" sz="1389" dirty="0"/>
                <a:t>(c)</a:t>
              </a:r>
            </a:p>
          </p:txBody>
        </p:sp>
        <p:sp>
          <p:nvSpPr>
            <p:cNvPr id="150" name="TextBox 149"/>
            <p:cNvSpPr txBox="1"/>
            <p:nvPr/>
          </p:nvSpPr>
          <p:spPr>
            <a:xfrm>
              <a:off x="7250738" y="14426366"/>
              <a:ext cx="982925" cy="306109"/>
            </a:xfrm>
            <a:prstGeom prst="rect">
              <a:avLst/>
            </a:prstGeom>
            <a:noFill/>
          </p:spPr>
          <p:txBody>
            <a:bodyPr wrap="square" rtlCol="0">
              <a:spAutoFit/>
            </a:bodyPr>
            <a:lstStyle/>
            <a:p>
              <a:pPr algn="ctr"/>
              <a:r>
                <a:rPr lang="en-US" sz="1389" dirty="0"/>
                <a:t>(d)</a:t>
              </a:r>
            </a:p>
          </p:txBody>
        </p:sp>
        <p:sp>
          <p:nvSpPr>
            <p:cNvPr id="151" name="TextBox 150"/>
            <p:cNvSpPr txBox="1"/>
            <p:nvPr/>
          </p:nvSpPr>
          <p:spPr>
            <a:xfrm>
              <a:off x="9588520" y="14426366"/>
              <a:ext cx="982925" cy="306109"/>
            </a:xfrm>
            <a:prstGeom prst="rect">
              <a:avLst/>
            </a:prstGeom>
            <a:noFill/>
          </p:spPr>
          <p:txBody>
            <a:bodyPr wrap="square" rtlCol="0">
              <a:spAutoFit/>
            </a:bodyPr>
            <a:lstStyle/>
            <a:p>
              <a:pPr algn="ctr"/>
              <a:r>
                <a:rPr lang="en-US" sz="1389" dirty="0"/>
                <a:t>(e)</a:t>
              </a:r>
            </a:p>
          </p:txBody>
        </p:sp>
        <p:sp>
          <p:nvSpPr>
            <p:cNvPr id="152" name="TextBox 151"/>
            <p:cNvSpPr txBox="1"/>
            <p:nvPr/>
          </p:nvSpPr>
          <p:spPr>
            <a:xfrm>
              <a:off x="11969194" y="14446051"/>
              <a:ext cx="982925" cy="306109"/>
            </a:xfrm>
            <a:prstGeom prst="rect">
              <a:avLst/>
            </a:prstGeom>
            <a:noFill/>
          </p:spPr>
          <p:txBody>
            <a:bodyPr wrap="square" rtlCol="0">
              <a:spAutoFit/>
            </a:bodyPr>
            <a:lstStyle/>
            <a:p>
              <a:pPr algn="ctr"/>
              <a:r>
                <a:rPr lang="en-US" sz="1389" dirty="0"/>
                <a:t>(f)</a:t>
              </a:r>
            </a:p>
          </p:txBody>
        </p:sp>
        <p:sp>
          <p:nvSpPr>
            <p:cNvPr id="154" name="TextBox 153">
              <a:extLst>
                <a:ext uri="{FF2B5EF4-FFF2-40B4-BE49-F238E27FC236}">
                  <a16:creationId xmlns:a16="http://schemas.microsoft.com/office/drawing/2014/main" id="{8E5DEA18-F510-45FD-88F3-0ED23FE2F150}"/>
                </a:ext>
              </a:extLst>
            </p:cNvPr>
            <p:cNvSpPr txBox="1"/>
            <p:nvPr/>
          </p:nvSpPr>
          <p:spPr>
            <a:xfrm>
              <a:off x="26903" y="17775637"/>
              <a:ext cx="6482265" cy="1650195"/>
            </a:xfrm>
            <a:prstGeom prst="rect">
              <a:avLst/>
            </a:prstGeom>
            <a:solidFill>
              <a:schemeClr val="accent2">
                <a:lumMod val="20000"/>
                <a:lumOff val="80000"/>
              </a:schemeClr>
            </a:solidFill>
            <a:ln>
              <a:solidFill>
                <a:schemeClr val="tx1"/>
              </a:solidFill>
            </a:ln>
          </p:spPr>
          <p:txBody>
            <a:bodyPr wrap="square">
              <a:spAutoFit/>
            </a:bodyPr>
            <a:lstStyle/>
            <a:p>
              <a:pPr algn="just"/>
              <a:endParaRPr lang="en-US" sz="741" dirty="0">
                <a:latin typeface="Times New Roman" panose="02020603050405020304" pitchFamily="18" charset="0"/>
                <a:cs typeface="Times New Roman" panose="02020603050405020304" pitchFamily="18" charset="0"/>
              </a:endParaRPr>
            </a:p>
            <a:p>
              <a:pPr algn="just"/>
              <a:endParaRPr lang="en-US" sz="741" dirty="0">
                <a:latin typeface="Times New Roman" panose="02020603050405020304" pitchFamily="18" charset="0"/>
                <a:cs typeface="Times New Roman" panose="02020603050405020304" pitchFamily="18" charset="0"/>
              </a:endParaRPr>
            </a:p>
            <a:p>
              <a:pPr algn="just"/>
              <a:endParaRPr lang="en-US" sz="1621" dirty="0">
                <a:latin typeface="Times New Roman" panose="02020603050405020304" pitchFamily="18" charset="0"/>
                <a:cs typeface="Times New Roman" panose="02020603050405020304" pitchFamily="18" charset="0"/>
              </a:endParaRPr>
            </a:p>
            <a:p>
              <a:pPr algn="just"/>
              <a:r>
                <a:rPr lang="en-US" sz="1621" dirty="0">
                  <a:latin typeface="Times New Roman" panose="02020603050405020304" pitchFamily="18" charset="0"/>
                  <a:cs typeface="Times New Roman" panose="02020603050405020304" pitchFamily="18" charset="0"/>
                </a:rPr>
                <a:t>Mohit </a:t>
              </a:r>
              <a:r>
                <a:rPr lang="en-US" sz="1621" dirty="0" err="1">
                  <a:latin typeface="Times New Roman" panose="02020603050405020304" pitchFamily="18" charset="0"/>
                  <a:cs typeface="Times New Roman" panose="02020603050405020304" pitchFamily="18" charset="0"/>
                </a:rPr>
                <a:t>Rathor</a:t>
              </a:r>
              <a:r>
                <a:rPr lang="en-US" sz="1621" dirty="0">
                  <a:latin typeface="Times New Roman" panose="02020603050405020304" pitchFamily="18" charset="0"/>
                  <a:cs typeface="Times New Roman" panose="02020603050405020304" pitchFamily="18" charset="0"/>
                </a:rPr>
                <a:t> would like to acknowledge the Department of Biotechnology (DBT) grant no. BT/PR/35587/MED/32/707/2019 and </a:t>
              </a:r>
              <a:r>
                <a:rPr lang="en-US" sz="1800" dirty="0">
                  <a:latin typeface="Times New Roman" panose="02020603050405020304" pitchFamily="18" charset="0"/>
                  <a:cs typeface="Times New Roman" panose="02020603050405020304" pitchFamily="18" charset="0"/>
                </a:rPr>
                <a:t>Council of Science and Industrial Research , India ( CSIR India-Grant no. :80(0092) /20/EMR-II) for financial support.</a:t>
              </a:r>
              <a:endParaRPr lang="en-US" sz="1621" dirty="0">
                <a:latin typeface="Times New Roman" panose="02020603050405020304" pitchFamily="18" charset="0"/>
                <a:cs typeface="Times New Roman" panose="02020603050405020304" pitchFamily="18" charset="0"/>
              </a:endParaRPr>
            </a:p>
          </p:txBody>
        </p:sp>
        <p:sp>
          <p:nvSpPr>
            <p:cNvPr id="155" name="TextBox 154">
              <a:extLst>
                <a:ext uri="{FF2B5EF4-FFF2-40B4-BE49-F238E27FC236}">
                  <a16:creationId xmlns:a16="http://schemas.microsoft.com/office/drawing/2014/main" id="{8E5DEA18-F510-45FD-88F3-0ED23FE2F150}"/>
                </a:ext>
              </a:extLst>
            </p:cNvPr>
            <p:cNvSpPr txBox="1"/>
            <p:nvPr/>
          </p:nvSpPr>
          <p:spPr>
            <a:xfrm>
              <a:off x="6657443" y="17648851"/>
              <a:ext cx="6994586" cy="1766381"/>
            </a:xfrm>
            <a:prstGeom prst="rect">
              <a:avLst/>
            </a:prstGeom>
            <a:solidFill>
              <a:schemeClr val="accent2">
                <a:lumMod val="20000"/>
                <a:lumOff val="80000"/>
              </a:schemeClr>
            </a:solidFill>
            <a:ln>
              <a:solidFill>
                <a:schemeClr val="tx1"/>
              </a:solidFill>
            </a:ln>
          </p:spPr>
          <p:txBody>
            <a:bodyPr wrap="square">
              <a:spAutoFit/>
            </a:bodyPr>
            <a:lstStyle/>
            <a:p>
              <a:pPr algn="just"/>
              <a:r>
                <a:rPr lang="en-US" sz="1389" b="1" dirty="0">
                  <a:latin typeface="Times New Roman" panose="02020603050405020304" pitchFamily="18" charset="0"/>
                  <a:cs typeface="Times New Roman" panose="02020603050405020304" pitchFamily="18" charset="0"/>
                </a:rPr>
                <a:t>   </a:t>
              </a:r>
            </a:p>
            <a:p>
              <a:pPr algn="just"/>
              <a:r>
                <a:rPr lang="en-US" sz="1389" b="1" dirty="0">
                  <a:latin typeface="Times New Roman" panose="02020603050405020304" pitchFamily="18" charset="0"/>
                  <a:cs typeface="Times New Roman" panose="02020603050405020304" pitchFamily="18" charset="0"/>
                </a:rPr>
                <a:t>                                             </a:t>
              </a:r>
              <a:endParaRPr lang="en-US" sz="1389" b="1" u="sng" dirty="0">
                <a:latin typeface="Times New Roman" panose="02020603050405020304" pitchFamily="18" charset="0"/>
                <a:cs typeface="Times New Roman" panose="02020603050405020304" pitchFamily="18" charset="0"/>
              </a:endParaRPr>
            </a:p>
            <a:p>
              <a:r>
                <a:rPr lang="en-US" sz="1620" dirty="0" smtClean="0">
                  <a:latin typeface="Times New Roman" panose="02020603050405020304" pitchFamily="18" charset="0"/>
                  <a:cs typeface="Times New Roman" panose="02020603050405020304" pitchFamily="18" charset="0"/>
                </a:rPr>
                <a:t>1. Goodman J.W. Introduction of Fourier optics, 2nd ed.; McGraw-Hill:, New York; pp. 295–363.</a:t>
              </a:r>
            </a:p>
            <a:p>
              <a:pPr lvl="0"/>
              <a:r>
                <a:rPr lang="en-US" sz="1620" dirty="0" smtClean="0">
                  <a:latin typeface="Times New Roman" panose="02020603050405020304" pitchFamily="18" charset="0"/>
                  <a:cs typeface="Times New Roman" panose="02020603050405020304" pitchFamily="18" charset="0"/>
                </a:rPr>
                <a:t>2. N. Lecture, “Gabor-Lecture-Holography,” </a:t>
              </a:r>
              <a:r>
                <a:rPr lang="en-US" sz="1620" i="1" dirty="0" smtClean="0">
                  <a:latin typeface="Times New Roman" panose="02020603050405020304" pitchFamily="18" charset="0"/>
                  <a:cs typeface="Times New Roman" panose="02020603050405020304" pitchFamily="18" charset="0"/>
                </a:rPr>
                <a:t>Science (80 ).</a:t>
              </a:r>
              <a:r>
                <a:rPr lang="en-US" sz="1620" dirty="0" smtClean="0">
                  <a:latin typeface="Times New Roman" panose="02020603050405020304" pitchFamily="18" charset="0"/>
                  <a:cs typeface="Times New Roman" panose="02020603050405020304" pitchFamily="18" charset="0"/>
                </a:rPr>
                <a:t>, vol. 177, p. 299, 1972.</a:t>
              </a:r>
            </a:p>
            <a:p>
              <a:r>
                <a:rPr lang="en-US" sz="1620" i="1" dirty="0" smtClean="0">
                  <a:latin typeface="Times New Roman" panose="02020603050405020304" pitchFamily="18" charset="0"/>
                  <a:cs typeface="Times New Roman" panose="02020603050405020304" pitchFamily="18" charset="0"/>
                </a:rPr>
                <a:t>3. </a:t>
              </a:r>
              <a:r>
                <a:rPr lang="en-US" sz="1620" dirty="0" smtClean="0">
                  <a:latin typeface="Times New Roman" panose="02020603050405020304" pitchFamily="18" charset="0"/>
                  <a:cs typeface="Times New Roman" panose="02020603050405020304" pitchFamily="18" charset="0"/>
                </a:rPr>
                <a:t>Apostol D. et </a:t>
              </a:r>
              <a:r>
                <a:rPr lang="en-US" sz="1620" dirty="0" err="1" smtClean="0">
                  <a:latin typeface="Times New Roman" panose="02020603050405020304" pitchFamily="18" charset="0"/>
                  <a:cs typeface="Times New Roman" panose="02020603050405020304" pitchFamily="18" charset="0"/>
                </a:rPr>
                <a:t>al.,Fourier</a:t>
              </a:r>
              <a:r>
                <a:rPr lang="en-US" sz="1620" dirty="0" smtClean="0">
                  <a:latin typeface="Times New Roman" panose="02020603050405020304" pitchFamily="18" charset="0"/>
                  <a:cs typeface="Times New Roman" panose="02020603050405020304" pitchFamily="18" charset="0"/>
                </a:rPr>
                <a:t> transform digital holography, Proc. of SPIE, 2007;678522-6</a:t>
              </a:r>
            </a:p>
          </p:txBody>
        </p:sp>
        <p:sp>
          <p:nvSpPr>
            <p:cNvPr id="156" name="TextBox 155"/>
            <p:cNvSpPr txBox="1"/>
            <p:nvPr/>
          </p:nvSpPr>
          <p:spPr>
            <a:xfrm>
              <a:off x="6838860" y="14702326"/>
              <a:ext cx="6662595" cy="840230"/>
            </a:xfrm>
            <a:prstGeom prst="rect">
              <a:avLst/>
            </a:prstGeom>
            <a:noFill/>
          </p:spPr>
          <p:txBody>
            <a:bodyPr wrap="square" rtlCol="0">
              <a:spAutoFit/>
            </a:bodyPr>
            <a:lstStyle/>
            <a:p>
              <a:pPr algn="ctr"/>
              <a:r>
                <a:rPr lang="en-US" sz="1620" dirty="0">
                  <a:latin typeface="Times New Roman" panose="02020603050405020304" pitchFamily="18" charset="0"/>
                  <a:cs typeface="Times New Roman" panose="02020603050405020304" pitchFamily="18" charset="0"/>
                </a:rPr>
                <a:t>Fig. 3: a, d are digitally recorded Fourier transform  hologram,( b, e) are recovered amplitudes and (</a:t>
              </a:r>
              <a:r>
                <a:rPr lang="en-US" sz="1620" dirty="0" err="1">
                  <a:latin typeface="Times New Roman" panose="02020603050405020304" pitchFamily="18" charset="0"/>
                  <a:cs typeface="Times New Roman" panose="02020603050405020304" pitchFamily="18" charset="0"/>
                </a:rPr>
                <a:t>c,f</a:t>
              </a:r>
              <a:r>
                <a:rPr lang="en-US" sz="1620" dirty="0">
                  <a:latin typeface="Times New Roman" panose="02020603050405020304" pitchFamily="18" charset="0"/>
                  <a:cs typeface="Times New Roman" panose="02020603050405020304" pitchFamily="18" charset="0"/>
                </a:rPr>
                <a:t>) are recovered phase for the object “ ψ</a:t>
              </a:r>
              <a:r>
                <a:rPr lang="en-US" sz="1620" i="1" dirty="0">
                  <a:latin typeface="Times New Roman" panose="02020603050405020304" pitchFamily="18" charset="0"/>
                  <a:cs typeface="Times New Roman" panose="02020603050405020304" pitchFamily="18" charset="0"/>
                </a:rPr>
                <a:t>” and “</a:t>
              </a:r>
              <a:r>
                <a:rPr lang="en-US" sz="1620" dirty="0">
                  <a:latin typeface="Times New Roman" panose="02020603050405020304" pitchFamily="18" charset="0"/>
                  <a:cs typeface="Times New Roman" panose="02020603050405020304" pitchFamily="18" charset="0"/>
                </a:rPr>
                <a:t>2</a:t>
              </a:r>
              <a:r>
                <a:rPr lang="en-US" sz="1620" i="1" dirty="0">
                  <a:latin typeface="Times New Roman" panose="02020603050405020304" pitchFamily="18" charset="0"/>
                  <a:cs typeface="Times New Roman" panose="02020603050405020304" pitchFamily="18" charset="0"/>
                </a:rPr>
                <a:t>” respectively</a:t>
              </a:r>
              <a:endParaRPr lang="en-US" sz="1620" dirty="0">
                <a:latin typeface="Times New Roman" panose="02020603050405020304" pitchFamily="18" charset="0"/>
                <a:cs typeface="Times New Roman" panose="02020603050405020304" pitchFamily="18" charset="0"/>
              </a:endParaRPr>
            </a:p>
          </p:txBody>
        </p:sp>
        <p:sp>
          <p:nvSpPr>
            <p:cNvPr id="157" name="TextBox 156"/>
            <p:cNvSpPr txBox="1"/>
            <p:nvPr/>
          </p:nvSpPr>
          <p:spPr>
            <a:xfrm>
              <a:off x="6683432" y="15913927"/>
              <a:ext cx="6980528" cy="1357423"/>
            </a:xfrm>
            <a:prstGeom prst="rect">
              <a:avLst/>
            </a:prstGeom>
            <a:noFill/>
          </p:spPr>
          <p:txBody>
            <a:bodyPr wrap="square" rtlCol="0">
              <a:spAutoFit/>
            </a:bodyPr>
            <a:lstStyle/>
            <a:p>
              <a:endParaRPr lang="en-US" sz="1621" dirty="0">
                <a:latin typeface="Times New Roman" panose="02020603050405020304" pitchFamily="18" charset="0"/>
                <a:cs typeface="Times New Roman" panose="02020603050405020304" pitchFamily="18" charset="0"/>
              </a:endParaRPr>
            </a:p>
            <a:p>
              <a:pPr algn="just"/>
              <a:r>
                <a:rPr lang="en-US" sz="1650" dirty="0">
                  <a:latin typeface="Times New Roman" panose="02020603050405020304" pitchFamily="18" charset="0"/>
                  <a:cs typeface="Times New Roman" panose="02020603050405020304" pitchFamily="18" charset="0"/>
                </a:rPr>
                <a:t>In this paper, we present a nearly common path experimental configuration using a beam displacer for </a:t>
              </a:r>
              <a:r>
                <a:rPr lang="en-US" sz="1650" dirty="0" smtClean="0">
                  <a:latin typeface="Times New Roman" panose="02020603050405020304" pitchFamily="18" charset="0"/>
                  <a:cs typeface="Times New Roman" panose="02020603050405020304" pitchFamily="18" charset="0"/>
                </a:rPr>
                <a:t>the recording </a:t>
              </a:r>
              <a:r>
                <a:rPr lang="en-US" sz="1650" dirty="0">
                  <a:latin typeface="Times New Roman" panose="02020603050405020304" pitchFamily="18" charset="0"/>
                  <a:cs typeface="Times New Roman" panose="02020603050405020304" pitchFamily="18" charset="0"/>
                </a:rPr>
                <a:t>of a digital Fourier transform </a:t>
              </a:r>
              <a:r>
                <a:rPr lang="en-US" sz="1650" dirty="0" smtClean="0">
                  <a:latin typeface="Times New Roman" panose="02020603050405020304" pitchFamily="18" charset="0"/>
                  <a:cs typeface="Times New Roman" panose="02020603050405020304" pitchFamily="18" charset="0"/>
                </a:rPr>
                <a:t>hologram </a:t>
              </a:r>
              <a:r>
                <a:rPr lang="en-US" sz="1650" dirty="0">
                  <a:latin typeface="Times New Roman" panose="02020603050405020304" pitchFamily="18" charset="0"/>
                  <a:cs typeface="Times New Roman" panose="02020603050405020304" pitchFamily="18" charset="0"/>
                </a:rPr>
                <a:t>and </a:t>
              </a:r>
              <a:r>
                <a:rPr lang="en-US" sz="1650" dirty="0" smtClean="0">
                  <a:latin typeface="Times New Roman" panose="02020603050405020304" pitchFamily="18" charset="0"/>
                  <a:cs typeface="Times New Roman" panose="02020603050405020304" pitchFamily="18" charset="0"/>
                </a:rPr>
                <a:t>reconstruct the </a:t>
              </a:r>
              <a:r>
                <a:rPr lang="en-US" sz="1650" dirty="0">
                  <a:latin typeface="Times New Roman" panose="02020603050405020304" pitchFamily="18" charset="0"/>
                  <a:cs typeface="Times New Roman" panose="02020603050405020304" pitchFamily="18" charset="0"/>
                </a:rPr>
                <a:t>complex-valued objects information using a</a:t>
              </a:r>
              <a:r>
                <a:rPr lang="en-US" sz="1650" dirty="0" smtClean="0">
                  <a:latin typeface="Times New Roman" panose="02020603050405020304" pitchFamily="18" charset="0"/>
                  <a:cs typeface="Times New Roman" panose="02020603050405020304" pitchFamily="18" charset="0"/>
                </a:rPr>
                <a:t> </a:t>
              </a:r>
              <a:r>
                <a:rPr lang="en-US" sz="1650" dirty="0">
                  <a:latin typeface="Times New Roman" panose="02020603050405020304" pitchFamily="18" charset="0"/>
                  <a:cs typeface="Times New Roman" panose="02020603050405020304" pitchFamily="18" charset="0"/>
                </a:rPr>
                <a:t>fast Fourier </a:t>
              </a:r>
              <a:r>
                <a:rPr lang="en-US" sz="1650" dirty="0" smtClean="0">
                  <a:latin typeface="Times New Roman" panose="02020603050405020304" pitchFamily="18" charset="0"/>
                  <a:cs typeface="Times New Roman" panose="02020603050405020304" pitchFamily="18" charset="0"/>
                </a:rPr>
                <a:t>transform. </a:t>
              </a:r>
              <a:endParaRPr lang="en-US" sz="1650" b="1" u="sng"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5696646" y="2654367"/>
              <a:ext cx="155409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Abstract</a:t>
              </a:r>
            </a:p>
          </p:txBody>
        </p:sp>
        <p:sp>
          <p:nvSpPr>
            <p:cNvPr id="60" name="TextBox 59"/>
            <p:cNvSpPr txBox="1"/>
            <p:nvPr/>
          </p:nvSpPr>
          <p:spPr>
            <a:xfrm>
              <a:off x="9071829" y="4544928"/>
              <a:ext cx="2448841"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Experimental Setup</a:t>
              </a:r>
            </a:p>
          </p:txBody>
        </p:sp>
        <p:sp>
          <p:nvSpPr>
            <p:cNvPr id="61" name="TextBox 60"/>
            <p:cNvSpPr txBox="1"/>
            <p:nvPr/>
          </p:nvSpPr>
          <p:spPr>
            <a:xfrm>
              <a:off x="2500626" y="9507474"/>
              <a:ext cx="1534821"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Principle</a:t>
              </a:r>
            </a:p>
          </p:txBody>
        </p:sp>
        <p:sp>
          <p:nvSpPr>
            <p:cNvPr id="62" name="TextBox 61"/>
            <p:cNvSpPr txBox="1"/>
            <p:nvPr/>
          </p:nvSpPr>
          <p:spPr>
            <a:xfrm>
              <a:off x="8590149" y="9495920"/>
              <a:ext cx="2881501"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Experimental Results</a:t>
              </a:r>
            </a:p>
          </p:txBody>
        </p:sp>
        <p:sp>
          <p:nvSpPr>
            <p:cNvPr id="63" name="TextBox 62"/>
            <p:cNvSpPr txBox="1"/>
            <p:nvPr/>
          </p:nvSpPr>
          <p:spPr>
            <a:xfrm>
              <a:off x="9270349" y="15752517"/>
              <a:ext cx="1534821"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Conclusion</a:t>
              </a:r>
            </a:p>
          </p:txBody>
        </p:sp>
        <p:sp>
          <p:nvSpPr>
            <p:cNvPr id="64" name="TextBox 63"/>
            <p:cNvSpPr txBox="1"/>
            <p:nvPr/>
          </p:nvSpPr>
          <p:spPr>
            <a:xfrm>
              <a:off x="2228206" y="17927239"/>
              <a:ext cx="2219723"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Acknowledgement</a:t>
              </a:r>
            </a:p>
          </p:txBody>
        </p:sp>
        <p:sp>
          <p:nvSpPr>
            <p:cNvPr id="65" name="TextBox 64"/>
            <p:cNvSpPr txBox="1"/>
            <p:nvPr/>
          </p:nvSpPr>
          <p:spPr>
            <a:xfrm>
              <a:off x="9263488" y="17703560"/>
              <a:ext cx="1534821"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txBody>
            <a:bodyPr wrap="square" rtlCol="0">
              <a:spAutoFit/>
            </a:bodyPr>
            <a:lstStyle/>
            <a:p>
              <a:pPr algn="ctr"/>
              <a:r>
                <a:rPr lang="en-US" sz="1800" b="1" u="sng" dirty="0">
                  <a:latin typeface="Times New Roman" panose="02020603050405020304" pitchFamily="18" charset="0"/>
                  <a:cs typeface="Times New Roman" panose="02020603050405020304" pitchFamily="18" charset="0"/>
                </a:rPr>
                <a:t>References</a:t>
              </a:r>
            </a:p>
          </p:txBody>
        </p:sp>
        <p:pic>
          <p:nvPicPr>
            <p:cNvPr id="75" name="Picture 74"/>
            <p:cNvPicPr/>
            <p:nvPr/>
          </p:nvPicPr>
          <p:blipFill rotWithShape="1">
            <a:blip r:embed="rId6">
              <a:extLst>
                <a:ext uri="{28A0092B-C50C-407E-A947-70E740481C1C}">
                  <a14:useLocalDpi xmlns:a14="http://schemas.microsoft.com/office/drawing/2010/main" val="0"/>
                </a:ext>
              </a:extLst>
            </a:blip>
            <a:srcRect l="39339" t="35634" r="38963" b="37244"/>
            <a:stretch/>
          </p:blipFill>
          <p:spPr>
            <a:xfrm>
              <a:off x="6788180" y="9972635"/>
              <a:ext cx="2011680" cy="2011680"/>
            </a:xfrm>
            <a:prstGeom prst="rect">
              <a:avLst/>
            </a:prstGeom>
          </p:spPr>
        </p:pic>
        <p:pic>
          <p:nvPicPr>
            <p:cNvPr id="76" name="Picture 75"/>
            <p:cNvPicPr/>
            <p:nvPr/>
          </p:nvPicPr>
          <p:blipFill rotWithShape="1">
            <a:blip r:embed="rId7">
              <a:extLst>
                <a:ext uri="{28A0092B-C50C-407E-A947-70E740481C1C}">
                  <a14:useLocalDpi xmlns:a14="http://schemas.microsoft.com/office/drawing/2010/main" val="0"/>
                </a:ext>
              </a:extLst>
            </a:blip>
            <a:srcRect l="26684" t="21916" r="33459" b="24941"/>
            <a:stretch/>
          </p:blipFill>
          <p:spPr>
            <a:xfrm>
              <a:off x="9060747" y="9958273"/>
              <a:ext cx="2011680" cy="2011680"/>
            </a:xfrm>
            <a:prstGeom prst="rect">
              <a:avLst/>
            </a:prstGeom>
          </p:spPr>
        </p:pic>
        <p:pic>
          <p:nvPicPr>
            <p:cNvPr id="80" name="Picture 79"/>
            <p:cNvPicPr/>
            <p:nvPr/>
          </p:nvPicPr>
          <p:blipFill rotWithShape="1">
            <a:blip r:embed="rId8">
              <a:extLst>
                <a:ext uri="{28A0092B-C50C-407E-A947-70E740481C1C}">
                  <a14:useLocalDpi xmlns:a14="http://schemas.microsoft.com/office/drawing/2010/main" val="0"/>
                </a:ext>
              </a:extLst>
            </a:blip>
            <a:srcRect l="27538" t="24107" r="34933" b="25854"/>
            <a:stretch/>
          </p:blipFill>
          <p:spPr>
            <a:xfrm>
              <a:off x="11423409" y="9958273"/>
              <a:ext cx="2011680" cy="2011680"/>
            </a:xfrm>
            <a:prstGeom prst="rect">
              <a:avLst/>
            </a:prstGeom>
          </p:spPr>
        </p:pic>
        <p:pic>
          <p:nvPicPr>
            <p:cNvPr id="85" name="Picture 84"/>
            <p:cNvPicPr/>
            <p:nvPr/>
          </p:nvPicPr>
          <p:blipFill rotWithShape="1">
            <a:blip r:embed="rId9">
              <a:extLst>
                <a:ext uri="{28A0092B-C50C-407E-A947-70E740481C1C}">
                  <a14:useLocalDpi xmlns:a14="http://schemas.microsoft.com/office/drawing/2010/main" val="0"/>
                </a:ext>
              </a:extLst>
            </a:blip>
            <a:srcRect l="38909" t="36119" r="39280" b="36617"/>
            <a:stretch/>
          </p:blipFill>
          <p:spPr>
            <a:xfrm>
              <a:off x="6830362" y="12430342"/>
              <a:ext cx="2011680" cy="2011680"/>
            </a:xfrm>
            <a:prstGeom prst="rect">
              <a:avLst/>
            </a:prstGeom>
          </p:spPr>
        </p:pic>
        <p:pic>
          <p:nvPicPr>
            <p:cNvPr id="86" name="Picture 85"/>
            <p:cNvPicPr/>
            <p:nvPr/>
          </p:nvPicPr>
          <p:blipFill rotWithShape="1">
            <a:blip r:embed="rId10">
              <a:extLst>
                <a:ext uri="{28A0092B-C50C-407E-A947-70E740481C1C}">
                  <a14:useLocalDpi xmlns:a14="http://schemas.microsoft.com/office/drawing/2010/main" val="0"/>
                </a:ext>
              </a:extLst>
            </a:blip>
            <a:srcRect l="24853" t="19639" r="31889" b="22688"/>
            <a:stretch/>
          </p:blipFill>
          <p:spPr>
            <a:xfrm>
              <a:off x="9102780" y="12430342"/>
              <a:ext cx="2011680" cy="2011680"/>
            </a:xfrm>
            <a:prstGeom prst="rect">
              <a:avLst/>
            </a:prstGeom>
          </p:spPr>
        </p:pic>
        <p:pic>
          <p:nvPicPr>
            <p:cNvPr id="94" name="Picture 93"/>
            <p:cNvPicPr/>
            <p:nvPr/>
          </p:nvPicPr>
          <p:blipFill rotWithShape="1">
            <a:blip r:embed="rId11">
              <a:extLst>
                <a:ext uri="{28A0092B-C50C-407E-A947-70E740481C1C}">
                  <a14:useLocalDpi xmlns:a14="http://schemas.microsoft.com/office/drawing/2010/main" val="0"/>
                </a:ext>
              </a:extLst>
            </a:blip>
            <a:srcRect l="25917" t="21613" r="34071" b="25035"/>
            <a:stretch/>
          </p:blipFill>
          <p:spPr>
            <a:xfrm>
              <a:off x="11444158" y="12432975"/>
              <a:ext cx="2011680" cy="2011680"/>
            </a:xfrm>
            <a:prstGeom prst="rect">
              <a:avLst/>
            </a:prstGeom>
          </p:spPr>
        </p:pic>
        <p:pic>
          <p:nvPicPr>
            <p:cNvPr id="95" name="Picture 94"/>
            <p:cNvPicPr/>
            <p:nvPr/>
          </p:nvPicPr>
          <p:blipFill rotWithShape="1">
            <a:blip r:embed="rId6">
              <a:extLst>
                <a:ext uri="{28A0092B-C50C-407E-A947-70E740481C1C}">
                  <a14:useLocalDpi xmlns:a14="http://schemas.microsoft.com/office/drawing/2010/main" val="0"/>
                </a:ext>
              </a:extLst>
            </a:blip>
            <a:srcRect l="39339" t="35634" r="38963" b="37244"/>
            <a:stretch/>
          </p:blipFill>
          <p:spPr>
            <a:xfrm>
              <a:off x="2068276" y="15193231"/>
              <a:ext cx="2011680" cy="2011680"/>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7939" y="243374"/>
              <a:ext cx="2022687" cy="1817761"/>
            </a:xfrm>
            <a:prstGeom prst="rect">
              <a:avLst/>
            </a:prstGeom>
          </p:spPr>
        </p:pic>
        <p:sp>
          <p:nvSpPr>
            <p:cNvPr id="6" name="TextBox 5"/>
            <p:cNvSpPr txBox="1"/>
            <p:nvPr/>
          </p:nvSpPr>
          <p:spPr>
            <a:xfrm>
              <a:off x="11421897" y="6698426"/>
              <a:ext cx="208365" cy="1142749"/>
            </a:xfrm>
            <a:prstGeom prst="rect">
              <a:avLst/>
            </a:prstGeom>
            <a:noFill/>
          </p:spPr>
          <p:txBody>
            <a:bodyPr wrap="square" rtlCol="0">
              <a:spAutoFit/>
            </a:bodyPr>
            <a:lstStyle/>
            <a:p>
              <a:endParaRPr lang="en-US" dirty="0"/>
            </a:p>
          </p:txBody>
        </p:sp>
        <p:grpSp>
          <p:nvGrpSpPr>
            <p:cNvPr id="9" name="Group 8"/>
            <p:cNvGrpSpPr/>
            <p:nvPr/>
          </p:nvGrpSpPr>
          <p:grpSpPr>
            <a:xfrm>
              <a:off x="6896264" y="5041585"/>
              <a:ext cx="6367435" cy="3077265"/>
              <a:chOff x="6896264" y="5041585"/>
              <a:chExt cx="6367435" cy="3077265"/>
            </a:xfrm>
          </p:grpSpPr>
          <p:pic>
            <p:nvPicPr>
              <p:cNvPr id="72" name="Picture 71"/>
              <p:cNvPicPr/>
              <p:nvPr/>
            </p:nvPicPr>
            <p:blipFill rotWithShape="1">
              <a:blip r:embed="rId13">
                <a:extLst>
                  <a:ext uri="{28A0092B-C50C-407E-A947-70E740481C1C}">
                    <a14:useLocalDpi xmlns:a14="http://schemas.microsoft.com/office/drawing/2010/main" val="0"/>
                  </a:ext>
                </a:extLst>
              </a:blip>
              <a:srcRect l="32104" t="45546" r="20122" b="14515"/>
              <a:stretch/>
            </p:blipFill>
            <p:spPr bwMode="auto">
              <a:xfrm>
                <a:off x="6896264" y="5041585"/>
                <a:ext cx="6367435" cy="3077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TextBox 7"/>
              <p:cNvSpPr txBox="1"/>
              <p:nvPr/>
            </p:nvSpPr>
            <p:spPr>
              <a:xfrm>
                <a:off x="11290642" y="6562342"/>
                <a:ext cx="460055" cy="338554"/>
              </a:xfrm>
              <a:prstGeom prst="rect">
                <a:avLst/>
              </a:prstGeom>
              <a:noFill/>
            </p:spPr>
            <p:txBody>
              <a:bodyPr wrap="square" rtlCol="0">
                <a:spAutoFit/>
              </a:bodyPr>
              <a:lstStyle/>
              <a:p>
                <a:r>
                  <a:rPr lang="en-US" sz="1600" b="1" dirty="0" smtClean="0"/>
                  <a:t>L2</a:t>
                </a:r>
                <a:endParaRPr lang="en-US" sz="1600" b="1" dirty="0"/>
              </a:p>
            </p:txBody>
          </p:sp>
        </p:grpSp>
        <p:sp>
          <p:nvSpPr>
            <p:cNvPr id="2" name="TextBox 1"/>
            <p:cNvSpPr txBox="1"/>
            <p:nvPr/>
          </p:nvSpPr>
          <p:spPr>
            <a:xfrm>
              <a:off x="619505" y="2074694"/>
              <a:ext cx="1760278" cy="369332"/>
            </a:xfrm>
            <a:prstGeom prst="rect">
              <a:avLst/>
            </a:prstGeom>
            <a:noFill/>
          </p:spPr>
          <p:txBody>
            <a:bodyPr wrap="square" rtlCol="0">
              <a:spAutoFit/>
            </a:bodyPr>
            <a:lstStyle/>
            <a:p>
              <a:pPr algn="ctr"/>
              <a:r>
                <a:rPr lang="en-US" sz="1800" b="1" dirty="0" smtClean="0"/>
                <a:t>20-22 Feb 2023</a:t>
              </a:r>
              <a:endParaRPr lang="en-US" sz="1800" b="1" dirty="0"/>
            </a:p>
          </p:txBody>
        </p:sp>
      </p:grpSp>
    </p:spTree>
    <p:extLst>
      <p:ext uri="{BB962C8B-B14F-4D97-AF65-F5344CB8AC3E}">
        <p14:creationId xmlns:p14="http://schemas.microsoft.com/office/powerpoint/2010/main" val="1856238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514</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Calibri</vt:lpstr>
      <vt:lpstr>Calibri Light</vt:lpstr>
      <vt:lpstr>Cambria Math</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Mohit</dc:creator>
  <cp:lastModifiedBy>Mohit</cp:lastModifiedBy>
  <cp:revision>34</cp:revision>
  <dcterms:created xsi:type="dcterms:W3CDTF">2022-11-05T07:25:47Z</dcterms:created>
  <dcterms:modified xsi:type="dcterms:W3CDTF">2023-02-15T06:22:01Z</dcterms:modified>
</cp:coreProperties>
</file>