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3" r:id="rId2"/>
  </p:sldIdLst>
  <p:sldSz cx="32918400" cy="43891200"/>
  <p:notesSz cx="6858000" cy="9144000"/>
  <p:embeddedFontLst>
    <p:embeddedFont>
      <p:font typeface="Montserrat Extra Bold" panose="020B0604020202020204" charset="0"/>
      <p:bold r:id="rId4"/>
    </p:embeddedFont>
    <p:embeddedFont>
      <p:font typeface="Open Sans" panose="020B0606030504020204" pitchFamily="34" charset="0"/>
      <p:regular r:id="rId5"/>
      <p:bold r:id="rId6"/>
      <p:italic r:id="rId7"/>
    </p:embeddedFont>
    <p:embeddedFont>
      <p:font typeface="Domine" panose="020B0604020202020204" charset="0"/>
      <p:regular r:id="rId8"/>
    </p:embeddedFont>
    <p:embeddedFont>
      <p:font typeface="Calibri" panose="020F0502020204030204" pitchFamily="34" charset="0"/>
      <p:regular r:id="rId9"/>
      <p:bold r:id="rId10"/>
      <p:italic r:id="rId11"/>
      <p:boldItalic r:id="rId12"/>
    </p:embeddedFont>
    <p:embeddedFont>
      <p:font typeface="Palatino Linotype" panose="02040502050505030304" pitchFamily="18" charset="0"/>
      <p:regular r:id="rId13"/>
      <p:bold r:id="rId14"/>
      <p:italic r:id="rId15"/>
      <p:boldItalic r:id="rId16"/>
    </p:embeddedFont>
  </p:embeddedFontLst>
  <p:custDataLst>
    <p:tags r:id="rId17"/>
  </p:custDataLst>
  <p:defaultTex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userDrawn="1">
          <p15:clr>
            <a:srgbClr val="A4A3A4"/>
          </p15:clr>
        </p15:guide>
        <p15:guide id="2" pos="7776" userDrawn="1">
          <p15:clr>
            <a:srgbClr val="A4A3A4"/>
          </p15:clr>
        </p15:guide>
        <p15:guide id="3" orient="horz" pos="13824" userDrawn="1">
          <p15:clr>
            <a:srgbClr val="A4A3A4"/>
          </p15:clr>
        </p15:guide>
        <p15:guide id="4" pos="10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ECE"/>
    <a:srgbClr val="C9F1FF"/>
    <a:srgbClr val="E9EBE1"/>
    <a:srgbClr val="D5DAC5"/>
    <a:srgbClr val="E3E3E3"/>
    <a:srgbClr val="FAFED8"/>
    <a:srgbClr val="EEEC77"/>
    <a:srgbClr val="E4EF8D"/>
    <a:srgbClr val="F8F8A3"/>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65" autoAdjust="0"/>
    <p:restoredTop sz="93519" autoAdjust="0"/>
  </p:normalViewPr>
  <p:slideViewPr>
    <p:cSldViewPr snapToGrid="0">
      <p:cViewPr varScale="1">
        <p:scale>
          <a:sx n="11" d="100"/>
          <a:sy n="11" d="100"/>
        </p:scale>
        <p:origin x="2502" y="210"/>
      </p:cViewPr>
      <p:guideLst>
        <p:guide orient="horz" pos="9216"/>
        <p:guide pos="7776"/>
        <p:guide orient="horz" pos="13824"/>
        <p:guide pos="10368"/>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smtId="4294967295"/>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smtId="4294967295"/>
            </a:defPPr>
            <a:lvl1pPr algn="r">
              <a:defRPr sz="1200"/>
            </a:lvl1pPr>
          </a:lstStyle>
          <a:p>
            <a:fld id="{7B0E8FA9-8B5F-4493-A208-FBBD06A1EBF4}" type="datetimeFigureOut">
              <a:rPr lang="en-US" smtClean="0"/>
              <a:t>2/15/2023</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smtId="4294967295"/>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smtId="4294967295"/>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8077" rtl="0" eaLnBrk="1" latinLnBrk="0" hangingPunct="1">
      <a:defRPr sz="5700" kern="1200">
        <a:solidFill>
          <a:schemeClr val="tx1"/>
        </a:solidFill>
        <a:latin typeface="+mn-lt"/>
        <a:ea typeface="+mn-ea"/>
        <a:cs typeface="+mn-cs"/>
      </a:defRPr>
    </a:lvl1pPr>
    <a:lvl2pPr marL="2194039" algn="l" defTabSz="4388077" rtl="0" eaLnBrk="1" latinLnBrk="0" hangingPunct="1">
      <a:defRPr sz="5700" kern="1200">
        <a:solidFill>
          <a:schemeClr val="tx1"/>
        </a:solidFill>
        <a:latin typeface="+mn-lt"/>
        <a:ea typeface="+mn-ea"/>
        <a:cs typeface="+mn-cs"/>
      </a:defRPr>
    </a:lvl2pPr>
    <a:lvl3pPr marL="4388077" algn="l" defTabSz="4388077" rtl="0" eaLnBrk="1" latinLnBrk="0" hangingPunct="1">
      <a:defRPr sz="5700" kern="1200">
        <a:solidFill>
          <a:schemeClr val="tx1"/>
        </a:solidFill>
        <a:latin typeface="+mn-lt"/>
        <a:ea typeface="+mn-ea"/>
        <a:cs typeface="+mn-cs"/>
      </a:defRPr>
    </a:lvl3pPr>
    <a:lvl4pPr marL="6582120" algn="l" defTabSz="4388077" rtl="0" eaLnBrk="1" latinLnBrk="0" hangingPunct="1">
      <a:defRPr sz="5700" kern="1200">
        <a:solidFill>
          <a:schemeClr val="tx1"/>
        </a:solidFill>
        <a:latin typeface="+mn-lt"/>
        <a:ea typeface="+mn-ea"/>
        <a:cs typeface="+mn-cs"/>
      </a:defRPr>
    </a:lvl4pPr>
    <a:lvl5pPr marL="8776160" algn="l" defTabSz="4388077" rtl="0" eaLnBrk="1" latinLnBrk="0" hangingPunct="1">
      <a:defRPr sz="5700" kern="1200">
        <a:solidFill>
          <a:schemeClr val="tx1"/>
        </a:solidFill>
        <a:latin typeface="+mn-lt"/>
        <a:ea typeface="+mn-ea"/>
        <a:cs typeface="+mn-cs"/>
      </a:defRPr>
    </a:lvl5pPr>
    <a:lvl6pPr marL="10970199" algn="l" defTabSz="4388077" rtl="0" eaLnBrk="1" latinLnBrk="0" hangingPunct="1">
      <a:defRPr sz="5700" kern="1200">
        <a:solidFill>
          <a:schemeClr val="tx1"/>
        </a:solidFill>
        <a:latin typeface="+mn-lt"/>
        <a:ea typeface="+mn-ea"/>
        <a:cs typeface="+mn-cs"/>
      </a:defRPr>
    </a:lvl6pPr>
    <a:lvl7pPr marL="13164238" algn="l" defTabSz="4388077" rtl="0" eaLnBrk="1" latinLnBrk="0" hangingPunct="1">
      <a:defRPr sz="5700" kern="1200">
        <a:solidFill>
          <a:schemeClr val="tx1"/>
        </a:solidFill>
        <a:latin typeface="+mn-lt"/>
        <a:ea typeface="+mn-ea"/>
        <a:cs typeface="+mn-cs"/>
      </a:defRPr>
    </a:lvl7pPr>
    <a:lvl8pPr marL="15358277" algn="l" defTabSz="4388077" rtl="0" eaLnBrk="1" latinLnBrk="0" hangingPunct="1">
      <a:defRPr sz="5700" kern="1200">
        <a:solidFill>
          <a:schemeClr val="tx1"/>
        </a:solidFill>
        <a:latin typeface="+mn-lt"/>
        <a:ea typeface="+mn-ea"/>
        <a:cs typeface="+mn-cs"/>
      </a:defRPr>
    </a:lvl8pPr>
    <a:lvl9pPr marL="17552318" algn="l" defTabSz="4388077"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7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462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rot="16200000">
            <a:off x="-11506200" y="21945600"/>
            <a:ext cx="14274800" cy="4368800"/>
          </a:xfrm>
          <a:prstGeom prst="rect">
            <a:avLst/>
          </a:prstGeom>
        </p:spPr>
      </p:pic>
      <p:pic>
        <p:nvPicPr>
          <p:cNvPr id="3" name="New picture"/>
          <p:cNvPicPr/>
          <p:nvPr/>
        </p:nvPicPr>
        <p:blipFill>
          <a:blip r:embed="rId4"/>
          <a:stretch>
            <a:fillRect/>
          </a:stretch>
        </p:blipFill>
        <p:spPr>
          <a:xfrm rot="5400000">
            <a:off x="30149800" y="21945600"/>
            <a:ext cx="14274800" cy="4368800"/>
          </a:xfrm>
          <a:prstGeom prst="rect">
            <a:avLst/>
          </a:prstGeom>
        </p:spPr>
      </p:pic>
      <p:pic>
        <p:nvPicPr>
          <p:cNvPr id="4" name="New picture"/>
          <p:cNvPicPr/>
          <p:nvPr/>
        </p:nvPicPr>
        <p:blipFill>
          <a:blip r:embed="rId5"/>
          <a:stretch>
            <a:fillRect/>
          </a:stretch>
        </p:blipFill>
        <p:spPr>
          <a:xfrm>
            <a:off x="1473200" y="44399200"/>
            <a:ext cx="29972000" cy="1549400"/>
          </a:xfrm>
          <a:prstGeom prst="rect">
            <a:avLst/>
          </a:prstGeom>
        </p:spPr>
      </p:pic>
      <p:sp>
        <p:nvSpPr>
          <p:cNvPr id="5" name="New shape"/>
          <p:cNvSpPr/>
          <p:nvPr/>
        </p:nvSpPr>
        <p:spPr>
          <a:xfrm>
            <a:off x="1473200" y="44970700"/>
            <a:ext cx="164592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assessingslate  Size: 36x48</a:t>
            </a:r>
          </a:p>
        </p:txBody>
      </p:sp>
    </p:spTree>
    <p:extLst>
      <p:ext uri="{BB962C8B-B14F-4D97-AF65-F5344CB8AC3E}">
        <p14:creationId xmlns:p14="http://schemas.microsoft.com/office/powerpoint/2010/main" val="2054342921"/>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txStyles>
    <p:titleStyle>
      <a:defPPr>
        <a:defRPr kern="1200" smtId="4294967295"/>
      </a:defPPr>
      <a:lvl1pPr algn="ctr" defTabSz="3291771" rtl="0" eaLnBrk="1" latinLnBrk="0" hangingPunct="1">
        <a:spcBef>
          <a:spcPct val="0"/>
        </a:spcBef>
        <a:buNone/>
        <a:defRPr sz="10050" kern="1200">
          <a:solidFill>
            <a:schemeClr val="tx1"/>
          </a:solidFill>
          <a:latin typeface="+mj-lt"/>
          <a:ea typeface="+mj-ea"/>
          <a:cs typeface="+mj-cs"/>
        </a:defRPr>
      </a:lvl1pPr>
    </p:titleStyle>
    <p:bodyStyle>
      <a:defPPr>
        <a:defRPr kern="1200" smtId="4294967295"/>
      </a:defPPr>
      <a:lvl1pPr marL="0" indent="0" algn="l" defTabSz="3291771" rtl="0" eaLnBrk="1" latinLnBrk="0" hangingPunct="1">
        <a:spcBef>
          <a:spcPct val="20000"/>
        </a:spcBef>
        <a:buFont typeface="Arial" pitchFamily="34" charset="0"/>
        <a:buNone/>
        <a:defRPr sz="10050" kern="1200">
          <a:solidFill>
            <a:schemeClr val="tx1"/>
          </a:solidFill>
          <a:latin typeface="+mn-lt"/>
          <a:ea typeface="+mn-ea"/>
          <a:cs typeface="+mn-cs"/>
        </a:defRPr>
      </a:lvl1pPr>
      <a:lvl2pPr marL="2674565" indent="-1028679" algn="l" defTabSz="3291771" rtl="0" eaLnBrk="1" latinLnBrk="0" hangingPunct="1">
        <a:spcBef>
          <a:spcPct val="20000"/>
        </a:spcBef>
        <a:buFont typeface="Arial" pitchFamily="34" charset="0"/>
        <a:buChar char="–"/>
        <a:defRPr sz="10050" kern="1200">
          <a:solidFill>
            <a:schemeClr val="tx1"/>
          </a:solidFill>
          <a:latin typeface="+mn-lt"/>
          <a:ea typeface="+mn-ea"/>
          <a:cs typeface="+mn-cs"/>
        </a:defRPr>
      </a:lvl2pPr>
      <a:lvl3pPr marL="4114715" indent="-822943" algn="l" defTabSz="3291771" rtl="0" eaLnBrk="1" latinLnBrk="0" hangingPunct="1">
        <a:spcBef>
          <a:spcPct val="20000"/>
        </a:spcBef>
        <a:buFont typeface="Arial" pitchFamily="34" charset="0"/>
        <a:buChar char="•"/>
        <a:defRPr sz="8625" kern="1200">
          <a:solidFill>
            <a:schemeClr val="tx1"/>
          </a:solidFill>
          <a:latin typeface="+mn-lt"/>
          <a:ea typeface="+mn-ea"/>
          <a:cs typeface="+mn-cs"/>
        </a:defRPr>
      </a:lvl3pPr>
      <a:lvl4pPr marL="5760600" indent="-822943" algn="l" defTabSz="3291771" rtl="0" eaLnBrk="1" latinLnBrk="0" hangingPunct="1">
        <a:spcBef>
          <a:spcPct val="20000"/>
        </a:spcBef>
        <a:buFont typeface="Arial" pitchFamily="34" charset="0"/>
        <a:buChar char="–"/>
        <a:defRPr sz="7275" kern="1200">
          <a:solidFill>
            <a:schemeClr val="tx1"/>
          </a:solidFill>
          <a:latin typeface="+mn-lt"/>
          <a:ea typeface="+mn-ea"/>
          <a:cs typeface="+mn-cs"/>
        </a:defRPr>
      </a:lvl4pPr>
      <a:lvl5pPr marL="7406486" indent="-822943" algn="l" defTabSz="3291771" rtl="0" eaLnBrk="1" latinLnBrk="0" hangingPunct="1">
        <a:spcBef>
          <a:spcPct val="20000"/>
        </a:spcBef>
        <a:buFont typeface="Arial" pitchFamily="34" charset="0"/>
        <a:buChar char="»"/>
        <a:defRPr sz="7275" kern="1200">
          <a:solidFill>
            <a:schemeClr val="tx1"/>
          </a:solidFill>
          <a:latin typeface="+mn-lt"/>
          <a:ea typeface="+mn-ea"/>
          <a:cs typeface="+mn-cs"/>
        </a:defRPr>
      </a:lvl5pPr>
      <a:lvl6pPr marL="9052371" indent="-822943" algn="l" defTabSz="3291771" rtl="0" eaLnBrk="1" latinLnBrk="0" hangingPunct="1">
        <a:spcBef>
          <a:spcPct val="20000"/>
        </a:spcBef>
        <a:buFont typeface="Arial" pitchFamily="34" charset="0"/>
        <a:buChar char="•"/>
        <a:defRPr sz="7275" kern="1200">
          <a:solidFill>
            <a:schemeClr val="tx1"/>
          </a:solidFill>
          <a:latin typeface="+mn-lt"/>
          <a:ea typeface="+mn-ea"/>
          <a:cs typeface="+mn-cs"/>
        </a:defRPr>
      </a:lvl6pPr>
      <a:lvl7pPr marL="10698257" indent="-822943" algn="l" defTabSz="3291771" rtl="0" eaLnBrk="1" latinLnBrk="0" hangingPunct="1">
        <a:spcBef>
          <a:spcPct val="20000"/>
        </a:spcBef>
        <a:buFont typeface="Arial" pitchFamily="34" charset="0"/>
        <a:buChar char="•"/>
        <a:defRPr sz="7275" kern="1200">
          <a:solidFill>
            <a:schemeClr val="tx1"/>
          </a:solidFill>
          <a:latin typeface="+mn-lt"/>
          <a:ea typeface="+mn-ea"/>
          <a:cs typeface="+mn-cs"/>
        </a:defRPr>
      </a:lvl7pPr>
      <a:lvl8pPr marL="12344143" indent="-822943" algn="l" defTabSz="3291771" rtl="0" eaLnBrk="1" latinLnBrk="0" hangingPunct="1">
        <a:spcBef>
          <a:spcPct val="20000"/>
        </a:spcBef>
        <a:buFont typeface="Arial" pitchFamily="34" charset="0"/>
        <a:buChar char="•"/>
        <a:defRPr sz="7275" kern="1200">
          <a:solidFill>
            <a:schemeClr val="tx1"/>
          </a:solidFill>
          <a:latin typeface="+mn-lt"/>
          <a:ea typeface="+mn-ea"/>
          <a:cs typeface="+mn-cs"/>
        </a:defRPr>
      </a:lvl8pPr>
      <a:lvl9pPr marL="13990028" indent="-822943" algn="l" defTabSz="3291771" rtl="0" eaLnBrk="1" latinLnBrk="0" hangingPunct="1">
        <a:spcBef>
          <a:spcPct val="20000"/>
        </a:spcBef>
        <a:buFont typeface="Arial" pitchFamily="34" charset="0"/>
        <a:buChar char="•"/>
        <a:defRPr sz="7275" kern="1200">
          <a:solidFill>
            <a:schemeClr val="tx1"/>
          </a:solidFill>
          <a:latin typeface="+mn-lt"/>
          <a:ea typeface="+mn-ea"/>
          <a:cs typeface="+mn-cs"/>
        </a:defRPr>
      </a:lvl9pPr>
    </p:bodyStyle>
    <p:otherStyle>
      <a:defPPr>
        <a:defRPr lang="en-US"/>
      </a:defPPr>
      <a:lvl1pPr marL="0" algn="l" defTabSz="3291771" rtl="0" eaLnBrk="1" latinLnBrk="0" hangingPunct="1">
        <a:defRPr sz="6525" kern="1200">
          <a:solidFill>
            <a:schemeClr val="tx1"/>
          </a:solidFill>
          <a:latin typeface="+mn-lt"/>
          <a:ea typeface="+mn-ea"/>
          <a:cs typeface="+mn-cs"/>
        </a:defRPr>
      </a:lvl1pPr>
      <a:lvl2pPr marL="1645886" algn="l" defTabSz="3291771" rtl="0" eaLnBrk="1" latinLnBrk="0" hangingPunct="1">
        <a:defRPr sz="6525" kern="1200">
          <a:solidFill>
            <a:schemeClr val="tx1"/>
          </a:solidFill>
          <a:latin typeface="+mn-lt"/>
          <a:ea typeface="+mn-ea"/>
          <a:cs typeface="+mn-cs"/>
        </a:defRPr>
      </a:lvl2pPr>
      <a:lvl3pPr marL="3291771" algn="l" defTabSz="3291771" rtl="0" eaLnBrk="1" latinLnBrk="0" hangingPunct="1">
        <a:defRPr sz="6525" kern="1200">
          <a:solidFill>
            <a:schemeClr val="tx1"/>
          </a:solidFill>
          <a:latin typeface="+mn-lt"/>
          <a:ea typeface="+mn-ea"/>
          <a:cs typeface="+mn-cs"/>
        </a:defRPr>
      </a:lvl3pPr>
      <a:lvl4pPr marL="4937657" algn="l" defTabSz="3291771" rtl="0" eaLnBrk="1" latinLnBrk="0" hangingPunct="1">
        <a:defRPr sz="6525" kern="1200">
          <a:solidFill>
            <a:schemeClr val="tx1"/>
          </a:solidFill>
          <a:latin typeface="+mn-lt"/>
          <a:ea typeface="+mn-ea"/>
          <a:cs typeface="+mn-cs"/>
        </a:defRPr>
      </a:lvl4pPr>
      <a:lvl5pPr marL="6583543" algn="l" defTabSz="3291771" rtl="0" eaLnBrk="1" latinLnBrk="0" hangingPunct="1">
        <a:defRPr sz="6525" kern="1200">
          <a:solidFill>
            <a:schemeClr val="tx1"/>
          </a:solidFill>
          <a:latin typeface="+mn-lt"/>
          <a:ea typeface="+mn-ea"/>
          <a:cs typeface="+mn-cs"/>
        </a:defRPr>
      </a:lvl5pPr>
      <a:lvl6pPr marL="8229428" algn="l" defTabSz="3291771" rtl="0" eaLnBrk="1" latinLnBrk="0" hangingPunct="1">
        <a:defRPr sz="6525" kern="1200">
          <a:solidFill>
            <a:schemeClr val="tx1"/>
          </a:solidFill>
          <a:latin typeface="+mn-lt"/>
          <a:ea typeface="+mn-ea"/>
          <a:cs typeface="+mn-cs"/>
        </a:defRPr>
      </a:lvl6pPr>
      <a:lvl7pPr marL="9875314" algn="l" defTabSz="3291771" rtl="0" eaLnBrk="1" latinLnBrk="0" hangingPunct="1">
        <a:defRPr sz="6525" kern="1200">
          <a:solidFill>
            <a:schemeClr val="tx1"/>
          </a:solidFill>
          <a:latin typeface="+mn-lt"/>
          <a:ea typeface="+mn-ea"/>
          <a:cs typeface="+mn-cs"/>
        </a:defRPr>
      </a:lvl7pPr>
      <a:lvl8pPr marL="11521199" algn="l" defTabSz="3291771" rtl="0" eaLnBrk="1" latinLnBrk="0" hangingPunct="1">
        <a:defRPr sz="6525" kern="1200">
          <a:solidFill>
            <a:schemeClr val="tx1"/>
          </a:solidFill>
          <a:latin typeface="+mn-lt"/>
          <a:ea typeface="+mn-ea"/>
          <a:cs typeface="+mn-cs"/>
        </a:defRPr>
      </a:lvl8pPr>
      <a:lvl9pPr marL="13167086" algn="l" defTabSz="3291771" rtl="0" eaLnBrk="1" latinLnBrk="0" hangingPunct="1">
        <a:defRPr sz="65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p:cNvSpPr/>
          <p:nvPr/>
        </p:nvSpPr>
        <p:spPr>
          <a:xfrm>
            <a:off x="421030" y="1362920"/>
            <a:ext cx="32475836" cy="42512462"/>
          </a:xfrm>
          <a:prstGeom prst="roundRect">
            <a:avLst>
              <a:gd name="adj" fmla="val 20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200" dirty="0"/>
          </a:p>
        </p:txBody>
      </p:sp>
      <p:pic>
        <p:nvPicPr>
          <p:cNvPr id="3" name="Picture 2">
            <a:extLst>
              <a:ext uri="{FF2B5EF4-FFF2-40B4-BE49-F238E27FC236}">
                <a16:creationId xmlns:a16="http://schemas.microsoft.com/office/drawing/2014/main" id="{B6517CF9-0855-2787-E55C-2BCE69580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5560" y="11293013"/>
            <a:ext cx="8783093" cy="3383408"/>
          </a:xfrm>
          <a:prstGeom prst="rect">
            <a:avLst/>
          </a:prstGeom>
        </p:spPr>
      </p:pic>
      <p:sp>
        <p:nvSpPr>
          <p:cNvPr id="61" name="TextBox 60">
            <a:extLst>
              <a:ext uri="{FF2B5EF4-FFF2-40B4-BE49-F238E27FC236}">
                <a16:creationId xmlns:a16="http://schemas.microsoft.com/office/drawing/2014/main" id="{89EBE15B-4246-47D5-A572-FC8BC1A36A14}"/>
              </a:ext>
            </a:extLst>
          </p:cNvPr>
          <p:cNvSpPr txBox="1"/>
          <p:nvPr/>
        </p:nvSpPr>
        <p:spPr>
          <a:xfrm>
            <a:off x="20539387" y="3539329"/>
            <a:ext cx="12181251" cy="7971413"/>
          </a:xfrm>
          <a:prstGeom prst="rect">
            <a:avLst/>
          </a:prstGeom>
          <a:noFill/>
        </p:spPr>
        <p:txBody>
          <a:bodyPr wrap="square" rtlCol="0">
            <a:spAutoFit/>
          </a:bodyPr>
          <a:lstStyle>
            <a:defPPr>
              <a:defRPr kern="1200" smtId="4294967295"/>
            </a:defPPr>
          </a:lstStyle>
          <a:p>
            <a:pPr algn="just"/>
            <a:r>
              <a:rPr lang="en-GB"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a:t>
            </a:r>
            <a:r>
              <a:rPr lang="en-GB"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The near-eye display (NED) devices are required to provide visual instructions in the fields of education, navigation, military operations, construction, healthcare, etc. The issues with conventional NEDs are the vergence-accommodation conflict (VAC) and form factor. The Maxwellian display alleviates the VAC in NEDs by providing always-focused images to the viewer. The main limitation of the Maxwellian display has a limited exit pupil size. Due to misalignment of the device or eyeball rotation, the user may miss the eye box, and the image will become lost. To mitigate this limitation, exit pupil expansion can be obtained either statically or dynamically. This paper reviews the various techniques employed to expand the exit pupil. The review includes the principle, advantages, and drawbacks of various techniques for expanding the exit pupil of the Maxwellian display. </a:t>
            </a:r>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2148FEC4-CC85-0E16-F068-CFE6A2D45382}"/>
              </a:ext>
            </a:extLst>
          </p:cNvPr>
          <p:cNvSpPr txBox="1"/>
          <p:nvPr/>
        </p:nvSpPr>
        <p:spPr>
          <a:xfrm>
            <a:off x="22345924" y="3069745"/>
            <a:ext cx="2651718" cy="646331"/>
          </a:xfrm>
          <a:prstGeom prst="rect">
            <a:avLst/>
          </a:prstGeom>
          <a:noFill/>
        </p:spPr>
        <p:txBody>
          <a:bodyPr wrap="square" rtlCol="0">
            <a:spAutoFit/>
          </a:bodyPr>
          <a:lstStyle>
            <a:defPPr>
              <a:defRPr kern="1200" smtId="4294967295"/>
            </a:defPPr>
          </a:lstStyle>
          <a:p>
            <a:r>
              <a:rPr lang="en-US" sz="3600" b="1" dirty="0">
                <a:solidFill>
                  <a:srgbClr val="0070C0"/>
                </a:solidFill>
                <a:latin typeface="Montserrat Extra Bold" panose="00000900000000000000" pitchFamily="50" charset="0"/>
              </a:rPr>
              <a:t>Abstract</a:t>
            </a:r>
          </a:p>
        </p:txBody>
      </p:sp>
      <p:pic>
        <p:nvPicPr>
          <p:cNvPr id="21" name="Picture 20">
            <a:extLst>
              <a:ext uri="{FF2B5EF4-FFF2-40B4-BE49-F238E27FC236}">
                <a16:creationId xmlns:a16="http://schemas.microsoft.com/office/drawing/2014/main" id="{1F826786-CC41-5BD6-A054-92FF95A47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10" y="7452962"/>
            <a:ext cx="6622278" cy="4996286"/>
          </a:xfrm>
          <a:prstGeom prst="rect">
            <a:avLst/>
          </a:prstGeom>
        </p:spPr>
      </p:pic>
      <p:pic>
        <p:nvPicPr>
          <p:cNvPr id="23" name="Picture 22">
            <a:extLst>
              <a:ext uri="{FF2B5EF4-FFF2-40B4-BE49-F238E27FC236}">
                <a16:creationId xmlns:a16="http://schemas.microsoft.com/office/drawing/2014/main" id="{1C3A9AA8-30D7-7A5A-49CC-757AFFA5CC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217" y="13381990"/>
            <a:ext cx="5520876" cy="5263092"/>
          </a:xfrm>
          <a:prstGeom prst="rect">
            <a:avLst/>
          </a:prstGeom>
        </p:spPr>
      </p:pic>
      <p:pic>
        <p:nvPicPr>
          <p:cNvPr id="25" name="Picture 24">
            <a:extLst>
              <a:ext uri="{FF2B5EF4-FFF2-40B4-BE49-F238E27FC236}">
                <a16:creationId xmlns:a16="http://schemas.microsoft.com/office/drawing/2014/main" id="{3C4D93CE-BC67-0B4C-5DAB-2AE2B5E8EE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1570" y="11606408"/>
            <a:ext cx="7342849" cy="5905728"/>
          </a:xfrm>
          <a:prstGeom prst="rect">
            <a:avLst/>
          </a:prstGeom>
        </p:spPr>
      </p:pic>
      <p:pic>
        <p:nvPicPr>
          <p:cNvPr id="29" name="Picture 28">
            <a:extLst>
              <a:ext uri="{FF2B5EF4-FFF2-40B4-BE49-F238E27FC236}">
                <a16:creationId xmlns:a16="http://schemas.microsoft.com/office/drawing/2014/main" id="{C0553FA5-5929-E5FB-09FA-4213F4D243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75253" y="24319455"/>
            <a:ext cx="4718396" cy="4094454"/>
          </a:xfrm>
          <a:prstGeom prst="rect">
            <a:avLst/>
          </a:prstGeom>
        </p:spPr>
      </p:pic>
      <p:pic>
        <p:nvPicPr>
          <p:cNvPr id="31" name="Picture 30">
            <a:extLst>
              <a:ext uri="{FF2B5EF4-FFF2-40B4-BE49-F238E27FC236}">
                <a16:creationId xmlns:a16="http://schemas.microsoft.com/office/drawing/2014/main" id="{147D4E59-BD4B-F62A-E506-82C10CD3F4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4469" y="24072707"/>
            <a:ext cx="9571135" cy="6813112"/>
          </a:xfrm>
          <a:prstGeom prst="rect">
            <a:avLst/>
          </a:prstGeom>
        </p:spPr>
      </p:pic>
      <p:pic>
        <p:nvPicPr>
          <p:cNvPr id="33" name="Picture 32">
            <a:extLst>
              <a:ext uri="{FF2B5EF4-FFF2-40B4-BE49-F238E27FC236}">
                <a16:creationId xmlns:a16="http://schemas.microsoft.com/office/drawing/2014/main" id="{F065EF97-793E-4284-3B91-A61E391D66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67643" y="28548352"/>
            <a:ext cx="5975838" cy="5700892"/>
          </a:xfrm>
          <a:prstGeom prst="rect">
            <a:avLst/>
          </a:prstGeom>
        </p:spPr>
      </p:pic>
      <p:pic>
        <p:nvPicPr>
          <p:cNvPr id="35" name="Picture 34">
            <a:extLst>
              <a:ext uri="{FF2B5EF4-FFF2-40B4-BE49-F238E27FC236}">
                <a16:creationId xmlns:a16="http://schemas.microsoft.com/office/drawing/2014/main" id="{01C5E455-5459-75AE-1A10-6869016EA1D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8469" y="32459193"/>
            <a:ext cx="7841033" cy="4015215"/>
          </a:xfrm>
          <a:prstGeom prst="rect">
            <a:avLst/>
          </a:prstGeom>
        </p:spPr>
      </p:pic>
      <p:pic>
        <p:nvPicPr>
          <p:cNvPr id="37" name="Picture 36">
            <a:extLst>
              <a:ext uri="{FF2B5EF4-FFF2-40B4-BE49-F238E27FC236}">
                <a16:creationId xmlns:a16="http://schemas.microsoft.com/office/drawing/2014/main" id="{364B1DC5-471E-67CE-BEF3-F34C7008E71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6350" y="37303802"/>
            <a:ext cx="12542096" cy="4648000"/>
          </a:xfrm>
          <a:prstGeom prst="rect">
            <a:avLst/>
          </a:prstGeom>
        </p:spPr>
      </p:pic>
      <p:sp>
        <p:nvSpPr>
          <p:cNvPr id="19" name="Right Triangle 18">
            <a:extLst>
              <a:ext uri="{FF2B5EF4-FFF2-40B4-BE49-F238E27FC236}">
                <a16:creationId xmlns:a16="http://schemas.microsoft.com/office/drawing/2014/main" id="{8B7C6232-A0EF-34A9-86F2-D54CD467C29A}"/>
              </a:ext>
            </a:extLst>
          </p:cNvPr>
          <p:cNvSpPr/>
          <p:nvPr/>
        </p:nvSpPr>
        <p:spPr>
          <a:xfrm rot="5400000">
            <a:off x="18873038" y="1376801"/>
            <a:ext cx="3460706" cy="5076068"/>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Rounded Corners 21">
            <a:extLst>
              <a:ext uri="{FF2B5EF4-FFF2-40B4-BE49-F238E27FC236}">
                <a16:creationId xmlns:a16="http://schemas.microsoft.com/office/drawing/2014/main" id="{4659907D-2FEE-104E-845A-FBD40E0D4CA1}"/>
              </a:ext>
            </a:extLst>
          </p:cNvPr>
          <p:cNvSpPr/>
          <p:nvPr/>
        </p:nvSpPr>
        <p:spPr>
          <a:xfrm>
            <a:off x="18777856" y="38115253"/>
            <a:ext cx="14140543" cy="5774132"/>
          </a:xfrm>
          <a:prstGeom prst="roundRect">
            <a:avLst>
              <a:gd name="adj" fmla="val 171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200" dirty="0"/>
          </a:p>
        </p:txBody>
      </p:sp>
      <p:sp>
        <p:nvSpPr>
          <p:cNvPr id="24" name="Right Triangle 23">
            <a:extLst>
              <a:ext uri="{FF2B5EF4-FFF2-40B4-BE49-F238E27FC236}">
                <a16:creationId xmlns:a16="http://schemas.microsoft.com/office/drawing/2014/main" id="{6794F82E-6570-54E7-3884-7A9B15FD3197}"/>
              </a:ext>
            </a:extLst>
          </p:cNvPr>
          <p:cNvSpPr/>
          <p:nvPr/>
        </p:nvSpPr>
        <p:spPr>
          <a:xfrm rot="16200000">
            <a:off x="13225194" y="38239166"/>
            <a:ext cx="5760129" cy="5512302"/>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Rounded Corners 25">
            <a:extLst>
              <a:ext uri="{FF2B5EF4-FFF2-40B4-BE49-F238E27FC236}">
                <a16:creationId xmlns:a16="http://schemas.microsoft.com/office/drawing/2014/main" id="{2E484BF9-9870-2E94-3670-52461E2FD7EE}"/>
              </a:ext>
            </a:extLst>
          </p:cNvPr>
          <p:cNvSpPr/>
          <p:nvPr/>
        </p:nvSpPr>
        <p:spPr>
          <a:xfrm>
            <a:off x="5199" y="43360520"/>
            <a:ext cx="15180372" cy="536296"/>
          </a:xfrm>
          <a:prstGeom prst="roundRect">
            <a:avLst>
              <a:gd name="adj" fmla="val 171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200" dirty="0"/>
          </a:p>
        </p:txBody>
      </p:sp>
      <p:sp>
        <p:nvSpPr>
          <p:cNvPr id="39" name="Rectangle: Rounded Corners 38"/>
          <p:cNvSpPr/>
          <p:nvPr/>
        </p:nvSpPr>
        <p:spPr>
          <a:xfrm>
            <a:off x="1" y="33131"/>
            <a:ext cx="32965576" cy="2882612"/>
          </a:xfrm>
          <a:prstGeom prst="roundRect">
            <a:avLst>
              <a:gd name="adj" fmla="val 171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200" dirty="0"/>
          </a:p>
        </p:txBody>
      </p:sp>
      <p:sp>
        <p:nvSpPr>
          <p:cNvPr id="34" name="Rectangle: Rounded Corners 33">
            <a:extLst>
              <a:ext uri="{FF2B5EF4-FFF2-40B4-BE49-F238E27FC236}">
                <a16:creationId xmlns:a16="http://schemas.microsoft.com/office/drawing/2014/main" id="{A4D8CA02-ED8A-5B52-4CC5-7BD04F697D39}"/>
              </a:ext>
            </a:extLst>
          </p:cNvPr>
          <p:cNvSpPr/>
          <p:nvPr/>
        </p:nvSpPr>
        <p:spPr>
          <a:xfrm>
            <a:off x="1" y="2635277"/>
            <a:ext cx="18139188" cy="3009911"/>
          </a:xfrm>
          <a:prstGeom prst="roundRect">
            <a:avLst>
              <a:gd name="adj" fmla="val 171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200" dirty="0"/>
          </a:p>
        </p:txBody>
      </p:sp>
      <p:sp>
        <p:nvSpPr>
          <p:cNvPr id="51" name="Title 11">
            <a:extLst>
              <a:ext uri="{FF2B5EF4-FFF2-40B4-BE49-F238E27FC236}">
                <a16:creationId xmlns:a16="http://schemas.microsoft.com/office/drawing/2014/main" id="{EE7A5C51-35F0-4B71-992D-43D344D16C04}"/>
              </a:ext>
            </a:extLst>
          </p:cNvPr>
          <p:cNvSpPr txBox="1"/>
          <p:nvPr/>
        </p:nvSpPr>
        <p:spPr>
          <a:xfrm>
            <a:off x="100648" y="615830"/>
            <a:ext cx="32719781" cy="2060201"/>
          </a:xfrm>
          <a:prstGeom prst="rect">
            <a:avLst/>
          </a:prstGeom>
        </p:spPr>
        <p:txBody>
          <a:bodyPr lIns="96012" tIns="48006" rIns="96012" bIns="48006"/>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GB" sz="8000" b="1" dirty="0">
                <a:solidFill>
                  <a:schemeClr val="bg1"/>
                </a:solidFill>
                <a:latin typeface="Palatino Linotype" panose="02040502050505030304" pitchFamily="18" charset="0"/>
              </a:rPr>
              <a:t>Techniques to expand the exit pupil of Maxwellian display: A review</a:t>
            </a:r>
            <a:endParaRPr lang="en-US" sz="8000" b="1" dirty="0">
              <a:solidFill>
                <a:schemeClr val="bg1"/>
              </a:solidFill>
              <a:latin typeface="Palatino Linotype" panose="02040502050505030304" pitchFamily="18" charset="0"/>
            </a:endParaRPr>
          </a:p>
        </p:txBody>
      </p:sp>
      <p:sp>
        <p:nvSpPr>
          <p:cNvPr id="58" name="Text Placeholder 16">
            <a:extLst>
              <a:ext uri="{FF2B5EF4-FFF2-40B4-BE49-F238E27FC236}">
                <a16:creationId xmlns:a16="http://schemas.microsoft.com/office/drawing/2014/main" id="{1F3AA395-C058-4F87-B3A3-A8A8BC543EF9}"/>
              </a:ext>
            </a:extLst>
          </p:cNvPr>
          <p:cNvSpPr txBox="1"/>
          <p:nvPr/>
        </p:nvSpPr>
        <p:spPr>
          <a:xfrm>
            <a:off x="1857700" y="2279348"/>
            <a:ext cx="19178771" cy="2386807"/>
          </a:xfrm>
          <a:prstGeom prst="rect">
            <a:avLst/>
          </a:prstGeom>
        </p:spPr>
        <p:txBody>
          <a:bodyPr wrap="square" lIns="96012" tIns="48006" rIns="96012" bIns="48006">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4800" dirty="0">
                <a:solidFill>
                  <a:schemeClr val="bg1"/>
                </a:solidFill>
                <a:latin typeface="Domine" panose="02040503040403060204" pitchFamily="18" charset="0"/>
              </a:rPr>
              <a:t>Rajveer Kaur</a:t>
            </a:r>
            <a:r>
              <a:rPr lang="en-US" sz="4800" baseline="30000" dirty="0">
                <a:solidFill>
                  <a:schemeClr val="bg1"/>
                </a:solidFill>
                <a:latin typeface="Domine" panose="02040503040403060204" pitchFamily="18" charset="0"/>
              </a:rPr>
              <a:t>1,2</a:t>
            </a:r>
            <a:r>
              <a:rPr lang="en-US" sz="4800" dirty="0">
                <a:solidFill>
                  <a:schemeClr val="bg1"/>
                </a:solidFill>
                <a:latin typeface="Domine" panose="02040503040403060204" pitchFamily="18" charset="0"/>
              </a:rPr>
              <a:t>, Raj Kumar</a:t>
            </a:r>
            <a:r>
              <a:rPr lang="en-US" sz="4800" baseline="30000" dirty="0">
                <a:solidFill>
                  <a:schemeClr val="bg1"/>
                </a:solidFill>
                <a:latin typeface="Domine" panose="02040503040403060204" pitchFamily="18" charset="0"/>
              </a:rPr>
              <a:t>1,2,*</a:t>
            </a:r>
            <a:r>
              <a:rPr lang="en-US" sz="4800" dirty="0">
                <a:solidFill>
                  <a:schemeClr val="bg1"/>
                </a:solidFill>
                <a:latin typeface="Domine" panose="02040503040403060204" pitchFamily="18" charset="0"/>
              </a:rPr>
              <a:t> </a:t>
            </a:r>
          </a:p>
          <a:p>
            <a:pPr algn="ctr"/>
            <a:r>
              <a:rPr lang="en-GB" sz="2800" dirty="0">
                <a:solidFill>
                  <a:schemeClr val="bg1"/>
                </a:solidFill>
                <a:latin typeface="Domine" panose="02040503040403060204" pitchFamily="18" charset="0"/>
              </a:rPr>
              <a:t>1 CSIR-Central Scientific Instruments Organisation, Sector 30C, Chandigarh 160030, India</a:t>
            </a:r>
          </a:p>
          <a:p>
            <a:pPr algn="ctr"/>
            <a:r>
              <a:rPr lang="en-GB" sz="2800" dirty="0">
                <a:solidFill>
                  <a:schemeClr val="bg1"/>
                </a:solidFill>
                <a:latin typeface="Domine" panose="02040503040403060204" pitchFamily="18" charset="0"/>
              </a:rPr>
              <a:t>2 Academy of Scientific and Innovative Research (AcSIR), Ghaziabad 201002, India</a:t>
            </a:r>
          </a:p>
          <a:p>
            <a:pPr algn="ctr"/>
            <a:r>
              <a:rPr lang="en-GB" sz="2800" dirty="0">
                <a:solidFill>
                  <a:schemeClr val="bg1"/>
                </a:solidFill>
                <a:latin typeface="Domine" panose="02040503040403060204" pitchFamily="18" charset="0"/>
              </a:rPr>
              <a:t>*Email: raj.optics@csio.res.in</a:t>
            </a:r>
          </a:p>
        </p:txBody>
      </p:sp>
      <p:grpSp>
        <p:nvGrpSpPr>
          <p:cNvPr id="20" name="Group 19">
            <a:extLst>
              <a:ext uri="{FF2B5EF4-FFF2-40B4-BE49-F238E27FC236}">
                <a16:creationId xmlns:a16="http://schemas.microsoft.com/office/drawing/2014/main" id="{FEA4AA35-FAD9-55E2-4F08-62C9895C36CB}"/>
              </a:ext>
            </a:extLst>
          </p:cNvPr>
          <p:cNvGrpSpPr/>
          <p:nvPr/>
        </p:nvGrpSpPr>
        <p:grpSpPr>
          <a:xfrm>
            <a:off x="18909533" y="38132826"/>
            <a:ext cx="14100195" cy="1805780"/>
            <a:chOff x="17377757" y="41016747"/>
            <a:chExt cx="14311096" cy="1805780"/>
          </a:xfrm>
        </p:grpSpPr>
        <p:sp>
          <p:nvSpPr>
            <p:cNvPr id="59" name="TextBox 58">
              <a:extLst>
                <a:ext uri="{FF2B5EF4-FFF2-40B4-BE49-F238E27FC236}">
                  <a16:creationId xmlns:a16="http://schemas.microsoft.com/office/drawing/2014/main" id="{2224C3B5-C740-463A-8086-222E05D55D53}"/>
                </a:ext>
              </a:extLst>
            </p:cNvPr>
            <p:cNvSpPr txBox="1"/>
            <p:nvPr/>
          </p:nvSpPr>
          <p:spPr>
            <a:xfrm>
              <a:off x="17377757" y="41622198"/>
              <a:ext cx="14311096" cy="1200329"/>
            </a:xfrm>
            <a:prstGeom prst="rect">
              <a:avLst/>
            </a:prstGeom>
            <a:noFill/>
          </p:spPr>
          <p:txBody>
            <a:bodyPr wrap="square" rtlCol="0">
              <a:spAutoFit/>
            </a:bodyPr>
            <a:lstStyle>
              <a:defPPr>
                <a:defRPr kern="1200" smtId="4294967295"/>
              </a:defPPr>
            </a:lstStyle>
            <a:p>
              <a:r>
                <a:rPr lang="en-GB" sz="2400" dirty="0">
                  <a:solidFill>
                    <a:schemeClr val="bg1"/>
                  </a:solidFill>
                  <a:latin typeface="Domine" panose="02040503040403060204" pitchFamily="18" charset="0"/>
                  <a:ea typeface="Open Sans" panose="020B0606030504020204" pitchFamily="34" charset="0"/>
                  <a:cs typeface="Open Sans" panose="020B0606030504020204" pitchFamily="34" charset="0"/>
                </a:rPr>
                <a:t>Author thank CSIR, India for providing financial support under project number MLP2014 to carry out this research work. R. Kaur thank CSIR, India for providing fellowship to carry out this research work. </a:t>
              </a:r>
            </a:p>
          </p:txBody>
        </p:sp>
        <p:sp>
          <p:nvSpPr>
            <p:cNvPr id="60" name="TextBox 59">
              <a:extLst>
                <a:ext uri="{FF2B5EF4-FFF2-40B4-BE49-F238E27FC236}">
                  <a16:creationId xmlns:a16="http://schemas.microsoft.com/office/drawing/2014/main" id="{1043F711-D47E-42B5-B443-99A2ED27753E}"/>
                </a:ext>
              </a:extLst>
            </p:cNvPr>
            <p:cNvSpPr txBox="1"/>
            <p:nvPr/>
          </p:nvSpPr>
          <p:spPr>
            <a:xfrm>
              <a:off x="17483362" y="41016747"/>
              <a:ext cx="13760753"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Montserrat Extra Bold" panose="00000900000000000000" pitchFamily="50" charset="0"/>
                </a:rPr>
                <a:t>Acknowledgements</a:t>
              </a:r>
            </a:p>
          </p:txBody>
        </p:sp>
      </p:grpSp>
      <p:sp>
        <p:nvSpPr>
          <p:cNvPr id="45" name="Rectangle: Rounded Corners 44"/>
          <p:cNvSpPr/>
          <p:nvPr/>
        </p:nvSpPr>
        <p:spPr>
          <a:xfrm>
            <a:off x="19477083" y="29260066"/>
            <a:ext cx="13488494" cy="8676114"/>
          </a:xfrm>
          <a:prstGeom prst="roundRect">
            <a:avLst>
              <a:gd name="adj" fmla="val 6641"/>
            </a:avLst>
          </a:prstGeom>
          <a:solidFill>
            <a:srgbClr val="B3C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200" dirty="0"/>
          </a:p>
        </p:txBody>
      </p:sp>
      <p:sp>
        <p:nvSpPr>
          <p:cNvPr id="84" name="TextBox 83">
            <a:extLst>
              <a:ext uri="{FF2B5EF4-FFF2-40B4-BE49-F238E27FC236}">
                <a16:creationId xmlns:a16="http://schemas.microsoft.com/office/drawing/2014/main" id="{7ABCCD2C-433F-478B-B18B-A4DAD100C702}"/>
              </a:ext>
            </a:extLst>
          </p:cNvPr>
          <p:cNvSpPr txBox="1"/>
          <p:nvPr/>
        </p:nvSpPr>
        <p:spPr>
          <a:xfrm>
            <a:off x="16190931" y="40738651"/>
            <a:ext cx="16863883" cy="3108543"/>
          </a:xfrm>
          <a:prstGeom prst="rect">
            <a:avLst/>
          </a:prstGeom>
          <a:noFill/>
        </p:spPr>
        <p:txBody>
          <a:bodyPr wrap="square" rtlCol="0">
            <a:spAutoFit/>
          </a:bodyPr>
          <a:lstStyle>
            <a:defPPr>
              <a:defRPr kern="1200" smtId="4294967295"/>
            </a:defPPr>
          </a:lstStyle>
          <a:p>
            <a:pPr algn="just"/>
            <a:r>
              <a:rPr lang="en-US" sz="2800" dirty="0">
                <a:solidFill>
                  <a:schemeClr val="bg1"/>
                </a:solidFill>
                <a:latin typeface="Domine" panose="02040503040403060204" pitchFamily="18" charset="0"/>
                <a:ea typeface="Open Sans" panose="020B0606030504020204" pitchFamily="34" charset="0"/>
                <a:cs typeface="Open Sans" panose="020B0606030504020204" pitchFamily="34" charset="0"/>
              </a:rPr>
              <a:t>This paper reviewed the state-of-the-art Maxwellian display design, focusing on two comfort features, including form factor and large eye box. We have introduced the conventional Maxwellian display &amp; its principle and then discussed the multiplexing techniques to expand the exit pupil. The techniques for enlarging the exit pupil of Maxwellian displays, such as spatial &amp; angular multiplexing of HOEs, polarization multiplexing, backlight modulation, and materials, are reviewed. Our paper discusses the relative merits &amp; demerits of the methods along with potential solutions in achieving AR displays’ goals.</a:t>
            </a:r>
          </a:p>
        </p:txBody>
      </p:sp>
      <p:sp>
        <p:nvSpPr>
          <p:cNvPr id="85" name="TextBox 84">
            <a:extLst>
              <a:ext uri="{FF2B5EF4-FFF2-40B4-BE49-F238E27FC236}">
                <a16:creationId xmlns:a16="http://schemas.microsoft.com/office/drawing/2014/main" id="{2F9F16DD-B1FB-447B-BA78-9201D1B2D897}"/>
              </a:ext>
            </a:extLst>
          </p:cNvPr>
          <p:cNvSpPr txBox="1"/>
          <p:nvPr/>
        </p:nvSpPr>
        <p:spPr>
          <a:xfrm>
            <a:off x="17573956" y="39869869"/>
            <a:ext cx="5799832" cy="923330"/>
          </a:xfrm>
          <a:prstGeom prst="rect">
            <a:avLst/>
          </a:prstGeom>
          <a:noFill/>
        </p:spPr>
        <p:txBody>
          <a:bodyPr wrap="square" rtlCol="0">
            <a:spAutoFit/>
          </a:bodyPr>
          <a:lstStyle>
            <a:defPPr>
              <a:defRPr kern="1200" smtId="4294967295"/>
            </a:defPPr>
          </a:lstStyle>
          <a:p>
            <a:r>
              <a:rPr lang="en-US" sz="5400" b="1" dirty="0">
                <a:solidFill>
                  <a:schemeClr val="bg1"/>
                </a:solidFill>
                <a:latin typeface="Montserrat Extra Bold" panose="00000900000000000000" pitchFamily="50" charset="0"/>
              </a:rPr>
              <a:t>Conclusion</a:t>
            </a:r>
          </a:p>
        </p:txBody>
      </p:sp>
      <p:sp>
        <p:nvSpPr>
          <p:cNvPr id="13" name="TextBox 12">
            <a:extLst>
              <a:ext uri="{FF2B5EF4-FFF2-40B4-BE49-F238E27FC236}">
                <a16:creationId xmlns:a16="http://schemas.microsoft.com/office/drawing/2014/main" id="{18565F6D-9AE4-D766-86BB-7105C81026CE}"/>
              </a:ext>
            </a:extLst>
          </p:cNvPr>
          <p:cNvSpPr txBox="1"/>
          <p:nvPr/>
        </p:nvSpPr>
        <p:spPr>
          <a:xfrm>
            <a:off x="985958" y="21450369"/>
            <a:ext cx="14839821" cy="2862322"/>
          </a:xfrm>
          <a:prstGeom prst="rect">
            <a:avLst/>
          </a:prstGeom>
          <a:noFill/>
        </p:spPr>
        <p:txBody>
          <a:bodyPr wrap="square" rtlCol="0">
            <a:spAutoFit/>
          </a:bodyPr>
          <a:lstStyle>
            <a:defPPr>
              <a:defRPr kern="1200" smtId="4294967295"/>
            </a:defPPr>
          </a:lstStyle>
          <a:p>
            <a:pPr algn="just"/>
            <a:r>
              <a:rPr lang="en-GB" sz="36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Static eye box replication give fixed intervals between the viewpoints, which must be tunable to the variation in eye pupil size among the users. Using the polarization grating, multiplexed HOEs, and polarization-dependent eyepiece lens, the tunable viewpoints can be generated.</a:t>
            </a:r>
            <a:endParaRPr lang="en-US" sz="36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63961814-BEF0-258C-0CBD-5D5B0F2EEDE3}"/>
              </a:ext>
            </a:extLst>
          </p:cNvPr>
          <p:cNvSpPr txBox="1"/>
          <p:nvPr/>
        </p:nvSpPr>
        <p:spPr>
          <a:xfrm>
            <a:off x="13034472" y="16991747"/>
            <a:ext cx="8365778" cy="3970318"/>
          </a:xfrm>
          <a:prstGeom prst="rect">
            <a:avLst/>
          </a:prstGeom>
          <a:noFill/>
        </p:spPr>
        <p:txBody>
          <a:bodyPr wrap="square" rtlCol="0">
            <a:spAutoFit/>
          </a:bodyPr>
          <a:lstStyle>
            <a:defPPr>
              <a:defRPr kern="1200" smtId="4294967295"/>
            </a:defPPr>
          </a:lstStyle>
          <a:p>
            <a:pPr algn="just"/>
            <a:r>
              <a:rPr lang="en-GB" sz="36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Eye box expansion of the Maxwellian displays can be done by generating multiple view-points. An angular multiplexing, spatial multiplexing and polarization multiplexing are used in Maxwellian displays to expand the eye box. </a:t>
            </a:r>
          </a:p>
        </p:txBody>
      </p:sp>
      <p:sp>
        <p:nvSpPr>
          <p:cNvPr id="46" name="TextBox 45"/>
          <p:cNvSpPr txBox="1"/>
          <p:nvPr/>
        </p:nvSpPr>
        <p:spPr>
          <a:xfrm>
            <a:off x="10220642" y="6141529"/>
            <a:ext cx="9915165" cy="3970318"/>
          </a:xfrm>
          <a:prstGeom prst="rect">
            <a:avLst/>
          </a:prstGeom>
          <a:noFill/>
        </p:spPr>
        <p:txBody>
          <a:bodyPr wrap="square" rtlCol="0">
            <a:spAutoFit/>
          </a:bodyPr>
          <a:lstStyle>
            <a:defPPr>
              <a:defRPr kern="1200" smtId="4294967295"/>
            </a:defPPr>
          </a:lstStyle>
          <a:p>
            <a:pPr algn="just"/>
            <a:r>
              <a:rPr lang="en-GB" sz="36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The Maxwellian display is based on the Maxwellian view, which directly projects images onto the retina by focusing the light rays on the eye pupil instead of providing the proper focus cues and the main limitation is  eye box size is limited to the size of the eye pupil</a:t>
            </a:r>
            <a:endParaRPr lang="en-US" sz="36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pic>
        <p:nvPicPr>
          <p:cNvPr id="69" name="Picture 68">
            <a:extLst>
              <a:ext uri="{FF2B5EF4-FFF2-40B4-BE49-F238E27FC236}">
                <a16:creationId xmlns:a16="http://schemas.microsoft.com/office/drawing/2014/main" id="{B642901B-9F1F-E5A3-E1EF-601A97BC92D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498798" y="14231155"/>
            <a:ext cx="10876802" cy="13592869"/>
          </a:xfrm>
          <a:prstGeom prst="rect">
            <a:avLst/>
          </a:prstGeom>
        </p:spPr>
      </p:pic>
      <p:sp>
        <p:nvSpPr>
          <p:cNvPr id="36" name="Rectangle: Rounded Corners 35">
            <a:extLst>
              <a:ext uri="{FF2B5EF4-FFF2-40B4-BE49-F238E27FC236}">
                <a16:creationId xmlns:a16="http://schemas.microsoft.com/office/drawing/2014/main" id="{0D843C07-1300-CCAF-D0F7-33784F50918D}"/>
              </a:ext>
            </a:extLst>
          </p:cNvPr>
          <p:cNvSpPr/>
          <p:nvPr/>
        </p:nvSpPr>
        <p:spPr>
          <a:xfrm rot="12583111" flipV="1">
            <a:off x="-714965" y="12376142"/>
            <a:ext cx="29210529" cy="4979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8" name="Rectangle: Rounded Corners 47">
            <a:extLst>
              <a:ext uri="{FF2B5EF4-FFF2-40B4-BE49-F238E27FC236}">
                <a16:creationId xmlns:a16="http://schemas.microsoft.com/office/drawing/2014/main" id="{28DC5CBF-67C8-2C1A-BDFE-4B339A676F00}"/>
              </a:ext>
            </a:extLst>
          </p:cNvPr>
          <p:cNvSpPr/>
          <p:nvPr/>
        </p:nvSpPr>
        <p:spPr>
          <a:xfrm>
            <a:off x="790758" y="21020342"/>
            <a:ext cx="25615376" cy="4699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9" name="Rectangle: Rounded Corners 48">
            <a:extLst>
              <a:ext uri="{FF2B5EF4-FFF2-40B4-BE49-F238E27FC236}">
                <a16:creationId xmlns:a16="http://schemas.microsoft.com/office/drawing/2014/main" id="{F93E3D81-F83C-D84F-7DE7-56A2BE71060C}"/>
              </a:ext>
            </a:extLst>
          </p:cNvPr>
          <p:cNvSpPr/>
          <p:nvPr/>
        </p:nvSpPr>
        <p:spPr>
          <a:xfrm rot="9239301">
            <a:off x="-1117148" y="29098782"/>
            <a:ext cx="29931933" cy="4134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TextBox 46"/>
          <p:cNvSpPr txBox="1"/>
          <p:nvPr/>
        </p:nvSpPr>
        <p:spPr>
          <a:xfrm>
            <a:off x="24458232" y="16762486"/>
            <a:ext cx="5243630" cy="923330"/>
          </a:xfrm>
          <a:prstGeom prst="rect">
            <a:avLst/>
          </a:prstGeom>
          <a:noFill/>
        </p:spPr>
        <p:txBody>
          <a:bodyPr wrap="square" rtlCol="0">
            <a:spAutoFit/>
          </a:bodyPr>
          <a:lstStyle>
            <a:defPPr>
              <a:defRPr kern="1200" smtId="4294967295"/>
            </a:defPPr>
          </a:lstStyle>
          <a:p>
            <a:r>
              <a:rPr lang="en-US" sz="5400" b="1" dirty="0">
                <a:solidFill>
                  <a:srgbClr val="0070C0"/>
                </a:solidFill>
                <a:latin typeface="Montserrat Extra Bold" panose="00000900000000000000" pitchFamily="50" charset="0"/>
              </a:rPr>
              <a:t>Introduction</a:t>
            </a:r>
          </a:p>
        </p:txBody>
      </p:sp>
      <p:sp>
        <p:nvSpPr>
          <p:cNvPr id="87" name="TextBox 86">
            <a:extLst>
              <a:ext uri="{FF2B5EF4-FFF2-40B4-BE49-F238E27FC236}">
                <a16:creationId xmlns:a16="http://schemas.microsoft.com/office/drawing/2014/main" id="{7DB2E49A-CE7A-4210-AE9F-5037030C938E}"/>
              </a:ext>
            </a:extLst>
          </p:cNvPr>
          <p:cNvSpPr txBox="1"/>
          <p:nvPr/>
        </p:nvSpPr>
        <p:spPr>
          <a:xfrm>
            <a:off x="23098152" y="19798319"/>
            <a:ext cx="3299232" cy="923330"/>
          </a:xfrm>
          <a:prstGeom prst="rect">
            <a:avLst/>
          </a:prstGeom>
          <a:noFill/>
        </p:spPr>
        <p:txBody>
          <a:bodyPr wrap="square" rtlCol="0">
            <a:spAutoFit/>
          </a:bodyPr>
          <a:lstStyle>
            <a:defPPr>
              <a:defRPr kern="1200" smtId="4294967295"/>
            </a:defPPr>
          </a:lstStyle>
          <a:p>
            <a:r>
              <a:rPr lang="en-US" sz="5400" b="1" dirty="0">
                <a:latin typeface="Montserrat Extra Bold" panose="00000900000000000000" pitchFamily="50" charset="0"/>
              </a:rPr>
              <a:t>Static</a:t>
            </a:r>
          </a:p>
        </p:txBody>
      </p:sp>
      <p:sp>
        <p:nvSpPr>
          <p:cNvPr id="83" name="TextBox 82">
            <a:extLst>
              <a:ext uri="{FF2B5EF4-FFF2-40B4-BE49-F238E27FC236}">
                <a16:creationId xmlns:a16="http://schemas.microsoft.com/office/drawing/2014/main" id="{66B428E8-E946-4C04-BA2E-DBE7C90A92EC}"/>
              </a:ext>
            </a:extLst>
          </p:cNvPr>
          <p:cNvSpPr txBox="1"/>
          <p:nvPr/>
        </p:nvSpPr>
        <p:spPr>
          <a:xfrm>
            <a:off x="23048447" y="22046688"/>
            <a:ext cx="3148852" cy="923330"/>
          </a:xfrm>
          <a:prstGeom prst="rect">
            <a:avLst/>
          </a:prstGeom>
          <a:noFill/>
        </p:spPr>
        <p:txBody>
          <a:bodyPr wrap="square" rtlCol="0">
            <a:spAutoFit/>
          </a:bodyPr>
          <a:lstStyle>
            <a:defPPr>
              <a:defRPr kern="1200" smtId="4294967295"/>
            </a:defPPr>
          </a:lstStyle>
          <a:p>
            <a:r>
              <a:rPr lang="en-US" sz="5400" b="1" dirty="0">
                <a:latin typeface="Montserrat Extra Bold" panose="00000900000000000000" pitchFamily="50" charset="0"/>
              </a:rPr>
              <a:t>Tunable</a:t>
            </a:r>
          </a:p>
        </p:txBody>
      </p:sp>
      <p:sp>
        <p:nvSpPr>
          <p:cNvPr id="78" name="TextBox 77">
            <a:extLst>
              <a:ext uri="{FF2B5EF4-FFF2-40B4-BE49-F238E27FC236}">
                <a16:creationId xmlns:a16="http://schemas.microsoft.com/office/drawing/2014/main" id="{BFD4CC17-8F14-540E-897B-746B3D45C61A}"/>
              </a:ext>
            </a:extLst>
          </p:cNvPr>
          <p:cNvSpPr txBox="1"/>
          <p:nvPr/>
        </p:nvSpPr>
        <p:spPr>
          <a:xfrm>
            <a:off x="28384460" y="15143609"/>
            <a:ext cx="3979027" cy="923330"/>
          </a:xfrm>
          <a:prstGeom prst="rect">
            <a:avLst/>
          </a:prstGeom>
          <a:noFill/>
        </p:spPr>
        <p:txBody>
          <a:bodyPr wrap="square" rtlCol="0">
            <a:spAutoFit/>
          </a:bodyPr>
          <a:lstStyle>
            <a:defPPr>
              <a:defRPr kern="1200" smtId="4294967295"/>
            </a:defPPr>
          </a:lstStyle>
          <a:p>
            <a:r>
              <a:rPr lang="en-US" sz="5400" b="1" dirty="0">
                <a:solidFill>
                  <a:srgbClr val="0070C0"/>
                </a:solidFill>
                <a:latin typeface="Montserrat Extra Bold" panose="00000900000000000000" pitchFamily="50" charset="0"/>
              </a:rPr>
              <a:t>Abstract</a:t>
            </a:r>
          </a:p>
        </p:txBody>
      </p:sp>
      <p:sp>
        <p:nvSpPr>
          <p:cNvPr id="6" name="TextBox 5">
            <a:extLst>
              <a:ext uri="{FF2B5EF4-FFF2-40B4-BE49-F238E27FC236}">
                <a16:creationId xmlns:a16="http://schemas.microsoft.com/office/drawing/2014/main" id="{62A5ED09-D354-1BDF-E8E7-2559E9320414}"/>
              </a:ext>
            </a:extLst>
          </p:cNvPr>
          <p:cNvSpPr txBox="1"/>
          <p:nvPr/>
        </p:nvSpPr>
        <p:spPr>
          <a:xfrm>
            <a:off x="24922455" y="24563389"/>
            <a:ext cx="4434633" cy="923330"/>
          </a:xfrm>
          <a:prstGeom prst="rect">
            <a:avLst/>
          </a:prstGeom>
          <a:noFill/>
        </p:spPr>
        <p:txBody>
          <a:bodyPr wrap="square" rtlCol="0">
            <a:spAutoFit/>
          </a:bodyPr>
          <a:lstStyle>
            <a:defPPr>
              <a:defRPr kern="1200" smtId="4294967295"/>
            </a:defPPr>
          </a:lstStyle>
          <a:p>
            <a:r>
              <a:rPr lang="en-US" sz="5400" b="1" dirty="0">
                <a:latin typeface="Montserrat Extra Bold" panose="00000900000000000000" pitchFamily="50" charset="0"/>
              </a:rPr>
              <a:t>Dynamic</a:t>
            </a:r>
          </a:p>
        </p:txBody>
      </p:sp>
      <p:sp>
        <p:nvSpPr>
          <p:cNvPr id="79" name="TextBox 78">
            <a:extLst>
              <a:ext uri="{FF2B5EF4-FFF2-40B4-BE49-F238E27FC236}">
                <a16:creationId xmlns:a16="http://schemas.microsoft.com/office/drawing/2014/main" id="{AF7E0AED-673C-CAF7-A1A4-0A9921179729}"/>
              </a:ext>
            </a:extLst>
          </p:cNvPr>
          <p:cNvSpPr txBox="1"/>
          <p:nvPr/>
        </p:nvSpPr>
        <p:spPr>
          <a:xfrm>
            <a:off x="27542344" y="22933180"/>
            <a:ext cx="4434633" cy="923330"/>
          </a:xfrm>
          <a:prstGeom prst="rect">
            <a:avLst/>
          </a:prstGeom>
          <a:noFill/>
        </p:spPr>
        <p:txBody>
          <a:bodyPr wrap="square" rtlCol="0">
            <a:spAutoFit/>
          </a:bodyPr>
          <a:lstStyle>
            <a:defPPr>
              <a:defRPr kern="1200" smtId="4294967295"/>
            </a:defPPr>
          </a:lstStyle>
          <a:p>
            <a:r>
              <a:rPr lang="en-US" sz="5400" b="1" dirty="0">
                <a:latin typeface="Montserrat Extra Bold" panose="00000900000000000000" pitchFamily="50" charset="0"/>
              </a:rPr>
              <a:t>Techniques</a:t>
            </a:r>
          </a:p>
        </p:txBody>
      </p:sp>
      <p:sp>
        <p:nvSpPr>
          <p:cNvPr id="80" name="TextBox 79">
            <a:extLst>
              <a:ext uri="{FF2B5EF4-FFF2-40B4-BE49-F238E27FC236}">
                <a16:creationId xmlns:a16="http://schemas.microsoft.com/office/drawing/2014/main" id="{7829CCF3-706E-E691-821E-E7A528A17CF1}"/>
              </a:ext>
            </a:extLst>
          </p:cNvPr>
          <p:cNvSpPr txBox="1"/>
          <p:nvPr/>
        </p:nvSpPr>
        <p:spPr>
          <a:xfrm>
            <a:off x="27811735" y="25917071"/>
            <a:ext cx="4434633" cy="923330"/>
          </a:xfrm>
          <a:prstGeom prst="rect">
            <a:avLst/>
          </a:prstGeom>
          <a:noFill/>
        </p:spPr>
        <p:txBody>
          <a:bodyPr wrap="square" rtlCol="0">
            <a:spAutoFit/>
          </a:bodyPr>
          <a:lstStyle>
            <a:defPPr>
              <a:defRPr kern="1200" smtId="4294967295"/>
            </a:defPPr>
          </a:lstStyle>
          <a:p>
            <a:r>
              <a:rPr lang="en-US" sz="5400" b="1" dirty="0">
                <a:solidFill>
                  <a:srgbClr val="0070C0"/>
                </a:solidFill>
                <a:latin typeface="Montserrat Extra Bold" panose="00000900000000000000" pitchFamily="50" charset="0"/>
              </a:rPr>
              <a:t>Conclusion</a:t>
            </a:r>
          </a:p>
        </p:txBody>
      </p:sp>
      <p:pic>
        <p:nvPicPr>
          <p:cNvPr id="82" name="Picture 81">
            <a:extLst>
              <a:ext uri="{FF2B5EF4-FFF2-40B4-BE49-F238E27FC236}">
                <a16:creationId xmlns:a16="http://schemas.microsoft.com/office/drawing/2014/main" id="{DE532D64-DAA3-F2DC-9381-9A2CD6A494E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075307" y="21352610"/>
            <a:ext cx="5772993" cy="4907876"/>
          </a:xfrm>
          <a:prstGeom prst="rect">
            <a:avLst/>
          </a:prstGeom>
        </p:spPr>
      </p:pic>
      <p:sp>
        <p:nvSpPr>
          <p:cNvPr id="28" name="Rectangle: Rounded Corners 27">
            <a:extLst>
              <a:ext uri="{FF2B5EF4-FFF2-40B4-BE49-F238E27FC236}">
                <a16:creationId xmlns:a16="http://schemas.microsoft.com/office/drawing/2014/main" id="{7FE6C12B-FA96-8B13-609A-426BDD0CB0B2}"/>
              </a:ext>
            </a:extLst>
          </p:cNvPr>
          <p:cNvSpPr/>
          <p:nvPr/>
        </p:nvSpPr>
        <p:spPr>
          <a:xfrm rot="5400000">
            <a:off x="-19461987" y="23240875"/>
            <a:ext cx="39661318" cy="732507"/>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200" dirty="0"/>
          </a:p>
        </p:txBody>
      </p:sp>
      <p:grpSp>
        <p:nvGrpSpPr>
          <p:cNvPr id="89" name="Group 88">
            <a:extLst>
              <a:ext uri="{FF2B5EF4-FFF2-40B4-BE49-F238E27FC236}">
                <a16:creationId xmlns:a16="http://schemas.microsoft.com/office/drawing/2014/main" id="{A77C338C-B002-A83E-C8E0-B54496F7C436}"/>
              </a:ext>
            </a:extLst>
          </p:cNvPr>
          <p:cNvGrpSpPr/>
          <p:nvPr/>
        </p:nvGrpSpPr>
        <p:grpSpPr>
          <a:xfrm>
            <a:off x="19644608" y="29262813"/>
            <a:ext cx="13336916" cy="8673367"/>
            <a:chOff x="17364873" y="41119399"/>
            <a:chExt cx="14343979" cy="8783259"/>
          </a:xfrm>
        </p:grpSpPr>
        <p:sp>
          <p:nvSpPr>
            <p:cNvPr id="90" name="TextBox 89">
              <a:extLst>
                <a:ext uri="{FF2B5EF4-FFF2-40B4-BE49-F238E27FC236}">
                  <a16:creationId xmlns:a16="http://schemas.microsoft.com/office/drawing/2014/main" id="{6D69D749-E0BE-93E4-FBDD-67AE50865E26}"/>
                </a:ext>
              </a:extLst>
            </p:cNvPr>
            <p:cNvSpPr txBox="1"/>
            <p:nvPr/>
          </p:nvSpPr>
          <p:spPr>
            <a:xfrm>
              <a:off x="17397756" y="41740424"/>
              <a:ext cx="14311096" cy="8162234"/>
            </a:xfrm>
            <a:prstGeom prst="rect">
              <a:avLst/>
            </a:prstGeom>
            <a:noFill/>
          </p:spPr>
          <p:txBody>
            <a:bodyPr wrap="square" rtlCol="0">
              <a:spAutoFit/>
            </a:bodyPr>
            <a:lstStyle>
              <a:defPPr>
                <a:defRPr kern="1200" smtId="4294967295"/>
              </a:defPPr>
            </a:lstStyle>
            <a:p>
              <a:pPr marL="342900" indent="-342900" algn="just">
                <a:lnSpc>
                  <a:spcPct val="95000"/>
                </a:lnSpc>
                <a:buFont typeface="+mj-lt"/>
                <a:buAutoNum type="arabicPeriod"/>
              </a:pP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Westheimer, G. The Maxwellian view.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Vision Res.</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1966</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669–682.</a:t>
              </a:r>
            </a:p>
            <a:p>
              <a:pPr marL="342900" lvl="0" indent="-342900" algn="just">
                <a:lnSpc>
                  <a:spcPct val="95000"/>
                </a:lnSpc>
                <a:buFont typeface="+mj-lt"/>
                <a:buAutoNum type="arabicPeriod"/>
              </a:pP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Kim, S. B., &amp; Park, J. H. Optical see-through Maxwellian near-to-eye display with an enlarged eyebox.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Opt. Lett.</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2018</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43</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767-770.</a:t>
              </a:r>
              <a:endParaRPr lang="en-IN"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Shrestha, P.K., </a:t>
              </a:r>
              <a:r>
                <a:rPr lang="en-US" sz="24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Pryn</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M.J., Jia, J., Chen, J.S., </a:t>
              </a:r>
              <a:r>
                <a:rPr lang="en-US" sz="24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Fructuoso</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H.N., </a:t>
              </a:r>
              <a:r>
                <a:rPr lang="en-US" sz="24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Boev</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 Zhang, Q. &amp; Chu, D. Accommodation-free head mounted display with comfortable 3D perception and an enlarged eye-box.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Research</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2019</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en-IN"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Jo, Y., Yoo, C., Bang, K., Lee, B., &amp; Lee, B. Eye-box extended retinal projection type near-eye display with multiple independent viewpoints.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Appl. Opt.</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2021</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60</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A268-A276.</a:t>
              </a:r>
              <a:endParaRPr lang="en-IN"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Park, J. H., &amp; Kim, S. B. Optical see-through holographic near-eye-display with eyebox steering and depth of field control.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Opt. Express</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2018</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26</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27076-27088.</a:t>
              </a:r>
              <a:endParaRPr lang="en-IN"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Shi, X., Liu, J., Zhang, Z., Zhao, Z., &amp; Zhang, S. Extending eyebox with tunable viewpoints for see-through near-eye display.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Opt. Express</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2021</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29</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11613-11626.</a:t>
              </a:r>
              <a:endParaRPr lang="en-IN"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Zhang, S., Zhang, Z., &amp; Liu, J. Adjustable and continuous eyebox replication for a holographic Maxwellian near-eye display.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Opt. Lett.</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2022</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47</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445-448.</a:t>
              </a:r>
              <a:endParaRPr lang="en-IN"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Yoo, C., Chae, M., Moon, S., &amp; Lee, B. Retinal projection type lightguide-based near-eye display with switchable viewpoints.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Opt. Express</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2020</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28</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3116-3135.</a:t>
              </a:r>
            </a:p>
            <a:p>
              <a:pPr marL="342900" lvl="0" indent="-342900" algn="just" rtl="0">
                <a:lnSpc>
                  <a:spcPct val="95000"/>
                </a:lnSpc>
                <a:buFont typeface="+mj-lt"/>
                <a:buAutoNum type="arabicPeriod"/>
              </a:pP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Jang, C., Bang, K., Li, G., &amp; Lee, B. Holographic near-eye display with expanded eye-box.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ACM Trans. Graph.</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2018</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37</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,1-14.</a:t>
              </a:r>
              <a:endParaRPr lang="en-IN"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rtl="0">
                <a:lnSpc>
                  <a:spcPct val="95000"/>
                </a:lnSpc>
                <a:buFont typeface="+mj-lt"/>
                <a:buAutoNum type="arabicPeriod"/>
              </a:pPr>
              <a:r>
                <a:rPr lang="en-US" sz="24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Hedili</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 K., </a:t>
              </a:r>
              <a:r>
                <a:rPr lang="en-US" sz="24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Soner</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B., </a:t>
              </a:r>
              <a:r>
                <a:rPr lang="en-US" sz="24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Ulusoy</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E., &amp; Urey, H. Light-efficient augmented reality display with steerable eyebox.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Opt. Express</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2019</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27, 12572-12581.</a:t>
              </a:r>
              <a:endParaRPr lang="en-IN"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rtl="0">
                <a:lnSpc>
                  <a:spcPct val="95000"/>
                </a:lnSpc>
                <a:buFont typeface="+mj-lt"/>
                <a:buAutoNum type="arabicPeriod"/>
              </a:pPr>
              <a:r>
                <a:rPr lang="en-US" sz="24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Xiong</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 Li, Y., Li, K., &amp; Wu, S. T. Aberration-free pupil steerable Maxwellian display for augmented reality with cholesteric liquid crystal holographic lenses.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Opt. Lett.</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2021</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46</a:t>
              </a: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1760-1763.</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91" name="TextBox 90">
              <a:extLst>
                <a:ext uri="{FF2B5EF4-FFF2-40B4-BE49-F238E27FC236}">
                  <a16:creationId xmlns:a16="http://schemas.microsoft.com/office/drawing/2014/main" id="{2A1A67EE-14F5-314E-F22C-2047F1358BF0}"/>
                </a:ext>
              </a:extLst>
            </p:cNvPr>
            <p:cNvSpPr txBox="1"/>
            <p:nvPr/>
          </p:nvSpPr>
          <p:spPr>
            <a:xfrm>
              <a:off x="17364873" y="41119399"/>
              <a:ext cx="13760753" cy="646331"/>
            </a:xfrm>
            <a:prstGeom prst="rect">
              <a:avLst/>
            </a:prstGeom>
            <a:noFill/>
          </p:spPr>
          <p:txBody>
            <a:bodyPr wrap="square" rtlCol="0">
              <a:spAutoFit/>
            </a:bodyPr>
            <a:lstStyle>
              <a:defPPr>
                <a:defRPr kern="1200" smtId="4294967295"/>
              </a:defPPr>
            </a:lstStyle>
            <a:p>
              <a:r>
                <a:rPr lang="en-US" sz="3600" b="1" dirty="0">
                  <a:latin typeface="Montserrat Extra Bold" panose="00000900000000000000" pitchFamily="50" charset="0"/>
                </a:rPr>
                <a:t>References</a:t>
              </a:r>
            </a:p>
          </p:txBody>
        </p:sp>
      </p:grpSp>
      <p:sp>
        <p:nvSpPr>
          <p:cNvPr id="93" name="TextBox 92">
            <a:extLst>
              <a:ext uri="{FF2B5EF4-FFF2-40B4-BE49-F238E27FC236}">
                <a16:creationId xmlns:a16="http://schemas.microsoft.com/office/drawing/2014/main" id="{E95D92B4-1FFA-E432-5C74-268DFA7CABD0}"/>
              </a:ext>
            </a:extLst>
          </p:cNvPr>
          <p:cNvSpPr txBox="1"/>
          <p:nvPr/>
        </p:nvSpPr>
        <p:spPr>
          <a:xfrm>
            <a:off x="14416656" y="35179497"/>
            <a:ext cx="4545280" cy="3539430"/>
          </a:xfrm>
          <a:prstGeom prst="rect">
            <a:avLst/>
          </a:prstGeom>
          <a:noFill/>
        </p:spPr>
        <p:txBody>
          <a:bodyPr wrap="square">
            <a:spAutoFit/>
          </a:bodyPr>
          <a:lstStyle/>
          <a:p>
            <a:pPr algn="just"/>
            <a:r>
              <a:rPr lang="en-GB"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By incorporating pupil-tracking, exit-pupil steering can be done to mitigate the limitation of conventional Maxwellian displays</a:t>
            </a:r>
          </a:p>
        </p:txBody>
      </p:sp>
      <p:sp>
        <p:nvSpPr>
          <p:cNvPr id="97" name="TextBox 96">
            <a:extLst>
              <a:ext uri="{FF2B5EF4-FFF2-40B4-BE49-F238E27FC236}">
                <a16:creationId xmlns:a16="http://schemas.microsoft.com/office/drawing/2014/main" id="{D351E5C3-DB3E-A8D5-332A-097283C68CDD}"/>
              </a:ext>
            </a:extLst>
          </p:cNvPr>
          <p:cNvSpPr txBox="1"/>
          <p:nvPr/>
        </p:nvSpPr>
        <p:spPr>
          <a:xfrm>
            <a:off x="19151041" y="27748874"/>
            <a:ext cx="13803760" cy="1569660"/>
          </a:xfrm>
          <a:prstGeom prst="rect">
            <a:avLst/>
          </a:prstGeom>
          <a:noFill/>
        </p:spPr>
        <p:txBody>
          <a:bodyPr wrap="square">
            <a:spAutoFit/>
          </a:bodyPr>
          <a:lstStyle/>
          <a:p>
            <a:pPr algn="just"/>
            <a:r>
              <a:rPr lang="en-GB" sz="32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The dynamic eye box is achieved  using backlight modulation, and cholesteric liquid crystal holographic lens (CLCHL) and a switchable polarization converter </a:t>
            </a:r>
            <a:endParaRPr lang="en-IN" sz="3200" dirty="0"/>
          </a:p>
        </p:txBody>
      </p:sp>
      <p:pic>
        <p:nvPicPr>
          <p:cNvPr id="7" name="Picture 3" descr="C:\Users\Administrator\Desktop\acsir_logo.jpg">
            <a:extLst>
              <a:ext uri="{FF2B5EF4-FFF2-40B4-BE49-F238E27FC236}">
                <a16:creationId xmlns:a16="http://schemas.microsoft.com/office/drawing/2014/main" id="{23485240-1E69-A8BC-04E4-91FEECA64D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283" y="4033913"/>
            <a:ext cx="3216166" cy="16636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B0E600-C430-592A-A222-FD237DA4E004}"/>
              </a:ext>
            </a:extLst>
          </p:cNvPr>
          <p:cNvSpPr txBox="1"/>
          <p:nvPr/>
        </p:nvSpPr>
        <p:spPr>
          <a:xfrm>
            <a:off x="18487755" y="14670820"/>
            <a:ext cx="7504208" cy="830997"/>
          </a:xfrm>
          <a:prstGeom prst="rect">
            <a:avLst/>
          </a:prstGeom>
          <a:noFill/>
        </p:spPr>
        <p:txBody>
          <a:bodyPr wrap="square" rtlCol="0">
            <a:spAutoFit/>
          </a:bodyPr>
          <a:lstStyle>
            <a:defPPr>
              <a:defRPr kern="1200" smtId="4294967295"/>
            </a:defPPr>
          </a:lstStyle>
          <a:p>
            <a:pPr algn="ctr"/>
            <a:r>
              <a:rPr lang="en-GB"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Fig. 1. Schematic  diagram of conventional Maxwellian display.</a:t>
            </a:r>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0B555DEC-5F5B-6BF1-0A94-86CF4DD250F0}"/>
              </a:ext>
            </a:extLst>
          </p:cNvPr>
          <p:cNvSpPr txBox="1"/>
          <p:nvPr/>
        </p:nvSpPr>
        <p:spPr>
          <a:xfrm>
            <a:off x="1857700" y="19769713"/>
            <a:ext cx="9673414" cy="830997"/>
          </a:xfrm>
          <a:prstGeom prst="rect">
            <a:avLst/>
          </a:prstGeom>
          <a:noFill/>
        </p:spPr>
        <p:txBody>
          <a:bodyPr wrap="square" rtlCol="0">
            <a:spAutoFit/>
          </a:bodyPr>
          <a:lstStyle>
            <a:defPPr>
              <a:defRPr kern="1200" smtId="4294967295"/>
            </a:defPPr>
          </a:lstStyle>
          <a:p>
            <a:pPr algn="ctr"/>
            <a:r>
              <a:rPr lang="en-GB"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Fig. 2. Static eye box expansion techniques: (a) using multiplexed HOE; (b) Beam splitter array; (c) Multiple HOEs</a:t>
            </a:r>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EB62AD84-AE7D-A744-2A1E-0C22A4007C6D}"/>
              </a:ext>
            </a:extLst>
          </p:cNvPr>
          <p:cNvSpPr txBox="1"/>
          <p:nvPr/>
        </p:nvSpPr>
        <p:spPr>
          <a:xfrm>
            <a:off x="573094" y="31087417"/>
            <a:ext cx="7255374" cy="1569660"/>
          </a:xfrm>
          <a:prstGeom prst="rect">
            <a:avLst/>
          </a:prstGeom>
          <a:noFill/>
        </p:spPr>
        <p:txBody>
          <a:bodyPr wrap="square" rtlCol="0">
            <a:spAutoFit/>
          </a:bodyPr>
          <a:lstStyle>
            <a:defPPr>
              <a:defRPr kern="1200" smtId="4294967295"/>
            </a:defPPr>
          </a:lstStyle>
          <a:p>
            <a:pPr algn="ctr"/>
            <a:r>
              <a:rPr lang="en-GB"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Fig. 3. Tunable eye box expansion techniques: (a) Using polarization multiplexing; (b) Pre compensation for continuous eye box;   </a:t>
            </a:r>
          </a:p>
          <a:p>
            <a:pPr algn="ctr"/>
            <a:r>
              <a:rPr lang="en-GB"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(c) Polarization dependent HOEs.</a:t>
            </a:r>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0862B939-5C7C-18B7-DF61-381B3A260D8D}"/>
              </a:ext>
            </a:extLst>
          </p:cNvPr>
          <p:cNvSpPr txBox="1"/>
          <p:nvPr/>
        </p:nvSpPr>
        <p:spPr>
          <a:xfrm>
            <a:off x="573094" y="42371519"/>
            <a:ext cx="14005375" cy="830997"/>
          </a:xfrm>
          <a:prstGeom prst="rect">
            <a:avLst/>
          </a:prstGeom>
          <a:noFill/>
        </p:spPr>
        <p:txBody>
          <a:bodyPr wrap="square" rtlCol="0">
            <a:spAutoFit/>
          </a:bodyPr>
          <a:lstStyle>
            <a:defPPr>
              <a:defRPr kern="1200" smtId="4294967295"/>
            </a:defPPr>
          </a:lstStyle>
          <a:p>
            <a:pPr algn="ctr"/>
            <a:r>
              <a:rPr lang="en-GB"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 Fig. 4. Dynamic eye box expansion techniques: (a) Using pupil shifting HOE; (b) Backlight modulation using LED array; (c) Using  Cholesteric liquid crystal holographic material.</a:t>
            </a:r>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24990F82-7C9A-5360-254D-A560EBF7F68A}"/>
              </a:ext>
            </a:extLst>
          </p:cNvPr>
          <p:cNvSpPr txBox="1"/>
          <p:nvPr/>
        </p:nvSpPr>
        <p:spPr>
          <a:xfrm>
            <a:off x="2308366" y="12556770"/>
            <a:ext cx="2287628" cy="707886"/>
          </a:xfrm>
          <a:prstGeom prst="rect">
            <a:avLst/>
          </a:prstGeom>
          <a:noFill/>
        </p:spPr>
        <p:txBody>
          <a:bodyPr wrap="square" rtlCol="0">
            <a:spAutoFit/>
          </a:bodyPr>
          <a:lstStyle>
            <a:defPPr>
              <a:defRPr kern="1200" smtId="4294967295"/>
            </a:defPPr>
          </a:lstStyle>
          <a:p>
            <a:pPr algn="ctr"/>
            <a:r>
              <a:rPr lang="en-GB" sz="4000" b="1"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(a)</a:t>
            </a:r>
            <a:endParaRPr lang="en-US" sz="4000" b="1"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58E358B8-7943-3D7F-33D0-45BD197195AC}"/>
              </a:ext>
            </a:extLst>
          </p:cNvPr>
          <p:cNvSpPr txBox="1"/>
          <p:nvPr/>
        </p:nvSpPr>
        <p:spPr>
          <a:xfrm>
            <a:off x="4565420" y="30231562"/>
            <a:ext cx="2287628" cy="707886"/>
          </a:xfrm>
          <a:prstGeom prst="rect">
            <a:avLst/>
          </a:prstGeom>
          <a:noFill/>
        </p:spPr>
        <p:txBody>
          <a:bodyPr wrap="square" rtlCol="0">
            <a:spAutoFit/>
          </a:bodyPr>
          <a:lstStyle>
            <a:defPPr>
              <a:defRPr kern="1200" smtId="4294967295"/>
            </a:defPPr>
          </a:lstStyle>
          <a:p>
            <a:pPr algn="ctr"/>
            <a:r>
              <a:rPr lang="en-GB" sz="4000" b="1"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(a)</a:t>
            </a:r>
            <a:endParaRPr lang="en-US" sz="4000" b="1"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25BEBFB2-00A9-3077-07ED-6234149EC5DD}"/>
              </a:ext>
            </a:extLst>
          </p:cNvPr>
          <p:cNvSpPr txBox="1"/>
          <p:nvPr/>
        </p:nvSpPr>
        <p:spPr>
          <a:xfrm>
            <a:off x="15545482" y="34069660"/>
            <a:ext cx="2287628" cy="707886"/>
          </a:xfrm>
          <a:prstGeom prst="rect">
            <a:avLst/>
          </a:prstGeom>
          <a:noFill/>
        </p:spPr>
        <p:txBody>
          <a:bodyPr wrap="square" rtlCol="0">
            <a:spAutoFit/>
          </a:bodyPr>
          <a:lstStyle>
            <a:defPPr>
              <a:defRPr kern="1200" smtId="4294967295"/>
            </a:defPPr>
          </a:lstStyle>
          <a:p>
            <a:pPr algn="ctr"/>
            <a:r>
              <a:rPr lang="en-GB" sz="4000" b="1"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(a)</a:t>
            </a:r>
            <a:endParaRPr lang="en-US" sz="4000" b="1"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13C96DB8-8F5E-B9B0-1C75-457F78BBAE1F}"/>
              </a:ext>
            </a:extLst>
          </p:cNvPr>
          <p:cNvSpPr txBox="1"/>
          <p:nvPr/>
        </p:nvSpPr>
        <p:spPr>
          <a:xfrm>
            <a:off x="11445361" y="28354637"/>
            <a:ext cx="2287628" cy="707886"/>
          </a:xfrm>
          <a:prstGeom prst="rect">
            <a:avLst/>
          </a:prstGeom>
          <a:noFill/>
        </p:spPr>
        <p:txBody>
          <a:bodyPr wrap="square" rtlCol="0">
            <a:spAutoFit/>
          </a:bodyPr>
          <a:lstStyle>
            <a:defPPr>
              <a:defRPr kern="1200" smtId="4294967295"/>
            </a:defPPr>
          </a:lstStyle>
          <a:p>
            <a:pPr algn="ctr"/>
            <a:r>
              <a:rPr lang="en-GB" sz="4000" b="1"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(b)</a:t>
            </a:r>
            <a:endParaRPr lang="en-US" sz="4000" b="1"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6561C971-C675-87BC-F091-024D34DD5E6E}"/>
              </a:ext>
            </a:extLst>
          </p:cNvPr>
          <p:cNvSpPr txBox="1"/>
          <p:nvPr/>
        </p:nvSpPr>
        <p:spPr>
          <a:xfrm>
            <a:off x="2018987" y="18425458"/>
            <a:ext cx="2287628" cy="707886"/>
          </a:xfrm>
          <a:prstGeom prst="rect">
            <a:avLst/>
          </a:prstGeom>
          <a:noFill/>
        </p:spPr>
        <p:txBody>
          <a:bodyPr wrap="square" rtlCol="0">
            <a:spAutoFit/>
          </a:bodyPr>
          <a:lstStyle>
            <a:defPPr>
              <a:defRPr kern="1200" smtId="4294967295"/>
            </a:defPPr>
          </a:lstStyle>
          <a:p>
            <a:pPr algn="ctr"/>
            <a:r>
              <a:rPr lang="en-GB" sz="4000" b="1"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(b)</a:t>
            </a:r>
            <a:endParaRPr lang="en-US" sz="4000" b="1"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517C6FA9-97B8-0038-4F54-1D1DF03164E2}"/>
              </a:ext>
            </a:extLst>
          </p:cNvPr>
          <p:cNvSpPr txBox="1"/>
          <p:nvPr/>
        </p:nvSpPr>
        <p:spPr>
          <a:xfrm>
            <a:off x="9148944" y="36330324"/>
            <a:ext cx="2287628" cy="707886"/>
          </a:xfrm>
          <a:prstGeom prst="rect">
            <a:avLst/>
          </a:prstGeom>
          <a:noFill/>
        </p:spPr>
        <p:txBody>
          <a:bodyPr wrap="square" rtlCol="0">
            <a:spAutoFit/>
          </a:bodyPr>
          <a:lstStyle>
            <a:defPPr>
              <a:defRPr kern="1200" smtId="4294967295"/>
            </a:defPPr>
          </a:lstStyle>
          <a:p>
            <a:pPr algn="ctr"/>
            <a:r>
              <a:rPr lang="en-GB" sz="4000" b="1"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(b)</a:t>
            </a:r>
            <a:endParaRPr lang="en-US" sz="4000" b="1"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41561E9D-DC6D-DD2C-23E8-464C36515E0E}"/>
              </a:ext>
            </a:extLst>
          </p:cNvPr>
          <p:cNvSpPr txBox="1"/>
          <p:nvPr/>
        </p:nvSpPr>
        <p:spPr>
          <a:xfrm>
            <a:off x="6334331" y="41669811"/>
            <a:ext cx="2287628" cy="707886"/>
          </a:xfrm>
          <a:prstGeom prst="rect">
            <a:avLst/>
          </a:prstGeom>
          <a:noFill/>
        </p:spPr>
        <p:txBody>
          <a:bodyPr wrap="square" rtlCol="0">
            <a:spAutoFit/>
          </a:bodyPr>
          <a:lstStyle>
            <a:defPPr>
              <a:defRPr kern="1200" smtId="4294967295"/>
            </a:defPPr>
          </a:lstStyle>
          <a:p>
            <a:pPr algn="ctr"/>
            <a:r>
              <a:rPr lang="en-GB" sz="4000" b="1"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(c)</a:t>
            </a:r>
            <a:endParaRPr lang="en-US" sz="4000" b="1"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50AD3BCF-9BFF-8EC1-430D-2548A2222659}"/>
              </a:ext>
            </a:extLst>
          </p:cNvPr>
          <p:cNvSpPr txBox="1"/>
          <p:nvPr/>
        </p:nvSpPr>
        <p:spPr>
          <a:xfrm>
            <a:off x="16693806" y="26139401"/>
            <a:ext cx="2287628" cy="707886"/>
          </a:xfrm>
          <a:prstGeom prst="rect">
            <a:avLst/>
          </a:prstGeom>
          <a:noFill/>
        </p:spPr>
        <p:txBody>
          <a:bodyPr wrap="square" rtlCol="0">
            <a:spAutoFit/>
          </a:bodyPr>
          <a:lstStyle>
            <a:defPPr>
              <a:defRPr kern="1200" smtId="4294967295"/>
            </a:defPPr>
          </a:lstStyle>
          <a:p>
            <a:pPr algn="ctr"/>
            <a:r>
              <a:rPr lang="en-GB" sz="4000" b="1"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(c)</a:t>
            </a:r>
            <a:endParaRPr lang="en-US" sz="4000" b="1"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DD9E90DD-20B2-6F78-8905-79B03F7DF686}"/>
              </a:ext>
            </a:extLst>
          </p:cNvPr>
          <p:cNvSpPr txBox="1"/>
          <p:nvPr/>
        </p:nvSpPr>
        <p:spPr>
          <a:xfrm>
            <a:off x="7878305" y="17803379"/>
            <a:ext cx="2287628" cy="707886"/>
          </a:xfrm>
          <a:prstGeom prst="rect">
            <a:avLst/>
          </a:prstGeom>
          <a:noFill/>
        </p:spPr>
        <p:txBody>
          <a:bodyPr wrap="square" rtlCol="0">
            <a:spAutoFit/>
          </a:bodyPr>
          <a:lstStyle>
            <a:defPPr>
              <a:defRPr kern="1200" smtId="4294967295"/>
            </a:defPPr>
          </a:lstStyle>
          <a:p>
            <a:pPr algn="ctr"/>
            <a:r>
              <a:rPr lang="en-GB" sz="4000" b="1"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(c)</a:t>
            </a:r>
            <a:endParaRPr lang="en-US" sz="4000" b="1"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281233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assessingslate|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4381</TotalTime>
  <Words>1065</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Times New Roman</vt:lpstr>
      <vt:lpstr>Montserrat Extra Bold</vt:lpstr>
      <vt:lpstr>Open Sans</vt:lpstr>
      <vt:lpstr>Domine</vt:lpstr>
      <vt:lpstr>Calibri</vt:lpstr>
      <vt:lpstr>Palatino Linotype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Sanjit Debnath</cp:lastModifiedBy>
  <cp:revision>32</cp:revision>
  <dcterms:modified xsi:type="dcterms:W3CDTF">2023-02-15T17:07:42Z</dcterms:modified>
  <cp:category>science research poster</cp:category>
</cp:coreProperties>
</file>