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3716000" cy="19511963"/>
  <p:notesSz cx="6858000" cy="9144000"/>
  <p:defaultTextStyle>
    <a:defPPr>
      <a:defRPr lang="en-US"/>
    </a:defPPr>
    <a:lvl1pPr marL="0" algn="l" defTabSz="1594190" rtl="0" eaLnBrk="1" latinLnBrk="0" hangingPunct="1">
      <a:defRPr sz="3138" kern="1200">
        <a:solidFill>
          <a:schemeClr val="tx1"/>
        </a:solidFill>
        <a:latin typeface="+mn-lt"/>
        <a:ea typeface="+mn-ea"/>
        <a:cs typeface="+mn-cs"/>
      </a:defRPr>
    </a:lvl1pPr>
    <a:lvl2pPr marL="797095" algn="l" defTabSz="1594190" rtl="0" eaLnBrk="1" latinLnBrk="0" hangingPunct="1">
      <a:defRPr sz="3138" kern="1200">
        <a:solidFill>
          <a:schemeClr val="tx1"/>
        </a:solidFill>
        <a:latin typeface="+mn-lt"/>
        <a:ea typeface="+mn-ea"/>
        <a:cs typeface="+mn-cs"/>
      </a:defRPr>
    </a:lvl2pPr>
    <a:lvl3pPr marL="1594190" algn="l" defTabSz="1594190" rtl="0" eaLnBrk="1" latinLnBrk="0" hangingPunct="1">
      <a:defRPr sz="3138" kern="1200">
        <a:solidFill>
          <a:schemeClr val="tx1"/>
        </a:solidFill>
        <a:latin typeface="+mn-lt"/>
        <a:ea typeface="+mn-ea"/>
        <a:cs typeface="+mn-cs"/>
      </a:defRPr>
    </a:lvl3pPr>
    <a:lvl4pPr marL="2391285" algn="l" defTabSz="1594190" rtl="0" eaLnBrk="1" latinLnBrk="0" hangingPunct="1">
      <a:defRPr sz="3138" kern="1200">
        <a:solidFill>
          <a:schemeClr val="tx1"/>
        </a:solidFill>
        <a:latin typeface="+mn-lt"/>
        <a:ea typeface="+mn-ea"/>
        <a:cs typeface="+mn-cs"/>
      </a:defRPr>
    </a:lvl4pPr>
    <a:lvl5pPr marL="3188380" algn="l" defTabSz="1594190" rtl="0" eaLnBrk="1" latinLnBrk="0" hangingPunct="1">
      <a:defRPr sz="3138" kern="1200">
        <a:solidFill>
          <a:schemeClr val="tx1"/>
        </a:solidFill>
        <a:latin typeface="+mn-lt"/>
        <a:ea typeface="+mn-ea"/>
        <a:cs typeface="+mn-cs"/>
      </a:defRPr>
    </a:lvl5pPr>
    <a:lvl6pPr marL="3985475" algn="l" defTabSz="1594190" rtl="0" eaLnBrk="1" latinLnBrk="0" hangingPunct="1">
      <a:defRPr sz="3138" kern="1200">
        <a:solidFill>
          <a:schemeClr val="tx1"/>
        </a:solidFill>
        <a:latin typeface="+mn-lt"/>
        <a:ea typeface="+mn-ea"/>
        <a:cs typeface="+mn-cs"/>
      </a:defRPr>
    </a:lvl6pPr>
    <a:lvl7pPr marL="4782571" algn="l" defTabSz="1594190" rtl="0" eaLnBrk="1" latinLnBrk="0" hangingPunct="1">
      <a:defRPr sz="3138" kern="1200">
        <a:solidFill>
          <a:schemeClr val="tx1"/>
        </a:solidFill>
        <a:latin typeface="+mn-lt"/>
        <a:ea typeface="+mn-ea"/>
        <a:cs typeface="+mn-cs"/>
      </a:defRPr>
    </a:lvl7pPr>
    <a:lvl8pPr marL="5579666" algn="l" defTabSz="1594190" rtl="0" eaLnBrk="1" latinLnBrk="0" hangingPunct="1">
      <a:defRPr sz="3138" kern="1200">
        <a:solidFill>
          <a:schemeClr val="tx1"/>
        </a:solidFill>
        <a:latin typeface="+mn-lt"/>
        <a:ea typeface="+mn-ea"/>
        <a:cs typeface="+mn-cs"/>
      </a:defRPr>
    </a:lvl8pPr>
    <a:lvl9pPr marL="6376761" algn="l" defTabSz="1594190" rtl="0" eaLnBrk="1" latinLnBrk="0" hangingPunct="1">
      <a:defRPr sz="313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 userDrawn="1">
          <p15:clr>
            <a:srgbClr val="A4A3A4"/>
          </p15:clr>
        </p15:guide>
        <p15:guide id="2" pos="4320" userDrawn="1">
          <p15:clr>
            <a:srgbClr val="A4A3A4"/>
          </p15:clr>
        </p15:guide>
        <p15:guide id="3" pos="8572" userDrawn="1">
          <p15:clr>
            <a:srgbClr val="A4A3A4"/>
          </p15:clr>
        </p15:guide>
        <p15:guide id="4" pos="68" userDrawn="1">
          <p15:clr>
            <a:srgbClr val="A4A3A4"/>
          </p15:clr>
        </p15:guide>
        <p15:guide id="5" orient="horz" pos="1223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dia Howes" initials="LH" lastIdx="1" clrIdx="0">
    <p:extLst/>
  </p:cmAuthor>
  <p:cmAuthor id="2" name="Twinkle" initials="T"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14106" autoAdjust="0"/>
    <p:restoredTop sz="96433" autoAdjust="0"/>
  </p:normalViewPr>
  <p:slideViewPr>
    <p:cSldViewPr snapToGrid="0" showGuides="1">
      <p:cViewPr>
        <p:scale>
          <a:sx n="60" d="100"/>
          <a:sy n="60" d="100"/>
        </p:scale>
        <p:origin x="1266" y="-1080"/>
      </p:cViewPr>
      <p:guideLst>
        <p:guide orient="horz" pos="72"/>
        <p:guide pos="4320"/>
        <p:guide pos="8572"/>
        <p:guide pos="68"/>
        <p:guide orient="horz" pos="1223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C6F1A-1039-4C54-9CFF-5DE3C97F7A89}" type="datetimeFigureOut">
              <a:rPr lang="en-US" smtClean="0"/>
              <a:t>2/15/2023</a:t>
            </a:fld>
            <a:endParaRPr lang="en-US"/>
          </a:p>
        </p:txBody>
      </p:sp>
      <p:sp>
        <p:nvSpPr>
          <p:cNvPr id="4" name="Slide Image Placeholder 3"/>
          <p:cNvSpPr>
            <a:spLocks noGrp="1" noRot="1" noChangeAspect="1"/>
          </p:cNvSpPr>
          <p:nvPr>
            <p:ph type="sldImg" idx="2"/>
          </p:nvPr>
        </p:nvSpPr>
        <p:spPr>
          <a:xfrm>
            <a:off x="2344738" y="1143000"/>
            <a:ext cx="21685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A66B9-DB0A-49EB-B2C8-69ADD5BB5942}" type="slidenum">
              <a:rPr lang="en-US" smtClean="0"/>
              <a:t>‹#›</a:t>
            </a:fld>
            <a:endParaRPr lang="en-US"/>
          </a:p>
        </p:txBody>
      </p:sp>
    </p:spTree>
    <p:extLst>
      <p:ext uri="{BB962C8B-B14F-4D97-AF65-F5344CB8AC3E}">
        <p14:creationId xmlns:p14="http://schemas.microsoft.com/office/powerpoint/2010/main" val="2481006503"/>
      </p:ext>
    </p:extLst>
  </p:cSld>
  <p:clrMap bg1="lt1" tx1="dk1" bg2="lt2" tx2="dk2" accent1="accent1" accent2="accent2" accent3="accent3" accent4="accent4" accent5="accent5" accent6="accent6" hlink="hlink" folHlink="folHlink"/>
  <p:notesStyle>
    <a:lvl1pPr marL="0" algn="l" defTabSz="415674" rtl="0" eaLnBrk="1" latinLnBrk="0" hangingPunct="1">
      <a:defRPr sz="546" kern="1200">
        <a:solidFill>
          <a:schemeClr val="tx1"/>
        </a:solidFill>
        <a:latin typeface="+mn-lt"/>
        <a:ea typeface="+mn-ea"/>
        <a:cs typeface="+mn-cs"/>
      </a:defRPr>
    </a:lvl1pPr>
    <a:lvl2pPr marL="207837" algn="l" defTabSz="415674" rtl="0" eaLnBrk="1" latinLnBrk="0" hangingPunct="1">
      <a:defRPr sz="546" kern="1200">
        <a:solidFill>
          <a:schemeClr val="tx1"/>
        </a:solidFill>
        <a:latin typeface="+mn-lt"/>
        <a:ea typeface="+mn-ea"/>
        <a:cs typeface="+mn-cs"/>
      </a:defRPr>
    </a:lvl2pPr>
    <a:lvl3pPr marL="415674" algn="l" defTabSz="415674" rtl="0" eaLnBrk="1" latinLnBrk="0" hangingPunct="1">
      <a:defRPr sz="546" kern="1200">
        <a:solidFill>
          <a:schemeClr val="tx1"/>
        </a:solidFill>
        <a:latin typeface="+mn-lt"/>
        <a:ea typeface="+mn-ea"/>
        <a:cs typeface="+mn-cs"/>
      </a:defRPr>
    </a:lvl3pPr>
    <a:lvl4pPr marL="623511" algn="l" defTabSz="415674" rtl="0" eaLnBrk="1" latinLnBrk="0" hangingPunct="1">
      <a:defRPr sz="546" kern="1200">
        <a:solidFill>
          <a:schemeClr val="tx1"/>
        </a:solidFill>
        <a:latin typeface="+mn-lt"/>
        <a:ea typeface="+mn-ea"/>
        <a:cs typeface="+mn-cs"/>
      </a:defRPr>
    </a:lvl4pPr>
    <a:lvl5pPr marL="831346" algn="l" defTabSz="415674" rtl="0" eaLnBrk="1" latinLnBrk="0" hangingPunct="1">
      <a:defRPr sz="546" kern="1200">
        <a:solidFill>
          <a:schemeClr val="tx1"/>
        </a:solidFill>
        <a:latin typeface="+mn-lt"/>
        <a:ea typeface="+mn-ea"/>
        <a:cs typeface="+mn-cs"/>
      </a:defRPr>
    </a:lvl5pPr>
    <a:lvl6pPr marL="1039183" algn="l" defTabSz="415674" rtl="0" eaLnBrk="1" latinLnBrk="0" hangingPunct="1">
      <a:defRPr sz="546" kern="1200">
        <a:solidFill>
          <a:schemeClr val="tx1"/>
        </a:solidFill>
        <a:latin typeface="+mn-lt"/>
        <a:ea typeface="+mn-ea"/>
        <a:cs typeface="+mn-cs"/>
      </a:defRPr>
    </a:lvl6pPr>
    <a:lvl7pPr marL="1247020" algn="l" defTabSz="415674" rtl="0" eaLnBrk="1" latinLnBrk="0" hangingPunct="1">
      <a:defRPr sz="546" kern="1200">
        <a:solidFill>
          <a:schemeClr val="tx1"/>
        </a:solidFill>
        <a:latin typeface="+mn-lt"/>
        <a:ea typeface="+mn-ea"/>
        <a:cs typeface="+mn-cs"/>
      </a:defRPr>
    </a:lvl7pPr>
    <a:lvl8pPr marL="1454857" algn="l" defTabSz="415674" rtl="0" eaLnBrk="1" latinLnBrk="0" hangingPunct="1">
      <a:defRPr sz="546" kern="1200">
        <a:solidFill>
          <a:schemeClr val="tx1"/>
        </a:solidFill>
        <a:latin typeface="+mn-lt"/>
        <a:ea typeface="+mn-ea"/>
        <a:cs typeface="+mn-cs"/>
      </a:defRPr>
    </a:lvl8pPr>
    <a:lvl9pPr marL="1662693" algn="l" defTabSz="415674" rtl="0" eaLnBrk="1" latinLnBrk="0" hangingPunct="1">
      <a:defRPr sz="54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4738" y="1143000"/>
            <a:ext cx="21685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7A66B9-DB0A-49EB-B2C8-69ADD5BB5942}" type="slidenum">
              <a:rPr lang="en-US" smtClean="0"/>
              <a:t>1</a:t>
            </a:fld>
            <a:endParaRPr lang="en-US"/>
          </a:p>
        </p:txBody>
      </p:sp>
    </p:spTree>
    <p:extLst>
      <p:ext uri="{BB962C8B-B14F-4D97-AF65-F5344CB8AC3E}">
        <p14:creationId xmlns:p14="http://schemas.microsoft.com/office/powerpoint/2010/main" val="415525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3193279"/>
            <a:ext cx="11658600" cy="6793054"/>
          </a:xfrm>
        </p:spPr>
        <p:txBody>
          <a:bodyPr anchor="b"/>
          <a:lstStyle>
            <a:lvl1pPr algn="ctr">
              <a:defRPr sz="9000"/>
            </a:lvl1pPr>
          </a:lstStyle>
          <a:p>
            <a:r>
              <a:rPr lang="en-US" smtClean="0"/>
              <a:t>Click to edit Master title style</a:t>
            </a:r>
            <a:endParaRPr lang="en-US" dirty="0"/>
          </a:p>
        </p:txBody>
      </p:sp>
      <p:sp>
        <p:nvSpPr>
          <p:cNvPr id="3" name="Subtitle 2"/>
          <p:cNvSpPr>
            <a:spLocks noGrp="1"/>
          </p:cNvSpPr>
          <p:nvPr>
            <p:ph type="subTitle" idx="1"/>
          </p:nvPr>
        </p:nvSpPr>
        <p:spPr>
          <a:xfrm>
            <a:off x="1714500" y="10248299"/>
            <a:ext cx="10287000" cy="471087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095314-68FD-4919-B69A-04FEC013801C}"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359424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095314-68FD-4919-B69A-04FEC013801C}"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371713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3" y="1038831"/>
            <a:ext cx="2957513" cy="1653548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6" y="1038831"/>
            <a:ext cx="8701088" cy="16535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095314-68FD-4919-B69A-04FEC013801C}"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424708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095314-68FD-4919-B69A-04FEC013801C}"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237481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2" y="4864447"/>
            <a:ext cx="11830050" cy="8116433"/>
          </a:xfrm>
        </p:spPr>
        <p:txBody>
          <a:bodyPr anchor="b"/>
          <a:lstStyle>
            <a:lvl1pPr>
              <a:defRPr sz="9000"/>
            </a:lvl1pPr>
          </a:lstStyle>
          <a:p>
            <a:r>
              <a:rPr lang="en-US" smtClean="0"/>
              <a:t>Click to edit Master title style</a:t>
            </a:r>
            <a:endParaRPr lang="en-US" dirty="0"/>
          </a:p>
        </p:txBody>
      </p:sp>
      <p:sp>
        <p:nvSpPr>
          <p:cNvPr id="3" name="Text Placeholder 2"/>
          <p:cNvSpPr>
            <a:spLocks noGrp="1"/>
          </p:cNvSpPr>
          <p:nvPr>
            <p:ph type="body" idx="1"/>
          </p:nvPr>
        </p:nvSpPr>
        <p:spPr>
          <a:xfrm>
            <a:off x="935832" y="13057665"/>
            <a:ext cx="11830050" cy="4268240"/>
          </a:xfrm>
        </p:spPr>
        <p:txBody>
          <a:bodyPr/>
          <a:lstStyle>
            <a:lvl1pPr marL="0" indent="0">
              <a:buNone/>
              <a:defRPr sz="3600">
                <a:solidFill>
                  <a:schemeClr val="tx1"/>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095314-68FD-4919-B69A-04FEC013801C}"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90649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5194157"/>
            <a:ext cx="5829300" cy="123801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943725" y="5194157"/>
            <a:ext cx="5829300" cy="123801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095314-68FD-4919-B69A-04FEC013801C}"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204680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1038836"/>
            <a:ext cx="11830050" cy="377141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4763" y="4783142"/>
            <a:ext cx="5802510" cy="234414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944763" y="7127286"/>
            <a:ext cx="5802510" cy="104831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943726" y="4783142"/>
            <a:ext cx="5831087" cy="234414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6943726" y="7127286"/>
            <a:ext cx="5831087" cy="104831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095314-68FD-4919-B69A-04FEC013801C}" type="datetimeFigureOut">
              <a:rPr lang="en-US" smtClean="0"/>
              <a:t>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91099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095314-68FD-4919-B69A-04FEC013801C}" type="datetimeFigureOut">
              <a:rPr lang="en-US" smtClean="0"/>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370034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95314-68FD-4919-B69A-04FEC013801C}" type="datetimeFigureOut">
              <a:rPr lang="en-US" smtClean="0"/>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274047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1300798"/>
            <a:ext cx="4423767" cy="4552791"/>
          </a:xfrm>
        </p:spPr>
        <p:txBody>
          <a:bodyPr anchor="b"/>
          <a:lstStyle>
            <a:lvl1pPr>
              <a:defRPr sz="4800"/>
            </a:lvl1pPr>
          </a:lstStyle>
          <a:p>
            <a:r>
              <a:rPr lang="en-US" smtClean="0"/>
              <a:t>Click to edit Master title style</a:t>
            </a:r>
            <a:endParaRPr lang="en-US" dirty="0"/>
          </a:p>
        </p:txBody>
      </p:sp>
      <p:sp>
        <p:nvSpPr>
          <p:cNvPr id="3" name="Content Placeholder 2"/>
          <p:cNvSpPr>
            <a:spLocks noGrp="1"/>
          </p:cNvSpPr>
          <p:nvPr>
            <p:ph idx="1"/>
          </p:nvPr>
        </p:nvSpPr>
        <p:spPr>
          <a:xfrm>
            <a:off x="5831087" y="2809366"/>
            <a:ext cx="6943725" cy="13866140"/>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44762" y="5853589"/>
            <a:ext cx="4423767" cy="10844498"/>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95314-68FD-4919-B69A-04FEC013801C}"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1484072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1300798"/>
            <a:ext cx="4423767" cy="4552791"/>
          </a:xfrm>
        </p:spPr>
        <p:txBody>
          <a:bodyPr anchor="b"/>
          <a:lstStyle>
            <a:lvl1pPr>
              <a:defRPr sz="4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831087" y="2809366"/>
            <a:ext cx="6943725" cy="13866140"/>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smtClean="0"/>
              <a:t>Click icon to add picture</a:t>
            </a:r>
            <a:endParaRPr lang="en-US" dirty="0"/>
          </a:p>
        </p:txBody>
      </p:sp>
      <p:sp>
        <p:nvSpPr>
          <p:cNvPr id="4" name="Text Placeholder 3"/>
          <p:cNvSpPr>
            <a:spLocks noGrp="1"/>
          </p:cNvSpPr>
          <p:nvPr>
            <p:ph type="body" sz="half" idx="2"/>
          </p:nvPr>
        </p:nvSpPr>
        <p:spPr>
          <a:xfrm>
            <a:off x="944762" y="5853589"/>
            <a:ext cx="4423767" cy="10844498"/>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95314-68FD-4919-B69A-04FEC013801C}"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B05BA-0348-42F8-93EF-7E6BE1067B20}" type="slidenum">
              <a:rPr lang="en-US" smtClean="0"/>
              <a:t>‹#›</a:t>
            </a:fld>
            <a:endParaRPr lang="en-US"/>
          </a:p>
        </p:txBody>
      </p:sp>
    </p:spTree>
    <p:extLst>
      <p:ext uri="{BB962C8B-B14F-4D97-AF65-F5344CB8AC3E}">
        <p14:creationId xmlns:p14="http://schemas.microsoft.com/office/powerpoint/2010/main" val="86708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975" y="1038836"/>
            <a:ext cx="11830050" cy="377141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2975" y="5194157"/>
            <a:ext cx="11830050" cy="1238016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42975" y="18084703"/>
            <a:ext cx="3086100" cy="1038831"/>
          </a:xfrm>
          <a:prstGeom prst="rect">
            <a:avLst/>
          </a:prstGeom>
        </p:spPr>
        <p:txBody>
          <a:bodyPr vert="horz" lIns="91440" tIns="45720" rIns="91440" bIns="45720" rtlCol="0" anchor="ctr"/>
          <a:lstStyle>
            <a:lvl1pPr algn="l">
              <a:defRPr sz="1800">
                <a:solidFill>
                  <a:schemeClr val="tx1">
                    <a:tint val="75000"/>
                  </a:schemeClr>
                </a:solidFill>
              </a:defRPr>
            </a:lvl1pPr>
          </a:lstStyle>
          <a:p>
            <a:fld id="{DF095314-68FD-4919-B69A-04FEC013801C}" type="datetimeFigureOut">
              <a:rPr lang="en-US" smtClean="0"/>
              <a:t>2/15/2023</a:t>
            </a:fld>
            <a:endParaRPr lang="en-US"/>
          </a:p>
        </p:txBody>
      </p:sp>
      <p:sp>
        <p:nvSpPr>
          <p:cNvPr id="5" name="Footer Placeholder 4"/>
          <p:cNvSpPr>
            <a:spLocks noGrp="1"/>
          </p:cNvSpPr>
          <p:nvPr>
            <p:ph type="ftr" sz="quarter" idx="3"/>
          </p:nvPr>
        </p:nvSpPr>
        <p:spPr>
          <a:xfrm>
            <a:off x="4543425" y="18084703"/>
            <a:ext cx="4629150" cy="1038831"/>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686925" y="18084703"/>
            <a:ext cx="3086100" cy="1038831"/>
          </a:xfrm>
          <a:prstGeom prst="rect">
            <a:avLst/>
          </a:prstGeom>
        </p:spPr>
        <p:txBody>
          <a:bodyPr vert="horz" lIns="91440" tIns="45720" rIns="91440" bIns="45720" rtlCol="0" anchor="ctr"/>
          <a:lstStyle>
            <a:lvl1pPr algn="r">
              <a:defRPr sz="1800">
                <a:solidFill>
                  <a:schemeClr val="tx1">
                    <a:tint val="75000"/>
                  </a:schemeClr>
                </a:solidFill>
              </a:defRPr>
            </a:lvl1pPr>
          </a:lstStyle>
          <a:p>
            <a:fld id="{75AB05BA-0348-42F8-93EF-7E6BE1067B20}" type="slidenum">
              <a:rPr lang="en-US" smtClean="0"/>
              <a:t>‹#›</a:t>
            </a:fld>
            <a:endParaRPr lang="en-US"/>
          </a:p>
        </p:txBody>
      </p:sp>
    </p:spTree>
    <p:extLst>
      <p:ext uri="{BB962C8B-B14F-4D97-AF65-F5344CB8AC3E}">
        <p14:creationId xmlns:p14="http://schemas.microsoft.com/office/powerpoint/2010/main" val="2704175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tif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20" name="Group 19"/>
          <p:cNvGrpSpPr/>
          <p:nvPr/>
        </p:nvGrpSpPr>
        <p:grpSpPr>
          <a:xfrm>
            <a:off x="-35132" y="4099305"/>
            <a:ext cx="13751132" cy="17324997"/>
            <a:chOff x="15227960" y="2949280"/>
            <a:chExt cx="33528995" cy="20197208"/>
          </a:xfrm>
        </p:grpSpPr>
        <p:sp>
          <p:nvSpPr>
            <p:cNvPr id="31" name="Rectangle 30"/>
            <p:cNvSpPr/>
            <p:nvPr/>
          </p:nvSpPr>
          <p:spPr>
            <a:xfrm>
              <a:off x="15227960" y="7140227"/>
              <a:ext cx="31229073" cy="16006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3"/>
            </a:p>
          </p:txBody>
        </p:sp>
        <p:sp>
          <p:nvSpPr>
            <p:cNvPr id="32" name="TextBox 31"/>
            <p:cNvSpPr txBox="1"/>
            <p:nvPr/>
          </p:nvSpPr>
          <p:spPr>
            <a:xfrm>
              <a:off x="15313624" y="2949280"/>
              <a:ext cx="33443331" cy="562944"/>
            </a:xfrm>
            <a:prstGeom prst="rect">
              <a:avLst/>
            </a:prstGeom>
            <a:solidFill>
              <a:schemeClr val="accent1">
                <a:lumMod val="75000"/>
              </a:schemeClr>
            </a:solidFill>
          </p:spPr>
          <p:txBody>
            <a:bodyPr wrap="square" rtlCol="0">
              <a:spAutoFit/>
            </a:bodyPr>
            <a:lstStyle/>
            <a:p>
              <a:pPr algn="ctr">
                <a:spcBef>
                  <a:spcPts val="363"/>
                </a:spcBef>
                <a:spcAft>
                  <a:spcPts val="453"/>
                </a:spcAft>
              </a:pPr>
              <a:r>
                <a:rPr lang="pt-BR" sz="2538" b="1" dirty="0">
                  <a:solidFill>
                    <a:schemeClr val="bg1"/>
                  </a:solidFill>
                  <a:latin typeface="Arial" panose="020B0604020202020204" pitchFamily="34" charset="0"/>
                  <a:cs typeface="Arial" panose="020B0604020202020204" pitchFamily="34" charset="0"/>
                </a:rPr>
                <a:t>	Holographic Displays: Technical challenges and solutions</a:t>
              </a:r>
              <a:endParaRPr lang="en-US" sz="2538" b="1" dirty="0">
                <a:solidFill>
                  <a:schemeClr val="bg1"/>
                </a:solidFill>
                <a:latin typeface="Arial" panose="020B0604020202020204" pitchFamily="34" charset="0"/>
                <a:cs typeface="Arial" panose="020B0604020202020204" pitchFamily="34" charset="0"/>
              </a:endParaRPr>
            </a:p>
          </p:txBody>
        </p:sp>
      </p:grpSp>
      <p:sp>
        <p:nvSpPr>
          <p:cNvPr id="41" name="Rectangle 40"/>
          <p:cNvSpPr/>
          <p:nvPr/>
        </p:nvSpPr>
        <p:spPr>
          <a:xfrm>
            <a:off x="477928" y="15909333"/>
            <a:ext cx="12812470" cy="2392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3"/>
          </a:p>
        </p:txBody>
      </p:sp>
      <p:sp>
        <p:nvSpPr>
          <p:cNvPr id="65" name="TextBox 64"/>
          <p:cNvSpPr txBox="1"/>
          <p:nvPr/>
        </p:nvSpPr>
        <p:spPr>
          <a:xfrm>
            <a:off x="7665" y="17575019"/>
            <a:ext cx="13708335" cy="510781"/>
          </a:xfrm>
          <a:prstGeom prst="rect">
            <a:avLst/>
          </a:prstGeom>
          <a:solidFill>
            <a:schemeClr val="accent1">
              <a:lumMod val="75000"/>
            </a:schemeClr>
          </a:solidFill>
        </p:spPr>
        <p:txBody>
          <a:bodyPr wrap="square" rtlCol="0">
            <a:spAutoFit/>
          </a:bodyPr>
          <a:lstStyle/>
          <a:p>
            <a:pPr algn="ctr"/>
            <a:r>
              <a:rPr lang="en-US" sz="2719" b="1" dirty="0">
                <a:solidFill>
                  <a:schemeClr val="bg1"/>
                </a:solidFill>
                <a:latin typeface="Arial" panose="020B0604020202020204" pitchFamily="34" charset="0"/>
                <a:cs typeface="Arial" panose="020B0604020202020204" pitchFamily="34" charset="0"/>
              </a:rPr>
              <a:t>References</a:t>
            </a:r>
          </a:p>
        </p:txBody>
      </p:sp>
      <p:sp>
        <p:nvSpPr>
          <p:cNvPr id="59" name="Rectangle 58"/>
          <p:cNvSpPr/>
          <p:nvPr/>
        </p:nvSpPr>
        <p:spPr>
          <a:xfrm>
            <a:off x="50433" y="18115834"/>
            <a:ext cx="13548001" cy="1473480"/>
          </a:xfrm>
          <a:prstGeom prst="rect">
            <a:avLst/>
          </a:prstGeom>
        </p:spPr>
        <p:txBody>
          <a:bodyPr wrap="square">
            <a:spAutoFit/>
          </a:bodyPr>
          <a:lstStyle/>
          <a:p>
            <a:r>
              <a:rPr lang="en-IN" sz="1496" dirty="0"/>
              <a:t>[1]. </a:t>
            </a:r>
            <a:r>
              <a:rPr lang="en-IN" sz="1496" dirty="0" err="1"/>
              <a:t>Geng</a:t>
            </a:r>
            <a:r>
              <a:rPr lang="en-IN" sz="1496" dirty="0"/>
              <a:t>, J. Three-dimensional display technologies.  </a:t>
            </a:r>
            <a:r>
              <a:rPr lang="en-IN" sz="1496" dirty="0" err="1"/>
              <a:t>Adv</a:t>
            </a:r>
            <a:r>
              <a:rPr lang="en-IN" sz="1496" dirty="0"/>
              <a:t> Opt Photon 2013, 5, 456–535..</a:t>
            </a:r>
          </a:p>
          <a:p>
            <a:r>
              <a:rPr lang="en-IN" sz="1496" dirty="0"/>
              <a:t>[2] </a:t>
            </a:r>
            <a:r>
              <a:rPr lang="en-IN" sz="1496" dirty="0" err="1"/>
              <a:t>Liangcai</a:t>
            </a:r>
            <a:r>
              <a:rPr lang="en-IN" sz="1496" dirty="0"/>
              <a:t>, C.; Wang, Z.; Zhang, H.; </a:t>
            </a:r>
            <a:r>
              <a:rPr lang="en-IN" sz="1496" dirty="0" err="1"/>
              <a:t>Jin</a:t>
            </a:r>
            <a:r>
              <a:rPr lang="en-IN" sz="1496" dirty="0"/>
              <a:t>, G.; </a:t>
            </a:r>
            <a:r>
              <a:rPr lang="en-IN" sz="1496" dirty="0" err="1"/>
              <a:t>Gu,C</a:t>
            </a:r>
            <a:r>
              <a:rPr lang="en-IN" sz="1496" dirty="0"/>
              <a:t>. Volume holographic printing using unconventional angular multiplexing for three-dimensional display. </a:t>
            </a:r>
            <a:r>
              <a:rPr lang="en-IN" sz="1496" dirty="0" err="1"/>
              <a:t>Appl</a:t>
            </a:r>
            <a:r>
              <a:rPr lang="en-IN" sz="1496" dirty="0"/>
              <a:t> Opt 2016, 55, 6046-6051..</a:t>
            </a:r>
          </a:p>
          <a:p>
            <a:r>
              <a:rPr lang="en-IN" sz="1496" dirty="0"/>
              <a:t>[3] R. Leutz and A. Suzuki, Nonimaging Fresnel lenses: design and performance of solar concentrators vol. 83: Springer Science &amp; Business Media, 2001.</a:t>
            </a:r>
          </a:p>
          <a:p>
            <a:r>
              <a:rPr lang="en-IN" sz="1496" dirty="0"/>
              <a:t>[4] </a:t>
            </a:r>
            <a:r>
              <a:rPr lang="en-IN" sz="1496" dirty="0" err="1"/>
              <a:t>Xinhui</a:t>
            </a:r>
            <a:r>
              <a:rPr lang="en-IN" sz="1496" dirty="0"/>
              <a:t>, D.; Liu, J.; Shi, X.; Zhang, Z.; Xiao, J. Full-color see-through near-eye holographic display with 80 field of view and an expanded eye-box. Opt </a:t>
            </a:r>
            <a:r>
              <a:rPr lang="en-IN" sz="1496" dirty="0" err="1"/>
              <a:t>Exp</a:t>
            </a:r>
            <a:r>
              <a:rPr lang="en-IN" sz="1496" dirty="0"/>
              <a:t> 2020, 28, 31316-31329.</a:t>
            </a:r>
          </a:p>
        </p:txBody>
      </p:sp>
      <p:sp>
        <p:nvSpPr>
          <p:cNvPr id="33" name="TextBox 32"/>
          <p:cNvSpPr txBox="1"/>
          <p:nvPr/>
        </p:nvSpPr>
        <p:spPr>
          <a:xfrm>
            <a:off x="-1" y="4719450"/>
            <a:ext cx="4551113" cy="510781"/>
          </a:xfrm>
          <a:prstGeom prst="rect">
            <a:avLst/>
          </a:prstGeom>
          <a:solidFill>
            <a:schemeClr val="accent1">
              <a:lumMod val="75000"/>
            </a:schemeClr>
          </a:solidFill>
        </p:spPr>
        <p:txBody>
          <a:bodyPr wrap="square" rtlCol="0">
            <a:spAutoFit/>
          </a:bodyPr>
          <a:lstStyle/>
          <a:p>
            <a:pPr algn="ctr">
              <a:spcBef>
                <a:spcPts val="272"/>
              </a:spcBef>
              <a:spcAft>
                <a:spcPts val="272"/>
              </a:spcAft>
            </a:pPr>
            <a:r>
              <a:rPr lang="pt-BR" sz="2719" b="1" dirty="0">
                <a:solidFill>
                  <a:schemeClr val="bg1"/>
                </a:solidFill>
                <a:latin typeface="Times New Roman" panose="02020603050405020304" pitchFamily="18" charset="0"/>
                <a:cs typeface="Times New Roman" panose="02020603050405020304" pitchFamily="18" charset="0"/>
              </a:rPr>
              <a:t>Holographic Display</a:t>
            </a:r>
          </a:p>
        </p:txBody>
      </p:sp>
      <p:sp>
        <p:nvSpPr>
          <p:cNvPr id="34" name="TextBox 33"/>
          <p:cNvSpPr txBox="1"/>
          <p:nvPr/>
        </p:nvSpPr>
        <p:spPr>
          <a:xfrm rot="5400000">
            <a:off x="-982252" y="10247462"/>
            <a:ext cx="11320094" cy="252000"/>
          </a:xfrm>
          <a:prstGeom prst="rect">
            <a:avLst/>
          </a:prstGeom>
          <a:solidFill>
            <a:schemeClr val="accent1"/>
          </a:solidFill>
        </p:spPr>
        <p:txBody>
          <a:bodyPr wrap="square" rtlCol="0">
            <a:spAutoFit/>
          </a:bodyPr>
          <a:lstStyle/>
          <a:p>
            <a:pPr algn="ctr">
              <a:spcAft>
                <a:spcPts val="363"/>
              </a:spcAft>
            </a:pPr>
            <a:r>
              <a:rPr lang="en-US" sz="2538" b="1" dirty="0">
                <a:solidFill>
                  <a:schemeClr val="bg1"/>
                </a:solidFill>
                <a:latin typeface="Arial" panose="020B0604020202020204" pitchFamily="34" charset="0"/>
                <a:cs typeface="Arial" panose="020B0604020202020204" pitchFamily="34" charset="0"/>
              </a:rPr>
              <a:t> </a:t>
            </a:r>
          </a:p>
        </p:txBody>
      </p:sp>
      <p:sp>
        <p:nvSpPr>
          <p:cNvPr id="35" name="TextBox 34"/>
          <p:cNvSpPr txBox="1"/>
          <p:nvPr/>
        </p:nvSpPr>
        <p:spPr>
          <a:xfrm rot="5400000">
            <a:off x="4052964" y="10244372"/>
            <a:ext cx="11322000" cy="252000"/>
          </a:xfrm>
          <a:prstGeom prst="rect">
            <a:avLst/>
          </a:prstGeom>
          <a:solidFill>
            <a:schemeClr val="accent1"/>
          </a:solidFill>
        </p:spPr>
        <p:txBody>
          <a:bodyPr wrap="square" rtlCol="0">
            <a:spAutoFit/>
          </a:bodyPr>
          <a:lstStyle/>
          <a:p>
            <a:pPr algn="ctr">
              <a:spcAft>
                <a:spcPts val="363"/>
              </a:spcAft>
            </a:pPr>
            <a:r>
              <a:rPr lang="en-US" sz="2538" b="1" dirty="0">
                <a:solidFill>
                  <a:schemeClr val="bg1"/>
                </a:solidFill>
                <a:latin typeface="Arial" panose="020B0604020202020204" pitchFamily="34" charset="0"/>
                <a:cs typeface="Arial" panose="020B0604020202020204" pitchFamily="34" charset="0"/>
              </a:rPr>
              <a:t> </a:t>
            </a:r>
          </a:p>
        </p:txBody>
      </p:sp>
      <p:sp>
        <p:nvSpPr>
          <p:cNvPr id="6" name="TextBox 5"/>
          <p:cNvSpPr txBox="1"/>
          <p:nvPr/>
        </p:nvSpPr>
        <p:spPr>
          <a:xfrm>
            <a:off x="104990" y="5321196"/>
            <a:ext cx="4269400" cy="1975221"/>
          </a:xfrm>
          <a:prstGeom prst="rect">
            <a:avLst/>
          </a:prstGeom>
          <a:noFill/>
        </p:spPr>
        <p:txBody>
          <a:bodyPr wrap="square" rtlCol="0">
            <a:spAutoFit/>
          </a:bodyPr>
          <a:lstStyle/>
          <a:p>
            <a:r>
              <a:rPr lang="en-IN" sz="2447" dirty="0">
                <a:latin typeface="Times New Roman" panose="02020603050405020304" pitchFamily="18" charset="0"/>
                <a:cs typeface="Times New Roman" panose="02020603050405020304" pitchFamily="18" charset="0"/>
              </a:rPr>
              <a:t>In holographic displays, the computer generated holograms are calculated from 3D objects and they are reconstructed using spatial light modulators</a:t>
            </a:r>
            <a:endParaRPr lang="en-IN" sz="2447" dirty="0"/>
          </a:p>
        </p:txBody>
      </p:sp>
      <p:sp>
        <p:nvSpPr>
          <p:cNvPr id="39" name="TextBox 38"/>
          <p:cNvSpPr txBox="1"/>
          <p:nvPr/>
        </p:nvSpPr>
        <p:spPr>
          <a:xfrm>
            <a:off x="12418" y="7338709"/>
            <a:ext cx="4538694" cy="510781"/>
          </a:xfrm>
          <a:prstGeom prst="rect">
            <a:avLst/>
          </a:prstGeom>
          <a:solidFill>
            <a:schemeClr val="accent1">
              <a:lumMod val="75000"/>
            </a:schemeClr>
          </a:solidFill>
        </p:spPr>
        <p:txBody>
          <a:bodyPr wrap="square" rtlCol="0">
            <a:spAutoFit/>
          </a:bodyPr>
          <a:lstStyle/>
          <a:p>
            <a:pPr algn="ctr">
              <a:spcBef>
                <a:spcPts val="272"/>
              </a:spcBef>
              <a:spcAft>
                <a:spcPts val="272"/>
              </a:spcAft>
            </a:pPr>
            <a:r>
              <a:rPr lang="en-IN" sz="2719" b="1" dirty="0">
                <a:solidFill>
                  <a:schemeClr val="bg1"/>
                </a:solidFill>
                <a:latin typeface="Times New Roman" panose="02020603050405020304" pitchFamily="18" charset="0"/>
                <a:cs typeface="Times New Roman" panose="02020603050405020304" pitchFamily="18" charset="0"/>
              </a:rPr>
              <a:t>Technical challenges</a:t>
            </a:r>
            <a:endParaRPr lang="en-IN" sz="2719" dirty="0">
              <a:solidFill>
                <a:schemeClr val="bg1"/>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17389" y="13290074"/>
            <a:ext cx="4551113" cy="510781"/>
          </a:xfrm>
          <a:prstGeom prst="rect">
            <a:avLst/>
          </a:prstGeom>
          <a:solidFill>
            <a:schemeClr val="accent1">
              <a:lumMod val="75000"/>
            </a:schemeClr>
          </a:solidFill>
        </p:spPr>
        <p:txBody>
          <a:bodyPr wrap="square" rtlCol="0">
            <a:spAutoFit/>
          </a:bodyPr>
          <a:lstStyle/>
          <a:p>
            <a:pPr algn="ctr">
              <a:spcBef>
                <a:spcPts val="272"/>
              </a:spcBef>
              <a:spcAft>
                <a:spcPts val="272"/>
              </a:spcAft>
            </a:pPr>
            <a:r>
              <a:rPr lang="pt-BR" sz="2719" b="1" dirty="0">
                <a:solidFill>
                  <a:schemeClr val="bg1"/>
                </a:solidFill>
                <a:latin typeface="Times New Roman" panose="02020603050405020304" pitchFamily="18" charset="0"/>
                <a:cs typeface="Times New Roman" panose="02020603050405020304" pitchFamily="18" charset="0"/>
              </a:rPr>
              <a:t>Section I: Algorithms</a:t>
            </a:r>
          </a:p>
        </p:txBody>
      </p:sp>
      <p:sp>
        <p:nvSpPr>
          <p:cNvPr id="15" name="TextBox 14"/>
          <p:cNvSpPr txBox="1"/>
          <p:nvPr/>
        </p:nvSpPr>
        <p:spPr>
          <a:xfrm>
            <a:off x="4916134" y="4766281"/>
            <a:ext cx="4514511" cy="2428742"/>
          </a:xfrm>
          <a:prstGeom prst="rect">
            <a:avLst/>
          </a:prstGeom>
          <a:noFill/>
        </p:spPr>
        <p:txBody>
          <a:bodyPr wrap="square" rtlCol="0">
            <a:spAutoFit/>
          </a:bodyPr>
          <a:lstStyle/>
          <a:p>
            <a:pPr marL="342900" indent="-342900" algn="just">
              <a:spcBef>
                <a:spcPts val="272"/>
              </a:spcBef>
              <a:spcAft>
                <a:spcPts val="272"/>
              </a:spcAft>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real-time computation of complex holographic patterns with huge information capacities for multi-</a:t>
            </a:r>
            <a:r>
              <a:rPr lang="en-IN" sz="2400" dirty="0" err="1">
                <a:latin typeface="Times New Roman" panose="02020603050405020304" pitchFamily="18" charset="0"/>
                <a:cs typeface="Times New Roman" panose="02020603050405020304" pitchFamily="18" charset="0"/>
              </a:rPr>
              <a:t>color</a:t>
            </a:r>
            <a:r>
              <a:rPr lang="en-IN" sz="2400" dirty="0">
                <a:latin typeface="Times New Roman" panose="02020603050405020304" pitchFamily="18" charset="0"/>
                <a:cs typeface="Times New Roman" panose="02020603050405020304" pitchFamily="18" charset="0"/>
              </a:rPr>
              <a:t>, wide-angle.</a:t>
            </a:r>
          </a:p>
          <a:p>
            <a:pPr marL="310829" indent="-310829" algn="just">
              <a:spcBef>
                <a:spcPts val="272"/>
              </a:spcBef>
              <a:spcAft>
                <a:spcPts val="272"/>
              </a:spcAft>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 large-image Systems. </a:t>
            </a:r>
          </a:p>
        </p:txBody>
      </p:sp>
      <p:sp>
        <p:nvSpPr>
          <p:cNvPr id="49" name="TextBox 48"/>
          <p:cNvSpPr txBox="1"/>
          <p:nvPr/>
        </p:nvSpPr>
        <p:spPr>
          <a:xfrm>
            <a:off x="9880942" y="8928746"/>
            <a:ext cx="3835058" cy="523220"/>
          </a:xfrm>
          <a:prstGeom prst="rect">
            <a:avLst/>
          </a:prstGeom>
          <a:solidFill>
            <a:schemeClr val="accent1">
              <a:lumMod val="75000"/>
            </a:schemeClr>
          </a:solidFill>
        </p:spPr>
        <p:txBody>
          <a:bodyPr wrap="square" rtlCol="0">
            <a:spAutoFit/>
          </a:bodyPr>
          <a:lstStyle/>
          <a:p>
            <a:pPr algn="ctr">
              <a:spcBef>
                <a:spcPts val="272"/>
              </a:spcBef>
              <a:spcAft>
                <a:spcPts val="272"/>
              </a:spcAft>
            </a:pPr>
            <a:r>
              <a:rPr lang="en-US" sz="2719" b="1" dirty="0">
                <a:solidFill>
                  <a:schemeClr val="bg1"/>
                </a:solidFill>
                <a:latin typeface="Times New Roman" panose="02020603050405020304" pitchFamily="18" charset="0"/>
                <a:cs typeface="Times New Roman" panose="02020603050405020304" pitchFamily="18" charset="0"/>
              </a:rPr>
              <a:t>Section III: Devices</a:t>
            </a:r>
          </a:p>
        </p:txBody>
      </p:sp>
      <p:sp>
        <p:nvSpPr>
          <p:cNvPr id="54" name="TextBox 53"/>
          <p:cNvSpPr txBox="1"/>
          <p:nvPr/>
        </p:nvSpPr>
        <p:spPr>
          <a:xfrm>
            <a:off x="0" y="2083841"/>
            <a:ext cx="13716000" cy="504000"/>
          </a:xfrm>
          <a:prstGeom prst="rect">
            <a:avLst/>
          </a:prstGeom>
          <a:solidFill>
            <a:schemeClr val="accent1">
              <a:lumMod val="75000"/>
            </a:schemeClr>
          </a:solidFill>
        </p:spPr>
        <p:txBody>
          <a:bodyPr wrap="square" rtlCol="0">
            <a:spAutoFit/>
          </a:bodyPr>
          <a:lstStyle/>
          <a:p>
            <a:pPr algn="ctr">
              <a:spcAft>
                <a:spcPts val="363"/>
              </a:spcAft>
            </a:pPr>
            <a:r>
              <a:rPr lang="en-US" sz="2538" b="1" dirty="0">
                <a:solidFill>
                  <a:schemeClr val="bg1"/>
                </a:solidFill>
                <a:latin typeface="Arial" panose="020B0604020202020204" pitchFamily="34" charset="0"/>
                <a:cs typeface="Arial" panose="020B0604020202020204" pitchFamily="34" charset="0"/>
              </a:rPr>
              <a:t>Abstract </a:t>
            </a:r>
          </a:p>
        </p:txBody>
      </p:sp>
      <p:sp>
        <p:nvSpPr>
          <p:cNvPr id="25" name="TextBox 24"/>
          <p:cNvSpPr txBox="1"/>
          <p:nvPr/>
        </p:nvSpPr>
        <p:spPr>
          <a:xfrm>
            <a:off x="0" y="2630470"/>
            <a:ext cx="13716000" cy="1477328"/>
          </a:xfrm>
          <a:prstGeom prst="rect">
            <a:avLst/>
          </a:prstGeom>
          <a:noFill/>
        </p:spPr>
        <p:txBody>
          <a:bodyPr wrap="square" rtlCol="0">
            <a:spAutoFit/>
          </a:bodyPr>
          <a:lstStyle/>
          <a:p>
            <a:pPr algn="just"/>
            <a:r>
              <a:rPr lang="en-IN" sz="1800" dirty="0">
                <a:latin typeface="Times New Roman" panose="02020603050405020304" pitchFamily="18" charset="0"/>
                <a:cs typeface="Times New Roman" panose="02020603050405020304" pitchFamily="18" charset="0"/>
              </a:rPr>
              <a:t>Holography is a prominent 3D display approach as it offers a realistic 3D display without the need for special glasses. The core of dynamic holographic displays is spatial light modulator (SLM) technology. However, owing to the limited resolution and large pixel size of SLMs, holographic displays suffer from certain bottlenecks such as limited field of view (FOV) and narrow viewing angle. To develop a holographic display at the commercial level, it is crucial to solve these problems. A variety of probable solutions to these challenges may be found in the literature. In this review, we discuss the essence of these approaches. </a:t>
            </a:r>
            <a:endParaRPr lang="en-US" sz="3200"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104989" y="13948439"/>
            <a:ext cx="4372999" cy="2054409"/>
          </a:xfrm>
          <a:prstGeom prst="rect">
            <a:avLst/>
          </a:prstGeom>
          <a:noFill/>
        </p:spPr>
        <p:txBody>
          <a:bodyPr wrap="square" rtlCol="0">
            <a:spAutoFit/>
          </a:bodyPr>
          <a:lstStyle/>
          <a:p>
            <a:pPr algn="just">
              <a:spcBef>
                <a:spcPts val="272"/>
              </a:spcBef>
              <a:spcAft>
                <a:spcPts val="272"/>
              </a:spcAft>
            </a:pPr>
            <a:r>
              <a:rPr lang="en-IN" sz="2400" dirty="0">
                <a:latin typeface="Times New Roman" panose="02020603050405020304" pitchFamily="18" charset="0"/>
                <a:cs typeface="Times New Roman" panose="02020603050405020304" pitchFamily="18" charset="0"/>
              </a:rPr>
              <a:t>One of the most important aspects of holographic displays is CGH generation. </a:t>
            </a:r>
          </a:p>
          <a:p>
            <a:pPr algn="just">
              <a:spcBef>
                <a:spcPts val="272"/>
              </a:spcBef>
              <a:spcAft>
                <a:spcPts val="272"/>
              </a:spcAft>
            </a:pPr>
            <a:r>
              <a:rPr lang="en-IN" sz="2400" dirty="0">
                <a:latin typeface="Times New Roman" panose="02020603050405020304" pitchFamily="18" charset="0"/>
                <a:cs typeface="Times New Roman" panose="02020603050405020304" pitchFamily="18" charset="0"/>
              </a:rPr>
              <a:t>The main objective of these algorithms is:-</a:t>
            </a:r>
          </a:p>
        </p:txBody>
      </p:sp>
      <p:sp>
        <p:nvSpPr>
          <p:cNvPr id="30" name="TextBox 29"/>
          <p:cNvSpPr txBox="1"/>
          <p:nvPr/>
        </p:nvSpPr>
        <p:spPr>
          <a:xfrm>
            <a:off x="50433" y="7910669"/>
            <a:ext cx="4499505" cy="5901616"/>
          </a:xfrm>
          <a:prstGeom prst="rect">
            <a:avLst/>
          </a:prstGeom>
          <a:noFill/>
        </p:spPr>
        <p:txBody>
          <a:bodyPr wrap="square" rtlCol="0">
            <a:spAutoFit/>
          </a:bodyPr>
          <a:lstStyle/>
          <a:p>
            <a:pPr marL="310829" indent="-310829" algn="just">
              <a:spcBef>
                <a:spcPts val="272"/>
              </a:spcBef>
              <a:spcAft>
                <a:spcPts val="272"/>
              </a:spcAft>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Field of View (FOV)</a:t>
            </a:r>
          </a:p>
          <a:p>
            <a:pPr marL="310829" indent="-310829" algn="just">
              <a:spcBef>
                <a:spcPts val="272"/>
              </a:spcBef>
              <a:spcAft>
                <a:spcPts val="272"/>
              </a:spcAft>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Space Bandwidth Product (SBP) of the hologram</a:t>
            </a:r>
          </a:p>
          <a:p>
            <a:pPr marL="310829" indent="-310829" algn="just">
              <a:spcBef>
                <a:spcPts val="272"/>
              </a:spcBef>
              <a:spcAft>
                <a:spcPts val="272"/>
              </a:spcAft>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The display quality </a:t>
            </a:r>
          </a:p>
          <a:p>
            <a:pPr algn="just">
              <a:spcBef>
                <a:spcPts val="272"/>
              </a:spcBef>
              <a:spcAft>
                <a:spcPts val="272"/>
              </a:spcAft>
            </a:pPr>
            <a:r>
              <a:rPr lang="en-IN" sz="2400" dirty="0">
                <a:latin typeface="Times New Roman" panose="02020603050405020304" pitchFamily="18" charset="0"/>
                <a:cs typeface="Times New Roman" panose="02020603050405020304" pitchFamily="18" charset="0"/>
              </a:rPr>
              <a:t> are all constrained by the size and pixel pitch of commercially available SLMs. From the literature survey, computer generated hologram (CGH) </a:t>
            </a:r>
            <a:r>
              <a:rPr lang="en-IN" sz="2400" dirty="0" smtClean="0">
                <a:latin typeface="Times New Roman" panose="02020603050405020304" pitchFamily="18" charset="0"/>
                <a:cs typeface="Times New Roman" panose="02020603050405020304" pitchFamily="18" charset="0"/>
              </a:rPr>
              <a:t>algorithms, number/configuration </a:t>
            </a:r>
            <a:r>
              <a:rPr lang="en-IN" sz="2400" dirty="0">
                <a:latin typeface="Times New Roman" panose="02020603050405020304" pitchFamily="18" charset="0"/>
                <a:cs typeface="Times New Roman" panose="02020603050405020304" pitchFamily="18" charset="0"/>
              </a:rPr>
              <a:t>of display systems, and the optical devices are identified as the three most promising candidates for the above purpose.</a:t>
            </a:r>
            <a:endParaRPr lang="pt-BR" sz="2400" dirty="0">
              <a:latin typeface="Times New Roman" panose="02020603050405020304" pitchFamily="18" charset="0"/>
              <a:cs typeface="Times New Roman" panose="02020603050405020304" pitchFamily="18" charset="0"/>
            </a:endParaRPr>
          </a:p>
          <a:p>
            <a:endParaRPr lang="en-IN" sz="2400" dirty="0"/>
          </a:p>
        </p:txBody>
      </p:sp>
      <p:sp>
        <p:nvSpPr>
          <p:cNvPr id="36" name="TextBox 35"/>
          <p:cNvSpPr txBox="1"/>
          <p:nvPr/>
        </p:nvSpPr>
        <p:spPr>
          <a:xfrm>
            <a:off x="4958771" y="7470695"/>
            <a:ext cx="4566218" cy="3776425"/>
          </a:xfrm>
          <a:prstGeom prst="rect">
            <a:avLst/>
          </a:prstGeom>
          <a:noFill/>
        </p:spPr>
        <p:txBody>
          <a:bodyPr wrap="square" rtlCol="0">
            <a:spAutoFit/>
          </a:bodyPr>
          <a:lstStyle/>
          <a:p>
            <a:endParaRPr lang="en-IN" dirty="0"/>
          </a:p>
        </p:txBody>
      </p:sp>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607" y="7192527"/>
            <a:ext cx="4842840" cy="3636000"/>
          </a:xfrm>
          <a:prstGeom prst="rect">
            <a:avLst/>
          </a:prstGeom>
        </p:spPr>
      </p:pic>
      <p:sp>
        <p:nvSpPr>
          <p:cNvPr id="61" name="TextBox 60"/>
          <p:cNvSpPr txBox="1"/>
          <p:nvPr/>
        </p:nvSpPr>
        <p:spPr>
          <a:xfrm>
            <a:off x="4794607" y="12116895"/>
            <a:ext cx="4842839" cy="523220"/>
          </a:xfrm>
          <a:prstGeom prst="rect">
            <a:avLst/>
          </a:prstGeom>
          <a:solidFill>
            <a:schemeClr val="accent1">
              <a:lumMod val="75000"/>
            </a:schemeClr>
          </a:solidFill>
        </p:spPr>
        <p:txBody>
          <a:bodyPr wrap="square" rtlCol="0">
            <a:spAutoFit/>
          </a:bodyPr>
          <a:lstStyle/>
          <a:p>
            <a:pPr algn="ctr">
              <a:spcBef>
                <a:spcPts val="272"/>
              </a:spcBef>
              <a:spcAft>
                <a:spcPts val="272"/>
              </a:spcAft>
            </a:pPr>
            <a:r>
              <a:rPr lang="pt-BR" sz="2719" b="1" dirty="0">
                <a:solidFill>
                  <a:schemeClr val="bg1"/>
                </a:solidFill>
                <a:latin typeface="Times New Roman" panose="02020603050405020304" pitchFamily="18" charset="0"/>
                <a:cs typeface="Times New Roman" panose="02020603050405020304" pitchFamily="18" charset="0"/>
              </a:rPr>
              <a:t>Section II: Systems</a:t>
            </a:r>
          </a:p>
        </p:txBody>
      </p:sp>
      <p:sp>
        <p:nvSpPr>
          <p:cNvPr id="38" name="TextBox 37"/>
          <p:cNvSpPr txBox="1"/>
          <p:nvPr/>
        </p:nvSpPr>
        <p:spPr>
          <a:xfrm>
            <a:off x="4876946" y="10828527"/>
            <a:ext cx="4648043" cy="1163176"/>
          </a:xfrm>
          <a:prstGeom prst="rect">
            <a:avLst/>
          </a:prstGeom>
          <a:noFill/>
        </p:spPr>
        <p:txBody>
          <a:bodyPr wrap="square" rtlCol="0">
            <a:spAutoFit/>
          </a:bodyPr>
          <a:lstStyle/>
          <a:p>
            <a:endParaRPr lang="en-IN" dirty="0"/>
          </a:p>
        </p:txBody>
      </p:sp>
      <p:sp>
        <p:nvSpPr>
          <p:cNvPr id="40" name="TextBox 39"/>
          <p:cNvSpPr txBox="1"/>
          <p:nvPr/>
        </p:nvSpPr>
        <p:spPr>
          <a:xfrm>
            <a:off x="4867876" y="10828527"/>
            <a:ext cx="4730592" cy="1200329"/>
          </a:xfrm>
          <a:prstGeom prst="rect">
            <a:avLst/>
          </a:prstGeom>
          <a:noFill/>
        </p:spPr>
        <p:txBody>
          <a:bodyPr wrap="square" rtlCol="0">
            <a:spAutoFit/>
          </a:bodyPr>
          <a:lstStyle/>
          <a:p>
            <a:r>
              <a:rPr lang="en-IN" sz="2400" dirty="0" smtClean="0">
                <a:latin typeface="Times New Roman" panose="02020603050405020304" pitchFamily="18" charset="0"/>
                <a:cs typeface="Times New Roman" panose="02020603050405020304" pitchFamily="18" charset="0"/>
              </a:rPr>
              <a:t>However</a:t>
            </a:r>
            <a:r>
              <a:rPr lang="en-IN" sz="2400" dirty="0">
                <a:latin typeface="Times New Roman" panose="02020603050405020304" pitchFamily="18" charset="0"/>
                <a:cs typeface="Times New Roman" panose="02020603050405020304" pitchFamily="18" charset="0"/>
              </a:rPr>
              <a:t>, the spatial frequency and physical size of the CGH affect its information capacity</a:t>
            </a:r>
            <a:endParaRPr lang="en-IN" sz="2400" dirty="0"/>
          </a:p>
        </p:txBody>
      </p:sp>
      <p:sp>
        <p:nvSpPr>
          <p:cNvPr id="66" name="TextBox 65"/>
          <p:cNvSpPr txBox="1"/>
          <p:nvPr/>
        </p:nvSpPr>
        <p:spPr>
          <a:xfrm>
            <a:off x="-4326" y="16026035"/>
            <a:ext cx="13716000" cy="510781"/>
          </a:xfrm>
          <a:prstGeom prst="rect">
            <a:avLst/>
          </a:prstGeom>
          <a:solidFill>
            <a:schemeClr val="accent1">
              <a:lumMod val="75000"/>
            </a:schemeClr>
          </a:solidFill>
        </p:spPr>
        <p:txBody>
          <a:bodyPr wrap="square" rtlCol="0">
            <a:spAutoFit/>
          </a:bodyPr>
          <a:lstStyle/>
          <a:p>
            <a:pPr algn="ctr"/>
            <a:r>
              <a:rPr lang="en-US" sz="2719" b="1" dirty="0" smtClean="0">
                <a:solidFill>
                  <a:schemeClr val="bg1"/>
                </a:solidFill>
                <a:latin typeface="Arial" panose="020B0604020202020204" pitchFamily="34" charset="0"/>
                <a:cs typeface="Arial" panose="020B0604020202020204" pitchFamily="34" charset="0"/>
              </a:rPr>
              <a:t>Conclusions </a:t>
            </a:r>
            <a:endParaRPr lang="en-US" sz="2719" b="1" dirty="0">
              <a:solidFill>
                <a:schemeClr val="bg1"/>
              </a:solidFill>
              <a:latin typeface="Arial" panose="020B0604020202020204" pitchFamily="34" charset="0"/>
              <a:cs typeface="Arial" panose="020B0604020202020204" pitchFamily="34" charset="0"/>
            </a:endParaRPr>
          </a:p>
        </p:txBody>
      </p:sp>
      <p:sp>
        <p:nvSpPr>
          <p:cNvPr id="55" name="TextBox 54"/>
          <p:cNvSpPr txBox="1"/>
          <p:nvPr/>
        </p:nvSpPr>
        <p:spPr>
          <a:xfrm>
            <a:off x="80413" y="16546208"/>
            <a:ext cx="13548001" cy="1015663"/>
          </a:xfrm>
          <a:prstGeom prst="rect">
            <a:avLst/>
          </a:prstGeom>
          <a:noFill/>
        </p:spPr>
        <p:txBody>
          <a:bodyPr wrap="square" rtlCol="0">
            <a:spAutoFit/>
          </a:bodyPr>
          <a:lstStyle/>
          <a:p>
            <a:r>
              <a:rPr lang="en-IN" sz="2000" dirty="0" smtClean="0">
                <a:latin typeface="Times New Roman" panose="02020603050405020304" pitchFamily="18" charset="0"/>
                <a:cs typeface="Times New Roman" panose="02020603050405020304" pitchFamily="18" charset="0"/>
              </a:rPr>
              <a:t>This </a:t>
            </a:r>
            <a:r>
              <a:rPr lang="en-IN" sz="2000" dirty="0">
                <a:latin typeface="Times New Roman" panose="02020603050405020304" pitchFamily="18" charset="0"/>
                <a:cs typeface="Times New Roman" panose="02020603050405020304" pitchFamily="18" charset="0"/>
              </a:rPr>
              <a:t>paper reviews the current state-of-the-art of the FOV expansion for the holographic displays. CGH </a:t>
            </a:r>
            <a:r>
              <a:rPr lang="en-IN" sz="2000">
                <a:latin typeface="Times New Roman" panose="02020603050405020304" pitchFamily="18" charset="0"/>
                <a:cs typeface="Times New Roman" panose="02020603050405020304" pitchFamily="18" charset="0"/>
              </a:rPr>
              <a:t>generation </a:t>
            </a:r>
            <a:r>
              <a:rPr lang="en-IN" sz="2000" smtClean="0">
                <a:latin typeface="Times New Roman" panose="02020603050405020304" pitchFamily="18" charset="0"/>
                <a:cs typeface="Times New Roman" panose="02020603050405020304" pitchFamily="18" charset="0"/>
              </a:rPr>
              <a:t>algorithms, </a:t>
            </a:r>
            <a:r>
              <a:rPr lang="en-IN" sz="2000" dirty="0" smtClean="0">
                <a:latin typeface="Times New Roman" panose="02020603050405020304" pitchFamily="18" charset="0"/>
                <a:cs typeface="Times New Roman" panose="02020603050405020304" pitchFamily="18" charset="0"/>
              </a:rPr>
              <a:t>configuration </a:t>
            </a:r>
            <a:r>
              <a:rPr lang="en-IN" sz="2000" dirty="0">
                <a:latin typeface="Times New Roman" panose="02020603050405020304" pitchFamily="18" charset="0"/>
                <a:cs typeface="Times New Roman" panose="02020603050405020304" pitchFamily="18" charset="0"/>
              </a:rPr>
              <a:t>of display systems, and the optical devices are identified as the three most promising candidates for the above purpose. The combination of different primitive methods into an optimized algorithm is a good solution to enhance the FOV.</a:t>
            </a:r>
          </a:p>
        </p:txBody>
      </p:sp>
      <p:sp>
        <p:nvSpPr>
          <p:cNvPr id="57" name="TextBox 56"/>
          <p:cNvSpPr txBox="1"/>
          <p:nvPr/>
        </p:nvSpPr>
        <p:spPr>
          <a:xfrm>
            <a:off x="-17389" y="25336"/>
            <a:ext cx="13729063" cy="1993482"/>
          </a:xfrm>
          <a:prstGeom prst="rect">
            <a:avLst/>
          </a:prstGeom>
          <a:gradFill>
            <a:gsLst>
              <a:gs pos="0">
                <a:schemeClr val="accent1">
                  <a:lumMod val="5000"/>
                  <a:lumOff val="95000"/>
                </a:schemeClr>
              </a:gs>
              <a:gs pos="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IN" dirty="0"/>
          </a:p>
        </p:txBody>
      </p:sp>
      <p:sp>
        <p:nvSpPr>
          <p:cNvPr id="58" name="Rectangle 57"/>
          <p:cNvSpPr/>
          <p:nvPr/>
        </p:nvSpPr>
        <p:spPr>
          <a:xfrm>
            <a:off x="104989" y="-3891"/>
            <a:ext cx="13336691" cy="3267561"/>
          </a:xfrm>
          <a:prstGeom prst="rect">
            <a:avLst/>
          </a:prstGeom>
        </p:spPr>
        <p:txBody>
          <a:bodyPr wrap="square">
            <a:spAutoFit/>
          </a:bodyPr>
          <a:lstStyle/>
          <a:p>
            <a:pPr algn="ctr">
              <a:spcAft>
                <a:spcPts val="1000"/>
              </a:spcAft>
            </a:pPr>
            <a:r>
              <a:rPr lang="en-IN" sz="3200" b="1" dirty="0" smtClean="0">
                <a:solidFill>
                  <a:schemeClr val="tx1">
                    <a:lumMod val="65000"/>
                    <a:lumOff val="35000"/>
                  </a:schemeClr>
                </a:solidFill>
                <a:latin typeface="Times New Roman" panose="02020603050405020304" pitchFamily="18" charset="0"/>
                <a:cs typeface="Times New Roman" panose="02020603050405020304" pitchFamily="18" charset="0"/>
              </a:rPr>
              <a:t>Field of view enhancement of dynamic holographic displays using algorithms</a:t>
            </a:r>
            <a:r>
              <a:rPr lang="en-IN" sz="2800" b="1" dirty="0" smtClean="0">
                <a:solidFill>
                  <a:schemeClr val="tx1">
                    <a:lumMod val="65000"/>
                    <a:lumOff val="35000"/>
                  </a:schemeClr>
                </a:solidFill>
                <a:latin typeface="Times New Roman" panose="02020603050405020304" pitchFamily="18" charset="0"/>
                <a:cs typeface="Times New Roman" panose="02020603050405020304" pitchFamily="18" charset="0"/>
              </a:rPr>
              <a:t>, devices, and systems: A review</a:t>
            </a:r>
          </a:p>
          <a:p>
            <a:pPr algn="ctr">
              <a:spcAft>
                <a:spcPts val="1000"/>
              </a:spcAft>
            </a:pPr>
            <a:r>
              <a:rPr lang="en-US" sz="1800" b="1" dirty="0" smtClean="0">
                <a:latin typeface="Times New Roman" panose="02020603050405020304" pitchFamily="18" charset="0"/>
                <a:cs typeface="Times New Roman" panose="02020603050405020304" pitchFamily="18" charset="0"/>
              </a:rPr>
              <a:t>Monika Rani, Narmada Joshi, Bhargab Das, Raj Kumar*</a:t>
            </a:r>
          </a:p>
          <a:p>
            <a:pPr algn="ctr"/>
            <a:r>
              <a:rPr lang="en-US" sz="1800" b="1" baseline="30000" dirty="0" smtClean="0">
                <a:latin typeface="Times New Roman" panose="02020603050405020304" pitchFamily="18" charset="0"/>
                <a:cs typeface="Times New Roman" panose="02020603050405020304" pitchFamily="18" charset="0"/>
              </a:rPr>
              <a:t>CSIR-Central Scientific Instruments Organization, Sector 30C, Chandigarh, 160030, India</a:t>
            </a:r>
          </a:p>
          <a:p>
            <a:pPr algn="ctr"/>
            <a:r>
              <a:rPr lang="en-US" sz="1800" b="1" i="1" dirty="0" smtClean="0">
                <a:latin typeface="Times New Roman" panose="02020603050405020304" pitchFamily="18" charset="0"/>
                <a:ea typeface="Times New Roman" panose="02020603050405020304" pitchFamily="18" charset="0"/>
                <a:cs typeface="Times New Roman" panose="02020603050405020304" pitchFamily="18" charset="0"/>
              </a:rPr>
              <a:t>Email: </a:t>
            </a:r>
            <a:r>
              <a:rPr lang="en-US" sz="1800" b="1" i="1" dirty="0" smtClean="0">
                <a:solidFill>
                  <a:schemeClr val="accent4"/>
                </a:solidFill>
                <a:latin typeface="Times New Roman" panose="02020603050405020304" pitchFamily="18" charset="0"/>
                <a:ea typeface="Times New Roman" panose="02020603050405020304" pitchFamily="18" charset="0"/>
                <a:cs typeface="Times New Roman" panose="02020603050405020304" pitchFamily="18" charset="0"/>
              </a:rPr>
              <a:t>raj.optics@csio.res.in</a:t>
            </a:r>
          </a:p>
          <a:p>
            <a:pPr algn="ctr">
              <a:spcAft>
                <a:spcPts val="1000"/>
              </a:spcAft>
            </a:pPr>
            <a:endParaRPr lang="en-IN" sz="3200" b="1" dirty="0" smtClean="0">
              <a:solidFill>
                <a:schemeClr val="accent1"/>
              </a:solidFill>
              <a:latin typeface="Times New Roman" panose="02020603050405020304" pitchFamily="18" charset="0"/>
              <a:cs typeface="Times New Roman" panose="02020603050405020304" pitchFamily="18" charset="0"/>
            </a:endParaRPr>
          </a:p>
          <a:p>
            <a:pPr algn="ctr">
              <a:spcAft>
                <a:spcPts val="1000"/>
              </a:spcAft>
            </a:pPr>
            <a:endParaRPr lang="en-US" sz="3200" b="1" dirty="0">
              <a:solidFill>
                <a:schemeClr val="accent1"/>
              </a:solidFill>
              <a:latin typeface="Times New Roman" panose="02020603050405020304" pitchFamily="18" charset="0"/>
              <a:cs typeface="Times New Roman" panose="02020603050405020304" pitchFamily="18" charset="0"/>
            </a:endParaRPr>
          </a:p>
        </p:txBody>
      </p:sp>
      <p:pic>
        <p:nvPicPr>
          <p:cNvPr id="68" name="Picture 4" descr="CSIR-CSIO (@CSIR_CSIO) / Twitter">
            <a:extLst>
              <a:ext uri="{FF2B5EF4-FFF2-40B4-BE49-F238E27FC236}">
                <a16:creationId xmlns:a16="http://schemas.microsoft.com/office/drawing/2014/main" id="{6BD6483B-3313-0D6F-14BB-96E9D62725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5" y="594480"/>
            <a:ext cx="1395090" cy="1395090"/>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61"/>
          <p:cNvSpPr txBox="1"/>
          <p:nvPr/>
        </p:nvSpPr>
        <p:spPr>
          <a:xfrm>
            <a:off x="4916135" y="12788153"/>
            <a:ext cx="4469148" cy="449565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SLMs are used in holographic displays to replicate wave fronts of an object.FOV </a:t>
            </a:r>
            <a:r>
              <a:rPr lang="en-US" sz="2400" dirty="0" smtClean="0"/>
              <a:t>reconstructed </a:t>
            </a:r>
            <a:r>
              <a:rPr lang="en-US" sz="2400" dirty="0"/>
              <a:t>images is relatively constrained because small size of available </a:t>
            </a:r>
            <a:r>
              <a:rPr lang="en-US" sz="2400" dirty="0" smtClean="0"/>
              <a:t>SLM.To </a:t>
            </a:r>
            <a:r>
              <a:rPr lang="en-US" sz="2400" dirty="0"/>
              <a:t>display the calculated digital holograms, spatial </a:t>
            </a:r>
            <a:r>
              <a:rPr lang="en-US" sz="2400" dirty="0" smtClean="0"/>
              <a:t>light </a:t>
            </a:r>
            <a:endParaRPr lang="en-US" sz="3200" dirty="0"/>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endParaRPr lang="en-IN" dirty="0"/>
          </a:p>
        </p:txBody>
      </p:sp>
      <p:pic>
        <p:nvPicPr>
          <p:cNvPr id="72" name="Picture 7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32763" y="11510928"/>
            <a:ext cx="3876035" cy="3025542"/>
          </a:xfrm>
          <a:prstGeom prst="rect">
            <a:avLst/>
          </a:prstGeom>
        </p:spPr>
      </p:pic>
      <p:sp>
        <p:nvSpPr>
          <p:cNvPr id="69" name="TextBox 68"/>
          <p:cNvSpPr txBox="1"/>
          <p:nvPr/>
        </p:nvSpPr>
        <p:spPr>
          <a:xfrm>
            <a:off x="9997284" y="9608446"/>
            <a:ext cx="3711514" cy="193899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optical devices used in the optical configurations also have a significant contribution in enhancement of FOV</a:t>
            </a:r>
            <a:endParaRPr lang="en-IN" sz="2400" dirty="0">
              <a:latin typeface="Times New Roman" panose="02020603050405020304" pitchFamily="18" charset="0"/>
              <a:cs typeface="Times New Roman" panose="02020603050405020304" pitchFamily="18" charset="0"/>
            </a:endParaRPr>
          </a:p>
        </p:txBody>
      </p:sp>
      <p:sp>
        <p:nvSpPr>
          <p:cNvPr id="70" name="TextBox 69"/>
          <p:cNvSpPr txBox="1"/>
          <p:nvPr/>
        </p:nvSpPr>
        <p:spPr>
          <a:xfrm>
            <a:off x="9902939" y="14516100"/>
            <a:ext cx="3760397" cy="1569660"/>
          </a:xfrm>
          <a:prstGeom prst="rect">
            <a:avLst/>
          </a:prstGeom>
          <a:noFill/>
        </p:spPr>
        <p:txBody>
          <a:bodyPr wrap="square" rtlCol="0">
            <a:spAutoFit/>
          </a:bodyPr>
          <a:lstStyle/>
          <a:p>
            <a:r>
              <a:rPr lang="en-US" sz="2400" dirty="0"/>
              <a:t>T</a:t>
            </a:r>
            <a:r>
              <a:rPr lang="en-US" sz="2400" dirty="0" smtClean="0"/>
              <a:t>he development </a:t>
            </a:r>
            <a:r>
              <a:rPr lang="en-US" sz="2400" dirty="0"/>
              <a:t>of such devices are helpful in realization of holographic displays with wide FOV.</a:t>
            </a:r>
            <a:endParaRPr lang="en-IN" sz="2400" dirty="0"/>
          </a:p>
        </p:txBody>
      </p:sp>
      <p:pic>
        <p:nvPicPr>
          <p:cNvPr id="76" name="Picture 75"/>
          <p:cNvPicPr>
            <a:picLocks noChangeAspect="1"/>
          </p:cNvPicPr>
          <p:nvPr/>
        </p:nvPicPr>
        <p:blipFill>
          <a:blip r:embed="rId6"/>
          <a:stretch>
            <a:fillRect/>
          </a:stretch>
        </p:blipFill>
        <p:spPr>
          <a:xfrm>
            <a:off x="9950111" y="5791480"/>
            <a:ext cx="3666052" cy="3147636"/>
          </a:xfrm>
          <a:prstGeom prst="rect">
            <a:avLst/>
          </a:prstGeom>
        </p:spPr>
      </p:pic>
      <p:sp>
        <p:nvSpPr>
          <p:cNvPr id="73" name="TextBox 72"/>
          <p:cNvSpPr txBox="1"/>
          <p:nvPr/>
        </p:nvSpPr>
        <p:spPr>
          <a:xfrm>
            <a:off x="9950111" y="4766281"/>
            <a:ext cx="3585086" cy="1806328"/>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t>modulators </a:t>
            </a:r>
            <a:r>
              <a:rPr lang="en-US" sz="2400" dirty="0"/>
              <a:t>(SLM) are one of the widely </a:t>
            </a:r>
            <a:r>
              <a:rPr lang="en-US" sz="2400" dirty="0" smtClean="0"/>
              <a:t>used. </a:t>
            </a:r>
            <a:endParaRPr lang="en-US" sz="2400" dirty="0"/>
          </a:p>
          <a:p>
            <a:endParaRPr lang="en-US" sz="3200" dirty="0"/>
          </a:p>
          <a:p>
            <a:endParaRPr lang="en-IN" dirty="0"/>
          </a:p>
        </p:txBody>
      </p:sp>
    </p:spTree>
    <p:extLst>
      <p:ext uri="{BB962C8B-B14F-4D97-AF65-F5344CB8AC3E}">
        <p14:creationId xmlns:p14="http://schemas.microsoft.com/office/powerpoint/2010/main" val="1105944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793</TotalTime>
  <Words>603</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Company>SIU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Howes</dc:creator>
  <cp:lastModifiedBy>Sanjit Debnath</cp:lastModifiedBy>
  <cp:revision>127</cp:revision>
  <cp:lastPrinted>2023-02-15T16:50:19Z</cp:lastPrinted>
  <dcterms:created xsi:type="dcterms:W3CDTF">2017-09-05T20:02:28Z</dcterms:created>
  <dcterms:modified xsi:type="dcterms:W3CDTF">2023-02-15T16:51:13Z</dcterms:modified>
</cp:coreProperties>
</file>