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2" r:id="rId2"/>
    <p:sldId id="263" r:id="rId3"/>
    <p:sldId id="268" r:id="rId4"/>
    <p:sldId id="264" r:id="rId5"/>
    <p:sldId id="265" r:id="rId6"/>
    <p:sldId id="269" r:id="rId7"/>
    <p:sldId id="270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7"/>
    <p:restoredTop sz="94746"/>
  </p:normalViewPr>
  <p:slideViewPr>
    <p:cSldViewPr>
      <p:cViewPr varScale="1">
        <p:scale>
          <a:sx n="89" d="100"/>
          <a:sy n="89" d="100"/>
        </p:scale>
        <p:origin x="199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243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905483D-B890-C943-B139-A241E988ED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C6FB8-92E9-4D45-A3F9-54BDFA8B5F98}" type="datetime1">
              <a:rPr lang="it-IT" smtClean="0"/>
              <a:t>06/02/23</a:t>
            </a:fld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5801C2-71D0-4442-8B7B-F2A1B0C849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716116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FDBA8-995E-7C43-97B9-7FCE6DB99B0E}" type="datetime1">
              <a:rPr lang="it-IT" smtClean="0"/>
              <a:t>06/02/23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6B429-9B14-45CF-A05C-9061B2D0FB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153649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B429-9B14-45CF-A05C-9061B2D0FB26}" type="slidenum">
              <a:rPr lang="it-IT" smtClean="0"/>
              <a:t>1</a:t>
            </a:fld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4FBB28-1A0A-B546-8636-2A22F520AE5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6571A4C-1442-6A40-B18A-29DD154EBDF9}" type="datetime1">
              <a:rPr lang="it-IT" smtClean="0"/>
              <a:t>06/02/23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7434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B429-9B14-45CF-A05C-9061B2D0FB26}" type="slidenum">
              <a:rPr lang="it-IT" smtClean="0"/>
              <a:t>2</a:t>
            </a:fld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9EEA11E-62BD-8743-B221-958E828D319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CC990B4-5938-DC4F-AB18-D560B8E3C25F}" type="datetime1">
              <a:rPr lang="it-IT" smtClean="0"/>
              <a:t>06/02/23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9405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6B429-9B14-45CF-A05C-9061B2D0FB26}" type="slidenum">
              <a:rPr lang="it-IT" smtClean="0"/>
              <a:t>3</a:t>
            </a:fld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E34ABB1-2FCF-5B47-A194-E91713295B9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ACC69-FEB4-4644-BB4A-7BDC2744C094}" type="datetime1">
              <a:rPr lang="it-IT" smtClean="0"/>
              <a:t>06/02/23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605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6B429-9B14-45CF-A05C-9061B2D0FB26}" type="slidenum">
              <a:rPr lang="it-IT" smtClean="0"/>
              <a:t>6</a:t>
            </a:fld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F99FE5C-CC93-D44F-9D6C-B0D888A06BC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CDA766A-A84D-AC4C-B7A4-99B7FCA6A225}" type="datetime1">
              <a:rPr lang="it-IT" smtClean="0"/>
              <a:t>06/02/23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3495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00385-EE95-7D41-93ED-82DED84B5CF8}" type="datetime1">
              <a:rPr lang="it-IT" smtClean="0"/>
              <a:t>06/02/23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57B85-85D5-4EA8-B989-74D63EBC2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314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3759F-1780-B54E-A9DC-7058BA622C8E}" type="datetime1">
              <a:rPr lang="it-IT" smtClean="0"/>
              <a:t>06/02/23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57B85-85D5-4EA8-B989-74D63EBC2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488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FBCD-E262-EF49-BD2E-9DCCBDFBB412}" type="datetime1">
              <a:rPr lang="it-IT" smtClean="0"/>
              <a:t>06/02/23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57B85-85D5-4EA8-B989-74D63EBC2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4411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2FFAF-68F4-954E-9FA2-9996E04A9EFE}" type="datetime1">
              <a:rPr lang="it-IT" smtClean="0"/>
              <a:t>06/02/23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57B85-85D5-4EA8-B989-74D63EBC2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873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DAB1-FF20-0945-877A-F373A9D6A0F6}" type="datetime1">
              <a:rPr lang="it-IT" smtClean="0"/>
              <a:t>06/02/23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57B85-85D5-4EA8-B989-74D63EBC2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4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50163-8174-D446-A0F7-F104461B772C}" type="datetime1">
              <a:rPr lang="it-IT" smtClean="0"/>
              <a:t>06/02/23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57B85-85D5-4EA8-B989-74D63EBC2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482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1AC0-D71E-0C41-B5CC-9E92E09D881A}" type="datetime1">
              <a:rPr lang="it-IT" smtClean="0"/>
              <a:t>06/02/23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57B85-85D5-4EA8-B989-74D63EBC2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05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44051-5C7B-AF47-9AFF-25BD7DE7DE0F}" type="datetime1">
              <a:rPr lang="it-IT" smtClean="0"/>
              <a:t>06/02/23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57B85-85D5-4EA8-B989-74D63EBC2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99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4D47F-AD40-1647-846E-93BB6CB160D5}" type="datetime1">
              <a:rPr lang="it-IT" smtClean="0"/>
              <a:t>06/02/23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57B85-85D5-4EA8-B989-74D63EBC2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78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0927-4006-3C49-8A8C-8837D4DEF106}" type="datetime1">
              <a:rPr lang="it-IT" smtClean="0"/>
              <a:t>06/02/23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57B85-85D5-4EA8-B989-74D63EBC2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401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80D4-221F-D946-AE72-F4C4809FA79D}" type="datetime1">
              <a:rPr lang="it-IT" smtClean="0"/>
              <a:t>06/02/23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57B85-85D5-4EA8-B989-74D63EBC2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794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8151F-C641-E846-8941-05A686C77501}" type="datetime1">
              <a:rPr lang="it-IT" smtClean="0"/>
              <a:t>06/02/23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57B85-85D5-4EA8-B989-74D63EBC26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3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F522418F-3F35-AB4A-B05B-5517DD39E66B}"/>
              </a:ext>
            </a:extLst>
          </p:cNvPr>
          <p:cNvSpPr/>
          <p:nvPr/>
        </p:nvSpPr>
        <p:spPr>
          <a:xfrm>
            <a:off x="0" y="0"/>
            <a:ext cx="9144000" cy="19169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23527" y="862172"/>
            <a:ext cx="8767641" cy="982652"/>
          </a:xfrm>
        </p:spPr>
        <p:txBody>
          <a:bodyPr>
            <a:noAutofit/>
          </a:bodyPr>
          <a:lstStyle/>
          <a:p>
            <a:r>
              <a:rPr lang="it-IT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Francesca Bruno</a:t>
            </a:r>
            <a:r>
              <a:rPr lang="it-IT" sz="1400" u="sng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Valentina Sturiale</a:t>
            </a:r>
            <a:r>
              <a:rPr lang="it-IT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Desiree</a:t>
            </a:r>
            <a:r>
              <a:rPr lang="it-IT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Brancato</a:t>
            </a:r>
            <a:r>
              <a:rPr lang="it-IT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Laura Gil</a:t>
            </a:r>
            <a:r>
              <a:rPr lang="it-IT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Isabel M. Olazabal</a:t>
            </a:r>
            <a:r>
              <a:rPr lang="it-IT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Fernando Pinedo</a:t>
            </a:r>
            <a:r>
              <a:rPr lang="it-IT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Ana B. Rebolledo</a:t>
            </a:r>
            <a:r>
              <a:rPr lang="it-IT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Salvatore Saccone</a:t>
            </a:r>
            <a:r>
              <a:rPr lang="it-IT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Concetta Federico</a:t>
            </a:r>
            <a:r>
              <a:rPr lang="it-IT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it-IT" sz="1000" i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Dept. </a:t>
            </a:r>
            <a:r>
              <a:rPr lang="it-IT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Geological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Sciences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Catania, </a:t>
            </a:r>
            <a:r>
              <a:rPr lang="it-IT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l"/>
            <a:r>
              <a:rPr lang="it-IT" sz="1000" i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Genetics, </a:t>
            </a:r>
            <a:r>
              <a:rPr lang="it-IT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School, </a:t>
            </a:r>
            <a:r>
              <a:rPr lang="it-IT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‘‘Alfonso X </a:t>
            </a:r>
            <a:r>
              <a:rPr lang="it-IT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Sabio”, Madrid, </a:t>
            </a:r>
            <a:r>
              <a:rPr lang="it-IT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Spain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it-IT" sz="1000" i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Hospital Universitario </a:t>
            </a:r>
            <a:r>
              <a:rPr lang="it-IT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Fundación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Alcorcón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Pathology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Alcorcon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Spain</a:t>
            </a:r>
            <a:r>
              <a:rPr lang="it-IT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B2C9D47-A9BF-DE4B-BEBF-CEF049EC6222}"/>
              </a:ext>
            </a:extLst>
          </p:cNvPr>
          <p:cNvGrpSpPr/>
          <p:nvPr/>
        </p:nvGrpSpPr>
        <p:grpSpPr>
          <a:xfrm>
            <a:off x="52831" y="2165200"/>
            <a:ext cx="4228410" cy="2147799"/>
            <a:chOff x="52831" y="2165200"/>
            <a:chExt cx="4228410" cy="2147799"/>
          </a:xfrm>
        </p:grpSpPr>
        <p:pic>
          <p:nvPicPr>
            <p:cNvPr id="22" name="Picture 8" descr="C:\Users\Francesca\Desktop\CONVEGNI\AGI-2017\Immagini ppt\invecchiamento cerebral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5755" y="3063626"/>
              <a:ext cx="2955486" cy="12493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Francesca\Desktop\Kingstone 8GB\2\Photos &amp; Images\jpg\Found_907328_127679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B3ABB5"/>
                </a:clrFrom>
                <a:clrTo>
                  <a:srgbClr val="B3ABB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1" y="2165200"/>
              <a:ext cx="1413797" cy="1442702"/>
            </a:xfrm>
            <a:prstGeom prst="rect">
              <a:avLst/>
            </a:prstGeom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asellaDiTesto 16"/>
            <p:cNvSpPr txBox="1"/>
            <p:nvPr/>
          </p:nvSpPr>
          <p:spPr>
            <a:xfrm>
              <a:off x="1325755" y="2657854"/>
              <a:ext cx="1872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600" i="1" kern="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Hippocampus</a:t>
              </a:r>
              <a:endParaRPr kumimoji="0" lang="it-IT" sz="1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endParaRP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1C4FDADD-1E5A-004F-945D-05793F96A322}"/>
              </a:ext>
            </a:extLst>
          </p:cNvPr>
          <p:cNvGrpSpPr/>
          <p:nvPr/>
        </p:nvGrpSpPr>
        <p:grpSpPr>
          <a:xfrm>
            <a:off x="4607078" y="1916904"/>
            <a:ext cx="4484091" cy="4840918"/>
            <a:chOff x="4607078" y="1916904"/>
            <a:chExt cx="4484091" cy="4840918"/>
          </a:xfrm>
        </p:grpSpPr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8B35008E-9501-3442-8DC9-6B7699551CA2}"/>
                </a:ext>
              </a:extLst>
            </p:cNvPr>
            <p:cNvSpPr txBox="1"/>
            <p:nvPr/>
          </p:nvSpPr>
          <p:spPr>
            <a:xfrm>
              <a:off x="4837082" y="1916904"/>
              <a:ext cx="42540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i="1" kern="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Neuronal</a:t>
              </a:r>
              <a:r>
                <a:rPr lang="it-IT" sz="2000" i="1" kern="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 </a:t>
              </a:r>
              <a:r>
                <a:rPr kumimoji="0" lang="it-IT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Cell </a:t>
              </a:r>
              <a:r>
                <a:rPr kumimoji="0" lang="it-IT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Cycle</a:t>
              </a:r>
              <a:r>
                <a:rPr kumimoji="0" lang="it-IT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 re-entry</a:t>
              </a:r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5588AEDC-4196-014D-BFBF-A4AB728C5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7078" y="2377453"/>
              <a:ext cx="4421628" cy="43803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17C6E8C6-6ACE-BB41-A357-45E6B9B59563}"/>
              </a:ext>
            </a:extLst>
          </p:cNvPr>
          <p:cNvGrpSpPr/>
          <p:nvPr/>
        </p:nvGrpSpPr>
        <p:grpSpPr>
          <a:xfrm>
            <a:off x="0" y="4994013"/>
            <a:ext cx="4644008" cy="1819363"/>
            <a:chOff x="0" y="4994013"/>
            <a:chExt cx="4644008" cy="1819363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0" y="4994013"/>
              <a:ext cx="44216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Role of the altered cell cycle in neurodegenerative diseases such as Alzheimer’s Diseases (1)</a:t>
              </a:r>
              <a:r>
                <a:rPr lang="it-IT" sz="1400" dirty="0"/>
                <a:t> </a:t>
              </a:r>
              <a:endPara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endParaRPr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1823927" y="6362964"/>
              <a:ext cx="27480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(1) Walton et al., Sci. Rep. 9:4594, 2019.</a:t>
              </a:r>
              <a:r>
                <a:rPr lang="it-IT" sz="1400" i="1" dirty="0"/>
                <a:t> </a:t>
              </a:r>
              <a:endParaRPr 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2D39BC13-C146-CC40-9C23-DB0A2C1B3B63}"/>
                </a:ext>
              </a:extLst>
            </p:cNvPr>
            <p:cNvSpPr txBox="1"/>
            <p:nvPr/>
          </p:nvSpPr>
          <p:spPr>
            <a:xfrm>
              <a:off x="33994" y="5607332"/>
              <a:ext cx="44644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400" kern="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Neuronal cell cycle re-entry does not result in cell division, but it is associated to increased susceptibility to cell death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(1)</a:t>
              </a:r>
              <a:r>
                <a:rPr lang="it-IT" sz="1400" dirty="0"/>
                <a:t> </a:t>
              </a:r>
              <a:endPara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endParaRPr>
            </a:p>
          </p:txBody>
        </p:sp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0C74B7A8-69EF-8743-9463-DE215C6DDDB2}"/>
                </a:ext>
              </a:extLst>
            </p:cNvPr>
            <p:cNvSpPr/>
            <p:nvPr/>
          </p:nvSpPr>
          <p:spPr>
            <a:xfrm>
              <a:off x="72008" y="4996722"/>
              <a:ext cx="4572000" cy="18166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Titolo 1">
            <a:extLst>
              <a:ext uri="{FF2B5EF4-FFF2-40B4-BE49-F238E27FC236}">
                <a16:creationId xmlns:a16="http://schemas.microsoft.com/office/drawing/2014/main" id="{4D875F67-B589-E44A-9235-2853841C1807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nuclear tau as an early molecular marker of Alzheimer’s disease</a:t>
            </a:r>
            <a:endParaRPr lang="it-IT" sz="28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7873B871-C516-F146-BB0D-542D1EFE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118B-F053-A44E-85BC-605B301A842D}" type="datetime1">
              <a:rPr lang="it-IT" smtClean="0"/>
              <a:t>06/02/23</a:t>
            </a:fld>
            <a:endParaRPr lang="it-IT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20841FBF-51BC-E643-8030-3B3BE4DF3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421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275" y="3754139"/>
            <a:ext cx="6300878" cy="354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Sottotitolo 2"/>
          <p:cNvSpPr txBox="1">
            <a:spLocks/>
          </p:cNvSpPr>
          <p:nvPr/>
        </p:nvSpPr>
        <p:spPr>
          <a:xfrm>
            <a:off x="179512" y="3573016"/>
            <a:ext cx="2913487" cy="289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Neuronal</a:t>
            </a:r>
            <a:r>
              <a:rPr kumimoji="0" lang="it-IT" sz="24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 </a:t>
            </a:r>
            <a:r>
              <a:rPr kumimoji="0" lang="it-IT" sz="240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death</a:t>
            </a: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90553F2E-E911-5144-B5EC-91F3DAEEE6FA}"/>
              </a:ext>
            </a:extLst>
          </p:cNvPr>
          <p:cNvGrpSpPr/>
          <p:nvPr/>
        </p:nvGrpSpPr>
        <p:grpSpPr>
          <a:xfrm>
            <a:off x="107504" y="997659"/>
            <a:ext cx="3373540" cy="2143309"/>
            <a:chOff x="107504" y="997659"/>
            <a:chExt cx="3373540" cy="2143309"/>
          </a:xfrm>
        </p:grpSpPr>
        <p:sp>
          <p:nvSpPr>
            <p:cNvPr id="17" name="CasellaDiTesto 16"/>
            <p:cNvSpPr txBox="1"/>
            <p:nvPr/>
          </p:nvSpPr>
          <p:spPr>
            <a:xfrm>
              <a:off x="107504" y="997659"/>
              <a:ext cx="13802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600" kern="0" dirty="0" err="1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Normal</a:t>
              </a:r>
              <a:r>
                <a:rPr lang="it-IT" sz="1600" kern="0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 tau</a:t>
              </a:r>
              <a:endParaRPr kumimoji="0" lang="it-IT" sz="1600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endParaRPr>
            </a:p>
          </p:txBody>
        </p:sp>
        <p:pic>
          <p:nvPicPr>
            <p:cNvPr id="26" name="Picture 7" descr="C:\Users\Francesca\Desktop\CONVEGNI\AGI-2017\Immagini ppt\tau-protein-spread.jpg">
              <a:extLst>
                <a:ext uri="{FF2B5EF4-FFF2-40B4-BE49-F238E27FC236}">
                  <a16:creationId xmlns:a16="http://schemas.microsoft.com/office/drawing/2014/main" id="{91AF7869-DCF3-7D42-A140-5385BB25DB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335278"/>
              <a:ext cx="3373540" cy="18056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A02A60FA-3993-3F48-BBA4-840AD73B392E}"/>
              </a:ext>
            </a:extLst>
          </p:cNvPr>
          <p:cNvGrpSpPr/>
          <p:nvPr/>
        </p:nvGrpSpPr>
        <p:grpSpPr>
          <a:xfrm>
            <a:off x="3563888" y="997659"/>
            <a:ext cx="3600401" cy="2143308"/>
            <a:chOff x="3563888" y="997659"/>
            <a:chExt cx="3600401" cy="2143308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1340292"/>
              <a:ext cx="3600401" cy="1800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1FBB7898-064A-3E46-ABFB-C2C0D46E6A6A}"/>
                </a:ext>
              </a:extLst>
            </p:cNvPr>
            <p:cNvSpPr txBox="1"/>
            <p:nvPr/>
          </p:nvSpPr>
          <p:spPr>
            <a:xfrm>
              <a:off x="3707904" y="997659"/>
              <a:ext cx="32861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Hyperphosphorylated</a:t>
              </a:r>
              <a:r>
                <a:rPr kumimoji="0" lang="it-IT" sz="160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 </a:t>
              </a:r>
              <a:r>
                <a:rPr lang="it-IT" sz="1600" kern="0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t</a:t>
              </a:r>
              <a:r>
                <a:rPr kumimoji="0" lang="it-IT" sz="16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au</a:t>
              </a:r>
              <a:endParaRPr kumimoji="0" lang="it-IT" sz="1600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endParaRP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18CF8D23-7F3C-FC45-9244-6ADA085A4CE5}"/>
              </a:ext>
            </a:extLst>
          </p:cNvPr>
          <p:cNvGrpSpPr/>
          <p:nvPr/>
        </p:nvGrpSpPr>
        <p:grpSpPr>
          <a:xfrm>
            <a:off x="6169070" y="1628800"/>
            <a:ext cx="2752574" cy="5259976"/>
            <a:chOff x="6169070" y="1628800"/>
            <a:chExt cx="2752574" cy="5259976"/>
          </a:xfrm>
        </p:grpSpPr>
        <p:sp>
          <p:nvSpPr>
            <p:cNvPr id="3" name="Freccia curva 2">
              <a:extLst>
                <a:ext uri="{FF2B5EF4-FFF2-40B4-BE49-F238E27FC236}">
                  <a16:creationId xmlns:a16="http://schemas.microsoft.com/office/drawing/2014/main" id="{2D9CE7E5-A8BC-D449-B030-7D4E20C89AA6}"/>
                </a:ext>
              </a:extLst>
            </p:cNvPr>
            <p:cNvSpPr/>
            <p:nvPr/>
          </p:nvSpPr>
          <p:spPr>
            <a:xfrm rot="5400000">
              <a:off x="7332654" y="1388426"/>
              <a:ext cx="584774" cy="1065522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7058556" y="3729801"/>
              <a:ext cx="1863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TAU </a:t>
              </a:r>
              <a:r>
                <a:rPr kumimoji="0" lang="it-IT" sz="1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aggregation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 </a:t>
              </a:r>
              <a:endParaRPr kumimoji="0" lang="it-IT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endParaRPr>
            </a:p>
          </p:txBody>
        </p:sp>
        <p:cxnSp>
          <p:nvCxnSpPr>
            <p:cNvPr id="13" name="Connettore 2 12"/>
            <p:cNvCxnSpPr>
              <a:cxnSpLocks/>
            </p:cNvCxnSpPr>
            <p:nvPr/>
          </p:nvCxnSpPr>
          <p:spPr>
            <a:xfrm>
              <a:off x="8172400" y="4579126"/>
              <a:ext cx="0" cy="217612"/>
            </a:xfrm>
            <a:prstGeom prst="straightConnector1">
              <a:avLst/>
            </a:prstGeom>
            <a:noFill/>
            <a:ln w="9525" cap="flat" cmpd="sng" algn="ctr">
              <a:solidFill>
                <a:srgbClr val="F07F09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grpSp>
          <p:nvGrpSpPr>
            <p:cNvPr id="20" name="Gruppo 19"/>
            <p:cNvGrpSpPr/>
            <p:nvPr/>
          </p:nvGrpSpPr>
          <p:grpSpPr>
            <a:xfrm>
              <a:off x="6169070" y="4118322"/>
              <a:ext cx="2566500" cy="2770454"/>
              <a:chOff x="5573682" y="4370377"/>
              <a:chExt cx="2134515" cy="1620921"/>
            </a:xfrm>
          </p:grpSpPr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639345" y="4370377"/>
                <a:ext cx="2068852" cy="139330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2" name="CasellaDiTesto 21"/>
              <p:cNvSpPr txBox="1"/>
              <p:nvPr/>
            </p:nvSpPr>
            <p:spPr>
              <a:xfrm>
                <a:off x="5573682" y="5811226"/>
                <a:ext cx="2058714" cy="1800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</a:rPr>
                  <a:t>Neurofibrillary</a:t>
                </a:r>
                <a:r>
                  <a:rPr kumimoji="0" lang="it-IT" sz="1400" b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</a:rPr>
                  <a:t> </a:t>
                </a:r>
                <a:r>
                  <a:rPr kumimoji="0" lang="it-IT" sz="1400" b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</a:rPr>
                  <a:t>Tangles</a:t>
                </a:r>
                <a:r>
                  <a:rPr kumimoji="0" lang="it-IT" sz="1400" b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</a:rPr>
                  <a:t> (NFT)</a:t>
                </a:r>
              </a:p>
            </p:txBody>
          </p:sp>
        </p:grpSp>
        <p:sp>
          <p:nvSpPr>
            <p:cNvPr id="32" name="CasellaDiTesto 31"/>
            <p:cNvSpPr txBox="1"/>
            <p:nvPr/>
          </p:nvSpPr>
          <p:spPr>
            <a:xfrm>
              <a:off x="7173378" y="2210794"/>
              <a:ext cx="1748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Destabilization</a:t>
              </a:r>
              <a:r>
                <a:rPr kumimoji="0" lang="it-IT" sz="160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kumimoji="0" lang="it-IT" sz="160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microtubules</a:t>
              </a:r>
              <a:endParaRPr kumimoji="0" lang="it-IT" sz="160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Freccia giù 1">
              <a:extLst>
                <a:ext uri="{FF2B5EF4-FFF2-40B4-BE49-F238E27FC236}">
                  <a16:creationId xmlns:a16="http://schemas.microsoft.com/office/drawing/2014/main" id="{E79EF511-28A2-6C41-8204-93516FCB7AE2}"/>
                </a:ext>
              </a:extLst>
            </p:cNvPr>
            <p:cNvSpPr/>
            <p:nvPr/>
          </p:nvSpPr>
          <p:spPr>
            <a:xfrm>
              <a:off x="7793202" y="2848037"/>
              <a:ext cx="364600" cy="88176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5" name="Titolo 1">
            <a:extLst>
              <a:ext uri="{FF2B5EF4-FFF2-40B4-BE49-F238E27FC236}">
                <a16:creationId xmlns:a16="http://schemas.microsoft.com/office/drawing/2014/main" id="{21524CD0-1558-424D-9129-A60D7F1AD94E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nuclear tau as an early molecular marker of Alzheimer’s disease</a:t>
            </a:r>
            <a:endParaRPr lang="it-IT" sz="28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09DA69F6-1B8E-C64C-9AD1-EB12036E8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9655-1C83-2E42-8EEB-4C17CDF05894}" type="datetime1">
              <a:rPr lang="it-IT" smtClean="0"/>
              <a:t>06/02/23</a:t>
            </a:fld>
            <a:endParaRPr 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54C7543B-A16F-AA44-AEBF-9D4C435F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705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00image20222848">
            <a:extLst>
              <a:ext uri="{FF2B5EF4-FFF2-40B4-BE49-F238E27FC236}">
                <a16:creationId xmlns:a16="http://schemas.microsoft.com/office/drawing/2014/main" id="{F722B0F2-FC79-0743-8084-569F908D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7177379" cy="43320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olo 1">
            <a:extLst>
              <a:ext uri="{FF2B5EF4-FFF2-40B4-BE49-F238E27FC236}">
                <a16:creationId xmlns:a16="http://schemas.microsoft.com/office/drawing/2014/main" id="{0586F6C7-5958-2548-A3EE-7592D49A1487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nuclear tau as an early molecular marker of Alzheimer’s disease</a:t>
            </a:r>
            <a:endParaRPr lang="it-IT" sz="28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9E1903-D836-6E46-AF09-AE36C0E6DAF8}"/>
              </a:ext>
            </a:extLst>
          </p:cNvPr>
          <p:cNvSpPr txBox="1"/>
          <p:nvPr/>
        </p:nvSpPr>
        <p:spPr>
          <a:xfrm>
            <a:off x="1167085" y="1443753"/>
            <a:ext cx="6930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i="1" dirty="0">
                <a:solidFill>
                  <a:schemeClr val="accent6">
                    <a:lumMod val="50000"/>
                  </a:schemeClr>
                </a:solidFill>
              </a:rPr>
              <a:t>MAPT</a:t>
            </a:r>
            <a:r>
              <a:rPr lang="it-IT" sz="2800" dirty="0">
                <a:solidFill>
                  <a:schemeClr val="accent6">
                    <a:lumMod val="50000"/>
                  </a:schemeClr>
                </a:solidFill>
              </a:rPr>
              <a:t> gene </a:t>
            </a:r>
            <a:r>
              <a:rPr lang="it-IT" sz="2800" dirty="0" err="1">
                <a:solidFill>
                  <a:schemeClr val="accent6">
                    <a:lumMod val="50000"/>
                  </a:schemeClr>
                </a:solidFill>
              </a:rPr>
              <a:t>structure</a:t>
            </a:r>
            <a:r>
              <a:rPr lang="it-IT" sz="2800" dirty="0">
                <a:solidFill>
                  <a:schemeClr val="accent6">
                    <a:lumMod val="50000"/>
                  </a:schemeClr>
                </a:solidFill>
              </a:rPr>
              <a:t> and tau </a:t>
            </a:r>
            <a:r>
              <a:rPr lang="it-IT" sz="2800" dirty="0" err="1">
                <a:solidFill>
                  <a:schemeClr val="accent6">
                    <a:lumMod val="50000"/>
                  </a:schemeClr>
                </a:solidFill>
              </a:rPr>
              <a:t>protein</a:t>
            </a:r>
            <a:r>
              <a:rPr lang="it-IT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accent6">
                    <a:lumMod val="50000"/>
                  </a:schemeClr>
                </a:solidFill>
              </a:rPr>
              <a:t>domains</a:t>
            </a:r>
            <a:endParaRPr lang="it-IT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A58281A-E10F-A04C-9DBA-E7CB1F4CCBE7}"/>
              </a:ext>
            </a:extLst>
          </p:cNvPr>
          <p:cNvSpPr txBox="1"/>
          <p:nvPr/>
        </p:nvSpPr>
        <p:spPr>
          <a:xfrm>
            <a:off x="4788024" y="6320928"/>
            <a:ext cx="3612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Federico et al., In: Factors affecting </a:t>
            </a:r>
            <a:r>
              <a:rPr lang="en-US" sz="1000" i="1" dirty="0" err="1"/>
              <a:t>nuerological</a:t>
            </a:r>
            <a:r>
              <a:rPr lang="en-US" sz="1000" i="1" dirty="0"/>
              <a:t> aging: Genetics, neurology, behavior, and diet. Elsevier Inc., 2019.</a:t>
            </a:r>
            <a:r>
              <a:rPr lang="it-IT" sz="1000" i="1" dirty="0"/>
              <a:t> </a:t>
            </a:r>
            <a:endParaRPr lang="it-IT" sz="1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57D64D-DA56-5049-A31F-69E7CBBB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711EB-53FB-BB4E-93C6-E86F1B91862B}" type="datetime1">
              <a:rPr lang="it-IT" smtClean="0"/>
              <a:t>06/02/23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F5F161-F956-7748-8356-BA99859F0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526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/>
          <p:cNvGrpSpPr/>
          <p:nvPr/>
        </p:nvGrpSpPr>
        <p:grpSpPr>
          <a:xfrm>
            <a:off x="251520" y="3501008"/>
            <a:ext cx="8352928" cy="2160240"/>
            <a:chOff x="179511" y="4585929"/>
            <a:chExt cx="8721497" cy="2304255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179511" y="4585929"/>
              <a:ext cx="8721497" cy="32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/>
                  <a:cs typeface="Arial"/>
                </a:rPr>
                <a:t>     Young (20-40 y)              </a:t>
              </a:r>
              <a:r>
                <a:rPr lang="it-IT" sz="1200" dirty="0" err="1">
                  <a:latin typeface="Arial"/>
                  <a:cs typeface="Arial"/>
                </a:rPr>
                <a:t>Adult</a:t>
              </a:r>
              <a:r>
                <a:rPr lang="it-IT" sz="1200" dirty="0">
                  <a:latin typeface="Arial"/>
                  <a:cs typeface="Arial"/>
                </a:rPr>
                <a:t> (40-60 y)                 Senile (&gt; 60 y)                       ADI</a:t>
              </a:r>
              <a:r>
                <a:rPr lang="it-IT" sz="1400" dirty="0">
                  <a:latin typeface="Arial"/>
                  <a:cs typeface="Arial"/>
                </a:rPr>
                <a:t>                               </a:t>
              </a:r>
              <a:r>
                <a:rPr lang="it-IT" sz="1200" dirty="0">
                  <a:latin typeface="Arial"/>
                  <a:cs typeface="Arial"/>
                </a:rPr>
                <a:t>ADIV</a:t>
              </a:r>
              <a:endParaRPr lang="it-IT" sz="1400" dirty="0">
                <a:latin typeface="Arial"/>
                <a:cs typeface="Arial"/>
              </a:endParaRPr>
            </a:p>
          </p:txBody>
        </p:sp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1" y="4886658"/>
              <a:ext cx="8721497" cy="20035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CAC03343-5E77-E54F-BAE7-C5A677ADF7C8}"/>
              </a:ext>
            </a:extLst>
          </p:cNvPr>
          <p:cNvGrpSpPr/>
          <p:nvPr/>
        </p:nvGrpSpPr>
        <p:grpSpPr>
          <a:xfrm>
            <a:off x="64419" y="1556792"/>
            <a:ext cx="9044085" cy="2016224"/>
            <a:chOff x="64419" y="1556792"/>
            <a:chExt cx="9044085" cy="2016224"/>
          </a:xfrm>
        </p:grpSpPr>
        <p:pic>
          <p:nvPicPr>
            <p:cNvPr id="5" name="Immagine 4" descr="Fig_1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9" y="1588094"/>
              <a:ext cx="3643485" cy="1727529"/>
            </a:xfrm>
            <a:prstGeom prst="rect">
              <a:avLst/>
            </a:prstGeom>
          </p:spPr>
        </p:pic>
        <p:pic>
          <p:nvPicPr>
            <p:cNvPr id="6" name="Immagine 5" descr="Fig_4.t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313" y="1556792"/>
              <a:ext cx="3215191" cy="1680014"/>
            </a:xfrm>
            <a:prstGeom prst="rect">
              <a:avLst/>
            </a:prstGeom>
          </p:spPr>
        </p:pic>
        <p:pic>
          <p:nvPicPr>
            <p:cNvPr id="10" name="Immagine 9" descr="Schermata 08-2457996 alle 09.01.18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908" y="2005403"/>
              <a:ext cx="2088232" cy="15676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09564D3E-69AF-3645-BE7E-8213BBD16889}"/>
                </a:ext>
              </a:extLst>
            </p:cNvPr>
            <p:cNvCxnSpPr>
              <a:cxnSpLocks/>
            </p:cNvCxnSpPr>
            <p:nvPr/>
          </p:nvCxnSpPr>
          <p:spPr>
            <a:xfrm>
              <a:off x="3743908" y="1772816"/>
              <a:ext cx="1404156" cy="0"/>
            </a:xfrm>
            <a:prstGeom prst="line">
              <a:avLst/>
            </a:prstGeom>
            <a:ln w="31750" cmpd="sng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2BC1ABF9-E93E-584B-BEBD-713E8A103C7B}"/>
                </a:ext>
              </a:extLst>
            </p:cNvPr>
            <p:cNvCxnSpPr/>
            <p:nvPr/>
          </p:nvCxnSpPr>
          <p:spPr>
            <a:xfrm>
              <a:off x="5148064" y="1772816"/>
              <a:ext cx="0" cy="72008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>
              <a:extLst>
                <a:ext uri="{FF2B5EF4-FFF2-40B4-BE49-F238E27FC236}">
                  <a16:creationId xmlns:a16="http://schemas.microsoft.com/office/drawing/2014/main" id="{DD731B33-6770-2041-95A9-816666CAB2A0}"/>
                </a:ext>
              </a:extLst>
            </p:cNvPr>
            <p:cNvCxnSpPr>
              <a:cxnSpLocks/>
            </p:cNvCxnSpPr>
            <p:nvPr/>
          </p:nvCxnSpPr>
          <p:spPr>
            <a:xfrm>
              <a:off x="6228184" y="3236806"/>
              <a:ext cx="0" cy="78817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0D4D2113-E307-BD43-8FBE-EE63D25ABE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92080" y="3073493"/>
              <a:ext cx="936105" cy="24213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884366E6-1AA5-B24A-935A-48E42B04F8C5}"/>
              </a:ext>
            </a:extLst>
          </p:cNvPr>
          <p:cNvGrpSpPr/>
          <p:nvPr/>
        </p:nvGrpSpPr>
        <p:grpSpPr>
          <a:xfrm>
            <a:off x="1289210" y="5733256"/>
            <a:ext cx="6955198" cy="1152128"/>
            <a:chOff x="1289210" y="5733256"/>
            <a:chExt cx="6955198" cy="1152128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9210" y="5733256"/>
              <a:ext cx="6595158" cy="9116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E537678C-7FDD-8C45-833B-CB4B758F89D2}"/>
                </a:ext>
              </a:extLst>
            </p:cNvPr>
            <p:cNvSpPr txBox="1"/>
            <p:nvPr/>
          </p:nvSpPr>
          <p:spPr>
            <a:xfrm>
              <a:off x="5004048" y="6608385"/>
              <a:ext cx="32403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Gil et al., </a:t>
              </a:r>
              <a:r>
                <a:rPr lang="en-US" sz="1200" i="1" dirty="0">
                  <a:latin typeface="Arial" panose="020B0604020202020204" pitchFamily="34" charset="0"/>
                  <a:ea typeface="Calibri" panose="020F0502020204030204" pitchFamily="34" charset="0"/>
                </a:rPr>
                <a:t>Brain Res.</a:t>
              </a:r>
              <a:r>
                <a:rPr lang="en-US" sz="1200" dirty="0">
                  <a:latin typeface="Arial" panose="020B0604020202020204" pitchFamily="34" charset="0"/>
                  <a:ea typeface="Calibri" panose="020F0502020204030204" pitchFamily="34" charset="0"/>
                </a:rPr>
                <a:t> 1677:129–137, </a:t>
              </a:r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2017.</a:t>
              </a:r>
              <a:r>
                <a:rPr lang="it-IT" sz="1200" dirty="0"/>
                <a:t> </a:t>
              </a:r>
              <a:endParaRPr 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Titolo 1">
            <a:extLst>
              <a:ext uri="{FF2B5EF4-FFF2-40B4-BE49-F238E27FC236}">
                <a16:creationId xmlns:a16="http://schemas.microsoft.com/office/drawing/2014/main" id="{1C7A9CD0-856B-924C-84BD-A5CF425ED543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nuclear tau as an early molecular marker of Alzheimer’s disease</a:t>
            </a:r>
            <a:endParaRPr lang="it-IT" sz="28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1E728BB-F244-1846-8754-93079372CF45}"/>
              </a:ext>
            </a:extLst>
          </p:cNvPr>
          <p:cNvSpPr txBox="1"/>
          <p:nvPr/>
        </p:nvSpPr>
        <p:spPr>
          <a:xfrm>
            <a:off x="64419" y="836712"/>
            <a:ext cx="90151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AT100 epitope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Specific nuclear tau epitope, progressively increases in the nuclei of neuronal cells during aging</a:t>
            </a:r>
            <a:endParaRPr lang="it-IT" sz="1600" dirty="0"/>
          </a:p>
        </p:txBody>
      </p:sp>
      <p:cxnSp>
        <p:nvCxnSpPr>
          <p:cNvPr id="14" name="Connettore 2 13"/>
          <p:cNvCxnSpPr/>
          <p:nvPr/>
        </p:nvCxnSpPr>
        <p:spPr>
          <a:xfrm flipH="1">
            <a:off x="4355976" y="4365104"/>
            <a:ext cx="432048" cy="1512168"/>
          </a:xfrm>
          <a:prstGeom prst="straightConnector1">
            <a:avLst/>
          </a:prstGeom>
          <a:noFill/>
          <a:ln w="25400" cap="flat" cmpd="sng" algn="ctr">
            <a:solidFill>
              <a:srgbClr val="F07F0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735EF13-15A3-6644-AD90-C632A44D4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26E90-C5A0-6F4A-819E-6E3D415FDB3E}" type="datetime1">
              <a:rPr lang="it-IT" smtClean="0"/>
              <a:t>06/02/23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651DA1C-4BCB-F04C-AFDB-88274E616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317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ECFB2BFD-657A-9042-9EE9-BCE437169C19}"/>
              </a:ext>
            </a:extLst>
          </p:cNvPr>
          <p:cNvGrpSpPr/>
          <p:nvPr/>
        </p:nvGrpSpPr>
        <p:grpSpPr>
          <a:xfrm>
            <a:off x="0" y="968099"/>
            <a:ext cx="9135606" cy="2696783"/>
            <a:chOff x="0" y="968099"/>
            <a:chExt cx="9135606" cy="2696783"/>
          </a:xfrm>
        </p:grpSpPr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F6B1B029-90EE-7349-8F36-B497BF8765F7}"/>
                </a:ext>
              </a:extLst>
            </p:cNvPr>
            <p:cNvSpPr/>
            <p:nvPr/>
          </p:nvSpPr>
          <p:spPr>
            <a:xfrm>
              <a:off x="558896" y="1772816"/>
              <a:ext cx="8467576" cy="189206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Titolo 1">
              <a:extLst>
                <a:ext uri="{FF2B5EF4-FFF2-40B4-BE49-F238E27FC236}">
                  <a16:creationId xmlns:a16="http://schemas.microsoft.com/office/drawing/2014/main" id="{8C478963-93D8-394E-9CAB-B9CF6E08E56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968099"/>
              <a:ext cx="9135606" cy="7327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AT8 epitope</a:t>
              </a:r>
              <a:r>
                <a:rPr lang="en-U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 </a:t>
              </a:r>
            </a:p>
            <a:p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Specific nuclear phosphorylated tau epitope, that appears to be related with neuronal differentiation</a:t>
              </a:r>
              <a:endPara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endParaRPr>
            </a:p>
          </p:txBody>
        </p:sp>
        <p:pic>
          <p:nvPicPr>
            <p:cNvPr id="2049" name="Picture 1" descr="page112image19988480">
              <a:extLst>
                <a:ext uri="{FF2B5EF4-FFF2-40B4-BE49-F238E27FC236}">
                  <a16:creationId xmlns:a16="http://schemas.microsoft.com/office/drawing/2014/main" id="{B9E1EB3C-5C90-6543-862D-E4FF625E0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220" y="1824966"/>
              <a:ext cx="4099796" cy="1767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itolo 1">
              <a:extLst>
                <a:ext uri="{FF2B5EF4-FFF2-40B4-BE49-F238E27FC236}">
                  <a16:creationId xmlns:a16="http://schemas.microsoft.com/office/drawing/2014/main" id="{09F62187-342D-4543-A530-C59095258A30}"/>
                </a:ext>
              </a:extLst>
            </p:cNvPr>
            <p:cNvSpPr txBox="1">
              <a:spLocks/>
            </p:cNvSpPr>
            <p:nvPr/>
          </p:nvSpPr>
          <p:spPr>
            <a:xfrm>
              <a:off x="4599801" y="1704708"/>
              <a:ext cx="4233788" cy="15840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50000"/>
                </a:lnSpc>
              </a:pPr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In a neuroblastoma cell line, we shown that the AT8 epitope </a:t>
              </a:r>
              <a:r>
                <a:rPr lang="it-IT" sz="1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is</a:t>
              </a:r>
              <a:r>
                <a:rPr lang="it-IT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undetected</a:t>
              </a:r>
              <a:r>
                <a:rPr lang="it-IT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 in replicative </a:t>
              </a:r>
              <a:r>
                <a:rPr lang="it-IT" sz="1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cells</a:t>
              </a:r>
              <a:r>
                <a:rPr lang="it-IT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, and </a:t>
              </a:r>
              <a:r>
                <a:rPr lang="it-IT" sz="1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appears</a:t>
              </a:r>
              <a:r>
                <a:rPr lang="it-IT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 in the </a:t>
              </a:r>
              <a:r>
                <a:rPr lang="it-IT" sz="1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nucleolus</a:t>
              </a:r>
              <a:r>
                <a:rPr lang="it-IT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 of </a:t>
              </a:r>
              <a:r>
                <a:rPr lang="it-IT" sz="1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neuronal</a:t>
              </a:r>
              <a:r>
                <a:rPr lang="it-IT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differentiated</a:t>
              </a:r>
              <a:r>
                <a:rPr lang="it-IT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 </a:t>
              </a:r>
              <a:r>
                <a:rPr lang="it-IT" sz="1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cells</a:t>
              </a:r>
              <a:r>
                <a:rPr lang="it-IT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itchFamily="34" charset="0"/>
                </a:rPr>
                <a:t>(3).</a:t>
              </a:r>
              <a:endPara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endParaRP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8D6390-6E15-DA43-AB37-2FAC1C6D6CF9}"/>
              </a:ext>
            </a:extLst>
          </p:cNvPr>
          <p:cNvSpPr txBox="1"/>
          <p:nvPr/>
        </p:nvSpPr>
        <p:spPr>
          <a:xfrm>
            <a:off x="5543998" y="3912873"/>
            <a:ext cx="3416054" cy="135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AT8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appears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in the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nucleolus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when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the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transcriptional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activity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is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blocked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(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Act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-D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exposed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cells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) or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largely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reduced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(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differentiated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cells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) (3). 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8E084A3-0DB2-674B-A93A-14D1EC2B81B0}"/>
              </a:ext>
            </a:extLst>
          </p:cNvPr>
          <p:cNvGrpSpPr/>
          <p:nvPr/>
        </p:nvGrpSpPr>
        <p:grpSpPr>
          <a:xfrm>
            <a:off x="558896" y="3817084"/>
            <a:ext cx="5165232" cy="3046797"/>
            <a:chOff x="558896" y="3817084"/>
            <a:chExt cx="5165232" cy="3046797"/>
          </a:xfrm>
        </p:grpSpPr>
        <p:pic>
          <p:nvPicPr>
            <p:cNvPr id="2050" name="Picture 2" descr="page102image20104624">
              <a:extLst>
                <a:ext uri="{FF2B5EF4-FFF2-40B4-BE49-F238E27FC236}">
                  <a16:creationId xmlns:a16="http://schemas.microsoft.com/office/drawing/2014/main" id="{642D1FEB-3453-C940-A15F-EDA908DF0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896" y="3817084"/>
              <a:ext cx="4968552" cy="2763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450985B6-73E7-9748-A2F1-694672CF9C2B}"/>
                </a:ext>
              </a:extLst>
            </p:cNvPr>
            <p:cNvSpPr txBox="1"/>
            <p:nvPr/>
          </p:nvSpPr>
          <p:spPr>
            <a:xfrm>
              <a:off x="3131840" y="6602271"/>
              <a:ext cx="25922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it-IT" sz="1100" i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Federico et al., </a:t>
              </a:r>
              <a:r>
                <a:rPr lang="it-IT" sz="1100" i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Gene 664:1-11, </a:t>
              </a:r>
              <a:r>
                <a:rPr lang="it-IT" sz="1100" i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2018</a:t>
              </a:r>
              <a:r>
                <a:rPr lang="en-US" sz="1100" i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.</a:t>
              </a:r>
              <a:r>
                <a:rPr lang="it-IT" sz="1100" i="1" dirty="0"/>
                <a:t> </a:t>
              </a:r>
              <a:endParaRPr lang="it-IT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Titolo 1">
            <a:extLst>
              <a:ext uri="{FF2B5EF4-FFF2-40B4-BE49-F238E27FC236}">
                <a16:creationId xmlns:a16="http://schemas.microsoft.com/office/drawing/2014/main" id="{7107CCE9-75C4-4F40-8D6E-8BFA6414492C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nuclear tau as an early molecular marker of Alzheimer’s disease</a:t>
            </a:r>
            <a:endParaRPr lang="it-IT" sz="28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1097019-A9F7-5F49-8ABE-6A96A052C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6B74-8539-904D-9AE6-8C55199E3C4D}" type="datetime1">
              <a:rPr lang="it-IT" smtClean="0"/>
              <a:t>06/02/23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13E272A-595B-EC4F-B452-F7EDA45A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337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1AB784B9-2408-C042-85E0-C5DABD82A709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nuclear tau as an early molecular marker of Alzheimer’s disease</a:t>
            </a:r>
            <a:endParaRPr lang="it-IT" sz="28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06FA1657-0640-0D43-9D53-1B1CF1418287}"/>
              </a:ext>
            </a:extLst>
          </p:cNvPr>
          <p:cNvGrpSpPr/>
          <p:nvPr/>
        </p:nvGrpSpPr>
        <p:grpSpPr>
          <a:xfrm>
            <a:off x="62467" y="968099"/>
            <a:ext cx="8874100" cy="5676247"/>
            <a:chOff x="62467" y="968099"/>
            <a:chExt cx="8874100" cy="5676247"/>
          </a:xfrm>
        </p:grpSpPr>
        <p:sp>
          <p:nvSpPr>
            <p:cNvPr id="20" name="Titolo 1">
              <a:extLst>
                <a:ext uri="{FF2B5EF4-FFF2-40B4-BE49-F238E27FC236}">
                  <a16:creationId xmlns:a16="http://schemas.microsoft.com/office/drawing/2014/main" id="{8C478963-93D8-394E-9CAB-B9CF6E08E56B}"/>
                </a:ext>
              </a:extLst>
            </p:cNvPr>
            <p:cNvSpPr txBox="1">
              <a:spLocks/>
            </p:cNvSpPr>
            <p:nvPr/>
          </p:nvSpPr>
          <p:spPr>
            <a:xfrm>
              <a:off x="395536" y="968099"/>
              <a:ext cx="8541031" cy="5886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i="1" dirty="0">
                  <a:solidFill>
                    <a:srgbClr val="FF0000"/>
                  </a:solidFill>
                </a:rPr>
                <a:t>Phosphorylated  AT8 epitope in the human neurons from the CA1 region</a:t>
              </a:r>
              <a:endParaRPr lang="it-IT" sz="700" dirty="0">
                <a:solidFill>
                  <a:srgbClr val="FF0000"/>
                </a:solidFill>
              </a:endParaRPr>
            </a:p>
          </p:txBody>
        </p: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00E50692-C9ED-7F44-A394-30A46EB1A138}"/>
                </a:ext>
              </a:extLst>
            </p:cNvPr>
            <p:cNvGrpSpPr/>
            <p:nvPr/>
          </p:nvGrpSpPr>
          <p:grpSpPr>
            <a:xfrm>
              <a:off x="62467" y="1628800"/>
              <a:ext cx="5196958" cy="5015546"/>
              <a:chOff x="62467" y="1628800"/>
              <a:chExt cx="5196958" cy="5015546"/>
            </a:xfrm>
          </p:grpSpPr>
          <p:pic>
            <p:nvPicPr>
              <p:cNvPr id="2" name="Immagine 1">
                <a:extLst>
                  <a:ext uri="{FF2B5EF4-FFF2-40B4-BE49-F238E27FC236}">
                    <a16:creationId xmlns:a16="http://schemas.microsoft.com/office/drawing/2014/main" id="{7AA3D639-1519-2345-9D14-10E1B4D6A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467" y="1643555"/>
                <a:ext cx="5157605" cy="2493590"/>
              </a:xfrm>
              <a:prstGeom prst="rect">
                <a:avLst/>
              </a:prstGeom>
            </p:spPr>
          </p:pic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73F99FFD-E009-D64D-919F-6E36A6697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467" y="4150756"/>
                <a:ext cx="5157605" cy="2493590"/>
              </a:xfrm>
              <a:prstGeom prst="rect">
                <a:avLst/>
              </a:prstGeom>
            </p:spPr>
          </p:pic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DE9F18F-92CF-CC40-B650-854D908BB303}"/>
                  </a:ext>
                </a:extLst>
              </p:cNvPr>
              <p:cNvSpPr txBox="1"/>
              <p:nvPr/>
            </p:nvSpPr>
            <p:spPr>
              <a:xfrm>
                <a:off x="370276" y="2288041"/>
                <a:ext cx="4932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rgbClr val="92D050"/>
                    </a:solidFill>
                  </a:rPr>
                  <a:t>AT8+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76319103-7FDE-6D4D-B22D-BFCD450DF42A}"/>
                  </a:ext>
                </a:extLst>
              </p:cNvPr>
              <p:cNvSpPr txBox="1"/>
              <p:nvPr/>
            </p:nvSpPr>
            <p:spPr>
              <a:xfrm>
                <a:off x="148930" y="5595177"/>
                <a:ext cx="4932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rgbClr val="92D050"/>
                    </a:solidFill>
                  </a:rPr>
                  <a:t>AT8+</a:t>
                </a:r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6D3DD53-6538-DA45-9452-AF064893E616}"/>
                  </a:ext>
                </a:extLst>
              </p:cNvPr>
              <p:cNvSpPr txBox="1"/>
              <p:nvPr/>
            </p:nvSpPr>
            <p:spPr>
              <a:xfrm>
                <a:off x="2211477" y="2226895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chemeClr val="bg1"/>
                    </a:solidFill>
                  </a:rPr>
                  <a:t>AT8 −</a:t>
                </a:r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49FA6528-4EC1-974F-9781-A1DF25528863}"/>
                  </a:ext>
                </a:extLst>
              </p:cNvPr>
              <p:cNvSpPr txBox="1"/>
              <p:nvPr/>
            </p:nvSpPr>
            <p:spPr>
              <a:xfrm>
                <a:off x="3789829" y="1628800"/>
                <a:ext cx="4932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rgbClr val="92D050"/>
                    </a:solidFill>
                  </a:rPr>
                  <a:t>AT8+</a:t>
                </a:r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0ABFBB9-5153-E842-B1E0-BBFD1690A987}"/>
                  </a:ext>
                </a:extLst>
              </p:cNvPr>
              <p:cNvSpPr txBox="1"/>
              <p:nvPr/>
            </p:nvSpPr>
            <p:spPr>
              <a:xfrm>
                <a:off x="3851920" y="5883209"/>
                <a:ext cx="4932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rgbClr val="92D050"/>
                    </a:solidFill>
                  </a:rPr>
                  <a:t>AT8+</a:t>
                </a:r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DABE1ED3-DA2C-134F-B0F4-DB7ADAB724AE}"/>
                  </a:ext>
                </a:extLst>
              </p:cNvPr>
              <p:cNvSpPr txBox="1"/>
              <p:nvPr/>
            </p:nvSpPr>
            <p:spPr>
              <a:xfrm>
                <a:off x="3114440" y="3639807"/>
                <a:ext cx="4932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rgbClr val="92D050"/>
                    </a:solidFill>
                  </a:rPr>
                  <a:t>AT8+</a:t>
                </a:r>
              </a:p>
            </p:txBody>
          </p:sp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946F277-7B4D-8F47-A080-EBCC3E298D0B}"/>
                  </a:ext>
                </a:extLst>
              </p:cNvPr>
              <p:cNvSpPr txBox="1"/>
              <p:nvPr/>
            </p:nvSpPr>
            <p:spPr>
              <a:xfrm>
                <a:off x="1637643" y="3280969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chemeClr val="bg1"/>
                    </a:solidFill>
                  </a:rPr>
                  <a:t>AT8 −</a:t>
                </a:r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9C90B5DA-01A9-634C-A107-42D40C3B706C}"/>
                  </a:ext>
                </a:extLst>
              </p:cNvPr>
              <p:cNvSpPr txBox="1"/>
              <p:nvPr/>
            </p:nvSpPr>
            <p:spPr>
              <a:xfrm>
                <a:off x="971600" y="2937538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chemeClr val="bg1"/>
                    </a:solidFill>
                  </a:rPr>
                  <a:t>AT8 −</a:t>
                </a:r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A191978-9F22-4E4D-8DBA-1E2A0171914C}"/>
                  </a:ext>
                </a:extLst>
              </p:cNvPr>
              <p:cNvSpPr txBox="1"/>
              <p:nvPr/>
            </p:nvSpPr>
            <p:spPr>
              <a:xfrm>
                <a:off x="4572000" y="2580999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chemeClr val="bg1"/>
                    </a:solidFill>
                  </a:rPr>
                  <a:t>AT8 −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49C56E1A-F7C0-E14F-A5CE-5BA9DB48BA57}"/>
                  </a:ext>
                </a:extLst>
              </p:cNvPr>
              <p:cNvSpPr txBox="1"/>
              <p:nvPr/>
            </p:nvSpPr>
            <p:spPr>
              <a:xfrm>
                <a:off x="1465286" y="5480339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chemeClr val="bg1"/>
                    </a:solidFill>
                  </a:rPr>
                  <a:t>AT8 −</a:t>
                </a: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4B28E796-6ACD-FF46-B72A-2290D09106BB}"/>
                  </a:ext>
                </a:extLst>
              </p:cNvPr>
              <p:cNvSpPr txBox="1"/>
              <p:nvPr/>
            </p:nvSpPr>
            <p:spPr>
              <a:xfrm>
                <a:off x="2123728" y="4875097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chemeClr val="bg1"/>
                    </a:solidFill>
                  </a:rPr>
                  <a:t>AT8 −</a:t>
                </a:r>
              </a:p>
            </p:txBody>
          </p: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19DAD9F-2B68-3E48-B861-6D8B3E622B79}"/>
                  </a:ext>
                </a:extLst>
              </p:cNvPr>
              <p:cNvSpPr txBox="1"/>
              <p:nvPr/>
            </p:nvSpPr>
            <p:spPr>
              <a:xfrm>
                <a:off x="1019955" y="4155017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chemeClr val="bg1"/>
                    </a:solidFill>
                  </a:rPr>
                  <a:t>AT8 −</a:t>
                </a:r>
              </a:p>
            </p:txBody>
          </p:sp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CD32A398-B77F-9842-B08A-C556AADDC5DE}"/>
                  </a:ext>
                </a:extLst>
              </p:cNvPr>
              <p:cNvSpPr txBox="1"/>
              <p:nvPr/>
            </p:nvSpPr>
            <p:spPr>
              <a:xfrm>
                <a:off x="2771800" y="4768698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chemeClr val="bg1"/>
                    </a:solidFill>
                  </a:rPr>
                  <a:t>AT8 −</a:t>
                </a:r>
              </a:p>
            </p:txBody>
          </p:sp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38C0B985-AB18-9542-A9D5-A3846EF1EA25}"/>
                  </a:ext>
                </a:extLst>
              </p:cNvPr>
              <p:cNvSpPr txBox="1"/>
              <p:nvPr/>
            </p:nvSpPr>
            <p:spPr>
              <a:xfrm>
                <a:off x="3923928" y="4155017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chemeClr val="bg1"/>
                    </a:solidFill>
                  </a:rPr>
                  <a:t>AT8 −</a:t>
                </a:r>
              </a:p>
            </p:txBody>
          </p: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A14DDF6F-720C-3840-B53C-99D775A72FCA}"/>
                  </a:ext>
                </a:extLst>
              </p:cNvPr>
              <p:cNvSpPr txBox="1"/>
              <p:nvPr/>
            </p:nvSpPr>
            <p:spPr>
              <a:xfrm>
                <a:off x="4731716" y="4187186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chemeClr val="bg1"/>
                    </a:solidFill>
                  </a:rPr>
                  <a:t>AT8 −</a:t>
                </a:r>
              </a:p>
            </p:txBody>
          </p:sp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FCB9F1E-E213-E846-B218-FC0176C85A30}"/>
                  </a:ext>
                </a:extLst>
              </p:cNvPr>
              <p:cNvSpPr txBox="1"/>
              <p:nvPr/>
            </p:nvSpPr>
            <p:spPr>
              <a:xfrm>
                <a:off x="3180195" y="4443049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chemeClr val="bg1"/>
                    </a:solidFill>
                  </a:rPr>
                  <a:t>AT8 −</a:t>
                </a:r>
              </a:p>
            </p:txBody>
          </p:sp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8393AEF6-0B07-6848-A3D0-0B04782B237A}"/>
                  </a:ext>
                </a:extLst>
              </p:cNvPr>
              <p:cNvSpPr txBox="1"/>
              <p:nvPr/>
            </p:nvSpPr>
            <p:spPr>
              <a:xfrm>
                <a:off x="2850586" y="3142469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solidFill>
                      <a:schemeClr val="bg1"/>
                    </a:solidFill>
                  </a:rPr>
                  <a:t>AT8 −</a:t>
                </a:r>
              </a:p>
            </p:txBody>
          </p:sp>
        </p:grp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5F5D56E9-AF11-C947-8328-1D9E33152EF3}"/>
              </a:ext>
            </a:extLst>
          </p:cNvPr>
          <p:cNvGrpSpPr/>
          <p:nvPr/>
        </p:nvGrpSpPr>
        <p:grpSpPr>
          <a:xfrm>
            <a:off x="5256648" y="1814425"/>
            <a:ext cx="3824885" cy="4766677"/>
            <a:chOff x="5256648" y="1814425"/>
            <a:chExt cx="3824885" cy="4766677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BF83D759-3768-AD43-84F9-EC908AC90519}"/>
                </a:ext>
              </a:extLst>
            </p:cNvPr>
            <p:cNvSpPr txBox="1"/>
            <p:nvPr/>
          </p:nvSpPr>
          <p:spPr>
            <a:xfrm>
              <a:off x="5392140" y="1814425"/>
              <a:ext cx="3689393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percentage of neurons with nucleolar AT8</a:t>
              </a:r>
              <a:r>
                <a:rPr lang="en-US" sz="1400" dirty="0"/>
                <a:t>:</a:t>
              </a:r>
            </a:p>
            <a:p>
              <a:pPr marL="92075" indent="-92075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dirty="0"/>
                <a:t>increases</a:t>
              </a:r>
              <a:r>
                <a:rPr lang="en-GB" sz="1600" dirty="0"/>
                <a:t> from foetal to young brain</a:t>
              </a:r>
            </a:p>
            <a:p>
              <a:pPr marL="92075" indent="-92075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GB" sz="1600" dirty="0"/>
                <a:t>decreases from young to senile brain</a:t>
              </a:r>
            </a:p>
            <a:p>
              <a:pPr marL="92075" indent="-92075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GB" sz="1600" dirty="0"/>
                <a:t>is low at the start of AD (AD-I) </a:t>
              </a:r>
            </a:p>
          </p:txBody>
        </p:sp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1C048A54-A8D1-2747-81E1-0BE92D0ED5CA}"/>
                </a:ext>
              </a:extLst>
            </p:cNvPr>
            <p:cNvGrpSpPr/>
            <p:nvPr/>
          </p:nvGrpSpPr>
          <p:grpSpPr>
            <a:xfrm>
              <a:off x="5256648" y="3916806"/>
              <a:ext cx="3824885" cy="2664296"/>
              <a:chOff x="5256648" y="3916806"/>
              <a:chExt cx="3824885" cy="2664296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82474EDC-E613-0C43-A8D6-F10D72B3E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6648" y="3916806"/>
                <a:ext cx="3824885" cy="2664296"/>
              </a:xfrm>
              <a:prstGeom prst="rect">
                <a:avLst/>
              </a:prstGeom>
            </p:spPr>
          </p:pic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E938779-3869-EA41-83A0-16E0AC998096}"/>
                  </a:ext>
                </a:extLst>
              </p:cNvPr>
              <p:cNvSpPr txBox="1"/>
              <p:nvPr/>
            </p:nvSpPr>
            <p:spPr>
              <a:xfrm>
                <a:off x="6856130" y="4725144"/>
                <a:ext cx="3962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/>
                  <a:t>***</a:t>
                </a:r>
              </a:p>
            </p:txBody>
          </p:sp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FD402EB1-EF3F-BC4C-AFFF-C6C7D4ABE39E}"/>
                  </a:ext>
                </a:extLst>
              </p:cNvPr>
              <p:cNvSpPr txBox="1"/>
              <p:nvPr/>
            </p:nvSpPr>
            <p:spPr>
              <a:xfrm>
                <a:off x="7380312" y="4581548"/>
                <a:ext cx="3962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/>
                  <a:t>***</a:t>
                </a:r>
              </a:p>
            </p:txBody>
          </p:sp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7CE3E447-33BC-1A4A-891C-ABC3A47420C9}"/>
                  </a:ext>
                </a:extLst>
              </p:cNvPr>
              <p:cNvSpPr txBox="1"/>
              <p:nvPr/>
            </p:nvSpPr>
            <p:spPr>
              <a:xfrm>
                <a:off x="7896115" y="4843158"/>
                <a:ext cx="3962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/>
                  <a:t>***</a:t>
                </a:r>
              </a:p>
            </p:txBody>
          </p:sp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35C08BD3-72CA-F146-8DE9-4E085C9C6031}"/>
                  </a:ext>
                </a:extLst>
              </p:cNvPr>
              <p:cNvSpPr txBox="1"/>
              <p:nvPr/>
            </p:nvSpPr>
            <p:spPr>
              <a:xfrm>
                <a:off x="8424210" y="5191606"/>
                <a:ext cx="3962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/>
                  <a:t>***</a:t>
                </a:r>
              </a:p>
            </p:txBody>
          </p:sp>
          <p:grpSp>
            <p:nvGrpSpPr>
              <p:cNvPr id="41" name="Gruppo 40">
                <a:extLst>
                  <a:ext uri="{FF2B5EF4-FFF2-40B4-BE49-F238E27FC236}">
                    <a16:creationId xmlns:a16="http://schemas.microsoft.com/office/drawing/2014/main" id="{5F1362A4-9656-0E48-8AB3-C3C334D6DC74}"/>
                  </a:ext>
                </a:extLst>
              </p:cNvPr>
              <p:cNvGrpSpPr/>
              <p:nvPr/>
            </p:nvGrpSpPr>
            <p:grpSpPr>
              <a:xfrm>
                <a:off x="6588224" y="4137145"/>
                <a:ext cx="2160239" cy="489702"/>
                <a:chOff x="6588224" y="4137145"/>
                <a:chExt cx="2160239" cy="489702"/>
              </a:xfrm>
            </p:grpSpPr>
            <p:sp>
              <p:nvSpPr>
                <p:cNvPr id="34" name="Parentesi quadra aperta 33">
                  <a:extLst>
                    <a:ext uri="{FF2B5EF4-FFF2-40B4-BE49-F238E27FC236}">
                      <a16:creationId xmlns:a16="http://schemas.microsoft.com/office/drawing/2014/main" id="{63876812-D2A1-424D-93D7-9D1752AC09AC}"/>
                    </a:ext>
                  </a:extLst>
                </p:cNvPr>
                <p:cNvSpPr/>
                <p:nvPr/>
              </p:nvSpPr>
              <p:spPr>
                <a:xfrm rot="5400000">
                  <a:off x="7764187" y="3642572"/>
                  <a:ext cx="45719" cy="1922832"/>
                </a:xfrm>
                <a:prstGeom prst="leftBracke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38" name="Connettore 1 37">
                  <a:extLst>
                    <a:ext uri="{FF2B5EF4-FFF2-40B4-BE49-F238E27FC236}">
                      <a16:creationId xmlns:a16="http://schemas.microsoft.com/office/drawing/2014/main" id="{EA7367D2-2756-B545-B858-615BD3C5A846}"/>
                    </a:ext>
                  </a:extLst>
                </p:cNvPr>
                <p:cNvCxnSpPr/>
                <p:nvPr/>
              </p:nvCxnSpPr>
              <p:spPr>
                <a:xfrm>
                  <a:off x="6588224" y="4137145"/>
                  <a:ext cx="118835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ttore 1 38">
                  <a:extLst>
                    <a:ext uri="{FF2B5EF4-FFF2-40B4-BE49-F238E27FC236}">
                      <a16:creationId xmlns:a16="http://schemas.microsoft.com/office/drawing/2014/main" id="{4D82D13B-874C-664D-BDFE-7BEBB4AA7742}"/>
                    </a:ext>
                  </a:extLst>
                </p:cNvPr>
                <p:cNvCxnSpPr>
                  <a:cxnSpLocks/>
                  <a:stCxn id="34" idx="1"/>
                </p:cNvCxnSpPr>
                <p:nvPr/>
              </p:nvCxnSpPr>
              <p:spPr>
                <a:xfrm flipH="1" flipV="1">
                  <a:off x="7776575" y="4137145"/>
                  <a:ext cx="10472" cy="44398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37AC055-E5EB-6346-B84D-DBE019903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4B48-0918-9748-B56E-4ABB3B7A2E66}" type="datetime1">
              <a:rPr lang="it-IT" smtClean="0"/>
              <a:t>06/02/23</a:t>
            </a:fld>
            <a:endParaRPr 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7C23798F-5BDB-104A-88A5-EBCAFB63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2431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52B13EB0-CC43-5241-B5E5-C870914BD5A7}"/>
              </a:ext>
            </a:extLst>
          </p:cNvPr>
          <p:cNvSpPr txBox="1">
            <a:spLocks/>
          </p:cNvSpPr>
          <p:nvPr/>
        </p:nvSpPr>
        <p:spPr>
          <a:xfrm>
            <a:off x="0" y="-27384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nuclear tau as an early molecular marker of Alzheimer’s disease</a:t>
            </a:r>
            <a:endParaRPr lang="it-IT" sz="28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FEE4BF-1AD0-3948-AA63-2FD579B51B5A}"/>
              </a:ext>
            </a:extLst>
          </p:cNvPr>
          <p:cNvSpPr txBox="1"/>
          <p:nvPr/>
        </p:nvSpPr>
        <p:spPr>
          <a:xfrm>
            <a:off x="89756" y="1628800"/>
            <a:ext cx="896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results showed that the AT8 epitope disappears in senile neurons respect to cells from younger subjects, indicating a possible role of AT8 in the ectopic activation of the cell cycle in differentiated cells.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6F0D2C6-FFD6-644E-B386-DD0EBF4683D1}"/>
              </a:ext>
            </a:extLst>
          </p:cNvPr>
          <p:cNvSpPr txBox="1"/>
          <p:nvPr/>
        </p:nvSpPr>
        <p:spPr>
          <a:xfrm>
            <a:off x="89756" y="2924944"/>
            <a:ext cx="896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These data improve the knowledge on the role of nuclear tau in the neuronal differentiation and cell degeneration in AD, involving the presence/absence of AT8 in the nucleolus of neurons related to a re-entering in the cell cycle.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BDB8785-053E-574B-907B-4448DF956052}"/>
              </a:ext>
            </a:extLst>
          </p:cNvPr>
          <p:cNvSpPr txBox="1"/>
          <p:nvPr/>
        </p:nvSpPr>
        <p:spPr>
          <a:xfrm>
            <a:off x="157163" y="4221088"/>
            <a:ext cx="8897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The </a:t>
            </a:r>
            <a:r>
              <a:rPr lang="it-IT" dirty="0" err="1"/>
              <a:t>molecular</a:t>
            </a:r>
            <a:r>
              <a:rPr lang="it-IT" dirty="0"/>
              <a:t> </a:t>
            </a:r>
            <a:r>
              <a:rPr lang="it-IT" dirty="0" err="1"/>
              <a:t>mechanisms</a:t>
            </a:r>
            <a:r>
              <a:rPr lang="it-IT" dirty="0"/>
              <a:t> </a:t>
            </a:r>
            <a:r>
              <a:rPr lang="it-IT" dirty="0" err="1"/>
              <a:t>related</a:t>
            </a:r>
            <a:r>
              <a:rPr lang="it-IT" dirty="0"/>
              <a:t> to the start of AD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yet</a:t>
            </a:r>
            <a:r>
              <a:rPr lang="it-IT" dirty="0"/>
              <a:t> </a:t>
            </a:r>
            <a:r>
              <a:rPr lang="it-IT" dirty="0" err="1"/>
              <a:t>clear</a:t>
            </a:r>
            <a:r>
              <a:rPr lang="it-IT" dirty="0"/>
              <a:t>, so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understanding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relevant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consider</a:t>
            </a:r>
            <a:r>
              <a:rPr lang="it-IT" dirty="0"/>
              <a:t> the social impact of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 in the human </a:t>
            </a:r>
            <a:r>
              <a:rPr lang="it-IT" dirty="0" err="1"/>
              <a:t>populations</a:t>
            </a:r>
            <a:r>
              <a:rPr lang="it-IT" dirty="0"/>
              <a:t>.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C2A2F21-478E-D54B-AEF0-FC591EAB2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5F1B3-0562-DF45-B316-24317C924DC6}" type="datetime1">
              <a:rPr lang="it-IT" smtClean="0"/>
              <a:t>06/02/23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9380644-A621-724F-A6AA-A873F081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42683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5014</TotalTime>
  <Words>592</Words>
  <Application>Microsoft Macintosh PowerPoint</Application>
  <PresentationFormat>Presentazione su schermo (4:3)</PresentationFormat>
  <Paragraphs>77</Paragraphs>
  <Slides>7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AT100 nuclear tau progressively increases in the nuclei of neuronal cells during aging</dc:title>
  <dc:creator>Francesca</dc:creator>
  <cp:lastModifiedBy>Francesca Bruno</cp:lastModifiedBy>
  <cp:revision>83</cp:revision>
  <cp:lastPrinted>2023-02-06T22:38:45Z</cp:lastPrinted>
  <dcterms:created xsi:type="dcterms:W3CDTF">2017-08-09T11:26:58Z</dcterms:created>
  <dcterms:modified xsi:type="dcterms:W3CDTF">2023-02-06T22:38:49Z</dcterms:modified>
</cp:coreProperties>
</file>