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tags/tag64.xml" ContentType="application/vnd.openxmlformats-officedocument.presentationml.tags+xml"/>
  <Override PartName="/ppt/notesSlides/notesSlide1.xml" ContentType="application/vnd.openxmlformats-officedocument.presentationml.notesSlide+xml"/>
  <Override PartName="/ppt/tags/tag65.xml" ContentType="application/vnd.openxmlformats-officedocument.presentationml.tags+xml"/>
  <Override PartName="/ppt/notesSlides/notesSlide2.xml" ContentType="application/vnd.openxmlformats-officedocument.presentationml.notesSlide+xml"/>
  <Override PartName="/ppt/tags/tag66.xml" ContentType="application/vnd.openxmlformats-officedocument.presentationml.tags+xml"/>
  <Override PartName="/ppt/notesSlides/notesSlide3.xml" ContentType="application/vnd.openxmlformats-officedocument.presentationml.notesSlide+xml"/>
  <Override PartName="/ppt/tags/tag67.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8.xml" ContentType="application/vnd.openxmlformats-officedocument.presentationml.tag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431" r:id="rId2"/>
    <p:sldId id="259" r:id="rId3"/>
    <p:sldId id="409" r:id="rId4"/>
    <p:sldId id="419" r:id="rId5"/>
    <p:sldId id="414" r:id="rId6"/>
    <p:sldId id="417" r:id="rId7"/>
    <p:sldId id="418" r:id="rId8"/>
    <p:sldId id="429" r:id="rId9"/>
    <p:sldId id="423" r:id="rId10"/>
    <p:sldId id="430" r:id="rId11"/>
    <p:sldId id="433" r:id="rId12"/>
    <p:sldId id="434" r:id="rId13"/>
    <p:sldId id="432" r:id="rId14"/>
    <p:sldId id="435" r:id="rId15"/>
    <p:sldId id="436" r:id="rId16"/>
    <p:sldId id="438" r:id="rId17"/>
    <p:sldId id="441" r:id="rId18"/>
    <p:sldId id="437" r:id="rId19"/>
    <p:sldId id="440" r:id="rId20"/>
    <p:sldId id="443" r:id="rId21"/>
    <p:sldId id="442" r:id="rId22"/>
    <p:sldId id="444" r:id="rId23"/>
    <p:sldId id="445" r:id="rId24"/>
    <p:sldId id="428" r:id="rId25"/>
    <p:sldId id="42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ACB9"/>
    <a:srgbClr val="7EADBA"/>
    <a:srgbClr val="7CACB9"/>
    <a:srgbClr val="80BDD7"/>
    <a:srgbClr val="FFFFFF"/>
    <a:srgbClr val="5F91B2"/>
    <a:srgbClr val="424A54"/>
    <a:srgbClr val="2A85A1"/>
    <a:srgbClr val="C6E2FE"/>
    <a:srgbClr val="7FCE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0" d="100"/>
          <a:sy n="70" d="100"/>
        </p:scale>
        <p:origin x="584" y="48"/>
      </p:cViewPr>
      <p:guideLst>
        <p:guide orient="horz" pos="2144"/>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DE849F-4171-4ECF-ADE5-904E43369328}" type="doc">
      <dgm:prSet loTypeId="urn:microsoft.com/office/officeart/2005/8/layout/radial4" loCatId="relationship" qsTypeId="urn:microsoft.com/office/officeart/2005/8/quickstyle/3d1" qsCatId="3D" csTypeId="urn:microsoft.com/office/officeart/2005/8/colors/accent2_4" csCatId="accent2" phldr="1"/>
      <dgm:spPr/>
      <dgm:t>
        <a:bodyPr/>
        <a:lstStyle/>
        <a:p>
          <a:endParaRPr lang="zh-CN" altLang="en-US"/>
        </a:p>
      </dgm:t>
    </dgm:pt>
    <dgm:pt modelId="{6A6EF34A-5C7D-4E29-AECD-7CDFE2B770C0}">
      <dgm:prSet phldrT="[文本]"/>
      <dgm:spPr/>
      <dgm:t>
        <a:bodyPr/>
        <a:lstStyle/>
        <a:p>
          <a:r>
            <a:rPr lang="en-US" altLang="en-US" dirty="0"/>
            <a:t>deadly types </a:t>
          </a:r>
          <a:endParaRPr lang="zh-CN" altLang="en-US" dirty="0"/>
        </a:p>
      </dgm:t>
    </dgm:pt>
    <dgm:pt modelId="{0164CBBD-2230-42EA-85E0-A8D2DB37A00A}" type="parTrans" cxnId="{ADC85FDB-3ACF-4D74-B41A-AADDE8989C39}">
      <dgm:prSet/>
      <dgm:spPr/>
      <dgm:t>
        <a:bodyPr/>
        <a:lstStyle/>
        <a:p>
          <a:endParaRPr lang="zh-CN" altLang="en-US"/>
        </a:p>
      </dgm:t>
    </dgm:pt>
    <dgm:pt modelId="{4D97A0F2-BB28-485A-B362-D8EA372C98F3}" type="sibTrans" cxnId="{ADC85FDB-3ACF-4D74-B41A-AADDE8989C39}">
      <dgm:prSet/>
      <dgm:spPr/>
      <dgm:t>
        <a:bodyPr/>
        <a:lstStyle/>
        <a:p>
          <a:endParaRPr lang="zh-CN" altLang="en-US"/>
        </a:p>
      </dgm:t>
    </dgm:pt>
    <dgm:pt modelId="{B1ED71BA-EBE0-420F-AB55-6463C3A2F4F9}">
      <dgm:prSet phldrT="[文本]"/>
      <dgm:spPr/>
      <dgm:t>
        <a:bodyPr/>
        <a:lstStyle/>
        <a:p>
          <a:r>
            <a:rPr lang="en-US" altLang="en-US" dirty="0"/>
            <a:t>without effective treatment </a:t>
          </a:r>
          <a:endParaRPr lang="zh-CN" altLang="en-US" dirty="0"/>
        </a:p>
      </dgm:t>
    </dgm:pt>
    <dgm:pt modelId="{3A2768F7-4FF5-4175-BDE4-5981F6A4377D}" type="parTrans" cxnId="{2C9DC597-D13A-4181-A121-39848B87489F}">
      <dgm:prSet/>
      <dgm:spPr/>
      <dgm:t>
        <a:bodyPr/>
        <a:lstStyle/>
        <a:p>
          <a:endParaRPr lang="zh-CN" altLang="en-US"/>
        </a:p>
      </dgm:t>
    </dgm:pt>
    <dgm:pt modelId="{2DE4A074-2B50-407B-929F-D0B4F957770F}" type="sibTrans" cxnId="{2C9DC597-D13A-4181-A121-39848B87489F}">
      <dgm:prSet/>
      <dgm:spPr/>
      <dgm:t>
        <a:bodyPr/>
        <a:lstStyle/>
        <a:p>
          <a:endParaRPr lang="zh-CN" altLang="en-US"/>
        </a:p>
      </dgm:t>
    </dgm:pt>
    <dgm:pt modelId="{8D327F5C-1F5B-4426-858E-9962BCC88F34}">
      <dgm:prSet phldrT="[文本]"/>
      <dgm:spPr/>
      <dgm:t>
        <a:bodyPr/>
        <a:lstStyle/>
        <a:p>
          <a:r>
            <a:rPr lang="en-US" altLang="en-US" dirty="0"/>
            <a:t>increasing in prevalence</a:t>
          </a:r>
          <a:endParaRPr lang="zh-CN" altLang="en-US" dirty="0"/>
        </a:p>
      </dgm:t>
    </dgm:pt>
    <dgm:pt modelId="{56DC2C66-6390-4EB6-BDA8-40A4065853A8}" type="parTrans" cxnId="{8487A30A-4303-47A5-B70A-B4A43C8A3617}">
      <dgm:prSet/>
      <dgm:spPr/>
      <dgm:t>
        <a:bodyPr/>
        <a:lstStyle/>
        <a:p>
          <a:endParaRPr lang="zh-CN" altLang="en-US"/>
        </a:p>
      </dgm:t>
    </dgm:pt>
    <dgm:pt modelId="{4A5B6F03-153D-4277-A0DF-1F6BEA4D2516}" type="sibTrans" cxnId="{8487A30A-4303-47A5-B70A-B4A43C8A3617}">
      <dgm:prSet/>
      <dgm:spPr/>
      <dgm:t>
        <a:bodyPr/>
        <a:lstStyle/>
        <a:p>
          <a:endParaRPr lang="zh-CN" altLang="en-US"/>
        </a:p>
      </dgm:t>
    </dgm:pt>
    <dgm:pt modelId="{B456145E-474E-4062-806D-B3462065F323}">
      <dgm:prSet phldrT="[文本]"/>
      <dgm:spPr/>
      <dgm:t>
        <a:bodyPr/>
        <a:lstStyle/>
        <a:p>
          <a:endParaRPr lang="zh-CN" altLang="en-US" dirty="0"/>
        </a:p>
      </dgm:t>
    </dgm:pt>
    <dgm:pt modelId="{12493190-E56D-4681-9A60-7E7B9555EAE1}" type="parTrans" cxnId="{73BC9FF1-5272-4A33-A5A3-46F844512F0F}">
      <dgm:prSet/>
      <dgm:spPr/>
      <dgm:t>
        <a:bodyPr/>
        <a:lstStyle/>
        <a:p>
          <a:endParaRPr lang="zh-CN" altLang="en-US"/>
        </a:p>
      </dgm:t>
    </dgm:pt>
    <dgm:pt modelId="{7DAB86B2-F7A6-4EE9-8DBC-FE6973AE259E}" type="sibTrans" cxnId="{73BC9FF1-5272-4A33-A5A3-46F844512F0F}">
      <dgm:prSet/>
      <dgm:spPr/>
      <dgm:t>
        <a:bodyPr/>
        <a:lstStyle/>
        <a:p>
          <a:endParaRPr lang="zh-CN" altLang="en-US"/>
        </a:p>
      </dgm:t>
    </dgm:pt>
    <dgm:pt modelId="{E35A18B6-DC07-4143-BDD4-573E206C3A72}" type="pres">
      <dgm:prSet presAssocID="{0CDE849F-4171-4ECF-ADE5-904E43369328}" presName="cycle" presStyleCnt="0">
        <dgm:presLayoutVars>
          <dgm:chMax val="1"/>
          <dgm:dir/>
          <dgm:animLvl val="ctr"/>
          <dgm:resizeHandles val="exact"/>
        </dgm:presLayoutVars>
      </dgm:prSet>
      <dgm:spPr/>
    </dgm:pt>
    <dgm:pt modelId="{71ABEDE5-C6F8-45D9-81B7-2CD8294B7AAB}" type="pres">
      <dgm:prSet presAssocID="{6A6EF34A-5C7D-4E29-AECD-7CDFE2B770C0}" presName="centerShape" presStyleLbl="node0" presStyleIdx="0" presStyleCnt="1"/>
      <dgm:spPr/>
    </dgm:pt>
    <dgm:pt modelId="{AD438A3A-D14E-46FB-8564-23CADCE3709E}" type="pres">
      <dgm:prSet presAssocID="{3A2768F7-4FF5-4175-BDE4-5981F6A4377D}" presName="parTrans" presStyleLbl="bgSibTrans2D1" presStyleIdx="0" presStyleCnt="2"/>
      <dgm:spPr/>
    </dgm:pt>
    <dgm:pt modelId="{C0C2A13C-8721-4BE3-80D4-179EDB1F190D}" type="pres">
      <dgm:prSet presAssocID="{B1ED71BA-EBE0-420F-AB55-6463C3A2F4F9}" presName="node" presStyleLbl="node1" presStyleIdx="0" presStyleCnt="2">
        <dgm:presLayoutVars>
          <dgm:bulletEnabled val="1"/>
        </dgm:presLayoutVars>
      </dgm:prSet>
      <dgm:spPr/>
    </dgm:pt>
    <dgm:pt modelId="{617C00CB-09A3-41D5-8D99-36D5B25396A4}" type="pres">
      <dgm:prSet presAssocID="{56DC2C66-6390-4EB6-BDA8-40A4065853A8}" presName="parTrans" presStyleLbl="bgSibTrans2D1" presStyleIdx="1" presStyleCnt="2"/>
      <dgm:spPr/>
    </dgm:pt>
    <dgm:pt modelId="{2BFA5ABC-17B8-4C46-BF66-8AAB6414D225}" type="pres">
      <dgm:prSet presAssocID="{8D327F5C-1F5B-4426-858E-9962BCC88F34}" presName="node" presStyleLbl="node1" presStyleIdx="1" presStyleCnt="2">
        <dgm:presLayoutVars>
          <dgm:bulletEnabled val="1"/>
        </dgm:presLayoutVars>
      </dgm:prSet>
      <dgm:spPr/>
    </dgm:pt>
  </dgm:ptLst>
  <dgm:cxnLst>
    <dgm:cxn modelId="{8487A30A-4303-47A5-B70A-B4A43C8A3617}" srcId="{6A6EF34A-5C7D-4E29-AECD-7CDFE2B770C0}" destId="{8D327F5C-1F5B-4426-858E-9962BCC88F34}" srcOrd="1" destOrd="0" parTransId="{56DC2C66-6390-4EB6-BDA8-40A4065853A8}" sibTransId="{4A5B6F03-153D-4277-A0DF-1F6BEA4D2516}"/>
    <dgm:cxn modelId="{4E11FB0E-6B6D-4F62-A854-E8622526C305}" type="presOf" srcId="{56DC2C66-6390-4EB6-BDA8-40A4065853A8}" destId="{617C00CB-09A3-41D5-8D99-36D5B25396A4}" srcOrd="0" destOrd="0" presId="urn:microsoft.com/office/officeart/2005/8/layout/radial4"/>
    <dgm:cxn modelId="{36C58366-E009-4179-9C22-CDE63D77F9B8}" type="presOf" srcId="{0CDE849F-4171-4ECF-ADE5-904E43369328}" destId="{E35A18B6-DC07-4143-BDD4-573E206C3A72}" srcOrd="0" destOrd="0" presId="urn:microsoft.com/office/officeart/2005/8/layout/radial4"/>
    <dgm:cxn modelId="{993AFD4A-580D-41DC-8655-DFA05F705E9F}" type="presOf" srcId="{B1ED71BA-EBE0-420F-AB55-6463C3A2F4F9}" destId="{C0C2A13C-8721-4BE3-80D4-179EDB1F190D}" srcOrd="0" destOrd="0" presId="urn:microsoft.com/office/officeart/2005/8/layout/radial4"/>
    <dgm:cxn modelId="{D2D5ED7D-63E5-42F9-A2EE-DD2E5FEAD7E3}" type="presOf" srcId="{6A6EF34A-5C7D-4E29-AECD-7CDFE2B770C0}" destId="{71ABEDE5-C6F8-45D9-81B7-2CD8294B7AAB}" srcOrd="0" destOrd="0" presId="urn:microsoft.com/office/officeart/2005/8/layout/radial4"/>
    <dgm:cxn modelId="{2EFAAE8A-4806-495A-8732-06022D0722FF}" type="presOf" srcId="{8D327F5C-1F5B-4426-858E-9962BCC88F34}" destId="{2BFA5ABC-17B8-4C46-BF66-8AAB6414D225}" srcOrd="0" destOrd="0" presId="urn:microsoft.com/office/officeart/2005/8/layout/radial4"/>
    <dgm:cxn modelId="{2C9DC597-D13A-4181-A121-39848B87489F}" srcId="{6A6EF34A-5C7D-4E29-AECD-7CDFE2B770C0}" destId="{B1ED71BA-EBE0-420F-AB55-6463C3A2F4F9}" srcOrd="0" destOrd="0" parTransId="{3A2768F7-4FF5-4175-BDE4-5981F6A4377D}" sibTransId="{2DE4A074-2B50-407B-929F-D0B4F957770F}"/>
    <dgm:cxn modelId="{95F38EB9-B474-47B0-907E-8F5E7668B284}" type="presOf" srcId="{3A2768F7-4FF5-4175-BDE4-5981F6A4377D}" destId="{AD438A3A-D14E-46FB-8564-23CADCE3709E}" srcOrd="0" destOrd="0" presId="urn:microsoft.com/office/officeart/2005/8/layout/radial4"/>
    <dgm:cxn modelId="{ADC85FDB-3ACF-4D74-B41A-AADDE8989C39}" srcId="{0CDE849F-4171-4ECF-ADE5-904E43369328}" destId="{6A6EF34A-5C7D-4E29-AECD-7CDFE2B770C0}" srcOrd="0" destOrd="0" parTransId="{0164CBBD-2230-42EA-85E0-A8D2DB37A00A}" sibTransId="{4D97A0F2-BB28-485A-B362-D8EA372C98F3}"/>
    <dgm:cxn modelId="{73BC9FF1-5272-4A33-A5A3-46F844512F0F}" srcId="{0CDE849F-4171-4ECF-ADE5-904E43369328}" destId="{B456145E-474E-4062-806D-B3462065F323}" srcOrd="1" destOrd="0" parTransId="{12493190-E56D-4681-9A60-7E7B9555EAE1}" sibTransId="{7DAB86B2-F7A6-4EE9-8DBC-FE6973AE259E}"/>
    <dgm:cxn modelId="{BE4DB7B5-E5AF-4CF1-957A-855D06BAA7E4}" type="presParOf" srcId="{E35A18B6-DC07-4143-BDD4-573E206C3A72}" destId="{71ABEDE5-C6F8-45D9-81B7-2CD8294B7AAB}" srcOrd="0" destOrd="0" presId="urn:microsoft.com/office/officeart/2005/8/layout/radial4"/>
    <dgm:cxn modelId="{B75270AC-40A0-4CD4-A72D-301B433328EC}" type="presParOf" srcId="{E35A18B6-DC07-4143-BDD4-573E206C3A72}" destId="{AD438A3A-D14E-46FB-8564-23CADCE3709E}" srcOrd="1" destOrd="0" presId="urn:microsoft.com/office/officeart/2005/8/layout/radial4"/>
    <dgm:cxn modelId="{A1672947-38C2-4EEF-B6A0-68F9EB04DEBB}" type="presParOf" srcId="{E35A18B6-DC07-4143-BDD4-573E206C3A72}" destId="{C0C2A13C-8721-4BE3-80D4-179EDB1F190D}" srcOrd="2" destOrd="0" presId="urn:microsoft.com/office/officeart/2005/8/layout/radial4"/>
    <dgm:cxn modelId="{218D553D-7201-42E3-AFBD-593A8B59CD27}" type="presParOf" srcId="{E35A18B6-DC07-4143-BDD4-573E206C3A72}" destId="{617C00CB-09A3-41D5-8D99-36D5B25396A4}" srcOrd="3" destOrd="0" presId="urn:microsoft.com/office/officeart/2005/8/layout/radial4"/>
    <dgm:cxn modelId="{30FB4088-686F-42AC-ADEE-C5811B6C7524}" type="presParOf" srcId="{E35A18B6-DC07-4143-BDD4-573E206C3A72}" destId="{2BFA5ABC-17B8-4C46-BF66-8AAB6414D225}" srcOrd="4"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11DB73-1F49-443B-A3B5-18EBB8A32D2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5322324-14D2-436B-8B1F-18FA557CEDBA}">
      <dgm:prSet/>
      <dgm:spPr/>
      <dgm:t>
        <a:bodyPr/>
        <a:lstStyle/>
        <a:p>
          <a:r>
            <a:rPr lang="en-US" b="0" i="0" baseline="0"/>
            <a:t>The early stage of pancreatic cancer is difficult to diagnose, which is why it has a very low survival rate. </a:t>
          </a:r>
          <a:endParaRPr lang="en-US"/>
        </a:p>
      </dgm:t>
    </dgm:pt>
    <dgm:pt modelId="{F5CF591F-5056-4BDE-A4BE-B1F430D07AC2}" type="parTrans" cxnId="{4E2E64F6-C441-472D-B9C9-6B48D40BD297}">
      <dgm:prSet/>
      <dgm:spPr/>
      <dgm:t>
        <a:bodyPr/>
        <a:lstStyle/>
        <a:p>
          <a:endParaRPr lang="en-US"/>
        </a:p>
      </dgm:t>
    </dgm:pt>
    <dgm:pt modelId="{6E6A4F84-AFD0-4A8D-9FA2-F21E3CBD9157}" type="sibTrans" cxnId="{4E2E64F6-C441-472D-B9C9-6B48D40BD297}">
      <dgm:prSet/>
      <dgm:spPr/>
      <dgm:t>
        <a:bodyPr/>
        <a:lstStyle/>
        <a:p>
          <a:endParaRPr lang="en-US"/>
        </a:p>
      </dgm:t>
    </dgm:pt>
    <dgm:pt modelId="{2E6E073B-2E17-4521-BB83-1D21D5E92F3F}">
      <dgm:prSet/>
      <dgm:spPr/>
      <dgm:t>
        <a:bodyPr/>
        <a:lstStyle/>
        <a:p>
          <a:r>
            <a:rPr lang="en-US" b="0" i="0" baseline="0" dirty="0"/>
            <a:t>Moreover, the development of effective treatment methods for pancreatic cancer has been hindered by the lack of understanding of the pathogenesis, which is partly due to the difficulty in studying human tissue samples</a:t>
          </a:r>
          <a:endParaRPr lang="en-US" dirty="0"/>
        </a:p>
      </dgm:t>
    </dgm:pt>
    <dgm:pt modelId="{84F1C3C6-497A-4F16-90B6-B45D363D71AD}" type="parTrans" cxnId="{09789703-6723-42CB-B041-64AC43541C2A}">
      <dgm:prSet/>
      <dgm:spPr/>
      <dgm:t>
        <a:bodyPr/>
        <a:lstStyle/>
        <a:p>
          <a:endParaRPr lang="en-US"/>
        </a:p>
      </dgm:t>
    </dgm:pt>
    <dgm:pt modelId="{EAD8B61D-B354-4C95-BD9C-A465E4801A9C}" type="sibTrans" cxnId="{09789703-6723-42CB-B041-64AC43541C2A}">
      <dgm:prSet/>
      <dgm:spPr/>
      <dgm:t>
        <a:bodyPr/>
        <a:lstStyle/>
        <a:p>
          <a:endParaRPr lang="en-US"/>
        </a:p>
      </dgm:t>
    </dgm:pt>
    <dgm:pt modelId="{D660A143-2690-4E78-88CB-8D9D7D0AA250}" type="pres">
      <dgm:prSet presAssocID="{9311DB73-1F49-443B-A3B5-18EBB8A32D24}" presName="linear" presStyleCnt="0">
        <dgm:presLayoutVars>
          <dgm:animLvl val="lvl"/>
          <dgm:resizeHandles val="exact"/>
        </dgm:presLayoutVars>
      </dgm:prSet>
      <dgm:spPr/>
    </dgm:pt>
    <dgm:pt modelId="{13DB1F43-E59A-4DFE-8CF6-5FDCFD6C719C}" type="pres">
      <dgm:prSet presAssocID="{A5322324-14D2-436B-8B1F-18FA557CEDBA}" presName="parentText" presStyleLbl="node1" presStyleIdx="0" presStyleCnt="2">
        <dgm:presLayoutVars>
          <dgm:chMax val="0"/>
          <dgm:bulletEnabled val="1"/>
        </dgm:presLayoutVars>
      </dgm:prSet>
      <dgm:spPr/>
    </dgm:pt>
    <dgm:pt modelId="{9289F60E-6397-4282-A4D0-929D1D916B11}" type="pres">
      <dgm:prSet presAssocID="{6E6A4F84-AFD0-4A8D-9FA2-F21E3CBD9157}" presName="spacer" presStyleCnt="0"/>
      <dgm:spPr/>
    </dgm:pt>
    <dgm:pt modelId="{1BFE2A1A-8BEF-4E00-BBAB-92F4E552F7CF}" type="pres">
      <dgm:prSet presAssocID="{2E6E073B-2E17-4521-BB83-1D21D5E92F3F}" presName="parentText" presStyleLbl="node1" presStyleIdx="1" presStyleCnt="2">
        <dgm:presLayoutVars>
          <dgm:chMax val="0"/>
          <dgm:bulletEnabled val="1"/>
        </dgm:presLayoutVars>
      </dgm:prSet>
      <dgm:spPr/>
    </dgm:pt>
  </dgm:ptLst>
  <dgm:cxnLst>
    <dgm:cxn modelId="{09789703-6723-42CB-B041-64AC43541C2A}" srcId="{9311DB73-1F49-443B-A3B5-18EBB8A32D24}" destId="{2E6E073B-2E17-4521-BB83-1D21D5E92F3F}" srcOrd="1" destOrd="0" parTransId="{84F1C3C6-497A-4F16-90B6-B45D363D71AD}" sibTransId="{EAD8B61D-B354-4C95-BD9C-A465E4801A9C}"/>
    <dgm:cxn modelId="{14C0F65D-BC54-416A-85AD-9D2F80E55EE4}" type="presOf" srcId="{A5322324-14D2-436B-8B1F-18FA557CEDBA}" destId="{13DB1F43-E59A-4DFE-8CF6-5FDCFD6C719C}" srcOrd="0" destOrd="0" presId="urn:microsoft.com/office/officeart/2005/8/layout/vList2"/>
    <dgm:cxn modelId="{298A2284-49EF-4961-A5C7-62D6B34C2466}" type="presOf" srcId="{9311DB73-1F49-443B-A3B5-18EBB8A32D24}" destId="{D660A143-2690-4E78-88CB-8D9D7D0AA250}" srcOrd="0" destOrd="0" presId="urn:microsoft.com/office/officeart/2005/8/layout/vList2"/>
    <dgm:cxn modelId="{D3F0E3BB-DD90-49E0-8B45-458CDAB69B30}" type="presOf" srcId="{2E6E073B-2E17-4521-BB83-1D21D5E92F3F}" destId="{1BFE2A1A-8BEF-4E00-BBAB-92F4E552F7CF}" srcOrd="0" destOrd="0" presId="urn:microsoft.com/office/officeart/2005/8/layout/vList2"/>
    <dgm:cxn modelId="{4E2E64F6-C441-472D-B9C9-6B48D40BD297}" srcId="{9311DB73-1F49-443B-A3B5-18EBB8A32D24}" destId="{A5322324-14D2-436B-8B1F-18FA557CEDBA}" srcOrd="0" destOrd="0" parTransId="{F5CF591F-5056-4BDE-A4BE-B1F430D07AC2}" sibTransId="{6E6A4F84-AFD0-4A8D-9FA2-F21E3CBD9157}"/>
    <dgm:cxn modelId="{62135056-E061-4CDD-8A59-17A8D99ABEC2}" type="presParOf" srcId="{D660A143-2690-4E78-88CB-8D9D7D0AA250}" destId="{13DB1F43-E59A-4DFE-8CF6-5FDCFD6C719C}" srcOrd="0" destOrd="0" presId="urn:microsoft.com/office/officeart/2005/8/layout/vList2"/>
    <dgm:cxn modelId="{6E5012C0-2C46-4059-923A-E0E6BF6375B6}" type="presParOf" srcId="{D660A143-2690-4E78-88CB-8D9D7D0AA250}" destId="{9289F60E-6397-4282-A4D0-929D1D916B11}" srcOrd="1" destOrd="0" presId="urn:microsoft.com/office/officeart/2005/8/layout/vList2"/>
    <dgm:cxn modelId="{95C37A91-3F21-4DC3-9140-CC7CF77DC3A1}" type="presParOf" srcId="{D660A143-2690-4E78-88CB-8D9D7D0AA250}" destId="{1BFE2A1A-8BEF-4E00-BBAB-92F4E552F7C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699B6D-8618-425D-9003-5B04EE04EE04}" type="doc">
      <dgm:prSet loTypeId="urn:microsoft.com/office/officeart/2005/8/layout/vProcess5" loCatId="process" qsTypeId="urn:microsoft.com/office/officeart/2005/8/quickstyle/simple1" qsCatId="simple" csTypeId="urn:microsoft.com/office/officeart/2005/8/colors/accent1_2" csCatId="accent1"/>
      <dgm:spPr/>
      <dgm:t>
        <a:bodyPr/>
        <a:lstStyle/>
        <a:p>
          <a:endParaRPr lang="en-US"/>
        </a:p>
      </dgm:t>
    </dgm:pt>
    <dgm:pt modelId="{24F434D1-5426-41EB-90A9-DBF29D097B74}">
      <dgm:prSet/>
      <dgm:spPr/>
      <dgm:t>
        <a:bodyPr/>
        <a:lstStyle/>
        <a:p>
          <a:r>
            <a:rPr lang="en-US" b="0" i="0" baseline="0"/>
            <a:t>The focus is on the exploration of the pathogenesis of pancreatic cancer and its related pathways. In particular, TRPV1 has been linked to the promotion of pancreatic cancer cell proliferation and migration. </a:t>
          </a:r>
          <a:endParaRPr lang="en-US"/>
        </a:p>
      </dgm:t>
    </dgm:pt>
    <dgm:pt modelId="{8F790FB9-8AB3-4C04-9DDF-2867DB8CA135}" type="parTrans" cxnId="{BCD73C03-AC91-4707-8B78-8292D30ABD27}">
      <dgm:prSet/>
      <dgm:spPr/>
      <dgm:t>
        <a:bodyPr/>
        <a:lstStyle/>
        <a:p>
          <a:endParaRPr lang="en-US"/>
        </a:p>
      </dgm:t>
    </dgm:pt>
    <dgm:pt modelId="{75DC6D73-5C57-44D8-9A07-7D171B6F153B}" type="sibTrans" cxnId="{BCD73C03-AC91-4707-8B78-8292D30ABD27}">
      <dgm:prSet/>
      <dgm:spPr/>
      <dgm:t>
        <a:bodyPr/>
        <a:lstStyle/>
        <a:p>
          <a:endParaRPr lang="en-US"/>
        </a:p>
      </dgm:t>
    </dgm:pt>
    <dgm:pt modelId="{366A138F-FE72-4C00-ADF2-5BA74EB7B2C2}">
      <dgm:prSet/>
      <dgm:spPr/>
      <dgm:t>
        <a:bodyPr/>
        <a:lstStyle/>
        <a:p>
          <a:r>
            <a:rPr lang="en-US" b="0" i="0" baseline="0"/>
            <a:t>Several studies have shown that TRP channels are frequently overexpressed in pancreatic cancer cells and their expression levels correlate with poor prognosis and increased tumor growth</a:t>
          </a:r>
          <a:endParaRPr lang="en-US"/>
        </a:p>
      </dgm:t>
    </dgm:pt>
    <dgm:pt modelId="{1E24079A-391C-4707-886F-2017E94303ED}" type="parTrans" cxnId="{FBC5B7D1-0865-4912-911A-C5FAD7C86BBF}">
      <dgm:prSet/>
      <dgm:spPr/>
      <dgm:t>
        <a:bodyPr/>
        <a:lstStyle/>
        <a:p>
          <a:endParaRPr lang="en-US"/>
        </a:p>
      </dgm:t>
    </dgm:pt>
    <dgm:pt modelId="{5A071B5A-6F1E-475A-A54F-2053DB1FC617}" type="sibTrans" cxnId="{FBC5B7D1-0865-4912-911A-C5FAD7C86BBF}">
      <dgm:prSet/>
      <dgm:spPr/>
      <dgm:t>
        <a:bodyPr/>
        <a:lstStyle/>
        <a:p>
          <a:endParaRPr lang="en-US"/>
        </a:p>
      </dgm:t>
    </dgm:pt>
    <dgm:pt modelId="{F1F9E0E6-2888-4208-BDCD-ACC07A5A1A2D}" type="pres">
      <dgm:prSet presAssocID="{54699B6D-8618-425D-9003-5B04EE04EE04}" presName="outerComposite" presStyleCnt="0">
        <dgm:presLayoutVars>
          <dgm:chMax val="5"/>
          <dgm:dir/>
          <dgm:resizeHandles val="exact"/>
        </dgm:presLayoutVars>
      </dgm:prSet>
      <dgm:spPr/>
    </dgm:pt>
    <dgm:pt modelId="{23BD4942-F667-451A-B340-541A54C67758}" type="pres">
      <dgm:prSet presAssocID="{54699B6D-8618-425D-9003-5B04EE04EE04}" presName="dummyMaxCanvas" presStyleCnt="0">
        <dgm:presLayoutVars/>
      </dgm:prSet>
      <dgm:spPr/>
    </dgm:pt>
    <dgm:pt modelId="{EBDF5803-0A92-4AB4-93B0-E38B221DD4D6}" type="pres">
      <dgm:prSet presAssocID="{54699B6D-8618-425D-9003-5B04EE04EE04}" presName="TwoNodes_1" presStyleLbl="node1" presStyleIdx="0" presStyleCnt="2">
        <dgm:presLayoutVars>
          <dgm:bulletEnabled val="1"/>
        </dgm:presLayoutVars>
      </dgm:prSet>
      <dgm:spPr/>
    </dgm:pt>
    <dgm:pt modelId="{E403A3C1-A8A8-4B22-915D-4BA835A4D47B}" type="pres">
      <dgm:prSet presAssocID="{54699B6D-8618-425D-9003-5B04EE04EE04}" presName="TwoNodes_2" presStyleLbl="node1" presStyleIdx="1" presStyleCnt="2">
        <dgm:presLayoutVars>
          <dgm:bulletEnabled val="1"/>
        </dgm:presLayoutVars>
      </dgm:prSet>
      <dgm:spPr/>
    </dgm:pt>
    <dgm:pt modelId="{1C359661-DDEB-4E15-9FE5-576483221BBD}" type="pres">
      <dgm:prSet presAssocID="{54699B6D-8618-425D-9003-5B04EE04EE04}" presName="TwoConn_1-2" presStyleLbl="fgAccFollowNode1" presStyleIdx="0" presStyleCnt="1">
        <dgm:presLayoutVars>
          <dgm:bulletEnabled val="1"/>
        </dgm:presLayoutVars>
      </dgm:prSet>
      <dgm:spPr/>
    </dgm:pt>
    <dgm:pt modelId="{90BBE80A-551C-4707-9D73-C71D3D4EF66A}" type="pres">
      <dgm:prSet presAssocID="{54699B6D-8618-425D-9003-5B04EE04EE04}" presName="TwoNodes_1_text" presStyleLbl="node1" presStyleIdx="1" presStyleCnt="2">
        <dgm:presLayoutVars>
          <dgm:bulletEnabled val="1"/>
        </dgm:presLayoutVars>
      </dgm:prSet>
      <dgm:spPr/>
    </dgm:pt>
    <dgm:pt modelId="{FBF0528B-3E0C-48C7-89F5-161E2D2EC48C}" type="pres">
      <dgm:prSet presAssocID="{54699B6D-8618-425D-9003-5B04EE04EE04}" presName="TwoNodes_2_text" presStyleLbl="node1" presStyleIdx="1" presStyleCnt="2">
        <dgm:presLayoutVars>
          <dgm:bulletEnabled val="1"/>
        </dgm:presLayoutVars>
      </dgm:prSet>
      <dgm:spPr/>
    </dgm:pt>
  </dgm:ptLst>
  <dgm:cxnLst>
    <dgm:cxn modelId="{BCD73C03-AC91-4707-8B78-8292D30ABD27}" srcId="{54699B6D-8618-425D-9003-5B04EE04EE04}" destId="{24F434D1-5426-41EB-90A9-DBF29D097B74}" srcOrd="0" destOrd="0" parTransId="{8F790FB9-8AB3-4C04-9DDF-2867DB8CA135}" sibTransId="{75DC6D73-5C57-44D8-9A07-7D171B6F153B}"/>
    <dgm:cxn modelId="{7CA3BD08-AF28-4C9F-9B53-2E6D12EA0D51}" type="presOf" srcId="{24F434D1-5426-41EB-90A9-DBF29D097B74}" destId="{EBDF5803-0A92-4AB4-93B0-E38B221DD4D6}" srcOrd="0" destOrd="0" presId="urn:microsoft.com/office/officeart/2005/8/layout/vProcess5"/>
    <dgm:cxn modelId="{ECF4E32F-746D-4CC3-8440-E6E96DC49156}" type="presOf" srcId="{54699B6D-8618-425D-9003-5B04EE04EE04}" destId="{F1F9E0E6-2888-4208-BDCD-ACC07A5A1A2D}" srcOrd="0" destOrd="0" presId="urn:microsoft.com/office/officeart/2005/8/layout/vProcess5"/>
    <dgm:cxn modelId="{636A3E3D-A580-43BD-9767-D603BEBBE8CC}" type="presOf" srcId="{366A138F-FE72-4C00-ADF2-5BA74EB7B2C2}" destId="{E403A3C1-A8A8-4B22-915D-4BA835A4D47B}" srcOrd="0" destOrd="0" presId="urn:microsoft.com/office/officeart/2005/8/layout/vProcess5"/>
    <dgm:cxn modelId="{6AD40E55-2861-4D90-93D1-7702DC9C051C}" type="presOf" srcId="{75DC6D73-5C57-44D8-9A07-7D171B6F153B}" destId="{1C359661-DDEB-4E15-9FE5-576483221BBD}" srcOrd="0" destOrd="0" presId="urn:microsoft.com/office/officeart/2005/8/layout/vProcess5"/>
    <dgm:cxn modelId="{0C7192A4-7B1A-4747-B318-05C3F6FD1ED6}" type="presOf" srcId="{366A138F-FE72-4C00-ADF2-5BA74EB7B2C2}" destId="{FBF0528B-3E0C-48C7-89F5-161E2D2EC48C}" srcOrd="1" destOrd="0" presId="urn:microsoft.com/office/officeart/2005/8/layout/vProcess5"/>
    <dgm:cxn modelId="{FBC5B7D1-0865-4912-911A-C5FAD7C86BBF}" srcId="{54699B6D-8618-425D-9003-5B04EE04EE04}" destId="{366A138F-FE72-4C00-ADF2-5BA74EB7B2C2}" srcOrd="1" destOrd="0" parTransId="{1E24079A-391C-4707-886F-2017E94303ED}" sibTransId="{5A071B5A-6F1E-475A-A54F-2053DB1FC617}"/>
    <dgm:cxn modelId="{E21FCDF0-F66E-4C2B-AE86-AA91322ACCF0}" type="presOf" srcId="{24F434D1-5426-41EB-90A9-DBF29D097B74}" destId="{90BBE80A-551C-4707-9D73-C71D3D4EF66A}" srcOrd="1" destOrd="0" presId="urn:microsoft.com/office/officeart/2005/8/layout/vProcess5"/>
    <dgm:cxn modelId="{B3C5AA18-9BFE-48F4-95AF-3B72EBB19E38}" type="presParOf" srcId="{F1F9E0E6-2888-4208-BDCD-ACC07A5A1A2D}" destId="{23BD4942-F667-451A-B340-541A54C67758}" srcOrd="0" destOrd="0" presId="urn:microsoft.com/office/officeart/2005/8/layout/vProcess5"/>
    <dgm:cxn modelId="{68756BA2-B68F-4C7A-B757-EBE2827A64E0}" type="presParOf" srcId="{F1F9E0E6-2888-4208-BDCD-ACC07A5A1A2D}" destId="{EBDF5803-0A92-4AB4-93B0-E38B221DD4D6}" srcOrd="1" destOrd="0" presId="urn:microsoft.com/office/officeart/2005/8/layout/vProcess5"/>
    <dgm:cxn modelId="{CA5269B1-FE9F-45D5-BC8F-49EBA9B5BE9C}" type="presParOf" srcId="{F1F9E0E6-2888-4208-BDCD-ACC07A5A1A2D}" destId="{E403A3C1-A8A8-4B22-915D-4BA835A4D47B}" srcOrd="2" destOrd="0" presId="urn:microsoft.com/office/officeart/2005/8/layout/vProcess5"/>
    <dgm:cxn modelId="{4F8662C0-5F83-4E60-BA2C-703A57CBCB66}" type="presParOf" srcId="{F1F9E0E6-2888-4208-BDCD-ACC07A5A1A2D}" destId="{1C359661-DDEB-4E15-9FE5-576483221BBD}" srcOrd="3" destOrd="0" presId="urn:microsoft.com/office/officeart/2005/8/layout/vProcess5"/>
    <dgm:cxn modelId="{1236191F-5E3E-42F1-88B3-A0840B2285FF}" type="presParOf" srcId="{F1F9E0E6-2888-4208-BDCD-ACC07A5A1A2D}" destId="{90BBE80A-551C-4707-9D73-C71D3D4EF66A}" srcOrd="4" destOrd="0" presId="urn:microsoft.com/office/officeart/2005/8/layout/vProcess5"/>
    <dgm:cxn modelId="{CB9EB96A-7B72-4050-9B93-AA29FF82DF95}" type="presParOf" srcId="{F1F9E0E6-2888-4208-BDCD-ACC07A5A1A2D}" destId="{FBF0528B-3E0C-48C7-89F5-161E2D2EC48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BEDE5-C6F8-45D9-81B7-2CD8294B7AAB}">
      <dsp:nvSpPr>
        <dsp:cNvPr id="0" name=""/>
        <dsp:cNvSpPr/>
      </dsp:nvSpPr>
      <dsp:spPr>
        <a:xfrm>
          <a:off x="2587135" y="1390319"/>
          <a:ext cx="1913771" cy="1913771"/>
        </a:xfrm>
        <a:prstGeom prst="ellipse">
          <a:avLst/>
        </a:prstGeom>
        <a:gradFill rotWithShape="0">
          <a:gsLst>
            <a:gs pos="0">
              <a:schemeClr val="accent2">
                <a:shade val="60000"/>
                <a:hueOff val="0"/>
                <a:satOff val="0"/>
                <a:lumOff val="0"/>
                <a:alphaOff val="0"/>
                <a:satMod val="103000"/>
                <a:lumMod val="102000"/>
                <a:tint val="94000"/>
              </a:schemeClr>
            </a:gs>
            <a:gs pos="50000">
              <a:schemeClr val="accent2">
                <a:shade val="60000"/>
                <a:hueOff val="0"/>
                <a:satOff val="0"/>
                <a:lumOff val="0"/>
                <a:alphaOff val="0"/>
                <a:satMod val="110000"/>
                <a:lumMod val="100000"/>
                <a:shade val="100000"/>
              </a:schemeClr>
            </a:gs>
            <a:gs pos="100000">
              <a:schemeClr val="accent2">
                <a:shade val="6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1511300">
            <a:lnSpc>
              <a:spcPct val="90000"/>
            </a:lnSpc>
            <a:spcBef>
              <a:spcPct val="0"/>
            </a:spcBef>
            <a:spcAft>
              <a:spcPct val="35000"/>
            </a:spcAft>
            <a:buNone/>
          </a:pPr>
          <a:r>
            <a:rPr lang="en-US" altLang="en-US" sz="3400" kern="1200" dirty="0"/>
            <a:t>deadly types </a:t>
          </a:r>
          <a:endParaRPr lang="zh-CN" altLang="en-US" sz="3400" kern="1200" dirty="0"/>
        </a:p>
      </dsp:txBody>
      <dsp:txXfrm>
        <a:off x="2867400" y="1670584"/>
        <a:ext cx="1353241" cy="1353241"/>
      </dsp:txXfrm>
    </dsp:sp>
    <dsp:sp modelId="{AD438A3A-D14E-46FB-8564-23CADCE3709E}">
      <dsp:nvSpPr>
        <dsp:cNvPr id="0" name=""/>
        <dsp:cNvSpPr/>
      </dsp:nvSpPr>
      <dsp:spPr>
        <a:xfrm rot="12900000">
          <a:off x="1073260" y="961421"/>
          <a:ext cx="1762259" cy="545424"/>
        </a:xfrm>
        <a:prstGeom prst="leftArrow">
          <a:avLst>
            <a:gd name="adj1" fmla="val 60000"/>
            <a:gd name="adj2" fmla="val 50000"/>
          </a:avLst>
        </a:prstGeom>
        <a:gradFill rotWithShape="0">
          <a:gsLst>
            <a:gs pos="0">
              <a:schemeClr val="accent2">
                <a:shade val="90000"/>
                <a:hueOff val="0"/>
                <a:satOff val="0"/>
                <a:lumOff val="0"/>
                <a:alphaOff val="0"/>
                <a:satMod val="103000"/>
                <a:lumMod val="102000"/>
                <a:tint val="94000"/>
              </a:schemeClr>
            </a:gs>
            <a:gs pos="50000">
              <a:schemeClr val="accent2">
                <a:shade val="90000"/>
                <a:hueOff val="0"/>
                <a:satOff val="0"/>
                <a:lumOff val="0"/>
                <a:alphaOff val="0"/>
                <a:satMod val="110000"/>
                <a:lumMod val="100000"/>
                <a:shade val="100000"/>
              </a:schemeClr>
            </a:gs>
            <a:gs pos="100000">
              <a:schemeClr val="accent2">
                <a:shade val="90000"/>
                <a:hueOff val="0"/>
                <a:satOff val="0"/>
                <a:lumOff val="0"/>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0C2A13C-8721-4BE3-80D4-179EDB1F190D}">
      <dsp:nvSpPr>
        <dsp:cNvPr id="0" name=""/>
        <dsp:cNvSpPr/>
      </dsp:nvSpPr>
      <dsp:spPr>
        <a:xfrm>
          <a:off x="323569" y="1505"/>
          <a:ext cx="1818082" cy="1454466"/>
        </a:xfrm>
        <a:prstGeom prst="roundRect">
          <a:avLst>
            <a:gd name="adj" fmla="val 10000"/>
          </a:avLst>
        </a:prstGeom>
        <a:gradFill rotWithShape="0">
          <a:gsLst>
            <a:gs pos="0">
              <a:schemeClr val="accent2">
                <a:shade val="50000"/>
                <a:hueOff val="0"/>
                <a:satOff val="0"/>
                <a:lumOff val="0"/>
                <a:alphaOff val="0"/>
                <a:satMod val="103000"/>
                <a:lumMod val="102000"/>
                <a:tint val="94000"/>
              </a:schemeClr>
            </a:gs>
            <a:gs pos="50000">
              <a:schemeClr val="accent2">
                <a:shade val="50000"/>
                <a:hueOff val="0"/>
                <a:satOff val="0"/>
                <a:lumOff val="0"/>
                <a:alphaOff val="0"/>
                <a:satMod val="110000"/>
                <a:lumMod val="100000"/>
                <a:shade val="100000"/>
              </a:schemeClr>
            </a:gs>
            <a:gs pos="100000">
              <a:schemeClr val="accent2">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altLang="en-US" sz="2600" kern="1200" dirty="0"/>
            <a:t>without effective treatment </a:t>
          </a:r>
          <a:endParaRPr lang="zh-CN" altLang="en-US" sz="2600" kern="1200" dirty="0"/>
        </a:p>
      </dsp:txBody>
      <dsp:txXfrm>
        <a:off x="366169" y="44105"/>
        <a:ext cx="1732882" cy="1369266"/>
      </dsp:txXfrm>
    </dsp:sp>
    <dsp:sp modelId="{617C00CB-09A3-41D5-8D99-36D5B25396A4}">
      <dsp:nvSpPr>
        <dsp:cNvPr id="0" name=""/>
        <dsp:cNvSpPr/>
      </dsp:nvSpPr>
      <dsp:spPr>
        <a:xfrm rot="19500000">
          <a:off x="4252521" y="961421"/>
          <a:ext cx="1762259" cy="545424"/>
        </a:xfrm>
        <a:prstGeom prst="leftArrow">
          <a:avLst>
            <a:gd name="adj1" fmla="val 60000"/>
            <a:gd name="adj2" fmla="val 50000"/>
          </a:avLst>
        </a:prstGeom>
        <a:gradFill rotWithShape="0">
          <a:gsLst>
            <a:gs pos="0">
              <a:schemeClr val="accent2">
                <a:shade val="90000"/>
                <a:hueOff val="332783"/>
                <a:satOff val="261"/>
                <a:lumOff val="26622"/>
                <a:alphaOff val="0"/>
                <a:satMod val="103000"/>
                <a:lumMod val="102000"/>
                <a:tint val="94000"/>
              </a:schemeClr>
            </a:gs>
            <a:gs pos="50000">
              <a:schemeClr val="accent2">
                <a:shade val="90000"/>
                <a:hueOff val="332783"/>
                <a:satOff val="261"/>
                <a:lumOff val="26622"/>
                <a:alphaOff val="0"/>
                <a:satMod val="110000"/>
                <a:lumMod val="100000"/>
                <a:shade val="100000"/>
              </a:schemeClr>
            </a:gs>
            <a:gs pos="100000">
              <a:schemeClr val="accent2">
                <a:shade val="90000"/>
                <a:hueOff val="332783"/>
                <a:satOff val="261"/>
                <a:lumOff val="26622"/>
                <a:alphaOff val="0"/>
                <a:lumMod val="99000"/>
                <a:satMod val="120000"/>
                <a:shade val="78000"/>
              </a:schemeClr>
            </a:gs>
          </a:gsLst>
          <a:lin ang="5400000" scaled="0"/>
        </a:gradFill>
        <a:ln>
          <a:noFill/>
        </a:ln>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FA5ABC-17B8-4C46-BF66-8AAB6414D225}">
      <dsp:nvSpPr>
        <dsp:cNvPr id="0" name=""/>
        <dsp:cNvSpPr/>
      </dsp:nvSpPr>
      <dsp:spPr>
        <a:xfrm>
          <a:off x="4946389" y="1505"/>
          <a:ext cx="1818082" cy="1454466"/>
        </a:xfrm>
        <a:prstGeom prst="roundRect">
          <a:avLst>
            <a:gd name="adj" fmla="val 10000"/>
          </a:avLst>
        </a:prstGeom>
        <a:gradFill rotWithShape="0">
          <a:gsLst>
            <a:gs pos="0">
              <a:schemeClr val="accent2">
                <a:shade val="50000"/>
                <a:hueOff val="349646"/>
                <a:satOff val="18875"/>
                <a:lumOff val="42316"/>
                <a:alphaOff val="0"/>
                <a:satMod val="103000"/>
                <a:lumMod val="102000"/>
                <a:tint val="94000"/>
              </a:schemeClr>
            </a:gs>
            <a:gs pos="50000">
              <a:schemeClr val="accent2">
                <a:shade val="50000"/>
                <a:hueOff val="349646"/>
                <a:satOff val="18875"/>
                <a:lumOff val="42316"/>
                <a:alphaOff val="0"/>
                <a:satMod val="110000"/>
                <a:lumMod val="100000"/>
                <a:shade val="100000"/>
              </a:schemeClr>
            </a:gs>
            <a:gs pos="100000">
              <a:schemeClr val="accent2">
                <a:shade val="50000"/>
                <a:hueOff val="349646"/>
                <a:satOff val="18875"/>
                <a:lumOff val="4231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155700">
            <a:lnSpc>
              <a:spcPct val="90000"/>
            </a:lnSpc>
            <a:spcBef>
              <a:spcPct val="0"/>
            </a:spcBef>
            <a:spcAft>
              <a:spcPct val="35000"/>
            </a:spcAft>
            <a:buNone/>
          </a:pPr>
          <a:r>
            <a:rPr lang="en-US" altLang="en-US" sz="2600" kern="1200" dirty="0"/>
            <a:t>increasing in prevalence</a:t>
          </a:r>
          <a:endParaRPr lang="zh-CN" altLang="en-US" sz="2600" kern="1200" dirty="0"/>
        </a:p>
      </dsp:txBody>
      <dsp:txXfrm>
        <a:off x="4988989" y="44105"/>
        <a:ext cx="1732882" cy="1369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DB1F43-E59A-4DFE-8CF6-5FDCFD6C719C}">
      <dsp:nvSpPr>
        <dsp:cNvPr id="0" name=""/>
        <dsp:cNvSpPr/>
      </dsp:nvSpPr>
      <dsp:spPr>
        <a:xfrm>
          <a:off x="0" y="190994"/>
          <a:ext cx="6263640" cy="252390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baseline="0"/>
            <a:t>The early stage of pancreatic cancer is difficult to diagnose, which is why it has a very low survival rate. </a:t>
          </a:r>
          <a:endParaRPr lang="en-US" sz="2600" kern="1200"/>
        </a:p>
      </dsp:txBody>
      <dsp:txXfrm>
        <a:off x="123207" y="314201"/>
        <a:ext cx="6017226" cy="2277495"/>
      </dsp:txXfrm>
    </dsp:sp>
    <dsp:sp modelId="{1BFE2A1A-8BEF-4E00-BBAB-92F4E552F7CF}">
      <dsp:nvSpPr>
        <dsp:cNvPr id="0" name=""/>
        <dsp:cNvSpPr/>
      </dsp:nvSpPr>
      <dsp:spPr>
        <a:xfrm>
          <a:off x="0" y="2789784"/>
          <a:ext cx="6263640" cy="2523909"/>
        </a:xfrm>
        <a:prstGeom prst="roundRect">
          <a:avLst/>
        </a:prstGeom>
        <a:solidFill>
          <a:schemeClr val="accent2">
            <a:hueOff val="-2844895"/>
            <a:satOff val="-20805"/>
            <a:lumOff val="-5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baseline="0" dirty="0"/>
            <a:t>Moreover, the development of effective treatment methods for pancreatic cancer has been hindered by the lack of understanding of the pathogenesis, which is partly due to the difficulty in studying human tissue samples</a:t>
          </a:r>
          <a:endParaRPr lang="en-US" sz="2600" kern="1200" dirty="0"/>
        </a:p>
      </dsp:txBody>
      <dsp:txXfrm>
        <a:off x="123207" y="2912991"/>
        <a:ext cx="6017226" cy="22774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DF5803-0A92-4AB4-93B0-E38B221DD4D6}">
      <dsp:nvSpPr>
        <dsp:cNvPr id="0" name=""/>
        <dsp:cNvSpPr/>
      </dsp:nvSpPr>
      <dsp:spPr>
        <a:xfrm>
          <a:off x="0" y="0"/>
          <a:ext cx="9323820" cy="21416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The focus is on the exploration of the pathogenesis of pancreatic cancer and its related pathways. In particular, TRPV1 has been linked to the promotion of pancreatic cancer cell proliferation and migration. </a:t>
          </a:r>
          <a:endParaRPr lang="en-US" sz="2700" kern="1200"/>
        </a:p>
      </dsp:txBody>
      <dsp:txXfrm>
        <a:off x="62726" y="62726"/>
        <a:ext cx="7110269" cy="2016188"/>
      </dsp:txXfrm>
    </dsp:sp>
    <dsp:sp modelId="{E403A3C1-A8A8-4B22-915D-4BA835A4D47B}">
      <dsp:nvSpPr>
        <dsp:cNvPr id="0" name=""/>
        <dsp:cNvSpPr/>
      </dsp:nvSpPr>
      <dsp:spPr>
        <a:xfrm>
          <a:off x="1645379" y="2617559"/>
          <a:ext cx="9323820" cy="21416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0" i="0" kern="1200" baseline="0"/>
            <a:t>Several studies have shown that TRP channels are frequently overexpressed in pancreatic cancer cells and their expression levels correlate with poor prognosis and increased tumor growth</a:t>
          </a:r>
          <a:endParaRPr lang="en-US" sz="2700" kern="1200"/>
        </a:p>
      </dsp:txBody>
      <dsp:txXfrm>
        <a:off x="1708105" y="2680285"/>
        <a:ext cx="6160922" cy="2016188"/>
      </dsp:txXfrm>
    </dsp:sp>
    <dsp:sp modelId="{1C359661-DDEB-4E15-9FE5-576483221BBD}">
      <dsp:nvSpPr>
        <dsp:cNvPr id="0" name=""/>
        <dsp:cNvSpPr/>
      </dsp:nvSpPr>
      <dsp:spPr>
        <a:xfrm>
          <a:off x="7931754" y="1683567"/>
          <a:ext cx="1392066" cy="139206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44969" y="1683567"/>
        <a:ext cx="765636" cy="104753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t>2023/2/5</a:t>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t>‹#›</a:t>
            </a:fld>
            <a:endParaRPr lang="zh-CN" altLang="en-US">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t>2023/2/5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57973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hasCustomPrompt="1"/>
            <p:custDataLst>
              <p:tags r:id="rId2"/>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2023/2/5</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bmcgastroenterol.biomedcentral.com/articles/10.1186/s12876-022-02552-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esearchgate.net/publication/362716018_The_Association_between_TRP_Channels_Expression_and_Clinicopathological_Characteristics_of_Patients_with_Pancreatic_Adenocarcinoma" TargetMode="External"/><Relationship Id="rId2" Type="http://schemas.openxmlformats.org/officeDocument/2006/relationships/hyperlink" Target="https://www.frontiersin.org/articles/10.3389/fphar.2022.914499/ful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6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70.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64.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2.xml"/><Relationship Id="rId7" Type="http://schemas.openxmlformats.org/officeDocument/2006/relationships/image" Target="../media/image8.svg"/><Relationship Id="rId2" Type="http://schemas.openxmlformats.org/officeDocument/2006/relationships/slideLayout" Target="../slideLayouts/slideLayout1.xml"/><Relationship Id="rId1" Type="http://schemas.openxmlformats.org/officeDocument/2006/relationships/tags" Target="../tags/tag65.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jpe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643BE6C-86B7-4AB9-91E8-9B5DB45AC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8" y="0"/>
            <a:ext cx="12188825" cy="42428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 name="Title 1"/>
          <p:cNvSpPr>
            <a:spLocks noGrp="1"/>
          </p:cNvSpPr>
          <p:nvPr>
            <p:ph type="ctrTitle"/>
          </p:nvPr>
        </p:nvSpPr>
        <p:spPr>
          <a:xfrm>
            <a:off x="1293026" y="713195"/>
            <a:ext cx="9605948" cy="2318665"/>
          </a:xfrm>
        </p:spPr>
        <p:txBody>
          <a:bodyPr vert="horz" lIns="91440" tIns="45720" rIns="91440" bIns="45720" rtlCol="0">
            <a:normAutofit/>
          </a:bodyPr>
          <a:lstStyle/>
          <a:p>
            <a:pPr>
              <a:lnSpc>
                <a:spcPct val="90000"/>
              </a:lnSpc>
            </a:pPr>
            <a:r>
              <a:rPr lang="en-US" sz="3400" b="0" i="0" kern="1200">
                <a:solidFill>
                  <a:srgbClr val="FFFFFF"/>
                </a:solidFill>
                <a:effectLst/>
                <a:latin typeface="+mj-lt"/>
                <a:ea typeface="+mj-ea"/>
                <a:cs typeface="+mj-cs"/>
              </a:rPr>
              <a:t>PRESENTATION</a:t>
            </a:r>
            <a:br>
              <a:rPr lang="en-US" sz="3400" b="0" i="0" kern="1200">
                <a:solidFill>
                  <a:srgbClr val="FFFFFF"/>
                </a:solidFill>
                <a:effectLst/>
                <a:latin typeface="+mj-lt"/>
                <a:ea typeface="+mj-ea"/>
                <a:cs typeface="+mj-cs"/>
              </a:rPr>
            </a:br>
            <a:r>
              <a:rPr lang="en-US" sz="3400" spc="200">
                <a:solidFill>
                  <a:srgbClr val="FFFFFF"/>
                </a:solidFill>
                <a:latin typeface="+mn-lt"/>
                <a:ea typeface="+mn-ea"/>
                <a:cs typeface="+mn-cs"/>
              </a:rPr>
              <a:t>[ECB 2023] The 2nd International Electronic Conference on Biomedicines </a:t>
            </a:r>
            <a:br>
              <a:rPr lang="en-US" sz="3400" b="1" kern="1200">
                <a:solidFill>
                  <a:srgbClr val="FFFFFF"/>
                </a:solidFill>
                <a:latin typeface="+mj-lt"/>
                <a:ea typeface="+mj-ea"/>
                <a:cs typeface="+mj-cs"/>
              </a:rPr>
            </a:br>
            <a:endParaRPr lang="en-US" sz="3400" kern="1200">
              <a:solidFill>
                <a:srgbClr val="FFFFFF"/>
              </a:solidFill>
              <a:latin typeface="+mj-lt"/>
              <a:ea typeface="+mj-ea"/>
              <a:cs typeface="+mj-cs"/>
            </a:endParaRPr>
          </a:p>
        </p:txBody>
      </p:sp>
      <p:sp>
        <p:nvSpPr>
          <p:cNvPr id="3" name="Subtitle 2"/>
          <p:cNvSpPr>
            <a:spLocks noGrp="1"/>
          </p:cNvSpPr>
          <p:nvPr>
            <p:ph type="subTitle" idx="1"/>
          </p:nvPr>
        </p:nvSpPr>
        <p:spPr>
          <a:xfrm>
            <a:off x="1627240" y="3031860"/>
            <a:ext cx="8937522" cy="1059373"/>
          </a:xfrm>
        </p:spPr>
        <p:txBody>
          <a:bodyPr vert="horz" lIns="91440" tIns="45720" rIns="91440" bIns="45720" rtlCol="0">
            <a:noAutofit/>
          </a:bodyPr>
          <a:lstStyle/>
          <a:p>
            <a:pPr indent="-228600">
              <a:lnSpc>
                <a:spcPct val="100000"/>
              </a:lnSpc>
              <a:spcAft>
                <a:spcPts val="800"/>
              </a:spcAft>
              <a:buFont typeface="Arial" panose="020B0604020202020204" pitchFamily="34" charset="0"/>
              <a:buChar char="•"/>
            </a:pPr>
            <a:r>
              <a:rPr lang="en-US" sz="3200" b="1" dirty="0">
                <a:solidFill>
                  <a:srgbClr val="FFFFFF"/>
                </a:solidFill>
                <a:effectLst/>
                <a:latin typeface="+mn-lt"/>
                <a:ea typeface="+mn-ea"/>
              </a:rPr>
              <a:t>Potential Therapeutic Target in Pancreatic Ductal Adenocarcinoma</a:t>
            </a:r>
            <a:endParaRPr lang="en-US" sz="3200" b="1" dirty="0">
              <a:solidFill>
                <a:srgbClr val="FFFFFF"/>
              </a:solidFill>
              <a:latin typeface="+mn-lt"/>
              <a:ea typeface="+mn-ea"/>
            </a:endParaRPr>
          </a:p>
          <a:p>
            <a:pPr indent="-228600">
              <a:lnSpc>
                <a:spcPct val="100000"/>
              </a:lnSpc>
              <a:buFont typeface="Arial" panose="020B0604020202020204" pitchFamily="34" charset="0"/>
              <a:buChar char="•"/>
            </a:pPr>
            <a:endParaRPr lang="en-US" sz="3200" b="1" dirty="0">
              <a:solidFill>
                <a:srgbClr val="FFFFFF"/>
              </a:solidFill>
              <a:latin typeface="+mn-lt"/>
              <a:ea typeface="+mn-ea"/>
            </a:endParaRPr>
          </a:p>
          <a:p>
            <a:pPr indent="-228600">
              <a:lnSpc>
                <a:spcPct val="100000"/>
              </a:lnSpc>
              <a:buFont typeface="Arial" panose="020B0604020202020204" pitchFamily="34" charset="0"/>
              <a:buChar char="•"/>
            </a:pPr>
            <a:r>
              <a:rPr lang="en-US" sz="3200" b="1" dirty="0">
                <a:solidFill>
                  <a:srgbClr val="FFFFFF"/>
                </a:solidFill>
                <a:latin typeface="+mn-lt"/>
                <a:ea typeface="+mn-ea"/>
              </a:rPr>
              <a:t>Prof. Dr. AK Taha </a:t>
            </a:r>
          </a:p>
          <a:p>
            <a:pPr indent="-228600">
              <a:lnSpc>
                <a:spcPct val="100000"/>
              </a:lnSpc>
              <a:buFont typeface="Arial" panose="020B0604020202020204" pitchFamily="34" charset="0"/>
              <a:buChar char="•"/>
            </a:pPr>
            <a:r>
              <a:rPr lang="en-US" sz="3200" b="1" dirty="0">
                <a:solidFill>
                  <a:srgbClr val="FFFFFF"/>
                </a:solidFill>
                <a:latin typeface="+mn-lt"/>
                <a:ea typeface="+mn-ea"/>
              </a:rPr>
              <a:t>MBCHB, MMED, MD/PHD</a:t>
            </a:r>
          </a:p>
          <a:p>
            <a:pPr indent="-228600">
              <a:lnSpc>
                <a:spcPct val="100000"/>
              </a:lnSpc>
              <a:buFont typeface="Arial" panose="020B0604020202020204" pitchFamily="34" charset="0"/>
              <a:buChar char="•"/>
            </a:pPr>
            <a:r>
              <a:rPr lang="en-US" sz="600" b="1" dirty="0">
                <a:solidFill>
                  <a:srgbClr val="FFFFFF"/>
                </a:solidFill>
                <a:latin typeface="+mn-lt"/>
                <a:ea typeface="+mn-ea"/>
              </a:rPr>
              <a:t>Auckland,  New Zealand</a:t>
            </a:r>
            <a:endParaRPr lang="en-US" sz="600" dirty="0">
              <a:solidFill>
                <a:srgbClr val="FFFFFF"/>
              </a:solidFill>
              <a:latin typeface="+mn-lt"/>
              <a:ea typeface="+mn-ea"/>
            </a:endParaRPr>
          </a:p>
        </p:txBody>
      </p:sp>
      <p:pic>
        <p:nvPicPr>
          <p:cNvPr id="18" name="Graphic 17" descr="Meeting">
            <a:extLst>
              <a:ext uri="{FF2B5EF4-FFF2-40B4-BE49-F238E27FC236}">
                <a16:creationId xmlns:a16="http://schemas.microsoft.com/office/drawing/2014/main" id="{98A6B634-EA42-A17C-4DE4-8DE671427E9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089" y="4805363"/>
            <a:ext cx="1179824" cy="1179824"/>
          </a:xfrm>
          <a:prstGeom prst="rect">
            <a:avLst/>
          </a:prstGeom>
        </p:spPr>
      </p:pic>
      <p:sp>
        <p:nvSpPr>
          <p:cNvPr id="5" name="Slide Number Placeholder 4"/>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B6F15528-21DE-4FAA-801E-634DDDAF4B2B}" type="slidenum">
              <a:rPr lang="en-US" sz="1200">
                <a:solidFill>
                  <a:schemeClr val="tx1">
                    <a:lumMod val="75000"/>
                    <a:lumOff val="25000"/>
                  </a:schemeClr>
                </a:solidFill>
                <a:latin typeface="+mn-lt"/>
                <a:ea typeface="+mn-ea"/>
              </a:rPr>
              <a:pPr>
                <a:spcAft>
                  <a:spcPts val="600"/>
                </a:spcAft>
              </a:pPr>
              <a:t>1</a:t>
            </a:fld>
            <a:endParaRPr lang="en-US" sz="1200">
              <a:solidFill>
                <a:schemeClr val="tx1">
                  <a:lumMod val="75000"/>
                  <a:lumOff val="25000"/>
                </a:schemeClr>
              </a:solidFill>
              <a:latin typeface="+mn-lt"/>
              <a:ea typeface="+mn-ea"/>
            </a:endParaRPr>
          </a:p>
        </p:txBody>
      </p:sp>
    </p:spTree>
    <p:extLst>
      <p:ext uri="{BB962C8B-B14F-4D97-AF65-F5344CB8AC3E}">
        <p14:creationId xmlns:p14="http://schemas.microsoft.com/office/powerpoint/2010/main" val="1904545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6577-924D-C589-A6BD-7CCD9449461D}"/>
              </a:ext>
            </a:extLst>
          </p:cNvPr>
          <p:cNvSpPr>
            <a:spLocks noGrp="1"/>
          </p:cNvSpPr>
          <p:nvPr>
            <p:ph type="title"/>
          </p:nvPr>
        </p:nvSpPr>
        <p:spPr/>
        <p:txBody>
          <a:bodyPr/>
          <a:lstStyle/>
          <a:p>
            <a:endParaRPr lang="en-NZ"/>
          </a:p>
        </p:txBody>
      </p:sp>
      <p:graphicFrame>
        <p:nvGraphicFramePr>
          <p:cNvPr id="12" name="Content Placeholder 2">
            <a:extLst>
              <a:ext uri="{FF2B5EF4-FFF2-40B4-BE49-F238E27FC236}">
                <a16:creationId xmlns:a16="http://schemas.microsoft.com/office/drawing/2014/main" id="{411398D2-2694-457B-0094-F03F0F398DCD}"/>
              </a:ext>
            </a:extLst>
          </p:cNvPr>
          <p:cNvGraphicFramePr>
            <a:graphicFrameLocks noGrp="1"/>
          </p:cNvGraphicFramePr>
          <p:nvPr>
            <p:ph idx="1"/>
          </p:nvPr>
        </p:nvGraphicFramePr>
        <p:xfrm>
          <a:off x="608400" y="1490400"/>
          <a:ext cx="10969200" cy="4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0106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EAB45C4-1CEC-09A0-C190-2DE246E3B373}"/>
              </a:ext>
            </a:extLst>
          </p:cNvPr>
          <p:cNvSpPr>
            <a:spLocks noGrp="1"/>
          </p:cNvSpPr>
          <p:nvPr>
            <p:ph type="title"/>
          </p:nvPr>
        </p:nvSpPr>
        <p:spPr>
          <a:xfrm>
            <a:off x="934872" y="982272"/>
            <a:ext cx="3388419" cy="4560970"/>
          </a:xfrm>
        </p:spPr>
        <p:txBody>
          <a:bodyPr>
            <a:normAutofit/>
          </a:bodyPr>
          <a:lstStyle/>
          <a:p>
            <a:r>
              <a:rPr lang="en-US" sz="3700" b="1" kern="100">
                <a:solidFill>
                  <a:srgbClr val="FFFFFF"/>
                </a:solidFill>
                <a:effectLst/>
                <a:latin typeface="Arial" panose="020B0604020202020204" pitchFamily="34" charset="0"/>
                <a:ea typeface="DengXian" panose="02010600030101010101" pitchFamily="2" charset="-122"/>
                <a:cs typeface="Arial" panose="020B0604020202020204" pitchFamily="34" charset="0"/>
              </a:rPr>
              <a:t>Introduction</a:t>
            </a:r>
            <a:br>
              <a:rPr lang="en-NZ" sz="3700" kern="100">
                <a:solidFill>
                  <a:srgbClr val="FFFFFF"/>
                </a:solidFill>
                <a:effectLst/>
                <a:latin typeface="Calibri" panose="020F0502020204030204" pitchFamily="34" charset="0"/>
                <a:ea typeface="DengXian" panose="02010600030101010101" pitchFamily="2" charset="-122"/>
                <a:cs typeface="Arial" panose="020B0604020202020204" pitchFamily="34" charset="0"/>
              </a:rPr>
            </a:br>
            <a:endParaRPr lang="en-NZ" sz="3700">
              <a:solidFill>
                <a:srgbClr val="FFFFFF"/>
              </a:solidFill>
            </a:endParaRPr>
          </a:p>
        </p:txBody>
      </p:sp>
      <p:sp>
        <p:nvSpPr>
          <p:cNvPr id="16"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68BDA4D-23B6-959F-1D26-159BE955E613}"/>
              </a:ext>
            </a:extLst>
          </p:cNvPr>
          <p:cNvSpPr>
            <a:spLocks noGrp="1"/>
          </p:cNvSpPr>
          <p:nvPr>
            <p:ph idx="1"/>
          </p:nvPr>
        </p:nvSpPr>
        <p:spPr>
          <a:xfrm>
            <a:off x="5221862" y="1719618"/>
            <a:ext cx="5948831" cy="4334629"/>
          </a:xfrm>
        </p:spPr>
        <p:txBody>
          <a:bodyPr anchor="ctr">
            <a:normAutofit/>
          </a:bodyPr>
          <a:lstStyle/>
          <a:p>
            <a:pPr>
              <a:lnSpc>
                <a:spcPct val="120000"/>
              </a:lnSpc>
            </a:pPr>
            <a:r>
              <a:rPr lang="en-US" sz="1700" kern="0" dirty="0">
                <a:solidFill>
                  <a:srgbClr val="FEFFFF"/>
                </a:solidFill>
                <a:effectLst/>
                <a:latin typeface="Arial" panose="020B0604020202020204" pitchFamily="34" charset="0"/>
                <a:ea typeface="SimSun" panose="02010600030101010101" pitchFamily="2" charset="-122"/>
                <a:cs typeface="Arial" panose="020B0604020202020204" pitchFamily="34" charset="0"/>
              </a:rPr>
              <a:t>Pancreatic cancer is considered one of the deadliest cancers, with a five-year survival rate of only 9% [1]. The early stage of pancreatic cancer is difficult to diagnose and treat, which is why it has a very low survival rate. The 5-year survival rate for this type of cancer is only about 20% [2]. Early detection and treatment are key, as the disease is often not diagnosed until it has spread to other parts of the body. Despite advances in medical treatments, the prognosis for pancreatic cancer remains poor, making research and efforts to improve early detection and treatment crucial [1-3].  </a:t>
            </a:r>
            <a:endParaRPr lang="en-NZ" sz="1700" kern="100" dirty="0">
              <a:solidFill>
                <a:srgbClr val="FEFFFF"/>
              </a:solidFill>
              <a:effectLst/>
              <a:latin typeface="Calibri" panose="020F0502020204030204" pitchFamily="34" charset="0"/>
              <a:ea typeface="DengXian" panose="02010600030101010101" pitchFamily="2" charset="-122"/>
              <a:cs typeface="Arial" panose="020B0604020202020204" pitchFamily="34" charset="0"/>
            </a:endParaRPr>
          </a:p>
          <a:p>
            <a:pPr>
              <a:lnSpc>
                <a:spcPct val="120000"/>
              </a:lnSpc>
            </a:pPr>
            <a:endParaRPr lang="en-NZ" sz="1700" dirty="0">
              <a:solidFill>
                <a:srgbClr val="FEFFFF"/>
              </a:solidFill>
            </a:endParaRPr>
          </a:p>
        </p:txBody>
      </p:sp>
    </p:spTree>
    <p:extLst>
      <p:ext uri="{BB962C8B-B14F-4D97-AF65-F5344CB8AC3E}">
        <p14:creationId xmlns:p14="http://schemas.microsoft.com/office/powerpoint/2010/main" val="1031160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AF4AAA-4288-8584-DF63-3A45905F62FD}"/>
              </a:ext>
            </a:extLst>
          </p:cNvPr>
          <p:cNvSpPr>
            <a:spLocks noGrp="1"/>
          </p:cNvSpPr>
          <p:nvPr>
            <p:ph type="title"/>
          </p:nvPr>
        </p:nvSpPr>
        <p:spPr>
          <a:xfrm>
            <a:off x="838200" y="365125"/>
            <a:ext cx="10515600" cy="1325563"/>
          </a:xfrm>
        </p:spPr>
        <p:txBody>
          <a:bodyPr>
            <a:normAutofit/>
          </a:bodyPr>
          <a:lstStyle/>
          <a:p>
            <a:endParaRPr lang="en-NZ"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9120036-D984-29F0-6AE5-BECFD58968C0}"/>
              </a:ext>
            </a:extLst>
          </p:cNvPr>
          <p:cNvSpPr>
            <a:spLocks noGrp="1"/>
          </p:cNvSpPr>
          <p:nvPr>
            <p:ph idx="1"/>
          </p:nvPr>
        </p:nvSpPr>
        <p:spPr>
          <a:xfrm>
            <a:off x="838200" y="1929384"/>
            <a:ext cx="10515600" cy="4251960"/>
          </a:xfrm>
        </p:spPr>
        <p:txBody>
          <a:bodyPr>
            <a:normAutofit/>
          </a:bodyPr>
          <a:lstStyle/>
          <a:p>
            <a:r>
              <a:rPr lang="en-US" sz="2200" kern="0" dirty="0">
                <a:effectLst/>
                <a:latin typeface="Arial" panose="020B0604020202020204" pitchFamily="34" charset="0"/>
                <a:ea typeface="SimSun" panose="02010600030101010101" pitchFamily="2" charset="-122"/>
                <a:cs typeface="Arial" panose="020B0604020202020204" pitchFamily="34" charset="0"/>
              </a:rPr>
              <a:t>As such, developing new treatment options is crucial to improve patient outcomes. TRP channels are a family of nonselective cation channels that mediate a variety of physiological functions in many different cell types. These channels have recently been identified as critical regulators of pancreatic cancer cell proliferation, invasion, and metastasis [4-7]. Targeting TRP channels represents an exciting new strategy for inhibiting pancreatic cancer cell growth and survival. This review summarizes current knowledge of the role of TRP channels in pancreatic ductal carcinoma to identify potential therapeutic interventions. </a:t>
            </a:r>
            <a:endParaRPr lang="en-NZ" sz="2200" kern="100" dirty="0">
              <a:effectLst/>
              <a:latin typeface="Calibri" panose="020F0502020204030204" pitchFamily="34" charset="0"/>
              <a:ea typeface="DengXian" panose="02010600030101010101" pitchFamily="2" charset="-122"/>
              <a:cs typeface="Arial" panose="020B0604020202020204" pitchFamily="34" charset="0"/>
            </a:endParaRPr>
          </a:p>
          <a:p>
            <a:endParaRPr lang="en-NZ" sz="2200" dirty="0"/>
          </a:p>
        </p:txBody>
      </p:sp>
    </p:spTree>
    <p:extLst>
      <p:ext uri="{BB962C8B-B14F-4D97-AF65-F5344CB8AC3E}">
        <p14:creationId xmlns:p14="http://schemas.microsoft.com/office/powerpoint/2010/main" val="1351266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chemeClr val="accent2"/>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ABD07CCC-BDF7-699A-8CD7-FE8608CE9610}"/>
              </a:ext>
            </a:extLst>
          </p:cNvPr>
          <p:cNvSpPr>
            <a:spLocks noGrp="1"/>
          </p:cNvSpPr>
          <p:nvPr>
            <p:ph type="title"/>
          </p:nvPr>
        </p:nvSpPr>
        <p:spPr>
          <a:xfrm>
            <a:off x="838200" y="401221"/>
            <a:ext cx="10515600" cy="1348065"/>
          </a:xfrm>
        </p:spPr>
        <p:txBody>
          <a:bodyPr>
            <a:normAutofit/>
          </a:bodyPr>
          <a:lstStyle/>
          <a:p>
            <a:pPr>
              <a:lnSpc>
                <a:spcPct val="90000"/>
              </a:lnSpc>
            </a:pPr>
            <a:r>
              <a:rPr lang="en-US" sz="3000" b="1" kern="100">
                <a:solidFill>
                  <a:srgbClr val="FFFFFF"/>
                </a:solidFill>
                <a:effectLst/>
                <a:latin typeface="Arial" panose="020B0604020202020204" pitchFamily="34" charset="0"/>
                <a:ea typeface="DengXian" panose="02010600030101010101" pitchFamily="2" charset="-122"/>
                <a:cs typeface="Arial" panose="020B0604020202020204" pitchFamily="34" charset="0"/>
              </a:rPr>
              <a:t>Pancreatic Ductal Adenocarcinoma (PDAC)</a:t>
            </a:r>
            <a:br>
              <a:rPr lang="en-NZ" sz="3000" kern="100">
                <a:solidFill>
                  <a:srgbClr val="FFFFFF"/>
                </a:solidFill>
                <a:effectLst/>
                <a:latin typeface="Calibri" panose="020F0502020204030204" pitchFamily="34" charset="0"/>
                <a:ea typeface="DengXian" panose="02010600030101010101" pitchFamily="2" charset="-122"/>
                <a:cs typeface="Arial" panose="020B0604020202020204" pitchFamily="34" charset="0"/>
              </a:rPr>
            </a:br>
            <a:endParaRPr lang="en-NZ" sz="3000">
              <a:solidFill>
                <a:srgbClr val="FFFFFF"/>
              </a:solidFill>
            </a:endParaRPr>
          </a:p>
        </p:txBody>
      </p:sp>
      <p:sp>
        <p:nvSpPr>
          <p:cNvPr id="3" name="Content Placeholder 2">
            <a:extLst>
              <a:ext uri="{FF2B5EF4-FFF2-40B4-BE49-F238E27FC236}">
                <a16:creationId xmlns:a16="http://schemas.microsoft.com/office/drawing/2014/main" id="{5CB19EE9-5605-3B45-7151-6D8F86219056}"/>
              </a:ext>
            </a:extLst>
          </p:cNvPr>
          <p:cNvSpPr>
            <a:spLocks noGrp="1"/>
          </p:cNvSpPr>
          <p:nvPr>
            <p:ph idx="1"/>
          </p:nvPr>
        </p:nvSpPr>
        <p:spPr>
          <a:xfrm>
            <a:off x="838200" y="2586789"/>
            <a:ext cx="10515600" cy="3590174"/>
          </a:xfrm>
        </p:spPr>
        <p:txBody>
          <a:bodyPr>
            <a:normAutofit/>
          </a:bodyPr>
          <a:lstStyle/>
          <a:p>
            <a:r>
              <a:rPr lang="en-US" sz="2000" kern="0" dirty="0">
                <a:effectLst/>
                <a:latin typeface="Arial" panose="020B0604020202020204" pitchFamily="34" charset="0"/>
                <a:ea typeface="SimSun" panose="02010600030101010101" pitchFamily="2" charset="-122"/>
                <a:cs typeface="Arial" panose="020B0604020202020204" pitchFamily="34" charset="0"/>
              </a:rPr>
              <a:t>Pancreatic Ductal Adenocarcinoma (PDAC) is a malignant epithelial tumor that originates from the ductal cells of the pancreas. It is the most common type of pancreatic cancer and has a poor prognosis with a 5-year survival rate of less than 10% [8].   PDAC is a complex disease that arises from a series of genetic and epigenetic changes leading to the development of cancer cells. These changes may include mutations in key oncogenes such as KRAS, TP53, and SMAD4 and loss of tumor suppressor genes such as CDKN2A. In addition, chronic inflammation, oxidative stress, and other environmental factors have been implicated in the development of PDAC [8-10].  </a:t>
            </a:r>
            <a:endParaRPr lang="en-NZ" sz="2000" kern="100" dirty="0">
              <a:effectLst/>
              <a:latin typeface="Calibri" panose="020F0502020204030204" pitchFamily="34" charset="0"/>
              <a:ea typeface="DengXian" panose="02010600030101010101" pitchFamily="2" charset="-122"/>
              <a:cs typeface="Arial" panose="020B0604020202020204" pitchFamily="34" charset="0"/>
            </a:endParaRPr>
          </a:p>
          <a:p>
            <a:endParaRPr lang="en-NZ" sz="2000" dirty="0"/>
          </a:p>
        </p:txBody>
      </p:sp>
    </p:spTree>
    <p:extLst>
      <p:ext uri="{BB962C8B-B14F-4D97-AF65-F5344CB8AC3E}">
        <p14:creationId xmlns:p14="http://schemas.microsoft.com/office/powerpoint/2010/main" val="2689841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B1D696-497C-DF32-2622-0BC3D835071F}"/>
              </a:ext>
            </a:extLst>
          </p:cNvPr>
          <p:cNvSpPr>
            <a:spLocks noGrp="1"/>
          </p:cNvSpPr>
          <p:nvPr>
            <p:ph type="title"/>
          </p:nvPr>
        </p:nvSpPr>
        <p:spPr>
          <a:xfrm>
            <a:off x="838200" y="365125"/>
            <a:ext cx="10515600" cy="1325563"/>
          </a:xfrm>
        </p:spPr>
        <p:txBody>
          <a:bodyPr>
            <a:normAutofit/>
          </a:bodyPr>
          <a:lstStyle/>
          <a:p>
            <a:endParaRPr lang="en-NZ"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678EA56-1D9A-F713-BA5D-747EFA7D987E}"/>
              </a:ext>
            </a:extLst>
          </p:cNvPr>
          <p:cNvSpPr>
            <a:spLocks noGrp="1"/>
          </p:cNvSpPr>
          <p:nvPr>
            <p:ph idx="1"/>
          </p:nvPr>
        </p:nvSpPr>
        <p:spPr>
          <a:xfrm>
            <a:off x="838200" y="1929384"/>
            <a:ext cx="10515600" cy="4251960"/>
          </a:xfrm>
        </p:spPr>
        <p:txBody>
          <a:bodyPr>
            <a:normAutofit/>
          </a:bodyPr>
          <a:lstStyle/>
          <a:p>
            <a:pPr marL="0" marR="0">
              <a:lnSpc>
                <a:spcPct val="120000"/>
              </a:lnSpc>
              <a:spcBef>
                <a:spcPts val="0"/>
              </a:spcBef>
              <a:spcAft>
                <a:spcPts val="0"/>
              </a:spcAft>
            </a:pPr>
            <a:r>
              <a:rPr lang="en-US" sz="1700" kern="0" dirty="0">
                <a:effectLst/>
                <a:latin typeface="Arial" panose="020B0604020202020204" pitchFamily="34" charset="0"/>
                <a:ea typeface="SimSun" panose="02010600030101010101" pitchFamily="2" charset="-122"/>
                <a:cs typeface="Arial" panose="020B0604020202020204" pitchFamily="34" charset="0"/>
              </a:rPr>
              <a:t>Diagnosis of PDAC is challenging due to the lack of specific symptoms in the early stages of the disease. Symptoms such as abdominal pain, weight loss, jaundice, and fatigue are often non-specific and may not be present until the disease has progressed [9-11]. Imaging techniques such as computed tomography (CT) and magnetic resonance imaging (MRI) can be used to visualize the pancreas and detect any abnormal growths, while endoscopic ultrasound (EUS) and biopsy can confirm the diagnosis [8-11].</a:t>
            </a:r>
            <a:endParaRPr lang="en-NZ" sz="1700" kern="100" dirty="0">
              <a:effectLst/>
              <a:latin typeface="Calibri" panose="020F0502020204030204" pitchFamily="34" charset="0"/>
              <a:ea typeface="DengXian" panose="02010600030101010101" pitchFamily="2" charset="-122"/>
              <a:cs typeface="Arial" panose="020B0604020202020204" pitchFamily="34" charset="0"/>
            </a:endParaRPr>
          </a:p>
          <a:p>
            <a:pPr marL="0" marR="0">
              <a:lnSpc>
                <a:spcPct val="120000"/>
              </a:lnSpc>
              <a:spcBef>
                <a:spcPts val="0"/>
              </a:spcBef>
              <a:spcAft>
                <a:spcPts val="0"/>
              </a:spcAft>
            </a:pPr>
            <a:r>
              <a:rPr lang="en-US" sz="1700" kern="0" dirty="0">
                <a:effectLst/>
                <a:latin typeface="Arial" panose="020B0604020202020204" pitchFamily="34" charset="0"/>
                <a:ea typeface="SimSun" panose="02010600030101010101" pitchFamily="2" charset="-122"/>
                <a:cs typeface="Arial" panose="020B0604020202020204" pitchFamily="34" charset="0"/>
              </a:rPr>
              <a:t>Treatment of PDAC is multi-disciplinary and depends on the stage of the disease. Surgery is the preferred treatment for early-stage PDAC, with the goal of complete removal of the tumor [8,9]. Chemotherapy and radiation therapy are used for locally advanced and metastatic diseases to shrink the tumor and prevent growth. Novel therapies such as immunotherapy and targeted therapy are currently being investigated to improve outcomes for patients with PDAC [8-11].  Even though PDAC is a complex and aggressive cancer with a poor prognosis. Advances in our understanding of the genetic and epigenetic changes underlying PDAC have led to the development of new therapies, but there is still much work to be done to improve outcomes for patients with this disease. </a:t>
            </a:r>
            <a:endParaRPr lang="en-NZ" sz="1700" kern="100" dirty="0">
              <a:effectLst/>
              <a:latin typeface="Calibri" panose="020F0502020204030204" pitchFamily="34" charset="0"/>
              <a:ea typeface="DengXian" panose="02010600030101010101" pitchFamily="2" charset="-122"/>
              <a:cs typeface="Arial" panose="020B0604020202020204" pitchFamily="34" charset="0"/>
            </a:endParaRPr>
          </a:p>
          <a:p>
            <a:pPr>
              <a:lnSpc>
                <a:spcPct val="120000"/>
              </a:lnSpc>
            </a:pPr>
            <a:endParaRPr lang="en-NZ" sz="1700" dirty="0"/>
          </a:p>
        </p:txBody>
      </p:sp>
    </p:spTree>
    <p:extLst>
      <p:ext uri="{BB962C8B-B14F-4D97-AF65-F5344CB8AC3E}">
        <p14:creationId xmlns:p14="http://schemas.microsoft.com/office/powerpoint/2010/main" val="371762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E7999C-B2FD-73CD-4541-BF2461A250AB}"/>
              </a:ext>
            </a:extLst>
          </p:cNvPr>
          <p:cNvSpPr>
            <a:spLocks noGrp="1"/>
          </p:cNvSpPr>
          <p:nvPr>
            <p:ph type="title"/>
          </p:nvPr>
        </p:nvSpPr>
        <p:spPr>
          <a:xfrm>
            <a:off x="838200" y="365125"/>
            <a:ext cx="10515600" cy="1325563"/>
          </a:xfrm>
        </p:spPr>
        <p:txBody>
          <a:bodyPr>
            <a:normAutofit/>
          </a:bodyPr>
          <a:lstStyle/>
          <a:p>
            <a:endParaRPr lang="en-NZ"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F452E72-4DF7-B5EC-8C4F-DE365A96C9FE}"/>
              </a:ext>
            </a:extLst>
          </p:cNvPr>
          <p:cNvSpPr>
            <a:spLocks noGrp="1"/>
          </p:cNvSpPr>
          <p:nvPr>
            <p:ph idx="1"/>
          </p:nvPr>
        </p:nvSpPr>
        <p:spPr>
          <a:xfrm>
            <a:off x="838200" y="1929384"/>
            <a:ext cx="10515600" cy="4251960"/>
          </a:xfrm>
        </p:spPr>
        <p:txBody>
          <a:bodyPr>
            <a:normAutofit/>
          </a:bodyPr>
          <a:lstStyle/>
          <a:p>
            <a:r>
              <a:rPr lang="en-US" sz="2000" kern="0" dirty="0">
                <a:effectLst/>
                <a:latin typeface="Arial" panose="020B0604020202020204" pitchFamily="34" charset="0"/>
                <a:ea typeface="SimSun" panose="02010600030101010101" pitchFamily="2" charset="-122"/>
                <a:cs typeface="Arial" panose="020B0604020202020204" pitchFamily="34" charset="0"/>
              </a:rPr>
              <a:t>Nevertheless, recent studies have shown that the expression and function of certain transient receptor potential (TRP) channels, such as TRPV1 and TRPM8, are upregulated in PDAC cells, promoting cell growth and survival [11-13]. Targeting these TRP channels with specific inhibitors has been shown to induce apoptosis and inhibit cell proliferation in PDAC cells, suggesting a potential therapeutic benefit for patients with this disease [12,13]. However, it is important to note that this is a relatively new area of research and further studies are needed to confirm the efficacy and safety of TRP channel inhibitors in the treatment of PDAC. It is also important to consider the potential off-target effects of these inhibitors, as TRP channels are involved in many physiological processes, including sensory transduction and temperature regulation [12,13].</a:t>
            </a:r>
            <a:endParaRPr lang="en-NZ" sz="2000" kern="100" dirty="0">
              <a:effectLst/>
              <a:latin typeface="Calibri" panose="020F0502020204030204" pitchFamily="34" charset="0"/>
              <a:ea typeface="DengXian" panose="02010600030101010101" pitchFamily="2" charset="-122"/>
              <a:cs typeface="Arial" panose="020B0604020202020204" pitchFamily="34" charset="0"/>
            </a:endParaRPr>
          </a:p>
          <a:p>
            <a:endParaRPr lang="en-NZ" sz="2000" dirty="0"/>
          </a:p>
        </p:txBody>
      </p:sp>
    </p:spTree>
    <p:extLst>
      <p:ext uri="{BB962C8B-B14F-4D97-AF65-F5344CB8AC3E}">
        <p14:creationId xmlns:p14="http://schemas.microsoft.com/office/powerpoint/2010/main" val="1055660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A0F92E-13BB-EE26-7C4F-2892E7923085}"/>
              </a:ext>
            </a:extLst>
          </p:cNvPr>
          <p:cNvSpPr>
            <a:spLocks noGrp="1"/>
          </p:cNvSpPr>
          <p:nvPr>
            <p:ph type="title"/>
          </p:nvPr>
        </p:nvSpPr>
        <p:spPr>
          <a:xfrm>
            <a:off x="838200" y="365125"/>
            <a:ext cx="10515600" cy="1325563"/>
          </a:xfrm>
        </p:spPr>
        <p:txBody>
          <a:bodyPr>
            <a:normAutofit/>
          </a:bodyPr>
          <a:lstStyle/>
          <a:p>
            <a:pPr>
              <a:lnSpc>
                <a:spcPct val="90000"/>
              </a:lnSpc>
            </a:pPr>
            <a:r>
              <a:rPr lang="en-US" sz="2600" b="1" kern="100">
                <a:effectLst/>
                <a:latin typeface="Arial" panose="020B0604020202020204" pitchFamily="34" charset="0"/>
                <a:ea typeface="DengXian" panose="02010600030101010101" pitchFamily="2" charset="-122"/>
                <a:cs typeface="Arial" panose="020B0604020202020204" pitchFamily="34" charset="0"/>
              </a:rPr>
              <a:t>Role of TRP Channels in Pancreatic Ductal Adenocarcinoma (PDAC)</a:t>
            </a:r>
            <a:br>
              <a:rPr lang="en-NZ" sz="2600" kern="100">
                <a:effectLst/>
                <a:latin typeface="Calibri" panose="020F0502020204030204" pitchFamily="34" charset="0"/>
                <a:ea typeface="DengXian" panose="02010600030101010101" pitchFamily="2" charset="-122"/>
                <a:cs typeface="Arial" panose="020B0604020202020204" pitchFamily="34" charset="0"/>
              </a:rPr>
            </a:br>
            <a:endParaRPr lang="en-NZ" sz="26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71041F6-1337-A57F-4B38-927D836BFF6D}"/>
              </a:ext>
            </a:extLst>
          </p:cNvPr>
          <p:cNvSpPr>
            <a:spLocks noGrp="1"/>
          </p:cNvSpPr>
          <p:nvPr>
            <p:ph idx="1"/>
          </p:nvPr>
        </p:nvSpPr>
        <p:spPr>
          <a:xfrm>
            <a:off x="838200" y="1929384"/>
            <a:ext cx="10515600" cy="4251960"/>
          </a:xfrm>
        </p:spPr>
        <p:txBody>
          <a:bodyPr>
            <a:normAutofit/>
          </a:bodyPr>
          <a:lstStyle/>
          <a:p>
            <a:pPr marL="0" marR="0">
              <a:spcBef>
                <a:spcPts val="0"/>
              </a:spcBef>
              <a:spcAft>
                <a:spcPts val="0"/>
              </a:spcAft>
            </a:pPr>
            <a:r>
              <a:rPr lang="en-US" sz="2200" kern="0" dirty="0">
                <a:effectLst/>
                <a:latin typeface="Arial" panose="020B0604020202020204" pitchFamily="34" charset="0"/>
                <a:ea typeface="SimSun" panose="02010600030101010101" pitchFamily="2" charset="-122"/>
                <a:cs typeface="Arial" panose="020B0604020202020204" pitchFamily="34" charset="0"/>
              </a:rPr>
              <a:t>Research has shown increasing evidence for an implicated role of TRP channels in the development of exocrine pancreatic cancer. The expression of various TRP proteins has been altered and they play a crucial role in tumor formation, proliferation, and migration [</a:t>
            </a:r>
            <a:r>
              <a:rPr lang="en-US" sz="2200" u="none" strike="noStrike" kern="0" dirty="0">
                <a:effectLst/>
                <a:latin typeface="Arial" panose="020B0604020202020204" pitchFamily="34" charset="0"/>
                <a:ea typeface="SimSun" panose="02010600030101010101" pitchFamily="2" charset="-122"/>
                <a:cs typeface="Arial" panose="020B0604020202020204" pitchFamily="34" charset="0"/>
                <a:hlinkClick r:id="rId2"/>
              </a:rPr>
              <a:t>1</a:t>
            </a:r>
            <a:r>
              <a:rPr lang="en-US" sz="2200" kern="0" dirty="0">
                <a:effectLst/>
                <a:latin typeface="Arial" panose="020B0604020202020204" pitchFamily="34" charset="0"/>
                <a:ea typeface="SimSun" panose="02010600030101010101" pitchFamily="2" charset="-122"/>
                <a:cs typeface="Arial" panose="020B0604020202020204" pitchFamily="34" charset="0"/>
              </a:rPr>
              <a:t>4]. TRP channel family members have also been reported as a good prognostic marker and a target for cancer drug therapy in recent decades [</a:t>
            </a:r>
            <a:r>
              <a:rPr lang="en-US" sz="2200" u="none" strike="noStrike" kern="0" dirty="0">
                <a:effectLst/>
                <a:latin typeface="Arial" panose="020B0604020202020204" pitchFamily="34" charset="0"/>
                <a:ea typeface="SimSun" panose="02010600030101010101" pitchFamily="2" charset="-122"/>
                <a:cs typeface="Arial" panose="020B0604020202020204" pitchFamily="34" charset="0"/>
                <a:hlinkClick r:id="rId2"/>
              </a:rPr>
              <a:t>1</a:t>
            </a:r>
            <a:r>
              <a:rPr lang="en-US" sz="2200" kern="0" dirty="0">
                <a:effectLst/>
                <a:latin typeface="Arial" panose="020B0604020202020204" pitchFamily="34" charset="0"/>
                <a:ea typeface="SimSun" panose="02010600030101010101" pitchFamily="2" charset="-122"/>
                <a:cs typeface="Arial" panose="020B0604020202020204" pitchFamily="34" charset="0"/>
              </a:rPr>
              <a:t>4].</a:t>
            </a:r>
            <a:endParaRPr lang="en-NZ" sz="2200" kern="100" dirty="0">
              <a:effectLst/>
              <a:latin typeface="Calibri" panose="020F0502020204030204" pitchFamily="34" charset="0"/>
              <a:ea typeface="DengXian" panose="02010600030101010101" pitchFamily="2" charset="-122"/>
              <a:cs typeface="Arial" panose="020B0604020202020204" pitchFamily="34" charset="0"/>
            </a:endParaRPr>
          </a:p>
          <a:p>
            <a:pPr marL="0" marR="0">
              <a:spcBef>
                <a:spcPts val="0"/>
              </a:spcBef>
              <a:spcAft>
                <a:spcPts val="0"/>
              </a:spcAft>
            </a:pPr>
            <a:r>
              <a:rPr lang="en-US" sz="2200" kern="0" dirty="0">
                <a:effectLst/>
                <a:latin typeface="Arial" panose="020B0604020202020204" pitchFamily="34" charset="0"/>
                <a:ea typeface="SimSun" panose="02010600030101010101" pitchFamily="2" charset="-122"/>
                <a:cs typeface="Arial" panose="020B0604020202020204" pitchFamily="34" charset="0"/>
              </a:rPr>
              <a:t>The role of TRP channels in PDAC has been the subject of very recent studies, as summarized in the following table:</a:t>
            </a:r>
            <a:endParaRPr lang="en-NZ" sz="2200" kern="100" dirty="0">
              <a:effectLst/>
              <a:latin typeface="Calibri" panose="020F0502020204030204" pitchFamily="34" charset="0"/>
              <a:ea typeface="DengXian" panose="02010600030101010101" pitchFamily="2" charset="-122"/>
              <a:cs typeface="Arial" panose="020B0604020202020204" pitchFamily="34" charset="0"/>
            </a:endParaRPr>
          </a:p>
          <a:p>
            <a:endParaRPr lang="en-NZ" sz="2200" dirty="0"/>
          </a:p>
        </p:txBody>
      </p:sp>
    </p:spTree>
    <p:extLst>
      <p:ext uri="{BB962C8B-B14F-4D97-AF65-F5344CB8AC3E}">
        <p14:creationId xmlns:p14="http://schemas.microsoft.com/office/powerpoint/2010/main" val="3680332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4105-8091-586F-03D7-1C4867D60098}"/>
              </a:ext>
            </a:extLst>
          </p:cNvPr>
          <p:cNvSpPr>
            <a:spLocks noGrp="1"/>
          </p:cNvSpPr>
          <p:nvPr>
            <p:ph type="title"/>
          </p:nvPr>
        </p:nvSpPr>
        <p:spPr>
          <a:xfrm>
            <a:off x="396573" y="320675"/>
            <a:ext cx="11407487" cy="1325563"/>
          </a:xfrm>
        </p:spPr>
        <p:txBody>
          <a:bodyPr>
            <a:normAutofit/>
          </a:bodyPr>
          <a:lstStyle/>
          <a:p>
            <a:pPr marL="0" marR="0" lvl="0" indent="0" defTabSz="914400" rtl="0" eaLnBrk="0" fontAlgn="base" latinLnBrk="0" hangingPunct="0">
              <a:lnSpc>
                <a:spcPct val="90000"/>
              </a:lnSpc>
              <a:spcBef>
                <a:spcPct val="0"/>
              </a:spcBef>
              <a:spcAft>
                <a:spcPct val="0"/>
              </a:spcAft>
              <a:buClrTx/>
              <a:buSzTx/>
              <a:buFontTx/>
              <a:buNone/>
              <a:tabLst/>
            </a:pPr>
            <a:r>
              <a:rPr kumimoji="0" lang="en-US" altLang="en-US" sz="4200" b="0" i="0" u="none" strike="noStrike" cap="none" normalizeH="0" baseline="0">
                <a:ln>
                  <a:noFill/>
                </a:ln>
                <a:effectLst/>
                <a:latin typeface="Times New Roman" panose="02020603050405020304" pitchFamily="18" charset="0"/>
                <a:ea typeface="SimSun" panose="02010600030101010101" pitchFamily="2" charset="-122"/>
                <a:cs typeface="Times New Roman" panose="02020603050405020304" pitchFamily="18" charset="0"/>
              </a:rPr>
              <a:t>Table 1: Recent studies have shown a role for TRP channels in PDAC.</a:t>
            </a:r>
            <a:endParaRPr kumimoji="0" lang="en-NZ" altLang="en-US" sz="4200" b="0" i="0" u="none" strike="noStrike" cap="none" normalizeH="0" baseline="0">
              <a:ln>
                <a:noFill/>
              </a:ln>
              <a:effectLst/>
            </a:endParaRPr>
          </a:p>
          <a:p>
            <a:pPr marL="0" marR="0" lvl="0" indent="0" defTabSz="914400" rtl="0" eaLnBrk="0" fontAlgn="base" latinLnBrk="0" hangingPunct="0">
              <a:lnSpc>
                <a:spcPct val="90000"/>
              </a:lnSpc>
              <a:spcBef>
                <a:spcPct val="0"/>
              </a:spcBef>
              <a:spcAft>
                <a:spcPct val="0"/>
              </a:spcAft>
              <a:buClrTx/>
              <a:buSzTx/>
              <a:buFontTx/>
              <a:buNone/>
              <a:tabLst/>
            </a:pPr>
            <a:endParaRPr kumimoji="0" lang="en-NZ" altLang="en-US" sz="4200" b="0" i="0" u="none" strike="noStrike" cap="none" normalizeH="0" baseline="0">
              <a:ln>
                <a:noFill/>
              </a:ln>
              <a:effectLst/>
              <a:latin typeface="Arial" panose="020B0604020202020204" pitchFamily="34" charset="0"/>
            </a:endParaRPr>
          </a:p>
        </p:txBody>
      </p:sp>
      <p:sp>
        <p:nvSpPr>
          <p:cNvPr id="16" name="Rectangle 9">
            <a:extLst>
              <a:ext uri="{FF2B5EF4-FFF2-40B4-BE49-F238E27FC236}">
                <a16:creationId xmlns:a16="http://schemas.microsoft.com/office/drawing/2014/main" id="{37E32B78-23DD-4E77-8B9C-7779E3BF2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Content Placeholder 3">
            <a:extLst>
              <a:ext uri="{FF2B5EF4-FFF2-40B4-BE49-F238E27FC236}">
                <a16:creationId xmlns:a16="http://schemas.microsoft.com/office/drawing/2014/main" id="{A7115D6F-AC20-33EB-C0DD-B7149C1A6A26}"/>
              </a:ext>
            </a:extLst>
          </p:cNvPr>
          <p:cNvGraphicFramePr>
            <a:graphicFrameLocks noGrp="1"/>
          </p:cNvGraphicFramePr>
          <p:nvPr>
            <p:ph idx="1"/>
            <p:extLst>
              <p:ext uri="{D42A27DB-BD31-4B8C-83A1-F6EECF244321}">
                <p14:modId xmlns:p14="http://schemas.microsoft.com/office/powerpoint/2010/main" val="795361803"/>
              </p:ext>
            </p:extLst>
          </p:nvPr>
        </p:nvGraphicFramePr>
        <p:xfrm>
          <a:off x="908452" y="1825625"/>
          <a:ext cx="10383732" cy="4351340"/>
        </p:xfrm>
        <a:graphic>
          <a:graphicData uri="http://schemas.openxmlformats.org/drawingml/2006/table">
            <a:tbl>
              <a:tblPr firstRow="1" firstCol="1" bandRow="1"/>
              <a:tblGrid>
                <a:gridCol w="925633">
                  <a:extLst>
                    <a:ext uri="{9D8B030D-6E8A-4147-A177-3AD203B41FA5}">
                      <a16:colId xmlns:a16="http://schemas.microsoft.com/office/drawing/2014/main" val="1061899090"/>
                    </a:ext>
                  </a:extLst>
                </a:gridCol>
                <a:gridCol w="2296006">
                  <a:extLst>
                    <a:ext uri="{9D8B030D-6E8A-4147-A177-3AD203B41FA5}">
                      <a16:colId xmlns:a16="http://schemas.microsoft.com/office/drawing/2014/main" val="381700155"/>
                    </a:ext>
                  </a:extLst>
                </a:gridCol>
                <a:gridCol w="7162093">
                  <a:extLst>
                    <a:ext uri="{9D8B030D-6E8A-4147-A177-3AD203B41FA5}">
                      <a16:colId xmlns:a16="http://schemas.microsoft.com/office/drawing/2014/main" val="787418596"/>
                    </a:ext>
                  </a:extLst>
                </a:gridCol>
              </a:tblGrid>
              <a:tr h="329988">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Reference</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Author and year</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Key Findings</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037797307"/>
                  </a:ext>
                </a:extLst>
              </a:tr>
              <a:tr h="593539">
                <a:tc>
                  <a:txBody>
                    <a:bodyPr/>
                    <a:lstStyle/>
                    <a:p>
                      <a:pPr marL="0" marR="0" algn="just" fontAlgn="t">
                        <a:lnSpc>
                          <a:spcPct val="150000"/>
                        </a:lnSpc>
                        <a:spcBef>
                          <a:spcPts val="0"/>
                        </a:spcBef>
                        <a:spcAft>
                          <a:spcPts val="0"/>
                        </a:spcAft>
                      </a:pPr>
                      <a:r>
                        <a:rPr lang="en-US" sz="1200" b="0" i="0" u="none" strike="noStrike">
                          <a:solidFill>
                            <a:srgbClr val="0563C1"/>
                          </a:solidFill>
                          <a:effectLst/>
                          <a:latin typeface="Times New Roman" panose="02020603050405020304" pitchFamily="18" charset="0"/>
                          <a:ea typeface="SimSun" panose="02010600030101010101" pitchFamily="2" charset="-122"/>
                          <a:cs typeface="Arial" panose="020B0604020202020204" pitchFamily="34" charset="0"/>
                          <a:hlinkClick r:id="rId2"/>
                        </a:rPr>
                        <a:t>1</a:t>
                      </a: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5</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Fallah, Hamideh P., et al. {2022}</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TRP proteins are a large group of ion channels that control many physiological functions in the body and are considered potential therapeutic targets for various diseases, including cancers.</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927800272"/>
                  </a:ext>
                </a:extLst>
              </a:tr>
              <a:tr h="857091">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16</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Chelaru, N. R., et al. {2022}</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Significantly higher expression levels of TRPA1, TRPM8, and TCAF1/F2 were found in tumoral tissues compared to normal tissues, but lower expression levels of TRPV6. The TRP channels have either tumor-suppressive or oncogenic roles.</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4266740387"/>
                  </a:ext>
                </a:extLst>
              </a:tr>
              <a:tr h="857091">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14</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Li, L., Xiao., et al. {2022}</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Research has revealed altered expression of various TRP proteins in numerous cancer types, including PDAC. TRP ion channels play a crucial role in tumor formation, proliferation, and migration. TRP channel family members have been reported as good prognostic markers and potential targets for cancer drug therapy.</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471837061"/>
                  </a:ext>
                </a:extLst>
              </a:tr>
              <a:tr h="1713631">
                <a:tc>
                  <a:txBody>
                    <a:bodyPr/>
                    <a:lstStyle/>
                    <a:p>
                      <a:pPr marL="0" marR="0" algn="just" fontAlgn="t">
                        <a:lnSpc>
                          <a:spcPct val="150000"/>
                        </a:lnSpc>
                        <a:spcBef>
                          <a:spcPts val="0"/>
                        </a:spcBef>
                        <a:spcAft>
                          <a:spcPts val="0"/>
                        </a:spcAft>
                      </a:pPr>
                      <a:r>
                        <a:rPr lang="en-US" sz="1200" b="0" i="0" u="none" strike="noStrike">
                          <a:solidFill>
                            <a:srgbClr val="0563C1"/>
                          </a:solidFill>
                          <a:effectLst/>
                          <a:latin typeface="Times New Roman" panose="02020603050405020304" pitchFamily="18" charset="0"/>
                          <a:ea typeface="SimSun" panose="02010600030101010101" pitchFamily="2" charset="-122"/>
                          <a:cs typeface="Arial" panose="020B0604020202020204" pitchFamily="34" charset="0"/>
                          <a:hlinkClick r:id="rId3"/>
                        </a:rPr>
                        <a:t>17</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Mesquita, G et al. {2021}</a:t>
                      </a: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lgn="just" fontAlgn="t">
                        <a:lnSpc>
                          <a:spcPct val="150000"/>
                        </a:lnSpc>
                        <a:spcBef>
                          <a:spcPts val="0"/>
                        </a:spcBef>
                        <a:spcAft>
                          <a:spcPts val="0"/>
                        </a:spcAft>
                      </a:pPr>
                      <a: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t>Collected data indicating the TRP family has a potential role in the development and progression of PDAC. It found to affect both cancer cells and pancreatic stellate cells, impacting cell proliferation, migration, invasion, and death. The TRP family may offer new treatments and diagnostics tools for PDAC.</a:t>
                      </a:r>
                      <a:endParaRPr lang="en-US" sz="2600" b="0" i="0" u="none" strike="noStrike">
                        <a:effectLst/>
                        <a:latin typeface="Arial" panose="020B0604020202020204" pitchFamily="34" charset="0"/>
                      </a:endParaRPr>
                    </a:p>
                    <a:p>
                      <a:pPr marL="0" marR="0" algn="just" fontAlgn="t">
                        <a:lnSpc>
                          <a:spcPct val="150000"/>
                        </a:lnSpc>
                        <a:spcBef>
                          <a:spcPts val="0"/>
                        </a:spcBef>
                        <a:spcAft>
                          <a:spcPts val="0"/>
                        </a:spcAft>
                      </a:pPr>
                      <a:br>
                        <a:rPr lang="en-US" sz="1200" b="0" i="0" u="none" strike="noStrike">
                          <a:effectLst/>
                          <a:latin typeface="Times New Roman" panose="02020603050405020304" pitchFamily="18" charset="0"/>
                          <a:ea typeface="SimSun" panose="02010600030101010101" pitchFamily="2" charset="-122"/>
                          <a:cs typeface="Arial" panose="020B0604020202020204" pitchFamily="34" charset="0"/>
                        </a:rPr>
                      </a:br>
                      <a:endParaRPr lang="en-US" sz="2600" b="0" i="0" u="none" strike="noStrike">
                        <a:effectLst/>
                        <a:latin typeface="Arial" panose="020B0604020202020204" pitchFamily="34" charset="0"/>
                      </a:endParaRPr>
                    </a:p>
                  </a:txBody>
                  <a:tcPr marL="98832" marR="98832" marT="1372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131503806"/>
                  </a:ext>
                </a:extLst>
              </a:tr>
            </a:tbl>
          </a:graphicData>
        </a:graphic>
      </p:graphicFrame>
    </p:spTree>
    <p:extLst>
      <p:ext uri="{BB962C8B-B14F-4D97-AF65-F5344CB8AC3E}">
        <p14:creationId xmlns:p14="http://schemas.microsoft.com/office/powerpoint/2010/main" val="1939946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209137-1AAC-823E-D6D4-3D68955D8C13}"/>
              </a:ext>
            </a:extLst>
          </p:cNvPr>
          <p:cNvSpPr>
            <a:spLocks noGrp="1"/>
          </p:cNvSpPr>
          <p:nvPr>
            <p:ph type="title"/>
          </p:nvPr>
        </p:nvSpPr>
        <p:spPr>
          <a:xfrm>
            <a:off x="838200" y="365125"/>
            <a:ext cx="10515600" cy="1325563"/>
          </a:xfrm>
        </p:spPr>
        <p:txBody>
          <a:bodyPr>
            <a:normAutofit/>
          </a:bodyPr>
          <a:lstStyle/>
          <a:p>
            <a:endParaRPr lang="en-NZ" sz="5400"/>
          </a:p>
        </p:txBody>
      </p:sp>
      <p:sp>
        <p:nvSpPr>
          <p:cNvPr id="15"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00F4BE-897D-3E4B-5938-0D780CF55C8D}"/>
              </a:ext>
            </a:extLst>
          </p:cNvPr>
          <p:cNvSpPr>
            <a:spLocks noGrp="1"/>
          </p:cNvSpPr>
          <p:nvPr>
            <p:ph idx="1"/>
          </p:nvPr>
        </p:nvSpPr>
        <p:spPr>
          <a:xfrm>
            <a:off x="838200" y="1929384"/>
            <a:ext cx="10515600" cy="4251960"/>
          </a:xfrm>
        </p:spPr>
        <p:txBody>
          <a:bodyPr>
            <a:normAutofit/>
          </a:bodyPr>
          <a:lstStyle/>
          <a:p>
            <a:r>
              <a:rPr lang="en-US" sz="2000" kern="100" dirty="0">
                <a:effectLst/>
                <a:latin typeface="Arial" panose="020B0604020202020204" pitchFamily="34" charset="0"/>
                <a:ea typeface="DengXian" panose="02010600030101010101" pitchFamily="2" charset="-122"/>
                <a:cs typeface="Arial" panose="020B0604020202020204" pitchFamily="34" charset="0"/>
              </a:rPr>
              <a:t>Current therapeutic options for </a:t>
            </a:r>
            <a:r>
              <a:rPr lang="en-US" sz="2000" kern="0" dirty="0">
                <a:effectLst/>
                <a:latin typeface="Arial" panose="020B0604020202020204" pitchFamily="34" charset="0"/>
                <a:ea typeface="SimSun" panose="02010600030101010101" pitchFamily="2" charset="-122"/>
                <a:cs typeface="Arial" panose="020B0604020202020204" pitchFamily="34" charset="0"/>
              </a:rPr>
              <a:t>PDAC </a:t>
            </a:r>
            <a:r>
              <a:rPr lang="en-US" sz="2000" kern="100" dirty="0">
                <a:effectLst/>
                <a:latin typeface="Arial" panose="020B0604020202020204" pitchFamily="34" charset="0"/>
                <a:ea typeface="DengXian" panose="02010600030101010101" pitchFamily="2" charset="-122"/>
                <a:cs typeface="Arial" panose="020B0604020202020204" pitchFamily="34" charset="0"/>
              </a:rPr>
              <a:t>are minimal and target Transient receptor potential ankyrin 1 (TRPA1), as an attractive new therapeutic strategy [18]. TRPA1 is overexpressed in pancreatic cancer, and blocking TRPA1 using cannabidiol suppresses tumor growth and reduces metastasis to the lungs (figure 1). Blocking TRPM8 inhibits pancreatic cancer growth in vitro and in vivo and reduces metastasis to the liver. These findings suggest that TRP channel inhibitors may help treat pancreatic cancer. </a:t>
            </a:r>
            <a:r>
              <a:rPr lang="en-US" sz="2000" kern="100" dirty="0">
                <a:effectLst/>
                <a:latin typeface="Arial" panose="020B0604020202020204" pitchFamily="34" charset="0"/>
                <a:ea typeface="SimSun" panose="02010600030101010101" pitchFamily="2" charset="-122"/>
                <a:cs typeface="Arial" panose="020B0604020202020204" pitchFamily="34" charset="0"/>
              </a:rPr>
              <a:t>The research also has shown that pancreatic cancer is a complex disease with multiple risk factors and molecular pathways. The development of effective treatment methods for pancreatic cancer has been hindered by the lack of understanding of the pathogenesis, which is partly due to the difficulty in studying human tissue samples. </a:t>
            </a:r>
            <a:endParaRPr lang="en-NZ" sz="2000" kern="100" dirty="0">
              <a:effectLst/>
              <a:latin typeface="Calibri" panose="020F0502020204030204" pitchFamily="34" charset="0"/>
              <a:ea typeface="DengXian" panose="02010600030101010101" pitchFamily="2" charset="-122"/>
              <a:cs typeface="Arial" panose="020B0604020202020204" pitchFamily="34" charset="0"/>
            </a:endParaRPr>
          </a:p>
          <a:p>
            <a:endParaRPr lang="en-NZ" sz="2000" dirty="0"/>
          </a:p>
        </p:txBody>
      </p:sp>
    </p:spTree>
    <p:extLst>
      <p:ext uri="{BB962C8B-B14F-4D97-AF65-F5344CB8AC3E}">
        <p14:creationId xmlns:p14="http://schemas.microsoft.com/office/powerpoint/2010/main" val="16901199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D38EE57-B708-47C9-A4A4-E25F09FAB0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7A28182-58A5-4DBB-8F64-BD944BCA81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1" name="Freeform 44">
              <a:extLst>
                <a:ext uri="{FF2B5EF4-FFF2-40B4-BE49-F238E27FC236}">
                  <a16:creationId xmlns:a16="http://schemas.microsoft.com/office/drawing/2014/main" id="{E4A9080E-7BA6-45FC-8677-8B9D5F4DAF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5">
              <a:extLst>
                <a:ext uri="{FF2B5EF4-FFF2-40B4-BE49-F238E27FC236}">
                  <a16:creationId xmlns:a16="http://schemas.microsoft.com/office/drawing/2014/main" id="{2163D516-75D4-4DE0-AC27-63719125A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6">
              <a:extLst>
                <a:ext uri="{FF2B5EF4-FFF2-40B4-BE49-F238E27FC236}">
                  <a16:creationId xmlns:a16="http://schemas.microsoft.com/office/drawing/2014/main" id="{E74A26A5-C23A-46D4-B0FF-155FB38346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08E0243F-1062-43C6-AD04-130DFF6684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94C5517B-1B0F-47AA-93A5-36718996986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43EF2CE-9B2B-BEE1-A839-FF88030F49C4}"/>
              </a:ext>
            </a:extLst>
          </p:cNvPr>
          <p:cNvSpPr>
            <a:spLocks noGrp="1"/>
          </p:cNvSpPr>
          <p:nvPr>
            <p:ph type="title"/>
          </p:nvPr>
        </p:nvSpPr>
        <p:spPr>
          <a:xfrm>
            <a:off x="1047280" y="759805"/>
            <a:ext cx="10306520" cy="1325563"/>
          </a:xfrm>
        </p:spPr>
        <p:txBody>
          <a:bodyPr>
            <a:normAutofit/>
          </a:bodyPr>
          <a:lstStyle/>
          <a:p>
            <a:endParaRPr lang="en-NZ" sz="4000">
              <a:solidFill>
                <a:srgbClr val="FFFFFF"/>
              </a:solidFill>
            </a:endParaRPr>
          </a:p>
        </p:txBody>
      </p:sp>
      <p:sp>
        <p:nvSpPr>
          <p:cNvPr id="8" name="Content Placeholder 7">
            <a:extLst>
              <a:ext uri="{FF2B5EF4-FFF2-40B4-BE49-F238E27FC236}">
                <a16:creationId xmlns:a16="http://schemas.microsoft.com/office/drawing/2014/main" id="{6478CDBB-5273-39EC-1C84-048ACCC96AA9}"/>
              </a:ext>
            </a:extLst>
          </p:cNvPr>
          <p:cNvSpPr>
            <a:spLocks noGrp="1"/>
          </p:cNvSpPr>
          <p:nvPr>
            <p:ph idx="1"/>
          </p:nvPr>
        </p:nvSpPr>
        <p:spPr>
          <a:xfrm>
            <a:off x="1424904" y="2494450"/>
            <a:ext cx="4053545" cy="3563159"/>
          </a:xfrm>
        </p:spPr>
        <p:txBody>
          <a:bodyPr>
            <a:normAutofit/>
          </a:bodyPr>
          <a:lstStyle/>
          <a:p>
            <a:pPr>
              <a:lnSpc>
                <a:spcPct val="120000"/>
              </a:lnSpc>
            </a:pPr>
            <a:r>
              <a:rPr lang="en-US" sz="1500" kern="0" dirty="0">
                <a:effectLst/>
                <a:latin typeface="Times New Roman" panose="02020603050405020304" pitchFamily="18" charset="0"/>
                <a:ea typeface="SimSun" panose="02010600030101010101" pitchFamily="2" charset="-122"/>
                <a:cs typeface="Arial" panose="020B0604020202020204" pitchFamily="34" charset="0"/>
              </a:rPr>
              <a:t>Figure 1. Expression of TRPA1 Protein in PDAC Cells: A. Immunofluorescence of fixed Panc-1 and HEK-293 T Cells either transfected or un-transfected with pcDNA3.1 Plasmid encoding human TRPA1. Cells were stained with mouse monoclonal TRPA1 primary antibody (green), whereas DAPI nuclear staining is shown in blue. Scales are included in each image. Bars represent 10 µm. Notes: Reproduced with permission from Ref. [18]. Copyright 20211 Nature Portfolio.</a:t>
            </a:r>
            <a:endParaRPr lang="en-NZ" sz="1500" kern="100" dirty="0">
              <a:effectLst/>
              <a:latin typeface="Calibri" panose="020F0502020204030204" pitchFamily="34" charset="0"/>
              <a:ea typeface="DengXian" panose="02010600030101010101" pitchFamily="2" charset="-122"/>
              <a:cs typeface="Arial" panose="020B0604020202020204" pitchFamily="34" charset="0"/>
            </a:endParaRPr>
          </a:p>
          <a:p>
            <a:pPr>
              <a:lnSpc>
                <a:spcPct val="120000"/>
              </a:lnSpc>
            </a:pPr>
            <a:endParaRPr lang="en-US" sz="1500" dirty="0"/>
          </a:p>
        </p:txBody>
      </p:sp>
      <p:pic>
        <p:nvPicPr>
          <p:cNvPr id="4" name="Content Placeholder 3">
            <a:extLst>
              <a:ext uri="{FF2B5EF4-FFF2-40B4-BE49-F238E27FC236}">
                <a16:creationId xmlns:a16="http://schemas.microsoft.com/office/drawing/2014/main" id="{CBDEB30A-9F1D-A6FE-9FA2-93E7604074E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8892" y="2659254"/>
            <a:ext cx="4802404" cy="3229616"/>
          </a:xfrm>
          <a:prstGeom prst="rect">
            <a:avLst/>
          </a:prstGeom>
        </p:spPr>
      </p:pic>
    </p:spTree>
    <p:extLst>
      <p:ext uri="{BB962C8B-B14F-4D97-AF65-F5344CB8AC3E}">
        <p14:creationId xmlns:p14="http://schemas.microsoft.com/office/powerpoint/2010/main" val="344786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pPr>
              <a:lnSpc>
                <a:spcPct val="90000"/>
              </a:lnSpc>
            </a:pPr>
            <a:r>
              <a:rPr lang="en-GB" sz="3100">
                <a:solidFill>
                  <a:srgbClr val="FFFFFF"/>
                </a:solidFill>
              </a:rPr>
              <a:t>Short Biography: </a:t>
            </a:r>
            <a:br>
              <a:rPr lang="en-GB" sz="3100">
                <a:solidFill>
                  <a:srgbClr val="FFFFFF"/>
                </a:solidFill>
              </a:rPr>
            </a:br>
            <a:r>
              <a:rPr lang="en-GB" sz="3100">
                <a:solidFill>
                  <a:srgbClr val="FFFFFF"/>
                </a:solidFill>
              </a:rPr>
              <a:t>Prof. Dr. AK Taha / MBCHB, MMED, MD/PHD</a:t>
            </a:r>
            <a:br>
              <a:rPr lang="en-US" sz="3100">
                <a:solidFill>
                  <a:srgbClr val="FFFFFF"/>
                </a:solidFill>
              </a:rPr>
            </a:br>
            <a:r>
              <a:rPr lang="en-GB" sz="3100">
                <a:solidFill>
                  <a:srgbClr val="FFFFFF"/>
                </a:solidFill>
              </a:rPr>
              <a:t>Auckland, New Zealand.</a:t>
            </a:r>
            <a:endParaRPr lang="en-US" sz="3100">
              <a:solidFill>
                <a:srgbClr val="FFFFFF"/>
              </a:solidFill>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lvl="0">
              <a:lnSpc>
                <a:spcPct val="120000"/>
              </a:lnSpc>
            </a:pPr>
            <a:r>
              <a:rPr lang="en-GB"/>
              <a:t>More than 23 years’ experience in healthcare service and medical education overseas. </a:t>
            </a:r>
            <a:endParaRPr lang="en-US"/>
          </a:p>
          <a:p>
            <a:pPr lvl="0">
              <a:lnSpc>
                <a:spcPct val="120000"/>
              </a:lnSpc>
            </a:pPr>
            <a:r>
              <a:rPr lang="en-GB"/>
              <a:t>certificate of New Zealand International Qualification Assessment (IQA) </a:t>
            </a:r>
            <a:endParaRPr lang="en-US"/>
          </a:p>
          <a:p>
            <a:pPr lvl="0">
              <a:lnSpc>
                <a:spcPct val="120000"/>
              </a:lnSpc>
            </a:pPr>
            <a:r>
              <a:rPr lang="en-GB"/>
              <a:t>Chosen for Who’s Who in Medicine and Healthcare 2009/2010. </a:t>
            </a:r>
            <a:endParaRPr lang="en-US"/>
          </a:p>
          <a:p>
            <a:pPr lvl="0">
              <a:lnSpc>
                <a:spcPct val="120000"/>
              </a:lnSpc>
            </a:pPr>
            <a:r>
              <a:rPr lang="en-GB"/>
              <a:t>Overseas full practicing certificate to practice and teach medicine </a:t>
            </a:r>
            <a:endParaRPr lang="en-US"/>
          </a:p>
          <a:p>
            <a:pPr>
              <a:lnSpc>
                <a:spcPct val="120000"/>
              </a:lnSpc>
            </a:pPr>
            <a:r>
              <a:rPr lang="en-US" b="1" dirty="0"/>
              <a:t> </a:t>
            </a:r>
            <a:r>
              <a:rPr lang="en-US" b="1"/>
              <a:t>Career</a:t>
            </a:r>
            <a:endParaRPr lang="en-US"/>
          </a:p>
          <a:p>
            <a:pPr>
              <a:lnSpc>
                <a:spcPct val="120000"/>
              </a:lnSpc>
            </a:pPr>
            <a:r>
              <a:rPr lang="en-GB" b="1"/>
              <a:t>Honorary Professor and External Advisor from New Zealand</a:t>
            </a:r>
            <a:r>
              <a:rPr lang="en-US"/>
              <a:t>, </a:t>
            </a:r>
            <a:r>
              <a:rPr lang="en-GB"/>
              <a:t>Widad University College, Malaysia                            </a:t>
            </a:r>
            <a:endParaRPr lang="en-US"/>
          </a:p>
          <a:p>
            <a:pPr>
              <a:lnSpc>
                <a:spcPct val="120000"/>
              </a:lnSpc>
            </a:pPr>
            <a:r>
              <a:rPr lang="en-GB" b="1"/>
              <a:t>Associate Professor and High-end Foreign Expert, </a:t>
            </a:r>
            <a:r>
              <a:rPr lang="en-GB"/>
              <a:t>College of Basic Medicine &amp; Clinical Medical College &amp; Affiliated Hospital of Chengdu University, Chengdu University, China.         </a:t>
            </a:r>
            <a:r>
              <a:rPr lang="en-GB" dirty="0"/>
              <a:t>        </a:t>
            </a:r>
            <a:endParaRPr lang="en-US"/>
          </a:p>
          <a:p>
            <a:pPr>
              <a:lnSpc>
                <a:spcPct val="120000"/>
              </a:lnSpc>
            </a:pPr>
            <a:r>
              <a:rPr lang="en-US" b="1"/>
              <a:t>Research</a:t>
            </a:r>
          </a:p>
          <a:p>
            <a:pPr>
              <a:lnSpc>
                <a:spcPct val="120000"/>
              </a:lnSpc>
            </a:pPr>
            <a:r>
              <a:rPr lang="en-US"/>
              <a:t>Have published more than 50 research papers in SCI Journals and written a book on diabetes.</a:t>
            </a:r>
          </a:p>
          <a:p>
            <a:pPr>
              <a:lnSpc>
                <a:spcPct val="120000"/>
              </a:lnSpc>
            </a:pPr>
            <a:endParaRPr lang="en-US"/>
          </a:p>
        </p:txBody>
      </p:sp>
      <p:sp>
        <p:nvSpPr>
          <p:cNvPr id="5" name="Slide Number Placeholder 4"/>
          <p:cNvSpPr>
            <a:spLocks noGrp="1"/>
          </p:cNvSpPr>
          <p:nvPr>
            <p:ph type="sldNum" sz="quarter" idx="12"/>
          </p:nvPr>
        </p:nvSpPr>
        <p:spPr>
          <a:xfrm>
            <a:off x="9541564" y="6356350"/>
            <a:ext cx="1812235" cy="365125"/>
          </a:xfrm>
        </p:spPr>
        <p:txBody>
          <a:bodyPr>
            <a:normAutofit/>
          </a:bodyPr>
          <a:lstStyle/>
          <a:p>
            <a:pPr>
              <a:spcAft>
                <a:spcPts val="600"/>
              </a:spcAft>
            </a:pPr>
            <a:fld id="{B6F15528-21DE-4FAA-801E-634DDDAF4B2B}" type="slidenum">
              <a:rPr lang="en-US" smtClean="0"/>
              <a:pPr>
                <a:spcAft>
                  <a:spcPts val="600"/>
                </a:spcAft>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Shape 2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DC02EA6-9C11-3B0A-8CCD-46DA7421A7BB}"/>
              </a:ext>
            </a:extLst>
          </p:cNvPr>
          <p:cNvSpPr>
            <a:spLocks noGrp="1"/>
          </p:cNvSpPr>
          <p:nvPr>
            <p:ph type="title"/>
          </p:nvPr>
        </p:nvSpPr>
        <p:spPr>
          <a:xfrm>
            <a:off x="934872" y="982272"/>
            <a:ext cx="3388419" cy="4560970"/>
          </a:xfrm>
        </p:spPr>
        <p:txBody>
          <a:bodyPr>
            <a:normAutofit/>
          </a:bodyPr>
          <a:lstStyle/>
          <a:p>
            <a:r>
              <a:rPr lang="en-US" sz="4000" b="1" kern="100">
                <a:solidFill>
                  <a:srgbClr val="FFFFFF"/>
                </a:solidFill>
                <a:effectLst/>
                <a:latin typeface="Arial" panose="020B0604020202020204" pitchFamily="34" charset="0"/>
                <a:ea typeface="DengXian" panose="02010600030101010101" pitchFamily="2" charset="-122"/>
                <a:cs typeface="Arial" panose="020B0604020202020204" pitchFamily="34" charset="0"/>
              </a:rPr>
              <a:t>Results and Discussion</a:t>
            </a:r>
            <a:br>
              <a:rPr lang="en-NZ" sz="4000" kern="100">
                <a:solidFill>
                  <a:srgbClr val="FFFFFF"/>
                </a:solidFill>
                <a:effectLst/>
                <a:latin typeface="Calibri" panose="020F0502020204030204" pitchFamily="34" charset="0"/>
                <a:ea typeface="DengXian" panose="02010600030101010101" pitchFamily="2" charset="-122"/>
                <a:cs typeface="Arial" panose="020B0604020202020204" pitchFamily="34" charset="0"/>
              </a:rPr>
            </a:br>
            <a:endParaRPr lang="en-NZ" sz="4000">
              <a:solidFill>
                <a:srgbClr val="FFFFFF"/>
              </a:solidFill>
            </a:endParaRPr>
          </a:p>
        </p:txBody>
      </p:sp>
      <p:sp>
        <p:nvSpPr>
          <p:cNvPr id="2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62D3F744-C55D-D4AC-5D59-24DD3FDB04C4}"/>
              </a:ext>
            </a:extLst>
          </p:cNvPr>
          <p:cNvSpPr>
            <a:spLocks noGrp="1"/>
          </p:cNvSpPr>
          <p:nvPr>
            <p:ph idx="1"/>
          </p:nvPr>
        </p:nvSpPr>
        <p:spPr>
          <a:xfrm>
            <a:off x="5221862" y="1719618"/>
            <a:ext cx="5948831" cy="4334629"/>
          </a:xfrm>
        </p:spPr>
        <p:txBody>
          <a:bodyPr anchor="ctr">
            <a:normAutofit/>
          </a:bodyPr>
          <a:lstStyle/>
          <a:p>
            <a:pPr>
              <a:lnSpc>
                <a:spcPct val="120000"/>
              </a:lnSpc>
            </a:pPr>
            <a:r>
              <a:rPr lang="en-US" sz="1500" kern="100">
                <a:solidFill>
                  <a:srgbClr val="FEFFFF"/>
                </a:solidFill>
                <a:effectLst/>
                <a:latin typeface="Arial" panose="020B0604020202020204" pitchFamily="34" charset="0"/>
                <a:ea typeface="DengXian" panose="02010600030101010101" pitchFamily="2" charset="-122"/>
              </a:rPr>
              <a:t>Pancreatic Ductal Adenocarcinoma (PDAC) is one of the most lethal forms of human cancer with a dismal prognosis; the median survival time for patients not surgically treated is less than one year, and only a tiny fraction of patients respond to conventional chemotherapy [1-3]. New treatment approaches are, therefore, urgently needed. One type of TRP channel, TRPV1, has been exciting because it senses heat and noxious stimuli in cells [18]. Through interaction with a ligand called capsaicin, TRPV1 also plays a role in regulating the release of pain-relieving chemicals in the brain, which suggests that it may also play a role in cancer pain. Studies have shown that activating TRPV1 by capsaicin can suppress the growth of cancer cells in a process known as apoptosis, but little is known about the mechanism by which this occurs. </a:t>
            </a:r>
            <a:endParaRPr lang="en-NZ" sz="1500">
              <a:solidFill>
                <a:srgbClr val="FEFFFF"/>
              </a:solidFill>
            </a:endParaRPr>
          </a:p>
        </p:txBody>
      </p:sp>
    </p:spTree>
    <p:extLst>
      <p:ext uri="{BB962C8B-B14F-4D97-AF65-F5344CB8AC3E}">
        <p14:creationId xmlns:p14="http://schemas.microsoft.com/office/powerpoint/2010/main" val="4567523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8745A2-26C4-CF43-7E47-2645A4E61035}"/>
              </a:ext>
            </a:extLst>
          </p:cNvPr>
          <p:cNvSpPr>
            <a:spLocks noGrp="1"/>
          </p:cNvSpPr>
          <p:nvPr>
            <p:ph type="title"/>
          </p:nvPr>
        </p:nvSpPr>
        <p:spPr>
          <a:xfrm>
            <a:off x="838200" y="365125"/>
            <a:ext cx="10515600" cy="1325563"/>
          </a:xfrm>
        </p:spPr>
        <p:txBody>
          <a:bodyPr>
            <a:normAutofit/>
          </a:bodyPr>
          <a:lstStyle/>
          <a:p>
            <a:endParaRPr lang="en-NZ"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45AF6C5-30B3-27FC-C442-3CB129DF50ED}"/>
              </a:ext>
            </a:extLst>
          </p:cNvPr>
          <p:cNvSpPr>
            <a:spLocks noGrp="1"/>
          </p:cNvSpPr>
          <p:nvPr>
            <p:ph idx="1"/>
          </p:nvPr>
        </p:nvSpPr>
        <p:spPr>
          <a:xfrm>
            <a:off x="838200" y="1929384"/>
            <a:ext cx="10515600" cy="4251960"/>
          </a:xfrm>
        </p:spPr>
        <p:txBody>
          <a:bodyPr>
            <a:normAutofit/>
          </a:bodyPr>
          <a:lstStyle/>
          <a:p>
            <a:r>
              <a:rPr lang="en-US" sz="2200" kern="100" dirty="0">
                <a:effectLst/>
                <a:latin typeface="Arial" panose="020B0604020202020204" pitchFamily="34" charset="0"/>
                <a:ea typeface="DengXian" panose="02010600030101010101" pitchFamily="2" charset="-122"/>
                <a:cs typeface="Arial" panose="020B0604020202020204" pitchFamily="34" charset="0"/>
              </a:rPr>
              <a:t>Recent studies have uncovered new details about the functional interaction between TRPV1 and the nearby protein BCL2, which protects cells from death in response to stress or injury [11-15]. This interaction appears to be regulated through the nuclear receptor peroxisome proliferator-activated receptor gamma (</a:t>
            </a:r>
            <a:r>
              <a:rPr lang="en-US" sz="2200" kern="100" dirty="0" err="1">
                <a:effectLst/>
                <a:latin typeface="Arial" panose="020B0604020202020204" pitchFamily="34" charset="0"/>
                <a:ea typeface="DengXian" panose="02010600030101010101" pitchFamily="2" charset="-122"/>
                <a:cs typeface="Arial" panose="020B0604020202020204" pitchFamily="34" charset="0"/>
              </a:rPr>
              <a:t>PPARγ</a:t>
            </a:r>
            <a:r>
              <a:rPr lang="en-US" sz="2200" kern="100" dirty="0">
                <a:effectLst/>
                <a:latin typeface="Arial" panose="020B0604020202020204" pitchFamily="34" charset="0"/>
                <a:ea typeface="DengXian" panose="02010600030101010101" pitchFamily="2" charset="-122"/>
                <a:cs typeface="Arial" panose="020B0604020202020204" pitchFamily="34" charset="0"/>
              </a:rPr>
              <a:t>), expressed at high levels in pancreatic tumors and associated with poor patient outcomes. These findings suggest that blocking the interaction between TRPV1 and BCL2 may be a promising strategy for inhibiting tumor growth in pancreatic cancer patients. We will present the results of these studies and discuss their potential therapeutic implications for treating pancreatic cancer [12-16,18].</a:t>
            </a:r>
            <a:endParaRPr lang="en-NZ" sz="2200" kern="100" dirty="0">
              <a:effectLst/>
              <a:latin typeface="Calibri" panose="020F0502020204030204" pitchFamily="34" charset="0"/>
              <a:ea typeface="DengXian" panose="02010600030101010101" pitchFamily="2" charset="-122"/>
              <a:cs typeface="Arial" panose="020B0604020202020204" pitchFamily="34" charset="0"/>
            </a:endParaRPr>
          </a:p>
          <a:p>
            <a:endParaRPr lang="en-NZ" sz="2200" dirty="0"/>
          </a:p>
        </p:txBody>
      </p:sp>
    </p:spTree>
    <p:extLst>
      <p:ext uri="{BB962C8B-B14F-4D97-AF65-F5344CB8AC3E}">
        <p14:creationId xmlns:p14="http://schemas.microsoft.com/office/powerpoint/2010/main" val="704927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C130E2-95C5-1124-C135-79AAAFCD89B0}"/>
              </a:ext>
            </a:extLst>
          </p:cNvPr>
          <p:cNvSpPr>
            <a:spLocks noGrp="1"/>
          </p:cNvSpPr>
          <p:nvPr>
            <p:ph type="title"/>
          </p:nvPr>
        </p:nvSpPr>
        <p:spPr>
          <a:xfrm>
            <a:off x="838200" y="365125"/>
            <a:ext cx="10515600" cy="1325563"/>
          </a:xfrm>
        </p:spPr>
        <p:txBody>
          <a:bodyPr>
            <a:normAutofit/>
          </a:bodyPr>
          <a:lstStyle/>
          <a:p>
            <a:endParaRPr lang="en-NZ" sz="540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2E88F5B-C440-3FB1-062C-5B65805E3BA0}"/>
              </a:ext>
            </a:extLst>
          </p:cNvPr>
          <p:cNvSpPr>
            <a:spLocks noGrp="1"/>
          </p:cNvSpPr>
          <p:nvPr>
            <p:ph idx="1"/>
          </p:nvPr>
        </p:nvSpPr>
        <p:spPr>
          <a:xfrm>
            <a:off x="838200" y="1929384"/>
            <a:ext cx="10515600" cy="4251960"/>
          </a:xfrm>
        </p:spPr>
        <p:txBody>
          <a:bodyPr>
            <a:normAutofit/>
          </a:bodyPr>
          <a:lstStyle/>
          <a:p>
            <a:pPr>
              <a:lnSpc>
                <a:spcPct val="120000"/>
              </a:lnSpc>
            </a:pPr>
            <a:r>
              <a:rPr lang="en-US" sz="1900" kern="100" dirty="0">
                <a:effectLst/>
                <a:latin typeface="Arial" panose="020B0604020202020204" pitchFamily="34" charset="0"/>
                <a:ea typeface="DengXian" panose="02010600030101010101" pitchFamily="2" charset="-122"/>
                <a:cs typeface="Arial" panose="020B0604020202020204" pitchFamily="34" charset="0"/>
              </a:rPr>
              <a:t>Tumor therapy has shifted to focus on neoadjuvant targeted immunotherapy and ion channel therapy. The advances in diagnosis and treatment have improved survival rates for many forms of cancer due to multiple efforts in this area. However, this is not the case for PDAC, where despite strenuous efforts by researchers, survival has yet to improve in those patients significantly. In recent years, considerable data have been accumulated in studying TRP channels. In particular, the variety of scientific work regarding their expression in tumors and their potential contributions to the development and progression of various cancers, including PDAC [2-5]. Studies show that these channels are a culprit in developing PDAC and a possible therapeutic target that could support conventional therapies to combat this intractable disease. Although much remains unanswered, each TRP subfamily plays a role in this disease. Which requires further studies on the TRP family as many possibilities may arise [15,16]. </a:t>
            </a:r>
            <a:endParaRPr lang="en-NZ" sz="1900" kern="100" dirty="0">
              <a:effectLst/>
              <a:latin typeface="Calibri" panose="020F0502020204030204" pitchFamily="34" charset="0"/>
              <a:ea typeface="DengXian" panose="02010600030101010101" pitchFamily="2" charset="-122"/>
              <a:cs typeface="Arial" panose="020B0604020202020204" pitchFamily="34" charset="0"/>
            </a:endParaRPr>
          </a:p>
          <a:p>
            <a:pPr>
              <a:lnSpc>
                <a:spcPct val="120000"/>
              </a:lnSpc>
            </a:pPr>
            <a:endParaRPr lang="en-NZ" sz="1900" dirty="0"/>
          </a:p>
        </p:txBody>
      </p:sp>
    </p:spTree>
    <p:extLst>
      <p:ext uri="{BB962C8B-B14F-4D97-AF65-F5344CB8AC3E}">
        <p14:creationId xmlns:p14="http://schemas.microsoft.com/office/powerpoint/2010/main" val="2412483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1C6979-50E4-4EE2-898F-C6C12778B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a16="http://schemas.microsoft.com/office/drawing/2014/main" id="{72E44FCB-1CD3-4165-BB80-B9725454FF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9091" y="4356610"/>
            <a:ext cx="542047" cy="1997228"/>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81089C96-ABA7-4974-ACD5-74686A5534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783841" y="4214478"/>
            <a:ext cx="369761"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6FA230C2-E9CA-4943-A930-10AA88473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951746" y="4122187"/>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a:extLst>
              <a:ext uri="{FF2B5EF4-FFF2-40B4-BE49-F238E27FC236}">
                <a16:creationId xmlns:a16="http://schemas.microsoft.com/office/drawing/2014/main" id="{CC988297-7FEA-4B53-AC29-C3E10B38F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6820" y="4214478"/>
            <a:ext cx="339126" cy="1783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3932437D-69C7-41AF-8DA3-28AE212E1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28739" y="4122188"/>
            <a:ext cx="201857" cy="1727743"/>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tangle 8">
            <a:extLst>
              <a:ext uri="{FF2B5EF4-FFF2-40B4-BE49-F238E27FC236}">
                <a16:creationId xmlns:a16="http://schemas.microsoft.com/office/drawing/2014/main" id="{47C5A609-4AC8-4DED-80A9-530364356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51447" y="4122189"/>
            <a:ext cx="7978524" cy="164787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E44E70F-16FF-D679-65D4-55E4528879F7}"/>
              </a:ext>
            </a:extLst>
          </p:cNvPr>
          <p:cNvSpPr>
            <a:spLocks noGrp="1"/>
          </p:cNvSpPr>
          <p:nvPr>
            <p:ph type="title"/>
          </p:nvPr>
        </p:nvSpPr>
        <p:spPr>
          <a:xfrm>
            <a:off x="1315959" y="4327936"/>
            <a:ext cx="7450586" cy="1212102"/>
          </a:xfrm>
        </p:spPr>
        <p:txBody>
          <a:bodyPr>
            <a:normAutofit/>
          </a:bodyPr>
          <a:lstStyle/>
          <a:p>
            <a:pPr>
              <a:lnSpc>
                <a:spcPct val="90000"/>
              </a:lnSpc>
            </a:pPr>
            <a:r>
              <a:rPr lang="en-US" sz="4000" b="1" kern="100">
                <a:solidFill>
                  <a:srgbClr val="FFFFFF"/>
                </a:solidFill>
                <a:effectLst/>
                <a:latin typeface="Arial" panose="020B0604020202020204" pitchFamily="34" charset="0"/>
                <a:ea typeface="DengXian" panose="02010600030101010101" pitchFamily="2" charset="-122"/>
                <a:cs typeface="Arial" panose="020B0604020202020204" pitchFamily="34" charset="0"/>
              </a:rPr>
              <a:t>Conclusions</a:t>
            </a:r>
            <a:br>
              <a:rPr lang="en-NZ" sz="4000" kern="100">
                <a:solidFill>
                  <a:srgbClr val="FFFFFF"/>
                </a:solidFill>
                <a:effectLst/>
                <a:latin typeface="Calibri" panose="020F0502020204030204" pitchFamily="34" charset="0"/>
                <a:ea typeface="DengXian" panose="02010600030101010101" pitchFamily="2" charset="-122"/>
                <a:cs typeface="Arial" panose="020B0604020202020204" pitchFamily="34" charset="0"/>
              </a:rPr>
            </a:br>
            <a:endParaRPr lang="en-NZ" sz="4000">
              <a:solidFill>
                <a:srgbClr val="FFFFFF"/>
              </a:solidFill>
            </a:endParaRPr>
          </a:p>
        </p:txBody>
      </p:sp>
      <p:sp>
        <p:nvSpPr>
          <p:cNvPr id="3" name="Content Placeholder 2">
            <a:extLst>
              <a:ext uri="{FF2B5EF4-FFF2-40B4-BE49-F238E27FC236}">
                <a16:creationId xmlns:a16="http://schemas.microsoft.com/office/drawing/2014/main" id="{18AFE6EA-35A9-210D-27DC-E769D36345D5}"/>
              </a:ext>
            </a:extLst>
          </p:cNvPr>
          <p:cNvSpPr>
            <a:spLocks noGrp="1"/>
          </p:cNvSpPr>
          <p:nvPr>
            <p:ph idx="1"/>
          </p:nvPr>
        </p:nvSpPr>
        <p:spPr>
          <a:xfrm>
            <a:off x="1367625" y="839354"/>
            <a:ext cx="7562972" cy="2972941"/>
          </a:xfrm>
        </p:spPr>
        <p:txBody>
          <a:bodyPr anchor="ctr">
            <a:normAutofit/>
          </a:bodyPr>
          <a:lstStyle/>
          <a:p>
            <a:pPr>
              <a:lnSpc>
                <a:spcPct val="120000"/>
              </a:lnSpc>
            </a:pPr>
            <a:r>
              <a:rPr lang="en-US" sz="1700" kern="100" dirty="0">
                <a:effectLst/>
                <a:latin typeface="Arial" panose="020B0604020202020204" pitchFamily="34" charset="0"/>
                <a:ea typeface="SimSun" panose="02010600030101010101" pitchFamily="2" charset="-122"/>
                <a:cs typeface="Arial" panose="020B0604020202020204" pitchFamily="34" charset="0"/>
              </a:rPr>
              <a:t>PDAC is a highly lethal tumor, and its incidence rate has increased steadily in the past few decades. Moreover, there are no effective treatments for it, and therapies that do exist are ineffective because the cancer cells have become resistant to them. Targeting TRP channels as a new strategy for treating PDAC shows promising results in preclinical studies. However, additional research is necessary to completely comprehend this approach's therapeutic capabilities and safety.</a:t>
            </a:r>
            <a:endParaRPr lang="en-NZ" sz="1700" kern="100" dirty="0">
              <a:effectLst/>
              <a:latin typeface="Calibri" panose="020F0502020204030204" pitchFamily="34" charset="0"/>
              <a:ea typeface="DengXian" panose="02010600030101010101" pitchFamily="2" charset="-122"/>
              <a:cs typeface="Arial" panose="020B0604020202020204" pitchFamily="34" charset="0"/>
            </a:endParaRPr>
          </a:p>
          <a:p>
            <a:pPr>
              <a:lnSpc>
                <a:spcPct val="120000"/>
              </a:lnSpc>
            </a:pPr>
            <a:endParaRPr lang="en-NZ" sz="1700" dirty="0"/>
          </a:p>
        </p:txBody>
      </p:sp>
      <p:sp>
        <p:nvSpPr>
          <p:cNvPr id="22" name="Rectangle 8">
            <a:extLst>
              <a:ext uri="{FF2B5EF4-FFF2-40B4-BE49-F238E27FC236}">
                <a16:creationId xmlns:a16="http://schemas.microsoft.com/office/drawing/2014/main" id="{13581BFA-99C5-4E44-9DE8-D2609F862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065946" y="4356610"/>
            <a:ext cx="3122079" cy="16411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21732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矩形 9"/>
          <p:cNvSpPr/>
          <p:nvPr/>
        </p:nvSpPr>
        <p:spPr>
          <a:xfrm flipH="1">
            <a:off x="0" y="670560"/>
            <a:ext cx="12191365" cy="97790"/>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179070" y="408305"/>
            <a:ext cx="326390" cy="60452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56A0B9"/>
                  </a:gs>
                  <a:gs pos="100000">
                    <a:srgbClr val="5DBDC3"/>
                  </a:gs>
                </a:gsLst>
                <a:lin scaled="1"/>
              </a:gradFill>
            </a:endParaRPr>
          </a:p>
        </p:txBody>
      </p:sp>
      <p:sp>
        <p:nvSpPr>
          <p:cNvPr id="9" name="思想气泡: 云 8">
            <a:extLst>
              <a:ext uri="{FF2B5EF4-FFF2-40B4-BE49-F238E27FC236}">
                <a16:creationId xmlns:a16="http://schemas.microsoft.com/office/drawing/2014/main" id="{DCD919EE-2C79-1369-4D9E-BDA504C1554E}"/>
              </a:ext>
            </a:extLst>
          </p:cNvPr>
          <p:cNvSpPr/>
          <p:nvPr/>
        </p:nvSpPr>
        <p:spPr>
          <a:xfrm>
            <a:off x="6862045" y="2860876"/>
            <a:ext cx="5418967" cy="2048039"/>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r>
              <a:rPr lang="zh-CN" altLang="en-US" sz="2400" dirty="0"/>
              <a:t>to identify potential therapeutic interventions</a:t>
            </a:r>
          </a:p>
        </p:txBody>
      </p:sp>
      <p:sp>
        <p:nvSpPr>
          <p:cNvPr id="11" name="矩形: 折角 10">
            <a:extLst>
              <a:ext uri="{FF2B5EF4-FFF2-40B4-BE49-F238E27FC236}">
                <a16:creationId xmlns:a16="http://schemas.microsoft.com/office/drawing/2014/main" id="{53AFFE5B-04E1-C311-8D98-0EFA5FF49356}"/>
              </a:ext>
            </a:extLst>
          </p:cNvPr>
          <p:cNvSpPr/>
          <p:nvPr/>
        </p:nvSpPr>
        <p:spPr>
          <a:xfrm>
            <a:off x="373061" y="1634818"/>
            <a:ext cx="4956895" cy="2602719"/>
          </a:xfrm>
          <a:prstGeom prst="foldedCorne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2400" i="1" dirty="0"/>
              <a:t>This brief review summarizes </a:t>
            </a:r>
            <a:r>
              <a:rPr lang="zh-CN" altLang="en-US" sz="2400" dirty="0"/>
              <a:t>current knowledge of the molecular role of TRP channels in the development and progression of pancreatic ductal carcinoma</a:t>
            </a:r>
            <a:r>
              <a:rPr lang="en-US" altLang="zh-CN" sz="2400" dirty="0"/>
              <a:t>.</a:t>
            </a:r>
            <a:endParaRPr lang="zh-CN" altLang="en-US" sz="2400" dirty="0"/>
          </a:p>
          <a:p>
            <a:pPr algn="ctr"/>
            <a:endParaRPr lang="zh-CN" altLang="en-US" sz="2400" dirty="0"/>
          </a:p>
        </p:txBody>
      </p:sp>
      <p:sp>
        <p:nvSpPr>
          <p:cNvPr id="13" name="箭头: 下弧形 12">
            <a:extLst>
              <a:ext uri="{FF2B5EF4-FFF2-40B4-BE49-F238E27FC236}">
                <a16:creationId xmlns:a16="http://schemas.microsoft.com/office/drawing/2014/main" id="{35D9036A-B28E-FA13-5C1D-36C68BDB63B5}"/>
              </a:ext>
            </a:extLst>
          </p:cNvPr>
          <p:cNvSpPr/>
          <p:nvPr/>
        </p:nvSpPr>
        <p:spPr>
          <a:xfrm>
            <a:off x="3843717" y="4644828"/>
            <a:ext cx="3965097" cy="1221898"/>
          </a:xfrm>
          <a:prstGeom prst="curvedUp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336308188"/>
      </p:ext>
    </p:ext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7" name="图片 6" descr="5c87f6bcdaeb0"/>
          <p:cNvPicPr>
            <a:picLocks noChangeAspect="1"/>
          </p:cNvPicPr>
          <p:nvPr/>
        </p:nvPicPr>
        <p:blipFill>
          <a:blip r:embed="rId4"/>
          <a:srcRect l="34292" r="16609"/>
          <a:stretch>
            <a:fillRect/>
          </a:stretch>
        </p:blipFill>
        <p:spPr>
          <a:xfrm>
            <a:off x="3930650" y="0"/>
            <a:ext cx="8261350" cy="6858000"/>
          </a:xfrm>
          <a:prstGeom prst="rect">
            <a:avLst/>
          </a:prstGeom>
        </p:spPr>
      </p:pic>
      <p:sp>
        <p:nvSpPr>
          <p:cNvPr id="10" name="矩形 9"/>
          <p:cNvSpPr/>
          <p:nvPr/>
        </p:nvSpPr>
        <p:spPr>
          <a:xfrm>
            <a:off x="0" y="2523490"/>
            <a:ext cx="4904105" cy="1810385"/>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234122" y="2976542"/>
            <a:ext cx="2432685" cy="461665"/>
          </a:xfrm>
          <a:prstGeom prst="rect">
            <a:avLst/>
          </a:prstGeom>
          <a:noFill/>
        </p:spPr>
        <p:txBody>
          <a:bodyPr vert="horz"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lnSpc>
                <a:spcPct val="100000"/>
              </a:lnSpc>
            </a:pPr>
            <a:r>
              <a:rPr lang="en-US" altLang="zh-CN" sz="2400" dirty="0">
                <a:solidFill>
                  <a:schemeClr val="bg1">
                    <a:lumMod val="50000"/>
                  </a:schemeClr>
                </a:solidFill>
                <a:latin typeface="汉仪中简黑简" panose="00020600040101010101" charset="-122"/>
                <a:ea typeface="汉仪中简黑简" panose="00020600040101010101" charset="-122"/>
                <a:cs typeface="+mn-ea"/>
                <a:sym typeface="+mn-lt"/>
              </a:rPr>
              <a:t>Thank you</a:t>
            </a:r>
          </a:p>
        </p:txBody>
      </p:sp>
      <p:sp>
        <p:nvSpPr>
          <p:cNvPr id="22" name="圆角矩形 21"/>
          <p:cNvSpPr/>
          <p:nvPr/>
        </p:nvSpPr>
        <p:spPr>
          <a:xfrm>
            <a:off x="4490720" y="2360295"/>
            <a:ext cx="828040" cy="2138045"/>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56A0B9"/>
                  </a:gs>
                  <a:gs pos="100000">
                    <a:srgbClr val="5DBDC3"/>
                  </a:gs>
                </a:gsLst>
                <a:lin scaled="1"/>
              </a:gradFill>
            </a:endParaRPr>
          </a:p>
        </p:txBody>
      </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par>
                                <p:cTn id="14" presetID="58" presetClass="entr" presetSubtype="0" accel="10000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strVal val="#ppt_w*2.5"/>
                                          </p:val>
                                        </p:tav>
                                        <p:tav tm="100000">
                                          <p:val>
                                            <p:strVal val="#ppt_w"/>
                                          </p:val>
                                        </p:tav>
                                      </p:tavLst>
                                    </p:anim>
                                    <p:anim calcmode="lin" valueType="num">
                                      <p:cBhvr>
                                        <p:cTn id="17" dur="500" fill="hold"/>
                                        <p:tgtEl>
                                          <p:spTgt spid="11"/>
                                        </p:tgtEl>
                                        <p:attrNameLst>
                                          <p:attrName>ppt_h</p:attrName>
                                        </p:attrNameLst>
                                      </p:cBhvr>
                                      <p:tavLst>
                                        <p:tav tm="0">
                                          <p:val>
                                            <p:strVal val="#ppt_h*0.01"/>
                                          </p:val>
                                        </p:tav>
                                        <p:tav tm="100000">
                                          <p:val>
                                            <p:strVal val="#ppt_h"/>
                                          </p:val>
                                        </p:tav>
                                      </p:tavLst>
                                    </p:anim>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h+1"/>
                                          </p:val>
                                        </p:tav>
                                        <p:tav tm="100000">
                                          <p:val>
                                            <p:strVal val="#ppt_y"/>
                                          </p:val>
                                        </p:tav>
                                      </p:tavLst>
                                    </p:anim>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p:bldP spid="11" grpId="1"/>
      <p:bldP spid="2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10" name="矩形 9"/>
          <p:cNvSpPr/>
          <p:nvPr/>
        </p:nvSpPr>
        <p:spPr>
          <a:xfrm>
            <a:off x="4062202" y="2350771"/>
            <a:ext cx="8129163" cy="2012950"/>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kern="0">
                <a:solidFill>
                  <a:srgbClr val="5B9BD5">
                    <a:lumMod val="50000"/>
                  </a:srgbClr>
                </a:solidFill>
                <a:latin typeface="Arial" panose="020B0604020202020204" pitchFamily="34" charset="0"/>
                <a:ea typeface="宋体" panose="02010600030101010101" pitchFamily="2" charset="-122"/>
                <a:cs typeface="Arial" panose="020B0604020202020204" pitchFamily="34" charset="0"/>
              </a:rPr>
              <a:t>The Emergence of TRP Channels Interactome as a Potential Therapeutic Target in Pancreatic Ductal Adenocarcinoma</a:t>
            </a:r>
            <a:endParaRPr lang="zh-CN" altLang="zh-CN" sz="3200" kern="100" dirty="0">
              <a:solidFill>
                <a:srgbClr val="5B9BD5">
                  <a:lumMod val="50000"/>
                </a:srgbClr>
              </a:solidFill>
              <a:latin typeface="Arial" panose="020B0604020202020204" pitchFamily="34" charset="0"/>
              <a:ea typeface="等线" panose="02010600030101010101" pitchFamily="2" charset="-122"/>
              <a:cs typeface="Arial" panose="020B0604020202020204" pitchFamily="34" charset="0"/>
            </a:endParaRPr>
          </a:p>
        </p:txBody>
      </p:sp>
      <p:sp>
        <p:nvSpPr>
          <p:cNvPr id="9" name="圆角矩形 8"/>
          <p:cNvSpPr/>
          <p:nvPr/>
        </p:nvSpPr>
        <p:spPr>
          <a:xfrm>
            <a:off x="3949065" y="2350770"/>
            <a:ext cx="828040" cy="2138045"/>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56A0B9"/>
                  </a:gs>
                  <a:gs pos="100000">
                    <a:srgbClr val="5DBDC3"/>
                  </a:gs>
                </a:gsLst>
                <a:lin scaled="1"/>
              </a:gradFill>
            </a:endParaRPr>
          </a:p>
        </p:txBody>
      </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9"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矩形 9"/>
          <p:cNvSpPr/>
          <p:nvPr/>
        </p:nvSpPr>
        <p:spPr>
          <a:xfrm flipH="1">
            <a:off x="0" y="670560"/>
            <a:ext cx="12191365" cy="97790"/>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179070" y="408305"/>
            <a:ext cx="326390" cy="60452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56A0B9"/>
                  </a:gs>
                  <a:gs pos="100000">
                    <a:srgbClr val="5DBDC3"/>
                  </a:gs>
                </a:gsLst>
                <a:lin scaled="1"/>
              </a:gradFill>
            </a:endParaRPr>
          </a:p>
        </p:txBody>
      </p:sp>
      <p:sp>
        <p:nvSpPr>
          <p:cNvPr id="9" name="文本框 8"/>
          <p:cNvSpPr txBox="1"/>
          <p:nvPr/>
        </p:nvSpPr>
        <p:spPr>
          <a:xfrm>
            <a:off x="2985574" y="79088"/>
            <a:ext cx="6463967" cy="584775"/>
          </a:xfrm>
          <a:prstGeom prst="rect">
            <a:avLst/>
          </a:prstGeom>
          <a:noFill/>
        </p:spPr>
        <p:txBody>
          <a:bodyPr vert="horz" wrap="square" rtlCol="0">
            <a:spAutoFit/>
          </a:bodyPr>
          <a:lstStyle/>
          <a:p>
            <a:pPr algn="ctr"/>
            <a:r>
              <a:rPr lang="en-US" altLang="zh-CN" sz="3200" dirty="0">
                <a:gradFill>
                  <a:gsLst>
                    <a:gs pos="0">
                      <a:srgbClr val="23607C"/>
                    </a:gs>
                    <a:gs pos="100000">
                      <a:srgbClr val="0C364F"/>
                    </a:gs>
                  </a:gsLst>
                  <a:lin scaled="1"/>
                </a:gradFill>
                <a:latin typeface="汉仪铸字招牌黑简" panose="00020600040101010101" charset="-122"/>
                <a:ea typeface="汉仪铸字招牌黑简" panose="00020600040101010101" charset="-122"/>
                <a:cs typeface="+mn-ea"/>
                <a:sym typeface="+mn-lt"/>
              </a:rPr>
              <a:t>Transient Receptor Potential </a:t>
            </a:r>
            <a:r>
              <a:rPr lang="en-US" altLang="zh-CN" sz="2400" dirty="0">
                <a:gradFill>
                  <a:gsLst>
                    <a:gs pos="0">
                      <a:srgbClr val="23607C"/>
                    </a:gs>
                    <a:gs pos="100000">
                      <a:srgbClr val="0C364F"/>
                    </a:gs>
                  </a:gsLst>
                  <a:lin scaled="1"/>
                </a:gradFill>
                <a:latin typeface="汉仪铸字招牌黑简" panose="00020600040101010101" charset="-122"/>
                <a:ea typeface="汉仪铸字招牌黑简" panose="00020600040101010101" charset="-122"/>
                <a:cs typeface="+mn-ea"/>
                <a:sym typeface="+mn-lt"/>
              </a:rPr>
              <a:t>(TRP)</a:t>
            </a:r>
            <a:endParaRPr lang="zh-CN" altLang="en-US" sz="2400" dirty="0">
              <a:gradFill>
                <a:gsLst>
                  <a:gs pos="0">
                    <a:srgbClr val="23607C"/>
                  </a:gs>
                  <a:gs pos="100000">
                    <a:srgbClr val="0C364F"/>
                  </a:gs>
                </a:gsLst>
                <a:lin scaled="1"/>
              </a:gradFill>
              <a:latin typeface="汉仪铸字招牌黑简" panose="00020600040101010101" charset="-122"/>
              <a:ea typeface="汉仪铸字招牌黑简" panose="00020600040101010101" charset="-122"/>
              <a:cs typeface="+mn-ea"/>
              <a:sym typeface="+mn-lt"/>
            </a:endParaRPr>
          </a:p>
        </p:txBody>
      </p:sp>
      <p:sp>
        <p:nvSpPr>
          <p:cNvPr id="232" name="Rectangular Callout 194"/>
          <p:cNvSpPr/>
          <p:nvPr/>
        </p:nvSpPr>
        <p:spPr>
          <a:xfrm>
            <a:off x="8779859" y="926119"/>
            <a:ext cx="3317734" cy="2067934"/>
          </a:xfrm>
          <a:prstGeom prst="wedgeRectCallout">
            <a:avLst>
              <a:gd name="adj1" fmla="val -34211"/>
              <a:gd name="adj2" fmla="val 77500"/>
            </a:avLst>
          </a:prstGeom>
          <a:noFill/>
          <a:ln w="19050">
            <a:solidFill>
              <a:srgbClr val="7CAC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rPr>
              <a:t>TRP channels are all sixth-order transmembrane proteins, with both N-terminus and C-terminus in the cell, and the fifth and sixth transmembrane domains together form non-selective cationic pore.</a:t>
            </a:r>
          </a:p>
        </p:txBody>
      </p:sp>
      <p:sp>
        <p:nvSpPr>
          <p:cNvPr id="233" name="Rectangular Callout 194"/>
          <p:cNvSpPr/>
          <p:nvPr/>
        </p:nvSpPr>
        <p:spPr>
          <a:xfrm>
            <a:off x="179070" y="4272595"/>
            <a:ext cx="3122858" cy="2031101"/>
          </a:xfrm>
          <a:prstGeom prst="wedgeRectCallout">
            <a:avLst>
              <a:gd name="adj1" fmla="val -8656"/>
              <a:gd name="adj2" fmla="val -77538"/>
            </a:avLst>
          </a:prstGeom>
          <a:noFill/>
          <a:ln w="19050">
            <a:solidFill>
              <a:srgbClr val="7EADB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endParaRPr lang="en-US" sz="1600" dirty="0">
              <a:solidFill>
                <a:schemeClr val="accent1">
                  <a:lumMod val="75000"/>
                </a:schemeClr>
              </a:solidFill>
              <a:latin typeface="微软雅黑" panose="020B0503020204020204" pitchFamily="34" charset="-122"/>
              <a:ea typeface="微软雅黑" panose="020B0503020204020204" pitchFamily="34" charset="-122"/>
            </a:endParaRPr>
          </a:p>
        </p:txBody>
      </p:sp>
      <p:pic>
        <p:nvPicPr>
          <p:cNvPr id="3" name="图片 2">
            <a:extLst>
              <a:ext uri="{FF2B5EF4-FFF2-40B4-BE49-F238E27FC236}">
                <a16:creationId xmlns:a16="http://schemas.microsoft.com/office/drawing/2014/main" id="{13B5FFEA-3DCE-0258-D08E-4FF070CC8E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553" y="1065182"/>
            <a:ext cx="5122258" cy="5122258"/>
          </a:xfrm>
          <a:prstGeom prst="rect">
            <a:avLst/>
          </a:prstGeom>
        </p:spPr>
      </p:pic>
      <p:sp>
        <p:nvSpPr>
          <p:cNvPr id="7" name="文本框 6">
            <a:extLst>
              <a:ext uri="{FF2B5EF4-FFF2-40B4-BE49-F238E27FC236}">
                <a16:creationId xmlns:a16="http://schemas.microsoft.com/office/drawing/2014/main" id="{B3180F66-297C-3433-36DF-C1CA931D8BBB}"/>
              </a:ext>
            </a:extLst>
          </p:cNvPr>
          <p:cNvSpPr txBox="1"/>
          <p:nvPr/>
        </p:nvSpPr>
        <p:spPr>
          <a:xfrm>
            <a:off x="342265" y="4344762"/>
            <a:ext cx="2959662" cy="1754326"/>
          </a:xfrm>
          <a:prstGeom prst="rect">
            <a:avLst/>
          </a:prstGeom>
          <a:noFill/>
        </p:spPr>
        <p:txBody>
          <a:bodyPr wrap="square">
            <a:spAutoFit/>
          </a:bodyPr>
          <a:lstStyle/>
          <a:p>
            <a:r>
              <a:rPr lang="en-US" altLang="zh-CN" dirty="0">
                <a:effectLst/>
                <a:latin typeface="Segoe UI Web (West European)"/>
              </a:rPr>
              <a:t>TRP (transient receptor potential) ion channels are a class of channel proteins that are widely distributed in the peripheral and central nervous systems.</a:t>
            </a:r>
          </a:p>
        </p:txBody>
      </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par>
                                <p:cTn id="18" presetID="23" presetClass="entr" presetSubtype="16" fill="hold" grpId="0" nodeType="withEffect">
                                  <p:stCondLst>
                                    <p:cond delay="0"/>
                                  </p:stCondLst>
                                  <p:childTnLst>
                                    <p:set>
                                      <p:cBhvr>
                                        <p:cTn id="19" dur="1" fill="hold">
                                          <p:stCondLst>
                                            <p:cond delay="0"/>
                                          </p:stCondLst>
                                        </p:cTn>
                                        <p:tgtEl>
                                          <p:spTgt spid="232"/>
                                        </p:tgtEl>
                                        <p:attrNameLst>
                                          <p:attrName>style.visibility</p:attrName>
                                        </p:attrNameLst>
                                      </p:cBhvr>
                                      <p:to>
                                        <p:strVal val="visible"/>
                                      </p:to>
                                    </p:set>
                                    <p:anim calcmode="lin" valueType="num">
                                      <p:cBhvr>
                                        <p:cTn id="20" dur="500" fill="hold"/>
                                        <p:tgtEl>
                                          <p:spTgt spid="232"/>
                                        </p:tgtEl>
                                        <p:attrNameLst>
                                          <p:attrName>ppt_w</p:attrName>
                                        </p:attrNameLst>
                                      </p:cBhvr>
                                      <p:tavLst>
                                        <p:tav tm="0">
                                          <p:val>
                                            <p:fltVal val="0"/>
                                          </p:val>
                                        </p:tav>
                                        <p:tav tm="100000">
                                          <p:val>
                                            <p:strVal val="#ppt_w"/>
                                          </p:val>
                                        </p:tav>
                                      </p:tavLst>
                                    </p:anim>
                                    <p:anim calcmode="lin" valueType="num">
                                      <p:cBhvr>
                                        <p:cTn id="21" dur="500" fill="hold"/>
                                        <p:tgtEl>
                                          <p:spTgt spid="232"/>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233"/>
                                        </p:tgtEl>
                                        <p:attrNameLst>
                                          <p:attrName>style.visibility</p:attrName>
                                        </p:attrNameLst>
                                      </p:cBhvr>
                                      <p:to>
                                        <p:strVal val="visible"/>
                                      </p:to>
                                    </p:set>
                                    <p:anim calcmode="lin" valueType="num">
                                      <p:cBhvr>
                                        <p:cTn id="24" dur="500" fill="hold"/>
                                        <p:tgtEl>
                                          <p:spTgt spid="233"/>
                                        </p:tgtEl>
                                        <p:attrNameLst>
                                          <p:attrName>ppt_w</p:attrName>
                                        </p:attrNameLst>
                                      </p:cBhvr>
                                      <p:tavLst>
                                        <p:tav tm="0">
                                          <p:val>
                                            <p:fltVal val="0"/>
                                          </p:val>
                                        </p:tav>
                                        <p:tav tm="100000">
                                          <p:val>
                                            <p:strVal val="#ppt_w"/>
                                          </p:val>
                                        </p:tav>
                                      </p:tavLst>
                                    </p:anim>
                                    <p:anim calcmode="lin" valueType="num">
                                      <p:cBhvr>
                                        <p:cTn id="25" dur="500" fill="hold"/>
                                        <p:tgtEl>
                                          <p:spTgt spid="2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 grpId="0" bldLvl="0" animBg="1"/>
      <p:bldP spid="9" grpId="0"/>
      <p:bldP spid="9" grpId="1"/>
      <p:bldP spid="232" grpId="0" bldLvl="0" animBg="1"/>
      <p:bldP spid="232" grpId="1" animBg="1"/>
      <p:bldP spid="233" grpId="0" bldLvl="0" animBg="1"/>
      <p:bldP spid="23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Oval 133"/>
          <p:cNvSpPr/>
          <p:nvPr/>
        </p:nvSpPr>
        <p:spPr>
          <a:xfrm>
            <a:off x="4627106" y="2299898"/>
            <a:ext cx="2936519" cy="2936519"/>
          </a:xfrm>
          <a:prstGeom prst="ellipse">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微软雅黑" panose="020B0503020204020204" pitchFamily="34" charset="-122"/>
              <a:ea typeface="微软雅黑" panose="020B0503020204020204" pitchFamily="34" charset="-122"/>
            </a:endParaRPr>
          </a:p>
        </p:txBody>
      </p:sp>
      <p:grpSp>
        <p:nvGrpSpPr>
          <p:cNvPr id="33" name="Group 149"/>
          <p:cNvGrpSpPr>
            <a:grpSpLocks noChangeAspect="1"/>
          </p:cNvGrpSpPr>
          <p:nvPr/>
        </p:nvGrpSpPr>
        <p:grpSpPr>
          <a:xfrm>
            <a:off x="7086824" y="2834577"/>
            <a:ext cx="849245" cy="849245"/>
            <a:chOff x="5757178" y="2414326"/>
            <a:chExt cx="566163" cy="566163"/>
          </a:xfrm>
        </p:grpSpPr>
        <p:grpSp>
          <p:nvGrpSpPr>
            <p:cNvPr id="35" name="Group 10"/>
            <p:cNvGrpSpPr/>
            <p:nvPr/>
          </p:nvGrpSpPr>
          <p:grpSpPr>
            <a:xfrm>
              <a:off x="6034090" y="2543608"/>
              <a:ext cx="25261" cy="68352"/>
              <a:chOff x="1548355" y="1450975"/>
              <a:chExt cx="26988" cy="73026"/>
            </a:xfrm>
            <a:solidFill>
              <a:schemeClr val="accent3">
                <a:lumMod val="50000"/>
              </a:schemeClr>
            </a:solidFill>
          </p:grpSpPr>
          <p:sp>
            <p:nvSpPr>
              <p:cNvPr id="37" name="Rectangle 14"/>
              <p:cNvSpPr>
                <a:spLocks noChangeArrowheads="1"/>
              </p:cNvSpPr>
              <p:nvPr/>
            </p:nvSpPr>
            <p:spPr bwMode="auto">
              <a:xfrm>
                <a:off x="1548355" y="1450975"/>
                <a:ext cx="26988" cy="14288"/>
              </a:xfrm>
              <a:prstGeom prst="rect">
                <a:avLst/>
              </a:prstGeom>
              <a:solidFill>
                <a:schemeClr val="bg1"/>
              </a:solidFill>
              <a:ln w="9525">
                <a:no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8" name="Rectangle 15"/>
              <p:cNvSpPr>
                <a:spLocks noChangeArrowheads="1"/>
              </p:cNvSpPr>
              <p:nvPr/>
            </p:nvSpPr>
            <p:spPr bwMode="auto">
              <a:xfrm>
                <a:off x="1548355" y="1481138"/>
                <a:ext cx="26988" cy="14288"/>
              </a:xfrm>
              <a:prstGeom prst="rect">
                <a:avLst/>
              </a:prstGeom>
              <a:solidFill>
                <a:schemeClr val="bg1"/>
              </a:solidFill>
              <a:ln w="9525">
                <a:no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39" name="Rectangle 16"/>
              <p:cNvSpPr>
                <a:spLocks noChangeArrowheads="1"/>
              </p:cNvSpPr>
              <p:nvPr/>
            </p:nvSpPr>
            <p:spPr bwMode="auto">
              <a:xfrm>
                <a:off x="1548355" y="1509713"/>
                <a:ext cx="26988" cy="14288"/>
              </a:xfrm>
              <a:prstGeom prst="rect">
                <a:avLst/>
              </a:prstGeom>
              <a:solidFill>
                <a:schemeClr val="bg1"/>
              </a:solidFill>
              <a:ln w="9525">
                <a:noFill/>
                <a:miter lim="800000"/>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34" name="Sev01"/>
            <p:cNvSpPr>
              <a:spLocks noChangeAspect="1"/>
            </p:cNvSpPr>
            <p:nvPr/>
          </p:nvSpPr>
          <p:spPr>
            <a:xfrm>
              <a:off x="5757178" y="2414326"/>
              <a:ext cx="566163" cy="566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grpSp>
      <p:sp>
        <p:nvSpPr>
          <p:cNvPr id="10" name="矩形 9"/>
          <p:cNvSpPr/>
          <p:nvPr/>
        </p:nvSpPr>
        <p:spPr>
          <a:xfrm flipH="1">
            <a:off x="0" y="670560"/>
            <a:ext cx="12191365" cy="97790"/>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179070" y="408305"/>
            <a:ext cx="326390" cy="60452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56A0B9"/>
                  </a:gs>
                  <a:gs pos="100000">
                    <a:srgbClr val="5DBDC3"/>
                  </a:gs>
                </a:gsLst>
                <a:lin scaled="1"/>
              </a:gradFill>
            </a:endParaRPr>
          </a:p>
        </p:txBody>
      </p:sp>
      <p:sp>
        <p:nvSpPr>
          <p:cNvPr id="9" name="文本框 8"/>
          <p:cNvSpPr txBox="1"/>
          <p:nvPr/>
        </p:nvSpPr>
        <p:spPr>
          <a:xfrm>
            <a:off x="779526" y="6394"/>
            <a:ext cx="11106611" cy="954107"/>
          </a:xfrm>
          <a:prstGeom prst="rect">
            <a:avLst/>
          </a:prstGeom>
          <a:noFill/>
        </p:spPr>
        <p:txBody>
          <a:bodyPr vert="horz" wrap="square" rtlCol="0">
            <a:spAutoFit/>
          </a:bodyPr>
          <a:lstStyle/>
          <a:p>
            <a:pPr algn="ctr"/>
            <a:r>
              <a:rPr lang="en-US" altLang="zh-CN" sz="2800" b="1" i="1" dirty="0"/>
              <a:t>Channels are cellular sensors </a:t>
            </a:r>
          </a:p>
          <a:p>
            <a:pPr algn="ctr"/>
            <a:r>
              <a:rPr lang="en-US" altLang="zh-CN" sz="2800" b="1" i="1" dirty="0"/>
              <a:t>for a variety of physical and chemical stimuli. </a:t>
            </a:r>
            <a:endParaRPr lang="zh-CN" altLang="en-US" sz="3600" b="1" i="1" dirty="0">
              <a:gradFill>
                <a:gsLst>
                  <a:gs pos="0">
                    <a:srgbClr val="23607C"/>
                  </a:gs>
                  <a:gs pos="100000">
                    <a:srgbClr val="0C364F"/>
                  </a:gs>
                </a:gsLst>
                <a:lin scaled="1"/>
              </a:gradFill>
              <a:latin typeface="汉仪铸字招牌黑简" panose="00020600040101010101" charset="-122"/>
              <a:ea typeface="汉仪铸字招牌黑简" panose="00020600040101010101" charset="-122"/>
              <a:cs typeface="+mn-ea"/>
              <a:sym typeface="+mn-lt"/>
            </a:endParaRPr>
          </a:p>
        </p:txBody>
      </p:sp>
      <p:grpSp>
        <p:nvGrpSpPr>
          <p:cNvPr id="12" name="Group 94"/>
          <p:cNvGrpSpPr/>
          <p:nvPr/>
        </p:nvGrpSpPr>
        <p:grpSpPr>
          <a:xfrm>
            <a:off x="5619499" y="2617300"/>
            <a:ext cx="951734" cy="2398964"/>
            <a:chOff x="3247039" y="1246789"/>
            <a:chExt cx="1188379" cy="2995461"/>
          </a:xfrm>
          <a:solidFill>
            <a:schemeClr val="bg1">
              <a:lumMod val="75000"/>
            </a:schemeClr>
          </a:solidFill>
        </p:grpSpPr>
        <p:sp>
          <p:nvSpPr>
            <p:cNvPr id="13" name="Freeform 27"/>
            <p:cNvSpPr/>
            <p:nvPr/>
          </p:nvSpPr>
          <p:spPr bwMode="auto">
            <a:xfrm>
              <a:off x="3247039" y="1246789"/>
              <a:ext cx="593022" cy="2995461"/>
            </a:xfrm>
            <a:custGeom>
              <a:avLst/>
              <a:gdLst/>
              <a:ahLst/>
              <a:cxnLst>
                <a:cxn ang="0">
                  <a:pos x="97" y="37"/>
                </a:cxn>
                <a:cxn ang="0">
                  <a:pos x="96" y="54"/>
                </a:cxn>
                <a:cxn ang="0">
                  <a:pos x="99" y="59"/>
                </a:cxn>
                <a:cxn ang="0">
                  <a:pos x="108" y="78"/>
                </a:cxn>
                <a:cxn ang="0">
                  <a:pos x="60" y="118"/>
                </a:cxn>
                <a:cxn ang="0">
                  <a:pos x="47" y="180"/>
                </a:cxn>
                <a:cxn ang="0">
                  <a:pos x="33" y="254"/>
                </a:cxn>
                <a:cxn ang="0">
                  <a:pos x="24" y="301"/>
                </a:cxn>
                <a:cxn ang="0">
                  <a:pos x="11" y="311"/>
                </a:cxn>
                <a:cxn ang="0">
                  <a:pos x="5" y="323"/>
                </a:cxn>
                <a:cxn ang="0">
                  <a:pos x="13" y="321"/>
                </a:cxn>
                <a:cxn ang="0">
                  <a:pos x="2" y="346"/>
                </a:cxn>
                <a:cxn ang="0">
                  <a:pos x="4" y="351"/>
                </a:cxn>
                <a:cxn ang="0">
                  <a:pos x="15" y="332"/>
                </a:cxn>
                <a:cxn ang="0">
                  <a:pos x="11" y="355"/>
                </a:cxn>
                <a:cxn ang="0">
                  <a:pos x="22" y="333"/>
                </a:cxn>
                <a:cxn ang="0">
                  <a:pos x="20" y="354"/>
                </a:cxn>
                <a:cxn ang="0">
                  <a:pos x="28" y="333"/>
                </a:cxn>
                <a:cxn ang="0">
                  <a:pos x="28" y="349"/>
                </a:cxn>
                <a:cxn ang="0">
                  <a:pos x="35" y="333"/>
                </a:cxn>
                <a:cxn ang="0">
                  <a:pos x="40" y="306"/>
                </a:cxn>
                <a:cxn ang="0">
                  <a:pos x="65" y="228"/>
                </a:cxn>
                <a:cxn ang="0">
                  <a:pos x="76" y="169"/>
                </a:cxn>
                <a:cxn ang="0">
                  <a:pos x="80" y="254"/>
                </a:cxn>
                <a:cxn ang="0">
                  <a:pos x="68" y="341"/>
                </a:cxn>
                <a:cxn ang="0">
                  <a:pos x="76" y="462"/>
                </a:cxn>
                <a:cxn ang="0">
                  <a:pos x="86" y="575"/>
                </a:cxn>
                <a:cxn ang="0">
                  <a:pos x="81" y="619"/>
                </a:cxn>
                <a:cxn ang="0">
                  <a:pos x="85" y="628"/>
                </a:cxn>
                <a:cxn ang="0">
                  <a:pos x="106" y="628"/>
                </a:cxn>
                <a:cxn ang="0">
                  <a:pos x="109" y="607"/>
                </a:cxn>
                <a:cxn ang="0">
                  <a:pos x="106" y="558"/>
                </a:cxn>
                <a:cxn ang="0">
                  <a:pos x="110" y="479"/>
                </a:cxn>
                <a:cxn ang="0">
                  <a:pos x="115" y="418"/>
                </a:cxn>
                <a:cxn ang="0">
                  <a:pos x="125" y="326"/>
                </a:cxn>
                <a:cxn ang="0">
                  <a:pos x="125" y="0"/>
                </a:cxn>
                <a:cxn ang="0">
                  <a:pos x="97" y="37"/>
                </a:cxn>
              </a:cxnLst>
              <a:rect l="0" t="0" r="r" b="b"/>
              <a:pathLst>
                <a:path w="125" h="628">
                  <a:moveTo>
                    <a:pt x="97" y="37"/>
                  </a:moveTo>
                  <a:cubicBezTo>
                    <a:pt x="91" y="41"/>
                    <a:pt x="96" y="50"/>
                    <a:pt x="96" y="54"/>
                  </a:cubicBezTo>
                  <a:cubicBezTo>
                    <a:pt x="96" y="59"/>
                    <a:pt x="99" y="59"/>
                    <a:pt x="99" y="59"/>
                  </a:cubicBezTo>
                  <a:cubicBezTo>
                    <a:pt x="101" y="66"/>
                    <a:pt x="108" y="78"/>
                    <a:pt x="108" y="78"/>
                  </a:cubicBezTo>
                  <a:cubicBezTo>
                    <a:pt x="110" y="109"/>
                    <a:pt x="76" y="108"/>
                    <a:pt x="60" y="118"/>
                  </a:cubicBezTo>
                  <a:cubicBezTo>
                    <a:pt x="43" y="128"/>
                    <a:pt x="47" y="157"/>
                    <a:pt x="47" y="180"/>
                  </a:cubicBezTo>
                  <a:cubicBezTo>
                    <a:pt x="47" y="203"/>
                    <a:pt x="40" y="225"/>
                    <a:pt x="33" y="254"/>
                  </a:cubicBezTo>
                  <a:cubicBezTo>
                    <a:pt x="27" y="278"/>
                    <a:pt x="25" y="295"/>
                    <a:pt x="24" y="301"/>
                  </a:cubicBezTo>
                  <a:cubicBezTo>
                    <a:pt x="22" y="301"/>
                    <a:pt x="17" y="303"/>
                    <a:pt x="11" y="311"/>
                  </a:cubicBezTo>
                  <a:cubicBezTo>
                    <a:pt x="8" y="316"/>
                    <a:pt x="7" y="320"/>
                    <a:pt x="5" y="323"/>
                  </a:cubicBezTo>
                  <a:cubicBezTo>
                    <a:pt x="2" y="325"/>
                    <a:pt x="7" y="331"/>
                    <a:pt x="13" y="321"/>
                  </a:cubicBezTo>
                  <a:cubicBezTo>
                    <a:pt x="2" y="346"/>
                    <a:pt x="2" y="346"/>
                    <a:pt x="2" y="346"/>
                  </a:cubicBezTo>
                  <a:cubicBezTo>
                    <a:pt x="2" y="346"/>
                    <a:pt x="0" y="350"/>
                    <a:pt x="4" y="351"/>
                  </a:cubicBezTo>
                  <a:cubicBezTo>
                    <a:pt x="9" y="351"/>
                    <a:pt x="13" y="332"/>
                    <a:pt x="15" y="332"/>
                  </a:cubicBezTo>
                  <a:cubicBezTo>
                    <a:pt x="17" y="332"/>
                    <a:pt x="6" y="354"/>
                    <a:pt x="11" y="355"/>
                  </a:cubicBezTo>
                  <a:cubicBezTo>
                    <a:pt x="17" y="357"/>
                    <a:pt x="21" y="333"/>
                    <a:pt x="22" y="333"/>
                  </a:cubicBezTo>
                  <a:cubicBezTo>
                    <a:pt x="23" y="334"/>
                    <a:pt x="16" y="353"/>
                    <a:pt x="20" y="354"/>
                  </a:cubicBezTo>
                  <a:cubicBezTo>
                    <a:pt x="25" y="356"/>
                    <a:pt x="25" y="333"/>
                    <a:pt x="28" y="333"/>
                  </a:cubicBezTo>
                  <a:cubicBezTo>
                    <a:pt x="29" y="333"/>
                    <a:pt x="24" y="349"/>
                    <a:pt x="28" y="349"/>
                  </a:cubicBezTo>
                  <a:cubicBezTo>
                    <a:pt x="31" y="349"/>
                    <a:pt x="31" y="339"/>
                    <a:pt x="35" y="333"/>
                  </a:cubicBezTo>
                  <a:cubicBezTo>
                    <a:pt x="38" y="328"/>
                    <a:pt x="42" y="313"/>
                    <a:pt x="40" y="306"/>
                  </a:cubicBezTo>
                  <a:cubicBezTo>
                    <a:pt x="46" y="286"/>
                    <a:pt x="61" y="245"/>
                    <a:pt x="65" y="228"/>
                  </a:cubicBezTo>
                  <a:cubicBezTo>
                    <a:pt x="69" y="208"/>
                    <a:pt x="76" y="169"/>
                    <a:pt x="76" y="169"/>
                  </a:cubicBezTo>
                  <a:cubicBezTo>
                    <a:pt x="82" y="182"/>
                    <a:pt x="86" y="239"/>
                    <a:pt x="80" y="254"/>
                  </a:cubicBezTo>
                  <a:cubicBezTo>
                    <a:pt x="75" y="270"/>
                    <a:pt x="62" y="307"/>
                    <a:pt x="68" y="341"/>
                  </a:cubicBezTo>
                  <a:cubicBezTo>
                    <a:pt x="73" y="375"/>
                    <a:pt x="78" y="421"/>
                    <a:pt x="76" y="462"/>
                  </a:cubicBezTo>
                  <a:cubicBezTo>
                    <a:pt x="74" y="502"/>
                    <a:pt x="81" y="545"/>
                    <a:pt x="86" y="575"/>
                  </a:cubicBezTo>
                  <a:cubicBezTo>
                    <a:pt x="91" y="606"/>
                    <a:pt x="85" y="613"/>
                    <a:pt x="81" y="619"/>
                  </a:cubicBezTo>
                  <a:cubicBezTo>
                    <a:pt x="77" y="624"/>
                    <a:pt x="85" y="628"/>
                    <a:pt x="85" y="628"/>
                  </a:cubicBezTo>
                  <a:cubicBezTo>
                    <a:pt x="85" y="628"/>
                    <a:pt x="98" y="628"/>
                    <a:pt x="106" y="628"/>
                  </a:cubicBezTo>
                  <a:cubicBezTo>
                    <a:pt x="114" y="628"/>
                    <a:pt x="111" y="623"/>
                    <a:pt x="109" y="607"/>
                  </a:cubicBezTo>
                  <a:cubicBezTo>
                    <a:pt x="106" y="591"/>
                    <a:pt x="103" y="579"/>
                    <a:pt x="106" y="558"/>
                  </a:cubicBezTo>
                  <a:cubicBezTo>
                    <a:pt x="110" y="537"/>
                    <a:pt x="112" y="511"/>
                    <a:pt x="110" y="479"/>
                  </a:cubicBezTo>
                  <a:cubicBezTo>
                    <a:pt x="109" y="448"/>
                    <a:pt x="109" y="441"/>
                    <a:pt x="115" y="418"/>
                  </a:cubicBezTo>
                  <a:cubicBezTo>
                    <a:pt x="121" y="394"/>
                    <a:pt x="125" y="326"/>
                    <a:pt x="125" y="326"/>
                  </a:cubicBezTo>
                  <a:cubicBezTo>
                    <a:pt x="125" y="0"/>
                    <a:pt x="125" y="0"/>
                    <a:pt x="125" y="0"/>
                  </a:cubicBezTo>
                  <a:cubicBezTo>
                    <a:pt x="89" y="0"/>
                    <a:pt x="97" y="37"/>
                    <a:pt x="97" y="37"/>
                  </a:cubicBez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sp>
          <p:nvSpPr>
            <p:cNvPr id="14" name="Freeform 28"/>
            <p:cNvSpPr/>
            <p:nvPr/>
          </p:nvSpPr>
          <p:spPr bwMode="auto">
            <a:xfrm>
              <a:off x="3840061" y="1246789"/>
              <a:ext cx="595357" cy="2995461"/>
            </a:xfrm>
            <a:custGeom>
              <a:avLst/>
              <a:gdLst/>
              <a:ahLst/>
              <a:cxnLst>
                <a:cxn ang="0">
                  <a:pos x="28" y="37"/>
                </a:cxn>
                <a:cxn ang="0">
                  <a:pos x="29" y="54"/>
                </a:cxn>
                <a:cxn ang="0">
                  <a:pos x="26" y="59"/>
                </a:cxn>
                <a:cxn ang="0">
                  <a:pos x="18" y="78"/>
                </a:cxn>
                <a:cxn ang="0">
                  <a:pos x="66" y="118"/>
                </a:cxn>
                <a:cxn ang="0">
                  <a:pos x="78" y="180"/>
                </a:cxn>
                <a:cxn ang="0">
                  <a:pos x="92" y="254"/>
                </a:cxn>
                <a:cxn ang="0">
                  <a:pos x="101" y="301"/>
                </a:cxn>
                <a:cxn ang="0">
                  <a:pos x="114" y="311"/>
                </a:cxn>
                <a:cxn ang="0">
                  <a:pos x="121" y="323"/>
                </a:cxn>
                <a:cxn ang="0">
                  <a:pos x="112" y="321"/>
                </a:cxn>
                <a:cxn ang="0">
                  <a:pos x="123" y="346"/>
                </a:cxn>
                <a:cxn ang="0">
                  <a:pos x="122" y="351"/>
                </a:cxn>
                <a:cxn ang="0">
                  <a:pos x="110" y="332"/>
                </a:cxn>
                <a:cxn ang="0">
                  <a:pos x="114" y="355"/>
                </a:cxn>
                <a:cxn ang="0">
                  <a:pos x="104" y="333"/>
                </a:cxn>
                <a:cxn ang="0">
                  <a:pos x="105" y="354"/>
                </a:cxn>
                <a:cxn ang="0">
                  <a:pos x="97" y="333"/>
                </a:cxn>
                <a:cxn ang="0">
                  <a:pos x="97" y="349"/>
                </a:cxn>
                <a:cxn ang="0">
                  <a:pos x="90" y="333"/>
                </a:cxn>
                <a:cxn ang="0">
                  <a:pos x="85" y="306"/>
                </a:cxn>
                <a:cxn ang="0">
                  <a:pos x="60" y="228"/>
                </a:cxn>
                <a:cxn ang="0">
                  <a:pos x="50" y="169"/>
                </a:cxn>
                <a:cxn ang="0">
                  <a:pos x="45" y="254"/>
                </a:cxn>
                <a:cxn ang="0">
                  <a:pos x="58" y="341"/>
                </a:cxn>
                <a:cxn ang="0">
                  <a:pos x="50" y="462"/>
                </a:cxn>
                <a:cxn ang="0">
                  <a:pos x="39" y="575"/>
                </a:cxn>
                <a:cxn ang="0">
                  <a:pos x="44" y="619"/>
                </a:cxn>
                <a:cxn ang="0">
                  <a:pos x="40" y="628"/>
                </a:cxn>
                <a:cxn ang="0">
                  <a:pos x="19" y="628"/>
                </a:cxn>
                <a:cxn ang="0">
                  <a:pos x="17" y="607"/>
                </a:cxn>
                <a:cxn ang="0">
                  <a:pos x="19" y="558"/>
                </a:cxn>
                <a:cxn ang="0">
                  <a:pos x="15" y="479"/>
                </a:cxn>
                <a:cxn ang="0">
                  <a:pos x="10" y="418"/>
                </a:cxn>
                <a:cxn ang="0">
                  <a:pos x="0" y="326"/>
                </a:cxn>
                <a:cxn ang="0">
                  <a:pos x="0" y="0"/>
                </a:cxn>
                <a:cxn ang="0">
                  <a:pos x="28" y="37"/>
                </a:cxn>
              </a:cxnLst>
              <a:rect l="0" t="0" r="r" b="b"/>
              <a:pathLst>
                <a:path w="125" h="628">
                  <a:moveTo>
                    <a:pt x="28" y="37"/>
                  </a:moveTo>
                  <a:cubicBezTo>
                    <a:pt x="34" y="41"/>
                    <a:pt x="30" y="50"/>
                    <a:pt x="29" y="54"/>
                  </a:cubicBezTo>
                  <a:cubicBezTo>
                    <a:pt x="29" y="59"/>
                    <a:pt x="26" y="59"/>
                    <a:pt x="26" y="59"/>
                  </a:cubicBezTo>
                  <a:cubicBezTo>
                    <a:pt x="24" y="66"/>
                    <a:pt x="18" y="78"/>
                    <a:pt x="18" y="78"/>
                  </a:cubicBezTo>
                  <a:cubicBezTo>
                    <a:pt x="15" y="109"/>
                    <a:pt x="49" y="108"/>
                    <a:pt x="66" y="118"/>
                  </a:cubicBezTo>
                  <a:cubicBezTo>
                    <a:pt x="82" y="128"/>
                    <a:pt x="78" y="157"/>
                    <a:pt x="78" y="180"/>
                  </a:cubicBezTo>
                  <a:cubicBezTo>
                    <a:pt x="78" y="203"/>
                    <a:pt x="86" y="225"/>
                    <a:pt x="92" y="254"/>
                  </a:cubicBezTo>
                  <a:cubicBezTo>
                    <a:pt x="98" y="278"/>
                    <a:pt x="100" y="295"/>
                    <a:pt x="101" y="301"/>
                  </a:cubicBezTo>
                  <a:cubicBezTo>
                    <a:pt x="103" y="301"/>
                    <a:pt x="108" y="303"/>
                    <a:pt x="114" y="311"/>
                  </a:cubicBezTo>
                  <a:cubicBezTo>
                    <a:pt x="117" y="316"/>
                    <a:pt x="118" y="320"/>
                    <a:pt x="121" y="323"/>
                  </a:cubicBezTo>
                  <a:cubicBezTo>
                    <a:pt x="123" y="325"/>
                    <a:pt x="118" y="331"/>
                    <a:pt x="112" y="321"/>
                  </a:cubicBezTo>
                  <a:cubicBezTo>
                    <a:pt x="123" y="346"/>
                    <a:pt x="123" y="346"/>
                    <a:pt x="123" y="346"/>
                  </a:cubicBezTo>
                  <a:cubicBezTo>
                    <a:pt x="123" y="346"/>
                    <a:pt x="125" y="350"/>
                    <a:pt x="122" y="351"/>
                  </a:cubicBezTo>
                  <a:cubicBezTo>
                    <a:pt x="117" y="351"/>
                    <a:pt x="112" y="332"/>
                    <a:pt x="110" y="332"/>
                  </a:cubicBezTo>
                  <a:cubicBezTo>
                    <a:pt x="109" y="332"/>
                    <a:pt x="119" y="354"/>
                    <a:pt x="114" y="355"/>
                  </a:cubicBezTo>
                  <a:cubicBezTo>
                    <a:pt x="108" y="357"/>
                    <a:pt x="105" y="333"/>
                    <a:pt x="104" y="333"/>
                  </a:cubicBezTo>
                  <a:cubicBezTo>
                    <a:pt x="102" y="334"/>
                    <a:pt x="110" y="353"/>
                    <a:pt x="105" y="354"/>
                  </a:cubicBezTo>
                  <a:cubicBezTo>
                    <a:pt x="100" y="356"/>
                    <a:pt x="100" y="333"/>
                    <a:pt x="97" y="333"/>
                  </a:cubicBezTo>
                  <a:cubicBezTo>
                    <a:pt x="96" y="333"/>
                    <a:pt x="101" y="349"/>
                    <a:pt x="97" y="349"/>
                  </a:cubicBezTo>
                  <a:cubicBezTo>
                    <a:pt x="94" y="349"/>
                    <a:pt x="94" y="339"/>
                    <a:pt x="90" y="333"/>
                  </a:cubicBezTo>
                  <a:cubicBezTo>
                    <a:pt x="87" y="328"/>
                    <a:pt x="83" y="313"/>
                    <a:pt x="85" y="306"/>
                  </a:cubicBezTo>
                  <a:cubicBezTo>
                    <a:pt x="79" y="286"/>
                    <a:pt x="64" y="245"/>
                    <a:pt x="60" y="228"/>
                  </a:cubicBezTo>
                  <a:cubicBezTo>
                    <a:pt x="56" y="208"/>
                    <a:pt x="50" y="169"/>
                    <a:pt x="50" y="169"/>
                  </a:cubicBezTo>
                  <a:cubicBezTo>
                    <a:pt x="43" y="182"/>
                    <a:pt x="40" y="239"/>
                    <a:pt x="45" y="254"/>
                  </a:cubicBezTo>
                  <a:cubicBezTo>
                    <a:pt x="50" y="270"/>
                    <a:pt x="63" y="307"/>
                    <a:pt x="58" y="341"/>
                  </a:cubicBezTo>
                  <a:cubicBezTo>
                    <a:pt x="52" y="375"/>
                    <a:pt x="48" y="421"/>
                    <a:pt x="50" y="462"/>
                  </a:cubicBezTo>
                  <a:cubicBezTo>
                    <a:pt x="51" y="502"/>
                    <a:pt x="45" y="545"/>
                    <a:pt x="39" y="575"/>
                  </a:cubicBezTo>
                  <a:cubicBezTo>
                    <a:pt x="34" y="606"/>
                    <a:pt x="40" y="613"/>
                    <a:pt x="44" y="619"/>
                  </a:cubicBezTo>
                  <a:cubicBezTo>
                    <a:pt x="48" y="624"/>
                    <a:pt x="40" y="628"/>
                    <a:pt x="40" y="628"/>
                  </a:cubicBezTo>
                  <a:cubicBezTo>
                    <a:pt x="40" y="628"/>
                    <a:pt x="27" y="628"/>
                    <a:pt x="19" y="628"/>
                  </a:cubicBezTo>
                  <a:cubicBezTo>
                    <a:pt x="12" y="628"/>
                    <a:pt x="14" y="623"/>
                    <a:pt x="17" y="607"/>
                  </a:cubicBezTo>
                  <a:cubicBezTo>
                    <a:pt x="19" y="591"/>
                    <a:pt x="22" y="579"/>
                    <a:pt x="19" y="558"/>
                  </a:cubicBezTo>
                  <a:cubicBezTo>
                    <a:pt x="16" y="537"/>
                    <a:pt x="13" y="511"/>
                    <a:pt x="15" y="479"/>
                  </a:cubicBezTo>
                  <a:cubicBezTo>
                    <a:pt x="17" y="448"/>
                    <a:pt x="16" y="441"/>
                    <a:pt x="10" y="418"/>
                  </a:cubicBezTo>
                  <a:cubicBezTo>
                    <a:pt x="4" y="394"/>
                    <a:pt x="0" y="326"/>
                    <a:pt x="0" y="326"/>
                  </a:cubicBezTo>
                  <a:cubicBezTo>
                    <a:pt x="0" y="0"/>
                    <a:pt x="0" y="0"/>
                    <a:pt x="0" y="0"/>
                  </a:cubicBezTo>
                  <a:cubicBezTo>
                    <a:pt x="36" y="0"/>
                    <a:pt x="28" y="37"/>
                    <a:pt x="28" y="37"/>
                  </a:cubicBezTo>
                  <a:close/>
                </a:path>
              </a:pathLst>
            </a:custGeom>
            <a:grp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grpSp>
        <p:nvGrpSpPr>
          <p:cNvPr id="15" name="Group 136"/>
          <p:cNvGrpSpPr>
            <a:grpSpLocks noChangeAspect="1"/>
          </p:cNvGrpSpPr>
          <p:nvPr/>
        </p:nvGrpSpPr>
        <p:grpSpPr>
          <a:xfrm>
            <a:off x="4915859" y="2028041"/>
            <a:ext cx="2905560" cy="1526516"/>
            <a:chOff x="3103741" y="1655244"/>
            <a:chExt cx="1937039" cy="1017677"/>
          </a:xfrm>
        </p:grpSpPr>
        <p:sp>
          <p:nvSpPr>
            <p:cNvPr id="16" name="Sev01"/>
            <p:cNvSpPr>
              <a:spLocks noChangeAspect="1"/>
            </p:cNvSpPr>
            <p:nvPr/>
          </p:nvSpPr>
          <p:spPr>
            <a:xfrm>
              <a:off x="3103741" y="1655244"/>
              <a:ext cx="566163" cy="56616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grpSp>
          <p:nvGrpSpPr>
            <p:cNvPr id="17" name="Group 21"/>
            <p:cNvGrpSpPr/>
            <p:nvPr/>
          </p:nvGrpSpPr>
          <p:grpSpPr>
            <a:xfrm>
              <a:off x="3306052" y="1820204"/>
              <a:ext cx="1734728" cy="852717"/>
              <a:chOff x="1022259" y="1825274"/>
              <a:chExt cx="5309747" cy="2610038"/>
            </a:xfrm>
            <a:solidFill>
              <a:schemeClr val="accent1">
                <a:lumMod val="50000"/>
              </a:schemeClr>
            </a:solidFill>
          </p:grpSpPr>
          <p:sp>
            <p:nvSpPr>
              <p:cNvPr id="18" name="Freeform 94"/>
              <p:cNvSpPr/>
              <p:nvPr/>
            </p:nvSpPr>
            <p:spPr bwMode="auto">
              <a:xfrm>
                <a:off x="1022259" y="1825274"/>
                <a:ext cx="452541" cy="328032"/>
              </a:xfrm>
              <a:custGeom>
                <a:avLst/>
                <a:gdLst/>
                <a:ahLst/>
                <a:cxnLst>
                  <a:cxn ang="0">
                    <a:pos x="241" y="389"/>
                  </a:cxn>
                  <a:cxn ang="0">
                    <a:pos x="410" y="422"/>
                  </a:cxn>
                  <a:cxn ang="0">
                    <a:pos x="517" y="385"/>
                  </a:cxn>
                  <a:cxn ang="0">
                    <a:pos x="626" y="183"/>
                  </a:cxn>
                  <a:cxn ang="0">
                    <a:pos x="473" y="18"/>
                  </a:cxn>
                  <a:cxn ang="0">
                    <a:pos x="305" y="99"/>
                  </a:cxn>
                  <a:cxn ang="0">
                    <a:pos x="286" y="112"/>
                  </a:cxn>
                  <a:cxn ang="0">
                    <a:pos x="265" y="102"/>
                  </a:cxn>
                  <a:cxn ang="0">
                    <a:pos x="115" y="81"/>
                  </a:cxn>
                  <a:cxn ang="0">
                    <a:pos x="0" y="197"/>
                  </a:cxn>
                  <a:cxn ang="0">
                    <a:pos x="15" y="207"/>
                  </a:cxn>
                  <a:cxn ang="0">
                    <a:pos x="144" y="456"/>
                  </a:cxn>
                  <a:cxn ang="0">
                    <a:pos x="241" y="389"/>
                  </a:cxn>
                </a:cxnLst>
                <a:rect l="0" t="0" r="r" b="b"/>
                <a:pathLst>
                  <a:path w="630" h="456">
                    <a:moveTo>
                      <a:pt x="241" y="389"/>
                    </a:moveTo>
                    <a:cubicBezTo>
                      <a:pt x="322" y="372"/>
                      <a:pt x="383" y="404"/>
                      <a:pt x="410" y="422"/>
                    </a:cubicBezTo>
                    <a:cubicBezTo>
                      <a:pt x="430" y="411"/>
                      <a:pt x="469" y="392"/>
                      <a:pt x="517" y="385"/>
                    </a:cubicBezTo>
                    <a:cubicBezTo>
                      <a:pt x="518" y="326"/>
                      <a:pt x="543" y="229"/>
                      <a:pt x="626" y="183"/>
                    </a:cubicBezTo>
                    <a:cubicBezTo>
                      <a:pt x="630" y="140"/>
                      <a:pt x="596" y="38"/>
                      <a:pt x="473" y="18"/>
                    </a:cubicBezTo>
                    <a:cubicBezTo>
                      <a:pt x="360" y="0"/>
                      <a:pt x="308" y="95"/>
                      <a:pt x="305" y="99"/>
                    </a:cubicBezTo>
                    <a:cubicBezTo>
                      <a:pt x="302" y="106"/>
                      <a:pt x="294" y="111"/>
                      <a:pt x="286" y="112"/>
                    </a:cubicBezTo>
                    <a:cubicBezTo>
                      <a:pt x="278" y="112"/>
                      <a:pt x="270" y="109"/>
                      <a:pt x="265" y="102"/>
                    </a:cubicBezTo>
                    <a:cubicBezTo>
                      <a:pt x="263" y="100"/>
                      <a:pt x="226" y="54"/>
                      <a:pt x="115" y="81"/>
                    </a:cubicBezTo>
                    <a:cubicBezTo>
                      <a:pt x="23" y="102"/>
                      <a:pt x="4" y="172"/>
                      <a:pt x="0" y="197"/>
                    </a:cubicBezTo>
                    <a:cubicBezTo>
                      <a:pt x="5" y="200"/>
                      <a:pt x="10" y="203"/>
                      <a:pt x="15" y="207"/>
                    </a:cubicBezTo>
                    <a:cubicBezTo>
                      <a:pt x="108" y="274"/>
                      <a:pt x="136" y="382"/>
                      <a:pt x="144" y="456"/>
                    </a:cubicBezTo>
                    <a:cubicBezTo>
                      <a:pt x="163" y="426"/>
                      <a:pt x="194" y="398"/>
                      <a:pt x="241" y="38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accent1"/>
                  </a:solidFill>
                  <a:latin typeface="微软雅黑" panose="020B0503020204020204" pitchFamily="34" charset="-122"/>
                  <a:ea typeface="微软雅黑" panose="020B0503020204020204" pitchFamily="34" charset="-122"/>
                </a:endParaRPr>
              </a:p>
            </p:txBody>
          </p:sp>
          <p:sp>
            <p:nvSpPr>
              <p:cNvPr id="19" name="Freeform 95"/>
              <p:cNvSpPr/>
              <p:nvPr/>
            </p:nvSpPr>
            <p:spPr bwMode="auto">
              <a:xfrm>
                <a:off x="5102483" y="3336285"/>
                <a:ext cx="1229523" cy="1099027"/>
              </a:xfrm>
              <a:custGeom>
                <a:avLst/>
                <a:gdLst/>
                <a:ahLst/>
                <a:cxnLst>
                  <a:cxn ang="0">
                    <a:pos x="1586" y="533"/>
                  </a:cxn>
                  <a:cxn ang="0">
                    <a:pos x="1180" y="215"/>
                  </a:cxn>
                  <a:cxn ang="0">
                    <a:pos x="327" y="309"/>
                  </a:cxn>
                  <a:cxn ang="0">
                    <a:pos x="446" y="934"/>
                  </a:cxn>
                  <a:cxn ang="0">
                    <a:pos x="498" y="508"/>
                  </a:cxn>
                  <a:cxn ang="0">
                    <a:pos x="264" y="643"/>
                  </a:cxn>
                  <a:cxn ang="0">
                    <a:pos x="415" y="697"/>
                  </a:cxn>
                  <a:cxn ang="0">
                    <a:pos x="434" y="741"/>
                  </a:cxn>
                  <a:cxn ang="0">
                    <a:pos x="219" y="660"/>
                  </a:cxn>
                  <a:cxn ang="0">
                    <a:pos x="466" y="438"/>
                  </a:cxn>
                  <a:cxn ang="0">
                    <a:pos x="790" y="314"/>
                  </a:cxn>
                  <a:cxn ang="0">
                    <a:pos x="1145" y="323"/>
                  </a:cxn>
                  <a:cxn ang="0">
                    <a:pos x="1449" y="496"/>
                  </a:cxn>
                  <a:cxn ang="0">
                    <a:pos x="1556" y="882"/>
                  </a:cxn>
                  <a:cxn ang="0">
                    <a:pos x="1272" y="974"/>
                  </a:cxn>
                  <a:cxn ang="0">
                    <a:pos x="807" y="1047"/>
                  </a:cxn>
                  <a:cxn ang="0">
                    <a:pos x="717" y="974"/>
                  </a:cxn>
                  <a:cxn ang="0">
                    <a:pos x="760" y="954"/>
                  </a:cxn>
                  <a:cxn ang="0">
                    <a:pos x="942" y="931"/>
                  </a:cxn>
                  <a:cxn ang="0">
                    <a:pos x="1454" y="953"/>
                  </a:cxn>
                  <a:cxn ang="0">
                    <a:pos x="1460" y="727"/>
                  </a:cxn>
                  <a:cxn ang="0">
                    <a:pos x="1415" y="530"/>
                  </a:cxn>
                  <a:cxn ang="0">
                    <a:pos x="1076" y="644"/>
                  </a:cxn>
                  <a:cxn ang="0">
                    <a:pos x="1264" y="785"/>
                  </a:cxn>
                  <a:cxn ang="0">
                    <a:pos x="934" y="733"/>
                  </a:cxn>
                  <a:cxn ang="0">
                    <a:pos x="762" y="698"/>
                  </a:cxn>
                  <a:cxn ang="0">
                    <a:pos x="649" y="831"/>
                  </a:cxn>
                  <a:cxn ang="0">
                    <a:pos x="467" y="1053"/>
                  </a:cxn>
                  <a:cxn ang="0">
                    <a:pos x="817" y="1278"/>
                  </a:cxn>
                  <a:cxn ang="0">
                    <a:pos x="1161" y="1148"/>
                  </a:cxn>
                  <a:cxn ang="0">
                    <a:pos x="1107" y="1079"/>
                  </a:cxn>
                  <a:cxn ang="0">
                    <a:pos x="1206" y="1132"/>
                  </a:cxn>
                  <a:cxn ang="0">
                    <a:pos x="1176" y="1277"/>
                  </a:cxn>
                  <a:cxn ang="0">
                    <a:pos x="837" y="1335"/>
                  </a:cxn>
                  <a:cxn ang="0">
                    <a:pos x="1340" y="1413"/>
                  </a:cxn>
                  <a:cxn ang="0">
                    <a:pos x="1704" y="806"/>
                  </a:cxn>
                </a:cxnLst>
                <a:rect l="0" t="0" r="r" b="b"/>
                <a:pathLst>
                  <a:path w="1711" h="1531">
                    <a:moveTo>
                      <a:pt x="1704" y="806"/>
                    </a:moveTo>
                    <a:cubicBezTo>
                      <a:pt x="1698" y="609"/>
                      <a:pt x="1586" y="533"/>
                      <a:pt x="1586" y="533"/>
                    </a:cubicBezTo>
                    <a:cubicBezTo>
                      <a:pt x="1586" y="533"/>
                      <a:pt x="1573" y="438"/>
                      <a:pt x="1486" y="336"/>
                    </a:cubicBezTo>
                    <a:cubicBezTo>
                      <a:pt x="1352" y="188"/>
                      <a:pt x="1180" y="215"/>
                      <a:pt x="1180" y="215"/>
                    </a:cubicBezTo>
                    <a:cubicBezTo>
                      <a:pt x="959" y="0"/>
                      <a:pt x="732" y="165"/>
                      <a:pt x="732" y="165"/>
                    </a:cubicBezTo>
                    <a:cubicBezTo>
                      <a:pt x="417" y="62"/>
                      <a:pt x="327" y="309"/>
                      <a:pt x="327" y="309"/>
                    </a:cubicBezTo>
                    <a:cubicBezTo>
                      <a:pt x="147" y="328"/>
                      <a:pt x="0" y="540"/>
                      <a:pt x="132" y="766"/>
                    </a:cubicBezTo>
                    <a:cubicBezTo>
                      <a:pt x="233" y="940"/>
                      <a:pt x="382" y="942"/>
                      <a:pt x="446" y="934"/>
                    </a:cubicBezTo>
                    <a:cubicBezTo>
                      <a:pt x="466" y="879"/>
                      <a:pt x="511" y="818"/>
                      <a:pt x="608" y="791"/>
                    </a:cubicBezTo>
                    <a:cubicBezTo>
                      <a:pt x="609" y="782"/>
                      <a:pt x="621" y="597"/>
                      <a:pt x="498" y="508"/>
                    </a:cubicBezTo>
                    <a:cubicBezTo>
                      <a:pt x="424" y="455"/>
                      <a:pt x="342" y="468"/>
                      <a:pt x="297" y="503"/>
                    </a:cubicBezTo>
                    <a:cubicBezTo>
                      <a:pt x="254" y="536"/>
                      <a:pt x="242" y="587"/>
                      <a:pt x="264" y="643"/>
                    </a:cubicBezTo>
                    <a:cubicBezTo>
                      <a:pt x="275" y="671"/>
                      <a:pt x="292" y="690"/>
                      <a:pt x="316" y="700"/>
                    </a:cubicBezTo>
                    <a:cubicBezTo>
                      <a:pt x="361" y="719"/>
                      <a:pt x="415" y="697"/>
                      <a:pt x="415" y="697"/>
                    </a:cubicBezTo>
                    <a:cubicBezTo>
                      <a:pt x="427" y="692"/>
                      <a:pt x="441" y="697"/>
                      <a:pt x="447" y="710"/>
                    </a:cubicBezTo>
                    <a:cubicBezTo>
                      <a:pt x="452" y="722"/>
                      <a:pt x="446" y="736"/>
                      <a:pt x="434" y="741"/>
                    </a:cubicBezTo>
                    <a:cubicBezTo>
                      <a:pt x="431" y="742"/>
                      <a:pt x="361" y="771"/>
                      <a:pt x="297" y="744"/>
                    </a:cubicBezTo>
                    <a:cubicBezTo>
                      <a:pt x="262" y="730"/>
                      <a:pt x="235" y="701"/>
                      <a:pt x="219" y="660"/>
                    </a:cubicBezTo>
                    <a:cubicBezTo>
                      <a:pt x="189" y="584"/>
                      <a:pt x="208" y="511"/>
                      <a:pt x="268" y="465"/>
                    </a:cubicBezTo>
                    <a:cubicBezTo>
                      <a:pt x="323" y="422"/>
                      <a:pt x="398" y="413"/>
                      <a:pt x="466" y="438"/>
                    </a:cubicBezTo>
                    <a:cubicBezTo>
                      <a:pt x="478" y="387"/>
                      <a:pt x="518" y="319"/>
                      <a:pt x="614" y="296"/>
                    </a:cubicBezTo>
                    <a:cubicBezTo>
                      <a:pt x="707" y="274"/>
                      <a:pt x="762" y="295"/>
                      <a:pt x="790" y="314"/>
                    </a:cubicBezTo>
                    <a:cubicBezTo>
                      <a:pt x="824" y="270"/>
                      <a:pt x="893" y="217"/>
                      <a:pt x="992" y="233"/>
                    </a:cubicBezTo>
                    <a:cubicBezTo>
                      <a:pt x="1074" y="246"/>
                      <a:pt x="1121" y="289"/>
                      <a:pt x="1145" y="323"/>
                    </a:cubicBezTo>
                    <a:cubicBezTo>
                      <a:pt x="1168" y="355"/>
                      <a:pt x="1182" y="392"/>
                      <a:pt x="1185" y="426"/>
                    </a:cubicBezTo>
                    <a:cubicBezTo>
                      <a:pt x="1278" y="403"/>
                      <a:pt x="1386" y="432"/>
                      <a:pt x="1449" y="496"/>
                    </a:cubicBezTo>
                    <a:cubicBezTo>
                      <a:pt x="1501" y="549"/>
                      <a:pt x="1519" y="621"/>
                      <a:pt x="1500" y="699"/>
                    </a:cubicBezTo>
                    <a:cubicBezTo>
                      <a:pt x="1524" y="723"/>
                      <a:pt x="1570" y="782"/>
                      <a:pt x="1556" y="882"/>
                    </a:cubicBezTo>
                    <a:cubicBezTo>
                      <a:pt x="1549" y="935"/>
                      <a:pt x="1520" y="976"/>
                      <a:pt x="1474" y="997"/>
                    </a:cubicBezTo>
                    <a:cubicBezTo>
                      <a:pt x="1416" y="1024"/>
                      <a:pt x="1336" y="1015"/>
                      <a:pt x="1272" y="974"/>
                    </a:cubicBezTo>
                    <a:cubicBezTo>
                      <a:pt x="1180" y="916"/>
                      <a:pt x="1038" y="913"/>
                      <a:pt x="972" y="968"/>
                    </a:cubicBezTo>
                    <a:cubicBezTo>
                      <a:pt x="922" y="1010"/>
                      <a:pt x="863" y="1052"/>
                      <a:pt x="807" y="1047"/>
                    </a:cubicBezTo>
                    <a:cubicBezTo>
                      <a:pt x="803" y="1047"/>
                      <a:pt x="799" y="1046"/>
                      <a:pt x="794" y="1045"/>
                    </a:cubicBezTo>
                    <a:cubicBezTo>
                      <a:pt x="762" y="1038"/>
                      <a:pt x="735" y="1014"/>
                      <a:pt x="717" y="974"/>
                    </a:cubicBezTo>
                    <a:cubicBezTo>
                      <a:pt x="711" y="962"/>
                      <a:pt x="716" y="948"/>
                      <a:pt x="728" y="942"/>
                    </a:cubicBezTo>
                    <a:cubicBezTo>
                      <a:pt x="740" y="937"/>
                      <a:pt x="754" y="942"/>
                      <a:pt x="760" y="954"/>
                    </a:cubicBezTo>
                    <a:cubicBezTo>
                      <a:pt x="772" y="980"/>
                      <a:pt x="787" y="994"/>
                      <a:pt x="805" y="998"/>
                    </a:cubicBezTo>
                    <a:cubicBezTo>
                      <a:pt x="844" y="1007"/>
                      <a:pt x="902" y="964"/>
                      <a:pt x="942" y="931"/>
                    </a:cubicBezTo>
                    <a:cubicBezTo>
                      <a:pt x="1024" y="862"/>
                      <a:pt x="1187" y="864"/>
                      <a:pt x="1297" y="934"/>
                    </a:cubicBezTo>
                    <a:cubicBezTo>
                      <a:pt x="1348" y="966"/>
                      <a:pt x="1410" y="974"/>
                      <a:pt x="1454" y="953"/>
                    </a:cubicBezTo>
                    <a:cubicBezTo>
                      <a:pt x="1485" y="939"/>
                      <a:pt x="1504" y="912"/>
                      <a:pt x="1509" y="876"/>
                    </a:cubicBezTo>
                    <a:cubicBezTo>
                      <a:pt x="1523" y="774"/>
                      <a:pt x="1460" y="728"/>
                      <a:pt x="1460" y="727"/>
                    </a:cubicBezTo>
                    <a:cubicBezTo>
                      <a:pt x="1451" y="721"/>
                      <a:pt x="1448" y="711"/>
                      <a:pt x="1450" y="701"/>
                    </a:cubicBezTo>
                    <a:cubicBezTo>
                      <a:pt x="1470" y="633"/>
                      <a:pt x="1458" y="574"/>
                      <a:pt x="1415" y="530"/>
                    </a:cubicBezTo>
                    <a:cubicBezTo>
                      <a:pt x="1363" y="476"/>
                      <a:pt x="1272" y="453"/>
                      <a:pt x="1195" y="473"/>
                    </a:cubicBezTo>
                    <a:cubicBezTo>
                      <a:pt x="1093" y="499"/>
                      <a:pt x="1078" y="609"/>
                      <a:pt x="1076" y="644"/>
                    </a:cubicBezTo>
                    <a:cubicBezTo>
                      <a:pt x="1136" y="647"/>
                      <a:pt x="1204" y="674"/>
                      <a:pt x="1267" y="751"/>
                    </a:cubicBezTo>
                    <a:cubicBezTo>
                      <a:pt x="1275" y="762"/>
                      <a:pt x="1274" y="777"/>
                      <a:pt x="1264" y="785"/>
                    </a:cubicBezTo>
                    <a:cubicBezTo>
                      <a:pt x="1253" y="794"/>
                      <a:pt x="1238" y="792"/>
                      <a:pt x="1230" y="782"/>
                    </a:cubicBezTo>
                    <a:cubicBezTo>
                      <a:pt x="1095" y="617"/>
                      <a:pt x="941" y="728"/>
                      <a:pt x="934" y="733"/>
                    </a:cubicBezTo>
                    <a:cubicBezTo>
                      <a:pt x="925" y="740"/>
                      <a:pt x="912" y="739"/>
                      <a:pt x="904" y="732"/>
                    </a:cubicBezTo>
                    <a:cubicBezTo>
                      <a:pt x="902" y="730"/>
                      <a:pt x="845" y="681"/>
                      <a:pt x="762" y="698"/>
                    </a:cubicBezTo>
                    <a:cubicBezTo>
                      <a:pt x="683" y="714"/>
                      <a:pt x="669" y="810"/>
                      <a:pt x="669" y="811"/>
                    </a:cubicBezTo>
                    <a:cubicBezTo>
                      <a:pt x="667" y="821"/>
                      <a:pt x="659" y="829"/>
                      <a:pt x="649" y="831"/>
                    </a:cubicBezTo>
                    <a:cubicBezTo>
                      <a:pt x="466" y="864"/>
                      <a:pt x="476" y="1025"/>
                      <a:pt x="476" y="1032"/>
                    </a:cubicBezTo>
                    <a:cubicBezTo>
                      <a:pt x="477" y="1040"/>
                      <a:pt x="473" y="1048"/>
                      <a:pt x="467" y="1053"/>
                    </a:cubicBezTo>
                    <a:cubicBezTo>
                      <a:pt x="495" y="1292"/>
                      <a:pt x="815" y="1270"/>
                      <a:pt x="815" y="1270"/>
                    </a:cubicBezTo>
                    <a:cubicBezTo>
                      <a:pt x="816" y="1273"/>
                      <a:pt x="816" y="1276"/>
                      <a:pt x="817" y="1278"/>
                    </a:cubicBezTo>
                    <a:cubicBezTo>
                      <a:pt x="826" y="1282"/>
                      <a:pt x="1041" y="1363"/>
                      <a:pt x="1138" y="1248"/>
                    </a:cubicBezTo>
                    <a:cubicBezTo>
                      <a:pt x="1162" y="1208"/>
                      <a:pt x="1170" y="1174"/>
                      <a:pt x="1161" y="1148"/>
                    </a:cubicBezTo>
                    <a:cubicBezTo>
                      <a:pt x="1151" y="1120"/>
                      <a:pt x="1122" y="1110"/>
                      <a:pt x="1122" y="1110"/>
                    </a:cubicBezTo>
                    <a:cubicBezTo>
                      <a:pt x="1109" y="1106"/>
                      <a:pt x="1103" y="1092"/>
                      <a:pt x="1107" y="1079"/>
                    </a:cubicBezTo>
                    <a:cubicBezTo>
                      <a:pt x="1111" y="1067"/>
                      <a:pt x="1125" y="1060"/>
                      <a:pt x="1138" y="1064"/>
                    </a:cubicBezTo>
                    <a:cubicBezTo>
                      <a:pt x="1140" y="1065"/>
                      <a:pt x="1188" y="1082"/>
                      <a:pt x="1206" y="1132"/>
                    </a:cubicBezTo>
                    <a:cubicBezTo>
                      <a:pt x="1221" y="1172"/>
                      <a:pt x="1211" y="1220"/>
                      <a:pt x="1178" y="1274"/>
                    </a:cubicBezTo>
                    <a:cubicBezTo>
                      <a:pt x="1177" y="1275"/>
                      <a:pt x="1177" y="1276"/>
                      <a:pt x="1176" y="1277"/>
                    </a:cubicBezTo>
                    <a:cubicBezTo>
                      <a:pt x="1116" y="1350"/>
                      <a:pt x="1024" y="1363"/>
                      <a:pt x="946" y="1356"/>
                    </a:cubicBezTo>
                    <a:cubicBezTo>
                      <a:pt x="903" y="1353"/>
                      <a:pt x="864" y="1343"/>
                      <a:pt x="837" y="1335"/>
                    </a:cubicBezTo>
                    <a:cubicBezTo>
                      <a:pt x="893" y="1460"/>
                      <a:pt x="1019" y="1517"/>
                      <a:pt x="1153" y="1523"/>
                    </a:cubicBezTo>
                    <a:cubicBezTo>
                      <a:pt x="1310" y="1531"/>
                      <a:pt x="1340" y="1413"/>
                      <a:pt x="1340" y="1413"/>
                    </a:cubicBezTo>
                    <a:cubicBezTo>
                      <a:pt x="1551" y="1329"/>
                      <a:pt x="1506" y="1116"/>
                      <a:pt x="1506" y="1116"/>
                    </a:cubicBezTo>
                    <a:cubicBezTo>
                      <a:pt x="1594" y="1103"/>
                      <a:pt x="1711" y="1004"/>
                      <a:pt x="1704" y="806"/>
                    </a:cubicBezTo>
                    <a:close/>
                  </a:path>
                </a:pathLst>
              </a:custGeom>
              <a:solidFill>
                <a:schemeClr val="tx1"/>
              </a:solidFill>
              <a:ln w="9525">
                <a:noFill/>
                <a:round/>
              </a:ln>
            </p:spPr>
            <p:txBody>
              <a:bodyPr vert="horz" wrap="square" lIns="91440" tIns="45720" rIns="91440" bIns="45720" numCol="1" anchor="t" anchorCtr="0" compatLnSpc="1"/>
              <a:lstStyle/>
              <a:p>
                <a:endParaRPr lang="en-US">
                  <a:solidFill>
                    <a:schemeClr val="accent1"/>
                  </a:solidFill>
                  <a:latin typeface="微软雅黑" panose="020B0503020204020204" pitchFamily="34" charset="-122"/>
                  <a:ea typeface="微软雅黑" panose="020B0503020204020204" pitchFamily="34" charset="-122"/>
                </a:endParaRPr>
              </a:p>
            </p:txBody>
          </p:sp>
        </p:grpSp>
      </p:grpSp>
      <p:grpSp>
        <p:nvGrpSpPr>
          <p:cNvPr id="20" name="Group 134"/>
          <p:cNvGrpSpPr>
            <a:grpSpLocks noChangeAspect="1"/>
          </p:cNvGrpSpPr>
          <p:nvPr/>
        </p:nvGrpSpPr>
        <p:grpSpPr>
          <a:xfrm>
            <a:off x="6353500" y="2020384"/>
            <a:ext cx="849245" cy="849245"/>
            <a:chOff x="5191015" y="1475714"/>
            <a:chExt cx="566163" cy="566163"/>
          </a:xfrm>
        </p:grpSpPr>
        <p:sp>
          <p:nvSpPr>
            <p:cNvPr id="21" name="Sev01"/>
            <p:cNvSpPr>
              <a:spLocks noChangeAspect="1"/>
            </p:cNvSpPr>
            <p:nvPr/>
          </p:nvSpPr>
          <p:spPr>
            <a:xfrm>
              <a:off x="5191015" y="1475714"/>
              <a:ext cx="566163" cy="566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sp>
          <p:nvSpPr>
            <p:cNvPr id="23" name="Freeform 128"/>
            <p:cNvSpPr/>
            <p:nvPr/>
          </p:nvSpPr>
          <p:spPr bwMode="auto">
            <a:xfrm>
              <a:off x="5318077" y="1576030"/>
              <a:ext cx="312039" cy="365531"/>
            </a:xfrm>
            <a:custGeom>
              <a:avLst/>
              <a:gdLst/>
              <a:ahLst/>
              <a:cxnLst>
                <a:cxn ang="0">
                  <a:pos x="94" y="45"/>
                </a:cxn>
                <a:cxn ang="0">
                  <a:pos x="99" y="92"/>
                </a:cxn>
                <a:cxn ang="0">
                  <a:pos x="71" y="118"/>
                </a:cxn>
                <a:cxn ang="0">
                  <a:pos x="10" y="116"/>
                </a:cxn>
                <a:cxn ang="0">
                  <a:pos x="24" y="62"/>
                </a:cxn>
                <a:cxn ang="0">
                  <a:pos x="44" y="48"/>
                </a:cxn>
                <a:cxn ang="0">
                  <a:pos x="45" y="42"/>
                </a:cxn>
                <a:cxn ang="0">
                  <a:pos x="28" y="40"/>
                </a:cxn>
                <a:cxn ang="0">
                  <a:pos x="32" y="25"/>
                </a:cxn>
                <a:cxn ang="0">
                  <a:pos x="43" y="28"/>
                </a:cxn>
                <a:cxn ang="0">
                  <a:pos x="37" y="14"/>
                </a:cxn>
                <a:cxn ang="0">
                  <a:pos x="45" y="7"/>
                </a:cxn>
                <a:cxn ang="0">
                  <a:pos x="45" y="3"/>
                </a:cxn>
                <a:cxn ang="0">
                  <a:pos x="48" y="1"/>
                </a:cxn>
                <a:cxn ang="0">
                  <a:pos x="52" y="3"/>
                </a:cxn>
                <a:cxn ang="0">
                  <a:pos x="53" y="6"/>
                </a:cxn>
                <a:cxn ang="0">
                  <a:pos x="55" y="6"/>
                </a:cxn>
                <a:cxn ang="0">
                  <a:pos x="56" y="2"/>
                </a:cxn>
                <a:cxn ang="0">
                  <a:pos x="59" y="1"/>
                </a:cxn>
                <a:cxn ang="0">
                  <a:pos x="62" y="4"/>
                </a:cxn>
                <a:cxn ang="0">
                  <a:pos x="62" y="8"/>
                </a:cxn>
                <a:cxn ang="0">
                  <a:pos x="67" y="9"/>
                </a:cxn>
                <a:cxn ang="0">
                  <a:pos x="69" y="4"/>
                </a:cxn>
                <a:cxn ang="0">
                  <a:pos x="76" y="7"/>
                </a:cxn>
                <a:cxn ang="0">
                  <a:pos x="76" y="19"/>
                </a:cxn>
                <a:cxn ang="0">
                  <a:pos x="80" y="33"/>
                </a:cxn>
                <a:cxn ang="0">
                  <a:pos x="79" y="18"/>
                </a:cxn>
                <a:cxn ang="0">
                  <a:pos x="86" y="17"/>
                </a:cxn>
                <a:cxn ang="0">
                  <a:pos x="89" y="26"/>
                </a:cxn>
                <a:cxn ang="0">
                  <a:pos x="91" y="18"/>
                </a:cxn>
                <a:cxn ang="0">
                  <a:pos x="96" y="17"/>
                </a:cxn>
                <a:cxn ang="0">
                  <a:pos x="99" y="21"/>
                </a:cxn>
                <a:cxn ang="0">
                  <a:pos x="94" y="45"/>
                </a:cxn>
              </a:cxnLst>
              <a:rect l="0" t="0" r="r" b="b"/>
              <a:pathLst>
                <a:path w="114" h="133">
                  <a:moveTo>
                    <a:pt x="94" y="45"/>
                  </a:moveTo>
                  <a:cubicBezTo>
                    <a:pt x="94" y="45"/>
                    <a:pt x="114" y="65"/>
                    <a:pt x="99" y="92"/>
                  </a:cubicBezTo>
                  <a:cubicBezTo>
                    <a:pt x="99" y="92"/>
                    <a:pt x="96" y="105"/>
                    <a:pt x="71" y="118"/>
                  </a:cubicBezTo>
                  <a:cubicBezTo>
                    <a:pt x="46" y="130"/>
                    <a:pt x="20" y="133"/>
                    <a:pt x="10" y="116"/>
                  </a:cubicBezTo>
                  <a:cubicBezTo>
                    <a:pt x="0" y="98"/>
                    <a:pt x="18" y="67"/>
                    <a:pt x="24" y="62"/>
                  </a:cubicBezTo>
                  <a:cubicBezTo>
                    <a:pt x="24" y="62"/>
                    <a:pt x="26" y="51"/>
                    <a:pt x="44" y="48"/>
                  </a:cubicBezTo>
                  <a:cubicBezTo>
                    <a:pt x="44" y="48"/>
                    <a:pt x="51" y="42"/>
                    <a:pt x="45" y="42"/>
                  </a:cubicBezTo>
                  <a:cubicBezTo>
                    <a:pt x="38" y="43"/>
                    <a:pt x="29" y="43"/>
                    <a:pt x="28" y="40"/>
                  </a:cubicBezTo>
                  <a:cubicBezTo>
                    <a:pt x="27" y="37"/>
                    <a:pt x="28" y="26"/>
                    <a:pt x="32" y="25"/>
                  </a:cubicBezTo>
                  <a:cubicBezTo>
                    <a:pt x="36" y="24"/>
                    <a:pt x="43" y="28"/>
                    <a:pt x="43" y="28"/>
                  </a:cubicBezTo>
                  <a:cubicBezTo>
                    <a:pt x="43" y="28"/>
                    <a:pt x="48" y="17"/>
                    <a:pt x="37" y="14"/>
                  </a:cubicBezTo>
                  <a:cubicBezTo>
                    <a:pt x="37" y="14"/>
                    <a:pt x="38" y="6"/>
                    <a:pt x="45" y="7"/>
                  </a:cubicBezTo>
                  <a:cubicBezTo>
                    <a:pt x="45" y="3"/>
                    <a:pt x="45" y="3"/>
                    <a:pt x="45" y="3"/>
                  </a:cubicBezTo>
                  <a:cubicBezTo>
                    <a:pt x="45" y="3"/>
                    <a:pt x="46" y="1"/>
                    <a:pt x="48" y="1"/>
                  </a:cubicBezTo>
                  <a:cubicBezTo>
                    <a:pt x="51" y="1"/>
                    <a:pt x="52" y="3"/>
                    <a:pt x="52" y="3"/>
                  </a:cubicBezTo>
                  <a:cubicBezTo>
                    <a:pt x="53" y="6"/>
                    <a:pt x="53" y="6"/>
                    <a:pt x="53" y="6"/>
                  </a:cubicBezTo>
                  <a:cubicBezTo>
                    <a:pt x="55" y="6"/>
                    <a:pt x="55" y="6"/>
                    <a:pt x="55" y="6"/>
                  </a:cubicBezTo>
                  <a:cubicBezTo>
                    <a:pt x="56" y="2"/>
                    <a:pt x="56" y="2"/>
                    <a:pt x="56" y="2"/>
                  </a:cubicBezTo>
                  <a:cubicBezTo>
                    <a:pt x="56" y="2"/>
                    <a:pt x="56" y="0"/>
                    <a:pt x="59" y="1"/>
                  </a:cubicBezTo>
                  <a:cubicBezTo>
                    <a:pt x="63" y="2"/>
                    <a:pt x="62" y="4"/>
                    <a:pt x="62" y="4"/>
                  </a:cubicBezTo>
                  <a:cubicBezTo>
                    <a:pt x="62" y="4"/>
                    <a:pt x="62" y="8"/>
                    <a:pt x="62" y="8"/>
                  </a:cubicBezTo>
                  <a:cubicBezTo>
                    <a:pt x="62" y="8"/>
                    <a:pt x="65" y="11"/>
                    <a:pt x="67" y="9"/>
                  </a:cubicBezTo>
                  <a:cubicBezTo>
                    <a:pt x="69" y="4"/>
                    <a:pt x="69" y="4"/>
                    <a:pt x="69" y="4"/>
                  </a:cubicBezTo>
                  <a:cubicBezTo>
                    <a:pt x="69" y="4"/>
                    <a:pt x="74" y="2"/>
                    <a:pt x="76" y="7"/>
                  </a:cubicBezTo>
                  <a:cubicBezTo>
                    <a:pt x="76" y="7"/>
                    <a:pt x="71" y="14"/>
                    <a:pt x="76" y="19"/>
                  </a:cubicBezTo>
                  <a:cubicBezTo>
                    <a:pt x="76" y="19"/>
                    <a:pt x="80" y="24"/>
                    <a:pt x="80" y="33"/>
                  </a:cubicBezTo>
                  <a:cubicBezTo>
                    <a:pt x="80" y="33"/>
                    <a:pt x="81" y="22"/>
                    <a:pt x="79" y="18"/>
                  </a:cubicBezTo>
                  <a:cubicBezTo>
                    <a:pt x="79" y="18"/>
                    <a:pt x="82" y="15"/>
                    <a:pt x="86" y="17"/>
                  </a:cubicBezTo>
                  <a:cubicBezTo>
                    <a:pt x="86" y="17"/>
                    <a:pt x="86" y="25"/>
                    <a:pt x="89" y="26"/>
                  </a:cubicBezTo>
                  <a:cubicBezTo>
                    <a:pt x="91" y="26"/>
                    <a:pt x="91" y="18"/>
                    <a:pt x="91" y="18"/>
                  </a:cubicBezTo>
                  <a:cubicBezTo>
                    <a:pt x="91" y="18"/>
                    <a:pt x="92" y="16"/>
                    <a:pt x="96" y="17"/>
                  </a:cubicBezTo>
                  <a:cubicBezTo>
                    <a:pt x="100" y="18"/>
                    <a:pt x="99" y="21"/>
                    <a:pt x="99" y="21"/>
                  </a:cubicBezTo>
                  <a:cubicBezTo>
                    <a:pt x="99" y="21"/>
                    <a:pt x="86" y="31"/>
                    <a:pt x="94" y="45"/>
                  </a:cubicBezTo>
                </a:path>
              </a:pathLst>
            </a:custGeom>
            <a:solidFill>
              <a:schemeClr val="tx1"/>
            </a:solidFill>
            <a:ln w="9525">
              <a:noFill/>
              <a:round/>
            </a:ln>
          </p:spPr>
          <p:txBody>
            <a:bodyPr vert="horz" wrap="square" lIns="91440" tIns="45720" rIns="91440" bIns="45720"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25" name="Sev01"/>
          <p:cNvSpPr>
            <a:spLocks noChangeAspect="1"/>
          </p:cNvSpPr>
          <p:nvPr/>
        </p:nvSpPr>
        <p:spPr>
          <a:xfrm>
            <a:off x="5013030" y="4835728"/>
            <a:ext cx="849245" cy="84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sp>
        <p:nvSpPr>
          <p:cNvPr id="28" name="Sev01"/>
          <p:cNvSpPr>
            <a:spLocks noChangeAspect="1"/>
          </p:cNvSpPr>
          <p:nvPr/>
        </p:nvSpPr>
        <p:spPr>
          <a:xfrm>
            <a:off x="4093487" y="2843202"/>
            <a:ext cx="849245" cy="84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grpSp>
        <p:nvGrpSpPr>
          <p:cNvPr id="30" name="Group 143"/>
          <p:cNvGrpSpPr>
            <a:grpSpLocks noChangeAspect="1"/>
          </p:cNvGrpSpPr>
          <p:nvPr/>
        </p:nvGrpSpPr>
        <p:grpSpPr>
          <a:xfrm>
            <a:off x="6331439" y="4836210"/>
            <a:ext cx="849245" cy="849245"/>
            <a:chOff x="5191015" y="3647292"/>
            <a:chExt cx="566163" cy="566163"/>
          </a:xfrm>
        </p:grpSpPr>
        <p:sp>
          <p:nvSpPr>
            <p:cNvPr id="31" name="Sev01"/>
            <p:cNvSpPr>
              <a:spLocks noChangeAspect="1"/>
            </p:cNvSpPr>
            <p:nvPr/>
          </p:nvSpPr>
          <p:spPr>
            <a:xfrm>
              <a:off x="5191015" y="3647292"/>
              <a:ext cx="566163" cy="5661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sp>
          <p:nvSpPr>
            <p:cNvPr id="32" name="Freeform 127"/>
            <p:cNvSpPr/>
            <p:nvPr/>
          </p:nvSpPr>
          <p:spPr bwMode="auto">
            <a:xfrm>
              <a:off x="5271338" y="3772933"/>
              <a:ext cx="402680" cy="349188"/>
            </a:xfrm>
            <a:custGeom>
              <a:avLst/>
              <a:gdLst/>
              <a:ahLst/>
              <a:cxnLst>
                <a:cxn ang="0">
                  <a:pos x="147" y="45"/>
                </a:cxn>
                <a:cxn ang="0">
                  <a:pos x="145" y="31"/>
                </a:cxn>
                <a:cxn ang="0">
                  <a:pos x="140" y="16"/>
                </a:cxn>
                <a:cxn ang="0">
                  <a:pos x="109" y="10"/>
                </a:cxn>
                <a:cxn ang="0">
                  <a:pos x="96" y="15"/>
                </a:cxn>
                <a:cxn ang="0">
                  <a:pos x="81" y="17"/>
                </a:cxn>
                <a:cxn ang="0">
                  <a:pos x="66" y="17"/>
                </a:cxn>
                <a:cxn ang="0">
                  <a:pos x="52" y="15"/>
                </a:cxn>
                <a:cxn ang="0">
                  <a:pos x="43" y="11"/>
                </a:cxn>
                <a:cxn ang="0">
                  <a:pos x="16" y="14"/>
                </a:cxn>
                <a:cxn ang="0">
                  <a:pos x="9" y="32"/>
                </a:cxn>
                <a:cxn ang="0">
                  <a:pos x="3" y="43"/>
                </a:cxn>
                <a:cxn ang="0">
                  <a:pos x="4" y="63"/>
                </a:cxn>
                <a:cxn ang="0">
                  <a:pos x="6" y="78"/>
                </a:cxn>
                <a:cxn ang="0">
                  <a:pos x="23" y="99"/>
                </a:cxn>
                <a:cxn ang="0">
                  <a:pos x="35" y="70"/>
                </a:cxn>
                <a:cxn ang="0">
                  <a:pos x="32" y="58"/>
                </a:cxn>
                <a:cxn ang="0">
                  <a:pos x="30" y="44"/>
                </a:cxn>
                <a:cxn ang="0">
                  <a:pos x="29" y="36"/>
                </a:cxn>
                <a:cxn ang="0">
                  <a:pos x="36" y="30"/>
                </a:cxn>
                <a:cxn ang="0">
                  <a:pos x="46" y="32"/>
                </a:cxn>
                <a:cxn ang="0">
                  <a:pos x="65" y="36"/>
                </a:cxn>
                <a:cxn ang="0">
                  <a:pos x="82" y="36"/>
                </a:cxn>
                <a:cxn ang="0">
                  <a:pos x="102" y="31"/>
                </a:cxn>
                <a:cxn ang="0">
                  <a:pos x="114" y="28"/>
                </a:cxn>
                <a:cxn ang="0">
                  <a:pos x="122" y="38"/>
                </a:cxn>
                <a:cxn ang="0">
                  <a:pos x="121" y="47"/>
                </a:cxn>
                <a:cxn ang="0">
                  <a:pos x="110" y="55"/>
                </a:cxn>
                <a:cxn ang="0">
                  <a:pos x="95" y="59"/>
                </a:cxn>
                <a:cxn ang="0">
                  <a:pos x="74" y="70"/>
                </a:cxn>
                <a:cxn ang="0">
                  <a:pos x="66" y="84"/>
                </a:cxn>
                <a:cxn ang="0">
                  <a:pos x="66" y="105"/>
                </a:cxn>
                <a:cxn ang="0">
                  <a:pos x="78" y="121"/>
                </a:cxn>
                <a:cxn ang="0">
                  <a:pos x="81" y="127"/>
                </a:cxn>
                <a:cxn ang="0">
                  <a:pos x="85" y="120"/>
                </a:cxn>
                <a:cxn ang="0">
                  <a:pos x="91" y="95"/>
                </a:cxn>
                <a:cxn ang="0">
                  <a:pos x="95" y="81"/>
                </a:cxn>
                <a:cxn ang="0">
                  <a:pos x="105" y="78"/>
                </a:cxn>
                <a:cxn ang="0">
                  <a:pos x="142" y="71"/>
                </a:cxn>
                <a:cxn ang="0">
                  <a:pos x="143" y="55"/>
                </a:cxn>
              </a:cxnLst>
              <a:rect l="0" t="0" r="r" b="b"/>
              <a:pathLst>
                <a:path w="147" h="127">
                  <a:moveTo>
                    <a:pt x="143" y="55"/>
                  </a:moveTo>
                  <a:cubicBezTo>
                    <a:pt x="146" y="52"/>
                    <a:pt x="147" y="49"/>
                    <a:pt x="147" y="45"/>
                  </a:cubicBezTo>
                  <a:cubicBezTo>
                    <a:pt x="147" y="41"/>
                    <a:pt x="146" y="38"/>
                    <a:pt x="144" y="36"/>
                  </a:cubicBezTo>
                  <a:cubicBezTo>
                    <a:pt x="144" y="34"/>
                    <a:pt x="145" y="32"/>
                    <a:pt x="145" y="31"/>
                  </a:cubicBezTo>
                  <a:cubicBezTo>
                    <a:pt x="145" y="26"/>
                    <a:pt x="142" y="22"/>
                    <a:pt x="139" y="20"/>
                  </a:cubicBezTo>
                  <a:cubicBezTo>
                    <a:pt x="139" y="19"/>
                    <a:pt x="140" y="17"/>
                    <a:pt x="140" y="16"/>
                  </a:cubicBezTo>
                  <a:cubicBezTo>
                    <a:pt x="140" y="7"/>
                    <a:pt x="133" y="0"/>
                    <a:pt x="124" y="0"/>
                  </a:cubicBezTo>
                  <a:cubicBezTo>
                    <a:pt x="117" y="0"/>
                    <a:pt x="112" y="4"/>
                    <a:pt x="109" y="10"/>
                  </a:cubicBezTo>
                  <a:cubicBezTo>
                    <a:pt x="108" y="10"/>
                    <a:pt x="107" y="9"/>
                    <a:pt x="105" y="9"/>
                  </a:cubicBezTo>
                  <a:cubicBezTo>
                    <a:pt x="101" y="9"/>
                    <a:pt x="98" y="12"/>
                    <a:pt x="96" y="15"/>
                  </a:cubicBezTo>
                  <a:cubicBezTo>
                    <a:pt x="94" y="14"/>
                    <a:pt x="92" y="14"/>
                    <a:pt x="90" y="14"/>
                  </a:cubicBezTo>
                  <a:cubicBezTo>
                    <a:pt x="86" y="14"/>
                    <a:pt x="83" y="15"/>
                    <a:pt x="81" y="17"/>
                  </a:cubicBezTo>
                  <a:cubicBezTo>
                    <a:pt x="79" y="16"/>
                    <a:pt x="76" y="15"/>
                    <a:pt x="73" y="15"/>
                  </a:cubicBezTo>
                  <a:cubicBezTo>
                    <a:pt x="70" y="15"/>
                    <a:pt x="68" y="16"/>
                    <a:pt x="66" y="17"/>
                  </a:cubicBezTo>
                  <a:cubicBezTo>
                    <a:pt x="63" y="15"/>
                    <a:pt x="61" y="14"/>
                    <a:pt x="57" y="14"/>
                  </a:cubicBezTo>
                  <a:cubicBezTo>
                    <a:pt x="55" y="14"/>
                    <a:pt x="54" y="14"/>
                    <a:pt x="52" y="15"/>
                  </a:cubicBezTo>
                  <a:cubicBezTo>
                    <a:pt x="50" y="13"/>
                    <a:pt x="47" y="11"/>
                    <a:pt x="44" y="11"/>
                  </a:cubicBezTo>
                  <a:cubicBezTo>
                    <a:pt x="43" y="11"/>
                    <a:pt x="43" y="11"/>
                    <a:pt x="43" y="11"/>
                  </a:cubicBezTo>
                  <a:cubicBezTo>
                    <a:pt x="41" y="6"/>
                    <a:pt x="36" y="3"/>
                    <a:pt x="30" y="3"/>
                  </a:cubicBezTo>
                  <a:cubicBezTo>
                    <a:pt x="23" y="3"/>
                    <a:pt x="17" y="8"/>
                    <a:pt x="16" y="14"/>
                  </a:cubicBezTo>
                  <a:cubicBezTo>
                    <a:pt x="11" y="16"/>
                    <a:pt x="7" y="21"/>
                    <a:pt x="7" y="26"/>
                  </a:cubicBezTo>
                  <a:cubicBezTo>
                    <a:pt x="7" y="28"/>
                    <a:pt x="8" y="30"/>
                    <a:pt x="9" y="32"/>
                  </a:cubicBezTo>
                  <a:cubicBezTo>
                    <a:pt x="5" y="34"/>
                    <a:pt x="3" y="38"/>
                    <a:pt x="3" y="43"/>
                  </a:cubicBezTo>
                  <a:cubicBezTo>
                    <a:pt x="3" y="43"/>
                    <a:pt x="3" y="43"/>
                    <a:pt x="3" y="43"/>
                  </a:cubicBezTo>
                  <a:cubicBezTo>
                    <a:pt x="1" y="46"/>
                    <a:pt x="0" y="49"/>
                    <a:pt x="0" y="53"/>
                  </a:cubicBezTo>
                  <a:cubicBezTo>
                    <a:pt x="0" y="57"/>
                    <a:pt x="2" y="60"/>
                    <a:pt x="4" y="63"/>
                  </a:cubicBezTo>
                  <a:cubicBezTo>
                    <a:pt x="4" y="65"/>
                    <a:pt x="3" y="67"/>
                    <a:pt x="3" y="68"/>
                  </a:cubicBezTo>
                  <a:cubicBezTo>
                    <a:pt x="3" y="72"/>
                    <a:pt x="4" y="75"/>
                    <a:pt x="6" y="78"/>
                  </a:cubicBezTo>
                  <a:cubicBezTo>
                    <a:pt x="6" y="79"/>
                    <a:pt x="6" y="80"/>
                    <a:pt x="6" y="82"/>
                  </a:cubicBezTo>
                  <a:cubicBezTo>
                    <a:pt x="6" y="91"/>
                    <a:pt x="13" y="99"/>
                    <a:pt x="23" y="99"/>
                  </a:cubicBezTo>
                  <a:cubicBezTo>
                    <a:pt x="32" y="99"/>
                    <a:pt x="40" y="91"/>
                    <a:pt x="40" y="82"/>
                  </a:cubicBezTo>
                  <a:cubicBezTo>
                    <a:pt x="40" y="77"/>
                    <a:pt x="38" y="73"/>
                    <a:pt x="35" y="70"/>
                  </a:cubicBezTo>
                  <a:cubicBezTo>
                    <a:pt x="35" y="70"/>
                    <a:pt x="35" y="69"/>
                    <a:pt x="35" y="68"/>
                  </a:cubicBezTo>
                  <a:cubicBezTo>
                    <a:pt x="35" y="65"/>
                    <a:pt x="34" y="61"/>
                    <a:pt x="32" y="58"/>
                  </a:cubicBezTo>
                  <a:cubicBezTo>
                    <a:pt x="33" y="57"/>
                    <a:pt x="33" y="55"/>
                    <a:pt x="33" y="53"/>
                  </a:cubicBezTo>
                  <a:cubicBezTo>
                    <a:pt x="33" y="49"/>
                    <a:pt x="32" y="46"/>
                    <a:pt x="30" y="44"/>
                  </a:cubicBezTo>
                  <a:cubicBezTo>
                    <a:pt x="30" y="43"/>
                    <a:pt x="30" y="43"/>
                    <a:pt x="30" y="43"/>
                  </a:cubicBezTo>
                  <a:cubicBezTo>
                    <a:pt x="30" y="40"/>
                    <a:pt x="30" y="38"/>
                    <a:pt x="29" y="36"/>
                  </a:cubicBezTo>
                  <a:cubicBezTo>
                    <a:pt x="30" y="35"/>
                    <a:pt x="31" y="33"/>
                    <a:pt x="32" y="31"/>
                  </a:cubicBezTo>
                  <a:cubicBezTo>
                    <a:pt x="34" y="31"/>
                    <a:pt x="35" y="30"/>
                    <a:pt x="36" y="30"/>
                  </a:cubicBezTo>
                  <a:cubicBezTo>
                    <a:pt x="38" y="32"/>
                    <a:pt x="41" y="33"/>
                    <a:pt x="44" y="33"/>
                  </a:cubicBezTo>
                  <a:cubicBezTo>
                    <a:pt x="45" y="33"/>
                    <a:pt x="45" y="33"/>
                    <a:pt x="46" y="32"/>
                  </a:cubicBezTo>
                  <a:cubicBezTo>
                    <a:pt x="48" y="36"/>
                    <a:pt x="53" y="39"/>
                    <a:pt x="57" y="39"/>
                  </a:cubicBezTo>
                  <a:cubicBezTo>
                    <a:pt x="60" y="39"/>
                    <a:pt x="63" y="38"/>
                    <a:pt x="65" y="36"/>
                  </a:cubicBezTo>
                  <a:cubicBezTo>
                    <a:pt x="67" y="38"/>
                    <a:pt x="70" y="39"/>
                    <a:pt x="73" y="39"/>
                  </a:cubicBezTo>
                  <a:cubicBezTo>
                    <a:pt x="76" y="39"/>
                    <a:pt x="79" y="38"/>
                    <a:pt x="82" y="36"/>
                  </a:cubicBezTo>
                  <a:cubicBezTo>
                    <a:pt x="84" y="38"/>
                    <a:pt x="87" y="39"/>
                    <a:pt x="90" y="39"/>
                  </a:cubicBezTo>
                  <a:cubicBezTo>
                    <a:pt x="95" y="39"/>
                    <a:pt x="100" y="36"/>
                    <a:pt x="102" y="31"/>
                  </a:cubicBezTo>
                  <a:cubicBezTo>
                    <a:pt x="103" y="31"/>
                    <a:pt x="104" y="32"/>
                    <a:pt x="105" y="32"/>
                  </a:cubicBezTo>
                  <a:cubicBezTo>
                    <a:pt x="109" y="32"/>
                    <a:pt x="112" y="30"/>
                    <a:pt x="114" y="28"/>
                  </a:cubicBezTo>
                  <a:cubicBezTo>
                    <a:pt x="115" y="29"/>
                    <a:pt x="117" y="30"/>
                    <a:pt x="120" y="31"/>
                  </a:cubicBezTo>
                  <a:cubicBezTo>
                    <a:pt x="120" y="34"/>
                    <a:pt x="121" y="36"/>
                    <a:pt x="122" y="38"/>
                  </a:cubicBezTo>
                  <a:cubicBezTo>
                    <a:pt x="121" y="40"/>
                    <a:pt x="121" y="43"/>
                    <a:pt x="121" y="45"/>
                  </a:cubicBezTo>
                  <a:cubicBezTo>
                    <a:pt x="121" y="46"/>
                    <a:pt x="121" y="47"/>
                    <a:pt x="121" y="47"/>
                  </a:cubicBezTo>
                  <a:cubicBezTo>
                    <a:pt x="119" y="48"/>
                    <a:pt x="117" y="50"/>
                    <a:pt x="116" y="51"/>
                  </a:cubicBezTo>
                  <a:cubicBezTo>
                    <a:pt x="114" y="52"/>
                    <a:pt x="111" y="53"/>
                    <a:pt x="110" y="55"/>
                  </a:cubicBezTo>
                  <a:cubicBezTo>
                    <a:pt x="108" y="54"/>
                    <a:pt x="107" y="54"/>
                    <a:pt x="105" y="54"/>
                  </a:cubicBezTo>
                  <a:cubicBezTo>
                    <a:pt x="101" y="54"/>
                    <a:pt x="98" y="56"/>
                    <a:pt x="95" y="59"/>
                  </a:cubicBezTo>
                  <a:cubicBezTo>
                    <a:pt x="93" y="57"/>
                    <a:pt x="90" y="56"/>
                    <a:pt x="88" y="56"/>
                  </a:cubicBezTo>
                  <a:cubicBezTo>
                    <a:pt x="80" y="56"/>
                    <a:pt x="74" y="62"/>
                    <a:pt x="74" y="70"/>
                  </a:cubicBezTo>
                  <a:cubicBezTo>
                    <a:pt x="74" y="70"/>
                    <a:pt x="74" y="71"/>
                    <a:pt x="74" y="71"/>
                  </a:cubicBezTo>
                  <a:cubicBezTo>
                    <a:pt x="69" y="73"/>
                    <a:pt x="66" y="78"/>
                    <a:pt x="66" y="84"/>
                  </a:cubicBezTo>
                  <a:cubicBezTo>
                    <a:pt x="66" y="88"/>
                    <a:pt x="68" y="92"/>
                    <a:pt x="70" y="95"/>
                  </a:cubicBezTo>
                  <a:cubicBezTo>
                    <a:pt x="68" y="97"/>
                    <a:pt x="66" y="101"/>
                    <a:pt x="66" y="105"/>
                  </a:cubicBezTo>
                  <a:cubicBezTo>
                    <a:pt x="66" y="112"/>
                    <a:pt x="71" y="118"/>
                    <a:pt x="77" y="120"/>
                  </a:cubicBezTo>
                  <a:cubicBezTo>
                    <a:pt x="77" y="120"/>
                    <a:pt x="78" y="121"/>
                    <a:pt x="78" y="121"/>
                  </a:cubicBezTo>
                  <a:cubicBezTo>
                    <a:pt x="79" y="124"/>
                    <a:pt x="80" y="127"/>
                    <a:pt x="80" y="127"/>
                  </a:cubicBezTo>
                  <a:cubicBezTo>
                    <a:pt x="81" y="127"/>
                    <a:pt x="81" y="127"/>
                    <a:pt x="81" y="127"/>
                  </a:cubicBezTo>
                  <a:cubicBezTo>
                    <a:pt x="81" y="127"/>
                    <a:pt x="83" y="124"/>
                    <a:pt x="84" y="121"/>
                  </a:cubicBezTo>
                  <a:cubicBezTo>
                    <a:pt x="84" y="121"/>
                    <a:pt x="84" y="120"/>
                    <a:pt x="85" y="120"/>
                  </a:cubicBezTo>
                  <a:cubicBezTo>
                    <a:pt x="91" y="118"/>
                    <a:pt x="96" y="112"/>
                    <a:pt x="96" y="105"/>
                  </a:cubicBezTo>
                  <a:cubicBezTo>
                    <a:pt x="96" y="101"/>
                    <a:pt x="94" y="97"/>
                    <a:pt x="91" y="95"/>
                  </a:cubicBezTo>
                  <a:cubicBezTo>
                    <a:pt x="94" y="92"/>
                    <a:pt x="96" y="88"/>
                    <a:pt x="96" y="84"/>
                  </a:cubicBezTo>
                  <a:cubicBezTo>
                    <a:pt x="96" y="83"/>
                    <a:pt x="95" y="82"/>
                    <a:pt x="95" y="81"/>
                  </a:cubicBezTo>
                  <a:cubicBezTo>
                    <a:pt x="97" y="79"/>
                    <a:pt x="98" y="78"/>
                    <a:pt x="99" y="76"/>
                  </a:cubicBezTo>
                  <a:cubicBezTo>
                    <a:pt x="101" y="77"/>
                    <a:pt x="103" y="78"/>
                    <a:pt x="105" y="78"/>
                  </a:cubicBezTo>
                  <a:cubicBezTo>
                    <a:pt x="108" y="84"/>
                    <a:pt x="115" y="89"/>
                    <a:pt x="122" y="89"/>
                  </a:cubicBezTo>
                  <a:cubicBezTo>
                    <a:pt x="133" y="89"/>
                    <a:pt x="141" y="81"/>
                    <a:pt x="142" y="71"/>
                  </a:cubicBezTo>
                  <a:cubicBezTo>
                    <a:pt x="144" y="68"/>
                    <a:pt x="145" y="65"/>
                    <a:pt x="145" y="61"/>
                  </a:cubicBezTo>
                  <a:cubicBezTo>
                    <a:pt x="145" y="59"/>
                    <a:pt x="144" y="57"/>
                    <a:pt x="143" y="55"/>
                  </a:cubicBezTo>
                </a:path>
              </a:pathLst>
            </a:custGeom>
            <a:solidFill>
              <a:schemeClr val="tx1"/>
            </a:solidFill>
            <a:ln w="9525">
              <a:noFill/>
              <a:round/>
            </a:ln>
          </p:spPr>
          <p:txBody>
            <a:bodyPr vert="horz" wrap="square" lIns="91440" tIns="45720" rIns="91440" bIns="45720" numCol="1" anchor="t" anchorCtr="0" compatLnSpc="1"/>
            <a:lstStyle/>
            <a:p>
              <a:endParaRPr lang="en-US" dirty="0">
                <a:solidFill>
                  <a:schemeClr val="accent6">
                    <a:lumMod val="50000"/>
                  </a:schemeClr>
                </a:solidFill>
                <a:latin typeface="微软雅黑" panose="020B0503020204020204" pitchFamily="34" charset="-122"/>
                <a:ea typeface="微软雅黑" panose="020B0503020204020204" pitchFamily="34" charset="-122"/>
              </a:endParaRPr>
            </a:p>
          </p:txBody>
        </p:sp>
      </p:grpSp>
      <p:sp>
        <p:nvSpPr>
          <p:cNvPr id="40" name="文本框 39"/>
          <p:cNvSpPr txBox="1"/>
          <p:nvPr/>
        </p:nvSpPr>
        <p:spPr>
          <a:xfrm>
            <a:off x="7461814" y="2153707"/>
            <a:ext cx="3413125" cy="461665"/>
          </a:xfrm>
          <a:prstGeom prst="rect">
            <a:avLst/>
          </a:prstGeom>
          <a:noFill/>
        </p:spPr>
        <p:txBody>
          <a:bodyPr wrap="square" rtlCol="0" anchor="t">
            <a:spAutoFit/>
          </a:bodyPr>
          <a:lstStyle/>
          <a:p>
            <a:pPr indent="0" algn="just">
              <a:buNone/>
            </a:pPr>
            <a:r>
              <a:rPr lang="en-US" altLang="zh-CN" sz="2400" dirty="0"/>
              <a:t>cardiovascular system</a:t>
            </a:r>
            <a:endParaRPr lang="zh-CN" altLang="en-US" dirty="0">
              <a:solidFill>
                <a:srgbClr val="7499BD"/>
              </a:solidFill>
              <a:latin typeface="汉仪中简黑简" panose="00020600040101010101" charset="-122"/>
              <a:ea typeface="汉仪中简黑简" panose="00020600040101010101" charset="-122"/>
              <a:cs typeface="汉仪中简黑简" panose="00020600040101010101" charset="-122"/>
              <a:sym typeface="+mn-lt"/>
            </a:endParaRPr>
          </a:p>
        </p:txBody>
      </p:sp>
      <p:sp>
        <p:nvSpPr>
          <p:cNvPr id="41" name="文本框 40"/>
          <p:cNvSpPr txBox="1"/>
          <p:nvPr/>
        </p:nvSpPr>
        <p:spPr>
          <a:xfrm>
            <a:off x="8147697" y="3080879"/>
            <a:ext cx="3413125" cy="461665"/>
          </a:xfrm>
          <a:prstGeom prst="rect">
            <a:avLst/>
          </a:prstGeom>
          <a:noFill/>
        </p:spPr>
        <p:txBody>
          <a:bodyPr wrap="square" rtlCol="0" anchor="t">
            <a:spAutoFit/>
          </a:bodyPr>
          <a:lstStyle/>
          <a:p>
            <a:pPr indent="0" algn="just">
              <a:buNone/>
            </a:pPr>
            <a:r>
              <a:rPr lang="en-US" altLang="zh-CN" sz="2400" dirty="0"/>
              <a:t>nervous system</a:t>
            </a:r>
            <a:endParaRPr lang="zh-CN" altLang="en-US" dirty="0">
              <a:solidFill>
                <a:srgbClr val="7499BD"/>
              </a:solidFill>
              <a:latin typeface="汉仪中简黑简" panose="00020600040101010101" charset="-122"/>
              <a:ea typeface="汉仪中简黑简" panose="00020600040101010101" charset="-122"/>
              <a:cs typeface="汉仪中简黑简" panose="00020600040101010101" charset="-122"/>
              <a:sym typeface="+mn-lt"/>
            </a:endParaRPr>
          </a:p>
        </p:txBody>
      </p:sp>
      <p:sp>
        <p:nvSpPr>
          <p:cNvPr id="42" name="文本框 41"/>
          <p:cNvSpPr txBox="1"/>
          <p:nvPr/>
        </p:nvSpPr>
        <p:spPr>
          <a:xfrm>
            <a:off x="1948291" y="2132935"/>
            <a:ext cx="3413125" cy="461665"/>
          </a:xfrm>
          <a:prstGeom prst="rect">
            <a:avLst/>
          </a:prstGeom>
          <a:noFill/>
        </p:spPr>
        <p:txBody>
          <a:bodyPr wrap="square" rtlCol="0" anchor="t">
            <a:spAutoFit/>
          </a:bodyPr>
          <a:lstStyle/>
          <a:p>
            <a:pPr indent="0" algn="just">
              <a:buNone/>
            </a:pPr>
            <a:r>
              <a:rPr lang="en-US" altLang="zh-CN" sz="2400" dirty="0"/>
              <a:t>respiratory airways</a:t>
            </a:r>
            <a:endParaRPr lang="zh-CN" altLang="en-US" dirty="0">
              <a:solidFill>
                <a:srgbClr val="7499BD"/>
              </a:solidFill>
              <a:latin typeface="汉仪中简黑简" panose="00020600040101010101" charset="-122"/>
              <a:ea typeface="汉仪中简黑简" panose="00020600040101010101" charset="-122"/>
              <a:cs typeface="汉仪中简黑简" panose="00020600040101010101" charset="-122"/>
              <a:sym typeface="+mn-lt"/>
            </a:endParaRPr>
          </a:p>
        </p:txBody>
      </p:sp>
      <p:sp>
        <p:nvSpPr>
          <p:cNvPr id="44" name="文本框 43"/>
          <p:cNvSpPr txBox="1"/>
          <p:nvPr/>
        </p:nvSpPr>
        <p:spPr>
          <a:xfrm>
            <a:off x="7218879" y="5036415"/>
            <a:ext cx="3413125" cy="461665"/>
          </a:xfrm>
          <a:prstGeom prst="rect">
            <a:avLst/>
          </a:prstGeom>
          <a:noFill/>
        </p:spPr>
        <p:txBody>
          <a:bodyPr wrap="square" rtlCol="0" anchor="t">
            <a:spAutoFit/>
          </a:bodyPr>
          <a:lstStyle/>
          <a:p>
            <a:pPr indent="0" algn="just">
              <a:buNone/>
            </a:pPr>
            <a:r>
              <a:rPr lang="en-US" altLang="zh-CN" sz="2400" dirty="0"/>
              <a:t> colon</a:t>
            </a:r>
            <a:endParaRPr lang="zh-CN" altLang="en-US" dirty="0">
              <a:solidFill>
                <a:srgbClr val="7499BD"/>
              </a:solidFill>
              <a:latin typeface="汉仪中简黑简" panose="00020600040101010101" charset="-122"/>
              <a:ea typeface="汉仪中简黑简" panose="00020600040101010101" charset="-122"/>
              <a:cs typeface="汉仪中简黑简" panose="00020600040101010101" charset="-122"/>
              <a:sym typeface="+mn-lt"/>
            </a:endParaRPr>
          </a:p>
        </p:txBody>
      </p:sp>
      <p:sp>
        <p:nvSpPr>
          <p:cNvPr id="48" name="Sev01">
            <a:extLst>
              <a:ext uri="{FF2B5EF4-FFF2-40B4-BE49-F238E27FC236}">
                <a16:creationId xmlns:a16="http://schemas.microsoft.com/office/drawing/2014/main" id="{B23C4F05-38D7-6621-964A-9183819877DA}"/>
              </a:ext>
            </a:extLst>
          </p:cNvPr>
          <p:cNvSpPr>
            <a:spLocks noChangeAspect="1"/>
          </p:cNvSpPr>
          <p:nvPr/>
        </p:nvSpPr>
        <p:spPr>
          <a:xfrm>
            <a:off x="4156900" y="3986483"/>
            <a:ext cx="849245" cy="8492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sp>
        <p:nvSpPr>
          <p:cNvPr id="51" name="Sev01">
            <a:extLst>
              <a:ext uri="{FF2B5EF4-FFF2-40B4-BE49-F238E27FC236}">
                <a16:creationId xmlns:a16="http://schemas.microsoft.com/office/drawing/2014/main" id="{1582329B-05C2-A17A-6AAA-BE2C88FADD9A}"/>
              </a:ext>
            </a:extLst>
          </p:cNvPr>
          <p:cNvSpPr>
            <a:spLocks noChangeAspect="1"/>
          </p:cNvSpPr>
          <p:nvPr/>
        </p:nvSpPr>
        <p:spPr>
          <a:xfrm>
            <a:off x="7115447" y="3986483"/>
            <a:ext cx="849245" cy="84924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微软雅黑" panose="020B0503020204020204" pitchFamily="34" charset="-122"/>
              <a:ea typeface="微软雅黑" panose="020B0503020204020204" pitchFamily="34" charset="-122"/>
            </a:endParaRPr>
          </a:p>
        </p:txBody>
      </p:sp>
      <p:pic>
        <p:nvPicPr>
          <p:cNvPr id="55" name="图片 54">
            <a:extLst>
              <a:ext uri="{FF2B5EF4-FFF2-40B4-BE49-F238E27FC236}">
                <a16:creationId xmlns:a16="http://schemas.microsoft.com/office/drawing/2014/main" id="{2148475D-6B10-D3E9-89BC-15FC45BDBAC1}"/>
              </a:ext>
            </a:extLst>
          </p:cNvPr>
          <p:cNvPicPr>
            <a:picLocks noChangeAspect="1"/>
          </p:cNvPicPr>
          <p:nvPr/>
        </p:nvPicPr>
        <p:blipFill>
          <a:blip r:embed="rId4"/>
          <a:stretch>
            <a:fillRect/>
          </a:stretch>
        </p:blipFill>
        <p:spPr>
          <a:xfrm>
            <a:off x="7239361" y="4125831"/>
            <a:ext cx="628989" cy="612736"/>
          </a:xfrm>
          <a:prstGeom prst="rect">
            <a:avLst/>
          </a:prstGeom>
        </p:spPr>
      </p:pic>
      <p:pic>
        <p:nvPicPr>
          <p:cNvPr id="57" name="图片 56">
            <a:extLst>
              <a:ext uri="{FF2B5EF4-FFF2-40B4-BE49-F238E27FC236}">
                <a16:creationId xmlns:a16="http://schemas.microsoft.com/office/drawing/2014/main" id="{88EE1DC7-45DD-0B22-CA9F-0715F5FE25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0390" y="4165559"/>
            <a:ext cx="630859" cy="533280"/>
          </a:xfrm>
          <a:prstGeom prst="rect">
            <a:avLst/>
          </a:prstGeom>
        </p:spPr>
      </p:pic>
      <p:pic>
        <p:nvPicPr>
          <p:cNvPr id="59" name="图形 58" descr="脚">
            <a:extLst>
              <a:ext uri="{FF2B5EF4-FFF2-40B4-BE49-F238E27FC236}">
                <a16:creationId xmlns:a16="http://schemas.microsoft.com/office/drawing/2014/main" id="{819B808D-1FCF-6F6B-CB80-AEB6DC70C5E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63106" y="4910765"/>
            <a:ext cx="699169" cy="699169"/>
          </a:xfrm>
          <a:prstGeom prst="rect">
            <a:avLst/>
          </a:prstGeom>
        </p:spPr>
      </p:pic>
      <p:pic>
        <p:nvPicPr>
          <p:cNvPr id="61" name="图形 60" descr="眼睛">
            <a:extLst>
              <a:ext uri="{FF2B5EF4-FFF2-40B4-BE49-F238E27FC236}">
                <a16:creationId xmlns:a16="http://schemas.microsoft.com/office/drawing/2014/main" id="{BF695B69-8225-6EEA-9456-A19D94595F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131637" y="2874033"/>
            <a:ext cx="770332" cy="770332"/>
          </a:xfrm>
          <a:prstGeom prst="rect">
            <a:avLst/>
          </a:prstGeom>
        </p:spPr>
      </p:pic>
      <p:sp>
        <p:nvSpPr>
          <p:cNvPr id="63" name="文本框 62">
            <a:extLst>
              <a:ext uri="{FF2B5EF4-FFF2-40B4-BE49-F238E27FC236}">
                <a16:creationId xmlns:a16="http://schemas.microsoft.com/office/drawing/2014/main" id="{38605A20-B332-71FF-3665-C4D1DD21FCAE}"/>
              </a:ext>
            </a:extLst>
          </p:cNvPr>
          <p:cNvSpPr txBox="1"/>
          <p:nvPr/>
        </p:nvSpPr>
        <p:spPr>
          <a:xfrm>
            <a:off x="2832212" y="3080879"/>
            <a:ext cx="961042" cy="461665"/>
          </a:xfrm>
          <a:prstGeom prst="rect">
            <a:avLst/>
          </a:prstGeom>
          <a:noFill/>
        </p:spPr>
        <p:txBody>
          <a:bodyPr wrap="square">
            <a:spAutoFit/>
          </a:bodyPr>
          <a:lstStyle/>
          <a:p>
            <a:r>
              <a:rPr lang="en-US" altLang="zh-CN" sz="2400" dirty="0">
                <a:effectLst/>
                <a:latin typeface="Arial" panose="020B0604020202020204" pitchFamily="34" charset="0"/>
                <a:ea typeface="宋体" panose="02010600030101010101" pitchFamily="2" charset="-122"/>
              </a:rPr>
              <a:t>eyes</a:t>
            </a:r>
            <a:endParaRPr lang="zh-CN" altLang="en-US" sz="2400" dirty="0"/>
          </a:p>
        </p:txBody>
      </p:sp>
      <p:sp>
        <p:nvSpPr>
          <p:cNvPr id="65" name="文本框 64">
            <a:extLst>
              <a:ext uri="{FF2B5EF4-FFF2-40B4-BE49-F238E27FC236}">
                <a16:creationId xmlns:a16="http://schemas.microsoft.com/office/drawing/2014/main" id="{D9AC6937-CB7E-F206-FD36-429FB94D94D5}"/>
              </a:ext>
            </a:extLst>
          </p:cNvPr>
          <p:cNvSpPr txBox="1"/>
          <p:nvPr/>
        </p:nvSpPr>
        <p:spPr>
          <a:xfrm>
            <a:off x="4093487" y="5036415"/>
            <a:ext cx="849245" cy="461665"/>
          </a:xfrm>
          <a:prstGeom prst="rect">
            <a:avLst/>
          </a:prstGeom>
          <a:noFill/>
        </p:spPr>
        <p:txBody>
          <a:bodyPr wrap="square">
            <a:spAutoFit/>
          </a:bodyPr>
          <a:lstStyle/>
          <a:p>
            <a:r>
              <a:rPr lang="en-US" altLang="zh-CN" sz="2400" dirty="0">
                <a:effectLst/>
                <a:latin typeface="Arial" panose="020B0604020202020204" pitchFamily="34" charset="0"/>
                <a:ea typeface="宋体" panose="02010600030101010101" pitchFamily="2" charset="-122"/>
              </a:rPr>
              <a:t>skin</a:t>
            </a:r>
            <a:endParaRPr lang="zh-CN" altLang="en-US" sz="2400" dirty="0"/>
          </a:p>
        </p:txBody>
      </p:sp>
      <p:sp>
        <p:nvSpPr>
          <p:cNvPr id="67" name="文本框 66">
            <a:extLst>
              <a:ext uri="{FF2B5EF4-FFF2-40B4-BE49-F238E27FC236}">
                <a16:creationId xmlns:a16="http://schemas.microsoft.com/office/drawing/2014/main" id="{6EDAC2C3-7977-81E9-236E-0FCE2E2837CE}"/>
              </a:ext>
            </a:extLst>
          </p:cNvPr>
          <p:cNvSpPr txBox="1"/>
          <p:nvPr/>
        </p:nvSpPr>
        <p:spPr>
          <a:xfrm>
            <a:off x="2836362" y="4237174"/>
            <a:ext cx="1224196" cy="461665"/>
          </a:xfrm>
          <a:prstGeom prst="rect">
            <a:avLst/>
          </a:prstGeom>
          <a:noFill/>
        </p:spPr>
        <p:txBody>
          <a:bodyPr wrap="square">
            <a:spAutoFit/>
          </a:bodyPr>
          <a:lstStyle/>
          <a:p>
            <a:r>
              <a:rPr lang="en-US" altLang="zh-CN" sz="2400" dirty="0">
                <a:effectLst/>
                <a:latin typeface="Arial" panose="020B0604020202020204" pitchFamily="34" charset="0"/>
                <a:ea typeface="宋体" panose="02010600030101010101" pitchFamily="2" charset="-122"/>
              </a:rPr>
              <a:t>bladder</a:t>
            </a:r>
            <a:endParaRPr lang="zh-CN" altLang="en-US" sz="2400" dirty="0"/>
          </a:p>
        </p:txBody>
      </p:sp>
      <p:sp>
        <p:nvSpPr>
          <p:cNvPr id="69" name="文本框 68">
            <a:extLst>
              <a:ext uri="{FF2B5EF4-FFF2-40B4-BE49-F238E27FC236}">
                <a16:creationId xmlns:a16="http://schemas.microsoft.com/office/drawing/2014/main" id="{AB48CD95-F2FB-D02B-C0F1-FEECC8F4492A}"/>
              </a:ext>
            </a:extLst>
          </p:cNvPr>
          <p:cNvSpPr txBox="1"/>
          <p:nvPr/>
        </p:nvSpPr>
        <p:spPr>
          <a:xfrm>
            <a:off x="8059094" y="4201366"/>
            <a:ext cx="2062359" cy="461665"/>
          </a:xfrm>
          <a:prstGeom prst="rect">
            <a:avLst/>
          </a:prstGeom>
          <a:noFill/>
        </p:spPr>
        <p:txBody>
          <a:bodyPr wrap="square">
            <a:spAutoFit/>
          </a:bodyPr>
          <a:lstStyle/>
          <a:p>
            <a:r>
              <a:rPr lang="en-US" altLang="zh-CN" sz="2400" dirty="0">
                <a:effectLst/>
                <a:latin typeface="Arial" panose="020B0604020202020204" pitchFamily="34" charset="0"/>
                <a:ea typeface="宋体" panose="02010600030101010101" pitchFamily="2" charset="-122"/>
              </a:rPr>
              <a:t> pancreas</a:t>
            </a:r>
            <a:endParaRPr lang="zh-CN" altLang="en-US" sz="2400" dirty="0"/>
          </a:p>
        </p:txBody>
      </p:sp>
      <p:pic>
        <p:nvPicPr>
          <p:cNvPr id="71" name="图形 70" descr="肺">
            <a:extLst>
              <a:ext uri="{FF2B5EF4-FFF2-40B4-BE49-F238E27FC236}">
                <a16:creationId xmlns:a16="http://schemas.microsoft.com/office/drawing/2014/main" id="{D24408B5-C1BE-342A-9019-D59139F9198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03620" y="2118145"/>
            <a:ext cx="668165" cy="668165"/>
          </a:xfrm>
          <a:prstGeom prst="rect">
            <a:avLst/>
          </a:prstGeom>
        </p:spPr>
      </p:pic>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1500"/>
                            </p:stCondLst>
                            <p:childTnLst>
                              <p:par>
                                <p:cTn id="19" presetID="50" presetClass="entr" presetSubtype="0" decel="10000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strVal val="#ppt_w+.3"/>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animEffect transition="in" filter="fade">
                                      <p:cBhvr>
                                        <p:cTn id="23" dur="1000"/>
                                        <p:tgtEl>
                                          <p:spTgt spid="11"/>
                                        </p:tgtEl>
                                      </p:cBhvr>
                                    </p:animEffect>
                                  </p:childTnLst>
                                </p:cTn>
                              </p:par>
                              <p:par>
                                <p:cTn id="24" presetID="50" presetClass="entr" presetSubtype="0" decel="10000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1000" fill="hold"/>
                                        <p:tgtEl>
                                          <p:spTgt spid="12"/>
                                        </p:tgtEl>
                                        <p:attrNameLst>
                                          <p:attrName>ppt_w</p:attrName>
                                        </p:attrNameLst>
                                      </p:cBhvr>
                                      <p:tavLst>
                                        <p:tav tm="0">
                                          <p:val>
                                            <p:strVal val="#ppt_w+.3"/>
                                          </p:val>
                                        </p:tav>
                                        <p:tav tm="100000">
                                          <p:val>
                                            <p:strVal val="#ppt_w"/>
                                          </p:val>
                                        </p:tav>
                                      </p:tavLst>
                                    </p:anim>
                                    <p:anim calcmode="lin" valueType="num">
                                      <p:cBhvr>
                                        <p:cTn id="27" dur="1000" fill="hold"/>
                                        <p:tgtEl>
                                          <p:spTgt spid="12"/>
                                        </p:tgtEl>
                                        <p:attrNameLst>
                                          <p:attrName>ppt_h</p:attrName>
                                        </p:attrNameLst>
                                      </p:cBhvr>
                                      <p:tavLst>
                                        <p:tav tm="0">
                                          <p:val>
                                            <p:strVal val="#ppt_h"/>
                                          </p:val>
                                        </p:tav>
                                        <p:tav tm="100000">
                                          <p:val>
                                            <p:strVal val="#ppt_h"/>
                                          </p:val>
                                        </p:tav>
                                      </p:tavLst>
                                    </p:anim>
                                    <p:animEffect transition="in" filter="fade">
                                      <p:cBhvr>
                                        <p:cTn id="28" dur="1000"/>
                                        <p:tgtEl>
                                          <p:spTgt spid="12"/>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par>
                                <p:cTn id="33" presetID="14" presetClass="entr" presetSubtype="1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randombar(horizontal)">
                                      <p:cBhvr>
                                        <p:cTn id="35" dur="500"/>
                                        <p:tgtEl>
                                          <p:spTgt spid="15"/>
                                        </p:tgtEl>
                                      </p:cBhvr>
                                    </p:animEffect>
                                  </p:childTnLst>
                                </p:cTn>
                              </p:par>
                            </p:childTnLst>
                          </p:cTn>
                        </p:par>
                        <p:par>
                          <p:cTn id="36" fill="hold">
                            <p:stCondLst>
                              <p:cond delay="3000"/>
                            </p:stCondLst>
                            <p:childTnLst>
                              <p:par>
                                <p:cTn id="37" presetID="14" presetClass="entr" presetSubtype="10"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randombar(horizontal)">
                                      <p:cBhvr>
                                        <p:cTn id="39" dur="500"/>
                                        <p:tgtEl>
                                          <p:spTgt spid="20"/>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randombar(horizontal)">
                                      <p:cBhvr>
                                        <p:cTn id="42" dur="500"/>
                                        <p:tgtEl>
                                          <p:spTgt spid="40"/>
                                        </p:tgtEl>
                                      </p:cBhvr>
                                    </p:animEffect>
                                  </p:childTnLst>
                                </p:cTn>
                              </p:par>
                            </p:childTnLst>
                          </p:cTn>
                        </p:par>
                        <p:par>
                          <p:cTn id="43" fill="hold">
                            <p:stCondLst>
                              <p:cond delay="3500"/>
                            </p:stCondLst>
                            <p:childTnLst>
                              <p:par>
                                <p:cTn id="44" presetID="14" presetClass="entr" presetSubtype="1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randombar(horizontal)">
                                      <p:cBhvr>
                                        <p:cTn id="46" dur="500"/>
                                        <p:tgtEl>
                                          <p:spTgt spid="3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randombar(horizontal)">
                                      <p:cBhvr>
                                        <p:cTn id="49" dur="500"/>
                                        <p:tgtEl>
                                          <p:spTgt spid="42"/>
                                        </p:tgtEl>
                                      </p:cBhvr>
                                    </p:animEffect>
                                  </p:childTnLst>
                                </p:cTn>
                              </p:par>
                            </p:childTnLst>
                          </p:cTn>
                        </p:par>
                        <p:par>
                          <p:cTn id="50" fill="hold">
                            <p:stCondLst>
                              <p:cond delay="4000"/>
                            </p:stCondLst>
                            <p:childTnLst>
                              <p:par>
                                <p:cTn id="51" presetID="14" presetClass="entr" presetSubtype="1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randombar(horizontal)">
                                      <p:cBhvr>
                                        <p:cTn id="53" dur="500"/>
                                        <p:tgtEl>
                                          <p:spTgt spid="30"/>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randombar(horizontal)">
                                      <p:cBhvr>
                                        <p:cTn id="5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0" grpId="0" bldLvl="0" animBg="1"/>
      <p:bldP spid="22" grpId="0" bldLvl="0" animBg="1"/>
      <p:bldP spid="9" grpId="0"/>
      <p:bldP spid="9" grpId="1"/>
      <p:bldP spid="40" grpId="0"/>
      <p:bldP spid="40" grpId="1"/>
      <p:bldP spid="41" grpId="0"/>
      <p:bldP spid="41" grpId="1"/>
      <p:bldP spid="42" grpId="0"/>
      <p:bldP spid="42" grpId="1"/>
      <p:bldP spid="44" grpId="0"/>
      <p:bldP spid="44"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矩形 9"/>
          <p:cNvSpPr/>
          <p:nvPr/>
        </p:nvSpPr>
        <p:spPr>
          <a:xfrm flipH="1">
            <a:off x="0" y="670560"/>
            <a:ext cx="12191365" cy="97790"/>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179070" y="408305"/>
            <a:ext cx="326390" cy="60452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56A0B9"/>
                  </a:gs>
                  <a:gs pos="100000">
                    <a:srgbClr val="5DBDC3"/>
                  </a:gs>
                </a:gsLst>
                <a:lin scaled="1"/>
              </a:gradFill>
            </a:endParaRPr>
          </a:p>
        </p:txBody>
      </p:sp>
      <p:sp>
        <p:nvSpPr>
          <p:cNvPr id="2" name="矩形 1"/>
          <p:cNvSpPr/>
          <p:nvPr/>
        </p:nvSpPr>
        <p:spPr>
          <a:xfrm>
            <a:off x="179070" y="1275080"/>
            <a:ext cx="6680267" cy="2442475"/>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TRP channels with their nine subfamilies are classified by sequence similarity, resulting in this superfamily's tremendous physiological functional diversity. Because TRP channels also play essential roles in cellular signaling and allow the host cell to respond to benign or detrimental environmental changes.</a:t>
            </a:r>
            <a:endParaRPr lang="zh-CN" altLang="en-US" sz="2000" dirty="0">
              <a:solidFill>
                <a:schemeClr val="tx1"/>
              </a:solidFill>
            </a:endParaRPr>
          </a:p>
        </p:txBody>
      </p:sp>
      <p:sp>
        <p:nvSpPr>
          <p:cNvPr id="5" name="箭头: 虚尾 4">
            <a:extLst>
              <a:ext uri="{FF2B5EF4-FFF2-40B4-BE49-F238E27FC236}">
                <a16:creationId xmlns:a16="http://schemas.microsoft.com/office/drawing/2014/main" id="{EBB07CDD-1780-1479-F8DD-F395CB0DEEF7}"/>
              </a:ext>
            </a:extLst>
          </p:cNvPr>
          <p:cNvSpPr/>
          <p:nvPr/>
        </p:nvSpPr>
        <p:spPr>
          <a:xfrm rot="1535051">
            <a:off x="4852197" y="3924850"/>
            <a:ext cx="1616987" cy="909019"/>
          </a:xfrm>
          <a:prstGeom prst="striped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D617B31E-32F2-5D1D-1DCB-E834D41AFBEC}"/>
              </a:ext>
            </a:extLst>
          </p:cNvPr>
          <p:cNvSpPr/>
          <p:nvPr/>
        </p:nvSpPr>
        <p:spPr>
          <a:xfrm>
            <a:off x="6667837" y="4197698"/>
            <a:ext cx="5417606" cy="2442475"/>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solidFill>
              </a:rPr>
              <a:t>Understanding how each TRP channel responds to its unique forms of activation energy is critical and crucial as its impairment may lead to several diseases, especially carcinogenesis.</a:t>
            </a:r>
            <a:endParaRPr lang="zh-CN" altLang="en-US" sz="2800" dirty="0">
              <a:solidFill>
                <a:schemeClr val="tx1"/>
              </a:solidFill>
            </a:endParaRPr>
          </a:p>
        </p:txBody>
      </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900" decel="100000" fill="hold"/>
                                        <p:tgtEl>
                                          <p:spTgt spid="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 grpId="0" bldLvl="0" animBg="1"/>
      <p:bldP spid="2" grpId="0" animBg="1"/>
      <p:bldP spid="2" grpId="1" animBg="1"/>
      <p:bldP spid="6" grpId="0" animBg="1"/>
      <p:bldP spid="6"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矩形 9"/>
          <p:cNvSpPr/>
          <p:nvPr/>
        </p:nvSpPr>
        <p:spPr>
          <a:xfrm flipH="1">
            <a:off x="0" y="670560"/>
            <a:ext cx="12191365" cy="97790"/>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179070" y="408305"/>
            <a:ext cx="326390" cy="60452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56A0B9"/>
                  </a:gs>
                  <a:gs pos="100000">
                    <a:srgbClr val="5DBDC3"/>
                  </a:gs>
                </a:gsLst>
                <a:lin scaled="1"/>
              </a:gradFill>
            </a:endParaRPr>
          </a:p>
        </p:txBody>
      </p:sp>
      <p:sp>
        <p:nvSpPr>
          <p:cNvPr id="9" name="文本框 8"/>
          <p:cNvSpPr txBox="1"/>
          <p:nvPr/>
        </p:nvSpPr>
        <p:spPr>
          <a:xfrm>
            <a:off x="514350" y="70869"/>
            <a:ext cx="3931375" cy="584775"/>
          </a:xfrm>
          <a:prstGeom prst="rect">
            <a:avLst/>
          </a:prstGeom>
          <a:noFill/>
        </p:spPr>
        <p:txBody>
          <a:bodyPr vert="horz" wrap="square" rtlCol="0">
            <a:spAutoFit/>
          </a:bodyPr>
          <a:lstStyle/>
          <a:p>
            <a:pPr algn="ctr"/>
            <a:r>
              <a:rPr lang="en-US" altLang="zh-CN" sz="3200" b="1" i="1" dirty="0">
                <a:solidFill>
                  <a:schemeClr val="tx2">
                    <a:lumMod val="75000"/>
                    <a:lumOff val="25000"/>
                  </a:schemeClr>
                </a:solidFill>
              </a:rPr>
              <a:t> pancreatic cancer</a:t>
            </a:r>
            <a:endParaRPr lang="zh-CN" altLang="en-US" sz="4000" b="1" i="1" dirty="0">
              <a:solidFill>
                <a:schemeClr val="tx2">
                  <a:lumMod val="75000"/>
                  <a:lumOff val="25000"/>
                </a:schemeClr>
              </a:solidFill>
              <a:latin typeface="汉仪铸字招牌黑简" panose="00020600040101010101" charset="-122"/>
              <a:ea typeface="汉仪铸字招牌黑简" panose="00020600040101010101" charset="-122"/>
              <a:cs typeface="+mn-ea"/>
              <a:sym typeface="+mn-lt"/>
            </a:endParaRPr>
          </a:p>
        </p:txBody>
      </p:sp>
      <p:graphicFrame>
        <p:nvGraphicFramePr>
          <p:cNvPr id="4" name="图示 3">
            <a:extLst>
              <a:ext uri="{FF2B5EF4-FFF2-40B4-BE49-F238E27FC236}">
                <a16:creationId xmlns:a16="http://schemas.microsoft.com/office/drawing/2014/main" id="{222AB54F-C0EC-E672-42BB-7968ABAA56E3}"/>
              </a:ext>
            </a:extLst>
          </p:cNvPr>
          <p:cNvGraphicFramePr/>
          <p:nvPr>
            <p:extLst>
              <p:ext uri="{D42A27DB-BD31-4B8C-83A1-F6EECF244321}">
                <p14:modId xmlns:p14="http://schemas.microsoft.com/office/powerpoint/2010/main" val="3810830937"/>
              </p:ext>
            </p:extLst>
          </p:nvPr>
        </p:nvGraphicFramePr>
        <p:xfrm>
          <a:off x="5103323" y="2281955"/>
          <a:ext cx="7088042" cy="33055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图片 10">
            <a:extLst>
              <a:ext uri="{FF2B5EF4-FFF2-40B4-BE49-F238E27FC236}">
                <a16:creationId xmlns:a16="http://schemas.microsoft.com/office/drawing/2014/main" id="{8AFFA2C9-8E10-A596-966F-BFE171D86220}"/>
              </a:ext>
            </a:extLst>
          </p:cNvPr>
          <p:cNvPicPr>
            <a:picLocks noChangeAspect="1"/>
          </p:cNvPicPr>
          <p:nvPr/>
        </p:nvPicPr>
        <p:blipFill>
          <a:blip r:embed="rId9"/>
          <a:stretch>
            <a:fillRect/>
          </a:stretch>
        </p:blipFill>
        <p:spPr>
          <a:xfrm>
            <a:off x="105196" y="1916428"/>
            <a:ext cx="4887589" cy="3671123"/>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p:spPr>
      </p:pic>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 grpId="0" bldLvl="0" animBg="1"/>
      <p:bldP spid="9" grpId="0"/>
      <p:bldP spid="9"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856-4211-5784-92FF-E0E952531BB0}"/>
              </a:ext>
            </a:extLst>
          </p:cNvPr>
          <p:cNvSpPr>
            <a:spLocks noGrp="1"/>
          </p:cNvSpPr>
          <p:nvPr>
            <p:ph type="title"/>
          </p:nvPr>
        </p:nvSpPr>
        <p:spPr>
          <a:xfrm>
            <a:off x="524741" y="620392"/>
            <a:ext cx="3808268" cy="5504688"/>
          </a:xfrm>
        </p:spPr>
        <p:txBody>
          <a:bodyPr>
            <a:normAutofit/>
          </a:bodyPr>
          <a:lstStyle/>
          <a:p>
            <a:endParaRPr lang="en-NZ" sz="6000" dirty="0">
              <a:solidFill>
                <a:schemeClr val="accent5"/>
              </a:solidFill>
            </a:endParaRPr>
          </a:p>
        </p:txBody>
      </p:sp>
      <p:graphicFrame>
        <p:nvGraphicFramePr>
          <p:cNvPr id="37" name="Content Placeholder 2">
            <a:extLst>
              <a:ext uri="{FF2B5EF4-FFF2-40B4-BE49-F238E27FC236}">
                <a16:creationId xmlns:a16="http://schemas.microsoft.com/office/drawing/2014/main" id="{D1D5C6C8-52E5-1DEE-5ECE-0AA4AFBB4464}"/>
              </a:ext>
            </a:extLst>
          </p:cNvPr>
          <p:cNvGraphicFramePr>
            <a:graphicFrameLocks noGrp="1"/>
          </p:cNvGraphicFramePr>
          <p:nvPr>
            <p:ph idx="1"/>
            <p:extLst>
              <p:ext uri="{D42A27DB-BD31-4B8C-83A1-F6EECF244321}">
                <p14:modId xmlns:p14="http://schemas.microsoft.com/office/powerpoint/2010/main" val="278736968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图片 10">
            <a:extLst>
              <a:ext uri="{FF2B5EF4-FFF2-40B4-BE49-F238E27FC236}">
                <a16:creationId xmlns:a16="http://schemas.microsoft.com/office/drawing/2014/main" id="{79612466-BB59-87B6-6F10-26D6A39EBD88}"/>
              </a:ext>
            </a:extLst>
          </p:cNvPr>
          <p:cNvPicPr>
            <a:picLocks noChangeAspect="1"/>
          </p:cNvPicPr>
          <p:nvPr/>
        </p:nvPicPr>
        <p:blipFill>
          <a:blip r:embed="rId7"/>
          <a:stretch>
            <a:fillRect/>
          </a:stretch>
        </p:blipFill>
        <p:spPr>
          <a:xfrm>
            <a:off x="105196" y="1916428"/>
            <a:ext cx="4887589" cy="3671123"/>
          </a:xfrm>
          <a:prstGeom prst="round2DiagRect">
            <a:avLst>
              <a:gd name="adj1" fmla="val 16667"/>
              <a:gd name="adj2" fmla="val 0"/>
            </a:avLst>
          </a:prstGeom>
          <a:noFill/>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7170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 name="矩形 9"/>
          <p:cNvSpPr/>
          <p:nvPr/>
        </p:nvSpPr>
        <p:spPr>
          <a:xfrm flipH="1">
            <a:off x="0" y="670560"/>
            <a:ext cx="12191365" cy="97790"/>
          </a:xfrm>
          <a:prstGeom prst="rect">
            <a:avLst/>
          </a:prstGeom>
          <a:gradFill>
            <a:gsLst>
              <a:gs pos="44000">
                <a:srgbClr val="C2E5FB">
                  <a:alpha val="80000"/>
                </a:srgbClr>
              </a:gs>
              <a:gs pos="0">
                <a:srgbClr val="5CABCC">
                  <a:alpha val="80000"/>
                </a:srgbClr>
              </a:gs>
              <a:gs pos="100000">
                <a:srgbClr val="5F91B2">
                  <a:alpha val="80000"/>
                </a:srgbClr>
              </a:gs>
            </a:gsLst>
            <a:lin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179070" y="408305"/>
            <a:ext cx="326390" cy="604520"/>
          </a:xfrm>
          <a:prstGeom prst="round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0">
                    <a:srgbClr val="56A0B9"/>
                  </a:gs>
                  <a:gs pos="100000">
                    <a:srgbClr val="5DBDC3"/>
                  </a:gs>
                </a:gsLst>
                <a:lin scaled="1"/>
              </a:gradFill>
            </a:endParaRPr>
          </a:p>
        </p:txBody>
      </p:sp>
      <p:sp>
        <p:nvSpPr>
          <p:cNvPr id="4" name="流程图: 顺序访问存储器 3">
            <a:extLst>
              <a:ext uri="{FF2B5EF4-FFF2-40B4-BE49-F238E27FC236}">
                <a16:creationId xmlns:a16="http://schemas.microsoft.com/office/drawing/2014/main" id="{01D871CB-01B0-2D7B-F0E2-C52CE2EC6C68}"/>
              </a:ext>
            </a:extLst>
          </p:cNvPr>
          <p:cNvSpPr/>
          <p:nvPr/>
        </p:nvSpPr>
        <p:spPr>
          <a:xfrm>
            <a:off x="946768" y="1836892"/>
            <a:ext cx="4588184" cy="3034513"/>
          </a:xfrm>
          <a:prstGeom prst="flowChartMagneticTape">
            <a:avLst/>
          </a:prstGeom>
          <a:ln>
            <a:noFill/>
          </a:ln>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rtlCol="0" anchor="ctr"/>
          <a:lstStyle/>
          <a:p>
            <a:r>
              <a:rPr lang="zh-CN" altLang="en-US" sz="2000" dirty="0"/>
              <a:t>Scientific research on this topic has witnessed steady development in the past few years in understanding the molecular mechanisms that underlie TRP channel disturbance. </a:t>
            </a:r>
          </a:p>
        </p:txBody>
      </p:sp>
      <p:sp>
        <p:nvSpPr>
          <p:cNvPr id="12" name="文本框 11">
            <a:extLst>
              <a:ext uri="{FF2B5EF4-FFF2-40B4-BE49-F238E27FC236}">
                <a16:creationId xmlns:a16="http://schemas.microsoft.com/office/drawing/2014/main" id="{D062F7BF-2AEE-5E80-F820-8AABDA57404B}"/>
              </a:ext>
            </a:extLst>
          </p:cNvPr>
          <p:cNvSpPr txBox="1"/>
          <p:nvPr/>
        </p:nvSpPr>
        <p:spPr>
          <a:xfrm>
            <a:off x="5987790" y="3820472"/>
            <a:ext cx="6097348" cy="1569660"/>
          </a:xfrm>
          <a:prstGeom prst="rect">
            <a:avLst/>
          </a:prstGeom>
          <a:noFill/>
        </p:spPr>
        <p:txBody>
          <a:bodyPr wrap="square">
            <a:spAutoFit/>
          </a:bodyPr>
          <a:lstStyle/>
          <a:p>
            <a:r>
              <a:rPr lang="zh-CN" altLang="en-US" sz="3200" b="1" i="1" dirty="0"/>
              <a:t>TRP channels have been reported to be associated with several cancers. </a:t>
            </a:r>
          </a:p>
        </p:txBody>
      </p:sp>
    </p:spTree>
    <p:custDataLst>
      <p:tags r:id="rId1"/>
    </p:custDataLst>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22"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7.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9.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2338</Words>
  <Application>Microsoft Office PowerPoint</Application>
  <PresentationFormat>Widescreen</PresentationFormat>
  <Paragraphs>83</Paragraphs>
  <Slides>25</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微软雅黑</vt:lpstr>
      <vt:lpstr>Segoe UI Web (West European)</vt:lpstr>
      <vt:lpstr>汉仪中简黑简</vt:lpstr>
      <vt:lpstr>汉仪铸字招牌黑简</vt:lpstr>
      <vt:lpstr>Arial</vt:lpstr>
      <vt:lpstr>Calibri</vt:lpstr>
      <vt:lpstr>Times New Roman</vt:lpstr>
      <vt:lpstr>Wingdings</vt:lpstr>
      <vt:lpstr>Office 主题​​</vt:lpstr>
      <vt:lpstr>PRESENTATION [ECB 2023] The 2nd International Electronic Conference on Biomedicines  </vt:lpstr>
      <vt:lpstr>Short Biography:  Prof. Dr. AK Taha / MBCHB, MMED, MD/PHD Auckland, New Zealand.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vt:lpstr>
      <vt:lpstr>PowerPoint Presentation</vt:lpstr>
      <vt:lpstr>Pancreatic Ductal Adenocarcinoma (PDAC) </vt:lpstr>
      <vt:lpstr>PowerPoint Presentation</vt:lpstr>
      <vt:lpstr>PowerPoint Presentation</vt:lpstr>
      <vt:lpstr>Role of TRP Channels in Pancreatic Ductal Adenocarcinoma (PDAC) </vt:lpstr>
      <vt:lpstr>Table 1: Recent studies have shown a role for TRP channels in PDAC. </vt:lpstr>
      <vt:lpstr>PowerPoint Presentation</vt:lpstr>
      <vt:lpstr>PowerPoint Presentation</vt:lpstr>
      <vt:lpstr>Results and Discussion </vt:lpstr>
      <vt:lpstr>PowerPoint Presentation</vt:lpstr>
      <vt:lpstr>PowerPoint Presentation</vt:lpstr>
      <vt:lpstr>Conclusions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86139</dc:creator>
  <cp:lastModifiedBy>a2120</cp:lastModifiedBy>
  <cp:revision>160</cp:revision>
  <dcterms:created xsi:type="dcterms:W3CDTF">2019-06-19T02:08:00Z</dcterms:created>
  <dcterms:modified xsi:type="dcterms:W3CDTF">2023-02-04T11:52:58Z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KSOTemplateUUID">
    <vt:lpwstr>v1.0_mb_BWaeEAmY+hJ3e3DUdsx5SA==</vt:lpwstr>
  </property>
  <property fmtid="{D5CDD505-2E9C-101B-9397-08002B2CF9AE}" pid="4" name="ICV">
    <vt:lpwstr>25E00C82C34A47B18DF4A8564EF9BA22</vt:lpwstr>
  </property>
</Properties>
</file>