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6699"/>
    <a:srgbClr val="CC00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434" autoAdjust="0"/>
  </p:normalViewPr>
  <p:slideViewPr>
    <p:cSldViewPr snapToGrid="0">
      <p:cViewPr>
        <p:scale>
          <a:sx n="40" d="100"/>
          <a:sy n="40" d="100"/>
        </p:scale>
        <p:origin x="684" y="-3597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43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06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17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5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8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11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8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8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33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13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85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3772-7802-4DD5-BBA9-3F98CFD6DC37}" type="datetimeFigureOut">
              <a:rPr lang="en-IN" smtClean="0"/>
              <a:t>09-02-2023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E8A3-59B7-4D1E-973A-9A8B2E492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464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C78FE9-DF5A-271E-1E9C-0FAD3758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360" y="14916195"/>
            <a:ext cx="11773104" cy="741351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F0213E9-FFAD-8D83-8C3B-F456DC986F81}"/>
              </a:ext>
            </a:extLst>
          </p:cNvPr>
          <p:cNvGrpSpPr/>
          <p:nvPr/>
        </p:nvGrpSpPr>
        <p:grpSpPr>
          <a:xfrm>
            <a:off x="203970" y="9168586"/>
            <a:ext cx="12017671" cy="5728253"/>
            <a:chOff x="188822" y="7638446"/>
            <a:chExt cx="12017671" cy="57282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6505F3E-3C10-395E-056B-1C2A061C04E9}"/>
                </a:ext>
              </a:extLst>
            </p:cNvPr>
            <p:cNvGrpSpPr/>
            <p:nvPr/>
          </p:nvGrpSpPr>
          <p:grpSpPr>
            <a:xfrm>
              <a:off x="7335594" y="7638446"/>
              <a:ext cx="4668240" cy="5619623"/>
              <a:chOff x="0" y="1790472"/>
              <a:chExt cx="2348223" cy="338744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60CFFB9-8F47-0842-C16B-902E80624278}"/>
                  </a:ext>
                </a:extLst>
              </p:cNvPr>
              <p:cNvGrpSpPr/>
              <p:nvPr/>
            </p:nvGrpSpPr>
            <p:grpSpPr>
              <a:xfrm rot="10800000" flipH="1">
                <a:off x="0" y="1790472"/>
                <a:ext cx="2321590" cy="3074918"/>
                <a:chOff x="0" y="1765565"/>
                <a:chExt cx="3737472" cy="5103839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319926E-5158-F9EA-B93A-B0B3B982668F}"/>
                    </a:ext>
                  </a:extLst>
                </p:cNvPr>
                <p:cNvSpPr/>
                <p:nvPr/>
              </p:nvSpPr>
              <p:spPr>
                <a:xfrm>
                  <a:off x="0" y="5484117"/>
                  <a:ext cx="2633691" cy="62967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91DB963-D3D7-74C0-D09C-3B362E4F8042}"/>
                    </a:ext>
                  </a:extLst>
                </p:cNvPr>
                <p:cNvSpPr/>
                <p:nvPr/>
              </p:nvSpPr>
              <p:spPr>
                <a:xfrm>
                  <a:off x="0" y="5647468"/>
                  <a:ext cx="2633691" cy="28563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D881904-F372-39C4-A5B1-DC0E74D6C9C9}"/>
                    </a:ext>
                  </a:extLst>
                </p:cNvPr>
                <p:cNvSpPr/>
                <p:nvPr/>
              </p:nvSpPr>
              <p:spPr>
                <a:xfrm rot="5400000">
                  <a:off x="1490038" y="4494430"/>
                  <a:ext cx="2633691" cy="62967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593FB56-DBB0-DEEA-5626-2A095C8B9D30}"/>
                    </a:ext>
                  </a:extLst>
                </p:cNvPr>
                <p:cNvSpPr/>
                <p:nvPr/>
              </p:nvSpPr>
              <p:spPr>
                <a:xfrm rot="5400000">
                  <a:off x="1490038" y="4657781"/>
                  <a:ext cx="2633691" cy="28563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A8E967E5-8972-5DAE-A596-0710A01F5187}"/>
                    </a:ext>
                  </a:extLst>
                </p:cNvPr>
                <p:cNvSpPr/>
                <p:nvPr/>
              </p:nvSpPr>
              <p:spPr>
                <a:xfrm rot="7959102">
                  <a:off x="2584890" y="5716821"/>
                  <a:ext cx="1259354" cy="1045811"/>
                </a:xfrm>
                <a:prstGeom prst="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06DF055-1DC7-7648-6699-5D1A50E57A21}"/>
                    </a:ext>
                  </a:extLst>
                </p:cNvPr>
                <p:cNvSpPr/>
                <p:nvPr/>
              </p:nvSpPr>
              <p:spPr>
                <a:xfrm rot="2580722">
                  <a:off x="2803333" y="5146288"/>
                  <a:ext cx="76934" cy="119177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DAA0FF3-715D-E372-0B9D-36F091D506F1}"/>
                    </a:ext>
                  </a:extLst>
                </p:cNvPr>
                <p:cNvSpPr/>
                <p:nvPr/>
              </p:nvSpPr>
              <p:spPr>
                <a:xfrm>
                  <a:off x="2048532" y="3326102"/>
                  <a:ext cx="1516699" cy="26647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id="{4DD0559A-CC2B-7411-3B97-5B5DE101658D}"/>
                    </a:ext>
                  </a:extLst>
                </p:cNvPr>
                <p:cNvSpPr/>
                <p:nvPr/>
              </p:nvSpPr>
              <p:spPr>
                <a:xfrm>
                  <a:off x="2492044" y="1765566"/>
                  <a:ext cx="629677" cy="1615258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68661818-A50C-4840-DF6C-57E6400A6C85}"/>
                    </a:ext>
                  </a:extLst>
                </p:cNvPr>
                <p:cNvSpPr/>
                <p:nvPr/>
              </p:nvSpPr>
              <p:spPr>
                <a:xfrm>
                  <a:off x="2664065" y="1765565"/>
                  <a:ext cx="285637" cy="1606590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146CFF-DF55-0866-B9E3-373275E10DB5}"/>
                  </a:ext>
                </a:extLst>
              </p:cNvPr>
              <p:cNvSpPr/>
              <p:nvPr/>
            </p:nvSpPr>
            <p:spPr>
              <a:xfrm>
                <a:off x="1147005" y="4897421"/>
                <a:ext cx="1201218" cy="28049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30731FA-DB67-D197-6487-75A3F6180DA5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 flipV="1">
                <a:off x="1747614" y="4552418"/>
                <a:ext cx="367264" cy="34500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77C47B4-DB43-6598-65E4-FF6262616BC5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 flipV="1">
                <a:off x="1747614" y="4820287"/>
                <a:ext cx="313792" cy="7713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E9737E9-9EF4-D1C3-6D85-261D7E5D92DC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 flipH="1" flipV="1">
                <a:off x="1433107" y="4820287"/>
                <a:ext cx="314507" cy="7713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C16EB7E-73BC-9CC3-3DDB-B2A090B538C1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 flipH="1" flipV="1">
                <a:off x="1379635" y="4552417"/>
                <a:ext cx="367979" cy="34500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160A6B-926F-B008-8ED1-24C6FFA97EDC}"/>
                </a:ext>
              </a:extLst>
            </p:cNvPr>
            <p:cNvGrpSpPr/>
            <p:nvPr/>
          </p:nvGrpSpPr>
          <p:grpSpPr>
            <a:xfrm>
              <a:off x="188822" y="8101820"/>
              <a:ext cx="12017671" cy="5264879"/>
              <a:chOff x="188822" y="8101820"/>
              <a:chExt cx="12017671" cy="5264879"/>
            </a:xfrm>
          </p:grpSpPr>
          <p:pic>
            <p:nvPicPr>
              <p:cNvPr id="23" name="Picture 22" descr="A picture containing camera, projector&#10;&#10;Description automatically generated">
                <a:extLst>
                  <a:ext uri="{FF2B5EF4-FFF2-40B4-BE49-F238E27FC236}">
                    <a16:creationId xmlns:a16="http://schemas.microsoft.com/office/drawing/2014/main" id="{EB128A0A-52EA-E389-5B9B-B144E2283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22" y="8101821"/>
                <a:ext cx="6983860" cy="5241134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82CEE16-D894-9BB4-577F-D5AF40B3E36D}"/>
                  </a:ext>
                </a:extLst>
              </p:cNvPr>
              <p:cNvSpPr/>
              <p:nvPr/>
            </p:nvSpPr>
            <p:spPr>
              <a:xfrm>
                <a:off x="2932022" y="9444464"/>
                <a:ext cx="1106905" cy="1251285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2789823-FEA0-FE8F-B677-98AFB6476C73}"/>
                  </a:ext>
                </a:extLst>
              </p:cNvPr>
              <p:cNvSpPr/>
              <p:nvPr/>
            </p:nvSpPr>
            <p:spPr>
              <a:xfrm>
                <a:off x="7172682" y="8101820"/>
                <a:ext cx="5033811" cy="524113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93B83C6-D713-3F8D-7A6D-D46FBD941C75}"/>
                  </a:ext>
                </a:extLst>
              </p:cNvPr>
              <p:cNvCxnSpPr>
                <a:cxnSpLocks/>
                <a:stCxn id="36" idx="0"/>
              </p:cNvCxnSpPr>
              <p:nvPr/>
            </p:nvCxnSpPr>
            <p:spPr>
              <a:xfrm flipV="1">
                <a:off x="3485475" y="8101820"/>
                <a:ext cx="3665043" cy="134264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BB5D508-2012-CD7D-6622-55C193D9C178}"/>
                  </a:ext>
                </a:extLst>
              </p:cNvPr>
              <p:cNvCxnSpPr>
                <a:cxnSpLocks/>
                <a:stCxn id="36" idx="4"/>
              </p:cNvCxnSpPr>
              <p:nvPr/>
            </p:nvCxnSpPr>
            <p:spPr>
              <a:xfrm>
                <a:off x="3485475" y="10695749"/>
                <a:ext cx="3654374" cy="2670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BA63F-DDDB-7C32-CE5D-3EFBFD40A222}"/>
                  </a:ext>
                </a:extLst>
              </p:cNvPr>
              <p:cNvSpPr txBox="1"/>
              <p:nvPr/>
            </p:nvSpPr>
            <p:spPr>
              <a:xfrm>
                <a:off x="10973606" y="8303845"/>
                <a:ext cx="1132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/>
                  <a:t>Mirror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0F1817-CEA6-C367-05A5-5B24072A5FD1}"/>
                  </a:ext>
                </a:extLst>
              </p:cNvPr>
              <p:cNvSpPr txBox="1"/>
              <p:nvPr/>
            </p:nvSpPr>
            <p:spPr>
              <a:xfrm>
                <a:off x="8961727" y="10760711"/>
                <a:ext cx="843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/>
                  <a:t>Lens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726902-D097-F6B0-2852-36A627922963}"/>
                  </a:ext>
                </a:extLst>
              </p:cNvPr>
              <p:cNvSpPr txBox="1"/>
              <p:nvPr/>
            </p:nvSpPr>
            <p:spPr>
              <a:xfrm>
                <a:off x="9688891" y="12758965"/>
                <a:ext cx="2311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/>
                  <a:t>Sapphire Glass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3C14FA-D4DF-2D41-CA74-2B2FEA8B42FA}"/>
                  </a:ext>
                </a:extLst>
              </p:cNvPr>
              <p:cNvSpPr txBox="1"/>
              <p:nvPr/>
            </p:nvSpPr>
            <p:spPr>
              <a:xfrm>
                <a:off x="9040067" y="11697178"/>
                <a:ext cx="1356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/>
                  <a:t>Ejection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92C249-4461-8286-1898-1B36C272A9C1}"/>
                  </a:ext>
                </a:extLst>
              </p:cNvPr>
              <p:cNvSpPr txBox="1"/>
              <p:nvPr/>
            </p:nvSpPr>
            <p:spPr>
              <a:xfrm>
                <a:off x="8701714" y="8424871"/>
                <a:ext cx="950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/>
                  <a:t>Laser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3B26F0D-0702-D3AB-0853-21379ECA65A0}"/>
                  </a:ext>
                </a:extLst>
              </p:cNvPr>
              <p:cNvSpPr txBox="1"/>
              <p:nvPr/>
            </p:nvSpPr>
            <p:spPr>
              <a:xfrm rot="5400000">
                <a:off x="10334379" y="9830114"/>
                <a:ext cx="950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/>
                  <a:t>Laser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F0529C0-6DAB-CE65-4762-6AE5D2530050}"/>
              </a:ext>
            </a:extLst>
          </p:cNvPr>
          <p:cNvSpPr txBox="1"/>
          <p:nvPr/>
        </p:nvSpPr>
        <p:spPr>
          <a:xfrm>
            <a:off x="0" y="58419"/>
            <a:ext cx="21383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Amasis MT Pro Black" panose="02040A04050005020304" pitchFamily="18" charset="0"/>
              </a:rPr>
              <a:t>Imaging with Diffractive Axicons rapidly milled on Sapphire by Femtosecond Laser Ablation</a:t>
            </a:r>
            <a:endParaRPr lang="en-AU" sz="8000" dirty="0">
              <a:latin typeface="Amasis MT Pro Black" panose="02040A040500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EA1F509-26A5-F2E7-A1EE-D6732C7002AD}"/>
              </a:ext>
            </a:extLst>
          </p:cNvPr>
          <p:cNvSpPr/>
          <p:nvPr/>
        </p:nvSpPr>
        <p:spPr>
          <a:xfrm>
            <a:off x="12401698" y="9423597"/>
            <a:ext cx="8968587" cy="5631905"/>
          </a:xfrm>
          <a:prstGeom prst="roundRect">
            <a:avLst>
              <a:gd name="adj" fmla="val 6358"/>
            </a:avLst>
          </a:prstGeom>
          <a:solidFill>
            <a:srgbClr val="00B050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GB" sz="2800" dirty="0"/>
              <a:t>PHAROS Laser (from Light Conversion, Lithuania)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Conditions: 200kHz, λ = 1030nm, 2.5W average power, 230fs pulse duration, and Mitutoyo Plan Apo NIR infinity corrected objective lens (0.14NA)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Two pulse bursts per ablation spot (with an exception for the axicon that did not use a pulse burst)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Conditions on Sample: Attenuated to 5 </a:t>
            </a:r>
            <a:r>
              <a:rPr lang="en-GB" sz="2800" dirty="0" err="1"/>
              <a:t>μJ</a:t>
            </a:r>
            <a:r>
              <a:rPr lang="en-GB" sz="2800" dirty="0"/>
              <a:t> to achieve the design ablation depth, spot diameter of d=8.9 </a:t>
            </a:r>
            <a:r>
              <a:rPr lang="en-GB" sz="2800" dirty="0" err="1"/>
              <a:t>μm</a:t>
            </a:r>
            <a:r>
              <a:rPr lang="en-GB" sz="2800" dirty="0"/>
              <a:t>, and Pulse energy of 69 TW/cm</a:t>
            </a:r>
            <a:r>
              <a:rPr lang="en-GB" sz="2800" baseline="30000" dirty="0"/>
              <a:t>2</a:t>
            </a:r>
            <a:r>
              <a:rPr lang="en-GB" sz="2800" dirty="0"/>
              <a:t> at a fluence of 16 J/cm</a:t>
            </a:r>
            <a:r>
              <a:rPr lang="en-GB" sz="2800" baseline="30000" dirty="0"/>
              <a:t>2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This is markedly larger than the ablation threshold of sapphire at ~2 J/cm</a:t>
            </a:r>
            <a:r>
              <a:rPr lang="en-GB" sz="2800" baseline="30000" dirty="0"/>
              <a:t>2</a:t>
            </a:r>
            <a:r>
              <a:rPr lang="en-GB" sz="2800" dirty="0"/>
              <a:t> and ~10 TW/cm</a:t>
            </a:r>
            <a:r>
              <a:rPr lang="en-GB" sz="2800" baseline="30000" dirty="0"/>
              <a:t>2</a:t>
            </a:r>
            <a:r>
              <a:rPr lang="en-GB" sz="2800" dirty="0"/>
              <a:t>.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6E9E010-3A11-7627-2682-4F54FDCE9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816" y="4048459"/>
            <a:ext cx="4792183" cy="2443072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low confidence">
            <a:extLst>
              <a:ext uri="{FF2B5EF4-FFF2-40B4-BE49-F238E27FC236}">
                <a16:creationId xmlns:a16="http://schemas.microsoft.com/office/drawing/2014/main" id="{4C093D29-D08C-AC9B-CA10-51D26370E3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26177" r="3415" b="26485"/>
          <a:stretch/>
        </p:blipFill>
        <p:spPr>
          <a:xfrm>
            <a:off x="14441171" y="6827773"/>
            <a:ext cx="6909474" cy="186981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2D7169-A75E-D9D0-D7A8-6ACD12986394}"/>
              </a:ext>
            </a:extLst>
          </p:cNvPr>
          <p:cNvSpPr/>
          <p:nvPr/>
        </p:nvSpPr>
        <p:spPr>
          <a:xfrm>
            <a:off x="42331" y="3811571"/>
            <a:ext cx="14255569" cy="5631905"/>
          </a:xfrm>
          <a:prstGeom prst="roundRect">
            <a:avLst>
              <a:gd name="adj" fmla="val 6358"/>
            </a:avLst>
          </a:prstGeom>
          <a:solidFill>
            <a:srgbClr val="00B050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tx1"/>
                </a:solidFill>
              </a:rPr>
              <a:t>Single pulse burst femtosecond laser fabrication will produce a flatter and smoother profile of axicons milled on sapphire compared to a pulse overlapped fabrication which will result in a damaged and a much rougher surface.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tx1"/>
                </a:solidFill>
              </a:rPr>
              <a:t>The fabrication of large area (sub-1 cm cross-section) micro-optical components in a short period of time (~ 10 min) and with lesser number of processing steps is highly desirable and cost-effective. 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tx1"/>
                </a:solidFill>
              </a:rPr>
              <a:t>We show manufacturing of three configurations the conventional axicon, a photon sieve axicon (PSA) and a sparse PSA directly milled onto a sapphire substrate. 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tx1"/>
                </a:solidFill>
              </a:rPr>
              <a:t>Debris was removed using </a:t>
            </a:r>
            <a:r>
              <a:rPr lang="en-GB" sz="2800" dirty="0" err="1">
                <a:solidFill>
                  <a:schemeClr val="tx1"/>
                </a:solidFill>
              </a:rPr>
              <a:t>IsoPropyl</a:t>
            </a:r>
            <a:r>
              <a:rPr lang="en-GB" sz="2800" dirty="0">
                <a:solidFill>
                  <a:schemeClr val="tx1"/>
                </a:solidFill>
              </a:rPr>
              <a:t> alcohol and potassium hydroxide and amorphous sapphire was redeposited under incoherent illumination to test the components for optical viability. 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tx1"/>
                </a:solidFill>
              </a:rPr>
              <a:t>A non-linear optical filter was used for cleaning noisy images which were generated by diffractive optical elements.</a:t>
            </a:r>
            <a:endParaRPr lang="en-AU" sz="2800" dirty="0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B9C059-1A74-A31D-4367-80FAA2ADFEBF}"/>
              </a:ext>
            </a:extLst>
          </p:cNvPr>
          <p:cNvGrpSpPr/>
          <p:nvPr/>
        </p:nvGrpSpPr>
        <p:grpSpPr>
          <a:xfrm>
            <a:off x="227276" y="15032631"/>
            <a:ext cx="11428502" cy="6987125"/>
            <a:chOff x="7071341" y="13911888"/>
            <a:chExt cx="14120886" cy="6954448"/>
          </a:xfrm>
        </p:grpSpPr>
        <p:pic>
          <p:nvPicPr>
            <p:cNvPr id="29" name="Picture 28" descr="Chart&#10;&#10;Description automatically generated">
              <a:extLst>
                <a:ext uri="{FF2B5EF4-FFF2-40B4-BE49-F238E27FC236}">
                  <a16:creationId xmlns:a16="http://schemas.microsoft.com/office/drawing/2014/main" id="{F1BAEA3C-B0C5-0AC5-5E53-24748EA55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41" y="17183291"/>
              <a:ext cx="14097878" cy="3683045"/>
            </a:xfrm>
            <a:prstGeom prst="rect">
              <a:avLst/>
            </a:prstGeom>
          </p:spPr>
        </p:pic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8190B98-E59B-3DF9-0664-75A871F43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" r="804"/>
            <a:stretch/>
          </p:blipFill>
          <p:spPr>
            <a:xfrm>
              <a:off x="7108217" y="13911888"/>
              <a:ext cx="14084010" cy="31625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1D12B9D-99E1-820B-38DA-4B87EAD0F36E}"/>
                  </a:ext>
                </a:extLst>
              </p:cNvPr>
              <p:cNvSpPr/>
              <p:nvPr/>
            </p:nvSpPr>
            <p:spPr>
              <a:xfrm>
                <a:off x="11655779" y="22047205"/>
                <a:ext cx="9685124" cy="4996868"/>
              </a:xfrm>
              <a:prstGeom prst="roundRect">
                <a:avLst>
                  <a:gd name="adj" fmla="val 6358"/>
                </a:avLst>
              </a:prstGeom>
              <a:solidFill>
                <a:srgbClr val="00B050"/>
              </a:solidFill>
              <a:ln w="762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Tx/>
                  <a:buChar char="-"/>
                </a:pPr>
                <a:r>
                  <a:rPr lang="en-GB" sz="2800" dirty="0"/>
                  <a:t>Intensity distribution obtained for an </a:t>
                </a:r>
                <a:r>
                  <a:rPr lang="en-GB" sz="2800" dirty="0">
                    <a:solidFill>
                      <a:srgbClr val="FFFF00"/>
                    </a:solidFill>
                  </a:rPr>
                  <a:t>axicon (a) and PSA (b) </a:t>
                </a:r>
                <a:r>
                  <a:rPr lang="en-GB" sz="2800" dirty="0"/>
                  <a:t>with their corresponding locally normalised intensity profiles of the line data </a:t>
                </a:r>
                <a:r>
                  <a:rPr lang="en-GB" sz="2800" dirty="0">
                    <a:solidFill>
                      <a:schemeClr val="bg1"/>
                    </a:solidFill>
                  </a:rPr>
                  <a:t>(c) and (d)</a:t>
                </a:r>
                <a:r>
                  <a:rPr lang="en-GB" sz="2800" dirty="0"/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sz="2800" dirty="0"/>
                  <a:t>Comparison of universally normalised intensity profile of the line data for both </a:t>
                </a:r>
                <a:r>
                  <a:rPr lang="en-GB" sz="2800" dirty="0">
                    <a:solidFill>
                      <a:schemeClr val="bg1"/>
                    </a:solidFill>
                  </a:rPr>
                  <a:t>axicon and PSA (e)</a:t>
                </a:r>
                <a:r>
                  <a:rPr lang="en-GB" sz="2800" dirty="0"/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sz="2800" dirty="0"/>
                  <a:t>Intensity pattern observed at a distance v from the diffractive optical element is given as a convolution of the complex amplitude with the quadratic phase function Q(1/v):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en-AU" sz="28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̅"/>
                              <m:ctrlPr>
                                <a:rPr lang="en-GB" sz="2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8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sz="2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800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800" i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GB" sz="2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i="1" dirty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800" i="1" dirty="0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800" i="1" dirty="0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800" i="0" dirty="0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i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AU" sz="2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sz="2800" b="0" i="1" dirty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800" i="1" dirty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AU" sz="2800" b="0" i="1" dirty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𝐷𝑂𝐸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r>
                                <a:rPr lang="en-GB" sz="280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GB" sz="2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sz="28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i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8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 marL="285750" indent="-285750">
                  <a:buFontTx/>
                  <a:buChar char="-"/>
                </a:pPr>
                <a:endParaRPr lang="en-GB" sz="2800" dirty="0"/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1D12B9D-99E1-820B-38DA-4B87EAD0F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779" y="22047205"/>
                <a:ext cx="9685124" cy="4996868"/>
              </a:xfrm>
              <a:prstGeom prst="roundRect">
                <a:avLst>
                  <a:gd name="adj" fmla="val 6358"/>
                </a:avLst>
              </a:prstGeom>
              <a:blipFill>
                <a:blip r:embed="rId8"/>
                <a:stretch>
                  <a:fillRect t="-361"/>
                </a:stretch>
              </a:blipFill>
              <a:ln w="762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DDA5043-4A84-E636-86A5-8D2CD1C16321}"/>
              </a:ext>
            </a:extLst>
          </p:cNvPr>
          <p:cNvSpPr/>
          <p:nvPr/>
        </p:nvSpPr>
        <p:spPr>
          <a:xfrm>
            <a:off x="42722" y="22045549"/>
            <a:ext cx="11613056" cy="3516087"/>
          </a:xfrm>
          <a:prstGeom prst="roundRect">
            <a:avLst>
              <a:gd name="adj" fmla="val 6358"/>
            </a:avLst>
          </a:prstGeom>
          <a:solidFill>
            <a:srgbClr val="00B050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AU" sz="2800" dirty="0"/>
              <a:t>Optical microscope images of the </a:t>
            </a:r>
            <a:r>
              <a:rPr lang="en-AU" sz="2800" dirty="0">
                <a:solidFill>
                  <a:srgbClr val="FFFF00"/>
                </a:solidFill>
              </a:rPr>
              <a:t>axicon (a), PSA (b), and sparse PSA (c)</a:t>
            </a:r>
            <a:r>
              <a:rPr lang="en-AU" sz="2800" dirty="0"/>
              <a:t>.</a:t>
            </a:r>
          </a:p>
          <a:p>
            <a:pPr marL="285750" indent="-285750">
              <a:buFontTx/>
              <a:buChar char="-"/>
            </a:pPr>
            <a:r>
              <a:rPr lang="en-AU" sz="2800" dirty="0"/>
              <a:t>The </a:t>
            </a:r>
            <a:r>
              <a:rPr lang="en-AU" sz="2800" dirty="0">
                <a:solidFill>
                  <a:srgbClr val="FFFF00"/>
                </a:solidFill>
              </a:rPr>
              <a:t>axicon image (a)</a:t>
            </a:r>
            <a:r>
              <a:rPr lang="en-AU" sz="2800" dirty="0"/>
              <a:t>, there are stitching errors which were later fixed.</a:t>
            </a:r>
          </a:p>
          <a:p>
            <a:pPr marL="285750" indent="-285750">
              <a:buFontTx/>
              <a:buChar char="-"/>
            </a:pPr>
            <a:r>
              <a:rPr lang="en-AU" sz="2800" dirty="0"/>
              <a:t>Optical Profilometer results of the </a:t>
            </a:r>
            <a:r>
              <a:rPr lang="en-AU" sz="2800" dirty="0">
                <a:solidFill>
                  <a:schemeClr val="bg1"/>
                </a:solidFill>
              </a:rPr>
              <a:t>axicon (a)</a:t>
            </a:r>
            <a:r>
              <a:rPr lang="en-AU" sz="2800" dirty="0"/>
              <a:t> and the sparse </a:t>
            </a:r>
            <a:r>
              <a:rPr lang="en-AU" sz="2800" dirty="0">
                <a:solidFill>
                  <a:schemeClr val="bg1"/>
                </a:solidFill>
              </a:rPr>
              <a:t>PSA (b)</a:t>
            </a:r>
            <a:r>
              <a:rPr lang="en-AU" sz="2800" dirty="0"/>
              <a:t>.</a:t>
            </a:r>
          </a:p>
          <a:p>
            <a:pPr marL="285750" indent="-285750">
              <a:buFontTx/>
              <a:buChar char="-"/>
            </a:pPr>
            <a:r>
              <a:rPr lang="en-AU" sz="2800" dirty="0"/>
              <a:t>Depth of ablation was 360 nm for the axicon and 420 nm for the sparse PSA. </a:t>
            </a:r>
          </a:p>
          <a:p>
            <a:pPr marL="285750" indent="-285750">
              <a:buFontTx/>
              <a:buChar char="-"/>
            </a:pPr>
            <a:r>
              <a:rPr lang="en-AU" sz="2800" dirty="0"/>
              <a:t>Axicon has a very binary (two step) level to it while the sparse PSA has a more gaussian shape to each pulse. </a:t>
            </a:r>
          </a:p>
          <a:p>
            <a:pPr marL="285750" indent="-285750">
              <a:buFontTx/>
              <a:buChar char="-"/>
            </a:pPr>
            <a:r>
              <a:rPr lang="en-AU" sz="2800" dirty="0"/>
              <a:t>In the cases where multiple bursts were used the holes of the axicons and PSA’s contained ripple artifacts.</a:t>
            </a:r>
          </a:p>
        </p:txBody>
      </p:sp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816636-FC0C-7815-561D-A60E1487D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0" y="25774941"/>
            <a:ext cx="11201586" cy="4228547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22C567-B462-481E-6198-05525683C575}"/>
              </a:ext>
            </a:extLst>
          </p:cNvPr>
          <p:cNvSpPr/>
          <p:nvPr/>
        </p:nvSpPr>
        <p:spPr>
          <a:xfrm>
            <a:off x="11637157" y="27044072"/>
            <a:ext cx="9685124" cy="3172721"/>
          </a:xfrm>
          <a:prstGeom prst="roundRect">
            <a:avLst>
              <a:gd name="adj" fmla="val 6358"/>
            </a:avLst>
          </a:prstGeom>
          <a:solidFill>
            <a:srgbClr val="00B050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GB" sz="2800" dirty="0"/>
              <a:t>The fabrication time was only 10 min using the femtosecond fabrication method for a large area of 5 mm × 5 mm. 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The method of fabrication enhanced imaging capabilities and we believe this direction of research will enable the fabrication of large area structures suitable for incoherent illumination and astronomical imaging applications.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EB3F4-2D19-72AB-97D2-318FB44989AC}"/>
              </a:ext>
            </a:extLst>
          </p:cNvPr>
          <p:cNvSpPr/>
          <p:nvPr/>
        </p:nvSpPr>
        <p:spPr>
          <a:xfrm>
            <a:off x="7851378" y="2623177"/>
            <a:ext cx="9100639" cy="1162601"/>
          </a:xfrm>
          <a:prstGeom prst="roundRect">
            <a:avLst>
              <a:gd name="adj" fmla="val 6358"/>
            </a:avLst>
          </a:prstGeom>
          <a:solidFill>
            <a:srgbClr val="00B050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Daniel Smith  · Soon Hock Ng  · Molong Han  · Tomas Katkus  · Vijayakumar Anand  · </a:t>
            </a:r>
            <a:r>
              <a:rPr lang="en-AU" sz="2800" dirty="0" err="1"/>
              <a:t>Saulius</a:t>
            </a:r>
            <a:r>
              <a:rPr lang="en-AU" sz="2800" dirty="0"/>
              <a:t> </a:t>
            </a:r>
            <a:r>
              <a:rPr lang="en-AU" sz="2800" dirty="0" err="1"/>
              <a:t>Juodkazis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7809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5464</TotalTime>
  <Words>550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Amasis MT Pro Black</vt:lpstr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Vijayakumar Anand</dc:creator>
  <cp:lastModifiedBy>Daniel Smith</cp:lastModifiedBy>
  <cp:revision>136</cp:revision>
  <cp:lastPrinted>2019-08-20T13:30:09Z</cp:lastPrinted>
  <dcterms:created xsi:type="dcterms:W3CDTF">2019-03-16T06:59:11Z</dcterms:created>
  <dcterms:modified xsi:type="dcterms:W3CDTF">2023-02-09T11:24:56Z</dcterms:modified>
</cp:coreProperties>
</file>