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1" r:id="rId1"/>
  </p:sldMasterIdLst>
  <p:sldIdLst>
    <p:sldId id="257" r:id="rId2"/>
  </p:sldIdLst>
  <p:sldSz cx="13716000" cy="195119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46" userDrawn="1">
          <p15:clr>
            <a:srgbClr val="A4A3A4"/>
          </p15:clr>
        </p15:guide>
        <p15:guide id="2" pos="40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37" d="100"/>
          <a:sy n="37" d="100"/>
        </p:scale>
        <p:origin x="2256" y="108"/>
      </p:cViewPr>
      <p:guideLst>
        <p:guide orient="horz" pos="6146"/>
        <p:guide pos="402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6502400" y="3328616"/>
            <a:ext cx="7222253" cy="14208061"/>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800101" y="1517599"/>
            <a:ext cx="9232070" cy="8888786"/>
          </a:xfrm>
        </p:spPr>
        <p:txBody>
          <a:bodyPr anchor="b">
            <a:normAutofit/>
          </a:bodyPr>
          <a:lstStyle>
            <a:lvl1pPr algn="l">
              <a:defRPr sz="6600">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10936338"/>
            <a:ext cx="7431375" cy="5444077"/>
          </a:xfrm>
        </p:spPr>
        <p:txBody>
          <a:bodyPr anchor="t">
            <a:normAutofit/>
          </a:bodyPr>
          <a:lstStyle>
            <a:lvl1pPr marL="0" indent="0" algn="l">
              <a:buNone/>
              <a:defRPr sz="3000">
                <a:solidFill>
                  <a:schemeClr val="bg2">
                    <a:lumMod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7856EB-4719-4469-8CC7-4FA0633E1297}"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180834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101" y="12791176"/>
            <a:ext cx="9832301" cy="4335992"/>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800100" y="1517597"/>
            <a:ext cx="12115800" cy="8888783"/>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9" name="Text Placeholder 9"/>
          <p:cNvSpPr>
            <a:spLocks noGrp="1"/>
          </p:cNvSpPr>
          <p:nvPr>
            <p:ph type="body" sz="quarter" idx="14"/>
          </p:nvPr>
        </p:nvSpPr>
        <p:spPr>
          <a:xfrm>
            <a:off x="1143003" y="10936336"/>
            <a:ext cx="10921998" cy="1300798"/>
          </a:xfrm>
        </p:spPr>
        <p:txBody>
          <a:bodyPr anchor="t">
            <a:normAutofit/>
          </a:bodyPr>
          <a:lstStyle>
            <a:lvl1pPr marL="0" indent="0">
              <a:buFontTx/>
              <a:buNone/>
              <a:defRPr sz="24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E7856EB-4719-4469-8CC7-4FA0633E1297}" type="datetimeFigureOut">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359327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00100" y="1517597"/>
            <a:ext cx="12115800" cy="8238384"/>
          </a:xfrm>
        </p:spPr>
        <p:txBody>
          <a:bodyPr anchor="ctr">
            <a:normAutofit/>
          </a:bodyPr>
          <a:lstStyle>
            <a:lvl1pPr algn="l">
              <a:defRPr sz="4200" b="0" cap="all"/>
            </a:lvl1pPr>
          </a:lstStyle>
          <a:p>
            <a:r>
              <a:rPr lang="en-US"/>
              <a:t>Click to edit Master title style</a:t>
            </a:r>
            <a:endParaRPr lang="en-US" dirty="0"/>
          </a:p>
        </p:txBody>
      </p:sp>
      <p:sp>
        <p:nvSpPr>
          <p:cNvPr id="3" name="Text Placeholder 2"/>
          <p:cNvSpPr>
            <a:spLocks noGrp="1"/>
          </p:cNvSpPr>
          <p:nvPr>
            <p:ph type="body" idx="1"/>
          </p:nvPr>
        </p:nvSpPr>
        <p:spPr>
          <a:xfrm>
            <a:off x="800100" y="11707178"/>
            <a:ext cx="9575328" cy="5419990"/>
          </a:xfrm>
        </p:spPr>
        <p:txBody>
          <a:bodyPr anchor="ctr">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856EB-4719-4469-8CC7-4FA0633E1297}"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3946106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4425" y="1517597"/>
            <a:ext cx="10289681" cy="8238384"/>
          </a:xfrm>
        </p:spPr>
        <p:txBody>
          <a:bodyPr anchor="ctr">
            <a:normAutofit/>
          </a:bodyPr>
          <a:lstStyle>
            <a:lvl1pPr algn="l">
              <a:defRPr sz="4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1" y="9755982"/>
            <a:ext cx="9603701" cy="1373064"/>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800101" y="12237142"/>
            <a:ext cx="9573542" cy="4890026"/>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856EB-4719-4469-8CC7-4FA0633E1297}"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C8365-EB7C-4334-A939-3D67250F4903}" type="slidenum">
              <a:rPr lang="en-US" smtClean="0"/>
              <a:t>‹#›</a:t>
            </a:fld>
            <a:endParaRPr lang="en-US"/>
          </a:p>
        </p:txBody>
      </p:sp>
      <p:sp>
        <p:nvSpPr>
          <p:cNvPr id="14" name="TextBox 13"/>
          <p:cNvSpPr txBox="1"/>
          <p:nvPr/>
        </p:nvSpPr>
        <p:spPr>
          <a:xfrm>
            <a:off x="342901" y="2021824"/>
            <a:ext cx="685979" cy="1663769"/>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1544301" y="7877055"/>
            <a:ext cx="685979" cy="1663769"/>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1708851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00101" y="9755981"/>
            <a:ext cx="9573542" cy="4829339"/>
          </a:xfrm>
        </p:spPr>
        <p:txBody>
          <a:bodyPr anchor="b">
            <a:normAutofit/>
          </a:bodyPr>
          <a:lstStyle>
            <a:lvl1pPr algn="l">
              <a:defRPr sz="4200" b="0" cap="all"/>
            </a:lvl1pPr>
          </a:lstStyle>
          <a:p>
            <a:r>
              <a:rPr lang="en-US"/>
              <a:t>Click to edit Master title style</a:t>
            </a:r>
            <a:endParaRPr lang="en-US" dirty="0"/>
          </a:p>
        </p:txBody>
      </p:sp>
      <p:sp>
        <p:nvSpPr>
          <p:cNvPr id="3" name="Text Placeholder 2"/>
          <p:cNvSpPr>
            <a:spLocks noGrp="1"/>
          </p:cNvSpPr>
          <p:nvPr>
            <p:ph type="body" idx="1"/>
          </p:nvPr>
        </p:nvSpPr>
        <p:spPr>
          <a:xfrm>
            <a:off x="800100" y="14604043"/>
            <a:ext cx="9575328" cy="2523123"/>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856EB-4719-4469-8CC7-4FA0633E1297}"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56403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284426" y="1517597"/>
            <a:ext cx="10289679" cy="8238384"/>
          </a:xfrm>
        </p:spPr>
        <p:txBody>
          <a:bodyPr anchor="ctr">
            <a:normAutofit/>
          </a:bodyPr>
          <a:lstStyle>
            <a:lvl1pPr algn="l">
              <a:defRPr sz="4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00101" y="11056779"/>
            <a:ext cx="9573542" cy="2987015"/>
          </a:xfrm>
        </p:spPr>
        <p:txBody>
          <a:bodyPr vert="horz" lIns="91440" tIns="45720" rIns="91440" bIns="45720" rtlCol="0" anchor="b">
            <a:normAutofit/>
          </a:bodyPr>
          <a:lstStyle>
            <a:lvl1pPr>
              <a:buNone/>
              <a:defRPr lang="en-US" sz="3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00100" y="14091973"/>
            <a:ext cx="9573540" cy="3035194"/>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856EB-4719-4469-8CC7-4FA0633E1297}"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C8365-EB7C-4334-A939-3D67250F4903}" type="slidenum">
              <a:rPr lang="en-US" smtClean="0"/>
              <a:t>‹#›</a:t>
            </a:fld>
            <a:endParaRPr lang="en-US"/>
          </a:p>
        </p:txBody>
      </p:sp>
      <p:sp>
        <p:nvSpPr>
          <p:cNvPr id="14" name="TextBox 13"/>
          <p:cNvSpPr txBox="1"/>
          <p:nvPr/>
        </p:nvSpPr>
        <p:spPr>
          <a:xfrm>
            <a:off x="342901" y="2021824"/>
            <a:ext cx="685979" cy="1663769"/>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1544301" y="7877055"/>
            <a:ext cx="685979" cy="1663769"/>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993063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00100" y="1517597"/>
            <a:ext cx="11288487" cy="8238384"/>
          </a:xfrm>
        </p:spPr>
        <p:txBody>
          <a:bodyPr vert="horz" lIns="91440" tIns="45720" rIns="91440" bIns="45720" rtlCol="0" anchor="ctr">
            <a:normAutofit/>
          </a:bodyPr>
          <a:lstStyle>
            <a:lvl1pPr>
              <a:defRPr lang="en-US" sz="42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00101" y="11177225"/>
            <a:ext cx="9573542" cy="2384795"/>
          </a:xfrm>
        </p:spPr>
        <p:txBody>
          <a:bodyPr vert="horz" lIns="91440" tIns="45720" rIns="91440" bIns="45720" rtlCol="0" anchor="b">
            <a:normAutofit/>
          </a:bodyPr>
          <a:lstStyle>
            <a:lvl1pPr>
              <a:buNone/>
              <a:defRPr lang="en-US" sz="3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00100" y="13562025"/>
            <a:ext cx="9573540" cy="3565144"/>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856EB-4719-4469-8CC7-4FA0633E1297}"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3534960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00101" y="12791176"/>
            <a:ext cx="9832301" cy="4335992"/>
          </a:xfrm>
        </p:spPr>
        <p:txBody>
          <a:bodyPr>
            <a:normAutofit/>
          </a:bodyPr>
          <a:lstStyle>
            <a:lvl1pPr algn="l">
              <a:defRPr sz="4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1" y="1517600"/>
            <a:ext cx="9832301" cy="1071954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856EB-4719-4469-8CC7-4FA0633E1297}"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1359740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49609" y="1517597"/>
            <a:ext cx="3066291" cy="12574376"/>
          </a:xfrm>
        </p:spPr>
        <p:txBody>
          <a:bodyPr vert="eaVert">
            <a:normAutofit/>
          </a:bodyPr>
          <a:lstStyle>
            <a:lvl1pPr>
              <a:defRPr sz="4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1517597"/>
            <a:ext cx="8775018" cy="156095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856EB-4719-4469-8CC7-4FA0633E1297}"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323520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1" y="12791176"/>
            <a:ext cx="9832301" cy="4335992"/>
          </a:xfrm>
        </p:spPr>
        <p:txBody>
          <a:bodyPr/>
          <a:lstStyle/>
          <a:p>
            <a:r>
              <a:rPr lang="en-US"/>
              <a:t>Click to edit Master title style</a:t>
            </a:r>
            <a:endParaRPr lang="en-US" dirty="0"/>
          </a:p>
        </p:txBody>
      </p:sp>
      <p:sp>
        <p:nvSpPr>
          <p:cNvPr id="3" name="Content Placeholder 2"/>
          <p:cNvSpPr>
            <a:spLocks noGrp="1"/>
          </p:cNvSpPr>
          <p:nvPr>
            <p:ph idx="1"/>
          </p:nvPr>
        </p:nvSpPr>
        <p:spPr>
          <a:xfrm>
            <a:off x="800101" y="1517597"/>
            <a:ext cx="9832301" cy="1071954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856EB-4719-4469-8CC7-4FA0633E1297}"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185104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0100" y="5636788"/>
            <a:ext cx="9603702" cy="6600344"/>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800101" y="12767087"/>
            <a:ext cx="9603701" cy="4360082"/>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7856EB-4719-4469-8CC7-4FA0633E1297}"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36876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1" y="12791176"/>
            <a:ext cx="9832301" cy="4335992"/>
          </a:xfrm>
        </p:spPr>
        <p:txBody>
          <a:bodyPr>
            <a:normAutofit/>
          </a:bodyPr>
          <a:lstStyle>
            <a:lvl1pPr>
              <a:defRPr sz="4800"/>
            </a:lvl1pPr>
          </a:lstStyle>
          <a:p>
            <a:r>
              <a:rPr lang="en-US"/>
              <a:t>Click to edit Master title style</a:t>
            </a:r>
            <a:endParaRPr lang="en-US" dirty="0"/>
          </a:p>
        </p:txBody>
      </p:sp>
      <p:sp>
        <p:nvSpPr>
          <p:cNvPr id="11" name="Content Placeholder 3"/>
          <p:cNvSpPr>
            <a:spLocks noGrp="1"/>
          </p:cNvSpPr>
          <p:nvPr>
            <p:ph sz="half" idx="13"/>
          </p:nvPr>
        </p:nvSpPr>
        <p:spPr>
          <a:xfrm>
            <a:off x="800101" y="1517599"/>
            <a:ext cx="5924951" cy="10719536"/>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6993543" y="1517597"/>
            <a:ext cx="5922357" cy="10695446"/>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7856EB-4719-4469-8CC7-4FA0633E1297}"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248918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0101" y="12791176"/>
            <a:ext cx="9832301" cy="4335992"/>
          </a:xfrm>
        </p:spPr>
        <p:txBody>
          <a:bodyPr>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1143002" y="1517597"/>
            <a:ext cx="5575299" cy="1734397"/>
          </a:xfrm>
        </p:spPr>
        <p:txBody>
          <a:bodyPr anchor="b">
            <a:noAutofit/>
          </a:bodyPr>
          <a:lstStyle>
            <a:lvl1pPr marL="0" indent="0">
              <a:buNone/>
              <a:defRPr sz="3600" b="0" cap="all">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800099" y="3251995"/>
            <a:ext cx="5918201" cy="898513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282525" y="1612449"/>
            <a:ext cx="5646077" cy="1639545"/>
          </a:xfrm>
        </p:spPr>
        <p:txBody>
          <a:bodyPr anchor="b">
            <a:noAutofit/>
          </a:bodyPr>
          <a:lstStyle>
            <a:lvl1pPr marL="0" indent="0">
              <a:buNone/>
              <a:defRPr sz="3600" b="0" cap="all">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993544" y="3251994"/>
            <a:ext cx="5935058" cy="89610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7856EB-4719-4469-8CC7-4FA0633E1297}" type="datetimeFigureOut">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124795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0101" y="12791176"/>
            <a:ext cx="9832301" cy="4335992"/>
          </a:xfrm>
        </p:spPr>
        <p:txBody>
          <a:bodyPr>
            <a:normAutofit/>
          </a:bodyPr>
          <a:lstStyle>
            <a:lvl1pPr>
              <a:defRPr sz="4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7856EB-4719-4469-8CC7-4FA0633E1297}" type="datetimeFigureOut">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363377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856EB-4719-4469-8CC7-4FA0633E1297}" type="datetimeFigureOut">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412310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1" y="1517597"/>
            <a:ext cx="4800600" cy="4335992"/>
          </a:xfrm>
        </p:spPr>
        <p:txBody>
          <a:bodyPr anchor="b">
            <a:normAutofit/>
          </a:bodyPr>
          <a:lstStyle>
            <a:lvl1pPr algn="l">
              <a:defRPr sz="3000" b="0"/>
            </a:lvl1pPr>
          </a:lstStyle>
          <a:p>
            <a:r>
              <a:rPr lang="en-US"/>
              <a:t>Click to edit Master title style</a:t>
            </a:r>
            <a:endParaRPr lang="en-US" dirty="0"/>
          </a:p>
        </p:txBody>
      </p:sp>
      <p:sp>
        <p:nvSpPr>
          <p:cNvPr id="3" name="Content Placeholder 2"/>
          <p:cNvSpPr>
            <a:spLocks noGrp="1"/>
          </p:cNvSpPr>
          <p:nvPr>
            <p:ph idx="1"/>
          </p:nvPr>
        </p:nvSpPr>
        <p:spPr>
          <a:xfrm>
            <a:off x="800099" y="1517597"/>
            <a:ext cx="6658133" cy="1560957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8001" y="6287195"/>
            <a:ext cx="4800600" cy="5949945"/>
          </a:xfrm>
        </p:spPr>
        <p:txBody>
          <a:bodyPr anchor="t">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BE7856EB-4719-4469-8CC7-4FA0633E1297}"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280796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43700" y="4119192"/>
            <a:ext cx="5344887" cy="3251994"/>
          </a:xfrm>
        </p:spPr>
        <p:txBody>
          <a:bodyPr anchor="b">
            <a:normAutofit/>
          </a:bodyPr>
          <a:lstStyle>
            <a:lvl1pPr algn="l">
              <a:defRPr sz="36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1143000" y="2601595"/>
            <a:ext cx="4921461" cy="13658374"/>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6744041" y="7804785"/>
            <a:ext cx="5346335" cy="5925855"/>
          </a:xfrm>
        </p:spPr>
        <p:txBody>
          <a:bodyPr anchor="t">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BE7856EB-4719-4469-8CC7-4FA0633E1297}" type="datetimeFigureOut">
              <a:rPr lang="en-US" smtClean="0"/>
              <a:t>2/13/2023</a:t>
            </a:fld>
            <a:endParaRPr lang="en-US"/>
          </a:p>
        </p:txBody>
      </p:sp>
      <p:sp>
        <p:nvSpPr>
          <p:cNvPr id="6" name="Footer Placeholder 5"/>
          <p:cNvSpPr>
            <a:spLocks noGrp="1"/>
          </p:cNvSpPr>
          <p:nvPr>
            <p:ph type="ftr" sz="quarter" idx="11"/>
          </p:nvPr>
        </p:nvSpPr>
        <p:spPr>
          <a:xfrm>
            <a:off x="800100" y="17560768"/>
            <a:ext cx="8717586" cy="1038831"/>
          </a:xfrm>
        </p:spPr>
        <p:txBody>
          <a:bodyPr/>
          <a:lstStyle/>
          <a:p>
            <a:endParaRPr lang="en-US"/>
          </a:p>
        </p:txBody>
      </p:sp>
      <p:sp>
        <p:nvSpPr>
          <p:cNvPr id="7" name="Slide Number Placeholder 6"/>
          <p:cNvSpPr>
            <a:spLocks noGrp="1"/>
          </p:cNvSpPr>
          <p:nvPr>
            <p:ph type="sldNum" sz="quarter" idx="12"/>
          </p:nvPr>
        </p:nvSpPr>
        <p:spPr/>
        <p:txBody>
          <a:bodyPr/>
          <a:lstStyle/>
          <a:p>
            <a:fld id="{688C8365-EB7C-4334-A939-3D67250F4903}" type="slidenum">
              <a:rPr lang="en-US" smtClean="0"/>
              <a:t>‹#›</a:t>
            </a:fld>
            <a:endParaRPr lang="en-US"/>
          </a:p>
        </p:txBody>
      </p:sp>
    </p:spTree>
    <p:extLst>
      <p:ext uri="{BB962C8B-B14F-4D97-AF65-F5344CB8AC3E}">
        <p14:creationId xmlns:p14="http://schemas.microsoft.com/office/powerpoint/2010/main" val="199531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0006013" y="11080870"/>
            <a:ext cx="3705684" cy="7563896"/>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800101" y="12791176"/>
            <a:ext cx="9832301" cy="4335992"/>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1" y="1517600"/>
            <a:ext cx="9832301" cy="1071954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45368" y="17560777"/>
            <a:ext cx="1800695" cy="1038831"/>
          </a:xfrm>
          <a:prstGeom prst="rect">
            <a:avLst/>
          </a:prstGeom>
        </p:spPr>
        <p:txBody>
          <a:bodyPr vert="horz" lIns="91440" tIns="45720" rIns="91440" bIns="45720" rtlCol="0" anchor="t"/>
          <a:lstStyle>
            <a:lvl1pPr algn="r">
              <a:defRPr sz="1500" b="0" i="0">
                <a:solidFill>
                  <a:schemeClr val="bg2">
                    <a:lumMod val="50000"/>
                  </a:schemeClr>
                </a:solidFill>
                <a:effectLst/>
                <a:latin typeface="+mn-lt"/>
              </a:defRPr>
            </a:lvl1pPr>
          </a:lstStyle>
          <a:p>
            <a:fld id="{BE7856EB-4719-4469-8CC7-4FA0633E1297}" type="datetimeFigureOut">
              <a:rPr lang="en-US" smtClean="0"/>
              <a:t>2/13/2023</a:t>
            </a:fld>
            <a:endParaRPr lang="en-US"/>
          </a:p>
        </p:txBody>
      </p:sp>
      <p:sp>
        <p:nvSpPr>
          <p:cNvPr id="5" name="Footer Placeholder 4"/>
          <p:cNvSpPr>
            <a:spLocks noGrp="1"/>
          </p:cNvSpPr>
          <p:nvPr>
            <p:ph type="ftr" sz="quarter" idx="3"/>
          </p:nvPr>
        </p:nvSpPr>
        <p:spPr>
          <a:xfrm>
            <a:off x="800100" y="17560768"/>
            <a:ext cx="8717586" cy="1038831"/>
          </a:xfrm>
          <a:prstGeom prst="rect">
            <a:avLst/>
          </a:prstGeom>
        </p:spPr>
        <p:txBody>
          <a:bodyPr vert="horz" lIns="91440" tIns="45720" rIns="91440" bIns="45720" rtlCol="0" anchor="t"/>
          <a:lstStyle>
            <a:lvl1pPr algn="l">
              <a:defRPr sz="15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1661640" y="15871546"/>
            <a:ext cx="1285361" cy="1906030"/>
          </a:xfrm>
          <a:prstGeom prst="rect">
            <a:avLst/>
          </a:prstGeom>
        </p:spPr>
        <p:txBody>
          <a:bodyPr vert="horz" lIns="91440" tIns="45720" rIns="91440" bIns="45720" rtlCol="0" anchor="b"/>
          <a:lstStyle>
            <a:lvl1pPr algn="r">
              <a:defRPr sz="4200" b="0" i="0">
                <a:solidFill>
                  <a:schemeClr val="bg2">
                    <a:lumMod val="50000"/>
                  </a:schemeClr>
                </a:solidFill>
                <a:effectLst/>
                <a:latin typeface="+mn-lt"/>
              </a:defRPr>
            </a:lvl1pPr>
          </a:lstStyle>
          <a:p>
            <a:fld id="{688C8365-EB7C-4334-A939-3D67250F4903}" type="slidenum">
              <a:rPr lang="en-US" smtClean="0"/>
              <a:t>‹#›</a:t>
            </a:fld>
            <a:endParaRPr lang="en-US"/>
          </a:p>
        </p:txBody>
      </p:sp>
    </p:spTree>
    <p:extLst>
      <p:ext uri="{BB962C8B-B14F-4D97-AF65-F5344CB8AC3E}">
        <p14:creationId xmlns:p14="http://schemas.microsoft.com/office/powerpoint/2010/main" val="581469398"/>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Lst>
  <p:txStyles>
    <p:titleStyle>
      <a:lvl1pPr algn="l" defTabSz="6858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3000" kern="1200" cap="none">
          <a:solidFill>
            <a:schemeClr val="bg2">
              <a:lumMod val="75000"/>
            </a:schemeClr>
          </a:solidFill>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700" kern="1200" cap="none">
          <a:solidFill>
            <a:schemeClr val="bg2">
              <a:lumMod val="75000"/>
            </a:schemeClr>
          </a:solidFill>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oi.org/10.3390/ma15124349" TargetMode="External"/><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F8A8FE7-8631-07AC-802D-D411FD626955}"/>
              </a:ext>
            </a:extLst>
          </p:cNvPr>
          <p:cNvSpPr/>
          <p:nvPr/>
        </p:nvSpPr>
        <p:spPr>
          <a:xfrm>
            <a:off x="181596" y="8035153"/>
            <a:ext cx="5688758" cy="5799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5" name="TextBox 4">
            <a:extLst>
              <a:ext uri="{FF2B5EF4-FFF2-40B4-BE49-F238E27FC236}">
                <a16:creationId xmlns:a16="http://schemas.microsoft.com/office/drawing/2014/main" id="{AF920C8F-A974-F3CD-EBE9-CFD78477142B}"/>
              </a:ext>
            </a:extLst>
          </p:cNvPr>
          <p:cNvSpPr txBox="1"/>
          <p:nvPr/>
        </p:nvSpPr>
        <p:spPr>
          <a:xfrm>
            <a:off x="1382337" y="318281"/>
            <a:ext cx="10961586" cy="1473096"/>
          </a:xfrm>
          <a:prstGeom prst="rect">
            <a:avLst/>
          </a:prstGeom>
          <a:noFill/>
        </p:spPr>
        <p:txBody>
          <a:bodyPr wrap="square">
            <a:spAutoFit/>
          </a:bodyPr>
          <a:lstStyle/>
          <a:p>
            <a:pPr algn="ctr"/>
            <a:r>
              <a:rPr lang="en-US" sz="2991" b="1" dirty="0">
                <a:solidFill>
                  <a:schemeClr val="bg1"/>
                </a:solidFill>
                <a:latin typeface="Times New Roman" panose="02020603050405020304" pitchFamily="18" charset="0"/>
                <a:ea typeface="Times New Roman" panose="02020603050405020304" pitchFamily="18" charset="0"/>
              </a:rPr>
              <a:t>3D scaffolds via Multi-Photon Polymerization as a co-culture system for application in Peripheral Nervous System Regeneration.</a:t>
            </a:r>
            <a:endParaRPr lang="en-US" sz="2991" dirty="0">
              <a:solidFill>
                <a:schemeClr val="bg1"/>
              </a:solidFill>
              <a:latin typeface="Times New Roman" panose="02020603050405020304" pitchFamily="18" charset="0"/>
              <a:ea typeface="Times New Roman" panose="02020603050405020304" pitchFamily="18" charset="0"/>
            </a:endParaRPr>
          </a:p>
        </p:txBody>
      </p:sp>
      <p:pic>
        <p:nvPicPr>
          <p:cNvPr id="6" name="Εικόνα 4">
            <a:extLst>
              <a:ext uri="{FF2B5EF4-FFF2-40B4-BE49-F238E27FC236}">
                <a16:creationId xmlns:a16="http://schemas.microsoft.com/office/drawing/2014/main" id="{3D404BA5-C0C9-383F-13A7-A3F122BAD881}"/>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11372284" y="2200416"/>
            <a:ext cx="1687900" cy="1686473"/>
          </a:xfrm>
          <a:prstGeom prst="rect">
            <a:avLst/>
          </a:prstGeom>
        </p:spPr>
      </p:pic>
      <p:sp>
        <p:nvSpPr>
          <p:cNvPr id="8" name="TextBox 7">
            <a:extLst>
              <a:ext uri="{FF2B5EF4-FFF2-40B4-BE49-F238E27FC236}">
                <a16:creationId xmlns:a16="http://schemas.microsoft.com/office/drawing/2014/main" id="{E2983D0D-3307-DDAA-E48C-15064B81037E}"/>
              </a:ext>
            </a:extLst>
          </p:cNvPr>
          <p:cNvSpPr txBox="1"/>
          <p:nvPr/>
        </p:nvSpPr>
        <p:spPr>
          <a:xfrm>
            <a:off x="2119661" y="1928554"/>
            <a:ext cx="9486938" cy="1096582"/>
          </a:xfrm>
          <a:prstGeom prst="rect">
            <a:avLst/>
          </a:prstGeom>
          <a:noFill/>
        </p:spPr>
        <p:txBody>
          <a:bodyPr wrap="square">
            <a:spAutoFit/>
          </a:bodyPr>
          <a:lstStyle/>
          <a:p>
            <a:pPr algn="ctr"/>
            <a:r>
              <a:rPr lang="en-US" sz="2447" kern="150" dirty="0">
                <a:solidFill>
                  <a:schemeClr val="bg1"/>
                </a:solidFill>
                <a:latin typeface="Liberation Serif" panose="02020603050405020304" pitchFamily="18" charset="0"/>
                <a:ea typeface="NSimSun" panose="02010609030101010101" pitchFamily="49" charset="-122"/>
                <a:cs typeface="Arial" panose="020B0604020202020204" pitchFamily="34" charset="0"/>
              </a:rPr>
              <a:t>Antonis Kordas</a:t>
            </a:r>
            <a:r>
              <a:rPr lang="en-US" sz="2447" kern="150" baseline="30000" dirty="0">
                <a:solidFill>
                  <a:schemeClr val="bg1"/>
                </a:solidFill>
                <a:latin typeface="Liberation Serif" panose="02020603050405020304" pitchFamily="18" charset="0"/>
                <a:ea typeface="NSimSun" panose="02010609030101010101" pitchFamily="49" charset="-122"/>
                <a:cs typeface="Arial" panose="020B0604020202020204" pitchFamily="34" charset="0"/>
              </a:rPr>
              <a:t>1,2,*</a:t>
            </a:r>
            <a:r>
              <a:rPr lang="en-US" sz="2447" kern="150" dirty="0">
                <a:solidFill>
                  <a:schemeClr val="bg1"/>
                </a:solidFill>
                <a:latin typeface="Liberation Serif" panose="02020603050405020304" pitchFamily="18" charset="0"/>
                <a:ea typeface="NSimSun" panose="02010609030101010101" pitchFamily="49" charset="-122"/>
                <a:cs typeface="Arial" panose="020B0604020202020204" pitchFamily="34" charset="0"/>
              </a:rPr>
              <a:t>, </a:t>
            </a:r>
            <a:r>
              <a:rPr lang="en-US" sz="2447" kern="150" dirty="0" err="1">
                <a:solidFill>
                  <a:schemeClr val="bg1"/>
                </a:solidFill>
                <a:latin typeface="Liberation Serif" panose="02020603050405020304" pitchFamily="18" charset="0"/>
                <a:ea typeface="NSimSun" panose="02010609030101010101" pitchFamily="49" charset="-122"/>
                <a:cs typeface="Arial" panose="020B0604020202020204" pitchFamily="34" charset="0"/>
              </a:rPr>
              <a:t>Phanee</a:t>
            </a:r>
            <a:r>
              <a:rPr lang="en-US" sz="2447" kern="150" dirty="0">
                <a:solidFill>
                  <a:schemeClr val="bg1"/>
                </a:solidFill>
                <a:latin typeface="Liberation Serif" panose="02020603050405020304" pitchFamily="18" charset="0"/>
                <a:ea typeface="NSimSun" panose="02010609030101010101" pitchFamily="49" charset="-122"/>
                <a:cs typeface="Arial" panose="020B0604020202020204" pitchFamily="34" charset="0"/>
              </a:rPr>
              <a:t> Manganas</a:t>
            </a:r>
            <a:r>
              <a:rPr lang="en-US" sz="2447" kern="150" baseline="30000" dirty="0">
                <a:solidFill>
                  <a:schemeClr val="bg1"/>
                </a:solidFill>
                <a:latin typeface="Liberation Serif" panose="02020603050405020304" pitchFamily="18" charset="0"/>
                <a:ea typeface="NSimSun" panose="02010609030101010101" pitchFamily="49" charset="-122"/>
                <a:cs typeface="Arial" panose="020B0604020202020204" pitchFamily="34" charset="0"/>
              </a:rPr>
              <a:t>1</a:t>
            </a:r>
            <a:r>
              <a:rPr lang="en-US" sz="2447" kern="150" dirty="0">
                <a:solidFill>
                  <a:schemeClr val="bg1"/>
                </a:solidFill>
                <a:latin typeface="Liberation Serif" panose="02020603050405020304" pitchFamily="18" charset="0"/>
                <a:ea typeface="NSimSun" panose="02010609030101010101" pitchFamily="49" charset="-122"/>
                <a:cs typeface="Arial" panose="020B0604020202020204" pitchFamily="34" charset="0"/>
              </a:rPr>
              <a:t>, </a:t>
            </a:r>
            <a:r>
              <a:rPr lang="cs-CZ" sz="2447" kern="150" dirty="0">
                <a:solidFill>
                  <a:schemeClr val="bg1"/>
                </a:solidFill>
                <a:latin typeface="Liberation Serif" panose="02020603050405020304" pitchFamily="18" charset="0"/>
                <a:ea typeface="NSimSun" panose="02010609030101010101" pitchFamily="49" charset="-122"/>
                <a:cs typeface="Arial" panose="020B0604020202020204" pitchFamily="34" charset="0"/>
              </a:rPr>
              <a:t>Maria Farsari</a:t>
            </a:r>
            <a:r>
              <a:rPr lang="cs-CZ" sz="2447" kern="150" baseline="30000" dirty="0">
                <a:solidFill>
                  <a:schemeClr val="bg1"/>
                </a:solidFill>
                <a:latin typeface="Liberation Serif" panose="02020603050405020304" pitchFamily="18" charset="0"/>
                <a:ea typeface="NSimSun" panose="02010609030101010101" pitchFamily="49" charset="-122"/>
                <a:cs typeface="Arial" panose="020B0604020202020204" pitchFamily="34" charset="0"/>
              </a:rPr>
              <a:t>1</a:t>
            </a:r>
            <a:r>
              <a:rPr lang="en-US" sz="2447" kern="150" dirty="0">
                <a:solidFill>
                  <a:schemeClr val="bg1"/>
                </a:solidFill>
                <a:latin typeface="Liberation Serif" panose="02020603050405020304" pitchFamily="18" charset="0"/>
                <a:ea typeface="NSimSun" panose="02010609030101010101" pitchFamily="49" charset="-122"/>
                <a:cs typeface="Arial" panose="020B0604020202020204" pitchFamily="34" charset="0"/>
              </a:rPr>
              <a:t>,Anthi Ranella</a:t>
            </a:r>
            <a:r>
              <a:rPr lang="en-US" sz="2447" kern="150" baseline="30000" dirty="0">
                <a:solidFill>
                  <a:schemeClr val="bg1"/>
                </a:solidFill>
                <a:latin typeface="Liberation Serif" panose="02020603050405020304" pitchFamily="18" charset="0"/>
                <a:ea typeface="NSimSun" panose="02010609030101010101" pitchFamily="49" charset="-122"/>
                <a:cs typeface="Arial" panose="020B0604020202020204" pitchFamily="34" charset="0"/>
              </a:rPr>
              <a:t>1</a:t>
            </a:r>
            <a:r>
              <a:rPr lang="en-US" sz="2447" kern="150" dirty="0">
                <a:solidFill>
                  <a:schemeClr val="bg1"/>
                </a:solidFill>
                <a:latin typeface="Liberation Serif" panose="02020603050405020304" pitchFamily="18" charset="0"/>
                <a:ea typeface="NSimSun" panose="02010609030101010101" pitchFamily="49" charset="-122"/>
                <a:cs typeface="Arial" panose="020B0604020202020204" pitchFamily="34" charset="0"/>
              </a:rPr>
              <a:t> </a:t>
            </a:r>
            <a:endParaRPr lang="en-US" sz="2447" kern="150" baseline="30000" dirty="0">
              <a:solidFill>
                <a:schemeClr val="bg1"/>
              </a:solidFill>
              <a:latin typeface="Liberation Serif" panose="02020603050405020304" pitchFamily="18" charset="0"/>
              <a:ea typeface="NSimSun" panose="02010609030101010101" pitchFamily="49" charset="-122"/>
              <a:cs typeface="Arial" panose="020B0604020202020204" pitchFamily="34" charset="0"/>
            </a:endParaRPr>
          </a:p>
          <a:p>
            <a:pPr algn="ctr"/>
            <a:endParaRPr lang="en-US" sz="2447" kern="150" baseline="30000" dirty="0">
              <a:latin typeface="Liberation Serif" panose="02020603050405020304" pitchFamily="18" charset="0"/>
              <a:ea typeface="NSimSun" panose="02010609030101010101" pitchFamily="49" charset="-122"/>
              <a:cs typeface="Arial" panose="020B0604020202020204" pitchFamily="34" charset="0"/>
            </a:endParaRPr>
          </a:p>
          <a:p>
            <a:pPr algn="ctr"/>
            <a:endParaRPr lang="en-US" sz="2447" kern="150" dirty="0">
              <a:latin typeface="Liberation Serif" panose="02020603050405020304" pitchFamily="18" charset="0"/>
              <a:ea typeface="NSimSun" panose="02010609030101010101" pitchFamily="49" charset="-122"/>
              <a:cs typeface="Arial" panose="020B0604020202020204" pitchFamily="34" charset="0"/>
            </a:endParaRPr>
          </a:p>
        </p:txBody>
      </p:sp>
      <p:sp>
        <p:nvSpPr>
          <p:cNvPr id="11" name="TextBox 10">
            <a:extLst>
              <a:ext uri="{FF2B5EF4-FFF2-40B4-BE49-F238E27FC236}">
                <a16:creationId xmlns:a16="http://schemas.microsoft.com/office/drawing/2014/main" id="{35E754EC-1601-B846-DE17-492C1BA2DF93}"/>
              </a:ext>
            </a:extLst>
          </p:cNvPr>
          <p:cNvSpPr txBox="1"/>
          <p:nvPr/>
        </p:nvSpPr>
        <p:spPr>
          <a:xfrm>
            <a:off x="3352118" y="2543550"/>
            <a:ext cx="6602690" cy="1601464"/>
          </a:xfrm>
          <a:prstGeom prst="rect">
            <a:avLst/>
          </a:prstGeom>
          <a:noFill/>
        </p:spPr>
        <p:txBody>
          <a:bodyPr wrap="square">
            <a:spAutoFit/>
          </a:bodyPr>
          <a:lstStyle/>
          <a:p>
            <a:pPr algn="ctr" defTabSz="207203">
              <a:spcAft>
                <a:spcPts val="272"/>
              </a:spcAft>
              <a:defRPr/>
            </a:pPr>
            <a:r>
              <a:rPr lang="en-US" sz="1994" i="1" baseline="30000" dirty="0">
                <a:solidFill>
                  <a:prstClr val="black"/>
                </a:solidFill>
                <a:latin typeface="Verdana" panose="020B0604030504040204" pitchFamily="34" charset="0"/>
                <a:ea typeface="Times New Roman" panose="02020603050405020304" pitchFamily="18" charset="0"/>
              </a:rPr>
              <a:t>1Institute of Electronic Structure and Laser, Foundation for Research and Technology-Hellas (FORTH-IESL), 100 Nikolaou </a:t>
            </a:r>
            <a:r>
              <a:rPr lang="en-US" sz="1994" i="1" baseline="30000" dirty="0" err="1">
                <a:solidFill>
                  <a:prstClr val="black"/>
                </a:solidFill>
                <a:latin typeface="Verdana" panose="020B0604030504040204" pitchFamily="34" charset="0"/>
                <a:ea typeface="Times New Roman" panose="02020603050405020304" pitchFamily="18" charset="0"/>
              </a:rPr>
              <a:t>Plastira</a:t>
            </a:r>
            <a:r>
              <a:rPr lang="en-US" sz="1994" i="1" baseline="30000" dirty="0">
                <a:solidFill>
                  <a:prstClr val="black"/>
                </a:solidFill>
                <a:latin typeface="Verdana" panose="020B0604030504040204" pitchFamily="34" charset="0"/>
                <a:ea typeface="Times New Roman" panose="02020603050405020304" pitchFamily="18" charset="0"/>
              </a:rPr>
              <a:t> Street, Heraklion, 70013, Greece</a:t>
            </a:r>
            <a:endParaRPr lang="en-US" sz="1994" dirty="0">
              <a:solidFill>
                <a:prstClr val="black"/>
              </a:solidFill>
              <a:latin typeface="Times New Roman" panose="02020603050405020304" pitchFamily="18" charset="0"/>
              <a:ea typeface="Times New Roman" panose="02020603050405020304" pitchFamily="18" charset="0"/>
            </a:endParaRPr>
          </a:p>
          <a:p>
            <a:pPr algn="ctr" defTabSz="207203">
              <a:spcAft>
                <a:spcPts val="272"/>
              </a:spcAft>
              <a:defRPr/>
            </a:pPr>
            <a:r>
              <a:rPr lang="en-US" sz="1994" i="1" baseline="30000" dirty="0">
                <a:solidFill>
                  <a:prstClr val="black"/>
                </a:solidFill>
                <a:latin typeface="Verdana" panose="020B0604030504040204" pitchFamily="34" charset="0"/>
                <a:ea typeface="Times New Roman" panose="02020603050405020304" pitchFamily="18" charset="0"/>
              </a:rPr>
              <a:t>2Department of Materials Science and Technology, University of Crete, </a:t>
            </a:r>
            <a:r>
              <a:rPr lang="en-US" sz="1994" i="1" baseline="30000" dirty="0" err="1">
                <a:solidFill>
                  <a:prstClr val="black"/>
                </a:solidFill>
                <a:latin typeface="Verdana" panose="020B0604030504040204" pitchFamily="34" charset="0"/>
                <a:ea typeface="Times New Roman" panose="02020603050405020304" pitchFamily="18" charset="0"/>
              </a:rPr>
              <a:t>Vassilika</a:t>
            </a:r>
            <a:r>
              <a:rPr lang="en-US" sz="1994" i="1" baseline="30000" dirty="0">
                <a:solidFill>
                  <a:prstClr val="black"/>
                </a:solidFill>
                <a:latin typeface="Verdana" panose="020B0604030504040204" pitchFamily="34" charset="0"/>
                <a:ea typeface="Times New Roman" panose="02020603050405020304" pitchFamily="18" charset="0"/>
              </a:rPr>
              <a:t> </a:t>
            </a:r>
            <a:r>
              <a:rPr lang="en-US" sz="1994" i="1" baseline="30000" dirty="0" err="1">
                <a:solidFill>
                  <a:prstClr val="black"/>
                </a:solidFill>
                <a:latin typeface="Verdana" panose="020B0604030504040204" pitchFamily="34" charset="0"/>
                <a:ea typeface="Times New Roman" panose="02020603050405020304" pitchFamily="18" charset="0"/>
              </a:rPr>
              <a:t>Vouton</a:t>
            </a:r>
            <a:r>
              <a:rPr lang="en-US" sz="1994" i="1" baseline="30000" dirty="0">
                <a:solidFill>
                  <a:prstClr val="black"/>
                </a:solidFill>
                <a:latin typeface="Verdana" panose="020B0604030504040204" pitchFamily="34" charset="0"/>
                <a:ea typeface="Times New Roman" panose="02020603050405020304" pitchFamily="18" charset="0"/>
              </a:rPr>
              <a:t>, Heraklion, 71409, Greece</a:t>
            </a:r>
          </a:p>
          <a:p>
            <a:pPr algn="ctr" defTabSz="207203">
              <a:spcAft>
                <a:spcPts val="272"/>
              </a:spcAft>
              <a:defRPr/>
            </a:pPr>
            <a:r>
              <a:rPr lang="en-US" sz="1994" i="1" baseline="30000" dirty="0">
                <a:solidFill>
                  <a:prstClr val="black"/>
                </a:solidFill>
                <a:latin typeface="Verdana" panose="020B0604030504040204" pitchFamily="34" charset="0"/>
                <a:ea typeface="Times New Roman" panose="02020603050405020304" pitchFamily="18" charset="0"/>
              </a:rPr>
              <a:t>*antkor89@iesl.forth.gr</a:t>
            </a:r>
            <a:endParaRPr lang="en-US" sz="1994" dirty="0">
              <a:solidFill>
                <a:prstClr val="black"/>
              </a:solidFill>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C789CEE0-A8AD-B640-1D47-BBEC0D8933D5}"/>
              </a:ext>
            </a:extLst>
          </p:cNvPr>
          <p:cNvPicPr>
            <a:picLocks noChangeAspect="1"/>
          </p:cNvPicPr>
          <p:nvPr/>
        </p:nvPicPr>
        <p:blipFill>
          <a:blip r:embed="rId3"/>
          <a:stretch>
            <a:fillRect/>
          </a:stretch>
        </p:blipFill>
        <p:spPr>
          <a:xfrm>
            <a:off x="239954" y="2530461"/>
            <a:ext cx="2965977" cy="886833"/>
          </a:xfrm>
          <a:prstGeom prst="rect">
            <a:avLst/>
          </a:prstGeom>
        </p:spPr>
      </p:pic>
      <p:grpSp>
        <p:nvGrpSpPr>
          <p:cNvPr id="3" name="Group 2">
            <a:extLst>
              <a:ext uri="{FF2B5EF4-FFF2-40B4-BE49-F238E27FC236}">
                <a16:creationId xmlns:a16="http://schemas.microsoft.com/office/drawing/2014/main" id="{2126406D-FDCA-A974-BB44-58DDE11D2574}"/>
              </a:ext>
            </a:extLst>
          </p:cNvPr>
          <p:cNvGrpSpPr/>
          <p:nvPr/>
        </p:nvGrpSpPr>
        <p:grpSpPr>
          <a:xfrm>
            <a:off x="9365850" y="18382884"/>
            <a:ext cx="4047499" cy="945059"/>
            <a:chOff x="20667742" y="40434217"/>
            <a:chExt cx="8931668" cy="2085474"/>
          </a:xfrm>
        </p:grpSpPr>
        <p:sp>
          <p:nvSpPr>
            <p:cNvPr id="17" name="Rectangle: Rounded Corners 16">
              <a:extLst>
                <a:ext uri="{FF2B5EF4-FFF2-40B4-BE49-F238E27FC236}">
                  <a16:creationId xmlns:a16="http://schemas.microsoft.com/office/drawing/2014/main" id="{5F17ADAA-824C-EA05-0C0B-2DDB7148CBE6}"/>
                </a:ext>
              </a:extLst>
            </p:cNvPr>
            <p:cNvSpPr/>
            <p:nvPr/>
          </p:nvSpPr>
          <p:spPr>
            <a:xfrm>
              <a:off x="20667742" y="40434217"/>
              <a:ext cx="8931668" cy="208547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13" name="TextBox 12">
              <a:extLst>
                <a:ext uri="{FF2B5EF4-FFF2-40B4-BE49-F238E27FC236}">
                  <a16:creationId xmlns:a16="http://schemas.microsoft.com/office/drawing/2014/main" id="{1BDE5076-B95E-3CB2-EE35-F22470FB76D7}"/>
                </a:ext>
              </a:extLst>
            </p:cNvPr>
            <p:cNvSpPr txBox="1"/>
            <p:nvPr/>
          </p:nvSpPr>
          <p:spPr>
            <a:xfrm>
              <a:off x="21373594" y="40558665"/>
              <a:ext cx="7892717" cy="819397"/>
            </a:xfrm>
            <a:prstGeom prst="rect">
              <a:avLst/>
            </a:prstGeom>
            <a:solidFill>
              <a:schemeClr val="bg2">
                <a:lumMod val="60000"/>
                <a:lumOff val="40000"/>
              </a:schemeClr>
            </a:solidFill>
          </p:spPr>
          <p:txBody>
            <a:bodyPr wrap="square" rtlCol="0">
              <a:spAutoFit/>
            </a:bodyPr>
            <a:lstStyle/>
            <a:p>
              <a:pPr algn="ctr"/>
              <a:r>
                <a:rPr lang="en-US" sz="1813" u="sng" dirty="0">
                  <a:solidFill>
                    <a:schemeClr val="bg1"/>
                  </a:solidFill>
                </a:rPr>
                <a:t>Funding</a:t>
              </a:r>
            </a:p>
          </p:txBody>
        </p:sp>
        <p:pic>
          <p:nvPicPr>
            <p:cNvPr id="15" name="Picture 14">
              <a:extLst>
                <a:ext uri="{FF2B5EF4-FFF2-40B4-BE49-F238E27FC236}">
                  <a16:creationId xmlns:a16="http://schemas.microsoft.com/office/drawing/2014/main" id="{BB675DB8-A976-C8A2-4C9B-34B0144E065E}"/>
                </a:ext>
              </a:extLst>
            </p:cNvPr>
            <p:cNvPicPr>
              <a:picLocks noChangeAspect="1"/>
            </p:cNvPicPr>
            <p:nvPr/>
          </p:nvPicPr>
          <p:blipFill>
            <a:blip r:embed="rId4"/>
            <a:stretch>
              <a:fillRect/>
            </a:stretch>
          </p:blipFill>
          <p:spPr>
            <a:xfrm>
              <a:off x="25319952" y="41343383"/>
              <a:ext cx="4279458" cy="921997"/>
            </a:xfrm>
            <a:prstGeom prst="rect">
              <a:avLst/>
            </a:prstGeom>
            <a:solidFill>
              <a:schemeClr val="bg2">
                <a:lumMod val="60000"/>
                <a:lumOff val="40000"/>
              </a:schemeClr>
            </a:solidFill>
          </p:spPr>
        </p:pic>
        <p:pic>
          <p:nvPicPr>
            <p:cNvPr id="16" name="Picture 15">
              <a:extLst>
                <a:ext uri="{FF2B5EF4-FFF2-40B4-BE49-F238E27FC236}">
                  <a16:creationId xmlns:a16="http://schemas.microsoft.com/office/drawing/2014/main" id="{707DE7FC-4569-834E-A7AB-06C142829CCC}"/>
                </a:ext>
              </a:extLst>
            </p:cNvPr>
            <p:cNvPicPr>
              <a:picLocks noChangeAspect="1"/>
            </p:cNvPicPr>
            <p:nvPr/>
          </p:nvPicPr>
          <p:blipFill>
            <a:blip r:embed="rId5"/>
            <a:stretch>
              <a:fillRect/>
            </a:stretch>
          </p:blipFill>
          <p:spPr>
            <a:xfrm>
              <a:off x="20976328" y="41266550"/>
              <a:ext cx="4119036" cy="1075665"/>
            </a:xfrm>
            <a:prstGeom prst="rect">
              <a:avLst/>
            </a:prstGeom>
            <a:solidFill>
              <a:schemeClr val="bg2">
                <a:lumMod val="60000"/>
                <a:lumOff val="40000"/>
              </a:schemeClr>
            </a:solidFill>
          </p:spPr>
        </p:pic>
      </p:grpSp>
      <p:grpSp>
        <p:nvGrpSpPr>
          <p:cNvPr id="21" name="Group 20">
            <a:extLst>
              <a:ext uri="{FF2B5EF4-FFF2-40B4-BE49-F238E27FC236}">
                <a16:creationId xmlns:a16="http://schemas.microsoft.com/office/drawing/2014/main" id="{C388986E-A1C1-AB21-99D3-15340FE015D3}"/>
              </a:ext>
            </a:extLst>
          </p:cNvPr>
          <p:cNvGrpSpPr/>
          <p:nvPr/>
        </p:nvGrpSpPr>
        <p:grpSpPr>
          <a:xfrm>
            <a:off x="5437174" y="3987591"/>
            <a:ext cx="2841653" cy="501625"/>
            <a:chOff x="7397161" y="9168063"/>
            <a:chExt cx="6270713" cy="1106941"/>
          </a:xfrm>
          <a:solidFill>
            <a:schemeClr val="bg2">
              <a:lumMod val="60000"/>
              <a:lumOff val="40000"/>
            </a:schemeClr>
          </a:solidFill>
        </p:grpSpPr>
        <p:sp>
          <p:nvSpPr>
            <p:cNvPr id="20" name="Rectangle: Rounded Corners 19">
              <a:extLst>
                <a:ext uri="{FF2B5EF4-FFF2-40B4-BE49-F238E27FC236}">
                  <a16:creationId xmlns:a16="http://schemas.microsoft.com/office/drawing/2014/main" id="{D05A04F0-2C78-46BA-9F54-90CFB7BD8F5E}"/>
                </a:ext>
              </a:extLst>
            </p:cNvPr>
            <p:cNvSpPr/>
            <p:nvPr/>
          </p:nvSpPr>
          <p:spPr>
            <a:xfrm>
              <a:off x="7397161" y="9168063"/>
              <a:ext cx="6270713" cy="103471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19" name="TextBox 18">
              <a:extLst>
                <a:ext uri="{FF2B5EF4-FFF2-40B4-BE49-F238E27FC236}">
                  <a16:creationId xmlns:a16="http://schemas.microsoft.com/office/drawing/2014/main" id="{0A313F11-E881-F0A4-B9EA-4470CB63E761}"/>
                </a:ext>
              </a:extLst>
            </p:cNvPr>
            <p:cNvSpPr txBox="1"/>
            <p:nvPr/>
          </p:nvSpPr>
          <p:spPr>
            <a:xfrm>
              <a:off x="7652085" y="9240253"/>
              <a:ext cx="5847348" cy="1034751"/>
            </a:xfrm>
            <a:prstGeom prst="rect">
              <a:avLst/>
            </a:prstGeom>
            <a:grpFill/>
          </p:spPr>
          <p:txBody>
            <a:bodyPr wrap="square" rtlCol="0">
              <a:spAutoFit/>
            </a:bodyPr>
            <a:lstStyle/>
            <a:p>
              <a:pPr algn="ctr"/>
              <a:r>
                <a:rPr lang="en-US" sz="2447" dirty="0">
                  <a:solidFill>
                    <a:schemeClr val="bg1"/>
                  </a:solidFill>
                </a:rPr>
                <a:t>Introduction</a:t>
              </a:r>
            </a:p>
          </p:txBody>
        </p:sp>
      </p:grpSp>
      <p:sp>
        <p:nvSpPr>
          <p:cNvPr id="22" name="TextBox 21">
            <a:extLst>
              <a:ext uri="{FF2B5EF4-FFF2-40B4-BE49-F238E27FC236}">
                <a16:creationId xmlns:a16="http://schemas.microsoft.com/office/drawing/2014/main" id="{C9523A5B-C1F9-F291-4711-921356F90113}"/>
              </a:ext>
            </a:extLst>
          </p:cNvPr>
          <p:cNvSpPr txBox="1"/>
          <p:nvPr/>
        </p:nvSpPr>
        <p:spPr>
          <a:xfrm>
            <a:off x="268238" y="4596449"/>
            <a:ext cx="13224295" cy="2882199"/>
          </a:xfrm>
          <a:prstGeom prst="rect">
            <a:avLst/>
          </a:prstGeom>
          <a:noFill/>
        </p:spPr>
        <p:txBody>
          <a:bodyPr wrap="square" rtlCol="0">
            <a:spAutoFit/>
          </a:bodyPr>
          <a:lstStyle/>
          <a:p>
            <a:pPr algn="just"/>
            <a:r>
              <a:rPr lang="en-US" sz="1813" dirty="0">
                <a:solidFill>
                  <a:schemeClr val="bg1"/>
                </a:solidFill>
              </a:rPr>
              <a:t>Peripheral Nervous System (PNS) damage is oftentimes responsible for various neurodegenerative diseases that affect millions of people globally. Research interest has focused on the fabrication of scaffolds that can be used as culture substrates for the development of autografts for PNS treatment. Our interest revolves around the fabrication of such scaffolds via Multi-Photon Lithography (MPL). A novel scaffold geometry was used for the culture of glial Schwann (SW10) cells and murine Neuro-2a (N2a) cells both in </a:t>
            </a:r>
            <a:r>
              <a:rPr lang="en-US" sz="1813" i="1" dirty="0">
                <a:solidFill>
                  <a:schemeClr val="bg1"/>
                </a:solidFill>
              </a:rPr>
              <a:t>in vitro </a:t>
            </a:r>
            <a:r>
              <a:rPr lang="en-US" sz="1813" dirty="0">
                <a:solidFill>
                  <a:schemeClr val="bg1"/>
                </a:solidFill>
              </a:rPr>
              <a:t>mono-cultures and co-cultures. Cell responses such as adhesion, migration, orientation and proliferation were monitored and the effect of scaffold topography was examined compared to flat glass cultures which served as controls [1]. Our findings show that scaffold topography can affect cell responses, especially cell orientation and neurite outgrowth and directionality in a predetermined manner. Furthermore, the presence of SW10 cells benefit the growth of longer neurites, a valuable asset for bridging PNS trauma gaps in case of practical applications in the future.</a:t>
            </a:r>
          </a:p>
        </p:txBody>
      </p:sp>
      <p:grpSp>
        <p:nvGrpSpPr>
          <p:cNvPr id="23" name="Group 22">
            <a:extLst>
              <a:ext uri="{FF2B5EF4-FFF2-40B4-BE49-F238E27FC236}">
                <a16:creationId xmlns:a16="http://schemas.microsoft.com/office/drawing/2014/main" id="{5E613FE3-A94B-392F-ED3D-B48B11627ABA}"/>
              </a:ext>
            </a:extLst>
          </p:cNvPr>
          <p:cNvGrpSpPr/>
          <p:nvPr/>
        </p:nvGrpSpPr>
        <p:grpSpPr>
          <a:xfrm>
            <a:off x="5413414" y="7497006"/>
            <a:ext cx="2841653" cy="501625"/>
            <a:chOff x="7397161" y="9168063"/>
            <a:chExt cx="6270713" cy="1106941"/>
          </a:xfrm>
          <a:solidFill>
            <a:schemeClr val="bg2">
              <a:lumMod val="60000"/>
              <a:lumOff val="40000"/>
            </a:schemeClr>
          </a:solidFill>
        </p:grpSpPr>
        <p:sp>
          <p:nvSpPr>
            <p:cNvPr id="24" name="Rectangle: Rounded Corners 23">
              <a:extLst>
                <a:ext uri="{FF2B5EF4-FFF2-40B4-BE49-F238E27FC236}">
                  <a16:creationId xmlns:a16="http://schemas.microsoft.com/office/drawing/2014/main" id="{32066372-B9A7-D87D-11E2-8CBC165BE89C}"/>
                </a:ext>
              </a:extLst>
            </p:cNvPr>
            <p:cNvSpPr/>
            <p:nvPr/>
          </p:nvSpPr>
          <p:spPr>
            <a:xfrm>
              <a:off x="7397161" y="9168063"/>
              <a:ext cx="6270713" cy="103471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25" name="TextBox 24">
              <a:extLst>
                <a:ext uri="{FF2B5EF4-FFF2-40B4-BE49-F238E27FC236}">
                  <a16:creationId xmlns:a16="http://schemas.microsoft.com/office/drawing/2014/main" id="{F55B9372-BE15-D01F-4965-F847595BAA37}"/>
                </a:ext>
              </a:extLst>
            </p:cNvPr>
            <p:cNvSpPr txBox="1"/>
            <p:nvPr/>
          </p:nvSpPr>
          <p:spPr>
            <a:xfrm>
              <a:off x="7652085" y="9240253"/>
              <a:ext cx="5847348" cy="1034751"/>
            </a:xfrm>
            <a:prstGeom prst="rect">
              <a:avLst/>
            </a:prstGeom>
            <a:grpFill/>
          </p:spPr>
          <p:txBody>
            <a:bodyPr wrap="square" rtlCol="0">
              <a:spAutoFit/>
            </a:bodyPr>
            <a:lstStyle/>
            <a:p>
              <a:pPr algn="ctr"/>
              <a:r>
                <a:rPr lang="en-US" sz="2447" dirty="0">
                  <a:solidFill>
                    <a:schemeClr val="bg1"/>
                  </a:solidFill>
                </a:rPr>
                <a:t>Results</a:t>
              </a:r>
            </a:p>
          </p:txBody>
        </p:sp>
      </p:grpSp>
      <p:grpSp>
        <p:nvGrpSpPr>
          <p:cNvPr id="32" name="Group 31">
            <a:extLst>
              <a:ext uri="{FF2B5EF4-FFF2-40B4-BE49-F238E27FC236}">
                <a16:creationId xmlns:a16="http://schemas.microsoft.com/office/drawing/2014/main" id="{817490AE-A693-267E-42FB-5C052D4F77A1}"/>
              </a:ext>
            </a:extLst>
          </p:cNvPr>
          <p:cNvGrpSpPr/>
          <p:nvPr/>
        </p:nvGrpSpPr>
        <p:grpSpPr>
          <a:xfrm>
            <a:off x="221495" y="18382878"/>
            <a:ext cx="6217163" cy="1054068"/>
            <a:chOff x="2714829" y="36772727"/>
            <a:chExt cx="13719495" cy="2085473"/>
          </a:xfrm>
        </p:grpSpPr>
        <p:sp>
          <p:nvSpPr>
            <p:cNvPr id="29" name="Rectangle: Rounded Corners 28">
              <a:extLst>
                <a:ext uri="{FF2B5EF4-FFF2-40B4-BE49-F238E27FC236}">
                  <a16:creationId xmlns:a16="http://schemas.microsoft.com/office/drawing/2014/main" id="{8FF7F2DE-9E96-556F-FE66-1E6FD974961C}"/>
                </a:ext>
              </a:extLst>
            </p:cNvPr>
            <p:cNvSpPr/>
            <p:nvPr/>
          </p:nvSpPr>
          <p:spPr>
            <a:xfrm>
              <a:off x="2714829" y="36772727"/>
              <a:ext cx="13719495" cy="208547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27" name="TextBox 26">
              <a:extLst>
                <a:ext uri="{FF2B5EF4-FFF2-40B4-BE49-F238E27FC236}">
                  <a16:creationId xmlns:a16="http://schemas.microsoft.com/office/drawing/2014/main" id="{C440A7FF-0EA6-60FE-9227-983AFE3DEF98}"/>
                </a:ext>
              </a:extLst>
            </p:cNvPr>
            <p:cNvSpPr txBox="1"/>
            <p:nvPr/>
          </p:nvSpPr>
          <p:spPr>
            <a:xfrm>
              <a:off x="2893919" y="37092187"/>
              <a:ext cx="13540405" cy="1397127"/>
            </a:xfrm>
            <a:prstGeom prst="rect">
              <a:avLst/>
            </a:prstGeom>
            <a:noFill/>
          </p:spPr>
          <p:txBody>
            <a:bodyPr wrap="square">
              <a:spAutoFit/>
            </a:bodyPr>
            <a:lstStyle/>
            <a:p>
              <a:pPr algn="ctr"/>
              <a:r>
                <a:rPr lang="en-US" sz="1813" kern="50" dirty="0">
                  <a:solidFill>
                    <a:schemeClr val="bg1"/>
                  </a:solidFill>
                  <a:latin typeface="Times New Roman" panose="02020603050405020304" pitchFamily="18" charset="0"/>
                  <a:ea typeface="RFXUTP+CMR10"/>
                  <a:cs typeface="Times New Roman" panose="02020603050405020304" pitchFamily="18" charset="0"/>
                </a:rPr>
                <a:t>References</a:t>
              </a:r>
            </a:p>
            <a:p>
              <a:r>
                <a:rPr lang="en-US" sz="1088" kern="50" dirty="0">
                  <a:solidFill>
                    <a:schemeClr val="bg1"/>
                  </a:solidFill>
                  <a:latin typeface="Times New Roman" panose="02020603050405020304" pitchFamily="18" charset="0"/>
                  <a:ea typeface="RFXUTP+CMR10"/>
                  <a:cs typeface="Times New Roman" panose="02020603050405020304" pitchFamily="18" charset="0"/>
                </a:rPr>
                <a:t>[1]: Kordas A., </a:t>
              </a:r>
              <a:r>
                <a:rPr lang="en-US" sz="1088" kern="50" dirty="0" err="1">
                  <a:solidFill>
                    <a:schemeClr val="bg1"/>
                  </a:solidFill>
                  <a:latin typeface="Times New Roman" panose="02020603050405020304" pitchFamily="18" charset="0"/>
                  <a:ea typeface="RFXUTP+CMR10"/>
                  <a:cs typeface="Times New Roman" panose="02020603050405020304" pitchFamily="18" charset="0"/>
                </a:rPr>
                <a:t>Manganas</a:t>
              </a:r>
              <a:r>
                <a:rPr lang="en-US" sz="1088" kern="50" dirty="0">
                  <a:solidFill>
                    <a:schemeClr val="bg1"/>
                  </a:solidFill>
                  <a:latin typeface="Times New Roman" panose="02020603050405020304" pitchFamily="18" charset="0"/>
                  <a:ea typeface="RFXUTP+CMR10"/>
                  <a:cs typeface="Times New Roman" panose="02020603050405020304" pitchFamily="18" charset="0"/>
                </a:rPr>
                <a:t> P. et al., </a:t>
              </a:r>
              <a:r>
                <a:rPr lang="en-US" sz="1088" i="1" kern="50" dirty="0">
                  <a:solidFill>
                    <a:schemeClr val="bg1"/>
                  </a:solidFill>
                  <a:latin typeface="Times New Roman" panose="02020603050405020304" pitchFamily="18" charset="0"/>
                  <a:ea typeface="RFXUTP+CMR10"/>
                  <a:cs typeface="Times New Roman" panose="02020603050405020304" pitchFamily="18" charset="0"/>
                </a:rPr>
                <a:t>Materials </a:t>
              </a:r>
              <a:r>
                <a:rPr lang="en-US" sz="1088" b="1" kern="50" dirty="0">
                  <a:solidFill>
                    <a:schemeClr val="bg1"/>
                  </a:solidFill>
                  <a:latin typeface="Times New Roman" panose="02020603050405020304" pitchFamily="18" charset="0"/>
                  <a:ea typeface="RFXUTP+CMR10"/>
                  <a:cs typeface="Times New Roman" panose="02020603050405020304" pitchFamily="18" charset="0"/>
                </a:rPr>
                <a:t>2022</a:t>
              </a:r>
              <a:r>
                <a:rPr lang="en-US" sz="1088" kern="50" dirty="0">
                  <a:solidFill>
                    <a:schemeClr val="bg1"/>
                  </a:solidFill>
                  <a:latin typeface="Times New Roman" panose="02020603050405020304" pitchFamily="18" charset="0"/>
                  <a:ea typeface="RFXUTP+CMR10"/>
                  <a:cs typeface="Times New Roman" panose="02020603050405020304" pitchFamily="18" charset="0"/>
                </a:rPr>
                <a:t>, </a:t>
              </a:r>
              <a:r>
                <a:rPr lang="en-US" sz="1088" i="1" kern="50" dirty="0">
                  <a:solidFill>
                    <a:schemeClr val="bg1"/>
                  </a:solidFill>
                  <a:latin typeface="Times New Roman" panose="02020603050405020304" pitchFamily="18" charset="0"/>
                  <a:ea typeface="RFXUTP+CMR10"/>
                  <a:cs typeface="Times New Roman" panose="02020603050405020304" pitchFamily="18" charset="0"/>
                </a:rPr>
                <a:t>15,</a:t>
              </a:r>
              <a:r>
                <a:rPr lang="en-US" sz="1088" kern="50" dirty="0">
                  <a:solidFill>
                    <a:schemeClr val="bg1"/>
                  </a:solidFill>
                  <a:latin typeface="Times New Roman" panose="02020603050405020304" pitchFamily="18" charset="0"/>
                  <a:ea typeface="RFXUTP+CMR10"/>
                  <a:cs typeface="Times New Roman" panose="02020603050405020304" pitchFamily="18" charset="0"/>
                </a:rPr>
                <a:t> 4349-4365,</a:t>
              </a:r>
              <a:r>
                <a:rPr lang="en-US" sz="1088" u="sng" dirty="0">
                  <a:solidFill>
                    <a:srgbClr val="4F5671"/>
                  </a:solidFill>
                  <a:latin typeface="Arial" panose="020B0604020202020204" pitchFamily="34" charset="0"/>
                  <a:hlinkClick r:id="rId6"/>
                </a:rPr>
                <a:t>https://doi.org/10.3390/ma15124349</a:t>
              </a:r>
              <a:endParaRPr lang="en-US" sz="1088" u="sng" kern="50" dirty="0">
                <a:solidFill>
                  <a:schemeClr val="bg1"/>
                </a:solidFill>
                <a:latin typeface="Times New Roman" panose="02020603050405020304" pitchFamily="18" charset="0"/>
                <a:ea typeface="RFXUTP+CMR10"/>
                <a:cs typeface="Times New Roman" panose="02020603050405020304" pitchFamily="18" charset="0"/>
              </a:endParaRPr>
            </a:p>
            <a:p>
              <a:r>
                <a:rPr lang="en-US" sz="1088" kern="50" dirty="0">
                  <a:solidFill>
                    <a:schemeClr val="bg1"/>
                  </a:solidFill>
                  <a:latin typeface="Times New Roman" panose="02020603050405020304" pitchFamily="18" charset="0"/>
                  <a:ea typeface="DejaVu Sans" panose="020B0603030804020204" pitchFamily="34" charset="0"/>
                  <a:cs typeface="Times New Roman" panose="02020603050405020304" pitchFamily="18" charset="0"/>
                </a:rPr>
                <a:t>[2]: </a:t>
              </a:r>
              <a:r>
                <a:rPr lang="en-US" sz="1088"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Flamourakis</a:t>
              </a:r>
              <a:r>
                <a:rPr lang="en-US" sz="1088"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G. et al.</a:t>
              </a:r>
              <a:r>
                <a:rPr lang="en-US" sz="1088"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en-US" sz="1088"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1088" i="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Opt. Mater. Express</a:t>
              </a:r>
              <a:r>
                <a:rPr lang="en-US" sz="1088"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1088"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2021</a:t>
              </a:r>
              <a:r>
                <a:rPr lang="en-US" sz="1088"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1088" i="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11</a:t>
              </a:r>
              <a:r>
                <a:rPr lang="en-US" sz="1088"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801, </a:t>
              </a:r>
              <a:r>
                <a:rPr lang="en-US" sz="1088" u="sng"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doi:10.1364/OME.418269</a:t>
              </a:r>
              <a:endParaRPr lang="en-US" sz="1088" u="sng" kern="50" dirty="0">
                <a:solidFill>
                  <a:schemeClr val="bg1"/>
                </a:solidFill>
                <a:latin typeface="Times New Roman" panose="02020603050405020304" pitchFamily="18" charset="0"/>
                <a:ea typeface="DejaVu Sans" panose="020B0603030804020204" pitchFamily="34" charset="0"/>
                <a:cs typeface="Times New Roman" panose="02020603050405020304" pitchFamily="18" charset="0"/>
              </a:endParaRPr>
            </a:p>
          </p:txBody>
        </p:sp>
      </p:grpSp>
      <p:pic>
        <p:nvPicPr>
          <p:cNvPr id="31" name="Picture 30">
            <a:extLst>
              <a:ext uri="{FF2B5EF4-FFF2-40B4-BE49-F238E27FC236}">
                <a16:creationId xmlns:a16="http://schemas.microsoft.com/office/drawing/2014/main" id="{748BDFF9-FF23-CF23-F0F7-031AEC4A0818}"/>
              </a:ext>
            </a:extLst>
          </p:cNvPr>
          <p:cNvPicPr>
            <a:picLocks noChangeAspect="1"/>
          </p:cNvPicPr>
          <p:nvPr/>
        </p:nvPicPr>
        <p:blipFill>
          <a:blip r:embed="rId7"/>
          <a:stretch>
            <a:fillRect/>
          </a:stretch>
        </p:blipFill>
        <p:spPr>
          <a:xfrm>
            <a:off x="6981940" y="18439278"/>
            <a:ext cx="822270" cy="822270"/>
          </a:xfrm>
          <a:prstGeom prst="rect">
            <a:avLst/>
          </a:prstGeom>
        </p:spPr>
      </p:pic>
      <p:grpSp>
        <p:nvGrpSpPr>
          <p:cNvPr id="36" name="Group 35">
            <a:extLst>
              <a:ext uri="{FF2B5EF4-FFF2-40B4-BE49-F238E27FC236}">
                <a16:creationId xmlns:a16="http://schemas.microsoft.com/office/drawing/2014/main" id="{0EF9D357-05B4-26E8-EDB4-0231B271694B}"/>
              </a:ext>
            </a:extLst>
          </p:cNvPr>
          <p:cNvGrpSpPr/>
          <p:nvPr/>
        </p:nvGrpSpPr>
        <p:grpSpPr>
          <a:xfrm>
            <a:off x="6586359" y="18695027"/>
            <a:ext cx="247880" cy="371320"/>
            <a:chOff x="14860137" y="31691179"/>
            <a:chExt cx="547001" cy="819395"/>
          </a:xfrm>
        </p:grpSpPr>
        <p:sp>
          <p:nvSpPr>
            <p:cNvPr id="35" name="Rectangle: Rounded Corners 34">
              <a:extLst>
                <a:ext uri="{FF2B5EF4-FFF2-40B4-BE49-F238E27FC236}">
                  <a16:creationId xmlns:a16="http://schemas.microsoft.com/office/drawing/2014/main" id="{75F63A7C-E16B-EDCC-D74C-CA069E42438E}"/>
                </a:ext>
              </a:extLst>
            </p:cNvPr>
            <p:cNvSpPr/>
            <p:nvPr/>
          </p:nvSpPr>
          <p:spPr>
            <a:xfrm>
              <a:off x="14860137" y="31691179"/>
              <a:ext cx="547001" cy="70788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34" name="TextBox 33">
              <a:extLst>
                <a:ext uri="{FF2B5EF4-FFF2-40B4-BE49-F238E27FC236}">
                  <a16:creationId xmlns:a16="http://schemas.microsoft.com/office/drawing/2014/main" id="{EA3E0276-3B2F-C74D-33B8-02A326674EEE}"/>
                </a:ext>
              </a:extLst>
            </p:cNvPr>
            <p:cNvSpPr txBox="1"/>
            <p:nvPr/>
          </p:nvSpPr>
          <p:spPr>
            <a:xfrm>
              <a:off x="14860137" y="31691179"/>
              <a:ext cx="547001" cy="819395"/>
            </a:xfrm>
            <a:prstGeom prst="rect">
              <a:avLst/>
            </a:prstGeom>
            <a:noFill/>
          </p:spPr>
          <p:txBody>
            <a:bodyPr wrap="square" rtlCol="0">
              <a:spAutoFit/>
            </a:bodyPr>
            <a:lstStyle/>
            <a:p>
              <a:pPr algn="ctr"/>
              <a:r>
                <a:rPr lang="en-US" sz="1813" dirty="0">
                  <a:solidFill>
                    <a:schemeClr val="bg1"/>
                  </a:solidFill>
                </a:rPr>
                <a:t>1</a:t>
              </a:r>
            </a:p>
          </p:txBody>
        </p:sp>
      </p:grpSp>
      <p:grpSp>
        <p:nvGrpSpPr>
          <p:cNvPr id="37" name="Group 36">
            <a:extLst>
              <a:ext uri="{FF2B5EF4-FFF2-40B4-BE49-F238E27FC236}">
                <a16:creationId xmlns:a16="http://schemas.microsoft.com/office/drawing/2014/main" id="{99B97454-1F01-D284-68FD-44327D209C58}"/>
              </a:ext>
            </a:extLst>
          </p:cNvPr>
          <p:cNvGrpSpPr/>
          <p:nvPr/>
        </p:nvGrpSpPr>
        <p:grpSpPr>
          <a:xfrm>
            <a:off x="7942723" y="18695027"/>
            <a:ext cx="247880" cy="371320"/>
            <a:chOff x="14860137" y="31691179"/>
            <a:chExt cx="547001" cy="819395"/>
          </a:xfrm>
        </p:grpSpPr>
        <p:sp>
          <p:nvSpPr>
            <p:cNvPr id="38" name="Rectangle: Rounded Corners 37">
              <a:extLst>
                <a:ext uri="{FF2B5EF4-FFF2-40B4-BE49-F238E27FC236}">
                  <a16:creationId xmlns:a16="http://schemas.microsoft.com/office/drawing/2014/main" id="{02BBC435-B5AF-6750-4656-E9287F5F68DE}"/>
                </a:ext>
              </a:extLst>
            </p:cNvPr>
            <p:cNvSpPr/>
            <p:nvPr/>
          </p:nvSpPr>
          <p:spPr>
            <a:xfrm>
              <a:off x="14860137" y="31691179"/>
              <a:ext cx="547001" cy="70788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39" name="TextBox 38">
              <a:extLst>
                <a:ext uri="{FF2B5EF4-FFF2-40B4-BE49-F238E27FC236}">
                  <a16:creationId xmlns:a16="http://schemas.microsoft.com/office/drawing/2014/main" id="{C5E8FD74-EC7C-29DE-E186-EFFF08F67E6D}"/>
                </a:ext>
              </a:extLst>
            </p:cNvPr>
            <p:cNvSpPr txBox="1"/>
            <p:nvPr/>
          </p:nvSpPr>
          <p:spPr>
            <a:xfrm>
              <a:off x="14860137" y="31691179"/>
              <a:ext cx="547001" cy="819395"/>
            </a:xfrm>
            <a:prstGeom prst="rect">
              <a:avLst/>
            </a:prstGeom>
            <a:noFill/>
          </p:spPr>
          <p:txBody>
            <a:bodyPr wrap="square" rtlCol="0">
              <a:spAutoFit/>
            </a:bodyPr>
            <a:lstStyle/>
            <a:p>
              <a:pPr algn="ctr"/>
              <a:r>
                <a:rPr lang="en-US" sz="1813" dirty="0">
                  <a:solidFill>
                    <a:schemeClr val="bg1"/>
                  </a:solidFill>
                </a:rPr>
                <a:t>2</a:t>
              </a:r>
            </a:p>
          </p:txBody>
        </p:sp>
      </p:grpSp>
      <p:pic>
        <p:nvPicPr>
          <p:cNvPr id="41" name="Picture 40">
            <a:extLst>
              <a:ext uri="{FF2B5EF4-FFF2-40B4-BE49-F238E27FC236}">
                <a16:creationId xmlns:a16="http://schemas.microsoft.com/office/drawing/2014/main" id="{36F593BE-B7BD-E50E-C22E-4FE5ACE954AA}"/>
              </a:ext>
            </a:extLst>
          </p:cNvPr>
          <p:cNvPicPr>
            <a:picLocks noChangeAspect="1"/>
          </p:cNvPicPr>
          <p:nvPr/>
        </p:nvPicPr>
        <p:blipFill>
          <a:blip r:embed="rId8"/>
          <a:stretch>
            <a:fillRect/>
          </a:stretch>
        </p:blipFill>
        <p:spPr>
          <a:xfrm>
            <a:off x="8335803" y="18439278"/>
            <a:ext cx="820457" cy="820457"/>
          </a:xfrm>
          <a:prstGeom prst="rect">
            <a:avLst/>
          </a:prstGeom>
        </p:spPr>
      </p:pic>
      <p:pic>
        <p:nvPicPr>
          <p:cNvPr id="2" name="Picture 1">
            <a:extLst>
              <a:ext uri="{FF2B5EF4-FFF2-40B4-BE49-F238E27FC236}">
                <a16:creationId xmlns:a16="http://schemas.microsoft.com/office/drawing/2014/main" id="{9A2CD74D-47ED-A11A-1875-D9A929840658}"/>
              </a:ext>
            </a:extLst>
          </p:cNvPr>
          <p:cNvPicPr>
            <a:picLocks noChangeAspect="1"/>
          </p:cNvPicPr>
          <p:nvPr/>
        </p:nvPicPr>
        <p:blipFill>
          <a:blip r:embed="rId9"/>
          <a:stretch>
            <a:fillRect/>
          </a:stretch>
        </p:blipFill>
        <p:spPr>
          <a:xfrm>
            <a:off x="251702" y="8110666"/>
            <a:ext cx="5538518" cy="3497415"/>
          </a:xfrm>
          <a:prstGeom prst="rect">
            <a:avLst/>
          </a:prstGeom>
        </p:spPr>
      </p:pic>
      <p:graphicFrame>
        <p:nvGraphicFramePr>
          <p:cNvPr id="7" name="Table 9">
            <a:extLst>
              <a:ext uri="{FF2B5EF4-FFF2-40B4-BE49-F238E27FC236}">
                <a16:creationId xmlns:a16="http://schemas.microsoft.com/office/drawing/2014/main" id="{6183DB27-ED91-9402-2CCC-3F97E8F6C150}"/>
              </a:ext>
            </a:extLst>
          </p:cNvPr>
          <p:cNvGraphicFramePr>
            <a:graphicFrameLocks noGrp="1"/>
          </p:cNvGraphicFramePr>
          <p:nvPr>
            <p:extLst>
              <p:ext uri="{D42A27DB-BD31-4B8C-83A1-F6EECF244321}">
                <p14:modId xmlns:p14="http://schemas.microsoft.com/office/powerpoint/2010/main" val="1083548923"/>
              </p:ext>
            </p:extLst>
          </p:nvPr>
        </p:nvGraphicFramePr>
        <p:xfrm>
          <a:off x="256060" y="11614333"/>
          <a:ext cx="5532779" cy="1315428"/>
        </p:xfrm>
        <a:graphic>
          <a:graphicData uri="http://schemas.openxmlformats.org/drawingml/2006/table">
            <a:tbl>
              <a:tblPr firstRow="1" bandRow="1">
                <a:tableStyleId>{5C22544A-7EE6-4342-B048-85BDC9FD1C3A}</a:tableStyleId>
              </a:tblPr>
              <a:tblGrid>
                <a:gridCol w="675100">
                  <a:extLst>
                    <a:ext uri="{9D8B030D-6E8A-4147-A177-3AD203B41FA5}">
                      <a16:colId xmlns:a16="http://schemas.microsoft.com/office/drawing/2014/main" val="2966702359"/>
                    </a:ext>
                  </a:extLst>
                </a:gridCol>
                <a:gridCol w="1341256">
                  <a:extLst>
                    <a:ext uri="{9D8B030D-6E8A-4147-A177-3AD203B41FA5}">
                      <a16:colId xmlns:a16="http://schemas.microsoft.com/office/drawing/2014/main" val="1211168127"/>
                    </a:ext>
                  </a:extLst>
                </a:gridCol>
                <a:gridCol w="1581156">
                  <a:extLst>
                    <a:ext uri="{9D8B030D-6E8A-4147-A177-3AD203B41FA5}">
                      <a16:colId xmlns:a16="http://schemas.microsoft.com/office/drawing/2014/main" val="811496367"/>
                    </a:ext>
                  </a:extLst>
                </a:gridCol>
                <a:gridCol w="1935267">
                  <a:extLst>
                    <a:ext uri="{9D8B030D-6E8A-4147-A177-3AD203B41FA5}">
                      <a16:colId xmlns:a16="http://schemas.microsoft.com/office/drawing/2014/main" val="183218216"/>
                    </a:ext>
                  </a:extLst>
                </a:gridCol>
              </a:tblGrid>
              <a:tr h="193374">
                <a:tc>
                  <a:txBody>
                    <a:bodyPr/>
                    <a:lstStyle/>
                    <a:p>
                      <a:pPr algn="ctr"/>
                      <a:r>
                        <a:rPr lang="en-US" sz="1000" dirty="0">
                          <a:solidFill>
                            <a:schemeClr val="bg1"/>
                          </a:solidFill>
                        </a:rPr>
                        <a:t>Sample</a:t>
                      </a:r>
                    </a:p>
                  </a:txBody>
                  <a:tcPr marL="41437" marR="41437" marT="20719" marB="20719" anchor="ctr">
                    <a:solidFill>
                      <a:schemeClr val="bg2">
                        <a:lumMod val="60000"/>
                        <a:lumOff val="40000"/>
                      </a:schemeClr>
                    </a:solidFill>
                  </a:tcPr>
                </a:tc>
                <a:tc>
                  <a:txBody>
                    <a:bodyPr/>
                    <a:lstStyle/>
                    <a:p>
                      <a:pPr algn="ctr"/>
                      <a:r>
                        <a:rPr lang="en-US" sz="1000" dirty="0">
                          <a:solidFill>
                            <a:schemeClr val="bg1"/>
                          </a:solidFill>
                        </a:rPr>
                        <a:t>MK/ Undeveloped</a:t>
                      </a:r>
                    </a:p>
                  </a:txBody>
                  <a:tcPr marL="41437" marR="41437" marT="20719" marB="20719" anchor="ctr">
                    <a:solidFill>
                      <a:schemeClr val="bg2">
                        <a:lumMod val="60000"/>
                        <a:lumOff val="40000"/>
                      </a:schemeClr>
                    </a:solidFill>
                  </a:tcPr>
                </a:tc>
                <a:tc>
                  <a:txBody>
                    <a:bodyPr/>
                    <a:lstStyle/>
                    <a:p>
                      <a:pPr algn="ctr"/>
                      <a:r>
                        <a:rPr lang="en-US" sz="1000" dirty="0">
                          <a:solidFill>
                            <a:schemeClr val="bg1"/>
                          </a:solidFill>
                        </a:rPr>
                        <a:t>SBB/ Developed</a:t>
                      </a:r>
                    </a:p>
                  </a:txBody>
                  <a:tcPr marL="41437" marR="41437" marT="20719" marB="20719" anchor="ctr">
                    <a:solidFill>
                      <a:schemeClr val="bg2">
                        <a:lumMod val="60000"/>
                        <a:lumOff val="40000"/>
                      </a:schemeClr>
                    </a:solidFill>
                  </a:tcPr>
                </a:tc>
                <a:tc>
                  <a:txBody>
                    <a:bodyPr/>
                    <a:lstStyle/>
                    <a:p>
                      <a:pPr algn="ctr"/>
                      <a:r>
                        <a:rPr lang="en-US" sz="1000" dirty="0">
                          <a:solidFill>
                            <a:schemeClr val="bg1"/>
                          </a:solidFill>
                        </a:rPr>
                        <a:t>SBB/ </a:t>
                      </a:r>
                      <a:r>
                        <a:rPr lang="en-US" sz="1000" u="none" dirty="0">
                          <a:solidFill>
                            <a:schemeClr val="bg1"/>
                          </a:solidFill>
                        </a:rPr>
                        <a:t>Undeveloped</a:t>
                      </a:r>
                      <a:endParaRPr lang="en-US" sz="1000" dirty="0">
                        <a:solidFill>
                          <a:schemeClr val="bg1"/>
                        </a:solidFill>
                      </a:endParaRPr>
                    </a:p>
                  </a:txBody>
                  <a:tcPr marL="41437" marR="41437" marT="20719" marB="20719" anchor="ctr">
                    <a:solidFill>
                      <a:schemeClr val="bg2">
                        <a:lumMod val="60000"/>
                        <a:lumOff val="40000"/>
                      </a:schemeClr>
                    </a:solidFill>
                  </a:tcPr>
                </a:tc>
                <a:extLst>
                  <a:ext uri="{0D108BD9-81ED-4DB2-BD59-A6C34878D82A}">
                    <a16:rowId xmlns:a16="http://schemas.microsoft.com/office/drawing/2014/main" val="241411297"/>
                  </a:ext>
                </a:extLst>
              </a:tr>
              <a:tr h="193374">
                <a:tc>
                  <a:txBody>
                    <a:bodyPr/>
                    <a:lstStyle/>
                    <a:p>
                      <a:pPr algn="ctr"/>
                      <a:r>
                        <a:rPr lang="en-US" sz="1000" dirty="0"/>
                        <a:t>Film 1</a:t>
                      </a:r>
                    </a:p>
                  </a:txBody>
                  <a:tcPr marL="41437" marR="41437" marT="20719" marB="20719" anchor="ctr"/>
                </a:tc>
                <a:tc>
                  <a:txBody>
                    <a:bodyPr/>
                    <a:lstStyle/>
                    <a:p>
                      <a:pPr marL="0" marR="0" lvl="0" indent="0" algn="ctr" defTabSz="1513378" rtl="0" eaLnBrk="1" fontAlgn="auto" latinLnBrk="0" hangingPunct="1">
                        <a:lnSpc>
                          <a:spcPct val="100000"/>
                        </a:lnSpc>
                        <a:spcBef>
                          <a:spcPts val="0"/>
                        </a:spcBef>
                        <a:spcAft>
                          <a:spcPts val="0"/>
                        </a:spcAft>
                        <a:buClrTx/>
                        <a:buSzTx/>
                        <a:buFontTx/>
                        <a:buNone/>
                        <a:tabLst/>
                        <a:defRPr/>
                      </a:pPr>
                      <a:r>
                        <a:rPr lang="en-US" sz="1000" dirty="0"/>
                        <a:t>61.71°</a:t>
                      </a:r>
                    </a:p>
                  </a:txBody>
                  <a:tcPr marL="41437" marR="41437" marT="20719" marB="2071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76.15°</a:t>
                      </a:r>
                    </a:p>
                  </a:txBody>
                  <a:tcPr marL="41437" marR="41437" marT="20719" marB="2071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66.83°</a:t>
                      </a:r>
                    </a:p>
                  </a:txBody>
                  <a:tcPr marL="41437" marR="41437" marT="20719" marB="20719" anchor="ctr"/>
                </a:tc>
                <a:extLst>
                  <a:ext uri="{0D108BD9-81ED-4DB2-BD59-A6C34878D82A}">
                    <a16:rowId xmlns:a16="http://schemas.microsoft.com/office/drawing/2014/main" val="3887868779"/>
                  </a:ext>
                </a:extLst>
              </a:tr>
              <a:tr h="193374">
                <a:tc>
                  <a:txBody>
                    <a:bodyPr/>
                    <a:lstStyle/>
                    <a:p>
                      <a:pPr algn="ctr"/>
                      <a:r>
                        <a:rPr lang="en-US" sz="1000" dirty="0"/>
                        <a:t>Film 2</a:t>
                      </a:r>
                    </a:p>
                  </a:txBody>
                  <a:tcPr marL="41437" marR="41437" marT="20719" marB="20719" anchor="ctr"/>
                </a:tc>
                <a:tc>
                  <a:txBody>
                    <a:bodyPr/>
                    <a:lstStyle/>
                    <a:p>
                      <a:pPr algn="ctr"/>
                      <a:r>
                        <a:rPr lang="en-US" sz="1000" dirty="0"/>
                        <a:t>64.79°</a:t>
                      </a:r>
                    </a:p>
                  </a:txBody>
                  <a:tcPr marL="41437" marR="41437" marT="20719" marB="20719" anchor="ctr"/>
                </a:tc>
                <a:tc>
                  <a:txBody>
                    <a:bodyPr/>
                    <a:lstStyle/>
                    <a:p>
                      <a:pPr algn="ctr"/>
                      <a:r>
                        <a:rPr lang="en-US" sz="1000" dirty="0"/>
                        <a:t>70.36°</a:t>
                      </a:r>
                    </a:p>
                  </a:txBody>
                  <a:tcPr marL="41437" marR="41437" marT="20719" marB="20719" anchor="ctr"/>
                </a:tc>
                <a:tc>
                  <a:txBody>
                    <a:bodyPr/>
                    <a:lstStyle/>
                    <a:p>
                      <a:pPr algn="ctr"/>
                      <a:r>
                        <a:rPr lang="en-US" sz="1000" dirty="0"/>
                        <a:t>63.71°</a:t>
                      </a:r>
                    </a:p>
                  </a:txBody>
                  <a:tcPr marL="41437" marR="41437" marT="20719" marB="20719" anchor="ctr"/>
                </a:tc>
                <a:extLst>
                  <a:ext uri="{0D108BD9-81ED-4DB2-BD59-A6C34878D82A}">
                    <a16:rowId xmlns:a16="http://schemas.microsoft.com/office/drawing/2014/main" val="1868608309"/>
                  </a:ext>
                </a:extLst>
              </a:tr>
              <a:tr h="193374">
                <a:tc>
                  <a:txBody>
                    <a:bodyPr/>
                    <a:lstStyle/>
                    <a:p>
                      <a:pPr algn="ctr"/>
                      <a:r>
                        <a:rPr lang="en-US" sz="1000" dirty="0"/>
                        <a:t>Film 3</a:t>
                      </a:r>
                    </a:p>
                  </a:txBody>
                  <a:tcPr marL="41437" marR="41437" marT="20719" marB="20719" anchor="ctr"/>
                </a:tc>
                <a:tc>
                  <a:txBody>
                    <a:bodyPr/>
                    <a:lstStyle/>
                    <a:p>
                      <a:pPr algn="ctr"/>
                      <a:r>
                        <a:rPr lang="en-US" sz="1000" dirty="0"/>
                        <a:t>61.54°</a:t>
                      </a:r>
                    </a:p>
                  </a:txBody>
                  <a:tcPr marL="41437" marR="41437" marT="20719" marB="20719" anchor="ctr"/>
                </a:tc>
                <a:tc>
                  <a:txBody>
                    <a:bodyPr/>
                    <a:lstStyle/>
                    <a:p>
                      <a:pPr algn="ctr"/>
                      <a:r>
                        <a:rPr lang="en-US" sz="1000" dirty="0"/>
                        <a:t>79.07°</a:t>
                      </a:r>
                    </a:p>
                  </a:txBody>
                  <a:tcPr marL="41437" marR="41437" marT="20719" marB="20719" anchor="ctr"/>
                </a:tc>
                <a:tc>
                  <a:txBody>
                    <a:bodyPr/>
                    <a:lstStyle/>
                    <a:p>
                      <a:pPr algn="ctr"/>
                      <a:r>
                        <a:rPr lang="en-US" sz="1000" dirty="0"/>
                        <a:t>67.07°</a:t>
                      </a:r>
                    </a:p>
                  </a:txBody>
                  <a:tcPr marL="41437" marR="41437" marT="20719" marB="20719" anchor="ctr"/>
                </a:tc>
                <a:extLst>
                  <a:ext uri="{0D108BD9-81ED-4DB2-BD59-A6C34878D82A}">
                    <a16:rowId xmlns:a16="http://schemas.microsoft.com/office/drawing/2014/main" val="3592128548"/>
                  </a:ext>
                </a:extLst>
              </a:tr>
              <a:tr h="193374">
                <a:tc>
                  <a:txBody>
                    <a:bodyPr/>
                    <a:lstStyle/>
                    <a:p>
                      <a:r>
                        <a:rPr lang="en-US" sz="1000" dirty="0"/>
                        <a:t>Average</a:t>
                      </a:r>
                    </a:p>
                  </a:txBody>
                  <a:tcPr marL="41437" marR="41437" marT="20719" marB="20719" anchor="ctr"/>
                </a:tc>
                <a:tc>
                  <a:txBody>
                    <a:bodyPr/>
                    <a:lstStyle/>
                    <a:p>
                      <a:pPr algn="ctr"/>
                      <a:r>
                        <a:rPr lang="en-US" sz="1000" dirty="0"/>
                        <a:t>62.68°</a:t>
                      </a:r>
                    </a:p>
                  </a:txBody>
                  <a:tcPr marL="41437" marR="41437" marT="20719" marB="20719" anchor="ctr"/>
                </a:tc>
                <a:tc>
                  <a:txBody>
                    <a:bodyPr/>
                    <a:lstStyle/>
                    <a:p>
                      <a:pPr algn="ctr"/>
                      <a:r>
                        <a:rPr lang="en-US" sz="1000" dirty="0"/>
                        <a:t>75.19°</a:t>
                      </a:r>
                    </a:p>
                  </a:txBody>
                  <a:tcPr marL="41437" marR="41437" marT="20719" marB="20719" anchor="ctr"/>
                </a:tc>
                <a:tc>
                  <a:txBody>
                    <a:bodyPr/>
                    <a:lstStyle/>
                    <a:p>
                      <a:pPr algn="ctr"/>
                      <a:r>
                        <a:rPr lang="en-US" sz="1000" dirty="0"/>
                        <a:t>65.87°</a:t>
                      </a:r>
                    </a:p>
                  </a:txBody>
                  <a:tcPr marL="41437" marR="41437" marT="20719" marB="20719" anchor="ctr"/>
                </a:tc>
                <a:extLst>
                  <a:ext uri="{0D108BD9-81ED-4DB2-BD59-A6C34878D82A}">
                    <a16:rowId xmlns:a16="http://schemas.microsoft.com/office/drawing/2014/main" val="3277446760"/>
                  </a:ext>
                </a:extLst>
              </a:tr>
              <a:tr h="345310">
                <a:tc>
                  <a:txBody>
                    <a:bodyPr/>
                    <a:lstStyle/>
                    <a:p>
                      <a:pPr algn="ctr"/>
                      <a:r>
                        <a:rPr lang="en-US" sz="1000" dirty="0"/>
                        <a:t>Standard deviation</a:t>
                      </a:r>
                    </a:p>
                  </a:txBody>
                  <a:tcPr marL="41437" marR="41437" marT="20719" marB="20719" anchor="ctr"/>
                </a:tc>
                <a:tc>
                  <a:txBody>
                    <a:bodyPr/>
                    <a:lstStyle/>
                    <a:p>
                      <a:pPr algn="ctr"/>
                      <a:r>
                        <a:rPr lang="en-US" sz="1000" dirty="0"/>
                        <a:t>1.83°</a:t>
                      </a:r>
                    </a:p>
                  </a:txBody>
                  <a:tcPr marL="41437" marR="41437" marT="20719" marB="20719" anchor="ctr"/>
                </a:tc>
                <a:tc>
                  <a:txBody>
                    <a:bodyPr/>
                    <a:lstStyle/>
                    <a:p>
                      <a:pPr algn="ctr"/>
                      <a:r>
                        <a:rPr lang="en-US" sz="1000" dirty="0"/>
                        <a:t>4.43°</a:t>
                      </a:r>
                    </a:p>
                  </a:txBody>
                  <a:tcPr marL="41437" marR="41437" marT="20719" marB="20719" anchor="ctr"/>
                </a:tc>
                <a:tc>
                  <a:txBody>
                    <a:bodyPr/>
                    <a:lstStyle/>
                    <a:p>
                      <a:pPr algn="ctr"/>
                      <a:r>
                        <a:rPr lang="en-US" sz="1000" dirty="0"/>
                        <a:t>1.88°</a:t>
                      </a:r>
                    </a:p>
                  </a:txBody>
                  <a:tcPr marL="41437" marR="41437" marT="20719" marB="20719" anchor="ctr"/>
                </a:tc>
                <a:extLst>
                  <a:ext uri="{0D108BD9-81ED-4DB2-BD59-A6C34878D82A}">
                    <a16:rowId xmlns:a16="http://schemas.microsoft.com/office/drawing/2014/main" val="1266166885"/>
                  </a:ext>
                </a:extLst>
              </a:tr>
            </a:tbl>
          </a:graphicData>
        </a:graphic>
      </p:graphicFrame>
      <p:grpSp>
        <p:nvGrpSpPr>
          <p:cNvPr id="30" name="Group 29">
            <a:extLst>
              <a:ext uri="{FF2B5EF4-FFF2-40B4-BE49-F238E27FC236}">
                <a16:creationId xmlns:a16="http://schemas.microsoft.com/office/drawing/2014/main" id="{B73CEED3-ADC2-815A-26DA-F0FB15920C95}"/>
              </a:ext>
            </a:extLst>
          </p:cNvPr>
          <p:cNvGrpSpPr/>
          <p:nvPr/>
        </p:nvGrpSpPr>
        <p:grpSpPr>
          <a:xfrm>
            <a:off x="233239" y="13013531"/>
            <a:ext cx="5562006" cy="762003"/>
            <a:chOff x="488775" y="28731411"/>
            <a:chExt cx="12284850" cy="1681521"/>
          </a:xfrm>
        </p:grpSpPr>
        <p:sp>
          <p:nvSpPr>
            <p:cNvPr id="26" name="Rectangle: Rounded Corners 25">
              <a:extLst>
                <a:ext uri="{FF2B5EF4-FFF2-40B4-BE49-F238E27FC236}">
                  <a16:creationId xmlns:a16="http://schemas.microsoft.com/office/drawing/2014/main" id="{D8DF78CB-4F04-89AC-63A1-622F3AE4AC3E}"/>
                </a:ext>
              </a:extLst>
            </p:cNvPr>
            <p:cNvSpPr/>
            <p:nvPr/>
          </p:nvSpPr>
          <p:spPr>
            <a:xfrm>
              <a:off x="488775" y="28731411"/>
              <a:ext cx="12273751" cy="166534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14" name="TextBox 13">
              <a:extLst>
                <a:ext uri="{FF2B5EF4-FFF2-40B4-BE49-F238E27FC236}">
                  <a16:creationId xmlns:a16="http://schemas.microsoft.com/office/drawing/2014/main" id="{37861B09-2219-3763-2772-2D4183C98B61}"/>
                </a:ext>
              </a:extLst>
            </p:cNvPr>
            <p:cNvSpPr txBox="1"/>
            <p:nvPr/>
          </p:nvSpPr>
          <p:spPr>
            <a:xfrm>
              <a:off x="540607" y="28731411"/>
              <a:ext cx="12233018" cy="1681521"/>
            </a:xfrm>
            <a:prstGeom prst="rect">
              <a:avLst/>
            </a:prstGeom>
            <a:noFill/>
          </p:spPr>
          <p:txBody>
            <a:bodyPr wrap="square" rtlCol="0">
              <a:spAutoFit/>
            </a:bodyPr>
            <a:lstStyle/>
            <a:p>
              <a:pPr algn="just"/>
              <a:r>
                <a:rPr lang="en-US" sz="1088" dirty="0">
                  <a:solidFill>
                    <a:schemeClr val="bg1"/>
                  </a:solidFill>
                </a:rPr>
                <a:t>Scaffolds fabricated via MPL using a hybrid organic/ inorganic material and two </a:t>
              </a:r>
              <a:r>
                <a:rPr lang="en-US" sz="1088" dirty="0" err="1">
                  <a:solidFill>
                    <a:schemeClr val="bg1"/>
                  </a:solidFill>
                </a:rPr>
                <a:t>Photoinitiators</a:t>
              </a:r>
              <a:r>
                <a:rPr lang="en-US" sz="1088" dirty="0">
                  <a:solidFill>
                    <a:schemeClr val="bg1"/>
                  </a:solidFill>
                </a:rPr>
                <a:t> (</a:t>
              </a:r>
              <a:r>
                <a:rPr lang="en-US" sz="1088" dirty="0" err="1">
                  <a:solidFill>
                    <a:schemeClr val="bg1"/>
                  </a:solidFill>
                </a:rPr>
                <a:t>Pis</a:t>
              </a:r>
              <a:r>
                <a:rPr lang="en-US" sz="1088" dirty="0">
                  <a:solidFill>
                    <a:schemeClr val="bg1"/>
                  </a:solidFill>
                </a:rPr>
                <a:t>), </a:t>
              </a:r>
              <a:r>
                <a:rPr lang="en-US" sz="1088" dirty="0" err="1">
                  <a:solidFill>
                    <a:schemeClr val="bg1"/>
                  </a:solidFill>
                </a:rPr>
                <a:t>Michler’s</a:t>
              </a:r>
              <a:r>
                <a:rPr lang="en-US" sz="1088" dirty="0">
                  <a:solidFill>
                    <a:schemeClr val="bg1"/>
                  </a:solidFill>
                </a:rPr>
                <a:t> ketone and Sudan Black B [1] as a means to quench autofluorescence [2] (A, B). Contact angle measurements of thin films with </a:t>
              </a:r>
              <a:r>
                <a:rPr lang="en-US" sz="1088">
                  <a:solidFill>
                    <a:schemeClr val="bg1"/>
                  </a:solidFill>
                </a:rPr>
                <a:t>both PIs</a:t>
              </a:r>
              <a:r>
                <a:rPr lang="en-US" sz="1088" dirty="0">
                  <a:solidFill>
                    <a:schemeClr val="bg1"/>
                  </a:solidFill>
                </a:rPr>
                <a:t>.</a:t>
              </a:r>
            </a:p>
          </p:txBody>
        </p:sp>
      </p:grpSp>
      <p:grpSp>
        <p:nvGrpSpPr>
          <p:cNvPr id="70" name="Group 69">
            <a:extLst>
              <a:ext uri="{FF2B5EF4-FFF2-40B4-BE49-F238E27FC236}">
                <a16:creationId xmlns:a16="http://schemas.microsoft.com/office/drawing/2014/main" id="{880AF0D2-0F44-E6B3-81F3-C2CAECD676CC}"/>
              </a:ext>
            </a:extLst>
          </p:cNvPr>
          <p:cNvGrpSpPr/>
          <p:nvPr/>
        </p:nvGrpSpPr>
        <p:grpSpPr>
          <a:xfrm>
            <a:off x="6115985" y="8035154"/>
            <a:ext cx="7480596" cy="10288881"/>
            <a:chOff x="13496220" y="17599745"/>
            <a:chExt cx="16507529" cy="22704607"/>
          </a:xfrm>
        </p:grpSpPr>
        <p:sp>
          <p:nvSpPr>
            <p:cNvPr id="69" name="Rectangle 68">
              <a:extLst>
                <a:ext uri="{FF2B5EF4-FFF2-40B4-BE49-F238E27FC236}">
                  <a16:creationId xmlns:a16="http://schemas.microsoft.com/office/drawing/2014/main" id="{DF73E6F7-992D-34D3-DE54-61B0A995C0DE}"/>
                </a:ext>
              </a:extLst>
            </p:cNvPr>
            <p:cNvSpPr/>
            <p:nvPr/>
          </p:nvSpPr>
          <p:spPr>
            <a:xfrm>
              <a:off x="13496220" y="17599745"/>
              <a:ext cx="16507529" cy="22704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pic>
          <p:nvPicPr>
            <p:cNvPr id="43" name="Picture 42">
              <a:extLst>
                <a:ext uri="{FF2B5EF4-FFF2-40B4-BE49-F238E27FC236}">
                  <a16:creationId xmlns:a16="http://schemas.microsoft.com/office/drawing/2014/main" id="{8CC3FE5D-D366-654F-9F33-27E63D1767BD}"/>
                </a:ext>
              </a:extLst>
            </p:cNvPr>
            <p:cNvPicPr>
              <a:picLocks noChangeAspect="1"/>
            </p:cNvPicPr>
            <p:nvPr/>
          </p:nvPicPr>
          <p:blipFill>
            <a:blip r:embed="rId10"/>
            <a:stretch>
              <a:fillRect/>
            </a:stretch>
          </p:blipFill>
          <p:spPr>
            <a:xfrm>
              <a:off x="14038258" y="25113348"/>
              <a:ext cx="15608808" cy="5065776"/>
            </a:xfrm>
            <a:prstGeom prst="rect">
              <a:avLst/>
            </a:prstGeom>
          </p:spPr>
        </p:pic>
        <p:pic>
          <p:nvPicPr>
            <p:cNvPr id="45" name="Picture 44">
              <a:extLst>
                <a:ext uri="{FF2B5EF4-FFF2-40B4-BE49-F238E27FC236}">
                  <a16:creationId xmlns:a16="http://schemas.microsoft.com/office/drawing/2014/main" id="{C505F33D-F5B3-58B1-046F-5812BC51BC93}"/>
                </a:ext>
              </a:extLst>
            </p:cNvPr>
            <p:cNvPicPr>
              <a:picLocks noChangeAspect="1"/>
            </p:cNvPicPr>
            <p:nvPr/>
          </p:nvPicPr>
          <p:blipFill>
            <a:blip r:embed="rId11"/>
            <a:stretch>
              <a:fillRect/>
            </a:stretch>
          </p:blipFill>
          <p:spPr>
            <a:xfrm>
              <a:off x="14516931" y="17783506"/>
              <a:ext cx="14649831" cy="1488849"/>
            </a:xfrm>
            <a:prstGeom prst="rect">
              <a:avLst/>
            </a:prstGeom>
            <a:solidFill>
              <a:schemeClr val="bg2">
                <a:lumMod val="60000"/>
                <a:lumOff val="40000"/>
              </a:schemeClr>
            </a:solidFill>
          </p:spPr>
        </p:pic>
        <p:pic>
          <p:nvPicPr>
            <p:cNvPr id="50" name="Picture 49">
              <a:extLst>
                <a:ext uri="{FF2B5EF4-FFF2-40B4-BE49-F238E27FC236}">
                  <a16:creationId xmlns:a16="http://schemas.microsoft.com/office/drawing/2014/main" id="{AAB92487-69E9-886F-BB91-E71D150D60D3}"/>
                </a:ext>
              </a:extLst>
            </p:cNvPr>
            <p:cNvPicPr>
              <a:picLocks noChangeAspect="1"/>
            </p:cNvPicPr>
            <p:nvPr/>
          </p:nvPicPr>
          <p:blipFill>
            <a:blip r:embed="rId12"/>
            <a:stretch>
              <a:fillRect/>
            </a:stretch>
          </p:blipFill>
          <p:spPr>
            <a:xfrm>
              <a:off x="14038258" y="19272355"/>
              <a:ext cx="15607178" cy="5065776"/>
            </a:xfrm>
            <a:prstGeom prst="rect">
              <a:avLst/>
            </a:prstGeom>
          </p:spPr>
        </p:pic>
        <p:grpSp>
          <p:nvGrpSpPr>
            <p:cNvPr id="51" name="Group 50">
              <a:extLst>
                <a:ext uri="{FF2B5EF4-FFF2-40B4-BE49-F238E27FC236}">
                  <a16:creationId xmlns:a16="http://schemas.microsoft.com/office/drawing/2014/main" id="{1677C6CD-BE41-B660-ADB5-BC423F4B3650}"/>
                </a:ext>
              </a:extLst>
            </p:cNvPr>
            <p:cNvGrpSpPr/>
            <p:nvPr/>
          </p:nvGrpSpPr>
          <p:grpSpPr>
            <a:xfrm>
              <a:off x="19904013" y="24493676"/>
              <a:ext cx="3875665" cy="558986"/>
              <a:chOff x="19425340" y="24752657"/>
              <a:chExt cx="3875665" cy="558986"/>
            </a:xfrm>
          </p:grpSpPr>
          <p:sp>
            <p:nvSpPr>
              <p:cNvPr id="52" name="Rectangle: Rounded Corners 51">
                <a:extLst>
                  <a:ext uri="{FF2B5EF4-FFF2-40B4-BE49-F238E27FC236}">
                    <a16:creationId xmlns:a16="http://schemas.microsoft.com/office/drawing/2014/main" id="{B44B44AD-3705-650F-FDA1-677DF45F2301}"/>
                  </a:ext>
                </a:extLst>
              </p:cNvPr>
              <p:cNvSpPr/>
              <p:nvPr/>
            </p:nvSpPr>
            <p:spPr>
              <a:xfrm>
                <a:off x="19425340" y="24752657"/>
                <a:ext cx="3875665" cy="424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53" name="TextBox 52">
                <a:extLst>
                  <a:ext uri="{FF2B5EF4-FFF2-40B4-BE49-F238E27FC236}">
                    <a16:creationId xmlns:a16="http://schemas.microsoft.com/office/drawing/2014/main" id="{150CD4EB-4119-7A44-C668-79FE21FF0689}"/>
                  </a:ext>
                </a:extLst>
              </p:cNvPr>
              <p:cNvSpPr txBox="1"/>
              <p:nvPr/>
            </p:nvSpPr>
            <p:spPr>
              <a:xfrm>
                <a:off x="19425340" y="24775379"/>
                <a:ext cx="3875665" cy="536264"/>
              </a:xfrm>
              <a:prstGeom prst="rect">
                <a:avLst/>
              </a:prstGeom>
              <a:solidFill>
                <a:schemeClr val="bg2">
                  <a:lumMod val="60000"/>
                  <a:lumOff val="40000"/>
                </a:schemeClr>
              </a:solidFill>
            </p:spPr>
            <p:txBody>
              <a:bodyPr wrap="square">
                <a:spAutoFit/>
              </a:bodyPr>
              <a:lstStyle/>
              <a:p>
                <a:pPr algn="ctr" defTabSz="414406">
                  <a:lnSpc>
                    <a:spcPct val="90000"/>
                  </a:lnSpc>
                  <a:spcBef>
                    <a:spcPts val="453"/>
                  </a:spcBef>
                  <a:defRPr/>
                </a:pPr>
                <a:r>
                  <a:rPr lang="en-US" sz="1088" b="1" dirty="0">
                    <a:solidFill>
                      <a:srgbClr val="0070C0"/>
                    </a:solidFill>
                    <a:latin typeface="Calibri" panose="020F0502020204030204"/>
                  </a:rPr>
                  <a:t>DAPI</a:t>
                </a:r>
                <a:r>
                  <a:rPr lang="en-US" sz="1088" b="1" dirty="0">
                    <a:solidFill>
                      <a:prstClr val="black"/>
                    </a:solidFill>
                    <a:latin typeface="Calibri" panose="020F0502020204030204"/>
                  </a:rPr>
                  <a:t>, </a:t>
                </a:r>
                <a:r>
                  <a:rPr lang="en-US" sz="1088" b="1" dirty="0">
                    <a:solidFill>
                      <a:srgbClr val="FF0000"/>
                    </a:solidFill>
                    <a:latin typeface="Calibri" panose="020F0502020204030204"/>
                  </a:rPr>
                  <a:t>phalloidin</a:t>
                </a:r>
                <a:endParaRPr lang="en-US" sz="1088" b="1" dirty="0">
                  <a:solidFill>
                    <a:srgbClr val="0070C0"/>
                  </a:solidFill>
                  <a:latin typeface="Calibri" panose="020F0502020204030204"/>
                </a:endParaRPr>
              </a:p>
            </p:txBody>
          </p:sp>
        </p:grpSp>
        <p:pic>
          <p:nvPicPr>
            <p:cNvPr id="55" name="Picture 54">
              <a:extLst>
                <a:ext uri="{FF2B5EF4-FFF2-40B4-BE49-F238E27FC236}">
                  <a16:creationId xmlns:a16="http://schemas.microsoft.com/office/drawing/2014/main" id="{1FA71FC8-B527-D03C-F32B-B5A92FF916C1}"/>
                </a:ext>
              </a:extLst>
            </p:cNvPr>
            <p:cNvPicPr>
              <a:picLocks noChangeAspect="1"/>
            </p:cNvPicPr>
            <p:nvPr/>
          </p:nvPicPr>
          <p:blipFill>
            <a:blip r:embed="rId13"/>
            <a:stretch>
              <a:fillRect/>
            </a:stretch>
          </p:blipFill>
          <p:spPr>
            <a:xfrm>
              <a:off x="14036628" y="31106478"/>
              <a:ext cx="15608808" cy="5065776"/>
            </a:xfrm>
            <a:prstGeom prst="rect">
              <a:avLst/>
            </a:prstGeom>
          </p:spPr>
        </p:pic>
        <p:grpSp>
          <p:nvGrpSpPr>
            <p:cNvPr id="61" name="Group 60">
              <a:extLst>
                <a:ext uri="{FF2B5EF4-FFF2-40B4-BE49-F238E27FC236}">
                  <a16:creationId xmlns:a16="http://schemas.microsoft.com/office/drawing/2014/main" id="{6F60F139-0615-E234-0F17-4E736C71CA1D}"/>
                </a:ext>
              </a:extLst>
            </p:cNvPr>
            <p:cNvGrpSpPr/>
            <p:nvPr/>
          </p:nvGrpSpPr>
          <p:grpSpPr>
            <a:xfrm>
              <a:off x="19201217" y="36404608"/>
              <a:ext cx="5272573" cy="610957"/>
              <a:chOff x="18624884" y="36500016"/>
              <a:chExt cx="5272573" cy="610957"/>
            </a:xfrm>
          </p:grpSpPr>
          <p:sp>
            <p:nvSpPr>
              <p:cNvPr id="60" name="Rectangle: Rounded Corners 59">
                <a:extLst>
                  <a:ext uri="{FF2B5EF4-FFF2-40B4-BE49-F238E27FC236}">
                    <a16:creationId xmlns:a16="http://schemas.microsoft.com/office/drawing/2014/main" id="{B6C02220-FA99-829A-B9EC-4D81143196BE}"/>
                  </a:ext>
                </a:extLst>
              </p:cNvPr>
              <p:cNvSpPr/>
              <p:nvPr/>
            </p:nvSpPr>
            <p:spPr>
              <a:xfrm>
                <a:off x="18624884" y="36500016"/>
                <a:ext cx="5272573" cy="61095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56" name="Content Placeholder 2">
                <a:extLst>
                  <a:ext uri="{FF2B5EF4-FFF2-40B4-BE49-F238E27FC236}">
                    <a16:creationId xmlns:a16="http://schemas.microsoft.com/office/drawing/2014/main" id="{E246FF07-999E-6143-3931-AFD80C83F442}"/>
                  </a:ext>
                </a:extLst>
              </p:cNvPr>
              <p:cNvSpPr txBox="1">
                <a:spLocks/>
              </p:cNvSpPr>
              <p:nvPr/>
            </p:nvSpPr>
            <p:spPr>
              <a:xfrm>
                <a:off x="18816410" y="36617575"/>
                <a:ext cx="5081047" cy="365126"/>
              </a:xfrm>
              <a:prstGeom prst="rect">
                <a:avLst/>
              </a:prstGeom>
            </p:spPr>
            <p:txBody>
              <a:bodyPr vert="horz" lIns="41437" tIns="20719" rIns="41437" bIns="207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088" b="1" dirty="0">
                    <a:solidFill>
                      <a:srgbClr val="0070C0"/>
                    </a:solidFill>
                    <a:latin typeface="Calibri" panose="020F0502020204030204"/>
                  </a:rPr>
                  <a:t>DAPI</a:t>
                </a:r>
                <a:r>
                  <a:rPr lang="en-US" sz="1088" b="1" dirty="0">
                    <a:solidFill>
                      <a:sysClr val="windowText" lastClr="000000"/>
                    </a:solidFill>
                    <a:latin typeface="Calibri" panose="020F0502020204030204"/>
                  </a:rPr>
                  <a:t>, </a:t>
                </a:r>
                <a:r>
                  <a:rPr lang="en-US" sz="1088" b="1" dirty="0">
                    <a:solidFill>
                      <a:srgbClr val="FF33CC"/>
                    </a:solidFill>
                    <a:latin typeface="Calibri" panose="020F0502020204030204"/>
                  </a:rPr>
                  <a:t>phalloidin</a:t>
                </a:r>
                <a:r>
                  <a:rPr lang="en-US" sz="1088" b="1" dirty="0">
                    <a:solidFill>
                      <a:sysClr val="windowText" lastClr="000000"/>
                    </a:solidFill>
                    <a:latin typeface="Calibri" panose="020F0502020204030204"/>
                  </a:rPr>
                  <a:t>, </a:t>
                </a:r>
                <a:r>
                  <a:rPr lang="en-US" sz="1088" b="1" dirty="0">
                    <a:solidFill>
                      <a:srgbClr val="70AD47"/>
                    </a:solidFill>
                    <a:latin typeface="Calibri" panose="020F0502020204030204"/>
                  </a:rPr>
                  <a:t>Tuj1</a:t>
                </a:r>
                <a:r>
                  <a:rPr lang="en-US" sz="1088" b="1" dirty="0">
                    <a:solidFill>
                      <a:sysClr val="windowText" lastClr="000000"/>
                    </a:solidFill>
                    <a:latin typeface="Calibri" panose="020F0502020204030204"/>
                  </a:rPr>
                  <a:t>, </a:t>
                </a:r>
                <a:r>
                  <a:rPr lang="en-US" sz="1088" b="1" dirty="0">
                    <a:solidFill>
                      <a:srgbClr val="FF0000"/>
                    </a:solidFill>
                    <a:latin typeface="Calibri" panose="020F0502020204030204"/>
                  </a:rPr>
                  <a:t>Synaptophysin</a:t>
                </a:r>
                <a:endParaRPr lang="en-US" sz="1088" b="1" dirty="0">
                  <a:solidFill>
                    <a:srgbClr val="0070C0"/>
                  </a:solidFill>
                  <a:latin typeface="Calibri" panose="020F0502020204030204"/>
                </a:endParaRPr>
              </a:p>
            </p:txBody>
          </p:sp>
        </p:grpSp>
        <p:grpSp>
          <p:nvGrpSpPr>
            <p:cNvPr id="62" name="Group 61">
              <a:extLst>
                <a:ext uri="{FF2B5EF4-FFF2-40B4-BE49-F238E27FC236}">
                  <a16:creationId xmlns:a16="http://schemas.microsoft.com/office/drawing/2014/main" id="{CDF49F1E-6152-842A-F06E-36AE4DD06293}"/>
                </a:ext>
              </a:extLst>
            </p:cNvPr>
            <p:cNvGrpSpPr/>
            <p:nvPr/>
          </p:nvGrpSpPr>
          <p:grpSpPr>
            <a:xfrm>
              <a:off x="19904012" y="30396755"/>
              <a:ext cx="3875665" cy="536264"/>
              <a:chOff x="19419102" y="30511366"/>
              <a:chExt cx="3875665" cy="536264"/>
            </a:xfrm>
          </p:grpSpPr>
          <p:sp>
            <p:nvSpPr>
              <p:cNvPr id="48" name="Rectangle: Rounded Corners 47">
                <a:extLst>
                  <a:ext uri="{FF2B5EF4-FFF2-40B4-BE49-F238E27FC236}">
                    <a16:creationId xmlns:a16="http://schemas.microsoft.com/office/drawing/2014/main" id="{9622939E-8141-9C7F-6DDA-7532947A164E}"/>
                  </a:ext>
                </a:extLst>
              </p:cNvPr>
              <p:cNvSpPr/>
              <p:nvPr/>
            </p:nvSpPr>
            <p:spPr>
              <a:xfrm>
                <a:off x="19419102" y="30511366"/>
                <a:ext cx="3875665" cy="42473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47" name="TextBox 46">
                <a:extLst>
                  <a:ext uri="{FF2B5EF4-FFF2-40B4-BE49-F238E27FC236}">
                    <a16:creationId xmlns:a16="http://schemas.microsoft.com/office/drawing/2014/main" id="{2B326C8B-AE35-E1E7-988D-86E9CC92FB39}"/>
                  </a:ext>
                </a:extLst>
              </p:cNvPr>
              <p:cNvSpPr txBox="1"/>
              <p:nvPr/>
            </p:nvSpPr>
            <p:spPr>
              <a:xfrm>
                <a:off x="19419102" y="30511366"/>
                <a:ext cx="3875665" cy="536264"/>
              </a:xfrm>
              <a:prstGeom prst="rect">
                <a:avLst/>
              </a:prstGeom>
              <a:solidFill>
                <a:schemeClr val="bg2">
                  <a:lumMod val="60000"/>
                  <a:lumOff val="40000"/>
                </a:schemeClr>
              </a:solidFill>
            </p:spPr>
            <p:txBody>
              <a:bodyPr wrap="square">
                <a:spAutoFit/>
              </a:bodyPr>
              <a:lstStyle/>
              <a:p>
                <a:pPr algn="ctr" defTabSz="414406">
                  <a:lnSpc>
                    <a:spcPct val="90000"/>
                  </a:lnSpc>
                  <a:spcBef>
                    <a:spcPts val="453"/>
                  </a:spcBef>
                  <a:defRPr/>
                </a:pPr>
                <a:r>
                  <a:rPr lang="en-US" sz="1088" b="1" dirty="0">
                    <a:solidFill>
                      <a:srgbClr val="0070C0"/>
                    </a:solidFill>
                    <a:latin typeface="Calibri" panose="020F0502020204030204"/>
                  </a:rPr>
                  <a:t>DAPI</a:t>
                </a:r>
                <a:r>
                  <a:rPr lang="en-US" sz="1088" b="1" dirty="0">
                    <a:solidFill>
                      <a:prstClr val="black"/>
                    </a:solidFill>
                    <a:latin typeface="Calibri" panose="020F0502020204030204"/>
                  </a:rPr>
                  <a:t>, </a:t>
                </a:r>
                <a:r>
                  <a:rPr lang="en-US" sz="1088" b="1" dirty="0">
                    <a:solidFill>
                      <a:srgbClr val="FF0000"/>
                    </a:solidFill>
                    <a:latin typeface="Calibri" panose="020F0502020204030204"/>
                  </a:rPr>
                  <a:t>phalloidin</a:t>
                </a:r>
                <a:r>
                  <a:rPr lang="en-US" sz="1088" b="1" dirty="0">
                    <a:solidFill>
                      <a:prstClr val="black"/>
                    </a:solidFill>
                    <a:latin typeface="Calibri" panose="020F0502020204030204"/>
                  </a:rPr>
                  <a:t>, </a:t>
                </a:r>
                <a:r>
                  <a:rPr lang="en-US" sz="1088" b="1" dirty="0">
                    <a:solidFill>
                      <a:srgbClr val="70AD47"/>
                    </a:solidFill>
                    <a:latin typeface="Calibri" panose="020F0502020204030204"/>
                  </a:rPr>
                  <a:t>Tuj1</a:t>
                </a:r>
                <a:endParaRPr lang="en-US" sz="1088" b="1" dirty="0">
                  <a:solidFill>
                    <a:srgbClr val="0070C0"/>
                  </a:solidFill>
                  <a:latin typeface="Calibri" panose="020F0502020204030204"/>
                </a:endParaRPr>
              </a:p>
            </p:txBody>
          </p:sp>
        </p:grpSp>
        <p:sp>
          <p:nvSpPr>
            <p:cNvPr id="63" name="TextBox 62">
              <a:extLst>
                <a:ext uri="{FF2B5EF4-FFF2-40B4-BE49-F238E27FC236}">
                  <a16:creationId xmlns:a16="http://schemas.microsoft.com/office/drawing/2014/main" id="{010ED3AF-64A7-2806-5E42-2431CC265BA4}"/>
                </a:ext>
              </a:extLst>
            </p:cNvPr>
            <p:cNvSpPr txBox="1"/>
            <p:nvPr/>
          </p:nvSpPr>
          <p:spPr>
            <a:xfrm>
              <a:off x="13496220" y="19278445"/>
              <a:ext cx="478676" cy="573196"/>
            </a:xfrm>
            <a:prstGeom prst="rect">
              <a:avLst/>
            </a:prstGeom>
            <a:noFill/>
          </p:spPr>
          <p:txBody>
            <a:bodyPr wrap="square" rtlCol="0">
              <a:spAutoFit/>
            </a:bodyPr>
            <a:lstStyle/>
            <a:p>
              <a:pPr algn="ctr"/>
              <a:r>
                <a:rPr lang="en-US" sz="1088" dirty="0">
                  <a:solidFill>
                    <a:schemeClr val="bg1"/>
                  </a:solidFill>
                </a:rPr>
                <a:t>A</a:t>
              </a:r>
            </a:p>
          </p:txBody>
        </p:sp>
        <p:sp>
          <p:nvSpPr>
            <p:cNvPr id="64" name="TextBox 63">
              <a:extLst>
                <a:ext uri="{FF2B5EF4-FFF2-40B4-BE49-F238E27FC236}">
                  <a16:creationId xmlns:a16="http://schemas.microsoft.com/office/drawing/2014/main" id="{61CED4F8-149D-CC3B-D053-752B9198B4BF}"/>
                </a:ext>
              </a:extLst>
            </p:cNvPr>
            <p:cNvSpPr txBox="1"/>
            <p:nvPr/>
          </p:nvSpPr>
          <p:spPr>
            <a:xfrm>
              <a:off x="13496220" y="31067281"/>
              <a:ext cx="478676" cy="573196"/>
            </a:xfrm>
            <a:prstGeom prst="rect">
              <a:avLst/>
            </a:prstGeom>
            <a:noFill/>
          </p:spPr>
          <p:txBody>
            <a:bodyPr wrap="square" rtlCol="0">
              <a:spAutoFit/>
            </a:bodyPr>
            <a:lstStyle/>
            <a:p>
              <a:pPr algn="ctr"/>
              <a:r>
                <a:rPr lang="en-US" sz="1088" dirty="0">
                  <a:solidFill>
                    <a:schemeClr val="bg1"/>
                  </a:solidFill>
                </a:rPr>
                <a:t>C</a:t>
              </a:r>
            </a:p>
          </p:txBody>
        </p:sp>
        <p:sp>
          <p:nvSpPr>
            <p:cNvPr id="65" name="TextBox 64">
              <a:extLst>
                <a:ext uri="{FF2B5EF4-FFF2-40B4-BE49-F238E27FC236}">
                  <a16:creationId xmlns:a16="http://schemas.microsoft.com/office/drawing/2014/main" id="{21E5CA70-E2DA-EC74-E0CC-62738003E4F7}"/>
                </a:ext>
              </a:extLst>
            </p:cNvPr>
            <p:cNvSpPr txBox="1"/>
            <p:nvPr/>
          </p:nvSpPr>
          <p:spPr>
            <a:xfrm>
              <a:off x="13557953" y="25113349"/>
              <a:ext cx="478676" cy="573196"/>
            </a:xfrm>
            <a:prstGeom prst="rect">
              <a:avLst/>
            </a:prstGeom>
            <a:noFill/>
          </p:spPr>
          <p:txBody>
            <a:bodyPr wrap="square" rtlCol="0">
              <a:spAutoFit/>
            </a:bodyPr>
            <a:lstStyle/>
            <a:p>
              <a:pPr algn="ctr"/>
              <a:r>
                <a:rPr lang="en-US" sz="1088" dirty="0">
                  <a:solidFill>
                    <a:schemeClr val="bg1"/>
                  </a:solidFill>
                </a:rPr>
                <a:t>B</a:t>
              </a:r>
            </a:p>
          </p:txBody>
        </p:sp>
        <p:grpSp>
          <p:nvGrpSpPr>
            <p:cNvPr id="68" name="Group 67">
              <a:extLst>
                <a:ext uri="{FF2B5EF4-FFF2-40B4-BE49-F238E27FC236}">
                  <a16:creationId xmlns:a16="http://schemas.microsoft.com/office/drawing/2014/main" id="{78F517AC-AC6B-6FC0-1F14-032FCC5B2271}"/>
                </a:ext>
              </a:extLst>
            </p:cNvPr>
            <p:cNvGrpSpPr/>
            <p:nvPr/>
          </p:nvGrpSpPr>
          <p:grpSpPr>
            <a:xfrm>
              <a:off x="14041720" y="37153183"/>
              <a:ext cx="15603716" cy="2950898"/>
              <a:chOff x="14041720" y="37153183"/>
              <a:chExt cx="15603716" cy="2950898"/>
            </a:xfrm>
          </p:grpSpPr>
          <p:sp>
            <p:nvSpPr>
              <p:cNvPr id="67" name="Rectangle: Rounded Corners 66">
                <a:extLst>
                  <a:ext uri="{FF2B5EF4-FFF2-40B4-BE49-F238E27FC236}">
                    <a16:creationId xmlns:a16="http://schemas.microsoft.com/office/drawing/2014/main" id="{EFBD46F4-DBBD-AEB5-C460-0C80ABD467D1}"/>
                  </a:ext>
                </a:extLst>
              </p:cNvPr>
              <p:cNvSpPr/>
              <p:nvPr/>
            </p:nvSpPr>
            <p:spPr>
              <a:xfrm>
                <a:off x="14041720" y="37153183"/>
                <a:ext cx="15603716" cy="295089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66" name="TextBox 65">
                <a:extLst>
                  <a:ext uri="{FF2B5EF4-FFF2-40B4-BE49-F238E27FC236}">
                    <a16:creationId xmlns:a16="http://schemas.microsoft.com/office/drawing/2014/main" id="{AC9D0AF3-A5ED-1DCF-2FAA-63C027F748B8}"/>
                  </a:ext>
                </a:extLst>
              </p:cNvPr>
              <p:cNvSpPr txBox="1"/>
              <p:nvPr/>
            </p:nvSpPr>
            <p:spPr>
              <a:xfrm>
                <a:off x="14308483" y="37289805"/>
                <a:ext cx="15058040" cy="2789852"/>
              </a:xfrm>
              <a:prstGeom prst="rect">
                <a:avLst/>
              </a:prstGeom>
              <a:noFill/>
            </p:spPr>
            <p:txBody>
              <a:bodyPr wrap="square" rtlCol="0">
                <a:spAutoFit/>
              </a:bodyPr>
              <a:lstStyle/>
              <a:p>
                <a:pPr algn="just"/>
                <a:r>
                  <a:rPr lang="en-US" sz="1088" dirty="0">
                    <a:solidFill>
                      <a:schemeClr val="bg1"/>
                    </a:solidFill>
                  </a:rPr>
                  <a:t>Cell culture experiments of SW10 and N2a cells on flat glass coverslips and scaffolds monitored with Confocal (upper) and Scanning Electron Microscopy (lower) imaging for three timepoints (7, 14, 21 days). SW10 mono-cultures (A), N2a mono-cultures (B) and SW10/N2a co-cultures (C) were compared for cell orientation and neurite directionality. Cells migrate and saturate the scaffolds over time while exhibiting an orientation dictated by the scaffold topography compared to flat glasses which exhibit a random cell orientation and neurite outgrowth. Scale bars: Confocal images 30 </a:t>
                </a:r>
                <a:r>
                  <a:rPr lang="el-GR" sz="1088" dirty="0">
                    <a:solidFill>
                      <a:schemeClr val="bg1"/>
                    </a:solidFill>
                  </a:rPr>
                  <a:t>μ</a:t>
                </a:r>
                <a:r>
                  <a:rPr lang="en-US" sz="1088" dirty="0">
                    <a:solidFill>
                      <a:schemeClr val="bg1"/>
                    </a:solidFill>
                  </a:rPr>
                  <a:t>M, SEM images 10 </a:t>
                </a:r>
                <a:r>
                  <a:rPr lang="el-GR" sz="1088" dirty="0">
                    <a:solidFill>
                      <a:schemeClr val="bg1"/>
                    </a:solidFill>
                  </a:rPr>
                  <a:t>μ</a:t>
                </a:r>
                <a:r>
                  <a:rPr lang="en-US" sz="1088" dirty="0">
                    <a:solidFill>
                      <a:schemeClr val="bg1"/>
                    </a:solidFill>
                  </a:rPr>
                  <a:t>M. </a:t>
                </a:r>
              </a:p>
            </p:txBody>
          </p:sp>
        </p:grpSp>
      </p:grpSp>
      <p:grpSp>
        <p:nvGrpSpPr>
          <p:cNvPr id="76" name="Group 75">
            <a:extLst>
              <a:ext uri="{FF2B5EF4-FFF2-40B4-BE49-F238E27FC236}">
                <a16:creationId xmlns:a16="http://schemas.microsoft.com/office/drawing/2014/main" id="{56955BCF-CC37-0EE1-6CF9-11138FAE5974}"/>
              </a:ext>
            </a:extLst>
          </p:cNvPr>
          <p:cNvGrpSpPr/>
          <p:nvPr/>
        </p:nvGrpSpPr>
        <p:grpSpPr>
          <a:xfrm>
            <a:off x="181596" y="13869608"/>
            <a:ext cx="5688758" cy="4454427"/>
            <a:chOff x="400728" y="30474711"/>
            <a:chExt cx="12553457" cy="9829641"/>
          </a:xfrm>
        </p:grpSpPr>
        <p:sp>
          <p:nvSpPr>
            <p:cNvPr id="75" name="Rectangle 74">
              <a:extLst>
                <a:ext uri="{FF2B5EF4-FFF2-40B4-BE49-F238E27FC236}">
                  <a16:creationId xmlns:a16="http://schemas.microsoft.com/office/drawing/2014/main" id="{203317C7-F7D5-EB3F-F775-91A713F2B1B2}"/>
                </a:ext>
              </a:extLst>
            </p:cNvPr>
            <p:cNvSpPr/>
            <p:nvPr/>
          </p:nvSpPr>
          <p:spPr>
            <a:xfrm>
              <a:off x="400728" y="30474711"/>
              <a:ext cx="12553457" cy="9829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pic>
          <p:nvPicPr>
            <p:cNvPr id="71" name="Picture 70">
              <a:extLst>
                <a:ext uri="{FF2B5EF4-FFF2-40B4-BE49-F238E27FC236}">
                  <a16:creationId xmlns:a16="http://schemas.microsoft.com/office/drawing/2014/main" id="{A8DD3B45-4663-BA56-3919-CFD9B5117A2F}"/>
                </a:ext>
              </a:extLst>
            </p:cNvPr>
            <p:cNvPicPr>
              <a:picLocks noChangeAspect="1"/>
            </p:cNvPicPr>
            <p:nvPr/>
          </p:nvPicPr>
          <p:blipFill>
            <a:blip r:embed="rId14"/>
            <a:stretch>
              <a:fillRect/>
            </a:stretch>
          </p:blipFill>
          <p:spPr>
            <a:xfrm>
              <a:off x="555433" y="30638043"/>
              <a:ext cx="7698230" cy="9452126"/>
            </a:xfrm>
            <a:prstGeom prst="rect">
              <a:avLst/>
            </a:prstGeom>
          </p:spPr>
        </p:pic>
        <p:grpSp>
          <p:nvGrpSpPr>
            <p:cNvPr id="74" name="Group 73">
              <a:extLst>
                <a:ext uri="{FF2B5EF4-FFF2-40B4-BE49-F238E27FC236}">
                  <a16:creationId xmlns:a16="http://schemas.microsoft.com/office/drawing/2014/main" id="{0EDCB873-992E-E90F-DC90-AFFCB426FB9B}"/>
                </a:ext>
              </a:extLst>
            </p:cNvPr>
            <p:cNvGrpSpPr/>
            <p:nvPr/>
          </p:nvGrpSpPr>
          <p:grpSpPr>
            <a:xfrm>
              <a:off x="8567572" y="30951550"/>
              <a:ext cx="4152300" cy="8578298"/>
              <a:chOff x="8494501" y="31291959"/>
              <a:chExt cx="4152300" cy="8578298"/>
            </a:xfrm>
          </p:grpSpPr>
          <p:sp>
            <p:nvSpPr>
              <p:cNvPr id="73" name="Rectangle: Rounded Corners 72">
                <a:extLst>
                  <a:ext uri="{FF2B5EF4-FFF2-40B4-BE49-F238E27FC236}">
                    <a16:creationId xmlns:a16="http://schemas.microsoft.com/office/drawing/2014/main" id="{9CD50FF3-04BD-3D8D-38E7-66D82AA13D08}"/>
                  </a:ext>
                </a:extLst>
              </p:cNvPr>
              <p:cNvSpPr/>
              <p:nvPr/>
            </p:nvSpPr>
            <p:spPr>
              <a:xfrm>
                <a:off x="8494501" y="31291959"/>
                <a:ext cx="4152300" cy="854029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1"/>
              </a:p>
            </p:txBody>
          </p:sp>
          <p:sp>
            <p:nvSpPr>
              <p:cNvPr id="72" name="TextBox 71">
                <a:extLst>
                  <a:ext uri="{FF2B5EF4-FFF2-40B4-BE49-F238E27FC236}">
                    <a16:creationId xmlns:a16="http://schemas.microsoft.com/office/drawing/2014/main" id="{060C5422-C52F-3737-62B3-83EECDBE8F39}"/>
                  </a:ext>
                </a:extLst>
              </p:cNvPr>
              <p:cNvSpPr txBox="1"/>
              <p:nvPr/>
            </p:nvSpPr>
            <p:spPr>
              <a:xfrm>
                <a:off x="8572654" y="31538767"/>
                <a:ext cx="4006158" cy="8331490"/>
              </a:xfrm>
              <a:prstGeom prst="rect">
                <a:avLst/>
              </a:prstGeom>
              <a:noFill/>
            </p:spPr>
            <p:txBody>
              <a:bodyPr wrap="square" rtlCol="0">
                <a:spAutoFit/>
              </a:bodyPr>
              <a:lstStyle/>
              <a:p>
                <a:pPr algn="just"/>
                <a:r>
                  <a:rPr lang="en-US" sz="1088" dirty="0">
                    <a:solidFill>
                      <a:schemeClr val="bg1"/>
                    </a:solidFill>
                  </a:rPr>
                  <a:t>N2a differentiation. Percentage of short (&lt;40</a:t>
                </a:r>
                <a:r>
                  <a:rPr lang="el-GR" sz="1088" dirty="0">
                    <a:solidFill>
                      <a:schemeClr val="bg1"/>
                    </a:solidFill>
                  </a:rPr>
                  <a:t>μ</a:t>
                </a:r>
                <a:r>
                  <a:rPr lang="en-US" sz="1088" dirty="0">
                    <a:solidFill>
                      <a:schemeClr val="bg1"/>
                    </a:solidFill>
                  </a:rPr>
                  <a:t>M) and long (&gt;40</a:t>
                </a:r>
                <a:r>
                  <a:rPr lang="el-GR" sz="1088" dirty="0">
                    <a:solidFill>
                      <a:schemeClr val="bg1"/>
                    </a:solidFill>
                  </a:rPr>
                  <a:t>μ</a:t>
                </a:r>
                <a:r>
                  <a:rPr lang="en-US" sz="1088" dirty="0">
                    <a:solidFill>
                      <a:schemeClr val="bg1"/>
                    </a:solidFill>
                  </a:rPr>
                  <a:t>M) neurites for N2a mono-cultures (A) and SW10/N2a co-cultures (B). Both neurite populations are stable on flat glasses, whereas long neurites decrease over time on scaffolds in the case of N2a mono-cultures. The phenomenon is alleviated in the respective co-culture environment, highlighting the benefit of the SW10 presence for long neurite outgrowth. (</a:t>
                </a:r>
                <a:r>
                  <a:rPr lang="en-US" sz="1088" i="1" dirty="0">
                    <a:solidFill>
                      <a:schemeClr val="bg1"/>
                    </a:solidFill>
                  </a:rPr>
                  <a:t>n</a:t>
                </a:r>
                <a:r>
                  <a:rPr lang="en-US" sz="1088" dirty="0">
                    <a:solidFill>
                      <a:schemeClr val="bg1"/>
                    </a:solidFill>
                  </a:rPr>
                  <a:t>=3, *p&lt;0.05)</a:t>
                </a:r>
              </a:p>
            </p:txBody>
          </p:sp>
        </p:grpSp>
      </p:grpSp>
    </p:spTree>
    <p:extLst>
      <p:ext uri="{BB962C8B-B14F-4D97-AF65-F5344CB8AC3E}">
        <p14:creationId xmlns:p14="http://schemas.microsoft.com/office/powerpoint/2010/main" val="56540239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B90BBA1-729D-4846-966D-9E7BA14B1B73}">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Slice</Template>
  <TotalTime>1047</TotalTime>
  <Words>640</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Liberation Serif</vt:lpstr>
      <vt:lpstr>Times New Roman</vt:lpstr>
      <vt:lpstr>Verdana</vt:lpstr>
      <vt:lpstr>Wingdings 3</vt:lpstr>
      <vt:lpstr>Slice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Antonis Kordas</dc:creator>
  <cp:lastModifiedBy>Antonis Kordas</cp:lastModifiedBy>
  <cp:revision>28</cp:revision>
  <dcterms:created xsi:type="dcterms:W3CDTF">2022-07-17T21:35:53Z</dcterms:created>
  <dcterms:modified xsi:type="dcterms:W3CDTF">2023-02-13T16:26:56Z</dcterms:modified>
</cp:coreProperties>
</file>