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3716000" cy="195119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5" autoAdjust="0"/>
  </p:normalViewPr>
  <p:slideViewPr>
    <p:cSldViewPr snapToGrid="0">
      <p:cViewPr varScale="1">
        <p:scale>
          <a:sx n="38" d="100"/>
          <a:sy n="38" d="100"/>
        </p:scale>
        <p:origin x="24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193279"/>
            <a:ext cx="11658600" cy="6793054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0248299"/>
            <a:ext cx="10287000" cy="471087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30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61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038831"/>
            <a:ext cx="2957513" cy="16535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038831"/>
            <a:ext cx="8701088" cy="165354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17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96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864447"/>
            <a:ext cx="11830050" cy="811643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3057665"/>
            <a:ext cx="11830050" cy="426824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49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5194157"/>
            <a:ext cx="5829300" cy="123801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5194157"/>
            <a:ext cx="5829300" cy="123801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69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038836"/>
            <a:ext cx="11830050" cy="37714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783142"/>
            <a:ext cx="5802510" cy="23441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7127286"/>
            <a:ext cx="5802510" cy="10483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783142"/>
            <a:ext cx="5831087" cy="23441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7127286"/>
            <a:ext cx="5831087" cy="10483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7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25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49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300798"/>
            <a:ext cx="4423767" cy="455279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809366"/>
            <a:ext cx="6943725" cy="1386614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853589"/>
            <a:ext cx="4423767" cy="1084449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93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300798"/>
            <a:ext cx="4423767" cy="455279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809366"/>
            <a:ext cx="6943725" cy="1386614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853589"/>
            <a:ext cx="4423767" cy="1084449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11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038836"/>
            <a:ext cx="11830050" cy="377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5194157"/>
            <a:ext cx="11830050" cy="1238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8084703"/>
            <a:ext cx="3086100" cy="103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7BD3A-ECAE-4FDD-BE4F-D514610F83A2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8084703"/>
            <a:ext cx="4629150" cy="103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8084703"/>
            <a:ext cx="3086100" cy="103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E4D89-AB9E-4746-B03D-D21472772E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79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4CE20A-2E02-47BB-8450-9FBC487E552E}"/>
              </a:ext>
            </a:extLst>
          </p:cNvPr>
          <p:cNvSpPr/>
          <p:nvPr/>
        </p:nvSpPr>
        <p:spPr bwMode="auto">
          <a:xfrm>
            <a:off x="0" y="0"/>
            <a:ext cx="13716000" cy="34558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2193925">
              <a:defRPr/>
            </a:pPr>
            <a:endParaRPr lang="en-AU" sz="60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EBF2E-67F3-4582-8E4A-B84D9002962C}"/>
              </a:ext>
            </a:extLst>
          </p:cNvPr>
          <p:cNvSpPr txBox="1"/>
          <p:nvPr/>
        </p:nvSpPr>
        <p:spPr>
          <a:xfrm>
            <a:off x="1733550" y="101600"/>
            <a:ext cx="1024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93925">
              <a:defRPr/>
            </a:pPr>
            <a:r>
              <a:rPr lang="en-AU" altLang="en-US" sz="3600" b="1" dirty="0"/>
              <a:t>Three-dimensional Phase Imaging with Near Infrared Synchrotron Beam Using Phase-Retrieval Algorithm</a:t>
            </a:r>
            <a:endParaRPr lang="en-AU" sz="40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DF18F-3D73-4AB6-92E6-AFB36520CFF8}"/>
              </a:ext>
            </a:extLst>
          </p:cNvPr>
          <p:cNvSpPr txBox="1"/>
          <p:nvPr/>
        </p:nvSpPr>
        <p:spPr>
          <a:xfrm>
            <a:off x="2576711" y="1149086"/>
            <a:ext cx="8562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2000" dirty="0"/>
              <a:t>Molong Han</a:t>
            </a:r>
            <a:r>
              <a:rPr lang="en-AU" altLang="en-US" sz="1100" dirty="0"/>
              <a:t>1,</a:t>
            </a:r>
            <a:r>
              <a:rPr lang="en-AU" altLang="en-US" sz="2000" dirty="0"/>
              <a:t>†, Daniel Smith</a:t>
            </a:r>
            <a:r>
              <a:rPr lang="en-AU" altLang="en-US" sz="1100" dirty="0"/>
              <a:t>1</a:t>
            </a:r>
            <a:r>
              <a:rPr lang="en-AU" altLang="en-US" sz="2000" dirty="0"/>
              <a:t>,†, Soon Hock Ng</a:t>
            </a:r>
            <a:r>
              <a:rPr lang="en-AU" altLang="en-US" sz="1100" dirty="0"/>
              <a:t>1</a:t>
            </a:r>
            <a:r>
              <a:rPr lang="en-AU" altLang="en-US" sz="2000" dirty="0"/>
              <a:t>, Tomas Katkus</a:t>
            </a:r>
            <a:r>
              <a:rPr lang="en-AU" altLang="en-US" sz="1100" dirty="0"/>
              <a:t>1</a:t>
            </a:r>
            <a:r>
              <a:rPr lang="en-AU" altLang="en-US" sz="2000" dirty="0"/>
              <a:t>, Aravind Simon John Francis Rajeswary</a:t>
            </a:r>
            <a:r>
              <a:rPr lang="en-AU" altLang="en-US" sz="1100" dirty="0"/>
              <a:t>2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Periyasamy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Angamuthu</a:t>
            </a:r>
            <a:r>
              <a:rPr lang="en-AU" altLang="en-US" sz="2000" dirty="0"/>
              <a:t> Praveen</a:t>
            </a:r>
            <a:r>
              <a:rPr lang="en-AU" altLang="en-US" sz="1100" dirty="0"/>
              <a:t>2</a:t>
            </a:r>
            <a:r>
              <a:rPr lang="en-AU" altLang="en-US" sz="2000" dirty="0"/>
              <a:t>, Mark J Tobin</a:t>
            </a:r>
            <a:r>
              <a:rPr lang="en-AU" altLang="en-US" sz="1100" dirty="0"/>
              <a:t>3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Jitraporn</a:t>
            </a:r>
            <a:r>
              <a:rPr lang="en-AU" altLang="en-US" sz="2000" dirty="0"/>
              <a:t> Vongsvivut</a:t>
            </a:r>
            <a:r>
              <a:rPr lang="en-AU" altLang="en-US" sz="1100" dirty="0"/>
              <a:t>3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Saulius</a:t>
            </a:r>
            <a:r>
              <a:rPr lang="en-AU" altLang="en-US" sz="2000" dirty="0"/>
              <a:t> Juodkazis</a:t>
            </a:r>
            <a:r>
              <a:rPr lang="en-AU" altLang="en-US" sz="1100" dirty="0"/>
              <a:t>1,4</a:t>
            </a:r>
            <a:r>
              <a:rPr lang="en-AU" altLang="en-US" sz="2000" dirty="0"/>
              <a:t> and Vijayakumar Anand</a:t>
            </a:r>
            <a:r>
              <a:rPr lang="en-AU" altLang="en-US" sz="1100" dirty="0"/>
              <a:t>1,2</a:t>
            </a:r>
            <a:r>
              <a:rPr lang="en-AU" altLang="en-US" sz="2000" dirty="0"/>
              <a:t>,* </a:t>
            </a:r>
          </a:p>
          <a:p>
            <a:pPr algn="ctr"/>
            <a:r>
              <a:rPr lang="en-AU" altLang="en-US" sz="1400" dirty="0"/>
              <a:t>1Optical Sciences </a:t>
            </a:r>
            <a:r>
              <a:rPr lang="en-AU" altLang="en-US" sz="1400" dirty="0" err="1"/>
              <a:t>Center</a:t>
            </a:r>
            <a:r>
              <a:rPr lang="en-AU" altLang="en-US" sz="1400" dirty="0"/>
              <a:t>, Swinburne University of Technology, Melbourne 3122, Australia; </a:t>
            </a:r>
          </a:p>
          <a:p>
            <a:pPr algn="ctr"/>
            <a:r>
              <a:rPr lang="en-AU" altLang="en-US" sz="1400" dirty="0"/>
              <a:t>2 Institute of Physics, University of Tartu, W. </a:t>
            </a:r>
            <a:r>
              <a:rPr lang="en-AU" altLang="en-US" sz="1400" dirty="0" err="1"/>
              <a:t>Ostwaldi</a:t>
            </a:r>
            <a:r>
              <a:rPr lang="en-AU" altLang="en-US" sz="1400" dirty="0"/>
              <a:t> 1, 50411 Tartu, Estonia; </a:t>
            </a:r>
          </a:p>
          <a:p>
            <a:pPr algn="ctr"/>
            <a:r>
              <a:rPr lang="en-AU" altLang="en-US" sz="1400" dirty="0"/>
              <a:t>3 Infrared </a:t>
            </a:r>
            <a:r>
              <a:rPr lang="en-AU" altLang="en-US" sz="1400" dirty="0" err="1"/>
              <a:t>Microspectroscopy</a:t>
            </a:r>
            <a:r>
              <a:rPr lang="en-AU" altLang="en-US" sz="1400" dirty="0"/>
              <a:t> (IRM) Beamline, ANSTO ‒ Australian Synchrotron, Clayton, Victoria 3168, Australia; </a:t>
            </a:r>
          </a:p>
          <a:p>
            <a:pPr algn="ctr"/>
            <a:r>
              <a:rPr lang="en-AU" altLang="en-US" sz="1400" dirty="0"/>
              <a:t>4WRHProgramInternational Research Frontiers Initiative (IRFI) Tokyo Institute of Technology, </a:t>
            </a:r>
            <a:r>
              <a:rPr lang="en-AU" altLang="en-US" sz="1400" dirty="0" err="1"/>
              <a:t>Nagatsutacho</a:t>
            </a:r>
            <a:r>
              <a:rPr lang="en-AU" altLang="en-US" sz="1400" dirty="0"/>
              <a:t>, </a:t>
            </a:r>
            <a:r>
              <a:rPr lang="en-AU" altLang="en-US" sz="1400" dirty="0" err="1"/>
              <a:t>Midoriku</a:t>
            </a:r>
            <a:r>
              <a:rPr lang="en-AU" altLang="en-US" sz="1400" dirty="0"/>
              <a:t>, Yokohama 226-8503, Kanagawa, Japan</a:t>
            </a:r>
          </a:p>
          <a:p>
            <a:pPr algn="ctr"/>
            <a:r>
              <a:rPr lang="en-AU" altLang="en-US" sz="1400" dirty="0"/>
              <a:t>†The authors contributed equally to this work; *vijayakumar.anand@ut.ee;</a:t>
            </a:r>
          </a:p>
          <a:p>
            <a:endParaRPr lang="en-AU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1F3D5BB4-324C-44D0-989B-A1FE58854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994" y="1320536"/>
            <a:ext cx="1679779" cy="77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596ADC40-750B-4D9E-9C44-C9012A9D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r="8572"/>
          <a:stretch>
            <a:fillRect/>
          </a:stretch>
        </p:blipFill>
        <p:spPr bwMode="auto">
          <a:xfrm>
            <a:off x="11632994" y="2010050"/>
            <a:ext cx="1679779" cy="76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307F3511-D725-4856-AD78-184A22EF0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994" y="2684495"/>
            <a:ext cx="1679779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827684-18B6-4158-A7FA-C902A3B04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" y="1681554"/>
            <a:ext cx="1937590" cy="10092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C46191-0BEF-41BE-928D-DB74C22F3109}"/>
              </a:ext>
            </a:extLst>
          </p:cNvPr>
          <p:cNvSpPr/>
          <p:nvPr/>
        </p:nvSpPr>
        <p:spPr>
          <a:xfrm>
            <a:off x="223893" y="3536314"/>
            <a:ext cx="6300000" cy="4001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 dirty="0">
                <a:solidFill>
                  <a:schemeClr val="bg1"/>
                </a:solidFill>
              </a:rPr>
              <a:t>SUMMARY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8B4C1E-45AB-44AB-82F9-8837A7DE2180}"/>
              </a:ext>
            </a:extLst>
          </p:cNvPr>
          <p:cNvSpPr/>
          <p:nvPr/>
        </p:nvSpPr>
        <p:spPr>
          <a:xfrm>
            <a:off x="223893" y="3935161"/>
            <a:ext cx="630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en-US" dirty="0"/>
              <a:t>Near-infrared (NIR) synchrotron beam has been extracted and used for three-dimensional (3D) phase imaging.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en-US" dirty="0"/>
              <a:t>A pinhole was inserted in the path of the fork shaped NIR synchrotron beam and the Airy diffraction pattern was aligned with biochemical samples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en-US" dirty="0"/>
              <a:t>The diffracted intensity distribution was captured using an image sensor sensitive to NIR.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en-US" dirty="0"/>
              <a:t>A phase retrieval algorithm was used to estimate the 3D phase distribution from the recorded intensity distribution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E39361-D0A8-4865-BF2B-B2B3B5767DEC}"/>
              </a:ext>
            </a:extLst>
          </p:cNvPr>
          <p:cNvSpPr/>
          <p:nvPr/>
        </p:nvSpPr>
        <p:spPr>
          <a:xfrm>
            <a:off x="222052" y="6687206"/>
            <a:ext cx="63000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chemeClr val="bg1"/>
                </a:solidFill>
              </a:rPr>
              <a:t>EXPERIMENT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B77C4F-340C-482A-AE70-11C82A13B37B}"/>
              </a:ext>
            </a:extLst>
          </p:cNvPr>
          <p:cNvSpPr/>
          <p:nvPr/>
        </p:nvSpPr>
        <p:spPr>
          <a:xfrm>
            <a:off x="223893" y="7237906"/>
            <a:ext cx="630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b="1" dirty="0"/>
              <a:t>Optical configuration of the IRM system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IR beam extracted from the storage ring using a gold-coated mirror with a central slit has a fork shaped intensity distribution, which is focused using </a:t>
            </a:r>
            <a:r>
              <a:rPr lang="en-US" altLang="zh-CN" dirty="0"/>
              <a:t>a </a:t>
            </a:r>
            <a:r>
              <a:rPr lang="en-AU" dirty="0"/>
              <a:t>Schwarzschild condenser on the sample[1]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After passing through the sample, the beam is refocused by a Schwarzschild IR reflecting objective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The beam then is collected by an MCT detector used for imaging in the single pixel scanning mode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Visible light is also aligned collinearly with the synchrotron-IR beam for alignment of the sample during beam alignment in the microscope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9EDC6-9615-4180-BA69-67D3ED883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0" y="10757726"/>
            <a:ext cx="5416451" cy="4017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43650A-61B6-4BEB-81E3-ACEC4CCE431D}"/>
              </a:ext>
            </a:extLst>
          </p:cNvPr>
          <p:cNvSpPr/>
          <p:nvPr/>
        </p:nvSpPr>
        <p:spPr>
          <a:xfrm>
            <a:off x="223893" y="15379882"/>
            <a:ext cx="630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b="1" dirty="0"/>
              <a:t>Attached NIR phase imaging module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The high frequency filter is used to remove high-frequency components and extract the NIR beam.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For getting a uniform intensity distribution, a pinhole was aligned with the maximum intensity region NIR beam and the Airy diffraction pattern was used to illuminate the biochemical sample.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The phase information was extracted from this recorded intensity distribution using the phase-retrieval algorithm [5-7].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CDBE0C-4101-4DA5-9BC7-33992D3CCA7C}"/>
              </a:ext>
            </a:extLst>
          </p:cNvPr>
          <p:cNvSpPr/>
          <p:nvPr/>
        </p:nvSpPr>
        <p:spPr>
          <a:xfrm>
            <a:off x="837516" y="14887837"/>
            <a:ext cx="52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1200" dirty="0"/>
              <a:t>Figure 1: Schematic of the Australian synchrotron’s IRM system and the attached synchrotron NIR phase imaging module (shown in the dotted line box). </a:t>
            </a:r>
            <a:r>
              <a:rPr lang="en-US" altLang="en-US" sz="1200" dirty="0"/>
              <a:t>[4]</a:t>
            </a:r>
            <a:endParaRPr lang="en-AU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01D513-4218-4389-9F87-2A8DC2E36D3E}"/>
              </a:ext>
            </a:extLst>
          </p:cNvPr>
          <p:cNvSpPr/>
          <p:nvPr/>
        </p:nvSpPr>
        <p:spPr>
          <a:xfrm>
            <a:off x="7033357" y="3538968"/>
            <a:ext cx="63000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chemeClr val="bg1"/>
                </a:solidFill>
              </a:rPr>
              <a:t>METHOD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C8BD93-EE45-457D-BC7D-40965EA99B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30" y="7834065"/>
            <a:ext cx="4221993" cy="385154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DB99EBB-6F91-4CFE-8B7B-49FF6B4DD0B6}"/>
              </a:ext>
            </a:extLst>
          </p:cNvPr>
          <p:cNvSpPr/>
          <p:nvPr/>
        </p:nvSpPr>
        <p:spPr>
          <a:xfrm>
            <a:off x="7756150" y="11589123"/>
            <a:ext cx="52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altLang="en-US" sz="1200" dirty="0"/>
              <a:t>Figure 2 Schematic of the phase-retrieval algorithm</a:t>
            </a:r>
            <a:r>
              <a:rPr lang="en-US" altLang="en-US" sz="1200" dirty="0"/>
              <a:t>[4]</a:t>
            </a:r>
            <a:endParaRPr lang="en-AU" alt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5A6697-0DD1-45DB-AB03-A9D5389404DC}"/>
              </a:ext>
            </a:extLst>
          </p:cNvPr>
          <p:cNvSpPr/>
          <p:nvPr/>
        </p:nvSpPr>
        <p:spPr>
          <a:xfrm>
            <a:off x="6994627" y="3913678"/>
            <a:ext cx="6300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There are two planes of interest namely sample plane and sensor plane with two complex amplitudes ψ1 and ψ2 respectively with their intensities either known or measurable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Initially, assuming phase variable is zero at detector plane, the complex amplitude ψ1 can be simply expressed as √𝐼𝑜 (phase = 0). The complex amplitude at specimen plane ψ2 can be obtained by convolution of ψ1 and a forward spherical propagator </a:t>
            </a:r>
            <a:r>
              <a:rPr lang="en-US" dirty="0"/>
              <a:t>𝑆−(𝑧) = </a:t>
            </a:r>
            <a:r>
              <a:rPr lang="en-US" dirty="0" err="1"/>
              <a:t>exp</a:t>
            </a:r>
            <a:r>
              <a:rPr lang="en-US" dirty="0"/>
              <a:t>[−𝑗2𝜋𝑹/𝜆]</a:t>
            </a:r>
            <a:r>
              <a:rPr lang="en-AU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The resulting complex amplitude’s magnitude is replaced by the Airy intensity distribution or a constant valued matrix and the phase is retained.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This modified complex amplitude is propagated to the sensor plane using a spherical propagator </a:t>
            </a:r>
            <a:r>
              <a:rPr lang="en-US" dirty="0"/>
              <a:t>𝑆+(𝑧)= </a:t>
            </a:r>
            <a:r>
              <a:rPr lang="en-US" dirty="0" err="1"/>
              <a:t>exp</a:t>
            </a:r>
            <a:r>
              <a:rPr lang="en-US" dirty="0"/>
              <a:t>[𝑗2𝜋𝑹/𝜆]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dirty="0"/>
              <a:t>The process will be repeated until estimation of phase images</a:t>
            </a:r>
            <a:endParaRPr lang="en-US" alt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027C4C-4A97-4C69-B6DF-79DE312E3030}"/>
              </a:ext>
            </a:extLst>
          </p:cNvPr>
          <p:cNvSpPr/>
          <p:nvPr/>
        </p:nvSpPr>
        <p:spPr>
          <a:xfrm>
            <a:off x="6994626" y="12301700"/>
            <a:ext cx="63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AU" dirty="0"/>
              <a:t>The results obtained for two samples: randomly arranged latex beads with an average diameter of 15μm and an insect wing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995140-2A72-455B-BA9D-43F622394FB5}"/>
              </a:ext>
            </a:extLst>
          </p:cNvPr>
          <p:cNvSpPr/>
          <p:nvPr/>
        </p:nvSpPr>
        <p:spPr>
          <a:xfrm>
            <a:off x="6994626" y="11932430"/>
            <a:ext cx="63000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RESULTS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E181096-E001-4A0F-BCC9-CAC77ACD68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93" y="14154480"/>
            <a:ext cx="3962603" cy="10838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1A337AC-735B-4AF0-B9DB-69384309B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68" y="13056723"/>
            <a:ext cx="4157666" cy="105761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4868EC8-09C1-488A-AE67-B1F7B7746FB5}"/>
              </a:ext>
            </a:extLst>
          </p:cNvPr>
          <p:cNvSpPr/>
          <p:nvPr/>
        </p:nvSpPr>
        <p:spPr>
          <a:xfrm>
            <a:off x="7762973" y="15233021"/>
            <a:ext cx="4840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1200" dirty="0"/>
              <a:t>Figure 3: phase imaging results of both latex beads sample (top) and insect wing sample (bottom): </a:t>
            </a:r>
            <a:r>
              <a:rPr lang="en-AU" altLang="en-US" sz="1200" b="1" dirty="0"/>
              <a:t>(a) </a:t>
            </a:r>
            <a:r>
              <a:rPr lang="en-AU" altLang="en-US" sz="1200" dirty="0"/>
              <a:t>Intensity image, </a:t>
            </a:r>
            <a:r>
              <a:rPr lang="en-AU" altLang="en-US" sz="1200" b="1" dirty="0"/>
              <a:t>(b) </a:t>
            </a:r>
            <a:r>
              <a:rPr lang="en-AU" altLang="en-US" sz="1200" dirty="0"/>
              <a:t>amplitude image, </a:t>
            </a:r>
            <a:r>
              <a:rPr lang="en-AU" altLang="en-US" sz="1200" b="1" dirty="0"/>
              <a:t>(c) </a:t>
            </a:r>
            <a:r>
              <a:rPr lang="en-AU" altLang="en-US" sz="1200" dirty="0"/>
              <a:t>phase image, and </a:t>
            </a:r>
            <a:r>
              <a:rPr lang="en-AU" altLang="en-US" sz="1200" b="1" dirty="0"/>
              <a:t>(d) </a:t>
            </a:r>
            <a:r>
              <a:rPr lang="en-AU" altLang="en-US" sz="1200" dirty="0"/>
              <a:t>reference image of the bead samples. [4]</a:t>
            </a:r>
            <a:endParaRPr lang="en-US" altLang="en-US" sz="1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61EAEB-F844-4654-9CEE-4DEAFCBF90BE}"/>
              </a:ext>
            </a:extLst>
          </p:cNvPr>
          <p:cNvSpPr/>
          <p:nvPr/>
        </p:nvSpPr>
        <p:spPr>
          <a:xfrm>
            <a:off x="6994626" y="15893342"/>
            <a:ext cx="63000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F37DA4-EE7C-4E57-9FDE-2F62F3F742F6}"/>
              </a:ext>
            </a:extLst>
          </p:cNvPr>
          <p:cNvSpPr/>
          <p:nvPr/>
        </p:nvSpPr>
        <p:spPr>
          <a:xfrm>
            <a:off x="6922938" y="16256440"/>
            <a:ext cx="6300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en-US" dirty="0"/>
              <a:t>A single shot, </a:t>
            </a:r>
            <a:r>
              <a:rPr lang="en-AU" altLang="en-US" dirty="0" err="1"/>
              <a:t>interferenceless</a:t>
            </a:r>
            <a:r>
              <a:rPr lang="en-AU" altLang="en-US" dirty="0"/>
              <a:t> phase imaging technique has been developed and demonstrated in the IRM system of the Australian Synchrotron for the first time.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en-US" dirty="0"/>
              <a:t>The phase-retrieval used in this approach has a rapid convergence of 2-4 iterations which may allow real-time phase imaging with only a slight decrease in the temporal resolution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658E28-3194-45F3-B98C-11AAD01E60E6}"/>
              </a:ext>
            </a:extLst>
          </p:cNvPr>
          <p:cNvSpPr/>
          <p:nvPr/>
        </p:nvSpPr>
        <p:spPr>
          <a:xfrm>
            <a:off x="250060" y="18087667"/>
            <a:ext cx="13215880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References</a:t>
            </a:r>
            <a:r>
              <a:rPr lang="en-AU" sz="1400" b="1" dirty="0"/>
              <a:t>:</a:t>
            </a:r>
            <a:endParaRPr lang="en-US" sz="1400" b="1" dirty="0"/>
          </a:p>
          <a:p>
            <a:r>
              <a:rPr lang="en-US" sz="1200" dirty="0"/>
              <a:t>[1] </a:t>
            </a:r>
            <a:r>
              <a:rPr lang="en-AU" sz="1200" dirty="0"/>
              <a:t>Cheeseman, S.; Truong, V.; </a:t>
            </a:r>
            <a:r>
              <a:rPr lang="en-AU" sz="1200" dirty="0" err="1"/>
              <a:t>Vongsvivut</a:t>
            </a:r>
            <a:r>
              <a:rPr lang="en-AU" sz="1200" dirty="0"/>
              <a:t>, J.; Tobin, M.J.; Crawford, R.; Ivanova, E.P. Applications of Synchrotron-Source IR Spectroscopy for the Investigation of Insect Wings; </a:t>
            </a:r>
            <a:r>
              <a:rPr lang="en-AU" sz="1200" dirty="0" err="1"/>
              <a:t>Intechopen</a:t>
            </a:r>
            <a:r>
              <a:rPr lang="en-AU" sz="1200" dirty="0"/>
              <a:t>: Rijeka, Croatia, 2019</a:t>
            </a:r>
          </a:p>
          <a:p>
            <a:pPr algn="just">
              <a:spcBef>
                <a:spcPct val="20000"/>
              </a:spcBef>
              <a:defRPr/>
            </a:pPr>
            <a:r>
              <a:rPr lang="en-AU" sz="1200" dirty="0"/>
              <a:t>[</a:t>
            </a:r>
            <a:r>
              <a:rPr lang="en-US" altLang="zh-CN" sz="1200" dirty="0"/>
              <a:t>2</a:t>
            </a:r>
            <a:r>
              <a:rPr lang="en-AU" sz="1200" dirty="0"/>
              <a:t>] Anand, V., Katkus, T., Linklater, D.P., Ivanova, E.P., </a:t>
            </a:r>
            <a:r>
              <a:rPr lang="en-AU" sz="1200" dirty="0" err="1"/>
              <a:t>Juodkazis</a:t>
            </a:r>
            <a:r>
              <a:rPr lang="en-AU" sz="1200" dirty="0"/>
              <a:t>, S., “</a:t>
            </a:r>
            <a:r>
              <a:rPr lang="en-AU" sz="1200" dirty="0" err="1"/>
              <a:t>Lensless</a:t>
            </a:r>
            <a:r>
              <a:rPr lang="en-AU" sz="1200" dirty="0"/>
              <a:t> Three-Dimensional Quantitative Phase Imaging Using Phase Retrieval Algorithm,” J. Imaging 6(9), 99 (2020). </a:t>
            </a:r>
          </a:p>
          <a:p>
            <a:pPr algn="just">
              <a:spcBef>
                <a:spcPct val="20000"/>
              </a:spcBef>
              <a:defRPr/>
            </a:pPr>
            <a:r>
              <a:rPr lang="en-AU" sz="1200" dirty="0"/>
              <a:t>[</a:t>
            </a:r>
            <a:r>
              <a:rPr lang="en-US" altLang="zh-CN" sz="1200" dirty="0"/>
              <a:t>3</a:t>
            </a:r>
            <a:r>
              <a:rPr lang="en-AU" sz="1200" dirty="0"/>
              <a:t>] Hai, N., Rosen, J., “Phase contrast-based phase retrieval: a bridge between qualitative phase contrast and quantitative phase imaging by phase retrieval algorithms,” Opt. Lett. 45(20), 5812-5815 (2020). </a:t>
            </a:r>
          </a:p>
          <a:p>
            <a:pPr algn="just">
              <a:spcBef>
                <a:spcPct val="20000"/>
              </a:spcBef>
              <a:defRPr/>
            </a:pPr>
            <a:r>
              <a:rPr lang="en-AU" sz="1200" dirty="0"/>
              <a:t>[</a:t>
            </a:r>
            <a:r>
              <a:rPr lang="en-US" altLang="zh-CN" sz="1200" dirty="0"/>
              <a:t>4</a:t>
            </a:r>
            <a:r>
              <a:rPr lang="en-AU" sz="1200" dirty="0"/>
              <a:t>] Han, M., Smith, D., Ng, S. H., Katkus, T., John Francis </a:t>
            </a:r>
            <a:r>
              <a:rPr lang="en-AU" sz="1200" dirty="0" err="1"/>
              <a:t>Rajeswary</a:t>
            </a:r>
            <a:r>
              <a:rPr lang="en-AU" sz="1200" dirty="0"/>
              <a:t>, A. S., Praveen, P. A., </a:t>
            </a:r>
            <a:r>
              <a:rPr lang="en-AU" sz="1200" dirty="0" err="1"/>
              <a:t>Bambery</a:t>
            </a:r>
            <a:r>
              <a:rPr lang="en-AU" sz="1200" dirty="0"/>
              <a:t>, K. R., Tobin, M. J., </a:t>
            </a:r>
            <a:r>
              <a:rPr lang="en-AU" sz="1200" dirty="0" err="1"/>
              <a:t>Vongsvivut</a:t>
            </a:r>
            <a:r>
              <a:rPr lang="en-AU" sz="1200" dirty="0"/>
              <a:t>, J., et al., “Single shot </a:t>
            </a:r>
            <a:r>
              <a:rPr lang="en-AU" sz="1200" dirty="0" err="1"/>
              <a:t>lensless</a:t>
            </a:r>
            <a:r>
              <a:rPr lang="en-AU" sz="1200" dirty="0"/>
              <a:t> </a:t>
            </a:r>
            <a:r>
              <a:rPr lang="en-AU" sz="1200" dirty="0" err="1"/>
              <a:t>interferenceless</a:t>
            </a:r>
            <a:r>
              <a:rPr lang="en-AU" sz="1200" dirty="0"/>
              <a:t> phase imaging of biochemical </a:t>
            </a:r>
            <a:r>
              <a:rPr lang="en-AU" sz="1200" dirty="0" err="1"/>
              <a:t>smples</a:t>
            </a:r>
            <a:r>
              <a:rPr lang="en-AU" sz="1200" dirty="0"/>
              <a:t> using synchrotron near Infrared Beam,” Biosensors 12(12), 1073 (2022).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C772EF-6FDC-4926-868D-37C1DE0617B3}"/>
              </a:ext>
            </a:extLst>
          </p:cNvPr>
          <p:cNvSpPr/>
          <p:nvPr/>
        </p:nvSpPr>
        <p:spPr>
          <a:xfrm>
            <a:off x="0" y="18087667"/>
            <a:ext cx="13716000" cy="141358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7C117E-28CE-4662-81AA-E1E8F887E62C}"/>
              </a:ext>
            </a:extLst>
          </p:cNvPr>
          <p:cNvCxnSpPr>
            <a:cxnSpLocks/>
          </p:cNvCxnSpPr>
          <p:nvPr/>
        </p:nvCxnSpPr>
        <p:spPr>
          <a:xfrm>
            <a:off x="6785017" y="3935161"/>
            <a:ext cx="54652" cy="140300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9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917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DengXian</vt:lpstr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Molong Han</dc:creator>
  <cp:lastModifiedBy>Molong Han</cp:lastModifiedBy>
  <cp:revision>30</cp:revision>
  <dcterms:created xsi:type="dcterms:W3CDTF">2023-02-01T04:49:15Z</dcterms:created>
  <dcterms:modified xsi:type="dcterms:W3CDTF">2023-02-09T07:11:23Z</dcterms:modified>
</cp:coreProperties>
</file>