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3716000" cy="19511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4643"/>
  </p:normalViewPr>
  <p:slideViewPr>
    <p:cSldViewPr snapToGrid="0" snapToObjects="1">
      <p:cViewPr>
        <p:scale>
          <a:sx n="99" d="100"/>
          <a:sy n="99" d="100"/>
        </p:scale>
        <p:origin x="1600" y="-524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80C2B-14AF-6945-B3CB-7A5153649961}" type="datetimeFigureOut">
              <a:rPr lang="en-GR" smtClean="0"/>
              <a:t>15/2/23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2936-51EE-CE4E-8E26-C5190504374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763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80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961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941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921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901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882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862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842" algn="l" defTabSz="415961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1143000"/>
            <a:ext cx="2168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2936-51EE-CE4E-8E26-C5190504374F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646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193279"/>
            <a:ext cx="11658600" cy="6793054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0248299"/>
            <a:ext cx="10287000" cy="471087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423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580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038831"/>
            <a:ext cx="2957513" cy="165354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38831"/>
            <a:ext cx="8701088" cy="16535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96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0212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864447"/>
            <a:ext cx="11830050" cy="811643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3057665"/>
            <a:ext cx="11830050" cy="426824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25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5194157"/>
            <a:ext cx="5829300" cy="123801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5194157"/>
            <a:ext cx="5829300" cy="123801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13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38836"/>
            <a:ext cx="11830050" cy="37714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783142"/>
            <a:ext cx="5802510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127286"/>
            <a:ext cx="5802510" cy="104831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783142"/>
            <a:ext cx="5831087" cy="23441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7127286"/>
            <a:ext cx="5831087" cy="104831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700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307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46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809366"/>
            <a:ext cx="6943725" cy="1386614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396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300798"/>
            <a:ext cx="4423767" cy="455279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809366"/>
            <a:ext cx="6943725" cy="1386614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853589"/>
            <a:ext cx="4423767" cy="1084449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29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38836"/>
            <a:ext cx="11830050" cy="377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194157"/>
            <a:ext cx="11830050" cy="1238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AB72-0E14-AE40-AC29-D457EA401E33}" type="datetimeFigureOut">
              <a:rPr lang="en-GR" smtClean="0"/>
              <a:t>15/2/23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084703"/>
            <a:ext cx="462915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084703"/>
            <a:ext cx="3086100" cy="103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DDA2-AA20-DC43-9F84-5B9C666FB81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908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tif"/><Relationship Id="rId18" Type="http://schemas.openxmlformats.org/officeDocument/2006/relationships/image" Target="../media/image15.jp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jp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hyperlink" Target="mailto:spapamakarios@physics.uoc.gr" TargetMode="External"/><Relationship Id="rId9" Type="http://schemas.openxmlformats.org/officeDocument/2006/relationships/image" Target="../media/image6.jpg"/><Relationship Id="rId14" Type="http://schemas.openxmlformats.org/officeDocument/2006/relationships/image" Target="../media/image11.pn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80E58785-ECA8-AE4B-9AE7-E2C90810FDDC}"/>
              </a:ext>
            </a:extLst>
          </p:cNvPr>
          <p:cNvSpPr/>
          <p:nvPr/>
        </p:nvSpPr>
        <p:spPr>
          <a:xfrm>
            <a:off x="5473395" y="8999331"/>
            <a:ext cx="7580074" cy="27542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227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FA1D1A-8ABE-4647-8E29-82021B06AE05}"/>
              </a:ext>
            </a:extLst>
          </p:cNvPr>
          <p:cNvSpPr/>
          <p:nvPr/>
        </p:nvSpPr>
        <p:spPr>
          <a:xfrm>
            <a:off x="1029957" y="4765940"/>
            <a:ext cx="11641539" cy="4098689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CF9F4F6-14BE-4D45-9D16-EA4CBF083466}"/>
              </a:ext>
            </a:extLst>
          </p:cNvPr>
          <p:cNvSpPr/>
          <p:nvPr/>
        </p:nvSpPr>
        <p:spPr>
          <a:xfrm>
            <a:off x="1180165" y="18079779"/>
            <a:ext cx="11806775" cy="4529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821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71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FEF9D4-3CD6-AE48-B24C-879F4B2A2BF0}"/>
              </a:ext>
            </a:extLst>
          </p:cNvPr>
          <p:cNvSpPr/>
          <p:nvPr/>
        </p:nvSpPr>
        <p:spPr>
          <a:xfrm>
            <a:off x="1426479" y="11861040"/>
            <a:ext cx="11626990" cy="3182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71" dirty="0"/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ED86B08-AF89-9940-80BA-C3C7D9CD8D1A}"/>
              </a:ext>
            </a:extLst>
          </p:cNvPr>
          <p:cNvSpPr/>
          <p:nvPr/>
        </p:nvSpPr>
        <p:spPr>
          <a:xfrm>
            <a:off x="1029957" y="2129412"/>
            <a:ext cx="5368233" cy="2433739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effectLst>
            <a:softEdge rad="762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371" dirty="0"/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837C064C-711D-5D4E-94CF-AF76187F41D1}"/>
              </a:ext>
            </a:extLst>
          </p:cNvPr>
          <p:cNvSpPr/>
          <p:nvPr/>
        </p:nvSpPr>
        <p:spPr>
          <a:xfrm>
            <a:off x="7083553" y="2087602"/>
            <a:ext cx="5587943" cy="2475550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50056"/>
            </a:schemeClr>
          </a:solidFill>
          <a:effectLst>
            <a:softEdge rad="762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37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CC32F-7E41-3544-86CF-3BBC041BB001}"/>
              </a:ext>
            </a:extLst>
          </p:cNvPr>
          <p:cNvSpPr txBox="1"/>
          <p:nvPr/>
        </p:nvSpPr>
        <p:spPr>
          <a:xfrm>
            <a:off x="2076802" y="2087601"/>
            <a:ext cx="3303317" cy="59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3200" dirty="0"/>
              <a:t>Introduction</a:t>
            </a:r>
            <a:endParaRPr lang="en-GR" sz="326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1FF66-D2B2-BD4C-B96F-0FC7058A425A}"/>
              </a:ext>
            </a:extLst>
          </p:cNvPr>
          <p:cNvSpPr txBox="1"/>
          <p:nvPr/>
        </p:nvSpPr>
        <p:spPr>
          <a:xfrm>
            <a:off x="8086540" y="2040558"/>
            <a:ext cx="4102532" cy="59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Materials and methods</a:t>
            </a:r>
            <a:endParaRPr lang="en-G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8BE67-0732-B74F-AC1F-6D7E6801AF3C}"/>
              </a:ext>
            </a:extLst>
          </p:cNvPr>
          <p:cNvSpPr txBox="1"/>
          <p:nvPr/>
        </p:nvSpPr>
        <p:spPr>
          <a:xfrm>
            <a:off x="1113110" y="2630099"/>
            <a:ext cx="5253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</a:rPr>
              <a:t>Metamaterials are artificially designed materials with properties that derives from their sub-wavelength structure. Optical metamaterials enable strong light-matter interaction over a broad range of the electromagnetic spectrum not achievable by any existing material in nature.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latin typeface="Times New Roman" panose="02020603050405020304" pitchFamily="18" charset="0"/>
                <a:ea typeface="RFXUTP+CMR10"/>
                <a:cs typeface="Times New Roman" panose="02020603050405020304" pitchFamily="18" charset="0"/>
              </a:rPr>
              <a:t>sing MPL for metamaterial research is further underlined by demonstrating a procedure to process metamaterials operating at low THz.</a:t>
            </a:r>
            <a:endParaRPr lang="en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C38AB-1B47-CC40-8060-1282F8C5CFDD}"/>
              </a:ext>
            </a:extLst>
          </p:cNvPr>
          <p:cNvSpPr txBox="1"/>
          <p:nvPr/>
        </p:nvSpPr>
        <p:spPr>
          <a:xfrm>
            <a:off x="7317812" y="2477471"/>
            <a:ext cx="5270531" cy="236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photosensitive material for the MPL an organic – inorganic photopolymer SZ2080™[1] was used. The structures were further processed using selective electroless plating to cover the polymer with silver via chemical procedure[2] in order to create a metallo-dielectric material. Simulations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done first with FDTD to define the optimal geometry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experimental measurements of S-parameters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MPL process.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R" sz="1993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A6CBBD-1133-8344-89AB-7AC3E304C582}"/>
              </a:ext>
            </a:extLst>
          </p:cNvPr>
          <p:cNvSpPr txBox="1"/>
          <p:nvPr/>
        </p:nvSpPr>
        <p:spPr>
          <a:xfrm>
            <a:off x="5490970" y="11861985"/>
            <a:ext cx="3626910" cy="343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R" sz="1631" i="1" u="sng" dirty="0"/>
              <a:t>3D THz metamaterial </a:t>
            </a:r>
            <a:r>
              <a:rPr lang="en-US" sz="1631" i="1" u="sng" dirty="0"/>
              <a:t>filter for low THz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CF07C-3C9D-3642-826B-D9A77C5D4961}"/>
              </a:ext>
            </a:extLst>
          </p:cNvPr>
          <p:cNvSpPr txBox="1"/>
          <p:nvPr/>
        </p:nvSpPr>
        <p:spPr>
          <a:xfrm>
            <a:off x="3990170" y="14460972"/>
            <a:ext cx="2588117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Fig 2. SEM image of fabricated metamaterial.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18497C-2A62-1046-AD79-7882C359E6A0}"/>
              </a:ext>
            </a:extLst>
          </p:cNvPr>
          <p:cNvSpPr txBox="1"/>
          <p:nvPr/>
        </p:nvSpPr>
        <p:spPr>
          <a:xfrm>
            <a:off x="6854108" y="14464881"/>
            <a:ext cx="2511098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Fig 3. Results for TE mode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B74C78-6547-6E4A-A516-734D6F596482}"/>
              </a:ext>
            </a:extLst>
          </p:cNvPr>
          <p:cNvSpPr txBox="1"/>
          <p:nvPr/>
        </p:nvSpPr>
        <p:spPr>
          <a:xfrm>
            <a:off x="9980145" y="14464882"/>
            <a:ext cx="2588117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Fig 4. Results of TM mode.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8C77DC-7CCD-7241-8101-21D12FF27EAB}"/>
              </a:ext>
            </a:extLst>
          </p:cNvPr>
          <p:cNvSpPr/>
          <p:nvPr/>
        </p:nvSpPr>
        <p:spPr>
          <a:xfrm>
            <a:off x="1029957" y="240755"/>
            <a:ext cx="11641539" cy="17802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37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2FCB9-CD4D-7C42-8B71-746E8E7D280D}"/>
              </a:ext>
            </a:extLst>
          </p:cNvPr>
          <p:cNvSpPr txBox="1"/>
          <p:nvPr/>
        </p:nvSpPr>
        <p:spPr>
          <a:xfrm>
            <a:off x="913141" y="328472"/>
            <a:ext cx="11889717" cy="65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62" dirty="0">
                <a:latin typeface="Times New Roman,Bold" pitchFamily="2" charset="0"/>
              </a:rPr>
              <a:t>Fabrication and analysis of 3D low THz metamaterials</a:t>
            </a:r>
          </a:p>
          <a:p>
            <a:endParaRPr lang="en-GR" sz="371" dirty="0"/>
          </a:p>
        </p:txBody>
      </p:sp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BD9A732B-1C00-6F47-8038-41D0FF5F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485" y="18676442"/>
            <a:ext cx="2778382" cy="709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5D3BD-A302-D746-8076-DE8774F37BDC}"/>
              </a:ext>
            </a:extLst>
          </p:cNvPr>
          <p:cNvSpPr txBox="1"/>
          <p:nvPr/>
        </p:nvSpPr>
        <p:spPr>
          <a:xfrm>
            <a:off x="1264367" y="978090"/>
            <a:ext cx="11187264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1812" dirty="0">
                <a:latin typeface="Times New Roman" panose="02020603050405020304" pitchFamily="18" charset="0"/>
                <a:ea typeface="SQASBK+CMR12"/>
              </a:rPr>
              <a:t>S. Papamakarios</a:t>
            </a:r>
            <a:r>
              <a:rPr lang="en-GR" sz="1812" baseline="30000" dirty="0">
                <a:latin typeface="Times New Roman" panose="02020603050405020304" pitchFamily="18" charset="0"/>
                <a:ea typeface="SQASBK+CMR12"/>
              </a:rPr>
              <a:t>1,2</a:t>
            </a:r>
            <a:r>
              <a:rPr lang="en-GR" sz="1800" dirty="0">
                <a:latin typeface="Times New Roman" panose="02020603050405020304" pitchFamily="18" charset="0"/>
                <a:ea typeface="SQASBK+CMR12"/>
              </a:rPr>
              <a:t> *</a:t>
            </a:r>
            <a:r>
              <a:rPr lang="en-GR" sz="1631" dirty="0">
                <a:latin typeface="Times New Roman" panose="02020603050405020304" pitchFamily="18" charset="0"/>
                <a:ea typeface="SQASBK+CMR12"/>
              </a:rPr>
              <a:t>,</a:t>
            </a:r>
            <a:r>
              <a:rPr lang="en-US" sz="1812" dirty="0">
                <a:latin typeface="Times New Roman" panose="02020603050405020304" pitchFamily="18" charset="0"/>
              </a:rPr>
              <a:t> O. Tsilipakos</a:t>
            </a:r>
            <a:r>
              <a:rPr lang="en-US" sz="1812" baseline="30000" dirty="0">
                <a:latin typeface="Times New Roman" panose="02020603050405020304" pitchFamily="18" charset="0"/>
              </a:rPr>
              <a:t>2,3</a:t>
            </a:r>
            <a:r>
              <a:rPr lang="en-GR" sz="1812" dirty="0">
                <a:latin typeface="Times New Roman" panose="02020603050405020304" pitchFamily="18" charset="0"/>
                <a:ea typeface="SQASBK+CMR12"/>
              </a:rPr>
              <a:t>,</a:t>
            </a:r>
            <a:r>
              <a:rPr lang="en-US" sz="1812" dirty="0">
                <a:latin typeface="Times New Roman" panose="02020603050405020304" pitchFamily="18" charset="0"/>
              </a:rPr>
              <a:t> A. Koulouklidis</a:t>
            </a:r>
            <a:r>
              <a:rPr lang="en-US" sz="1812" baseline="30000" dirty="0">
                <a:latin typeface="Times New Roman" panose="02020603050405020304" pitchFamily="18" charset="0"/>
              </a:rPr>
              <a:t>2</a:t>
            </a:r>
            <a:r>
              <a:rPr lang="en-US" sz="1812" dirty="0">
                <a:latin typeface="Times New Roman" panose="02020603050405020304" pitchFamily="18" charset="0"/>
              </a:rPr>
              <a:t>, </a:t>
            </a:r>
            <a:r>
              <a:rPr lang="en-US" sz="1812" dirty="0">
                <a:latin typeface="Times New Roman" panose="02020603050405020304" pitchFamily="18" charset="0"/>
                <a:ea typeface="SQASBK+CMR12"/>
              </a:rPr>
              <a:t>S</a:t>
            </a:r>
            <a:r>
              <a:rPr lang="en-US" sz="1812" dirty="0">
                <a:latin typeface="Times New Roman" panose="02020603050405020304" pitchFamily="18" charset="0"/>
              </a:rPr>
              <a:t>. Tzortzakis</a:t>
            </a:r>
            <a:r>
              <a:rPr lang="en-US" sz="1812" baseline="30000" dirty="0">
                <a:latin typeface="Times New Roman" panose="02020603050405020304" pitchFamily="18" charset="0"/>
              </a:rPr>
              <a:t>2,3</a:t>
            </a:r>
            <a:r>
              <a:rPr lang="en-US" sz="1812" dirty="0">
                <a:latin typeface="Times New Roman" panose="02020603050405020304" pitchFamily="18" charset="0"/>
              </a:rPr>
              <a:t>, M. Kafesaki</a:t>
            </a:r>
            <a:r>
              <a:rPr lang="en-US" sz="1812" baseline="30000" dirty="0">
                <a:latin typeface="Times New Roman" panose="02020603050405020304" pitchFamily="18" charset="0"/>
              </a:rPr>
              <a:t>2,3</a:t>
            </a:r>
            <a:r>
              <a:rPr lang="en-US" sz="1812" dirty="0">
                <a:latin typeface="Times New Roman" panose="02020603050405020304" pitchFamily="18" charset="0"/>
              </a:rPr>
              <a:t>, </a:t>
            </a:r>
            <a:r>
              <a:rPr lang="en-GR" sz="1812" dirty="0">
                <a:latin typeface="Times New Roman" panose="02020603050405020304" pitchFamily="18" charset="0"/>
                <a:ea typeface="SQASBK+CMR12"/>
              </a:rPr>
              <a:t>M. Farsari</a:t>
            </a:r>
            <a:r>
              <a:rPr lang="en-GR" sz="1812" baseline="30000" dirty="0">
                <a:latin typeface="Times New Roman" panose="02020603050405020304" pitchFamily="18" charset="0"/>
                <a:ea typeface="SQASBK+CMR12"/>
              </a:rPr>
              <a:t>2</a:t>
            </a:r>
            <a:r>
              <a:rPr lang="en-GR" sz="1812" dirty="0">
                <a:latin typeface="Times New Roman" panose="02020603050405020304" pitchFamily="18" charset="0"/>
                <a:ea typeface="SQASBK+CMR12"/>
              </a:rPr>
              <a:t> *</a:t>
            </a:r>
            <a:r>
              <a:rPr lang="en-GR" sz="1812" baseline="30000" dirty="0">
                <a:latin typeface="Times New Roman" panose="02020603050405020304" pitchFamily="18" charset="0"/>
                <a:ea typeface="SQASBK+CMR12"/>
              </a:rPr>
              <a:t> </a:t>
            </a:r>
            <a:r>
              <a:rPr lang="en-GR" sz="1812" dirty="0">
                <a:latin typeface="Times New Roman" panose="02020603050405020304" pitchFamily="18" charset="0"/>
                <a:ea typeface="SQASBK+CMR12"/>
              </a:rPr>
              <a:t> </a:t>
            </a:r>
            <a:r>
              <a:rPr lang="en-GR" sz="1812" baseline="30000" dirty="0">
                <a:latin typeface="Times New Roman" panose="02020603050405020304" pitchFamily="18" charset="0"/>
                <a:ea typeface="SQASBK+CMR12"/>
              </a:rPr>
              <a:t> </a:t>
            </a:r>
            <a:endParaRPr lang="en-GR" sz="1631" dirty="0">
              <a:latin typeface="Times New Roman" panose="02020603050405020304" pitchFamily="18" charset="0"/>
              <a:ea typeface="SQASBK+CMR12"/>
            </a:endParaRPr>
          </a:p>
          <a:p>
            <a:pPr marL="336556" indent="-336556" algn="ctr">
              <a:buFont typeface="+mj-lt"/>
              <a:buAutoNum type="arabicParenR"/>
            </a:pPr>
            <a:r>
              <a:rPr lang="en-GB" sz="10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Physics, University of Crete, </a:t>
            </a:r>
            <a:r>
              <a:rPr lang="en-GB" sz="10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Vassilika</a:t>
            </a:r>
            <a:r>
              <a:rPr lang="en-GB" sz="10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8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Vouton</a:t>
            </a:r>
            <a:r>
              <a:rPr lang="en-GB" sz="10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Heraklion, 71409, Greece</a:t>
            </a:r>
          </a:p>
          <a:p>
            <a:pPr marL="336556" indent="-336556" algn="ctr">
              <a:buFont typeface="+mj-lt"/>
              <a:buAutoNum type="arabicParenR"/>
            </a:pPr>
            <a:r>
              <a:rPr lang="en-GB" sz="10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Institute of Electronic Structure and Laser, Foundation for Research and Technology – Hellas (FORTH – IESL) , 100 Nikolaou Plastira Street, Heraklio, 70013, Greece</a:t>
            </a:r>
          </a:p>
          <a:p>
            <a:pPr marL="336556" indent="-336556" algn="ctr">
              <a:buFont typeface="+mj-lt"/>
              <a:buAutoNum type="arabicParenR"/>
            </a:pPr>
            <a:r>
              <a:rPr lang="en-US" sz="1087" dirty="0">
                <a:latin typeface="Times New Roman" panose="02020603050405020304" pitchFamily="18" charset="0"/>
              </a:rPr>
              <a:t>Department of Materials Science and Technology, University of Crete, </a:t>
            </a:r>
            <a:r>
              <a:rPr lang="en-GB" sz="1087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Vassilika Vouton, Heraklion, 71409, Greece</a:t>
            </a:r>
          </a:p>
          <a:p>
            <a:pPr algn="ctr"/>
            <a:r>
              <a:rPr lang="en-GR" sz="1400" dirty="0">
                <a:latin typeface="Times New Roman" panose="02020603050405020304" pitchFamily="18" charset="0"/>
                <a:ea typeface="SQASBK+CMR12"/>
              </a:rPr>
              <a:t>* </a:t>
            </a:r>
            <a:r>
              <a:rPr lang="en-GB" sz="1400" dirty="0">
                <a:solidFill>
                  <a:srgbClr val="4A4A4A"/>
                </a:solidFill>
                <a:latin typeface="Source Sans Pro" panose="020B0503030403020204" pitchFamily="34" charset="0"/>
                <a:hlinkClick r:id="rId4"/>
              </a:rPr>
              <a:t>spapamakarios@physics.uoc.gr</a:t>
            </a:r>
            <a:endParaRPr lang="en-GB" sz="1400" dirty="0">
              <a:solidFill>
                <a:srgbClr val="4A4A4A"/>
              </a:solidFill>
              <a:latin typeface="Source Sans Pro" panose="020B0503030403020204" pitchFamily="34" charset="0"/>
            </a:endParaRPr>
          </a:p>
          <a:p>
            <a:pPr algn="ctr"/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08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6556" indent="-336556" algn="ctr">
              <a:buFont typeface="+mj-lt"/>
              <a:buAutoNum type="arabicParenR"/>
            </a:pPr>
            <a:endParaRPr lang="en-GB" sz="108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6556" indent="-336556" algn="ctr">
              <a:buFont typeface="+mj-lt"/>
              <a:buAutoNum type="arabicParenR"/>
            </a:pPr>
            <a:endParaRPr lang="en-GR" sz="163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CBB7E-3A75-8242-8518-0391544F56AE}"/>
              </a:ext>
            </a:extLst>
          </p:cNvPr>
          <p:cNvSpPr txBox="1"/>
          <p:nvPr/>
        </p:nvSpPr>
        <p:spPr>
          <a:xfrm>
            <a:off x="4065934" y="18502670"/>
            <a:ext cx="5569583" cy="98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50" dirty="0"/>
              <a:t>				</a:t>
            </a:r>
            <a:r>
              <a:rPr lang="en-GR" sz="1450" b="1" dirty="0"/>
              <a:t>References</a:t>
            </a:r>
          </a:p>
          <a:p>
            <a:pPr marL="233001" indent="-233001">
              <a:buFont typeface="+mj-lt"/>
              <a:buAutoNum type="arabicParenR"/>
            </a:pPr>
            <a:r>
              <a:rPr lang="en-GB" sz="1087" dirty="0"/>
              <a:t>Farsari, M., </a:t>
            </a:r>
            <a:r>
              <a:rPr lang="en-GB" sz="1087" dirty="0" err="1"/>
              <a:t>Chichkov</a:t>
            </a:r>
            <a:r>
              <a:rPr lang="en-GB" sz="1087" dirty="0"/>
              <a:t>, B. Two-photon fabrication. Nature Photon 3, 450–452 (2009). https://</a:t>
            </a:r>
            <a:r>
              <a:rPr lang="en-GB" sz="1087" dirty="0" err="1"/>
              <a:t>doi.org</a:t>
            </a:r>
            <a:r>
              <a:rPr lang="en-GB" sz="1087" dirty="0"/>
              <a:t>/10.1038/nphoton.2009.131</a:t>
            </a:r>
          </a:p>
          <a:p>
            <a:pPr marL="233001" indent="-233001">
              <a:buFont typeface="+mj-lt"/>
              <a:buAutoNum type="arabicParenR"/>
            </a:pPr>
            <a:r>
              <a:rPr lang="en-GB" sz="1087" dirty="0" err="1"/>
              <a:t>Sakellari</a:t>
            </a:r>
            <a:r>
              <a:rPr lang="en-GB" sz="1087" dirty="0"/>
              <a:t>, I.,  Yin, X.,  </a:t>
            </a:r>
            <a:r>
              <a:rPr lang="en-GB" sz="1087" dirty="0" err="1"/>
              <a:t>Nesterov</a:t>
            </a:r>
            <a:r>
              <a:rPr lang="en-GB" sz="1087" dirty="0"/>
              <a:t>, M. L.,  </a:t>
            </a:r>
            <a:r>
              <a:rPr lang="en-GB" sz="1087" dirty="0" err="1"/>
              <a:t>Terzaki</a:t>
            </a:r>
            <a:r>
              <a:rPr lang="en-GB" sz="1087" dirty="0"/>
              <a:t>, K.,  </a:t>
            </a:r>
            <a:r>
              <a:rPr lang="en-GB" sz="1087" dirty="0" err="1"/>
              <a:t>Xomalis</a:t>
            </a:r>
            <a:r>
              <a:rPr lang="en-GB" sz="1087" dirty="0"/>
              <a:t>, A.,  Farsari, M., Advanced Optical Materials  2017,  5, 1700200. https://</a:t>
            </a:r>
            <a:r>
              <a:rPr lang="en-GB" sz="1087" dirty="0" err="1"/>
              <a:t>doi.org</a:t>
            </a:r>
            <a:r>
              <a:rPr lang="en-GB" sz="1087" dirty="0"/>
              <a:t>/10.1002/adom.201700200</a:t>
            </a:r>
            <a:endParaRPr lang="en-GR" sz="1087" dirty="0"/>
          </a:p>
        </p:txBody>
      </p:sp>
      <p:pic>
        <p:nvPicPr>
          <p:cNvPr id="52" name="Picture 51" descr="Text&#10;&#10;Description automatically generated with low confidence">
            <a:extLst>
              <a:ext uri="{FF2B5EF4-FFF2-40B4-BE49-F238E27FC236}">
                <a16:creationId xmlns:a16="http://schemas.microsoft.com/office/drawing/2014/main" id="{39B9EC8F-5E4C-6047-9194-BDA1ABF76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6" y="18574960"/>
            <a:ext cx="2393410" cy="91233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A58FE0C-70FB-B54C-AF44-1CB1FA2A2057}"/>
              </a:ext>
            </a:extLst>
          </p:cNvPr>
          <p:cNvSpPr/>
          <p:nvPr/>
        </p:nvSpPr>
        <p:spPr>
          <a:xfrm>
            <a:off x="1195315" y="17628977"/>
            <a:ext cx="11806775" cy="1311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12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endParaRPr lang="el-GR" sz="1812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68" dirty="0">
                <a:solidFill>
                  <a:srgbClr val="404040"/>
                </a:solidFill>
              </a:rPr>
              <a:t>This research project has received funding from the EU's H2020 framework programme for research and innovation under grant agreement NFFA-Europe-Pilot (n. 101007417)</a:t>
            </a:r>
            <a:endParaRPr lang="en-US" sz="906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" name="Picture 81" descr="A close-up of a foot&#10;&#10;Description automatically generated with low confidence">
            <a:extLst>
              <a:ext uri="{FF2B5EF4-FFF2-40B4-BE49-F238E27FC236}">
                <a16:creationId xmlns:a16="http://schemas.microsoft.com/office/drawing/2014/main" id="{8CFB95BA-9A8D-514F-8E8C-4028272E2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017" y="9616526"/>
            <a:ext cx="1488729" cy="1192628"/>
          </a:xfrm>
          <a:prstGeom prst="rect">
            <a:avLst/>
          </a:prstGeom>
        </p:spPr>
      </p:pic>
      <p:pic>
        <p:nvPicPr>
          <p:cNvPr id="84" name="Picture 83" descr="Text&#10;&#10;Description automatically generated with medium confidence">
            <a:extLst>
              <a:ext uri="{FF2B5EF4-FFF2-40B4-BE49-F238E27FC236}">
                <a16:creationId xmlns:a16="http://schemas.microsoft.com/office/drawing/2014/main" id="{08CCD0F4-72B4-744A-8A18-70512C86C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504" y="9121081"/>
            <a:ext cx="1488729" cy="1192628"/>
          </a:xfrm>
          <a:prstGeom prst="rect">
            <a:avLst/>
          </a:prstGeom>
        </p:spPr>
      </p:pic>
      <p:pic>
        <p:nvPicPr>
          <p:cNvPr id="86" name="Picture 85" descr="A close-up of a roll of toilet paper&#10;&#10;Description automatically generated with low confidence">
            <a:extLst>
              <a:ext uri="{FF2B5EF4-FFF2-40B4-BE49-F238E27FC236}">
                <a16:creationId xmlns:a16="http://schemas.microsoft.com/office/drawing/2014/main" id="{786EB3EE-B713-BF49-A8F3-72D964670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0631" y="10447891"/>
            <a:ext cx="1507843" cy="1207940"/>
          </a:xfrm>
          <a:prstGeom prst="rect">
            <a:avLst/>
          </a:prstGeom>
        </p:spPr>
      </p:pic>
      <p:pic>
        <p:nvPicPr>
          <p:cNvPr id="88" name="Picture 87" descr="Shape, arrow&#10;&#10;Description automatically generated">
            <a:extLst>
              <a:ext uri="{FF2B5EF4-FFF2-40B4-BE49-F238E27FC236}">
                <a16:creationId xmlns:a16="http://schemas.microsoft.com/office/drawing/2014/main" id="{1D85430C-5757-3749-98BB-EE669DD60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185" y="10427633"/>
            <a:ext cx="1490996" cy="11944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886F7A8-B02B-7F4D-AFD4-B1E7D552C35D}"/>
              </a:ext>
            </a:extLst>
          </p:cNvPr>
          <p:cNvGrpSpPr/>
          <p:nvPr/>
        </p:nvGrpSpPr>
        <p:grpSpPr>
          <a:xfrm>
            <a:off x="1568261" y="4948939"/>
            <a:ext cx="8593250" cy="2587592"/>
            <a:chOff x="1364017" y="4681286"/>
            <a:chExt cx="8593250" cy="2587592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6FCA73D-0DB7-7648-9330-915879FE2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9142" y="5367262"/>
              <a:ext cx="2094932" cy="17406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5AB33E-A7DE-4942-BC8C-C67A94411F37}"/>
                </a:ext>
              </a:extLst>
            </p:cNvPr>
            <p:cNvSpPr txBox="1"/>
            <p:nvPr/>
          </p:nvSpPr>
          <p:spPr>
            <a:xfrm>
              <a:off x="3601436" y="4681286"/>
              <a:ext cx="6355831" cy="594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62" dirty="0"/>
                <a:t>State of the art metamaterial design</a:t>
              </a:r>
              <a:endParaRPr lang="en-GR" sz="3262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8BB579-100B-FE48-A5C5-5E635C208649}"/>
                </a:ext>
              </a:extLst>
            </p:cNvPr>
            <p:cNvGrpSpPr/>
            <p:nvPr/>
          </p:nvGrpSpPr>
          <p:grpSpPr>
            <a:xfrm>
              <a:off x="1364017" y="5268688"/>
              <a:ext cx="2275909" cy="2000190"/>
              <a:chOff x="7052379" y="-129497"/>
              <a:chExt cx="5023595" cy="4415003"/>
            </a:xfrm>
          </p:grpSpPr>
          <p:pic>
            <p:nvPicPr>
              <p:cNvPr id="31" name="Picture 30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946620EA-C16F-6741-830C-565192C8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9318" y="189185"/>
                <a:ext cx="4796656" cy="4096321"/>
              </a:xfrm>
              <a:prstGeom prst="rect">
                <a:avLst/>
              </a:prstGeom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A696E1F-B982-F641-9C20-E26F059C4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82713" y="843380"/>
                <a:ext cx="656590" cy="533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76771F-EC20-D245-9DD2-E3437EF01190}"/>
                  </a:ext>
                </a:extLst>
              </p:cNvPr>
              <p:cNvSpPr txBox="1"/>
              <p:nvPr/>
            </p:nvSpPr>
            <p:spPr>
              <a:xfrm rot="21343565">
                <a:off x="7052379" y="1318968"/>
                <a:ext cx="1522861" cy="5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y </a:t>
                </a:r>
                <a:r>
                  <a:rPr lang="en-GB" sz="1000" dirty="0">
                    <a:solidFill>
                      <a:srgbClr val="FF0000"/>
                    </a:solidFill>
                  </a:rPr>
                  <a:t>TE(0,0)</a:t>
                </a:r>
                <a:endParaRPr lang="en-GR" sz="1000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63F98D1-D112-E14E-8AAF-AE70F37DE8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9303" y="283781"/>
                <a:ext cx="2659623" cy="750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12FE37B-A973-EC4C-A9C2-FC5DF38B68B9}"/>
                  </a:ext>
                </a:extLst>
              </p:cNvPr>
              <p:cNvSpPr txBox="1"/>
              <p:nvPr/>
            </p:nvSpPr>
            <p:spPr>
              <a:xfrm>
                <a:off x="9026731" y="-129497"/>
                <a:ext cx="1552309" cy="5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x </a:t>
                </a:r>
                <a:r>
                  <a:rPr lang="en-GB" sz="1000" dirty="0">
                    <a:solidFill>
                      <a:srgbClr val="FF0000"/>
                    </a:solidFill>
                  </a:rPr>
                  <a:t>TM(0,0)</a:t>
                </a:r>
                <a:endParaRPr lang="en-GR" sz="100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FD3C8D-BED2-394E-8314-1B7F68FA811D}"/>
                </a:ext>
              </a:extLst>
            </p:cNvPr>
            <p:cNvGrpSpPr/>
            <p:nvPr/>
          </p:nvGrpSpPr>
          <p:grpSpPr>
            <a:xfrm>
              <a:off x="3225142" y="5419992"/>
              <a:ext cx="2239099" cy="1745689"/>
              <a:chOff x="6828155" y="589996"/>
              <a:chExt cx="4942345" cy="3853246"/>
            </a:xfrm>
          </p:grpSpPr>
          <p:pic>
            <p:nvPicPr>
              <p:cNvPr id="40" name="Picture 3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40B8E81D-23D6-8446-9FE3-C48827488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8155" y="589996"/>
                <a:ext cx="4942345" cy="3853246"/>
              </a:xfrm>
              <a:prstGeom prst="rect">
                <a:avLst/>
              </a:prstGeom>
            </p:spPr>
          </p:pic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E2252EE-CDD1-4A4F-8697-BB6D20CA48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9633" y="1990554"/>
                <a:ext cx="753744" cy="13907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9F18B6-7C4C-A647-8CA5-94CCE0D4C303}"/>
                  </a:ext>
                </a:extLst>
              </p:cNvPr>
              <p:cNvSpPr txBox="1"/>
              <p:nvPr/>
            </p:nvSpPr>
            <p:spPr>
              <a:xfrm rot="21343565">
                <a:off x="6945064" y="2822674"/>
                <a:ext cx="1705153" cy="5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x </a:t>
                </a:r>
                <a:r>
                  <a:rPr lang="en-GB" sz="1000" dirty="0">
                    <a:solidFill>
                      <a:srgbClr val="FF0000"/>
                    </a:solidFill>
                  </a:rPr>
                  <a:t>TM(0,0)</a:t>
                </a:r>
                <a:endParaRPr lang="en-GR" sz="1000" dirty="0"/>
              </a:p>
            </p:txBody>
          </p:sp>
        </p:grp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3CD8E863-375A-3942-8F2A-9954348CE04C}"/>
                </a:ext>
              </a:extLst>
            </p:cNvPr>
            <p:cNvSpPr/>
            <p:nvPr/>
          </p:nvSpPr>
          <p:spPr>
            <a:xfrm>
              <a:off x="5269151" y="6047080"/>
              <a:ext cx="634352" cy="250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371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469B307E-5A11-E34F-BCDA-68A6398E3B28}"/>
                </a:ext>
              </a:extLst>
            </p:cNvPr>
            <p:cNvSpPr/>
            <p:nvPr/>
          </p:nvSpPr>
          <p:spPr>
            <a:xfrm>
              <a:off x="7458818" y="6054506"/>
              <a:ext cx="634352" cy="250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371"/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D4F449C-1D7E-2345-98A3-EDB833139FEB}"/>
              </a:ext>
            </a:extLst>
          </p:cNvPr>
          <p:cNvSpPr/>
          <p:nvPr/>
        </p:nvSpPr>
        <p:spPr>
          <a:xfrm>
            <a:off x="2318527" y="15128810"/>
            <a:ext cx="9747408" cy="28895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FEC3DC-7655-0849-97DD-E045EB778DD1}"/>
              </a:ext>
            </a:extLst>
          </p:cNvPr>
          <p:cNvSpPr txBox="1"/>
          <p:nvPr/>
        </p:nvSpPr>
        <p:spPr>
          <a:xfrm>
            <a:off x="5077039" y="15203194"/>
            <a:ext cx="451055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electroless silver coating</a:t>
            </a:r>
            <a:endParaRPr lang="en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8F3F99-50AA-1B40-9A19-57D700B39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682" y="15743020"/>
            <a:ext cx="1969439" cy="157772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18D034B-5180-E044-9FC7-2676B838D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8818" b="17700"/>
          <a:stretch/>
        </p:blipFill>
        <p:spPr>
          <a:xfrm>
            <a:off x="6595869" y="15764696"/>
            <a:ext cx="2669654" cy="157563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844ED2F-4160-764D-B1BA-8CC7BF00815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8833" b="16276"/>
          <a:stretch/>
        </p:blipFill>
        <p:spPr>
          <a:xfrm>
            <a:off x="9270435" y="15743019"/>
            <a:ext cx="2669654" cy="157772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A64E213D-147A-1448-9E5A-D184792376EA}"/>
              </a:ext>
            </a:extLst>
          </p:cNvPr>
          <p:cNvSpPr txBox="1"/>
          <p:nvPr/>
        </p:nvSpPr>
        <p:spPr>
          <a:xfrm>
            <a:off x="4414908" y="17340330"/>
            <a:ext cx="2043100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1631" dirty="0"/>
              <a:t>Fig 2. SEM image of </a:t>
            </a:r>
            <a:r>
              <a:rPr lang="en-US" sz="1631" dirty="0"/>
              <a:t>silver coating.</a:t>
            </a:r>
            <a:endParaRPr lang="en-GR" sz="163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CCA9799-F176-8F49-9527-82A8C79D470D}"/>
              </a:ext>
            </a:extLst>
          </p:cNvPr>
          <p:cNvSpPr txBox="1"/>
          <p:nvPr/>
        </p:nvSpPr>
        <p:spPr>
          <a:xfrm>
            <a:off x="6536633" y="17308836"/>
            <a:ext cx="2877279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Table 1. EDX measurement on the </a:t>
            </a:r>
            <a:r>
              <a:rPr lang="en-GB" sz="1631" dirty="0"/>
              <a:t>fabricated structure.</a:t>
            </a:r>
            <a:endParaRPr lang="en-GR" sz="163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E11E68-CE0E-F44B-9055-0FB6BD781596}"/>
              </a:ext>
            </a:extLst>
          </p:cNvPr>
          <p:cNvSpPr txBox="1"/>
          <p:nvPr/>
        </p:nvSpPr>
        <p:spPr>
          <a:xfrm>
            <a:off x="9260610" y="17316563"/>
            <a:ext cx="2640326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Table 2. E</a:t>
            </a:r>
            <a:r>
              <a:rPr lang="en-GB" sz="1631" dirty="0"/>
              <a:t>DX measurement on the substrate</a:t>
            </a:r>
            <a:r>
              <a:rPr lang="en-GR" sz="1631" dirty="0"/>
              <a:t>.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CCE350C-0603-FC47-A638-49670783E7F7}"/>
              </a:ext>
            </a:extLst>
          </p:cNvPr>
          <p:cNvSpPr/>
          <p:nvPr/>
        </p:nvSpPr>
        <p:spPr>
          <a:xfrm>
            <a:off x="6957928" y="16264465"/>
            <a:ext cx="282046" cy="52425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74D18BF-D7D4-8945-8ED1-AE54674102F3}"/>
              </a:ext>
            </a:extLst>
          </p:cNvPr>
          <p:cNvSpPr/>
          <p:nvPr/>
        </p:nvSpPr>
        <p:spPr>
          <a:xfrm>
            <a:off x="8552005" y="17021423"/>
            <a:ext cx="282046" cy="267213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DE3957D-2D9D-6848-8F04-3EDB820A111A}"/>
              </a:ext>
            </a:extLst>
          </p:cNvPr>
          <p:cNvCxnSpPr/>
          <p:nvPr/>
        </p:nvCxnSpPr>
        <p:spPr>
          <a:xfrm flipH="1">
            <a:off x="7159927" y="16171076"/>
            <a:ext cx="288996" cy="2927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C52B15D-908B-CA42-8676-1D2C99F3B429}"/>
              </a:ext>
            </a:extLst>
          </p:cNvPr>
          <p:cNvSpPr txBox="1"/>
          <p:nvPr/>
        </p:nvSpPr>
        <p:spPr>
          <a:xfrm>
            <a:off x="8132968" y="9062100"/>
            <a:ext cx="237355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images</a:t>
            </a:r>
            <a:endParaRPr lang="en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9473082-FCAD-824D-BEF0-58B327AE1195}"/>
              </a:ext>
            </a:extLst>
          </p:cNvPr>
          <p:cNvSpPr txBox="1"/>
          <p:nvPr/>
        </p:nvSpPr>
        <p:spPr>
          <a:xfrm>
            <a:off x="2266400" y="17319065"/>
            <a:ext cx="2294342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1631" dirty="0"/>
              <a:t>Fig 1. </a:t>
            </a:r>
            <a:r>
              <a:rPr lang="en-US" sz="1631" dirty="0"/>
              <a:t>Images of the fabricated structure.</a:t>
            </a:r>
            <a:endParaRPr lang="en-GR" sz="1631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5FE6645-84B1-2045-A01F-610E55EB43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6" y="15603304"/>
            <a:ext cx="1099728" cy="1090548"/>
          </a:xfrm>
          <a:prstGeom prst="rect">
            <a:avLst/>
          </a:prstGeom>
        </p:spPr>
      </p:pic>
      <p:pic>
        <p:nvPicPr>
          <p:cNvPr id="115" name="Picture 114" descr="A picture containing indoor&#10;&#10;Description automatically generated">
            <a:extLst>
              <a:ext uri="{FF2B5EF4-FFF2-40B4-BE49-F238E27FC236}">
                <a16:creationId xmlns:a16="http://schemas.microsoft.com/office/drawing/2014/main" id="{20B4D99A-D61C-D348-A69A-440B4756C59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1771" b="14116"/>
          <a:stretch/>
        </p:blipFill>
        <p:spPr>
          <a:xfrm>
            <a:off x="3489765" y="15601408"/>
            <a:ext cx="978607" cy="51927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E7CD072-DC4A-ED4D-99E4-2F49D85238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00154" y="16312044"/>
            <a:ext cx="978607" cy="880747"/>
          </a:xfrm>
          <a:prstGeom prst="rect">
            <a:avLst/>
          </a:prstGeom>
        </p:spPr>
      </p:pic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F93826-95FA-0247-90A1-63E8194B3A65}"/>
              </a:ext>
            </a:extLst>
          </p:cNvPr>
          <p:cNvCxnSpPr>
            <a:cxnSpLocks/>
          </p:cNvCxnSpPr>
          <p:nvPr/>
        </p:nvCxnSpPr>
        <p:spPr>
          <a:xfrm flipV="1">
            <a:off x="3916283" y="16540110"/>
            <a:ext cx="955790" cy="8136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 descr="A picture containing flock, day&#10;&#10;Description automatically generated">
            <a:extLst>
              <a:ext uri="{FF2B5EF4-FFF2-40B4-BE49-F238E27FC236}">
                <a16:creationId xmlns:a16="http://schemas.microsoft.com/office/drawing/2014/main" id="{568B115F-E741-FA48-BE99-93B49203D4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2198" y="12752368"/>
            <a:ext cx="2193589" cy="1645468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9B37C3F5-0F4E-224C-9FBD-BB63532CD40D}"/>
              </a:ext>
            </a:extLst>
          </p:cNvPr>
          <p:cNvSpPr txBox="1"/>
          <p:nvPr/>
        </p:nvSpPr>
        <p:spPr>
          <a:xfrm>
            <a:off x="1581875" y="14460973"/>
            <a:ext cx="2315252" cy="5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31" dirty="0"/>
              <a:t>Fig 1. Image of metallic metamaterial.</a:t>
            </a:r>
          </a:p>
        </p:txBody>
      </p:sp>
      <p:pic>
        <p:nvPicPr>
          <p:cNvPr id="110" name="Picture 109" descr="Chart, diagram&#10;&#10;Description automatically generated">
            <a:extLst>
              <a:ext uri="{FF2B5EF4-FFF2-40B4-BE49-F238E27FC236}">
                <a16:creationId xmlns:a16="http://schemas.microsoft.com/office/drawing/2014/main" id="{C4B0D41F-106D-AD40-8647-7ABA101D3E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54108" y="12244375"/>
            <a:ext cx="2944169" cy="2208127"/>
          </a:xfrm>
          <a:prstGeom prst="rect">
            <a:avLst/>
          </a:prstGeom>
        </p:spPr>
      </p:pic>
      <p:pic>
        <p:nvPicPr>
          <p:cNvPr id="112" name="Picture 111" descr="Diagram&#10;&#10;Description automatically generated">
            <a:extLst>
              <a:ext uri="{FF2B5EF4-FFF2-40B4-BE49-F238E27FC236}">
                <a16:creationId xmlns:a16="http://schemas.microsoft.com/office/drawing/2014/main" id="{020EDF86-6C02-454B-8B26-8811EFA350A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95773" y="12245298"/>
            <a:ext cx="2919596" cy="2189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614EDF-B669-374E-8D71-19D89E9680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30632" y="9155798"/>
            <a:ext cx="1507843" cy="1207941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63B06FA-A9C6-8F4E-A5DF-1C506786FBC3}"/>
              </a:ext>
            </a:extLst>
          </p:cNvPr>
          <p:cNvCxnSpPr>
            <a:cxnSpLocks/>
          </p:cNvCxnSpPr>
          <p:nvPr/>
        </p:nvCxnSpPr>
        <p:spPr>
          <a:xfrm flipV="1">
            <a:off x="3877180" y="5766136"/>
            <a:ext cx="1204926" cy="33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E130C31C-CD4D-C949-9CE8-70615A343600}"/>
              </a:ext>
            </a:extLst>
          </p:cNvPr>
          <p:cNvSpPr txBox="1"/>
          <p:nvPr/>
        </p:nvSpPr>
        <p:spPr>
          <a:xfrm>
            <a:off x="4101807" y="5550743"/>
            <a:ext cx="70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 </a:t>
            </a:r>
            <a:r>
              <a:rPr lang="en-GB" sz="1000" dirty="0">
                <a:solidFill>
                  <a:srgbClr val="FF0000"/>
                </a:solidFill>
              </a:rPr>
              <a:t>TE(0,0)</a:t>
            </a:r>
            <a:endParaRPr lang="en-GR" sz="10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DF966B6-E4B3-6F42-B474-28F8B724E8C7}"/>
              </a:ext>
            </a:extLst>
          </p:cNvPr>
          <p:cNvSpPr txBox="1"/>
          <p:nvPr/>
        </p:nvSpPr>
        <p:spPr>
          <a:xfrm>
            <a:off x="1585656" y="7373665"/>
            <a:ext cx="217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U-SRR</a:t>
            </a:r>
            <a:endParaRPr lang="en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7B7599-2B3B-0444-914E-D960E9C35D63}"/>
              </a:ext>
            </a:extLst>
          </p:cNvPr>
          <p:cNvSpPr txBox="1"/>
          <p:nvPr/>
        </p:nvSpPr>
        <p:spPr>
          <a:xfrm>
            <a:off x="3648718" y="7364430"/>
            <a:ext cx="217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U-SRR</a:t>
            </a:r>
            <a:endParaRPr lang="en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2695A7-4049-2045-9861-BAA50B4FCCE4}"/>
              </a:ext>
            </a:extLst>
          </p:cNvPr>
          <p:cNvSpPr txBox="1"/>
          <p:nvPr/>
        </p:nvSpPr>
        <p:spPr>
          <a:xfrm>
            <a:off x="4101806" y="8323515"/>
            <a:ext cx="419846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Electromagnetically Induced Transparency (EIT)</a:t>
            </a:r>
            <a:endParaRPr lang="en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EC94D696-3685-5849-BBFD-E6A256F9882D}"/>
              </a:ext>
            </a:extLst>
          </p:cNvPr>
          <p:cNvSpPr/>
          <p:nvPr/>
        </p:nvSpPr>
        <p:spPr>
          <a:xfrm rot="7386517">
            <a:off x="6064984" y="7643755"/>
            <a:ext cx="1116402" cy="29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37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52E8F92-5AAC-804E-A5E3-75DC274184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46395" y="12346212"/>
            <a:ext cx="2588117" cy="2073353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0AF1EB8C-EECE-4341-9C69-9D9494716A4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24140" y="5586278"/>
            <a:ext cx="4177903" cy="25278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43D5F0-695B-A443-96CE-BEFFB31208F4}"/>
              </a:ext>
            </a:extLst>
          </p:cNvPr>
          <p:cNvCxnSpPr/>
          <p:nvPr/>
        </p:nvCxnSpPr>
        <p:spPr>
          <a:xfrm>
            <a:off x="3629770" y="5723574"/>
            <a:ext cx="0" cy="93000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6CC1CE9-9AB8-8B4E-940E-E336D2C76631}"/>
              </a:ext>
            </a:extLst>
          </p:cNvPr>
          <p:cNvSpPr txBox="1"/>
          <p:nvPr/>
        </p:nvSpPr>
        <p:spPr>
          <a:xfrm>
            <a:off x="3512462" y="5432719"/>
            <a:ext cx="234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k</a:t>
            </a:r>
            <a:endParaRPr lang="en-GR" sz="1600" dirty="0">
              <a:solidFill>
                <a:srgbClr val="FF0000"/>
              </a:solidFill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5D0304EF-DAD5-6841-91D8-3669339680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128" y="8948974"/>
            <a:ext cx="4630430" cy="27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2200</TotalTime>
  <Words>464</Words>
  <Application>Microsoft Macintosh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Source Sans Pro</vt:lpstr>
      <vt:lpstr>Times New Roman</vt:lpstr>
      <vt:lpstr>Times New Roman,Bold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Savvas Papamakarios</dc:creator>
  <cp:lastModifiedBy>Savvas Papamakarios</cp:lastModifiedBy>
  <cp:revision>55</cp:revision>
  <dcterms:created xsi:type="dcterms:W3CDTF">2022-09-02T07:16:25Z</dcterms:created>
  <dcterms:modified xsi:type="dcterms:W3CDTF">2023-02-15T14:30:57Z</dcterms:modified>
</cp:coreProperties>
</file>