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9" autoAdjust="0"/>
    <p:restoredTop sz="94706" autoAdjust="0"/>
  </p:normalViewPr>
  <p:slideViewPr>
    <p:cSldViewPr snapToGrid="0" snapToObjects="1" showGuides="1">
      <p:cViewPr varScale="1">
        <p:scale>
          <a:sx n="34" d="100"/>
          <a:sy n="34" d="100"/>
        </p:scale>
        <p:origin x="926" y="72"/>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pPr/>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155199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1" y="3063162"/>
            <a:ext cx="906085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22097"/>
            <a:ext cx="9048751"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14892" y="9035725"/>
            <a:ext cx="906190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28053" y="8610714"/>
            <a:ext cx="9048750"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102850" y="10733347"/>
            <a:ext cx="904769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02850" y="10275931"/>
            <a:ext cx="9047690"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108143" y="3087451"/>
            <a:ext cx="904769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102850" y="2622097"/>
            <a:ext cx="9052983"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9597159" y="2622097"/>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9597159" y="3063162"/>
            <a:ext cx="905068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597159" y="8594660"/>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9593805" y="9056045"/>
            <a:ext cx="905404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597159" y="12828928"/>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9597160" y="13290313"/>
            <a:ext cx="905404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5"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7"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sp>
        <p:nvSpPr>
          <p:cNvPr id="43" name="Rounded Rectangle 42"/>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44" name="Straight Connector 43"/>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Rounded Rectangle 67"/>
          <p:cNvSpPr/>
          <p:nvPr userDrawn="1"/>
        </p:nvSpPr>
        <p:spPr>
          <a:xfrm>
            <a:off x="594727"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7708070"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0" name="Rounded Rectangle 69"/>
          <p:cNvSpPr/>
          <p:nvPr userDrawn="1"/>
        </p:nvSpPr>
        <p:spPr>
          <a:xfrm>
            <a:off x="14821413"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1" name="Rounded Rectangle 70"/>
          <p:cNvSpPr/>
          <p:nvPr userDrawn="1"/>
        </p:nvSpPr>
        <p:spPr>
          <a:xfrm>
            <a:off x="21934755"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14" name="Table 13">
            <a:extLst>
              <a:ext uri="{FF2B5EF4-FFF2-40B4-BE49-F238E27FC236}">
                <a16:creationId xmlns:a16="http://schemas.microsoft.com/office/drawing/2014/main" id="{722F9E8B-4AE2-FB47-A39D-544C52298399}"/>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16923C06-BF09-144D-800D-2798D4E11CD7}"/>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sp>
        <p:nvSpPr>
          <p:cNvPr id="43" name="Rounded Rectangle 42"/>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44" name="Straight Connector 43"/>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Rounded Rectangle 67"/>
          <p:cNvSpPr/>
          <p:nvPr userDrawn="1"/>
        </p:nvSpPr>
        <p:spPr>
          <a:xfrm>
            <a:off x="594727"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7708070"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0" name="Rounded Rectangle 69"/>
          <p:cNvSpPr/>
          <p:nvPr userDrawn="1"/>
        </p:nvSpPr>
        <p:spPr>
          <a:xfrm>
            <a:off x="14821413"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1" name="Rounded Rectangle 70"/>
          <p:cNvSpPr/>
          <p:nvPr userDrawn="1"/>
        </p:nvSpPr>
        <p:spPr>
          <a:xfrm>
            <a:off x="21934755"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3776472422"/>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9" name="Rounded Rectangle 38"/>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43" name="Straight Connector 42"/>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51" name="Rounded Rectangle 50"/>
          <p:cNvSpPr/>
          <p:nvPr userDrawn="1"/>
        </p:nvSpPr>
        <p:spPr>
          <a:xfrm>
            <a:off x="594727" y="2649221"/>
            <a:ext cx="9073374"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2" name="Rounded Rectangle 51"/>
          <p:cNvSpPr/>
          <p:nvPr userDrawn="1"/>
        </p:nvSpPr>
        <p:spPr>
          <a:xfrm>
            <a:off x="10098158" y="2649221"/>
            <a:ext cx="9073374"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3" name="Rounded Rectangle 52"/>
          <p:cNvSpPr/>
          <p:nvPr userDrawn="1"/>
        </p:nvSpPr>
        <p:spPr>
          <a:xfrm>
            <a:off x="19601588" y="2649221"/>
            <a:ext cx="9073374"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4" name="Text Box 14"/>
          <p:cNvSpPr txBox="1">
            <a:spLocks noChangeArrowheads="1"/>
          </p:cNvSpPr>
          <p:nvPr userDrawn="1"/>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graphicFrame>
        <p:nvGraphicFramePr>
          <p:cNvPr id="13" name="Table 12">
            <a:extLst>
              <a:ext uri="{FF2B5EF4-FFF2-40B4-BE49-F238E27FC236}">
                <a16:creationId xmlns:a16="http://schemas.microsoft.com/office/drawing/2014/main" id="{45992AB8-28AA-AE46-AF86-1B961C715DDF}"/>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DC4217D6-123B-5843-846D-963ADF01CCE3}"/>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Rounded Rectangle 36"/>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38" name="Straight Connector 37"/>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Rounded Rectangle 39"/>
          <p:cNvSpPr/>
          <p:nvPr userDrawn="1"/>
        </p:nvSpPr>
        <p:spPr>
          <a:xfrm>
            <a:off x="594727" y="2624507"/>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1" name="Rounded Rectangle 40"/>
          <p:cNvSpPr/>
          <p:nvPr userDrawn="1"/>
        </p:nvSpPr>
        <p:spPr>
          <a:xfrm>
            <a:off x="7700195" y="2624507"/>
            <a:ext cx="13879916" cy="13373100"/>
          </a:xfrm>
          <a:prstGeom prst="roundRect">
            <a:avLst>
              <a:gd name="adj" fmla="val 110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2" name="Rounded Rectangle 41"/>
          <p:cNvSpPr/>
          <p:nvPr userDrawn="1"/>
        </p:nvSpPr>
        <p:spPr>
          <a:xfrm>
            <a:off x="21945600" y="2624507"/>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39" name="Text Box 14"/>
          <p:cNvSpPr txBox="1">
            <a:spLocks noChangeArrowheads="1"/>
          </p:cNvSpPr>
          <p:nvPr userDrawn="1"/>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graphicFrame>
        <p:nvGraphicFramePr>
          <p:cNvPr id="11" name="Table 10">
            <a:extLst>
              <a:ext uri="{FF2B5EF4-FFF2-40B4-BE49-F238E27FC236}">
                <a16:creationId xmlns:a16="http://schemas.microsoft.com/office/drawing/2014/main" id="{9EC037CA-FEF4-9B4D-A4A3-F779F04C72F0}"/>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C6534113-C4F6-094B-B756-8FD0DBAFB44F}"/>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A3B99-EF09-E7E6-8A10-22E2A2F1FB7D}"/>
              </a:ext>
            </a:extLst>
          </p:cNvPr>
          <p:cNvSpPr>
            <a:spLocks noGrp="1"/>
          </p:cNvSpPr>
          <p:nvPr>
            <p:ph type="body" sz="quarter" idx="10"/>
          </p:nvPr>
        </p:nvSpPr>
        <p:spPr>
          <a:xfrm>
            <a:off x="606195" y="3063162"/>
            <a:ext cx="6704542" cy="4215518"/>
          </a:xfrm>
          <a:noFill/>
        </p:spPr>
        <p:txBody>
          <a:bodyPr/>
          <a:lstStyle/>
          <a:p>
            <a:pPr marL="174625" indent="-174625" algn="just">
              <a:buFont typeface="Wingdings" pitchFamily="2" charset="2"/>
              <a:buChar char="ü"/>
            </a:pPr>
            <a:r>
              <a:rPr lang="en-IN" dirty="0"/>
              <a:t>The electrocardiogram (ECG) is a biological signal that is frequently employed and plays a significant role in cardiac analysis. </a:t>
            </a:r>
          </a:p>
          <a:p>
            <a:pPr marL="174625" indent="-174625" algn="just">
              <a:buFont typeface="Wingdings" pitchFamily="2" charset="2"/>
              <a:buChar char="ü"/>
            </a:pPr>
            <a:r>
              <a:rPr lang="en-IN" dirty="0"/>
              <a:t>In this article, a brand-new method for classifying and detecting QRS peaks in ECG data based on artificial intelligence is provided. </a:t>
            </a:r>
          </a:p>
          <a:p>
            <a:pPr marL="174625" indent="-174625" algn="just">
              <a:buFont typeface="Wingdings" pitchFamily="2" charset="2"/>
              <a:buChar char="ü"/>
            </a:pPr>
            <a:r>
              <a:rPr lang="en-IN" dirty="0"/>
              <a:t>The integration of the ECG signal data is proposed using a reduced order IIR filter design using the min-max method.</a:t>
            </a:r>
          </a:p>
          <a:p>
            <a:pPr marL="174625" indent="-174625" algn="just">
              <a:buFont typeface="Wingdings" pitchFamily="2" charset="2"/>
              <a:buChar char="ü"/>
            </a:pPr>
            <a:r>
              <a:rPr lang="en-IN" dirty="0"/>
              <a:t>Heart rate and ECG signals are used to evaluate a healthy heart. A cardiac arrhythmia is recognized if we record an ECG from a patient and there is any nonlinearity. </a:t>
            </a:r>
          </a:p>
          <a:p>
            <a:pPr marL="174625" indent="-174625" algn="just">
              <a:buFont typeface="Wingdings" pitchFamily="2" charset="2"/>
              <a:buChar char="ü"/>
            </a:pPr>
            <a:r>
              <a:rPr lang="en-IN" dirty="0"/>
              <a:t>The main focus of this study is on removing baseline uncertainty and power line interferences from the ECG signal. </a:t>
            </a:r>
          </a:p>
          <a:p>
            <a:pPr marL="174625" indent="-174625" algn="just">
              <a:buFont typeface="Wingdings" pitchFamily="2" charset="2"/>
              <a:buChar char="ü"/>
            </a:pPr>
            <a:r>
              <a:rPr lang="en-IN" dirty="0"/>
              <a:t>Outside electromagnetic field incursion, noise, power line interference (PLI), which comprises crucial cardiac foundations, frequency determination, and signal superiority. </a:t>
            </a:r>
          </a:p>
          <a:p>
            <a:pPr marL="174625" indent="-174625" algn="just">
              <a:buFont typeface="Wingdings" pitchFamily="2" charset="2"/>
              <a:buChar char="ü"/>
            </a:pPr>
            <a:r>
              <a:rPr lang="en-IN" dirty="0"/>
              <a:t>It is advised to solve the issue of contaminated noise removal because it improves accuracy and is crucial for the ECG data. </a:t>
            </a:r>
            <a:endParaRPr lang="en-US" dirty="0"/>
          </a:p>
        </p:txBody>
      </p:sp>
      <p:sp>
        <p:nvSpPr>
          <p:cNvPr id="3" name="Text Placeholder 2">
            <a:extLst>
              <a:ext uri="{FF2B5EF4-FFF2-40B4-BE49-F238E27FC236}">
                <a16:creationId xmlns:a16="http://schemas.microsoft.com/office/drawing/2014/main" id="{F2B6473F-FF5C-A97C-C90A-D6D9FBD40484}"/>
              </a:ext>
            </a:extLst>
          </p:cNvPr>
          <p:cNvSpPr>
            <a:spLocks noGrp="1"/>
          </p:cNvSpPr>
          <p:nvPr>
            <p:ph type="body" sz="quarter" idx="11"/>
          </p:nvPr>
        </p:nvSpPr>
        <p:spPr>
          <a:xfrm>
            <a:off x="556895" y="2622097"/>
            <a:ext cx="6772819" cy="450228"/>
          </a:xfrm>
          <a:solidFill>
            <a:schemeClr val="bg1"/>
          </a:solidFill>
        </p:spPr>
        <p:txBody>
          <a:bodyPr/>
          <a:lstStyle/>
          <a:p>
            <a:r>
              <a:rPr lang="en-IN" dirty="0"/>
              <a:t>INTRODUCTION</a:t>
            </a:r>
            <a:endParaRPr lang="en-US" dirty="0"/>
          </a:p>
        </p:txBody>
      </p:sp>
      <p:sp>
        <p:nvSpPr>
          <p:cNvPr id="4" name="Text Placeholder 3">
            <a:extLst>
              <a:ext uri="{FF2B5EF4-FFF2-40B4-BE49-F238E27FC236}">
                <a16:creationId xmlns:a16="http://schemas.microsoft.com/office/drawing/2014/main" id="{C6A65D84-CEC3-605E-9835-12014650E7CB}"/>
              </a:ext>
            </a:extLst>
          </p:cNvPr>
          <p:cNvSpPr>
            <a:spLocks noGrp="1"/>
          </p:cNvSpPr>
          <p:nvPr>
            <p:ph type="body" sz="quarter" idx="19"/>
          </p:nvPr>
        </p:nvSpPr>
        <p:spPr>
          <a:xfrm>
            <a:off x="618897" y="7796041"/>
            <a:ext cx="6705600" cy="3250575"/>
          </a:xfrm>
        </p:spPr>
        <p:txBody>
          <a:bodyPr/>
          <a:lstStyle/>
          <a:p>
            <a:r>
              <a:rPr lang="en-IN" b="1" dirty="0"/>
              <a:t>Objectives of Research:</a:t>
            </a:r>
          </a:p>
          <a:p>
            <a:pPr lvl="0"/>
            <a:r>
              <a:rPr lang="en-IN" dirty="0"/>
              <a:t>Designing an efficient   IIR   filter for ECG signals to identify heart problems was the main focus of  the design, analysis, and implementation of the following subsystems are categorized as the work flow in order to create an effective model for ECG analysis. </a:t>
            </a:r>
          </a:p>
          <a:p>
            <a:pPr marL="269875" lvl="0" indent="-269875">
              <a:buFont typeface="Arial" pitchFamily="34" charset="0"/>
              <a:buChar char="•"/>
            </a:pPr>
            <a:r>
              <a:rPr lang="en-IN" dirty="0"/>
              <a:t>implementation of modules such arithmetic circuits for filters used in ECG signal classification as well as the construction of parallel prefix circuits.</a:t>
            </a:r>
          </a:p>
          <a:p>
            <a:pPr marL="269875" lvl="0" indent="-269875">
              <a:buFont typeface="Arial" pitchFamily="34" charset="0"/>
              <a:buChar char="•"/>
            </a:pPr>
            <a:r>
              <a:rPr lang="en-IN" dirty="0"/>
              <a:t>creating an algorithm that can identify the difficult QRS problem in real-time ECG classification, we may further investigate the effective filter utilized in ECG signal classification.</a:t>
            </a:r>
            <a:endParaRPr lang="en-US" dirty="0"/>
          </a:p>
          <a:p>
            <a:endParaRPr lang="en-US" dirty="0"/>
          </a:p>
          <a:p>
            <a:endParaRPr lang="en-US" dirty="0"/>
          </a:p>
        </p:txBody>
      </p:sp>
      <p:sp>
        <p:nvSpPr>
          <p:cNvPr id="6" name="Text Placeholder 5">
            <a:extLst>
              <a:ext uri="{FF2B5EF4-FFF2-40B4-BE49-F238E27FC236}">
                <a16:creationId xmlns:a16="http://schemas.microsoft.com/office/drawing/2014/main" id="{90B2515A-C38F-2123-2206-4B06A5B73085}"/>
              </a:ext>
            </a:extLst>
          </p:cNvPr>
          <p:cNvSpPr>
            <a:spLocks noGrp="1"/>
          </p:cNvSpPr>
          <p:nvPr>
            <p:ph type="body" sz="quarter" idx="21"/>
          </p:nvPr>
        </p:nvSpPr>
        <p:spPr>
          <a:xfrm>
            <a:off x="7724776" y="3079513"/>
            <a:ext cx="13813365" cy="13048705"/>
          </a:xfrm>
        </p:spPr>
        <p:txBody>
          <a:bodyPr/>
          <a:lstStyle/>
          <a:p>
            <a:r>
              <a:rPr lang="en-IN" b="1" dirty="0">
                <a:solidFill>
                  <a:srgbClr val="002060"/>
                </a:solidFill>
              </a:rPr>
              <a:t>Using IIR Filter Design Algorithm </a:t>
            </a:r>
            <a:r>
              <a:rPr lang="en-US" b="1" dirty="0">
                <a:solidFill>
                  <a:srgbClr val="002060"/>
                </a:solidFill>
              </a:rPr>
              <a:t> to find </a:t>
            </a:r>
            <a:r>
              <a:rPr lang="en-IN" b="1" dirty="0">
                <a:solidFill>
                  <a:srgbClr val="002060"/>
                </a:solidFill>
              </a:rPr>
              <a:t>Transfer function coefficients are optimized in a sequential manner, as demonstrated in the sequential Min-Max optimization technique.</a:t>
            </a:r>
          </a:p>
          <a:p>
            <a:r>
              <a:rPr lang="en-IN" b="1" dirty="0"/>
              <a:t>  </a:t>
            </a:r>
            <a:r>
              <a:rPr lang="en-IN" b="1" dirty="0">
                <a:solidFill>
                  <a:srgbClr val="FF0000"/>
                </a:solidFill>
              </a:rPr>
              <a:t>Results of Optimized Filter ECG Design:                    Simulation Results of QRS Peak Detection in MATLAB                               ECG Image Classification</a:t>
            </a:r>
          </a:p>
          <a:p>
            <a:endParaRPr lang="en-IN" b="1" dirty="0"/>
          </a:p>
          <a:p>
            <a:r>
              <a:rPr lang="en-US" b="1" dirty="0"/>
              <a:t>Figure 5: For perceptual result representation, six distinct ECG data with various feature difficulties </a:t>
            </a:r>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dirty="0"/>
          </a:p>
          <a:p>
            <a:endParaRPr lang="en-IN" dirty="0"/>
          </a:p>
          <a:p>
            <a:r>
              <a:rPr lang="en-IN" dirty="0"/>
              <a:t>Figure  2: Enter data from the 5.556-second ECG             Figure 3: For perceptual result representation, six distinct             Figure 4 : Hilbert transform for channel number 105.</a:t>
            </a:r>
            <a:endParaRPr lang="en-US" dirty="0"/>
          </a:p>
          <a:p>
            <a:r>
              <a:rPr lang="en-IN" dirty="0"/>
              <a:t>arrhythmia database of 35 people recorded                                       ECG data with various feature difficulties</a:t>
            </a:r>
          </a:p>
          <a:p>
            <a:endParaRPr lang="en-IN" dirty="0"/>
          </a:p>
          <a:p>
            <a:endParaRPr lang="en-IN" dirty="0"/>
          </a:p>
          <a:p>
            <a:endParaRPr lang="en-IN" dirty="0"/>
          </a:p>
          <a:p>
            <a:endParaRPr lang="en-IN" dirty="0"/>
          </a:p>
          <a:p>
            <a:endParaRPr lang="en-IN" dirty="0"/>
          </a:p>
          <a:p>
            <a:endParaRPr lang="en-IN" dirty="0"/>
          </a:p>
          <a:p>
            <a:endParaRPr lang="en-IN" dirty="0"/>
          </a:p>
          <a:p>
            <a:r>
              <a:rPr lang="en-IN" dirty="0"/>
              <a:t>			            </a:t>
            </a:r>
          </a:p>
          <a:p>
            <a:endParaRPr lang="en-IN" dirty="0"/>
          </a:p>
          <a:p>
            <a:endParaRPr lang="en-IN" dirty="0"/>
          </a:p>
          <a:p>
            <a:r>
              <a:rPr lang="en-IN" dirty="0"/>
              <a:t>Figure 5: For the 3500 samples, ECG signal pre-processing is plotted for the 	        Figure 6:The channel number 228's R peak detection efficiency</a:t>
            </a:r>
          </a:p>
          <a:p>
            <a:r>
              <a:rPr lang="en-IN" dirty="0"/>
              <a:t>               (a) 101th ECG data and (b) 106th ECG data.</a:t>
            </a:r>
          </a:p>
          <a:p>
            <a:endParaRPr lang="en-IN" sz="1050" dirty="0"/>
          </a:p>
          <a:p>
            <a:r>
              <a:rPr lang="en-IN" b="1" dirty="0"/>
              <a:t>                       </a:t>
            </a:r>
            <a:r>
              <a:rPr lang="en-IN" b="1" dirty="0">
                <a:solidFill>
                  <a:srgbClr val="FF0000"/>
                </a:solidFill>
              </a:rPr>
              <a:t>Time Domain HRV Parameter Analysis                                                                                                         Results of HRV analysis</a:t>
            </a:r>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dirty="0"/>
          </a:p>
          <a:p>
            <a:endParaRPr lang="en-IN" dirty="0"/>
          </a:p>
          <a:p>
            <a:r>
              <a:rPr lang="en-IN" dirty="0"/>
              <a:t>Figure 7: Results of the suggested optimum IIR filter technique for                                                                 Figure 8: Results of HRV analysis</a:t>
            </a:r>
          </a:p>
          <a:p>
            <a:r>
              <a:rPr lang="en-IN" dirty="0"/>
              <a:t>                QRS peak identification for four ECG signals</a:t>
            </a:r>
          </a:p>
          <a:p>
            <a:endParaRPr lang="en-IN" dirty="0"/>
          </a:p>
          <a:p>
            <a:endParaRPr lang="en-US" dirty="0"/>
          </a:p>
        </p:txBody>
      </p:sp>
      <p:sp>
        <p:nvSpPr>
          <p:cNvPr id="7" name="Text Placeholder 6">
            <a:extLst>
              <a:ext uri="{FF2B5EF4-FFF2-40B4-BE49-F238E27FC236}">
                <a16:creationId xmlns:a16="http://schemas.microsoft.com/office/drawing/2014/main" id="{516F40A4-6F47-03E0-02BA-0F493B530D97}"/>
              </a:ext>
            </a:extLst>
          </p:cNvPr>
          <p:cNvSpPr>
            <a:spLocks noGrp="1"/>
          </p:cNvSpPr>
          <p:nvPr>
            <p:ph type="body" sz="quarter" idx="22"/>
          </p:nvPr>
        </p:nvSpPr>
        <p:spPr>
          <a:xfrm>
            <a:off x="7724776" y="2622096"/>
            <a:ext cx="13813366" cy="461385"/>
          </a:xfrm>
          <a:solidFill>
            <a:schemeClr val="bg1"/>
          </a:solidFill>
        </p:spPr>
        <p:txBody>
          <a:bodyPr/>
          <a:lstStyle/>
          <a:p>
            <a:r>
              <a:rPr lang="en-IN" dirty="0"/>
              <a:t>RESULTS &amp; DISCUSSION</a:t>
            </a:r>
            <a:endParaRPr lang="en-US" dirty="0"/>
          </a:p>
        </p:txBody>
      </p:sp>
      <p:sp>
        <p:nvSpPr>
          <p:cNvPr id="10" name="Text Placeholder 9">
            <a:extLst>
              <a:ext uri="{FF2B5EF4-FFF2-40B4-BE49-F238E27FC236}">
                <a16:creationId xmlns:a16="http://schemas.microsoft.com/office/drawing/2014/main" id="{8C134D75-205A-B16B-1FDD-07849B2ECCFA}"/>
              </a:ext>
            </a:extLst>
          </p:cNvPr>
          <p:cNvSpPr>
            <a:spLocks noGrp="1"/>
          </p:cNvSpPr>
          <p:nvPr>
            <p:ph type="body" sz="quarter" idx="25"/>
          </p:nvPr>
        </p:nvSpPr>
        <p:spPr>
          <a:xfrm>
            <a:off x="21949834" y="2622097"/>
            <a:ext cx="6722133" cy="450228"/>
          </a:xfrm>
          <a:solidFill>
            <a:schemeClr val="bg1"/>
          </a:solidFill>
        </p:spPr>
        <p:txBody>
          <a:bodyPr/>
          <a:lstStyle/>
          <a:p>
            <a:r>
              <a:rPr lang="en-IN" dirty="0"/>
              <a:t>Comparative analysis for Statistics parameters</a:t>
            </a:r>
            <a:endParaRPr lang="en-US" dirty="0"/>
          </a:p>
        </p:txBody>
      </p:sp>
      <p:sp>
        <p:nvSpPr>
          <p:cNvPr id="11" name="Text Placeholder 10">
            <a:extLst>
              <a:ext uri="{FF2B5EF4-FFF2-40B4-BE49-F238E27FC236}">
                <a16:creationId xmlns:a16="http://schemas.microsoft.com/office/drawing/2014/main" id="{40873F7F-4662-9DA6-EF28-1B64AACA56DE}"/>
              </a:ext>
            </a:extLst>
          </p:cNvPr>
          <p:cNvSpPr>
            <a:spLocks noGrp="1"/>
          </p:cNvSpPr>
          <p:nvPr>
            <p:ph type="body" sz="quarter" idx="26"/>
          </p:nvPr>
        </p:nvSpPr>
        <p:spPr>
          <a:xfrm>
            <a:off x="21973955" y="3083482"/>
            <a:ext cx="6698012" cy="723280"/>
          </a:xfrm>
        </p:spPr>
        <p:txBody>
          <a:bodyPr/>
          <a:lstStyle/>
          <a:p>
            <a:r>
              <a:rPr lang="en-IN" dirty="0"/>
              <a:t>Below Table shows that comparative analysis for statistics parameters of existing method with proposed method.</a:t>
            </a:r>
            <a:endParaRPr lang="en-US" dirty="0"/>
          </a:p>
        </p:txBody>
      </p:sp>
      <p:sp>
        <p:nvSpPr>
          <p:cNvPr id="12" name="Text Placeholder 11">
            <a:extLst>
              <a:ext uri="{FF2B5EF4-FFF2-40B4-BE49-F238E27FC236}">
                <a16:creationId xmlns:a16="http://schemas.microsoft.com/office/drawing/2014/main" id="{F011691E-EC12-AF75-9BF4-0C35332BC286}"/>
              </a:ext>
            </a:extLst>
          </p:cNvPr>
          <p:cNvSpPr>
            <a:spLocks noGrp="1"/>
          </p:cNvSpPr>
          <p:nvPr>
            <p:ph type="body" sz="quarter" idx="27"/>
          </p:nvPr>
        </p:nvSpPr>
        <p:spPr>
          <a:xfrm>
            <a:off x="21973953" y="10596389"/>
            <a:ext cx="6698012" cy="450228"/>
          </a:xfrm>
          <a:solidFill>
            <a:schemeClr val="bg1"/>
          </a:solidFill>
        </p:spPr>
        <p:txBody>
          <a:bodyPr/>
          <a:lstStyle/>
          <a:p>
            <a:r>
              <a:rPr lang="en-US" dirty="0"/>
              <a:t>REFERENCES</a:t>
            </a:r>
          </a:p>
        </p:txBody>
      </p:sp>
      <p:sp>
        <p:nvSpPr>
          <p:cNvPr id="13" name="Text Placeholder 12">
            <a:extLst>
              <a:ext uri="{FF2B5EF4-FFF2-40B4-BE49-F238E27FC236}">
                <a16:creationId xmlns:a16="http://schemas.microsoft.com/office/drawing/2014/main" id="{D7814800-875F-457A-93B5-F89F33EF2DC0}"/>
              </a:ext>
            </a:extLst>
          </p:cNvPr>
          <p:cNvSpPr>
            <a:spLocks noGrp="1"/>
          </p:cNvSpPr>
          <p:nvPr>
            <p:ph type="body" sz="quarter" idx="28"/>
          </p:nvPr>
        </p:nvSpPr>
        <p:spPr>
          <a:xfrm>
            <a:off x="21949834" y="11046617"/>
            <a:ext cx="7310966" cy="5034332"/>
          </a:xfrm>
          <a:solidFill>
            <a:schemeClr val="accent1"/>
          </a:solidFill>
        </p:spPr>
        <p:txBody>
          <a:bodyPr/>
          <a:lstStyle/>
          <a:p>
            <a:pPr marL="342900" indent="-342900" algn="just">
              <a:buFont typeface="+mj-lt"/>
              <a:buAutoNum type="arabicPeriod"/>
            </a:pPr>
            <a:r>
              <a:rPr lang="en-IN" sz="1250" dirty="0"/>
              <a:t>Y. Kaya, H. Pehlivan, and M. E. Tenekeci, “Effective ECG beat classification using higher order statistic features and genetic feature selection,” Journal Biomedical Research, vol. 28, pp. 7594–7603, 2017. </a:t>
            </a:r>
            <a:endParaRPr lang="en-US" sz="1250" dirty="0"/>
          </a:p>
          <a:p>
            <a:pPr marL="342900" indent="-342900" algn="just">
              <a:buFont typeface="+mj-lt"/>
              <a:buAutoNum type="arabicPeriod"/>
            </a:pPr>
            <a:r>
              <a:rPr lang="en-IN" sz="1250" dirty="0"/>
              <a:t>Y. Kaya and H. Pehlivan, “Feature selection using genetic algorithms for premature ventricular contraction classification,” in Proceedings of the Ninth International Conference. on IEEE Electrical and Electronics Engineering, pp. 1229–1232, Bursa, Turkey, November 2015.</a:t>
            </a:r>
            <a:endParaRPr lang="en-US" sz="1250" dirty="0"/>
          </a:p>
          <a:p>
            <a:pPr marL="342900" indent="-342900" algn="just">
              <a:buFont typeface="+mj-lt"/>
              <a:buAutoNum type="arabicPeriod"/>
            </a:pPr>
            <a:r>
              <a:rPr lang="en-IN" sz="1250" dirty="0"/>
              <a:t>M. S. Manikandan and K. P. Seaman, “A novel method for detecting R-peaks in electrocardiogram (ECG) signal,” Journal Biomedical Signal Processing and Control, vol. 7, pp. 118–128, 2012. </a:t>
            </a:r>
            <a:endParaRPr lang="en-US" sz="1250" dirty="0"/>
          </a:p>
          <a:p>
            <a:pPr marL="342900" indent="-342900" algn="just">
              <a:buFont typeface="+mj-lt"/>
              <a:buAutoNum type="arabicPeriod"/>
            </a:pPr>
            <a:r>
              <a:rPr lang="en-IN" sz="1250" dirty="0"/>
              <a:t>H. Kaur and R. Rajni, “On the detection of cardiac arrhythmia with principal component analysis,” Wireless Personal Communications, vol. 97, no. 4, pp. 5495–5509, 2017. </a:t>
            </a:r>
            <a:endParaRPr lang="en-US" sz="1250" dirty="0"/>
          </a:p>
          <a:p>
            <a:pPr marL="342900" indent="-342900" algn="just">
              <a:buFont typeface="+mj-lt"/>
              <a:buAutoNum type="arabicPeriod"/>
            </a:pPr>
            <a:r>
              <a:rPr lang="en-IN" sz="1250" dirty="0"/>
              <a:t>V. Verma and S. S Rathore, “Comparative study of qrs complex detection by threshold technique,” International Journal of Advances in Engineering &amp; Technology, vol. 8, Article ID 22311963, 2015.</a:t>
            </a:r>
            <a:endParaRPr lang="en-US" sz="1250" dirty="0"/>
          </a:p>
          <a:p>
            <a:pPr marL="342900" indent="-342900" algn="just">
              <a:buFont typeface="+mj-lt"/>
              <a:buAutoNum type="arabicPeriod"/>
            </a:pPr>
            <a:r>
              <a:rPr lang="en-IN" sz="1250" dirty="0"/>
              <a:t>A. K. Dohare, V. Kumar, and R. Kumar, “An efficient new method for the detection of QRS in electrocardiogram,” Computers &amp; Electrical Engineering, vol. 40, no. 5, pp. 1717– 1730, 2014. </a:t>
            </a:r>
            <a:endParaRPr lang="en-US" sz="1250" dirty="0"/>
          </a:p>
          <a:p>
            <a:pPr marL="342900" indent="-342900" algn="just">
              <a:buFont typeface="+mj-lt"/>
              <a:buAutoNum type="arabicPeriod"/>
            </a:pPr>
            <a:r>
              <a:rPr lang="en-IN" sz="1250" dirty="0"/>
              <a:t>L. S. Sargar, M. M. Gharat, S. N. Bhat, and U. R. Bagal, “Automated detection of R-peaks in electrocardiogram,” International Journal of Scientific Engineering and Research, vol. 6, pp. 1265–1269, 2015. </a:t>
            </a:r>
          </a:p>
          <a:p>
            <a:pPr marL="342900" indent="-342900" algn="just">
              <a:buFont typeface="+mj-lt"/>
              <a:buAutoNum type="arabicPeriod"/>
            </a:pPr>
            <a:r>
              <a:rPr lang="en-IN" sz="1250" dirty="0"/>
              <a:t>V. Roy and S. Shukla, “Designing efficient blind source separation methods for EEG motion artifact removal based on statistical evaluation,” Wireless Personal Communications, vol. 108, no. 3, pp. 1311–1327, 2019. </a:t>
            </a:r>
          </a:p>
          <a:p>
            <a:pPr marL="342900" indent="-342900" algn="just">
              <a:buFont typeface="+mj-lt"/>
              <a:buAutoNum type="arabicPeriod"/>
            </a:pPr>
            <a:r>
              <a:rPr lang="en-IN" sz="1250" dirty="0"/>
              <a:t>V. Roy and S. Shukla, “A methodical health-care model to eliminate motion artifacts from big EEG data, JOEUC, big data analytics in business,” Healthcare &amp; Governance, vol. 29, pp. 1546–2234, 2016. </a:t>
            </a:r>
            <a:endParaRPr lang="en-US" sz="1250" dirty="0"/>
          </a:p>
          <a:p>
            <a:pPr marL="342900" indent="-342900" algn="just">
              <a:buFont typeface="+mj-lt"/>
              <a:buAutoNum type="arabicPeriod"/>
            </a:pPr>
            <a:r>
              <a:rPr lang="en-IN" sz="1250" dirty="0"/>
              <a:t>T. Sharma and K. K. Sharma, “QRS complex detection in ECG signals using the synchrosqueezed wavelet transform,” IETE Journal of Research, vol. 62, no. 6, pp. 885–892, 2016. </a:t>
            </a:r>
            <a:endParaRPr lang="en-US" sz="1250" dirty="0"/>
          </a:p>
        </p:txBody>
      </p:sp>
      <p:sp>
        <p:nvSpPr>
          <p:cNvPr id="14" name="Text Placeholder 13">
            <a:extLst>
              <a:ext uri="{FF2B5EF4-FFF2-40B4-BE49-F238E27FC236}">
                <a16:creationId xmlns:a16="http://schemas.microsoft.com/office/drawing/2014/main" id="{54E5C609-997B-08E5-EEC5-8E7093764D7F}"/>
              </a:ext>
            </a:extLst>
          </p:cNvPr>
          <p:cNvSpPr>
            <a:spLocks noGrp="1"/>
          </p:cNvSpPr>
          <p:nvPr>
            <p:ph type="body" sz="quarter" idx="29"/>
          </p:nvPr>
        </p:nvSpPr>
        <p:spPr>
          <a:xfrm>
            <a:off x="9060524" y="15439196"/>
            <a:ext cx="8790154" cy="463250"/>
          </a:xfrm>
          <a:solidFill>
            <a:schemeClr val="bg1"/>
          </a:solidFill>
        </p:spPr>
        <p:txBody>
          <a:bodyPr/>
          <a:lstStyle/>
          <a:p>
            <a:r>
              <a:rPr lang="en-US" dirty="0"/>
              <a:t>CONTACTS</a:t>
            </a:r>
          </a:p>
        </p:txBody>
      </p:sp>
      <p:sp>
        <p:nvSpPr>
          <p:cNvPr id="15" name="Text Placeholder 14">
            <a:extLst>
              <a:ext uri="{FF2B5EF4-FFF2-40B4-BE49-F238E27FC236}">
                <a16:creationId xmlns:a16="http://schemas.microsoft.com/office/drawing/2014/main" id="{5B22DBA1-B4F5-4180-1B01-6EBDC25AA07E}"/>
              </a:ext>
            </a:extLst>
          </p:cNvPr>
          <p:cNvSpPr>
            <a:spLocks noGrp="1"/>
          </p:cNvSpPr>
          <p:nvPr>
            <p:ph type="body" sz="quarter" idx="30"/>
          </p:nvPr>
        </p:nvSpPr>
        <p:spPr>
          <a:xfrm>
            <a:off x="7724777" y="15902446"/>
            <a:ext cx="13813364" cy="493538"/>
          </a:xfrm>
          <a:solidFill>
            <a:schemeClr val="accent1"/>
          </a:solidFill>
        </p:spPr>
        <p:txBody>
          <a:bodyPr/>
          <a:lstStyle/>
          <a:p>
            <a:r>
              <a:rPr lang="en-US" dirty="0"/>
              <a:t>N.Manjula, Research Scholar, ECE Department, Koneru Lakshmaiah Education Foundation (K L Deemed to be University), Andhra Pradesh; n.manjula@iare.ac.in </a:t>
            </a:r>
          </a:p>
        </p:txBody>
      </p:sp>
      <p:sp>
        <p:nvSpPr>
          <p:cNvPr id="16" name="Text Placeholder 15">
            <a:extLst>
              <a:ext uri="{FF2B5EF4-FFF2-40B4-BE49-F238E27FC236}">
                <a16:creationId xmlns:a16="http://schemas.microsoft.com/office/drawing/2014/main" id="{44614829-4B2A-106A-F01A-6CFAE7DEA188}"/>
              </a:ext>
            </a:extLst>
          </p:cNvPr>
          <p:cNvSpPr>
            <a:spLocks noGrp="1"/>
          </p:cNvSpPr>
          <p:nvPr>
            <p:ph type="body" sz="quarter" idx="150"/>
          </p:nvPr>
        </p:nvSpPr>
        <p:spPr>
          <a:xfrm>
            <a:off x="3906520" y="1078170"/>
            <a:ext cx="21447761" cy="683264"/>
          </a:xfrm>
        </p:spPr>
        <p:txBody>
          <a:bodyPr/>
          <a:lstStyle/>
          <a:p>
            <a:r>
              <a:rPr lang="en-US" dirty="0"/>
              <a:t>N.Manjula</a:t>
            </a:r>
            <a:r>
              <a:rPr lang="en-US" sz="3600" dirty="0"/>
              <a:t>1</a:t>
            </a:r>
            <a:r>
              <a:rPr lang="en-US" dirty="0"/>
              <a:t>, Dr. </a:t>
            </a:r>
            <a:r>
              <a:rPr lang="en-US"/>
              <a:t>Ngangbam</a:t>
            </a:r>
            <a:r>
              <a:rPr lang="en-US" dirty="0"/>
              <a:t> Phalguni Singh2 and Dr. P. Ashok Babu*</a:t>
            </a:r>
          </a:p>
        </p:txBody>
      </p:sp>
      <p:sp>
        <p:nvSpPr>
          <p:cNvPr id="17" name="Text Placeholder 16">
            <a:extLst>
              <a:ext uri="{FF2B5EF4-FFF2-40B4-BE49-F238E27FC236}">
                <a16:creationId xmlns:a16="http://schemas.microsoft.com/office/drawing/2014/main" id="{0EF66A05-F7AA-4BC7-9CD9-7887277D0E37}"/>
              </a:ext>
            </a:extLst>
          </p:cNvPr>
          <p:cNvSpPr>
            <a:spLocks noGrp="1"/>
          </p:cNvSpPr>
          <p:nvPr>
            <p:ph type="body" sz="quarter" idx="184"/>
          </p:nvPr>
        </p:nvSpPr>
        <p:spPr/>
        <p:txBody>
          <a:bodyPr/>
          <a:lstStyle/>
          <a:p>
            <a:r>
              <a:rPr lang="en-US" dirty="0"/>
              <a:t> K L Deemed to be University 1,2 and Institute of Aeronautical Engineering*</a:t>
            </a:r>
          </a:p>
        </p:txBody>
      </p:sp>
      <p:sp>
        <p:nvSpPr>
          <p:cNvPr id="19" name="Text Placeholder 2">
            <a:extLst>
              <a:ext uri="{FF2B5EF4-FFF2-40B4-BE49-F238E27FC236}">
                <a16:creationId xmlns:a16="http://schemas.microsoft.com/office/drawing/2014/main" id="{F2B6473F-FF5C-A97C-C90A-D6D9FBD40484}"/>
              </a:ext>
            </a:extLst>
          </p:cNvPr>
          <p:cNvSpPr txBox="1">
            <a:spLocks/>
          </p:cNvSpPr>
          <p:nvPr/>
        </p:nvSpPr>
        <p:spPr>
          <a:xfrm>
            <a:off x="556895" y="10538183"/>
            <a:ext cx="6767602" cy="794938"/>
          </a:xfrm>
          <a:prstGeom prst="rect">
            <a:avLst/>
          </a:prstGeom>
          <a:solidFill>
            <a:schemeClr val="bg1"/>
          </a:solidFill>
        </p:spPr>
        <p:txBody>
          <a:bodyPr wrap="square" lIns="52249" tIns="52249" rIns="52249" bIns="52249" anchor="t" anchorCtr="0">
            <a:spAutoFit/>
          </a:bodyPr>
          <a:lstStyle/>
          <a:p>
            <a:pPr lvl="0" algn="ctr" defTabSz="2675223">
              <a:spcBef>
                <a:spcPct val="20000"/>
              </a:spcBef>
            </a:pPr>
            <a:r>
              <a:rPr lang="en-IN" sz="2240" b="1" u="sng" dirty="0">
                <a:solidFill>
                  <a:schemeClr val="accent5">
                    <a:lumMod val="50000"/>
                  </a:schemeClr>
                </a:solidFill>
              </a:rPr>
              <a:t>Pan- Tompkins Peak Detection Approach &amp;                     IIR  Filter Design</a:t>
            </a:r>
            <a:endParaRPr lang="en-US" sz="2240" b="1" u="sng" dirty="0">
              <a:solidFill>
                <a:schemeClr val="accent5">
                  <a:lumMod val="50000"/>
                </a:schemeClr>
              </a:solidFill>
            </a:endParaRPr>
          </a:p>
        </p:txBody>
      </p:sp>
      <p:sp>
        <p:nvSpPr>
          <p:cNvPr id="20" name="Text Placeholder 3">
            <a:extLst>
              <a:ext uri="{FF2B5EF4-FFF2-40B4-BE49-F238E27FC236}">
                <a16:creationId xmlns:a16="http://schemas.microsoft.com/office/drawing/2014/main" id="{C6A65D84-CEC3-605E-9835-12014650E7CB}"/>
              </a:ext>
            </a:extLst>
          </p:cNvPr>
          <p:cNvSpPr txBox="1">
            <a:spLocks/>
          </p:cNvSpPr>
          <p:nvPr/>
        </p:nvSpPr>
        <p:spPr>
          <a:xfrm>
            <a:off x="618897" y="11046616"/>
            <a:ext cx="6705600" cy="1228739"/>
          </a:xfrm>
          <a:prstGeom prst="rect">
            <a:avLst/>
          </a:prstGeom>
        </p:spPr>
        <p:txBody>
          <a:bodyPr wrap="square" lIns="130622" tIns="130622" rIns="130622" bIns="130622" anchor="t" anchorCtr="0">
            <a:spAutoFit/>
          </a:bodyPr>
          <a:lstStyle/>
          <a:p>
            <a:pPr lvl="0" algn="just" defTabSz="2675223">
              <a:spcBef>
                <a:spcPct val="20000"/>
              </a:spcBef>
            </a:pPr>
            <a:endParaRPr lang="en-IN" sz="1493" dirty="0">
              <a:solidFill>
                <a:schemeClr val="accent5">
                  <a:lumMod val="50000"/>
                </a:schemeClr>
              </a:solidFill>
              <a:latin typeface="Times New Roman" panose="02020603050405020304" pitchFamily="18" charset="0"/>
              <a:cs typeface="Times New Roman" panose="02020603050405020304" pitchFamily="18" charset="0"/>
            </a:endParaRPr>
          </a:p>
          <a:p>
            <a:pPr lvl="0" algn="just" defTabSz="2675223">
              <a:spcBef>
                <a:spcPct val="20000"/>
              </a:spcBef>
            </a:pPr>
            <a:r>
              <a:rPr lang="en-IN" sz="1493" dirty="0">
                <a:solidFill>
                  <a:schemeClr val="accent5">
                    <a:lumMod val="50000"/>
                  </a:schemeClr>
                </a:solidFill>
                <a:latin typeface="Times New Roman" panose="02020603050405020304" pitchFamily="18" charset="0"/>
                <a:cs typeface="Times New Roman" panose="02020603050405020304" pitchFamily="18" charset="0"/>
              </a:rPr>
              <a:t>There are numerous strategies created to enhance the effectiveness peak detection and classification efficiency in two current filtering techniques—Pan-Tompkins and a 60 order IIR filter.</a:t>
            </a:r>
            <a:endParaRPr lang="en-US" sz="1493"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3" name="Picture 22"/>
          <p:cNvPicPr/>
          <p:nvPr/>
        </p:nvPicPr>
        <p:blipFill>
          <a:blip r:embed="rId2"/>
          <a:stretch>
            <a:fillRect/>
          </a:stretch>
        </p:blipFill>
        <p:spPr>
          <a:xfrm>
            <a:off x="7724776" y="4036566"/>
            <a:ext cx="4174548" cy="2833804"/>
          </a:xfrm>
          <a:prstGeom prst="rect">
            <a:avLst/>
          </a:prstGeom>
        </p:spPr>
      </p:pic>
      <p:sp>
        <p:nvSpPr>
          <p:cNvPr id="24" name="Text Placeholder 2">
            <a:extLst>
              <a:ext uri="{FF2B5EF4-FFF2-40B4-BE49-F238E27FC236}">
                <a16:creationId xmlns:a16="http://schemas.microsoft.com/office/drawing/2014/main" id="{F2B6473F-FF5C-A97C-C90A-D6D9FBD40484}"/>
              </a:ext>
            </a:extLst>
          </p:cNvPr>
          <p:cNvSpPr txBox="1">
            <a:spLocks/>
          </p:cNvSpPr>
          <p:nvPr/>
        </p:nvSpPr>
        <p:spPr>
          <a:xfrm>
            <a:off x="606195" y="12083160"/>
            <a:ext cx="6699250" cy="4312824"/>
          </a:xfrm>
          <a:prstGeom prst="rect">
            <a:avLst/>
          </a:prstGeom>
          <a:noFill/>
        </p:spPr>
        <p:txBody>
          <a:bodyPr lIns="52249" tIns="52249" rIns="52249" bIns="52249" anchor="t" anchorCtr="0">
            <a:spAutoFit/>
          </a:bodyPr>
          <a:lstStyle/>
          <a:p>
            <a:endParaRPr lang="en-IN" sz="1100" b="1" u="sng" dirty="0">
              <a:solidFill>
                <a:schemeClr val="accent5">
                  <a:lumMod val="50000"/>
                </a:schemeClr>
              </a:solidFill>
            </a:endParaRPr>
          </a:p>
          <a:p>
            <a:r>
              <a:rPr lang="en-IN" sz="2240" b="1" u="sng" dirty="0">
                <a:solidFill>
                  <a:schemeClr val="accent5">
                    <a:lumMod val="50000"/>
                  </a:schemeClr>
                </a:solidFill>
              </a:rPr>
              <a:t>Optimum Reduced Order IIR Filter Design</a:t>
            </a:r>
          </a:p>
          <a:p>
            <a:endParaRPr lang="en-IN" sz="2240" b="1" u="sng" dirty="0">
              <a:solidFill>
                <a:schemeClr val="accent5">
                  <a:lumMod val="50000"/>
                </a:schemeClr>
              </a:solidFill>
            </a:endParaRPr>
          </a:p>
          <a:p>
            <a:endParaRPr lang="en-IN" sz="2240" b="1" u="sng" dirty="0">
              <a:solidFill>
                <a:schemeClr val="accent5">
                  <a:lumMod val="50000"/>
                </a:schemeClr>
              </a:solidFill>
            </a:endParaRPr>
          </a:p>
          <a:p>
            <a:endParaRPr lang="en-IN" sz="2240" b="1" u="sng" dirty="0">
              <a:solidFill>
                <a:schemeClr val="accent5">
                  <a:lumMod val="50000"/>
                </a:schemeClr>
              </a:solidFill>
            </a:endParaRPr>
          </a:p>
          <a:p>
            <a:endParaRPr lang="en-IN" sz="2240" b="1" u="sng" dirty="0">
              <a:solidFill>
                <a:schemeClr val="accent5">
                  <a:lumMod val="50000"/>
                </a:schemeClr>
              </a:solidFill>
            </a:endParaRPr>
          </a:p>
          <a:p>
            <a:endParaRPr lang="en-IN" sz="2240" b="1" u="sng" dirty="0">
              <a:solidFill>
                <a:schemeClr val="accent5">
                  <a:lumMod val="50000"/>
                </a:schemeClr>
              </a:solidFill>
            </a:endParaRPr>
          </a:p>
          <a:p>
            <a:endParaRPr lang="en-IN" sz="2240" b="1" u="sng" dirty="0">
              <a:solidFill>
                <a:schemeClr val="accent5">
                  <a:lumMod val="50000"/>
                </a:schemeClr>
              </a:solidFill>
            </a:endParaRPr>
          </a:p>
          <a:p>
            <a:endParaRPr lang="en-IN" sz="2240" b="1" u="sng" dirty="0">
              <a:solidFill>
                <a:schemeClr val="accent5">
                  <a:lumMod val="50000"/>
                </a:schemeClr>
              </a:solidFill>
            </a:endParaRPr>
          </a:p>
          <a:p>
            <a:endParaRPr lang="en-IN" sz="2240" b="1" u="sng" dirty="0">
              <a:solidFill>
                <a:schemeClr val="accent5">
                  <a:lumMod val="50000"/>
                </a:schemeClr>
              </a:solidFill>
            </a:endParaRPr>
          </a:p>
          <a:p>
            <a:endParaRPr lang="en-IN" sz="2240" b="1" u="sng" dirty="0">
              <a:solidFill>
                <a:schemeClr val="accent5">
                  <a:lumMod val="50000"/>
                </a:schemeClr>
              </a:solidFill>
            </a:endParaRPr>
          </a:p>
          <a:p>
            <a:endParaRPr lang="en-IN" sz="2240" b="1" u="sng" dirty="0">
              <a:solidFill>
                <a:schemeClr val="accent5">
                  <a:lumMod val="50000"/>
                </a:schemeClr>
              </a:solidFill>
            </a:endParaRPr>
          </a:p>
          <a:p>
            <a:pPr algn="ctr"/>
            <a:r>
              <a:rPr lang="en-IN" sz="1600" dirty="0">
                <a:latin typeface="Times New Roman" pitchFamily="18" charset="0"/>
                <a:cs typeface="Times New Roman" pitchFamily="18" charset="0"/>
              </a:rPr>
              <a:t>Figure 1:  Image  detection and classification methods </a:t>
            </a:r>
            <a:endParaRPr lang="en-US" sz="2240" b="1" u="sng" dirty="0">
              <a:solidFill>
                <a:schemeClr val="accent5">
                  <a:lumMod val="50000"/>
                </a:schemeClr>
              </a:solidFill>
              <a:latin typeface="Times New Roman" pitchFamily="18" charset="0"/>
              <a:cs typeface="Times New Roman" pitchFamily="18" charset="0"/>
            </a:endParaRPr>
          </a:p>
        </p:txBody>
      </p:sp>
      <p:pic>
        <p:nvPicPr>
          <p:cNvPr id="25" name="Picture 24"/>
          <p:cNvPicPr/>
          <p:nvPr/>
        </p:nvPicPr>
        <p:blipFill>
          <a:blip r:embed="rId3"/>
          <a:srcRect/>
          <a:stretch>
            <a:fillRect/>
          </a:stretch>
        </p:blipFill>
        <p:spPr bwMode="auto">
          <a:xfrm>
            <a:off x="431714" y="12605470"/>
            <a:ext cx="6949611" cy="3269128"/>
          </a:xfrm>
          <a:prstGeom prst="rect">
            <a:avLst/>
          </a:prstGeom>
          <a:noFill/>
          <a:ln w="9525">
            <a:noFill/>
            <a:miter lim="800000"/>
            <a:headEnd/>
            <a:tailEnd/>
          </a:ln>
        </p:spPr>
      </p:pic>
      <p:pic>
        <p:nvPicPr>
          <p:cNvPr id="26" name="Picture 25"/>
          <p:cNvPicPr/>
          <p:nvPr/>
        </p:nvPicPr>
        <p:blipFill>
          <a:blip r:embed="rId4"/>
          <a:stretch>
            <a:fillRect/>
          </a:stretch>
        </p:blipFill>
        <p:spPr>
          <a:xfrm>
            <a:off x="11899324" y="4036566"/>
            <a:ext cx="5037812" cy="2833804"/>
          </a:xfrm>
          <a:prstGeom prst="rect">
            <a:avLst/>
          </a:prstGeom>
        </p:spPr>
      </p:pic>
      <p:pic>
        <p:nvPicPr>
          <p:cNvPr id="27" name="Picture 26"/>
          <p:cNvPicPr/>
          <p:nvPr/>
        </p:nvPicPr>
        <p:blipFill>
          <a:blip r:embed="rId5"/>
          <a:stretch>
            <a:fillRect/>
          </a:stretch>
        </p:blipFill>
        <p:spPr>
          <a:xfrm>
            <a:off x="16991596" y="4036566"/>
            <a:ext cx="4546545" cy="2833804"/>
          </a:xfrm>
          <a:prstGeom prst="rect">
            <a:avLst/>
          </a:prstGeom>
        </p:spPr>
      </p:pic>
      <p:pic>
        <p:nvPicPr>
          <p:cNvPr id="28" name="Picture 27"/>
          <p:cNvPicPr/>
          <p:nvPr/>
        </p:nvPicPr>
        <p:blipFill>
          <a:blip r:embed="rId6"/>
          <a:stretch>
            <a:fillRect/>
          </a:stretch>
        </p:blipFill>
        <p:spPr>
          <a:xfrm>
            <a:off x="15758536" y="7586981"/>
            <a:ext cx="5779605" cy="2535573"/>
          </a:xfrm>
          <a:prstGeom prst="rect">
            <a:avLst/>
          </a:prstGeom>
        </p:spPr>
      </p:pic>
      <p:pic>
        <p:nvPicPr>
          <p:cNvPr id="30" name="Picture 29"/>
          <p:cNvPicPr/>
          <p:nvPr/>
        </p:nvPicPr>
        <p:blipFill>
          <a:blip r:embed="rId7"/>
          <a:stretch>
            <a:fillRect/>
          </a:stretch>
        </p:blipFill>
        <p:spPr>
          <a:xfrm>
            <a:off x="7724776" y="7586981"/>
            <a:ext cx="8033760" cy="2535573"/>
          </a:xfrm>
          <a:prstGeom prst="rect">
            <a:avLst/>
          </a:prstGeom>
        </p:spPr>
      </p:pic>
      <p:pic>
        <p:nvPicPr>
          <p:cNvPr id="31" name="Picture 30"/>
          <p:cNvPicPr/>
          <p:nvPr/>
        </p:nvPicPr>
        <p:blipFill>
          <a:blip r:embed="rId8"/>
          <a:stretch>
            <a:fillRect/>
          </a:stretch>
        </p:blipFill>
        <p:spPr>
          <a:xfrm>
            <a:off x="7779234" y="11333121"/>
            <a:ext cx="6560171" cy="3416873"/>
          </a:xfrm>
          <a:prstGeom prst="rect">
            <a:avLst/>
          </a:prstGeom>
        </p:spPr>
      </p:pic>
      <p:pic>
        <p:nvPicPr>
          <p:cNvPr id="33" name="Picture 32"/>
          <p:cNvPicPr/>
          <p:nvPr/>
        </p:nvPicPr>
        <p:blipFill>
          <a:blip r:embed="rId9"/>
          <a:stretch>
            <a:fillRect/>
          </a:stretch>
        </p:blipFill>
        <p:spPr>
          <a:xfrm>
            <a:off x="14339406" y="11333122"/>
            <a:ext cx="7198736" cy="3416873"/>
          </a:xfrm>
          <a:prstGeom prst="rect">
            <a:avLst/>
          </a:prstGeom>
        </p:spPr>
      </p:pic>
      <p:sp>
        <p:nvSpPr>
          <p:cNvPr id="37" name="Text Placeholder 2">
            <a:extLst>
              <a:ext uri="{FF2B5EF4-FFF2-40B4-BE49-F238E27FC236}">
                <a16:creationId xmlns:a16="http://schemas.microsoft.com/office/drawing/2014/main" id="{F2B6473F-FF5C-A97C-C90A-D6D9FBD40484}"/>
              </a:ext>
            </a:extLst>
          </p:cNvPr>
          <p:cNvSpPr>
            <a:spLocks noGrp="1"/>
          </p:cNvSpPr>
          <p:nvPr>
            <p:ph type="body" sz="quarter" idx="20"/>
          </p:nvPr>
        </p:nvSpPr>
        <p:spPr>
          <a:xfrm>
            <a:off x="556895" y="7362349"/>
            <a:ext cx="6767602" cy="449263"/>
          </a:xfrm>
          <a:solidFill>
            <a:schemeClr val="bg1"/>
          </a:solidFill>
        </p:spPr>
        <p:txBody>
          <a:bodyPr/>
          <a:lstStyle/>
          <a:p>
            <a:r>
              <a:rPr lang="en-IN" dirty="0"/>
              <a:t>OBJECTIVES</a:t>
            </a:r>
            <a:endParaRPr lang="en-US" dirty="0"/>
          </a:p>
        </p:txBody>
      </p:sp>
      <p:graphicFrame>
        <p:nvGraphicFramePr>
          <p:cNvPr id="38" name="Table 37"/>
          <p:cNvGraphicFramePr>
            <a:graphicFrameLocks noGrp="1"/>
          </p:cNvGraphicFramePr>
          <p:nvPr/>
        </p:nvGraphicFramePr>
        <p:xfrm>
          <a:off x="21973953" y="3772535"/>
          <a:ext cx="6698012" cy="6717349"/>
        </p:xfrm>
        <a:graphic>
          <a:graphicData uri="http://schemas.openxmlformats.org/drawingml/2006/table">
            <a:tbl>
              <a:tblPr/>
              <a:tblGrid>
                <a:gridCol w="2094721">
                  <a:extLst>
                    <a:ext uri="{9D8B030D-6E8A-4147-A177-3AD203B41FA5}">
                      <a16:colId xmlns:a16="http://schemas.microsoft.com/office/drawing/2014/main" val="20000"/>
                    </a:ext>
                  </a:extLst>
                </a:gridCol>
                <a:gridCol w="1084583">
                  <a:extLst>
                    <a:ext uri="{9D8B030D-6E8A-4147-A177-3AD203B41FA5}">
                      <a16:colId xmlns:a16="http://schemas.microsoft.com/office/drawing/2014/main" val="20001"/>
                    </a:ext>
                  </a:extLst>
                </a:gridCol>
                <a:gridCol w="970809">
                  <a:extLst>
                    <a:ext uri="{9D8B030D-6E8A-4147-A177-3AD203B41FA5}">
                      <a16:colId xmlns:a16="http://schemas.microsoft.com/office/drawing/2014/main" val="20002"/>
                    </a:ext>
                  </a:extLst>
                </a:gridCol>
                <a:gridCol w="1468571">
                  <a:extLst>
                    <a:ext uri="{9D8B030D-6E8A-4147-A177-3AD203B41FA5}">
                      <a16:colId xmlns:a16="http://schemas.microsoft.com/office/drawing/2014/main" val="20003"/>
                    </a:ext>
                  </a:extLst>
                </a:gridCol>
                <a:gridCol w="1079328">
                  <a:extLst>
                    <a:ext uri="{9D8B030D-6E8A-4147-A177-3AD203B41FA5}">
                      <a16:colId xmlns:a16="http://schemas.microsoft.com/office/drawing/2014/main" val="20004"/>
                    </a:ext>
                  </a:extLst>
                </a:gridCol>
              </a:tblGrid>
              <a:tr h="349522">
                <a:tc>
                  <a:txBody>
                    <a:bodyPr/>
                    <a:lstStyle/>
                    <a:p>
                      <a:pPr marL="0" marR="225425" algn="ctr">
                        <a:lnSpc>
                          <a:spcPct val="107000"/>
                        </a:lnSpc>
                        <a:spcBef>
                          <a:spcPts val="0"/>
                        </a:spcBef>
                        <a:spcAft>
                          <a:spcPts val="0"/>
                        </a:spcAft>
                      </a:pPr>
                      <a:r>
                        <a:rPr lang="en-IN" sz="1100" b="1" kern="1200" dirty="0">
                          <a:solidFill>
                            <a:schemeClr val="tx1"/>
                          </a:solidFill>
                          <a:latin typeface="Times New Roman"/>
                          <a:ea typeface="Calibri"/>
                          <a:cs typeface="Times New Roman"/>
                        </a:rPr>
                        <a:t>Ref. No.</a:t>
                      </a:r>
                      <a:endParaRPr lang="en-US" sz="1100" b="1"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225425" algn="ctr">
                        <a:lnSpc>
                          <a:spcPct val="107000"/>
                        </a:lnSpc>
                        <a:spcBef>
                          <a:spcPts val="0"/>
                        </a:spcBef>
                        <a:spcAft>
                          <a:spcPts val="0"/>
                        </a:spcAft>
                      </a:pPr>
                      <a:r>
                        <a:rPr lang="en-IN" sz="1100" b="1" kern="1200" dirty="0">
                          <a:solidFill>
                            <a:schemeClr val="tx1"/>
                          </a:solidFill>
                          <a:latin typeface="Times New Roman"/>
                          <a:ea typeface="Calibri"/>
                          <a:cs typeface="Times New Roman"/>
                        </a:rPr>
                        <a:t>Accuracy</a:t>
                      </a:r>
                      <a:endParaRPr lang="en-US" sz="1100" b="1"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225425" indent="0" algn="ctr">
                        <a:lnSpc>
                          <a:spcPct val="107000"/>
                        </a:lnSpc>
                        <a:spcBef>
                          <a:spcPts val="0"/>
                        </a:spcBef>
                        <a:spcAft>
                          <a:spcPts val="0"/>
                        </a:spcAft>
                      </a:pPr>
                      <a:r>
                        <a:rPr lang="en-IN" sz="1100" b="1" dirty="0">
                          <a:latin typeface="Times New Roman"/>
                          <a:ea typeface="Calibri"/>
                          <a:cs typeface="Times New Roman"/>
                        </a:rPr>
                        <a:t>  QRS peak     detection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225425" algn="ctr">
                        <a:lnSpc>
                          <a:spcPct val="107000"/>
                        </a:lnSpc>
                        <a:spcBef>
                          <a:spcPts val="0"/>
                        </a:spcBef>
                        <a:spcAft>
                          <a:spcPts val="0"/>
                        </a:spcAft>
                      </a:pPr>
                      <a:r>
                        <a:rPr lang="en-IN" sz="1100" b="1" dirty="0">
                          <a:latin typeface="Times New Roman"/>
                          <a:ea typeface="Calibri"/>
                          <a:cs typeface="Times New Roman"/>
                        </a:rPr>
                        <a:t>   RR interval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225425" algn="ctr">
                        <a:lnSpc>
                          <a:spcPct val="107000"/>
                        </a:lnSpc>
                        <a:spcBef>
                          <a:spcPts val="0"/>
                        </a:spcBef>
                        <a:spcAft>
                          <a:spcPts val="0"/>
                        </a:spcAft>
                      </a:pPr>
                      <a:r>
                        <a:rPr lang="en-IN" sz="1100" b="1" dirty="0">
                          <a:latin typeface="Times New Roman"/>
                          <a:ea typeface="Calibri"/>
                          <a:cs typeface="Times New Roman"/>
                        </a:rPr>
                        <a:t>HRV Analysis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412750">
                <a:tc>
                  <a:txBody>
                    <a:bodyPr/>
                    <a:lstStyle/>
                    <a:p>
                      <a:pPr marL="0" marR="225425" algn="l">
                        <a:lnSpc>
                          <a:spcPct val="107000"/>
                        </a:lnSpc>
                        <a:spcBef>
                          <a:spcPts val="0"/>
                        </a:spcBef>
                        <a:spcAft>
                          <a:spcPts val="0"/>
                        </a:spcAft>
                      </a:pPr>
                      <a:r>
                        <a:rPr lang="en-IN" sz="1400" kern="1200" dirty="0">
                          <a:solidFill>
                            <a:schemeClr val="tx1"/>
                          </a:solidFill>
                          <a:latin typeface="Times New Roman"/>
                          <a:ea typeface="Calibri"/>
                          <a:cs typeface="Times New Roman"/>
                        </a:rPr>
                        <a:t>Y. Kaya </a:t>
                      </a:r>
                      <a:r>
                        <a:rPr lang="en-IN" sz="1400" kern="1200" baseline="0" dirty="0">
                          <a:solidFill>
                            <a:schemeClr val="tx1"/>
                          </a:solidFill>
                          <a:latin typeface="Times New Roman"/>
                          <a:ea typeface="Calibri"/>
                          <a:cs typeface="Times New Roman"/>
                        </a:rPr>
                        <a:t> e</a:t>
                      </a:r>
                      <a:r>
                        <a:rPr lang="en-IN" sz="1400" kern="1200" dirty="0">
                          <a:solidFill>
                            <a:schemeClr val="tx1"/>
                          </a:solidFill>
                          <a:latin typeface="Times New Roman"/>
                          <a:ea typeface="Calibri"/>
                          <a:cs typeface="Times New Roman"/>
                        </a:rPr>
                        <a:t>t al, Journal Biomedical Research,2017</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85%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No</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indent="0" algn="ctr">
                        <a:lnSpc>
                          <a:spcPct val="107000"/>
                        </a:lnSpc>
                        <a:spcBef>
                          <a:spcPts val="0"/>
                        </a:spcBef>
                        <a:spcAft>
                          <a:spcPts val="0"/>
                        </a:spcAft>
                      </a:pPr>
                      <a:r>
                        <a:rPr lang="en-IN" sz="1400" dirty="0">
                          <a:latin typeface="Times New Roman"/>
                          <a:ea typeface="Calibri"/>
                          <a:cs typeface="Times New Roman"/>
                        </a:rPr>
                        <a:t>NO</a:t>
                      </a:r>
                      <a:r>
                        <a:rPr lang="en-IN" sz="1400" baseline="0" dirty="0">
                          <a:latin typeface="Times New Roman"/>
                          <a:ea typeface="Calibri"/>
                          <a:cs typeface="Times New Roman"/>
                        </a:rPr>
                        <a:t> </a:t>
                      </a:r>
                      <a:r>
                        <a:rPr lang="en-IN" sz="1400" dirty="0">
                          <a:latin typeface="Times New Roman"/>
                          <a:ea typeface="Calibri"/>
                          <a:cs typeface="Times New Roman"/>
                        </a:rPr>
                        <a:t>DETECTED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a:latin typeface="Times New Roman"/>
                          <a:ea typeface="Calibri"/>
                          <a:cs typeface="Times New Roman"/>
                        </a:rPr>
                        <a:t>No</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9100">
                <a:tc>
                  <a:txBody>
                    <a:bodyPr/>
                    <a:lstStyle/>
                    <a:p>
                      <a:pPr marL="0" marR="225425" algn="l">
                        <a:lnSpc>
                          <a:spcPct val="107000"/>
                        </a:lnSpc>
                        <a:spcBef>
                          <a:spcPts val="0"/>
                        </a:spcBef>
                        <a:spcAft>
                          <a:spcPts val="0"/>
                        </a:spcAft>
                      </a:pPr>
                      <a:r>
                        <a:rPr lang="en-IN" sz="1400" kern="1200" dirty="0">
                          <a:solidFill>
                            <a:schemeClr val="tx1"/>
                          </a:solidFill>
                          <a:latin typeface="Times New Roman"/>
                          <a:ea typeface="Calibri"/>
                          <a:cs typeface="Times New Roman"/>
                        </a:rPr>
                        <a:t>Y. Kaya and H. Pehlivan, International Conference. on IEEE ,2015</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85.6%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a:latin typeface="Times New Roman"/>
                          <a:ea typeface="Calibri"/>
                          <a:cs typeface="Times New Roman"/>
                        </a:rPr>
                        <a:t>No</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NO DETECTED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a:latin typeface="Times New Roman"/>
                          <a:ea typeface="Calibri"/>
                          <a:cs typeface="Times New Roman"/>
                        </a:rPr>
                        <a:t>No</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750">
                <a:tc>
                  <a:txBody>
                    <a:bodyPr/>
                    <a:lstStyle/>
                    <a:p>
                      <a:pPr marL="0" marR="225425" indent="0" algn="l">
                        <a:lnSpc>
                          <a:spcPct val="107000"/>
                        </a:lnSpc>
                        <a:spcBef>
                          <a:spcPts val="0"/>
                        </a:spcBef>
                        <a:spcAft>
                          <a:spcPts val="0"/>
                        </a:spcAft>
                      </a:pPr>
                      <a:r>
                        <a:rPr lang="en-IN" sz="1400" kern="1200" dirty="0">
                          <a:solidFill>
                            <a:schemeClr val="tx1"/>
                          </a:solidFill>
                          <a:latin typeface="Times New Roman"/>
                          <a:ea typeface="Calibri"/>
                          <a:cs typeface="Times New Roman"/>
                        </a:rPr>
                        <a:t>M. S. Manikandan  et al, Journal Biomedical Signal Processing and Control,2012</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88%</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a:latin typeface="Times New Roman"/>
                          <a:ea typeface="Calibri"/>
                          <a:cs typeface="Times New Roman"/>
                        </a:rPr>
                        <a:t>No</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NO DETECTED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a:latin typeface="Times New Roman"/>
                          <a:ea typeface="Calibri"/>
                          <a:cs typeface="Times New Roman"/>
                        </a:rPr>
                        <a:t>YES</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4082">
                <a:tc>
                  <a:txBody>
                    <a:bodyPr/>
                    <a:lstStyle/>
                    <a:p>
                      <a:pPr marL="0" marR="225425" indent="0" algn="l" defTabSz="2675223" rtl="0" eaLnBrk="1" fontAlgn="auto" latinLnBrk="0" hangingPunct="1">
                        <a:lnSpc>
                          <a:spcPct val="107000"/>
                        </a:lnSpc>
                        <a:spcBef>
                          <a:spcPts val="0"/>
                        </a:spcBef>
                        <a:spcAft>
                          <a:spcPts val="0"/>
                        </a:spcAft>
                        <a:buClrTx/>
                        <a:buSzTx/>
                        <a:buFontTx/>
                        <a:buNone/>
                        <a:tabLst/>
                        <a:defRPr/>
                      </a:pPr>
                      <a:r>
                        <a:rPr lang="en-IN" sz="1400" kern="1200" dirty="0">
                          <a:solidFill>
                            <a:schemeClr val="tx1"/>
                          </a:solidFill>
                          <a:latin typeface="Times New Roman"/>
                          <a:ea typeface="Calibri"/>
                          <a:cs typeface="Times New Roman"/>
                        </a:rPr>
                        <a:t>H. Kaur and R. Rajni,Wireless Personal Communications, 2017. </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kern="1200" dirty="0">
                          <a:solidFill>
                            <a:schemeClr val="tx1"/>
                          </a:solidFill>
                          <a:latin typeface="Times New Roman"/>
                          <a:ea typeface="Calibri"/>
                          <a:cs typeface="Times New Roman"/>
                        </a:rPr>
                        <a:t>89%</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a:latin typeface="Times New Roman"/>
                          <a:ea typeface="Calibri"/>
                          <a:cs typeface="Times New Roman"/>
                        </a:rPr>
                        <a:t>No</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NO DETECTED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a:latin typeface="Times New Roman"/>
                          <a:ea typeface="Calibri"/>
                          <a:cs typeface="Times New Roman"/>
                        </a:rPr>
                        <a:t>No</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3771">
                <a:tc>
                  <a:txBody>
                    <a:bodyPr/>
                    <a:lstStyle/>
                    <a:p>
                      <a:pPr marL="0" marR="225425" algn="l">
                        <a:lnSpc>
                          <a:spcPct val="107000"/>
                        </a:lnSpc>
                        <a:spcBef>
                          <a:spcPts val="0"/>
                        </a:spcBef>
                        <a:spcAft>
                          <a:spcPts val="0"/>
                        </a:spcAft>
                      </a:pPr>
                      <a:r>
                        <a:rPr lang="en-IN" sz="1400" kern="1200" dirty="0">
                          <a:solidFill>
                            <a:schemeClr val="tx1"/>
                          </a:solidFill>
                          <a:latin typeface="Times New Roman"/>
                          <a:ea typeface="Calibri"/>
                          <a:cs typeface="Times New Roman"/>
                        </a:rPr>
                        <a:t>V. Verma and S. S Rathore, International Journal of Advances in Engineering &amp; Technology, 2015.</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kern="1200" dirty="0">
                          <a:solidFill>
                            <a:schemeClr val="tx1"/>
                          </a:solidFill>
                          <a:latin typeface="Times New Roman"/>
                          <a:ea typeface="Calibri"/>
                          <a:cs typeface="Times New Roman"/>
                        </a:rPr>
                        <a:t>90%</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YES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DETECTED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a:latin typeface="Times New Roman"/>
                          <a:ea typeface="Calibri"/>
                          <a:cs typeface="Times New Roman"/>
                        </a:rPr>
                        <a:t>YES</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200">
                <a:tc>
                  <a:txBody>
                    <a:bodyPr/>
                    <a:lstStyle/>
                    <a:p>
                      <a:pPr marL="0" marR="225425" algn="l">
                        <a:lnSpc>
                          <a:spcPct val="100000"/>
                        </a:lnSpc>
                        <a:spcBef>
                          <a:spcPts val="0"/>
                        </a:spcBef>
                        <a:spcAft>
                          <a:spcPts val="0"/>
                        </a:spcAft>
                      </a:pPr>
                      <a:r>
                        <a:rPr lang="en-IN" sz="1400" kern="1200" dirty="0">
                          <a:solidFill>
                            <a:schemeClr val="tx1"/>
                          </a:solidFill>
                          <a:latin typeface="Times New Roman"/>
                          <a:ea typeface="Calibri"/>
                          <a:cs typeface="Times New Roman"/>
                        </a:rPr>
                        <a:t>A. K. Dohare  et al, Computers &amp; Electrical Engineering, vol. 40, no. 5, pp. 1717– 1730, 2014</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91%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YES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  DETECTED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NO</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1661">
                <a:tc>
                  <a:txBody>
                    <a:bodyPr/>
                    <a:lstStyle/>
                    <a:p>
                      <a:pPr marL="0" marR="225425" indent="0" algn="l" defTabSz="2675223" rtl="0" eaLnBrk="1" fontAlgn="auto" latinLnBrk="0" hangingPunct="1">
                        <a:lnSpc>
                          <a:spcPct val="107000"/>
                        </a:lnSpc>
                        <a:spcBef>
                          <a:spcPts val="0"/>
                        </a:spcBef>
                        <a:spcAft>
                          <a:spcPts val="0"/>
                        </a:spcAft>
                        <a:buClrTx/>
                        <a:buSzTx/>
                        <a:buFontTx/>
                        <a:buNone/>
                        <a:tabLst/>
                        <a:defRPr/>
                      </a:pPr>
                      <a:r>
                        <a:rPr lang="en-IN" sz="1400" kern="1200" dirty="0">
                          <a:solidFill>
                            <a:schemeClr val="tx1"/>
                          </a:solidFill>
                          <a:latin typeface="Times New Roman"/>
                          <a:ea typeface="Calibri"/>
                          <a:cs typeface="Times New Roman"/>
                        </a:rPr>
                        <a:t>L. S. Sargar </a:t>
                      </a:r>
                      <a:r>
                        <a:rPr lang="en-IN" sz="1400" kern="1200" baseline="0" dirty="0">
                          <a:solidFill>
                            <a:schemeClr val="tx1"/>
                          </a:solidFill>
                          <a:latin typeface="Times New Roman"/>
                          <a:ea typeface="Calibri"/>
                          <a:cs typeface="Times New Roman"/>
                        </a:rPr>
                        <a:t> e</a:t>
                      </a:r>
                      <a:r>
                        <a:rPr lang="en-IN" sz="1400" kern="1200" dirty="0">
                          <a:solidFill>
                            <a:schemeClr val="tx1"/>
                          </a:solidFill>
                          <a:latin typeface="Times New Roman"/>
                          <a:ea typeface="Calibri"/>
                          <a:cs typeface="Times New Roman"/>
                        </a:rPr>
                        <a:t>t al, J. Healthcare Eng. 2017</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kern="1200" dirty="0">
                          <a:solidFill>
                            <a:schemeClr val="tx1"/>
                          </a:solidFill>
                          <a:latin typeface="Times New Roman"/>
                          <a:ea typeface="Calibri"/>
                          <a:cs typeface="Times New Roman"/>
                        </a:rPr>
                        <a:t>92.67%</a:t>
                      </a:r>
                      <a:endParaRPr lang="en-US" sz="14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a:latin typeface="Times New Roman"/>
                          <a:ea typeface="Calibri"/>
                          <a:cs typeface="Times New Roman"/>
                        </a:rPr>
                        <a:t>YES</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DETECTED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5425" algn="ctr">
                        <a:lnSpc>
                          <a:spcPct val="107000"/>
                        </a:lnSpc>
                        <a:spcBef>
                          <a:spcPts val="0"/>
                        </a:spcBef>
                        <a:spcAft>
                          <a:spcPts val="0"/>
                        </a:spcAft>
                      </a:pPr>
                      <a:r>
                        <a:rPr lang="en-IN" sz="1400" dirty="0">
                          <a:latin typeface="Times New Roman"/>
                          <a:ea typeface="Calibri"/>
                          <a:cs typeface="Times New Roman"/>
                        </a:rPr>
                        <a:t>YES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9100">
                <a:tc>
                  <a:txBody>
                    <a:bodyPr/>
                    <a:lstStyle/>
                    <a:p>
                      <a:pPr marL="0" marR="225425" algn="l">
                        <a:lnSpc>
                          <a:spcPct val="100000"/>
                        </a:lnSpc>
                        <a:spcBef>
                          <a:spcPts val="0"/>
                        </a:spcBef>
                        <a:spcAft>
                          <a:spcPts val="0"/>
                        </a:spcAft>
                      </a:pPr>
                      <a:r>
                        <a:rPr lang="en-IN" sz="1400" b="1" dirty="0">
                          <a:solidFill>
                            <a:srgbClr val="FF0000"/>
                          </a:solidFill>
                          <a:latin typeface="Times New Roman"/>
                          <a:ea typeface="Calibri"/>
                          <a:cs typeface="Times New Roman"/>
                        </a:rPr>
                        <a:t>  Proposed work</a:t>
                      </a:r>
                      <a:endParaRPr lang="en-US" sz="14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225425" algn="ctr">
                        <a:lnSpc>
                          <a:spcPct val="100000"/>
                        </a:lnSpc>
                        <a:spcBef>
                          <a:spcPts val="0"/>
                        </a:spcBef>
                        <a:spcAft>
                          <a:spcPts val="0"/>
                        </a:spcAft>
                      </a:pPr>
                      <a:r>
                        <a:rPr lang="en-IN" sz="1400" b="1" dirty="0">
                          <a:solidFill>
                            <a:srgbClr val="FF0000"/>
                          </a:solidFill>
                          <a:latin typeface="Times New Roman"/>
                          <a:ea typeface="Calibri"/>
                          <a:cs typeface="Times New Roman"/>
                        </a:rPr>
                        <a:t>  96.87%</a:t>
                      </a:r>
                      <a:endParaRPr lang="en-US" sz="14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225425" algn="ctr">
                        <a:lnSpc>
                          <a:spcPct val="100000"/>
                        </a:lnSpc>
                        <a:spcBef>
                          <a:spcPts val="0"/>
                        </a:spcBef>
                        <a:spcAft>
                          <a:spcPts val="0"/>
                        </a:spcAft>
                      </a:pPr>
                      <a:r>
                        <a:rPr lang="en-IN" sz="1400" b="1" dirty="0">
                          <a:solidFill>
                            <a:srgbClr val="FF0000"/>
                          </a:solidFill>
                          <a:latin typeface="Times New Roman"/>
                          <a:ea typeface="Calibri"/>
                          <a:cs typeface="Times New Roman"/>
                        </a:rPr>
                        <a:t>YES</a:t>
                      </a:r>
                      <a:endParaRPr lang="en-US" sz="14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225425" algn="ctr">
                        <a:lnSpc>
                          <a:spcPct val="100000"/>
                        </a:lnSpc>
                        <a:spcBef>
                          <a:spcPts val="0"/>
                        </a:spcBef>
                        <a:spcAft>
                          <a:spcPts val="0"/>
                        </a:spcAft>
                      </a:pPr>
                      <a:r>
                        <a:rPr lang="en-IN" sz="1400" b="1" dirty="0">
                          <a:solidFill>
                            <a:srgbClr val="FF0000"/>
                          </a:solidFill>
                          <a:latin typeface="Times New Roman"/>
                          <a:ea typeface="Calibri"/>
                          <a:cs typeface="Times New Roman"/>
                        </a:rPr>
                        <a:t>DETECTED</a:t>
                      </a:r>
                      <a:endParaRPr lang="en-US" sz="14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225425" algn="ctr">
                        <a:lnSpc>
                          <a:spcPct val="100000"/>
                        </a:lnSpc>
                        <a:spcBef>
                          <a:spcPts val="0"/>
                        </a:spcBef>
                        <a:spcAft>
                          <a:spcPts val="0"/>
                        </a:spcAft>
                      </a:pPr>
                      <a:r>
                        <a:rPr lang="en-IN" sz="1400" b="1" dirty="0">
                          <a:solidFill>
                            <a:srgbClr val="FF0000"/>
                          </a:solidFill>
                          <a:latin typeface="Times New Roman"/>
                          <a:ea typeface="Calibri"/>
                          <a:cs typeface="Times New Roman"/>
                        </a:rPr>
                        <a:t>YES</a:t>
                      </a:r>
                      <a:endParaRPr lang="en-US" sz="14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8"/>
                  </a:ext>
                </a:extLst>
              </a:tr>
            </a:tbl>
          </a:graphicData>
        </a:graphic>
      </p:graphicFrame>
      <p:sp>
        <p:nvSpPr>
          <p:cNvPr id="39" name="Text Placeholder 38"/>
          <p:cNvSpPr>
            <a:spLocks noGrp="1"/>
          </p:cNvSpPr>
          <p:nvPr>
            <p:ph type="body" sz="quarter" idx="185"/>
          </p:nvPr>
        </p:nvSpPr>
        <p:spPr>
          <a:xfrm>
            <a:off x="1272210" y="232386"/>
            <a:ext cx="27399756" cy="880241"/>
          </a:xfrm>
        </p:spPr>
        <p:txBody>
          <a:bodyPr/>
          <a:lstStyle/>
          <a:p>
            <a:r>
              <a:rPr lang="en-US" dirty="0"/>
              <a:t>An Efficient Designing of IIR Filter for ECG Signal Classification Using MATLAB</a:t>
            </a:r>
          </a:p>
        </p:txBody>
      </p:sp>
    </p:spTree>
    <p:extLst>
      <p:ext uri="{BB962C8B-B14F-4D97-AF65-F5344CB8AC3E}">
        <p14:creationId xmlns:p14="http://schemas.microsoft.com/office/powerpoint/2010/main" val="1381810819"/>
      </p:ext>
    </p:extLst>
  </p:cSld>
  <p:clrMapOvr>
    <a:masterClrMapping/>
  </p:clrMapOvr>
</p:sld>
</file>

<file path=ppt/theme/theme1.xml><?xml version="1.0" encoding="utf-8"?>
<a:theme xmlns:a="http://schemas.openxmlformats.org/drawingml/2006/main" name="PosterPresentations.com-36x60-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474</TotalTime>
  <Words>1229</Words>
  <Application>Microsoft Office PowerPoint</Application>
  <PresentationFormat>Custom</PresentationFormat>
  <Paragraphs>137</Paragraphs>
  <Slides>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vt:i4>
      </vt:variant>
    </vt:vector>
  </HeadingPairs>
  <TitlesOfParts>
    <vt:vector size="11" baseType="lpstr">
      <vt:lpstr>Arial</vt:lpstr>
      <vt:lpstr>Arial Black</vt:lpstr>
      <vt:lpstr>Calibri</vt:lpstr>
      <vt:lpstr>Times New Roman</vt:lpstr>
      <vt:lpstr>Trebuchet MS</vt:lpstr>
      <vt:lpstr>Wingdings</vt:lpstr>
      <vt:lpstr>PosterPresentations.com-36x60-Template</vt:lpstr>
      <vt:lpstr>Without Quick Guides</vt:lpstr>
      <vt:lpstr>3 Columns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krishna b</cp:lastModifiedBy>
  <cp:revision>71</cp:revision>
  <dcterms:created xsi:type="dcterms:W3CDTF">2012-02-06T18:46:22Z</dcterms:created>
  <dcterms:modified xsi:type="dcterms:W3CDTF">2023-02-10T09:07:12Z</dcterms:modified>
</cp:coreProperties>
</file>