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918400" cy="438912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6600"/>
    <a:srgbClr val="0033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3" autoAdjust="0"/>
    <p:restoredTop sz="94799" autoAdjust="0"/>
  </p:normalViewPr>
  <p:slideViewPr>
    <p:cSldViewPr>
      <p:cViewPr>
        <p:scale>
          <a:sx n="28" d="100"/>
          <a:sy n="28" d="100"/>
        </p:scale>
        <p:origin x="580" y="12"/>
      </p:cViewPr>
      <p:guideLst>
        <p:guide orient="horz" pos="13824"/>
        <p:guide pos="1036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3BE76-F126-4171-8612-5E70C334505A}" type="datetimeFigureOut">
              <a:rPr lang="en-US" smtClean="0"/>
              <a:pPr/>
              <a:t>2/13/2023</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D408D-6F06-4FF8-8085-1E71A57C18DC}" type="slidenum">
              <a:rPr lang="en-US" smtClean="0"/>
              <a:pPr/>
              <a:t>‹#›</a:t>
            </a:fld>
            <a:endParaRPr lang="en-US"/>
          </a:p>
        </p:txBody>
      </p:sp>
    </p:spTree>
    <p:extLst>
      <p:ext uri="{BB962C8B-B14F-4D97-AF65-F5344CB8AC3E}">
        <p14:creationId xmlns:p14="http://schemas.microsoft.com/office/powerpoint/2010/main" val="3795352743"/>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D408D-6F06-4FF8-8085-1E71A57C18DC}" type="slidenum">
              <a:rPr lang="en-US" smtClean="0"/>
              <a:pPr/>
              <a:t>1</a:t>
            </a:fld>
            <a:endParaRPr lang="en-US"/>
          </a:p>
        </p:txBody>
      </p:sp>
    </p:spTree>
    <p:extLst>
      <p:ext uri="{BB962C8B-B14F-4D97-AF65-F5344CB8AC3E}">
        <p14:creationId xmlns:p14="http://schemas.microsoft.com/office/powerpoint/2010/main" val="103198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3"/>
            <a:ext cx="27980640" cy="9408160"/>
          </a:xfrm>
        </p:spPr>
        <p:txBody>
          <a:bodyPr/>
          <a:lstStyle/>
          <a:p>
            <a:r>
              <a:rPr lang="en-US"/>
              <a:t>Click to edit Master title style</a:t>
            </a:r>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686"/>
            <a:ext cx="7406640" cy="37449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1757686"/>
            <a:ext cx="21671280" cy="37449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8204163"/>
            <a:ext cx="27980640" cy="871728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2600327" y="18602966"/>
            <a:ext cx="27980640" cy="960119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10241283"/>
            <a:ext cx="14538960" cy="2896616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10241283"/>
            <a:ext cx="14538960" cy="2896616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9824723"/>
            <a:ext cx="14544677"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1645920" y="13919200"/>
            <a:ext cx="14544677"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9824723"/>
            <a:ext cx="14550390"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16722092" y="13919200"/>
            <a:ext cx="14550390"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747520"/>
            <a:ext cx="10829927" cy="743712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2870180" y="1747523"/>
            <a:ext cx="18402300" cy="3745992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9184643"/>
            <a:ext cx="10829927" cy="3002280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0"/>
            <a:ext cx="19751040" cy="3627123"/>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6452237" y="3921760"/>
            <a:ext cx="19751040" cy="2633472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6452237" y="34350963"/>
            <a:ext cx="19751040" cy="515111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1645920" y="10241283"/>
            <a:ext cx="29626560" cy="28966163"/>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D8BD707-D9CF-40AE-B4C6-C98DA3205C09}" type="datetimeFigureOut">
              <a:rPr lang="en-US" smtClean="0"/>
              <a:pPr/>
              <a:t>2/13/2023</a:t>
            </a:fld>
            <a:endParaRPr lang="en-US"/>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11079407" y="17317556"/>
            <a:ext cx="10058400" cy="24600284"/>
          </a:xfrm>
          <a:prstGeom prst="rect">
            <a:avLst/>
          </a:prstGeom>
          <a:noFill/>
          <a:ln>
            <a:solidFill>
              <a:schemeClr val="accent4">
                <a:lumMod val="50000"/>
              </a:schemeClr>
            </a:solidFill>
          </a:ln>
        </p:spPr>
        <p:txBody>
          <a:bodyPr wrap="none" rtlCol="0" anchor="t" anchorCtr="0">
            <a:noAutofit/>
          </a:bodyPr>
          <a:lstStyle/>
          <a:p>
            <a:endParaRPr lang="en-US" sz="5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 name="TextBox 10"/>
          <p:cNvSpPr txBox="1"/>
          <p:nvPr/>
        </p:nvSpPr>
        <p:spPr>
          <a:xfrm>
            <a:off x="11186101" y="6471926"/>
            <a:ext cx="9982259" cy="1073752"/>
          </a:xfrm>
          <a:prstGeom prst="rect">
            <a:avLst/>
          </a:prstGeom>
          <a:solidFill>
            <a:schemeClr val="accent4">
              <a:lumMod val="75000"/>
            </a:schemeClr>
          </a:solidFill>
          <a:ln>
            <a:solidFill>
              <a:schemeClr val="accent4">
                <a:lumMod val="50000"/>
              </a:schemeClr>
            </a:solidFill>
          </a:ln>
        </p:spPr>
        <p:txBody>
          <a:bodyPr wrap="none" rtlCol="0" anchor="ctr" anchorCtr="0">
            <a:noAutofit/>
          </a:bodyPr>
          <a:lstStyle/>
          <a:p>
            <a:pPr algn="ctr"/>
            <a:r>
              <a:rPr lang="en-US" sz="5400" dirty="0">
                <a:solidFill>
                  <a:schemeClr val="bg1"/>
                </a:solidFill>
                <a:latin typeface="Arial" panose="020B0604020202020204" pitchFamily="34" charset="0"/>
                <a:cs typeface="Arial" panose="020B0604020202020204" pitchFamily="34" charset="0"/>
              </a:rPr>
              <a:t>3. DESIGN IMPLEMENTATION</a:t>
            </a:r>
          </a:p>
        </p:txBody>
      </p:sp>
      <p:grpSp>
        <p:nvGrpSpPr>
          <p:cNvPr id="29" name="Group 28"/>
          <p:cNvGrpSpPr/>
          <p:nvPr/>
        </p:nvGrpSpPr>
        <p:grpSpPr>
          <a:xfrm>
            <a:off x="937341" y="6269932"/>
            <a:ext cx="10058400" cy="9149037"/>
            <a:chOff x="914400" y="6400800"/>
            <a:chExt cx="10058400" cy="9149037"/>
          </a:xfrm>
        </p:grpSpPr>
        <p:sp>
          <p:nvSpPr>
            <p:cNvPr id="8" name="TextBox 7"/>
            <p:cNvSpPr txBox="1"/>
            <p:nvPr/>
          </p:nvSpPr>
          <p:spPr>
            <a:xfrm>
              <a:off x="914400" y="6400800"/>
              <a:ext cx="10058400" cy="914400"/>
            </a:xfrm>
            <a:prstGeom prst="rect">
              <a:avLst/>
            </a:prstGeom>
            <a:solidFill>
              <a:schemeClr val="accent4">
                <a:lumMod val="75000"/>
              </a:schemeClr>
            </a:solidFill>
            <a:ln>
              <a:solidFill>
                <a:schemeClr val="accent4">
                  <a:lumMod val="50000"/>
                </a:schemeClr>
              </a:solidFill>
            </a:ln>
          </p:spPr>
          <p:txBody>
            <a:bodyPr wrap="none" lIns="457200" rtlCol="0" anchor="ctr" anchorCtr="0">
              <a:noAutofit/>
            </a:bodyPr>
            <a:lstStyle/>
            <a:p>
              <a:pPr algn="ctr"/>
              <a:r>
                <a:rPr lang="en-US" sz="5400" dirty="0">
                  <a:solidFill>
                    <a:schemeClr val="bg1"/>
                  </a:solidFill>
                  <a:latin typeface="Arial" panose="020B0604020202020204" pitchFamily="34" charset="0"/>
                  <a:cs typeface="Arial" panose="020B0604020202020204" pitchFamily="34" charset="0"/>
                </a:rPr>
                <a:t>1. INTRODUCTION</a:t>
              </a:r>
            </a:p>
          </p:txBody>
        </p:sp>
        <p:sp>
          <p:nvSpPr>
            <p:cNvPr id="13" name="TextBox 12"/>
            <p:cNvSpPr txBox="1"/>
            <p:nvPr/>
          </p:nvSpPr>
          <p:spPr>
            <a:xfrm>
              <a:off x="914400" y="7543800"/>
              <a:ext cx="10058400" cy="8006037"/>
            </a:xfrm>
            <a:prstGeom prst="rect">
              <a:avLst/>
            </a:prstGeom>
            <a:noFill/>
            <a:ln>
              <a:solidFill>
                <a:schemeClr val="accent4">
                  <a:lumMod val="50000"/>
                </a:schemeClr>
              </a:solidFill>
            </a:ln>
          </p:spPr>
          <p:txBody>
            <a:bodyPr wrap="square" lIns="457200" tIns="457200" rIns="457200" rtlCol="0" anchor="t" anchorCtr="0">
              <a:noAutofit/>
            </a:bodyPr>
            <a:lstStyle/>
            <a:p>
              <a:pPr marL="685800" indent="-685800">
                <a:spcAft>
                  <a:spcPts val="600"/>
                </a:spcAft>
                <a:buFont typeface="Arial" panose="020B0604020202020204" pitchFamily="34" charset="0"/>
                <a:buChar char="•"/>
              </a:pPr>
              <a:r>
                <a:rPr lang="en-IN" sz="4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 PLL is used in all SOC devices, it has a negative feedback loop that controls the phase of the output signal with the input signal along with phase error</a:t>
              </a: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indent="-685800">
                <a:spcAft>
                  <a:spcPts val="600"/>
                </a:spcAft>
                <a:buFont typeface="Arial" panose="020B0604020202020204" pitchFamily="34" charset="0"/>
                <a:buChar char="•"/>
              </a:pP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It mainly consists of four blocks called phase frequency detector, charge </a:t>
              </a:r>
              <a:r>
                <a:rPr lang="en-IN" sz="4800" dirty="0">
                  <a:latin typeface="Times New Roman" panose="02020603050405020304" pitchFamily="18" charset="0"/>
                  <a:ea typeface="Calibri" panose="020F0502020204030204" pitchFamily="34" charset="0"/>
                  <a:cs typeface="Times New Roman" panose="02020603050405020304" pitchFamily="18" charset="0"/>
                </a:rPr>
                <a:t>p</a:t>
              </a: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ump with </a:t>
              </a:r>
              <a:r>
                <a:rPr lang="en-IN" sz="4800" dirty="0">
                  <a:latin typeface="Times New Roman" panose="02020603050405020304" pitchFamily="18" charset="0"/>
                  <a:ea typeface="Calibri" panose="020F0502020204030204" pitchFamily="34" charset="0"/>
                  <a:cs typeface="Times New Roman" panose="02020603050405020304" pitchFamily="18" charset="0"/>
                </a:rPr>
                <a:t>l</a:t>
              </a: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ow pass Filter, a voltage controlled oscillator and a frequency </a:t>
              </a:r>
              <a:r>
                <a:rPr lang="en-IN" sz="4800" dirty="0">
                  <a:latin typeface="Times New Roman" panose="02020603050405020304" pitchFamily="18" charset="0"/>
                  <a:ea typeface="Calibri" panose="020F0502020204030204" pitchFamily="34" charset="0"/>
                  <a:cs typeface="Times New Roman" panose="02020603050405020304" pitchFamily="18" charset="0"/>
                </a:rPr>
                <a:t>d</a:t>
              </a: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ivider.</a:t>
              </a:r>
            </a:p>
            <a:p>
              <a:pPr marL="685800" indent="-685800">
                <a:spcAft>
                  <a:spcPts val="600"/>
                </a:spcAft>
                <a:buFont typeface="Arial" panose="020B0604020202020204" pitchFamily="34" charset="0"/>
                <a:buChar char="•"/>
              </a:pPr>
              <a:endParaRPr lang="en-US" sz="4800" dirty="0">
                <a:solidFill>
                  <a:schemeClr val="accent2"/>
                </a:solidFill>
                <a:latin typeface="Arial" panose="020B0604020202020204" pitchFamily="34" charset="0"/>
                <a:cs typeface="Arial" panose="020B0604020202020204" pitchFamily="34" charset="0"/>
              </a:endParaRPr>
            </a:p>
          </p:txBody>
        </p:sp>
      </p:grpSp>
      <p:sp>
        <p:nvSpPr>
          <p:cNvPr id="48" name="TextBox 47"/>
          <p:cNvSpPr txBox="1"/>
          <p:nvPr/>
        </p:nvSpPr>
        <p:spPr>
          <a:xfrm>
            <a:off x="810180" y="16805738"/>
            <a:ext cx="10058400" cy="25112102"/>
          </a:xfrm>
          <a:prstGeom prst="rect">
            <a:avLst/>
          </a:prstGeom>
          <a:noFill/>
          <a:ln>
            <a:solidFill>
              <a:schemeClr val="accent4">
                <a:lumMod val="50000"/>
              </a:schemeClr>
            </a:solidFill>
          </a:ln>
        </p:spPr>
        <p:txBody>
          <a:bodyPr wrap="square" lIns="457200" tIns="457200" rIns="457200" rtlCol="0" anchor="t" anchorCtr="0">
            <a:normAutofit/>
          </a:bodyPr>
          <a:lstStyle/>
          <a:p>
            <a:pPr algn="just">
              <a:buFont typeface="Wingdings" pitchFamily="2" charset="2"/>
              <a:buChar char="Ø"/>
            </a:pPr>
            <a:endParaRPr lang="en-US" sz="4800" dirty="0">
              <a:latin typeface="Arial" panose="020B0604020202020204" pitchFamily="34" charset="0"/>
              <a:cs typeface="Arial" panose="020B0604020202020204" pitchFamily="34" charset="0"/>
            </a:endParaRPr>
          </a:p>
        </p:txBody>
      </p:sp>
      <p:sp>
        <p:nvSpPr>
          <p:cNvPr id="50" name="TextBox 49"/>
          <p:cNvSpPr txBox="1"/>
          <p:nvPr/>
        </p:nvSpPr>
        <p:spPr>
          <a:xfrm>
            <a:off x="21526175" y="19498267"/>
            <a:ext cx="10694983" cy="715855"/>
          </a:xfrm>
          <a:prstGeom prst="rect">
            <a:avLst/>
          </a:prstGeom>
          <a:solidFill>
            <a:schemeClr val="accent4">
              <a:lumMod val="75000"/>
            </a:schemeClr>
          </a:solidFill>
          <a:ln>
            <a:solidFill>
              <a:schemeClr val="accent4">
                <a:lumMod val="50000"/>
              </a:schemeClr>
            </a:solidFill>
          </a:ln>
        </p:spPr>
        <p:txBody>
          <a:bodyPr wrap="none" rtlCol="0" anchor="ctr" anchorCtr="0">
            <a:noAutofit/>
          </a:bodyPr>
          <a:lstStyle/>
          <a:p>
            <a:pPr algn="ctr"/>
            <a:r>
              <a:rPr lang="en-US" sz="5400" dirty="0">
                <a:solidFill>
                  <a:schemeClr val="bg1"/>
                </a:solidFill>
                <a:latin typeface="Arial" panose="020B0604020202020204" pitchFamily="34" charset="0"/>
                <a:cs typeface="Arial" panose="020B0604020202020204" pitchFamily="34" charset="0"/>
              </a:rPr>
              <a:t>6. CONCLUSION</a:t>
            </a:r>
          </a:p>
        </p:txBody>
      </p:sp>
      <p:sp>
        <p:nvSpPr>
          <p:cNvPr id="77" name="TextBox 76"/>
          <p:cNvSpPr txBox="1"/>
          <p:nvPr/>
        </p:nvSpPr>
        <p:spPr>
          <a:xfrm>
            <a:off x="857469" y="15665912"/>
            <a:ext cx="10058400" cy="914400"/>
          </a:xfrm>
          <a:prstGeom prst="rect">
            <a:avLst/>
          </a:prstGeom>
          <a:solidFill>
            <a:schemeClr val="accent4">
              <a:lumMod val="75000"/>
            </a:schemeClr>
          </a:solidFill>
          <a:ln>
            <a:solidFill>
              <a:schemeClr val="accent4">
                <a:lumMod val="50000"/>
              </a:schemeClr>
            </a:solidFill>
          </a:ln>
        </p:spPr>
        <p:txBody>
          <a:bodyPr wrap="none" lIns="457200" rtlCol="0" anchor="ctr" anchorCtr="0">
            <a:noAutofit/>
          </a:bodyPr>
          <a:lstStyle/>
          <a:p>
            <a:pPr algn="ctr"/>
            <a:r>
              <a:rPr lang="en-US" sz="5400" dirty="0">
                <a:solidFill>
                  <a:schemeClr val="bg1"/>
                </a:solidFill>
                <a:latin typeface="Arial" panose="020B0604020202020204" pitchFamily="34" charset="0"/>
                <a:cs typeface="Arial" panose="020B0604020202020204" pitchFamily="34" charset="0"/>
              </a:rPr>
              <a:t>2. METHODOLOGY</a:t>
            </a:r>
          </a:p>
        </p:txBody>
      </p:sp>
      <p:sp>
        <p:nvSpPr>
          <p:cNvPr id="41" name="Rectangle 40"/>
          <p:cNvSpPr/>
          <p:nvPr/>
        </p:nvSpPr>
        <p:spPr>
          <a:xfrm>
            <a:off x="582917" y="423673"/>
            <a:ext cx="31623001" cy="4939665"/>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algn="l"/>
            <a:endParaRPr lang="en-US" dirty="0">
              <a:latin typeface="Arial" panose="020B0604020202020204" pitchFamily="34" charset="0"/>
              <a:cs typeface="Arial" pitchFamily="34" charset="0"/>
            </a:endParaRPr>
          </a:p>
        </p:txBody>
      </p:sp>
      <p:sp>
        <p:nvSpPr>
          <p:cNvPr id="34" name="Rectangle 33"/>
          <p:cNvSpPr/>
          <p:nvPr/>
        </p:nvSpPr>
        <p:spPr>
          <a:xfrm>
            <a:off x="937342" y="704434"/>
            <a:ext cx="29759854" cy="3662541"/>
          </a:xfrm>
          <a:prstGeom prst="rect">
            <a:avLst/>
          </a:prstGeom>
        </p:spPr>
        <p:txBody>
          <a:bodyPr wrap="square">
            <a:spAutoFit/>
          </a:bodyPr>
          <a:lstStyle/>
          <a:p>
            <a:pPr algn="ctr">
              <a:spcBef>
                <a:spcPct val="0"/>
              </a:spcBef>
            </a:pPr>
            <a:r>
              <a:rPr lang="en-IN" sz="8800" b="1" dirty="0">
                <a:solidFill>
                  <a:schemeClr val="bg1"/>
                </a:solidFill>
                <a:latin typeface="Times New Roman" panose="02020603050405020304" pitchFamily="18" charset="0"/>
                <a:cs typeface="Times New Roman" panose="02020603050405020304" pitchFamily="18" charset="0"/>
              </a:rPr>
              <a:t>LOW POWER PHASE LOCKED LOOP</a:t>
            </a:r>
          </a:p>
          <a:p>
            <a:pPr algn="ctr">
              <a:spcBef>
                <a:spcPct val="0"/>
              </a:spcBef>
            </a:pPr>
            <a:r>
              <a:rPr lang="en-US" sz="4800" dirty="0">
                <a:solidFill>
                  <a:schemeClr val="bg1"/>
                </a:solidFill>
                <a:latin typeface="Times New Roman" panose="02020603050405020304" pitchFamily="18" charset="0"/>
                <a:cs typeface="Times New Roman" panose="02020603050405020304" pitchFamily="18" charset="0"/>
              </a:rPr>
              <a:t>Chandra Keerthi Pothina , Chella Santhosh , </a:t>
            </a:r>
            <a:r>
              <a:rPr lang="en-US" sz="4800" dirty="0" err="1">
                <a:solidFill>
                  <a:schemeClr val="bg1"/>
                </a:solidFill>
                <a:latin typeface="Times New Roman" panose="02020603050405020304" pitchFamily="18" charset="0"/>
                <a:cs typeface="Times New Roman" panose="02020603050405020304" pitchFamily="18" charset="0"/>
              </a:rPr>
              <a:t>Ngangbam</a:t>
            </a:r>
            <a:r>
              <a:rPr lang="en-US" sz="4800" dirty="0">
                <a:solidFill>
                  <a:schemeClr val="bg1"/>
                </a:solidFill>
                <a:latin typeface="Times New Roman" panose="02020603050405020304" pitchFamily="18" charset="0"/>
                <a:cs typeface="Times New Roman" panose="02020603050405020304" pitchFamily="18" charset="0"/>
              </a:rPr>
              <a:t> </a:t>
            </a:r>
            <a:r>
              <a:rPr lang="en-US" sz="4800" dirty="0" err="1">
                <a:solidFill>
                  <a:schemeClr val="bg1"/>
                </a:solidFill>
                <a:latin typeface="Times New Roman" panose="02020603050405020304" pitchFamily="18" charset="0"/>
                <a:cs typeface="Times New Roman" panose="02020603050405020304" pitchFamily="18" charset="0"/>
              </a:rPr>
              <a:t>Phalguni</a:t>
            </a:r>
            <a:r>
              <a:rPr lang="en-US" sz="4800" dirty="0">
                <a:solidFill>
                  <a:schemeClr val="bg1"/>
                </a:solidFill>
                <a:latin typeface="Times New Roman" panose="02020603050405020304" pitchFamily="18" charset="0"/>
                <a:cs typeface="Times New Roman" panose="02020603050405020304" pitchFamily="18" charset="0"/>
              </a:rPr>
              <a:t> Singh , </a:t>
            </a:r>
            <a:r>
              <a:rPr lang="en-US" sz="4800" dirty="0" err="1">
                <a:solidFill>
                  <a:schemeClr val="bg1"/>
                </a:solidFill>
                <a:latin typeface="Times New Roman" panose="02020603050405020304" pitchFamily="18" charset="0"/>
                <a:cs typeface="Times New Roman" panose="02020603050405020304" pitchFamily="18" charset="0"/>
              </a:rPr>
              <a:t>M.Ravi</a:t>
            </a:r>
            <a:r>
              <a:rPr lang="en-US" sz="4800" dirty="0">
                <a:solidFill>
                  <a:schemeClr val="bg1"/>
                </a:solidFill>
                <a:latin typeface="Times New Roman" panose="02020603050405020304" pitchFamily="18" charset="0"/>
                <a:cs typeface="Times New Roman" panose="02020603050405020304" pitchFamily="18" charset="0"/>
              </a:rPr>
              <a:t> Kumar   and J Lakshmi Prasanna</a:t>
            </a:r>
          </a:p>
          <a:p>
            <a:pPr algn="ctr">
              <a:spcBef>
                <a:spcPct val="0"/>
              </a:spcBef>
            </a:pPr>
            <a:endParaRPr lang="en-IN" sz="4800" dirty="0">
              <a:solidFill>
                <a:schemeClr val="bg1"/>
              </a:solidFill>
              <a:latin typeface="Times New Roman" panose="02020603050405020304" pitchFamily="18" charset="0"/>
              <a:cs typeface="Times New Roman" panose="02020603050405020304" pitchFamily="18" charset="0"/>
            </a:endParaRPr>
          </a:p>
          <a:p>
            <a:pPr algn="ctr">
              <a:spcBef>
                <a:spcPct val="0"/>
              </a:spcBef>
            </a:pPr>
            <a:r>
              <a:rPr lang="en-IN" sz="4800" dirty="0">
                <a:solidFill>
                  <a:schemeClr val="bg1"/>
                </a:solidFill>
                <a:latin typeface="Times New Roman" panose="02020603050405020304" pitchFamily="18" charset="0"/>
                <a:cs typeface="Times New Roman" panose="02020603050405020304" pitchFamily="18" charset="0"/>
              </a:rPr>
              <a:t>Department of Electronics and Communication, Koneru Lakshmaiah Education Foundation, Guntur India</a:t>
            </a:r>
          </a:p>
        </p:txBody>
      </p:sp>
      <p:grpSp>
        <p:nvGrpSpPr>
          <p:cNvPr id="32" name="Group 31"/>
          <p:cNvGrpSpPr/>
          <p:nvPr/>
        </p:nvGrpSpPr>
        <p:grpSpPr>
          <a:xfrm>
            <a:off x="685799" y="5577840"/>
            <a:ext cx="31623001" cy="365760"/>
            <a:chOff x="685799" y="5577840"/>
            <a:chExt cx="31623001" cy="365760"/>
          </a:xfrm>
        </p:grpSpPr>
        <p:sp>
          <p:nvSpPr>
            <p:cNvPr id="54" name="Rectangle 53"/>
            <p:cNvSpPr/>
            <p:nvPr/>
          </p:nvSpPr>
          <p:spPr>
            <a:xfrm>
              <a:off x="11226799" y="5577840"/>
              <a:ext cx="10541000" cy="365760"/>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Rectangle 54"/>
            <p:cNvSpPr/>
            <p:nvPr/>
          </p:nvSpPr>
          <p:spPr>
            <a:xfrm>
              <a:off x="685799" y="5577840"/>
              <a:ext cx="10541000" cy="365760"/>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7" name="Rectangle 56"/>
            <p:cNvSpPr/>
            <p:nvPr/>
          </p:nvSpPr>
          <p:spPr>
            <a:xfrm>
              <a:off x="21767800" y="5577840"/>
              <a:ext cx="10541000"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3" name="Rounded Rectangle 2"/>
          <p:cNvSpPr/>
          <p:nvPr/>
        </p:nvSpPr>
        <p:spPr>
          <a:xfrm>
            <a:off x="228600" y="319445"/>
            <a:ext cx="32299276" cy="43063923"/>
          </a:xfrm>
          <a:prstGeom prst="roundRect">
            <a:avLst>
              <a:gd name="adj" fmla="val 2052"/>
            </a:avLst>
          </a:prstGeom>
          <a:noFill/>
          <a:ln w="317500" cmpd="thickThi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TextBox 52"/>
          <p:cNvSpPr txBox="1"/>
          <p:nvPr/>
        </p:nvSpPr>
        <p:spPr>
          <a:xfrm>
            <a:off x="11326321" y="7624016"/>
            <a:ext cx="9911720" cy="9544832"/>
          </a:xfrm>
          <a:prstGeom prst="rect">
            <a:avLst/>
          </a:prstGeom>
          <a:noFill/>
          <a:ln>
            <a:solidFill>
              <a:schemeClr val="accent4">
                <a:lumMod val="50000"/>
              </a:schemeClr>
            </a:solidFill>
          </a:ln>
        </p:spPr>
        <p:txBody>
          <a:bodyPr wrap="square" lIns="457200" tIns="457200" rIns="457200" rtlCol="0" anchor="t" anchorCtr="0">
            <a:normAutofit/>
          </a:bodyPr>
          <a:lstStyle/>
          <a:p>
            <a:pPr algn="just"/>
            <a:r>
              <a:rPr lang="en-US" sz="3600" dirty="0">
                <a:latin typeface="Arial" pitchFamily="34" charset="0"/>
                <a:cs typeface="Arial" panose="020B0604020202020204" pitchFamily="34" charset="0"/>
              </a:rPr>
              <a:t> </a:t>
            </a:r>
          </a:p>
        </p:txBody>
      </p:sp>
      <p:sp>
        <p:nvSpPr>
          <p:cNvPr id="18" name="Right Arrow 17"/>
          <p:cNvSpPr/>
          <p:nvPr/>
        </p:nvSpPr>
        <p:spPr>
          <a:xfrm>
            <a:off x="23545800" y="13258800"/>
            <a:ext cx="45719"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21454738" y="6419629"/>
            <a:ext cx="10655200" cy="2339660"/>
          </a:xfrm>
          <a:prstGeom prst="rect">
            <a:avLst/>
          </a:prstGeom>
          <a:solidFill>
            <a:schemeClr val="accent4">
              <a:lumMod val="75000"/>
            </a:schemeClr>
          </a:solidFill>
          <a:ln>
            <a:solidFill>
              <a:schemeClr val="accent4">
                <a:lumMod val="50000"/>
              </a:schemeClr>
            </a:solidFill>
          </a:ln>
        </p:spPr>
        <p:txBody>
          <a:bodyPr wrap="none" lIns="457200" rtlCol="0" anchor="ctr" anchorCtr="0">
            <a:noAutofit/>
          </a:bodyPr>
          <a:lstStyle/>
          <a:p>
            <a:pPr algn="ctr">
              <a:defRPr/>
            </a:pPr>
            <a:endParaRPr lang="en-US" sz="5400" dirty="0">
              <a:solidFill>
                <a:schemeClr val="bg1"/>
              </a:solidFill>
              <a:latin typeface="Arial" panose="020B0604020202020204" pitchFamily="34" charset="0"/>
              <a:cs typeface="Arial" panose="020B0604020202020204" pitchFamily="34" charset="0"/>
            </a:endParaRPr>
          </a:p>
        </p:txBody>
      </p:sp>
      <p:sp>
        <p:nvSpPr>
          <p:cNvPr id="61" name="TextBox 60"/>
          <p:cNvSpPr txBox="1"/>
          <p:nvPr/>
        </p:nvSpPr>
        <p:spPr>
          <a:xfrm>
            <a:off x="21373862" y="20441396"/>
            <a:ext cx="10694981" cy="6628057"/>
          </a:xfrm>
          <a:prstGeom prst="rect">
            <a:avLst/>
          </a:prstGeom>
          <a:noFill/>
          <a:ln>
            <a:solidFill>
              <a:schemeClr val="accent4">
                <a:lumMod val="50000"/>
              </a:schemeClr>
            </a:solidFill>
          </a:ln>
        </p:spPr>
        <p:txBody>
          <a:bodyPr wrap="none" rtlCol="0" anchor="t" anchorCtr="0">
            <a:noAutofit/>
          </a:bodyPr>
          <a:lstStyle/>
          <a:p>
            <a:endParaRPr lang="en-US" sz="5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TextBox 4"/>
          <p:cNvSpPr txBox="1"/>
          <p:nvPr/>
        </p:nvSpPr>
        <p:spPr>
          <a:xfrm>
            <a:off x="849557" y="17186732"/>
            <a:ext cx="9642682" cy="15727382"/>
          </a:xfrm>
          <a:prstGeom prst="rect">
            <a:avLst/>
          </a:prstGeom>
          <a:noFill/>
        </p:spPr>
        <p:txBody>
          <a:bodyPr wrap="square" rtlCol="0">
            <a:spAutoFit/>
          </a:bodyPr>
          <a:lstStyle/>
          <a:p>
            <a:pPr marL="571500" indent="-571500" algn="just">
              <a:spcBef>
                <a:spcPts val="1200"/>
              </a:spcBef>
              <a:buFont typeface="Arial" panose="020B0604020202020204" pitchFamily="34" charset="0"/>
              <a:buChar char="•"/>
              <a:defRPr/>
            </a:pPr>
            <a:r>
              <a:rPr lang="en-IN" sz="4800" dirty="0">
                <a:latin typeface="Times New Roman" panose="02020603050405020304" pitchFamily="18" charset="0"/>
                <a:ea typeface="Calibri" panose="020F0502020204030204" pitchFamily="34" charset="0"/>
                <a:cs typeface="Times New Roman" panose="02020603050405020304" pitchFamily="18" charset="0"/>
              </a:rPr>
              <a:t>A</a:t>
            </a: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 PLL is designed using 90 nm CMOS technology node with 1.8V supply voltage. </a:t>
            </a:r>
          </a:p>
          <a:p>
            <a:pPr marL="571500" indent="-571500" algn="just">
              <a:spcBef>
                <a:spcPts val="1200"/>
              </a:spcBef>
              <a:buFont typeface="Arial" panose="020B0604020202020204" pitchFamily="34" charset="0"/>
              <a:buChar char="•"/>
              <a:defRPr/>
            </a:pP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PLL design has power consumption as low as 194.26µW with better transient analysis and DC analysis in an analog-to-digital environment.</a:t>
            </a:r>
          </a:p>
          <a:p>
            <a:pPr marL="571500" indent="-571500" algn="just">
              <a:spcBef>
                <a:spcPts val="1200"/>
              </a:spcBef>
              <a:buFont typeface="Arial" panose="020B0604020202020204" pitchFamily="34" charset="0"/>
              <a:buChar char="•"/>
              <a:defRPr/>
            </a:pP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The proposed PLL design provides the best solution for many applications where a PLL is required due to its high performance but has to be accommodated in less area and low power consumption than state-of-the-art methods.</a:t>
            </a:r>
          </a:p>
          <a:p>
            <a:pPr marL="571500" indent="-571500" algn="just">
              <a:spcBef>
                <a:spcPts val="1200"/>
              </a:spcBef>
              <a:buFont typeface="Arial" panose="020B0604020202020204" pitchFamily="34" charset="0"/>
              <a:buChar char="•"/>
              <a:defRPr/>
            </a:pPr>
            <a:endParaRPr lang="en-US" sz="4400" dirty="0">
              <a:latin typeface="Arial" panose="020B0604020202020204" pitchFamily="34" charset="0"/>
              <a:cs typeface="Arial" panose="020B0604020202020204" pitchFamily="34" charset="0"/>
            </a:endParaRPr>
          </a:p>
          <a:p>
            <a:pPr marL="571500" indent="-571500" algn="just">
              <a:spcBef>
                <a:spcPts val="1200"/>
              </a:spcBef>
              <a:buFont typeface="Wingdings" panose="05000000000000000000" pitchFamily="2" charset="2"/>
              <a:buChar char="Ø"/>
              <a:defRPr/>
            </a:pPr>
            <a:endParaRPr lang="en-US" sz="4400" dirty="0">
              <a:latin typeface="Arial" panose="020B0604020202020204" pitchFamily="34" charset="0"/>
              <a:cs typeface="Arial" panose="020B0604020202020204" pitchFamily="34" charset="0"/>
            </a:endParaRPr>
          </a:p>
          <a:p>
            <a:pPr marL="571500" indent="-571500" algn="just">
              <a:spcBef>
                <a:spcPts val="1200"/>
              </a:spcBef>
              <a:buFont typeface="Wingdings" panose="05000000000000000000" pitchFamily="2" charset="2"/>
              <a:buChar char="Ø"/>
              <a:defRPr/>
            </a:pPr>
            <a:endParaRPr lang="en-US" sz="4400" dirty="0">
              <a:latin typeface="Arial" panose="020B0604020202020204" pitchFamily="34" charset="0"/>
              <a:cs typeface="Arial" panose="020B0604020202020204" pitchFamily="34" charset="0"/>
            </a:endParaRPr>
          </a:p>
          <a:p>
            <a:pPr marL="571500" indent="-571500" algn="just">
              <a:spcBef>
                <a:spcPts val="1200"/>
              </a:spcBef>
              <a:buFont typeface="Wingdings" panose="05000000000000000000" pitchFamily="2" charset="2"/>
              <a:buChar char="Ø"/>
              <a:defRPr/>
            </a:pPr>
            <a:endParaRPr lang="en-US" sz="4400" dirty="0">
              <a:latin typeface="Arial" panose="020B0604020202020204" pitchFamily="34" charset="0"/>
              <a:cs typeface="Arial" panose="020B0604020202020204" pitchFamily="34" charset="0"/>
            </a:endParaRPr>
          </a:p>
          <a:p>
            <a:pPr algn="just">
              <a:spcBef>
                <a:spcPts val="1200"/>
              </a:spcBef>
              <a:defRPr/>
            </a:pPr>
            <a:endParaRPr lang="en-US" sz="4400" dirty="0">
              <a:latin typeface="Arial" panose="020B0604020202020204" pitchFamily="34" charset="0"/>
              <a:cs typeface="Arial" panose="020B0604020202020204" pitchFamily="34" charset="0"/>
            </a:endParaRPr>
          </a:p>
          <a:p>
            <a:pPr algn="just">
              <a:spcBef>
                <a:spcPts val="1200"/>
              </a:spcBef>
              <a:defRPr/>
            </a:pPr>
            <a:endParaRPr lang="en-US" sz="4400" dirty="0">
              <a:latin typeface="Arial" panose="020B0604020202020204" pitchFamily="34" charset="0"/>
              <a:cs typeface="Arial" panose="020B0604020202020204" pitchFamily="34" charset="0"/>
            </a:endParaRPr>
          </a:p>
        </p:txBody>
      </p:sp>
      <p:sp>
        <p:nvSpPr>
          <p:cNvPr id="63" name="Text Box 15"/>
          <p:cNvSpPr txBox="1">
            <a:spLocks noChangeArrowheads="1"/>
          </p:cNvSpPr>
          <p:nvPr/>
        </p:nvSpPr>
        <p:spPr bwMode="auto">
          <a:xfrm>
            <a:off x="21327791" y="28665688"/>
            <a:ext cx="10743508" cy="13797751"/>
          </a:xfrm>
          <a:prstGeom prst="rect">
            <a:avLst/>
          </a:prstGeom>
          <a:solidFill>
            <a:schemeClr val="bg1"/>
          </a:solidFill>
          <a:ln w="12700">
            <a:solidFill>
              <a:schemeClr val="accent4">
                <a:lumMod val="50000"/>
              </a:schemeClr>
            </a:solidFill>
            <a:miter lim="800000"/>
            <a:headEnd/>
            <a:tailEnd/>
          </a:ln>
        </p:spPr>
        <p:txBody>
          <a:bodyPr lIns="914400" tIns="457200" rIns="914400" bIns="914400"/>
          <a:lstStyle/>
          <a:p>
            <a:pPr marL="500063" indent="-500063">
              <a:spcBef>
                <a:spcPct val="10000"/>
              </a:spcBef>
            </a:pPr>
            <a:endParaRPr lang="en-US" sz="2000" dirty="0">
              <a:latin typeface="Times New Roman" pitchFamily="18" charset="0"/>
            </a:endParaRPr>
          </a:p>
        </p:txBody>
      </p:sp>
      <p:sp>
        <p:nvSpPr>
          <p:cNvPr id="64" name="TextBox 63"/>
          <p:cNvSpPr txBox="1"/>
          <p:nvPr/>
        </p:nvSpPr>
        <p:spPr>
          <a:xfrm>
            <a:off x="21253281" y="27591887"/>
            <a:ext cx="10694983" cy="854898"/>
          </a:xfrm>
          <a:prstGeom prst="rect">
            <a:avLst/>
          </a:prstGeom>
          <a:solidFill>
            <a:schemeClr val="accent4">
              <a:lumMod val="75000"/>
            </a:schemeClr>
          </a:solidFill>
          <a:ln>
            <a:solidFill>
              <a:schemeClr val="accent4">
                <a:lumMod val="50000"/>
              </a:schemeClr>
            </a:solidFill>
          </a:ln>
        </p:spPr>
        <p:txBody>
          <a:bodyPr wrap="none" rtlCol="0" anchor="ctr" anchorCtr="0">
            <a:noAutofit/>
          </a:bodyPr>
          <a:lstStyle/>
          <a:p>
            <a:pPr algn="ctr"/>
            <a:r>
              <a:rPr lang="en-US" sz="5400" dirty="0">
                <a:solidFill>
                  <a:schemeClr val="bg1"/>
                </a:solidFill>
                <a:latin typeface="Arial" panose="020B0604020202020204" pitchFamily="34" charset="0"/>
                <a:cs typeface="Arial" panose="020B0604020202020204" pitchFamily="34" charset="0"/>
              </a:rPr>
              <a:t>7. References</a:t>
            </a:r>
          </a:p>
        </p:txBody>
      </p:sp>
      <p:sp>
        <p:nvSpPr>
          <p:cNvPr id="68" name="Text Box 13"/>
          <p:cNvSpPr txBox="1"/>
          <p:nvPr/>
        </p:nvSpPr>
        <p:spPr>
          <a:xfrm>
            <a:off x="11688701" y="15488412"/>
            <a:ext cx="9255392" cy="131661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4000" dirty="0">
                <a:effectLst/>
                <a:latin typeface="Times New Roman" panose="02020603050405020304" pitchFamily="18" charset="0"/>
                <a:ea typeface="Calibri"/>
                <a:cs typeface="Times New Roman" panose="02020603050405020304" pitchFamily="18" charset="0"/>
              </a:rPr>
              <a:t>Fig 2</a:t>
            </a:r>
            <a:r>
              <a:rPr lang="en-US" sz="4000" dirty="0">
                <a:latin typeface="Times New Roman" panose="02020603050405020304" pitchFamily="18" charset="0"/>
                <a:ea typeface="Calibri"/>
                <a:cs typeface="Times New Roman" panose="02020603050405020304" pitchFamily="18" charset="0"/>
              </a:rPr>
              <a:t>. Schematic of Phase frequency detector</a:t>
            </a:r>
            <a:endParaRPr lang="en-US" sz="4000" dirty="0">
              <a:effectLst/>
              <a:latin typeface="Times New Roman" panose="02020603050405020304" pitchFamily="18" charset="0"/>
              <a:ea typeface="Calibri"/>
              <a:cs typeface="Times New Roman" panose="02020603050405020304" pitchFamily="18" charset="0"/>
            </a:endParaRPr>
          </a:p>
        </p:txBody>
      </p:sp>
      <p:sp>
        <p:nvSpPr>
          <p:cNvPr id="76" name="Text Box 13"/>
          <p:cNvSpPr txBox="1"/>
          <p:nvPr/>
        </p:nvSpPr>
        <p:spPr>
          <a:xfrm>
            <a:off x="11570487" y="25182618"/>
            <a:ext cx="9872976" cy="16165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4000" dirty="0">
                <a:effectLst/>
                <a:latin typeface="Times New Roman" panose="02020603050405020304" pitchFamily="18" charset="0"/>
                <a:ea typeface="Calibri"/>
                <a:cs typeface="Times New Roman" panose="02020603050405020304" pitchFamily="18" charset="0"/>
              </a:rPr>
              <a:t>Fig 3</a:t>
            </a:r>
            <a:r>
              <a:rPr lang="en-US" sz="4000" dirty="0">
                <a:latin typeface="Times New Roman" panose="02020603050405020304" pitchFamily="18" charset="0"/>
                <a:ea typeface="Calibri"/>
                <a:cs typeface="Times New Roman" panose="02020603050405020304" pitchFamily="18" charset="0"/>
              </a:rPr>
              <a:t>. Charge pump with low pass filter</a:t>
            </a:r>
            <a:endParaRPr lang="en-US" sz="4000" dirty="0">
              <a:effectLst/>
              <a:latin typeface="Times New Roman" panose="02020603050405020304" pitchFamily="18" charset="0"/>
              <a:ea typeface="Calibri"/>
              <a:cs typeface="Times New Roman" panose="02020603050405020304" pitchFamily="18" charset="0"/>
            </a:endParaRPr>
          </a:p>
        </p:txBody>
      </p:sp>
      <p:sp>
        <p:nvSpPr>
          <p:cNvPr id="80" name="Text Box 13"/>
          <p:cNvSpPr txBox="1"/>
          <p:nvPr/>
        </p:nvSpPr>
        <p:spPr>
          <a:xfrm>
            <a:off x="11618699" y="32778359"/>
            <a:ext cx="9872976" cy="148759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4000" dirty="0">
                <a:effectLst/>
                <a:latin typeface="Times New Roman" panose="02020603050405020304" pitchFamily="18" charset="0"/>
                <a:ea typeface="Calibri"/>
                <a:cs typeface="Times New Roman" panose="02020603050405020304" pitchFamily="18" charset="0"/>
              </a:rPr>
              <a:t>Fig </a:t>
            </a:r>
            <a:r>
              <a:rPr lang="en-US" sz="4000" dirty="0">
                <a:latin typeface="Times New Roman" panose="02020603050405020304" pitchFamily="18" charset="0"/>
                <a:ea typeface="Calibri"/>
                <a:cs typeface="Times New Roman" panose="02020603050405020304" pitchFamily="18" charset="0"/>
              </a:rPr>
              <a:t>4. Schematic of voltage controlled oscillator</a:t>
            </a:r>
            <a:endParaRPr lang="en-US" sz="4000" dirty="0">
              <a:effectLst/>
              <a:latin typeface="Times New Roman" panose="02020603050405020304" pitchFamily="18" charset="0"/>
              <a:ea typeface="Calibri"/>
              <a:cs typeface="Times New Roman" panose="02020603050405020304" pitchFamily="18" charset="0"/>
            </a:endParaRPr>
          </a:p>
        </p:txBody>
      </p:sp>
      <p:sp>
        <p:nvSpPr>
          <p:cNvPr id="81" name="Text Box 13"/>
          <p:cNvSpPr txBox="1"/>
          <p:nvPr/>
        </p:nvSpPr>
        <p:spPr>
          <a:xfrm>
            <a:off x="11334480" y="40971740"/>
            <a:ext cx="9872976" cy="80146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4000" dirty="0">
                <a:effectLst/>
                <a:latin typeface="Times New Roman" panose="02020603050405020304" pitchFamily="18" charset="0"/>
                <a:ea typeface="Calibri"/>
                <a:cs typeface="Times New Roman" panose="02020603050405020304" pitchFamily="18" charset="0"/>
              </a:rPr>
              <a:t>Fig </a:t>
            </a:r>
            <a:r>
              <a:rPr lang="en-US" sz="4000" dirty="0">
                <a:latin typeface="Times New Roman" panose="02020603050405020304" pitchFamily="18" charset="0"/>
                <a:ea typeface="Calibri"/>
                <a:cs typeface="Times New Roman" panose="02020603050405020304" pitchFamily="18" charset="0"/>
              </a:rPr>
              <a:t>5. Schematic of frequency divider</a:t>
            </a:r>
            <a:endParaRPr lang="en-US" sz="4000" dirty="0">
              <a:effectLst/>
              <a:latin typeface="Times New Roman" panose="02020603050405020304" pitchFamily="18" charset="0"/>
              <a:ea typeface="Calibri"/>
              <a:cs typeface="Times New Roman" panose="02020603050405020304" pitchFamily="18" charset="0"/>
            </a:endParaRPr>
          </a:p>
        </p:txBody>
      </p:sp>
      <p:sp>
        <p:nvSpPr>
          <p:cNvPr id="70" name="Text Box 13"/>
          <p:cNvSpPr txBox="1"/>
          <p:nvPr/>
        </p:nvSpPr>
        <p:spPr>
          <a:xfrm rot="5400000">
            <a:off x="17578352" y="37509276"/>
            <a:ext cx="5771759" cy="365196"/>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4000" dirty="0">
              <a:effectLst/>
              <a:latin typeface="Arial" panose="020B0604020202020204" pitchFamily="34" charset="0"/>
              <a:ea typeface="Calibri"/>
              <a:cs typeface="Arial" panose="020B0604020202020204" pitchFamily="34" charset="0"/>
            </a:endParaRPr>
          </a:p>
        </p:txBody>
      </p:sp>
      <p:sp>
        <p:nvSpPr>
          <p:cNvPr id="109" name="Rectangle 108"/>
          <p:cNvSpPr/>
          <p:nvPr/>
        </p:nvSpPr>
        <p:spPr>
          <a:xfrm>
            <a:off x="11676633" y="39700200"/>
            <a:ext cx="5994992" cy="210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TextBox 147"/>
          <p:cNvSpPr txBox="1"/>
          <p:nvPr/>
        </p:nvSpPr>
        <p:spPr>
          <a:xfrm>
            <a:off x="17773681" y="9393590"/>
            <a:ext cx="1778607" cy="523220"/>
          </a:xfrm>
          <a:prstGeom prst="rect">
            <a:avLst/>
          </a:prstGeom>
          <a:noFill/>
        </p:spPr>
        <p:txBody>
          <a:bodyPr wrap="square" rtlCol="0">
            <a:spAutoFit/>
          </a:bodyPr>
          <a:lstStyle/>
          <a:p>
            <a:r>
              <a:rPr lang="en-GB" sz="2800" dirty="0">
                <a:solidFill>
                  <a:schemeClr val="bg1"/>
                </a:solidFill>
              </a:rPr>
              <a:t> (</a:t>
            </a:r>
            <a:r>
              <a:rPr lang="el-GR" sz="2800" dirty="0">
                <a:solidFill>
                  <a:schemeClr val="bg1"/>
                </a:solidFill>
              </a:rPr>
              <a:t>ϵ</a:t>
            </a:r>
            <a:r>
              <a:rPr lang="en-GB" sz="2800" baseline="-25000" dirty="0">
                <a:solidFill>
                  <a:schemeClr val="bg1"/>
                </a:solidFill>
              </a:rPr>
              <a:t>r </a:t>
            </a:r>
            <a:r>
              <a:rPr lang="en-GB" sz="2800" dirty="0">
                <a:solidFill>
                  <a:schemeClr val="bg1"/>
                </a:solidFill>
              </a:rPr>
              <a:t>= 4.4)</a:t>
            </a:r>
          </a:p>
        </p:txBody>
      </p:sp>
      <p:pic>
        <p:nvPicPr>
          <p:cNvPr id="14" name="Picture 13">
            <a:extLst>
              <a:ext uri="{FF2B5EF4-FFF2-40B4-BE49-F238E27FC236}">
                <a16:creationId xmlns:a16="http://schemas.microsoft.com/office/drawing/2014/main" id="{B16466E0-C5E8-61F7-15A3-59D070AF51F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493" t="7380" r="2406" b="5535"/>
          <a:stretch/>
        </p:blipFill>
        <p:spPr bwMode="auto">
          <a:xfrm>
            <a:off x="1075915" y="28423593"/>
            <a:ext cx="9462167" cy="7705771"/>
          </a:xfrm>
          <a:prstGeom prst="rect">
            <a:avLst/>
          </a:prstGeom>
          <a:noFill/>
          <a:ln>
            <a:noFill/>
          </a:ln>
          <a:extLst>
            <a:ext uri="{53640926-AAD7-44D8-BBD7-CCE9431645EC}">
              <a14:shadowObscured xmlns:a14="http://schemas.microsoft.com/office/drawing/2010/main"/>
            </a:ext>
          </a:extLst>
        </p:spPr>
      </p:pic>
      <p:sp>
        <p:nvSpPr>
          <p:cNvPr id="16" name="TextBox 15">
            <a:extLst>
              <a:ext uri="{FF2B5EF4-FFF2-40B4-BE49-F238E27FC236}">
                <a16:creationId xmlns:a16="http://schemas.microsoft.com/office/drawing/2014/main" id="{03F9A697-51EF-07A2-EA54-EE96E5A7F423}"/>
              </a:ext>
            </a:extLst>
          </p:cNvPr>
          <p:cNvSpPr txBox="1"/>
          <p:nvPr/>
        </p:nvSpPr>
        <p:spPr>
          <a:xfrm>
            <a:off x="1556197" y="37516349"/>
            <a:ext cx="8519241" cy="3785652"/>
          </a:xfrm>
          <a:prstGeom prst="rect">
            <a:avLst/>
          </a:prstGeom>
          <a:noFill/>
        </p:spPr>
        <p:txBody>
          <a:bodyPr wrap="square" rtlCol="0">
            <a:spAutoFit/>
          </a:bodyPr>
          <a:lstStyle/>
          <a:p>
            <a:pPr marL="571500" indent="-571500">
              <a:buFont typeface="Arial" panose="020B0604020202020204" pitchFamily="34" charset="0"/>
              <a:buChar char="•"/>
            </a:pPr>
            <a:r>
              <a:rPr lang="en-IN" sz="4800" dirty="0">
                <a:latin typeface="Times New Roman" panose="02020603050405020304" pitchFamily="18" charset="0"/>
                <a:cs typeface="Times New Roman" panose="02020603050405020304" pitchFamily="18" charset="0"/>
              </a:rPr>
              <a:t>Low power consumption, low area has been achieved by optimising the design of individual components of the PLL circuit.</a:t>
            </a:r>
          </a:p>
        </p:txBody>
      </p:sp>
      <p:sp>
        <p:nvSpPr>
          <p:cNvPr id="17" name="TextBox 16">
            <a:extLst>
              <a:ext uri="{FF2B5EF4-FFF2-40B4-BE49-F238E27FC236}">
                <a16:creationId xmlns:a16="http://schemas.microsoft.com/office/drawing/2014/main" id="{FE79429C-568C-9515-ECCF-C88D7C4ECA5D}"/>
              </a:ext>
            </a:extLst>
          </p:cNvPr>
          <p:cNvSpPr txBox="1"/>
          <p:nvPr/>
        </p:nvSpPr>
        <p:spPr>
          <a:xfrm>
            <a:off x="2673023" y="36376308"/>
            <a:ext cx="6587036" cy="707886"/>
          </a:xfrm>
          <a:prstGeom prst="rect">
            <a:avLst/>
          </a:prstGeom>
          <a:noFill/>
        </p:spPr>
        <p:txBody>
          <a:bodyPr wrap="square" rtlCol="0">
            <a:spAutoFit/>
          </a:bodyPr>
          <a:lstStyle/>
          <a:p>
            <a:r>
              <a:rPr lang="en-IN" sz="4000" dirty="0">
                <a:latin typeface="Times New Roman" panose="02020603050405020304" pitchFamily="18" charset="0"/>
                <a:cs typeface="Times New Roman" panose="02020603050405020304" pitchFamily="18" charset="0"/>
              </a:rPr>
              <a:t>Fig 1. Block diagram of PLL</a:t>
            </a:r>
          </a:p>
        </p:txBody>
      </p:sp>
      <p:pic>
        <p:nvPicPr>
          <p:cNvPr id="23" name="Picture 22">
            <a:extLst>
              <a:ext uri="{FF2B5EF4-FFF2-40B4-BE49-F238E27FC236}">
                <a16:creationId xmlns:a16="http://schemas.microsoft.com/office/drawing/2014/main" id="{9FE1E521-4541-B464-A62E-CA86FC98DD97}"/>
              </a:ext>
            </a:extLst>
          </p:cNvPr>
          <p:cNvPicPr>
            <a:picLocks noChangeAspect="1"/>
          </p:cNvPicPr>
          <p:nvPr/>
        </p:nvPicPr>
        <p:blipFill>
          <a:blip r:embed="rId4"/>
          <a:stretch>
            <a:fillRect/>
          </a:stretch>
        </p:blipFill>
        <p:spPr>
          <a:xfrm>
            <a:off x="11520974" y="7684300"/>
            <a:ext cx="9809425" cy="7584903"/>
          </a:xfrm>
          <a:prstGeom prst="rect">
            <a:avLst/>
          </a:prstGeom>
        </p:spPr>
      </p:pic>
      <p:pic>
        <p:nvPicPr>
          <p:cNvPr id="27" name="Picture 26">
            <a:extLst>
              <a:ext uri="{FF2B5EF4-FFF2-40B4-BE49-F238E27FC236}">
                <a16:creationId xmlns:a16="http://schemas.microsoft.com/office/drawing/2014/main" id="{8DB5C6E5-2DE2-26E7-AE9B-69261C764BDB}"/>
              </a:ext>
            </a:extLst>
          </p:cNvPr>
          <p:cNvPicPr>
            <a:picLocks noChangeAspect="1"/>
          </p:cNvPicPr>
          <p:nvPr/>
        </p:nvPicPr>
        <p:blipFill>
          <a:blip r:embed="rId5"/>
          <a:stretch>
            <a:fillRect/>
          </a:stretch>
        </p:blipFill>
        <p:spPr>
          <a:xfrm>
            <a:off x="11226799" y="17399495"/>
            <a:ext cx="9717293" cy="7530940"/>
          </a:xfrm>
          <a:prstGeom prst="rect">
            <a:avLst/>
          </a:prstGeom>
        </p:spPr>
      </p:pic>
      <p:pic>
        <p:nvPicPr>
          <p:cNvPr id="28" name="Picture 27">
            <a:extLst>
              <a:ext uri="{FF2B5EF4-FFF2-40B4-BE49-F238E27FC236}">
                <a16:creationId xmlns:a16="http://schemas.microsoft.com/office/drawing/2014/main" id="{AECCB7D5-7012-17DA-72C2-003A6FDA82AD}"/>
              </a:ext>
            </a:extLst>
          </p:cNvPr>
          <p:cNvPicPr>
            <a:picLocks noChangeAspect="1"/>
          </p:cNvPicPr>
          <p:nvPr/>
        </p:nvPicPr>
        <p:blipFill>
          <a:blip r:embed="rId6"/>
          <a:stretch>
            <a:fillRect/>
          </a:stretch>
        </p:blipFill>
        <p:spPr>
          <a:xfrm>
            <a:off x="11278658" y="25945443"/>
            <a:ext cx="9849882" cy="6751015"/>
          </a:xfrm>
          <a:prstGeom prst="rect">
            <a:avLst/>
          </a:prstGeom>
        </p:spPr>
      </p:pic>
      <p:pic>
        <p:nvPicPr>
          <p:cNvPr id="30" name="Picture 29">
            <a:extLst>
              <a:ext uri="{FF2B5EF4-FFF2-40B4-BE49-F238E27FC236}">
                <a16:creationId xmlns:a16="http://schemas.microsoft.com/office/drawing/2014/main" id="{6E39765E-FF81-6573-6F76-A115511CA6FE}"/>
              </a:ext>
            </a:extLst>
          </p:cNvPr>
          <p:cNvPicPr>
            <a:picLocks noChangeAspect="1"/>
          </p:cNvPicPr>
          <p:nvPr/>
        </p:nvPicPr>
        <p:blipFill>
          <a:blip r:embed="rId7"/>
          <a:stretch>
            <a:fillRect/>
          </a:stretch>
        </p:blipFill>
        <p:spPr>
          <a:xfrm>
            <a:off x="11278658" y="34304051"/>
            <a:ext cx="9665434" cy="6572072"/>
          </a:xfrm>
          <a:prstGeom prst="rect">
            <a:avLst/>
          </a:prstGeom>
        </p:spPr>
      </p:pic>
      <p:sp>
        <p:nvSpPr>
          <p:cNvPr id="33" name="TextBox 32">
            <a:extLst>
              <a:ext uri="{FF2B5EF4-FFF2-40B4-BE49-F238E27FC236}">
                <a16:creationId xmlns:a16="http://schemas.microsoft.com/office/drawing/2014/main" id="{84F0E33D-4225-F5FF-CA51-66B3DEE3AF51}"/>
              </a:ext>
            </a:extLst>
          </p:cNvPr>
          <p:cNvSpPr txBox="1"/>
          <p:nvPr/>
        </p:nvSpPr>
        <p:spPr>
          <a:xfrm>
            <a:off x="21626101" y="6315981"/>
            <a:ext cx="10597077" cy="2400657"/>
          </a:xfrm>
          <a:prstGeom prst="rect">
            <a:avLst/>
          </a:prstGeom>
          <a:noFill/>
        </p:spPr>
        <p:txBody>
          <a:bodyPr wrap="square" rtlCol="0">
            <a:spAutoFit/>
          </a:bodyPr>
          <a:lstStyle/>
          <a:p>
            <a:r>
              <a:rPr lang="en-IN" sz="5000" dirty="0">
                <a:solidFill>
                  <a:schemeClr val="bg1"/>
                </a:solidFill>
                <a:latin typeface="Arial" panose="020B0604020202020204" pitchFamily="34" charset="0"/>
                <a:cs typeface="Arial" panose="020B0604020202020204" pitchFamily="34" charset="0"/>
              </a:rPr>
              <a:t>5. COMPARISON BETWEEN PROPOSED AND EXISITNG PLL DESIGN</a:t>
            </a:r>
          </a:p>
        </p:txBody>
      </p:sp>
      <p:graphicFrame>
        <p:nvGraphicFramePr>
          <p:cNvPr id="40" name="Table 39">
            <a:extLst>
              <a:ext uri="{FF2B5EF4-FFF2-40B4-BE49-F238E27FC236}">
                <a16:creationId xmlns:a16="http://schemas.microsoft.com/office/drawing/2014/main" id="{A83D2C73-242C-388D-B94C-11B344456235}"/>
              </a:ext>
            </a:extLst>
          </p:cNvPr>
          <p:cNvGraphicFramePr>
            <a:graphicFrameLocks noGrp="1"/>
          </p:cNvGraphicFramePr>
          <p:nvPr>
            <p:extLst>
              <p:ext uri="{D42A27DB-BD31-4B8C-83A1-F6EECF244321}">
                <p14:modId xmlns:p14="http://schemas.microsoft.com/office/powerpoint/2010/main" val="2098867651"/>
              </p:ext>
            </p:extLst>
          </p:nvPr>
        </p:nvGraphicFramePr>
        <p:xfrm>
          <a:off x="21384984" y="8872692"/>
          <a:ext cx="10838193" cy="10175413"/>
        </p:xfrm>
        <a:graphic>
          <a:graphicData uri="http://schemas.openxmlformats.org/drawingml/2006/table">
            <a:tbl>
              <a:tblPr firstRow="1" firstCol="1" bandRow="1">
                <a:tableStyleId>{00A15C55-8517-42AA-B614-E9B94910E393}</a:tableStyleId>
              </a:tblPr>
              <a:tblGrid>
                <a:gridCol w="4246664">
                  <a:extLst>
                    <a:ext uri="{9D8B030D-6E8A-4147-A177-3AD203B41FA5}">
                      <a16:colId xmlns:a16="http://schemas.microsoft.com/office/drawing/2014/main" val="20000"/>
                    </a:ext>
                  </a:extLst>
                </a:gridCol>
                <a:gridCol w="2876605">
                  <a:extLst>
                    <a:ext uri="{9D8B030D-6E8A-4147-A177-3AD203B41FA5}">
                      <a16:colId xmlns:a16="http://schemas.microsoft.com/office/drawing/2014/main" val="20004"/>
                    </a:ext>
                  </a:extLst>
                </a:gridCol>
                <a:gridCol w="3714924">
                  <a:extLst>
                    <a:ext uri="{9D8B030D-6E8A-4147-A177-3AD203B41FA5}">
                      <a16:colId xmlns:a16="http://schemas.microsoft.com/office/drawing/2014/main" val="20005"/>
                    </a:ext>
                  </a:extLst>
                </a:gridCol>
              </a:tblGrid>
              <a:tr h="1236051">
                <a:tc>
                  <a:txBody>
                    <a:bodyPr/>
                    <a:lstStyle/>
                    <a:p>
                      <a:pPr marL="0" marR="0" algn="ctr">
                        <a:lnSpc>
                          <a:spcPct val="105000"/>
                        </a:lnSpc>
                        <a:spcBef>
                          <a:spcPts val="0"/>
                        </a:spcBef>
                        <a:spcAft>
                          <a:spcPts val="800"/>
                        </a:spcAft>
                      </a:pPr>
                      <a:r>
                        <a:rPr lang="en-US" sz="3200" dirty="0">
                          <a:solidFill>
                            <a:schemeClr val="bg1"/>
                          </a:solidFill>
                          <a:effectLst/>
                          <a:latin typeface="Arial" panose="020B0604020202020204" pitchFamily="34" charset="0"/>
                          <a:cs typeface="Arial" panose="020B0604020202020204" pitchFamily="34" charset="0"/>
                        </a:rPr>
                        <a:t> </a:t>
                      </a:r>
                      <a:endParaRPr lang="en-US" sz="320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3200" dirty="0">
                          <a:solidFill>
                            <a:schemeClr val="bg1"/>
                          </a:solidFill>
                          <a:effectLst/>
                          <a:latin typeface="Arial" panose="020B0604020202020204" pitchFamily="34" charset="0"/>
                          <a:cs typeface="Arial" panose="020B0604020202020204" pitchFamily="34" charset="0"/>
                        </a:rPr>
                        <a:t>Existing PLL</a:t>
                      </a:r>
                    </a:p>
                  </a:txBody>
                  <a:tcPr marL="68580" marR="68580" marT="0" marB="0"/>
                </a:tc>
                <a:tc>
                  <a:txBody>
                    <a:bodyPr/>
                    <a:lstStyle/>
                    <a:p>
                      <a:pPr marL="0" marR="0" algn="ctr">
                        <a:lnSpc>
                          <a:spcPct val="150000"/>
                        </a:lnSpc>
                        <a:spcBef>
                          <a:spcPts val="0"/>
                        </a:spcBef>
                        <a:spcAft>
                          <a:spcPts val="0"/>
                        </a:spcAft>
                      </a:pPr>
                      <a:r>
                        <a:rPr lang="en-US" sz="3200" dirty="0">
                          <a:solidFill>
                            <a:schemeClr val="bg1"/>
                          </a:solidFill>
                          <a:effectLst/>
                          <a:latin typeface="Arial" panose="020B0604020202020204" pitchFamily="34" charset="0"/>
                          <a:cs typeface="Arial" panose="020B0604020202020204" pitchFamily="34" charset="0"/>
                        </a:rPr>
                        <a:t>Proposed PLL</a:t>
                      </a:r>
                    </a:p>
                  </a:txBody>
                  <a:tcPr marL="68580" marR="68580" marT="0" marB="0"/>
                </a:tc>
                <a:extLst>
                  <a:ext uri="{0D108BD9-81ED-4DB2-BD59-A6C34878D82A}">
                    <a16:rowId xmlns:a16="http://schemas.microsoft.com/office/drawing/2014/main" val="10000"/>
                  </a:ext>
                </a:extLst>
              </a:tr>
              <a:tr h="2159457">
                <a:tc>
                  <a:txBody>
                    <a:bodyPr/>
                    <a:lstStyle/>
                    <a:p>
                      <a:pPr marL="0" marR="0" algn="ctr">
                        <a:lnSpc>
                          <a:spcPct val="200000"/>
                        </a:lnSpc>
                        <a:spcBef>
                          <a:spcPts val="0"/>
                        </a:spcBef>
                        <a:spcAft>
                          <a:spcPts val="800"/>
                        </a:spcAft>
                      </a:pPr>
                      <a:r>
                        <a:rPr lang="en-US" sz="3200" dirty="0">
                          <a:solidFill>
                            <a:schemeClr val="bg1"/>
                          </a:solidFill>
                          <a:effectLst/>
                          <a:latin typeface="Arial" panose="020B0604020202020204" pitchFamily="34" charset="0"/>
                          <a:ea typeface="Times New Roman"/>
                          <a:cs typeface="Arial" panose="020B0604020202020204" pitchFamily="34" charset="0"/>
                        </a:rPr>
                        <a:t>Number of transistors</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Times New Roman"/>
                          <a:cs typeface="Arial" panose="020B0604020202020204" pitchFamily="34" charset="0"/>
                        </a:rPr>
                        <a:t>56</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Times New Roman"/>
                          <a:cs typeface="Arial" panose="020B0604020202020204" pitchFamily="34" charset="0"/>
                        </a:rPr>
                        <a:t>48</a:t>
                      </a:r>
                    </a:p>
                  </a:txBody>
                  <a:tcPr marL="68580" marR="68580" marT="0" marB="0"/>
                </a:tc>
                <a:extLst>
                  <a:ext uri="{0D108BD9-81ED-4DB2-BD59-A6C34878D82A}">
                    <a16:rowId xmlns:a16="http://schemas.microsoft.com/office/drawing/2014/main" val="403095136"/>
                  </a:ext>
                </a:extLst>
              </a:tr>
              <a:tr h="2006876">
                <a:tc>
                  <a:txBody>
                    <a:bodyPr/>
                    <a:lstStyle/>
                    <a:p>
                      <a:pPr marL="0" marR="0" algn="ctr">
                        <a:lnSpc>
                          <a:spcPct val="200000"/>
                        </a:lnSpc>
                        <a:spcBef>
                          <a:spcPts val="0"/>
                        </a:spcBef>
                        <a:spcAft>
                          <a:spcPts val="800"/>
                        </a:spcAft>
                      </a:pPr>
                      <a:r>
                        <a:rPr lang="en-US" sz="3200" dirty="0">
                          <a:solidFill>
                            <a:schemeClr val="bg1"/>
                          </a:solidFill>
                          <a:effectLst/>
                          <a:latin typeface="Arial" panose="020B0604020202020204" pitchFamily="34" charset="0"/>
                          <a:ea typeface="Times New Roman"/>
                          <a:cs typeface="Arial" panose="020B0604020202020204" pitchFamily="34" charset="0"/>
                        </a:rPr>
                        <a:t>Voltage supply</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Times New Roman"/>
                          <a:cs typeface="Arial" panose="020B0604020202020204" pitchFamily="34" charset="0"/>
                        </a:rPr>
                        <a:t>1.8 V</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Times New Roman"/>
                          <a:cs typeface="Arial" panose="020B0604020202020204" pitchFamily="34" charset="0"/>
                        </a:rPr>
                        <a:t>1.8 V</a:t>
                      </a:r>
                    </a:p>
                  </a:txBody>
                  <a:tcPr marL="68580" marR="68580" marT="0" marB="0"/>
                </a:tc>
                <a:extLst>
                  <a:ext uri="{0D108BD9-81ED-4DB2-BD59-A6C34878D82A}">
                    <a16:rowId xmlns:a16="http://schemas.microsoft.com/office/drawing/2014/main" val="3829487291"/>
                  </a:ext>
                </a:extLst>
              </a:tr>
              <a:tr h="1568171">
                <a:tc>
                  <a:txBody>
                    <a:bodyPr/>
                    <a:lstStyle/>
                    <a:p>
                      <a:pPr marL="0" marR="0" algn="just">
                        <a:lnSpc>
                          <a:spcPct val="105000"/>
                        </a:lnSpc>
                        <a:spcBef>
                          <a:spcPts val="0"/>
                        </a:spcBef>
                        <a:spcAft>
                          <a:spcPts val="800"/>
                        </a:spcAft>
                      </a:pPr>
                      <a:r>
                        <a:rPr lang="en-US" sz="2800" dirty="0">
                          <a:effectLst/>
                          <a:latin typeface="Arial" panose="020B0604020202020204" pitchFamily="34" charset="0"/>
                          <a:ea typeface="Times New Roman"/>
                          <a:cs typeface="Arial" panose="020B0604020202020204" pitchFamily="34" charset="0"/>
                        </a:rPr>
                        <a:t>Operating frequency</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Times New Roman"/>
                          <a:cs typeface="Arial" panose="020B0604020202020204" pitchFamily="34" charset="0"/>
                        </a:rPr>
                        <a:t>1 GHz</a:t>
                      </a:r>
                    </a:p>
                  </a:txBody>
                  <a:tcPr marL="68580" marR="68580" marT="0" marB="0"/>
                </a:tc>
                <a:tc>
                  <a:txBody>
                    <a:bodyPr/>
                    <a:lstStyle/>
                    <a:p>
                      <a:pPr marL="0" marR="0" indent="0" algn="ctr" defTabSz="4389120" rtl="0" eaLnBrk="1" fontAlgn="auto" latinLnBrk="0" hangingPunct="1">
                        <a:lnSpc>
                          <a:spcPct val="200000"/>
                        </a:lnSpc>
                        <a:spcBef>
                          <a:spcPts val="0"/>
                        </a:spcBef>
                        <a:spcAft>
                          <a:spcPts val="800"/>
                        </a:spcAft>
                        <a:buClrTx/>
                        <a:buSzTx/>
                        <a:buFontTx/>
                        <a:buNone/>
                        <a:tabLst/>
                        <a:defRPr/>
                      </a:pPr>
                      <a:r>
                        <a:rPr lang="en-US" sz="3200" dirty="0">
                          <a:solidFill>
                            <a:schemeClr val="tx1"/>
                          </a:solidFill>
                          <a:effectLst/>
                          <a:latin typeface="Arial" panose="020B0604020202020204" pitchFamily="34" charset="0"/>
                          <a:ea typeface="Times New Roman"/>
                          <a:cs typeface="Arial" panose="020B0604020202020204" pitchFamily="34" charset="0"/>
                        </a:rPr>
                        <a:t>1 </a:t>
                      </a:r>
                      <a:r>
                        <a:rPr lang="en-US" sz="3200" dirty="0" err="1">
                          <a:solidFill>
                            <a:schemeClr val="tx1"/>
                          </a:solidFill>
                          <a:effectLst/>
                          <a:latin typeface="Arial" panose="020B0604020202020204" pitchFamily="34" charset="0"/>
                          <a:ea typeface="Times New Roman"/>
                          <a:cs typeface="Arial" panose="020B0604020202020204" pitchFamily="34" charset="0"/>
                        </a:rPr>
                        <a:t>GhHz</a:t>
                      </a:r>
                      <a:endParaRPr lang="en-US" sz="3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3"/>
                  </a:ext>
                </a:extLst>
              </a:tr>
              <a:tr h="1602429">
                <a:tc>
                  <a:txBody>
                    <a:bodyPr/>
                    <a:lstStyle/>
                    <a:p>
                      <a:pPr marL="0" marR="0" algn="just">
                        <a:lnSpc>
                          <a:spcPct val="105000"/>
                        </a:lnSpc>
                        <a:spcBef>
                          <a:spcPts val="0"/>
                        </a:spcBef>
                        <a:spcAft>
                          <a:spcPts val="800"/>
                        </a:spcAft>
                      </a:pPr>
                      <a:r>
                        <a:rPr lang="en-US" sz="2800" dirty="0">
                          <a:effectLst/>
                          <a:latin typeface="Arial" panose="020B0604020202020204" pitchFamily="34" charset="0"/>
                          <a:ea typeface="Times New Roman"/>
                          <a:cs typeface="Arial" panose="020B0604020202020204" pitchFamily="34" charset="0"/>
                        </a:rPr>
                        <a:t>Power consumption</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Times New Roman"/>
                          <a:cs typeface="Arial" panose="020B0604020202020204" pitchFamily="34" charset="0"/>
                        </a:rPr>
                        <a:t>4.2mW</a:t>
                      </a:r>
                    </a:p>
                  </a:txBody>
                  <a:tcPr marL="68580" marR="68580" marT="0" marB="0"/>
                </a:tc>
                <a:tc>
                  <a:txBody>
                    <a:bodyPr/>
                    <a:lstStyle/>
                    <a:p>
                      <a:pPr marL="0" marR="0" algn="ctr">
                        <a:lnSpc>
                          <a:spcPct val="200000"/>
                        </a:lnSpc>
                        <a:spcBef>
                          <a:spcPts val="0"/>
                        </a:spcBef>
                        <a:spcAft>
                          <a:spcPts val="800"/>
                        </a:spcAft>
                      </a:pPr>
                      <a:r>
                        <a:rPr lang="en-IN" sz="3200" kern="1200" dirty="0">
                          <a:solidFill>
                            <a:schemeClr val="dk1"/>
                          </a:solidFill>
                          <a:effectLst/>
                          <a:latin typeface="+mn-lt"/>
                          <a:ea typeface="+mn-ea"/>
                          <a:cs typeface="+mn-cs"/>
                        </a:rPr>
                        <a:t>194.24 µW</a:t>
                      </a:r>
                      <a:endParaRPr lang="en-US" sz="3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4"/>
                  </a:ext>
                </a:extLst>
              </a:tr>
              <a:tr h="1602429">
                <a:tc>
                  <a:txBody>
                    <a:bodyPr/>
                    <a:lstStyle/>
                    <a:p>
                      <a:pPr marL="0" marR="0" algn="just">
                        <a:lnSpc>
                          <a:spcPct val="105000"/>
                        </a:lnSpc>
                        <a:spcBef>
                          <a:spcPts val="0"/>
                        </a:spcBef>
                        <a:spcAft>
                          <a:spcPts val="800"/>
                        </a:spcAft>
                      </a:pPr>
                      <a:r>
                        <a:rPr lang="en-US" sz="2800" dirty="0">
                          <a:effectLst/>
                          <a:latin typeface="Arial" panose="020B0604020202020204" pitchFamily="34" charset="0"/>
                          <a:ea typeface="Times New Roman"/>
                          <a:cs typeface="Arial" panose="020B0604020202020204" pitchFamily="34" charset="0"/>
                        </a:rPr>
                        <a:t>Technology Node</a:t>
                      </a:r>
                    </a:p>
                  </a:txBody>
                  <a:tcPr marL="68580" marR="68580" marT="0" marB="0"/>
                </a:tc>
                <a:tc>
                  <a:txBody>
                    <a:bodyPr/>
                    <a:lstStyle/>
                    <a:p>
                      <a:pPr marL="0" marR="0" algn="ctr">
                        <a:lnSpc>
                          <a:spcPct val="200000"/>
                        </a:lnSpc>
                        <a:spcBef>
                          <a:spcPts val="0"/>
                        </a:spcBef>
                        <a:spcAft>
                          <a:spcPts val="800"/>
                        </a:spcAft>
                      </a:pPr>
                      <a:r>
                        <a:rPr lang="en-US" sz="3200" dirty="0">
                          <a:solidFill>
                            <a:schemeClr val="tx1"/>
                          </a:solidFill>
                          <a:effectLst/>
                          <a:latin typeface="Arial" panose="020B0604020202020204" pitchFamily="34" charset="0"/>
                          <a:ea typeface="+mn-ea"/>
                          <a:cs typeface="Arial" panose="020B0604020202020204" pitchFamily="34" charset="0"/>
                        </a:rPr>
                        <a:t>90nm</a:t>
                      </a:r>
                      <a:endParaRPr lang="en-US" sz="3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indent="0" algn="ctr" defTabSz="4389120" rtl="0" eaLnBrk="1" fontAlgn="auto" latinLnBrk="0" hangingPunct="1">
                        <a:lnSpc>
                          <a:spcPct val="200000"/>
                        </a:lnSpc>
                        <a:spcBef>
                          <a:spcPts val="0"/>
                        </a:spcBef>
                        <a:spcAft>
                          <a:spcPts val="800"/>
                        </a:spcAft>
                        <a:buClrTx/>
                        <a:buSzTx/>
                        <a:buFontTx/>
                        <a:buNone/>
                        <a:tabLst/>
                        <a:defRPr/>
                      </a:pPr>
                      <a:r>
                        <a:rPr lang="en-US" sz="3200" dirty="0">
                          <a:solidFill>
                            <a:schemeClr val="tx1"/>
                          </a:solidFill>
                          <a:effectLst/>
                          <a:latin typeface="Arial" panose="020B0604020202020204" pitchFamily="34" charset="0"/>
                          <a:ea typeface="Times New Roman"/>
                          <a:cs typeface="Arial" panose="020B0604020202020204" pitchFamily="34" charset="0"/>
                        </a:rPr>
                        <a:t>90nm</a:t>
                      </a:r>
                    </a:p>
                  </a:txBody>
                  <a:tcPr marL="68580" marR="68580" marT="0" marB="0"/>
                </a:tc>
                <a:extLst>
                  <a:ext uri="{0D108BD9-81ED-4DB2-BD59-A6C34878D82A}">
                    <a16:rowId xmlns:a16="http://schemas.microsoft.com/office/drawing/2014/main" val="10006"/>
                  </a:ext>
                </a:extLst>
              </a:tr>
            </a:tbl>
          </a:graphicData>
        </a:graphic>
      </p:graphicFrame>
      <p:sp>
        <p:nvSpPr>
          <p:cNvPr id="42" name="TextBox 41">
            <a:extLst>
              <a:ext uri="{FF2B5EF4-FFF2-40B4-BE49-F238E27FC236}">
                <a16:creationId xmlns:a16="http://schemas.microsoft.com/office/drawing/2014/main" id="{42854217-8FDE-4195-7C96-E979A932AF91}"/>
              </a:ext>
            </a:extLst>
          </p:cNvPr>
          <p:cNvSpPr txBox="1"/>
          <p:nvPr/>
        </p:nvSpPr>
        <p:spPr>
          <a:xfrm>
            <a:off x="21610509" y="20664284"/>
            <a:ext cx="10221685" cy="7478970"/>
          </a:xfrm>
          <a:prstGeom prst="rect">
            <a:avLst/>
          </a:prstGeom>
          <a:noFill/>
        </p:spPr>
        <p:txBody>
          <a:bodyPr wrap="square" rtlCol="0">
            <a:spAutoFit/>
          </a:bodyPr>
          <a:lstStyle/>
          <a:p>
            <a:pPr marL="685800" indent="-685800">
              <a:buFont typeface="Arial" panose="020B0604020202020204" pitchFamily="34" charset="0"/>
              <a:buChar char="•"/>
            </a:pP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From the analysis the proposed PLL design has 14% decrease in number of transistors with reduced area and 1000 times less power consumption. So, the proposed PLL can be used effectively used in low power digital electronic applications and compact devices.   </a:t>
            </a:r>
          </a:p>
          <a:p>
            <a:endParaRPr lang="en-IN" sz="4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4800" dirty="0">
              <a:latin typeface="Times New Roman" panose="02020603050405020304" pitchFamily="18" charset="0"/>
              <a:cs typeface="Times New Roman" panose="02020603050405020304" pitchFamily="18" charset="0"/>
            </a:endParaRPr>
          </a:p>
        </p:txBody>
      </p:sp>
      <p:graphicFrame>
        <p:nvGraphicFramePr>
          <p:cNvPr id="83" name="Table 82">
            <a:extLst>
              <a:ext uri="{FF2B5EF4-FFF2-40B4-BE49-F238E27FC236}">
                <a16:creationId xmlns:a16="http://schemas.microsoft.com/office/drawing/2014/main" id="{A256B6D4-1296-1730-457F-17003895710D}"/>
              </a:ext>
            </a:extLst>
          </p:cNvPr>
          <p:cNvGraphicFramePr>
            <a:graphicFrameLocks noGrp="1"/>
          </p:cNvGraphicFramePr>
          <p:nvPr>
            <p:extLst>
              <p:ext uri="{D42A27DB-BD31-4B8C-83A1-F6EECF244321}">
                <p14:modId xmlns:p14="http://schemas.microsoft.com/office/powerpoint/2010/main" val="1643980811"/>
              </p:ext>
            </p:extLst>
          </p:nvPr>
        </p:nvGraphicFramePr>
        <p:xfrm>
          <a:off x="21494058" y="28813222"/>
          <a:ext cx="10221023" cy="13261086"/>
        </p:xfrm>
        <a:graphic>
          <a:graphicData uri="http://schemas.openxmlformats.org/drawingml/2006/table">
            <a:tbl>
              <a:tblPr firstRow="1" firstCol="1" bandRow="1">
                <a:tableStyleId>{5C22544A-7EE6-4342-B048-85BDC9FD1C3A}</a:tableStyleId>
              </a:tblPr>
              <a:tblGrid>
                <a:gridCol w="10221023">
                  <a:extLst>
                    <a:ext uri="{9D8B030D-6E8A-4147-A177-3AD203B41FA5}">
                      <a16:colId xmlns:a16="http://schemas.microsoft.com/office/drawing/2014/main" val="917974996"/>
                    </a:ext>
                  </a:extLst>
                </a:gridCol>
              </a:tblGrid>
              <a:tr h="2195094">
                <a:tc>
                  <a:txBody>
                    <a:bodyPr/>
                    <a:lstStyle/>
                    <a:p>
                      <a:pPr marL="685800" indent="-685800" algn="just">
                        <a:lnSpc>
                          <a:spcPct val="95000"/>
                        </a:lnSpc>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P. Patil and V. </a:t>
                      </a:r>
                      <a:r>
                        <a:rPr lang="en-US" sz="4800" b="0" dirty="0" err="1">
                          <a:solidFill>
                            <a:schemeClr val="tx1"/>
                          </a:solidFill>
                          <a:latin typeface="Times New Roman" panose="02020603050405020304" pitchFamily="18" charset="0"/>
                          <a:cs typeface="Times New Roman" panose="02020603050405020304" pitchFamily="18" charset="0"/>
                        </a:rPr>
                        <a:t>Ingale</a:t>
                      </a:r>
                      <a:r>
                        <a:rPr lang="en-US" sz="4800" b="0" dirty="0">
                          <a:solidFill>
                            <a:schemeClr val="tx1"/>
                          </a:solidFill>
                          <a:latin typeface="Times New Roman" panose="02020603050405020304" pitchFamily="18" charset="0"/>
                          <a:cs typeface="Times New Roman" panose="02020603050405020304" pitchFamily="18" charset="0"/>
                        </a:rPr>
                        <a:t>, "Design of a Low Power PLL in 90nm CMOS Technology," in IEEE 5th International Conference for Convergence in Technology, 2019. </a:t>
                      </a:r>
                      <a:endParaRPr lang="en-IN" sz="4800" b="0" dirty="0">
                        <a:solidFill>
                          <a:schemeClr val="tx1"/>
                        </a:solidFill>
                        <a:latin typeface="Times New Roman" panose="02020603050405020304" pitchFamily="18" charset="0"/>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val="652213419"/>
                  </a:ext>
                </a:extLst>
              </a:tr>
              <a:tr h="3068344">
                <a:tc>
                  <a:txBody>
                    <a:bodyPr/>
                    <a:lstStyle/>
                    <a:p>
                      <a:pPr marL="685800" indent="-685800" algn="just">
                        <a:lnSpc>
                          <a:spcPct val="95000"/>
                        </a:lnSpc>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G. Bhargav, G. Prasad, S. </a:t>
                      </a:r>
                      <a:r>
                        <a:rPr lang="en-US" sz="4800" b="0" dirty="0" err="1">
                          <a:solidFill>
                            <a:schemeClr val="tx1"/>
                          </a:solidFill>
                          <a:latin typeface="Times New Roman" panose="02020603050405020304" pitchFamily="18" charset="0"/>
                          <a:cs typeface="Times New Roman" panose="02020603050405020304" pitchFamily="18" charset="0"/>
                        </a:rPr>
                        <a:t>Canchi</a:t>
                      </a:r>
                      <a:r>
                        <a:rPr lang="en-US" sz="4800" b="0" dirty="0">
                          <a:solidFill>
                            <a:schemeClr val="tx1"/>
                          </a:solidFill>
                          <a:latin typeface="Times New Roman" panose="02020603050405020304" pitchFamily="18" charset="0"/>
                          <a:cs typeface="Times New Roman" panose="02020603050405020304" pitchFamily="18" charset="0"/>
                        </a:rPr>
                        <a:t> and B. </a:t>
                      </a:r>
                      <a:r>
                        <a:rPr lang="en-US" sz="4800" b="0" dirty="0" err="1">
                          <a:solidFill>
                            <a:schemeClr val="tx1"/>
                          </a:solidFill>
                          <a:latin typeface="Times New Roman" panose="02020603050405020304" pitchFamily="18" charset="0"/>
                          <a:cs typeface="Times New Roman" panose="02020603050405020304" pitchFamily="18" charset="0"/>
                        </a:rPr>
                        <a:t>Chanikya</a:t>
                      </a:r>
                      <a:r>
                        <a:rPr lang="en-US" sz="4800" b="0" dirty="0">
                          <a:solidFill>
                            <a:schemeClr val="tx1"/>
                          </a:solidFill>
                          <a:latin typeface="Times New Roman" panose="02020603050405020304" pitchFamily="18" charset="0"/>
                          <a:cs typeface="Times New Roman" panose="02020603050405020304" pitchFamily="18" charset="0"/>
                        </a:rPr>
                        <a:t>, "Design and analysis of phase locked loop in 90nm CMOS," in In 2016 Thirteenth International Conference on Wireless and Optical Communications Networks (WOCN) (pp. 1-7). IEEE., 2016. </a:t>
                      </a:r>
                      <a:endParaRPr lang="en-IN" sz="4800" b="0" dirty="0">
                        <a:solidFill>
                          <a:schemeClr val="tx1"/>
                        </a:solidFill>
                        <a:latin typeface="Times New Roman" panose="02020603050405020304" pitchFamily="18" charset="0"/>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val="4285203320"/>
                  </a:ext>
                </a:extLst>
              </a:tr>
              <a:tr h="3068344">
                <a:tc>
                  <a:txBody>
                    <a:bodyPr/>
                    <a:lstStyle/>
                    <a:p>
                      <a:pPr marL="685800" indent="-685800" algn="just">
                        <a:lnSpc>
                          <a:spcPct val="95000"/>
                        </a:lnSpc>
                        <a:buFont typeface="Arial" panose="020B0604020202020204" pitchFamily="34" charset="0"/>
                        <a:buChar char="•"/>
                      </a:pPr>
                      <a:r>
                        <a:rPr lang="en-US" sz="4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 A. K. A. U. &amp;. X. Adesina, N. O., , "An Ultra-Low Power MOS2 Tunnel Field Effect Transistor PLL Design for IoT Applications.," in Electronics and Mechatronics Conference (IEMTRONICS) (pp. 1-6). IEEE, 2021. </a:t>
                      </a:r>
                      <a:endParaRPr lang="en-IN" sz="4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val="1905494162"/>
                  </a:ext>
                </a:extLst>
              </a:tr>
            </a:tbl>
          </a:graphicData>
        </a:graphic>
      </p:graphicFrame>
    </p:spTree>
    <p:extLst>
      <p:ext uri="{BB962C8B-B14F-4D97-AF65-F5344CB8AC3E}">
        <p14:creationId xmlns:p14="http://schemas.microsoft.com/office/powerpoint/2010/main" val="2410953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2756</TotalTime>
  <Words>475</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Suresh</dc:creator>
  <cp:lastModifiedBy>chandra keerthi pothina</cp:lastModifiedBy>
  <cp:revision>373</cp:revision>
  <cp:lastPrinted>2018-04-24T05:10:10Z</cp:lastPrinted>
  <dcterms:created xsi:type="dcterms:W3CDTF">2006-08-16T00:00:00Z</dcterms:created>
  <dcterms:modified xsi:type="dcterms:W3CDTF">2023-02-13T14:02:12Z</dcterms:modified>
</cp:coreProperties>
</file>