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591" r:id="rId1"/>
    <p:sldMasterId id="2147484579" r:id="rId2"/>
  </p:sldMasterIdLst>
  <p:notesMasterIdLst>
    <p:notesMasterId r:id="rId12"/>
  </p:notesMasterIdLst>
  <p:handoutMasterIdLst>
    <p:handoutMasterId r:id="rId13"/>
  </p:handoutMasterIdLst>
  <p:sldIdLst>
    <p:sldId id="571" r:id="rId3"/>
    <p:sldId id="572" r:id="rId4"/>
    <p:sldId id="554" r:id="rId5"/>
    <p:sldId id="561" r:id="rId6"/>
    <p:sldId id="538" r:id="rId7"/>
    <p:sldId id="568" r:id="rId8"/>
    <p:sldId id="573" r:id="rId9"/>
    <p:sldId id="574" r:id="rId10"/>
    <p:sldId id="560" r:id="rId11"/>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521415D9-36F7-43E2-AB2F-B90AF26B5E84}">
      <p14:sectionLst xmlns:p14="http://schemas.microsoft.com/office/powerpoint/2010/main">
        <p14:section name="Untitled Section" id="{164637F3-A8D8-4C0E-AF5A-F813C132E5BE}">
          <p14:sldIdLst>
            <p14:sldId id="571"/>
            <p14:sldId id="572"/>
            <p14:sldId id="554"/>
            <p14:sldId id="561"/>
            <p14:sldId id="538"/>
            <p14:sldId id="568"/>
            <p14:sldId id="573"/>
            <p14:sldId id="574"/>
            <p14:sldId id="560"/>
          </p14:sldIdLst>
        </p14:section>
        <p14:section name="Untitled Section" id="{72ADECDA-9B38-4FAB-806A-9A2DE96784BC}">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Animation="0"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99"/>
    <a:srgbClr val="AC0000"/>
    <a:srgbClr val="3366FF"/>
    <a:srgbClr val="B9077E"/>
    <a:srgbClr val="9C248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132" autoAdjust="0"/>
    <p:restoredTop sz="99822" autoAdjust="0"/>
  </p:normalViewPr>
  <p:slideViewPr>
    <p:cSldViewPr>
      <p:cViewPr varScale="1">
        <p:scale>
          <a:sx n="82" d="100"/>
          <a:sy n="82" d="100"/>
        </p:scale>
        <p:origin x="1406"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3" d="100"/>
          <a:sy n="53" d="100"/>
        </p:scale>
        <p:origin x="-2820"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handoutMaster" Target="handoutMasters/handout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charset="0"/>
                <a:cs typeface="Arial" charset="0"/>
              </a:defRPr>
            </a:lvl1pPr>
          </a:lstStyle>
          <a:p>
            <a:pPr>
              <a:defRPr/>
            </a:pPr>
            <a:endParaRPr lang="en-IN"/>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eaLnBrk="1" hangingPunct="1">
              <a:defRPr sz="1200">
                <a:latin typeface="Arial" charset="0"/>
                <a:cs typeface="Arial" charset="0"/>
              </a:defRPr>
            </a:lvl1pPr>
          </a:lstStyle>
          <a:p>
            <a:pPr>
              <a:defRPr/>
            </a:pPr>
            <a:fld id="{90E0CE79-DAE8-4048-B6AB-19834D8709FB}" type="datetime3">
              <a:rPr lang="en-US"/>
              <a:pPr>
                <a:defRPr/>
              </a:pPr>
              <a:t>15 February 2023</a:t>
            </a:fld>
            <a:endParaRPr lang="en-IN"/>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charset="0"/>
                <a:cs typeface="Arial" charset="0"/>
              </a:defRPr>
            </a:lvl1pPr>
          </a:lstStyle>
          <a:p>
            <a:pPr>
              <a:defRPr/>
            </a:pPr>
            <a:r>
              <a:rPr lang="en-IN"/>
              <a:t>1-10</a:t>
            </a: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B41858EF-1881-4336-AB88-9472B4E482B1}" type="slidenum">
              <a:rPr lang="en-IN"/>
              <a:pPr>
                <a:defRPr/>
              </a:pPr>
              <a:t>‹#›</a:t>
            </a:fld>
            <a:endParaRPr lang="en-IN"/>
          </a:p>
        </p:txBody>
      </p:sp>
    </p:spTree>
    <p:extLst>
      <p:ext uri="{BB962C8B-B14F-4D97-AF65-F5344CB8AC3E}">
        <p14:creationId xmlns:p14="http://schemas.microsoft.com/office/powerpoint/2010/main" val="3575469268"/>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CFAECF55-D18E-4ED6-8014-675926654BCE}" type="datetime3">
              <a:rPr lang="en-US"/>
              <a:pPr>
                <a:defRPr/>
              </a:pPr>
              <a:t>15 February 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r>
              <a:rPr lang="en-US"/>
              <a:t>1-10</a:t>
            </a: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itchFamily="34" charset="0"/>
              </a:defRPr>
            </a:lvl1pPr>
          </a:lstStyle>
          <a:p>
            <a:pPr>
              <a:defRPr/>
            </a:pPr>
            <a:fld id="{2587D5A1-37CC-4B13-9F17-5059BEF349E4}" type="slidenum">
              <a:rPr lang="en-US"/>
              <a:pPr>
                <a:defRPr/>
              </a:pPr>
              <a:t>‹#›</a:t>
            </a:fld>
            <a:endParaRPr lang="en-US"/>
          </a:p>
        </p:txBody>
      </p:sp>
    </p:spTree>
    <p:extLst>
      <p:ext uri="{BB962C8B-B14F-4D97-AF65-F5344CB8AC3E}">
        <p14:creationId xmlns:p14="http://schemas.microsoft.com/office/powerpoint/2010/main" val="226657321"/>
      </p:ext>
    </p:extLst>
  </p:cSld>
  <p:clrMap bg1="lt1" tx1="dk1" bg2="lt2" tx2="dk2" accent1="accent1" accent2="accent2" accent3="accent3" accent4="accent4" accent5="accent5" accent6="accent6" hlink="hlink" folHlink="folHlink"/>
  <p:hf hdr="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B19E4B2-5C90-4DF1-936B-3C337E0C1BDA}" type="datetime5">
              <a:rPr lang="en-US" smtClean="0"/>
              <a:pPr/>
              <a:t>15-Feb-23</a:t>
            </a:fld>
            <a:endParaRPr lang="en-US"/>
          </a:p>
        </p:txBody>
      </p:sp>
      <p:sp>
        <p:nvSpPr>
          <p:cNvPr id="5" name="Footer Placeholder 4"/>
          <p:cNvSpPr>
            <a:spLocks noGrp="1"/>
          </p:cNvSpPr>
          <p:nvPr>
            <p:ph type="ftr" sz="quarter" idx="11"/>
          </p:nvPr>
        </p:nvSpPr>
        <p:spPr>
          <a:xfrm>
            <a:off x="6248400" y="6248400"/>
            <a:ext cx="2895600" cy="365125"/>
          </a:xfrm>
          <a:prstGeom prst="rect">
            <a:avLst/>
          </a:prstGeom>
        </p:spPr>
        <p:txBody>
          <a:bodyPr/>
          <a:lstStyle/>
          <a:p>
            <a:r>
              <a:rPr lang="en-US"/>
              <a:t>1</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9877A7A-49F9-4AA9-A423-9CCF7B2933CD}" type="datetime5">
              <a:rPr lang="en-US" smtClean="0"/>
              <a:pPr/>
              <a:t>15-Feb-23</a:t>
            </a:fld>
            <a:endParaRPr lang="en-US"/>
          </a:p>
        </p:txBody>
      </p:sp>
      <p:sp>
        <p:nvSpPr>
          <p:cNvPr id="5" name="Footer Placeholder 4"/>
          <p:cNvSpPr>
            <a:spLocks noGrp="1"/>
          </p:cNvSpPr>
          <p:nvPr>
            <p:ph type="ftr" sz="quarter" idx="11"/>
          </p:nvPr>
        </p:nvSpPr>
        <p:spPr>
          <a:xfrm>
            <a:off x="6248400" y="6248400"/>
            <a:ext cx="2895600" cy="365125"/>
          </a:xfrm>
          <a:prstGeom prst="rect">
            <a:avLst/>
          </a:prstGeom>
        </p:spPr>
        <p:txBody>
          <a:bodyPr/>
          <a:lstStyle/>
          <a:p>
            <a:r>
              <a:rPr lang="en-US"/>
              <a:t>1</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6E6D165-5B42-42C0-8DB5-C3D423253575}" type="datetime5">
              <a:rPr lang="en-US" smtClean="0"/>
              <a:pPr/>
              <a:t>15-Feb-23</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a:defRPr/>
            </a:pPr>
            <a:fld id="{4563E824-A3DB-45F6-9CA7-E8DC8A97A50B}" type="datetime5">
              <a:rPr lang="en-US" smtClean="0"/>
              <a:pPr>
                <a:defRPr/>
              </a:pPr>
              <a:t>15-Feb-23</a:t>
            </a:fld>
            <a:endParaRPr lang="en-US"/>
          </a:p>
        </p:txBody>
      </p:sp>
      <p:sp>
        <p:nvSpPr>
          <p:cNvPr id="4" name="Footer Placeholder 3"/>
          <p:cNvSpPr>
            <a:spLocks noGrp="1"/>
          </p:cNvSpPr>
          <p:nvPr>
            <p:ph type="ftr" sz="quarter" idx="11"/>
          </p:nvPr>
        </p:nvSpPr>
        <p:spPr>
          <a:xfrm>
            <a:off x="7239000" y="6477000"/>
            <a:ext cx="1447800" cy="381000"/>
          </a:xfrm>
          <a:prstGeom prst="rect">
            <a:avLst/>
          </a:prstGeom>
        </p:spPr>
        <p:txBody>
          <a:bodyPr/>
          <a:lstStyle/>
          <a:p>
            <a:pPr>
              <a:defRPr/>
            </a:pPr>
            <a:r>
              <a:rPr lang="en-US"/>
              <a:t>1</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F2783D8-DD45-42E9-BF87-9F3DDC4ACC71}" type="datetime5">
              <a:rPr lang="en-US" smtClean="0"/>
              <a:pPr/>
              <a:t>15-Feb-23</a:t>
            </a:fld>
            <a:endParaRPr lang="en-US"/>
          </a:p>
        </p:txBody>
      </p:sp>
      <p:sp>
        <p:nvSpPr>
          <p:cNvPr id="5" name="Footer Placeholder 4"/>
          <p:cNvSpPr>
            <a:spLocks noGrp="1"/>
          </p:cNvSpPr>
          <p:nvPr>
            <p:ph type="ftr" sz="quarter" idx="11"/>
          </p:nvPr>
        </p:nvSpPr>
        <p:spPr>
          <a:xfrm>
            <a:off x="5638800" y="6356350"/>
            <a:ext cx="2895600" cy="365125"/>
          </a:xfrm>
          <a:prstGeom prst="rect">
            <a:avLst/>
          </a:prstGeom>
        </p:spPr>
        <p:txBody>
          <a:bodyPr/>
          <a:lstStyle/>
          <a:p>
            <a:r>
              <a:rPr lang="en-US"/>
              <a:t>1</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855CB8F-EFA9-4EB4-B345-2A6FD986552D}" type="datetime5">
              <a:rPr lang="en-US" smtClean="0"/>
              <a:pPr/>
              <a:t>15-Feb-23</a:t>
            </a:fld>
            <a:endParaRPr lang="en-US"/>
          </a:p>
        </p:txBody>
      </p:sp>
      <p:sp>
        <p:nvSpPr>
          <p:cNvPr id="5" name="Footer Placeholder 4"/>
          <p:cNvSpPr>
            <a:spLocks noGrp="1"/>
          </p:cNvSpPr>
          <p:nvPr>
            <p:ph type="ftr" sz="quarter" idx="11"/>
          </p:nvPr>
        </p:nvSpPr>
        <p:spPr>
          <a:xfrm>
            <a:off x="5638800" y="6356350"/>
            <a:ext cx="2895600" cy="365125"/>
          </a:xfrm>
          <a:prstGeom prst="rect">
            <a:avLst/>
          </a:prstGeom>
        </p:spPr>
        <p:txBody>
          <a:bodyPr/>
          <a:lstStyle/>
          <a:p>
            <a:r>
              <a:rPr lang="en-US"/>
              <a:t>1</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E6F48F9-BFC5-468C-A790-DD9EC897AC3A}" type="datetime5">
              <a:rPr lang="en-US" smtClean="0"/>
              <a:pPr/>
              <a:t>15-Feb-23</a:t>
            </a:fld>
            <a:endParaRPr lang="en-US"/>
          </a:p>
        </p:txBody>
      </p:sp>
      <p:sp>
        <p:nvSpPr>
          <p:cNvPr id="5" name="Footer Placeholder 4"/>
          <p:cNvSpPr>
            <a:spLocks noGrp="1"/>
          </p:cNvSpPr>
          <p:nvPr>
            <p:ph type="ftr" sz="quarter" idx="11"/>
          </p:nvPr>
        </p:nvSpPr>
        <p:spPr>
          <a:xfrm>
            <a:off x="5638800" y="6356350"/>
            <a:ext cx="2895600" cy="365125"/>
          </a:xfrm>
          <a:prstGeom prst="rect">
            <a:avLst/>
          </a:prstGeom>
        </p:spPr>
        <p:txBody>
          <a:bodyPr/>
          <a:lstStyle/>
          <a:p>
            <a:r>
              <a:rPr lang="en-US"/>
              <a:t>1</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8587009-DB0A-4337-9FA3-DD7C19FBB6E7}" type="datetime5">
              <a:rPr lang="en-US" smtClean="0"/>
              <a:pPr/>
              <a:t>15-Feb-23</a:t>
            </a:fld>
            <a:endParaRPr lang="en-US"/>
          </a:p>
        </p:txBody>
      </p:sp>
      <p:sp>
        <p:nvSpPr>
          <p:cNvPr id="6" name="Footer Placeholder 5"/>
          <p:cNvSpPr>
            <a:spLocks noGrp="1"/>
          </p:cNvSpPr>
          <p:nvPr>
            <p:ph type="ftr" sz="quarter" idx="11"/>
          </p:nvPr>
        </p:nvSpPr>
        <p:spPr>
          <a:xfrm>
            <a:off x="5638800" y="6356350"/>
            <a:ext cx="2895600" cy="365125"/>
          </a:xfrm>
          <a:prstGeom prst="rect">
            <a:avLst/>
          </a:prstGeom>
        </p:spPr>
        <p:txBody>
          <a:bodyPr/>
          <a:lstStyle/>
          <a:p>
            <a:r>
              <a:rPr lang="en-US"/>
              <a:t>1</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1E5583A-1416-41E4-A103-234C0B1B4702}" type="datetime5">
              <a:rPr lang="en-US" smtClean="0"/>
              <a:pPr/>
              <a:t>15-Feb-23</a:t>
            </a:fld>
            <a:endParaRPr lang="en-US"/>
          </a:p>
        </p:txBody>
      </p:sp>
      <p:sp>
        <p:nvSpPr>
          <p:cNvPr id="8" name="Footer Placeholder 7"/>
          <p:cNvSpPr>
            <a:spLocks noGrp="1"/>
          </p:cNvSpPr>
          <p:nvPr>
            <p:ph type="ftr" sz="quarter" idx="11"/>
          </p:nvPr>
        </p:nvSpPr>
        <p:spPr>
          <a:xfrm>
            <a:off x="5638800" y="6356350"/>
            <a:ext cx="2895600" cy="365125"/>
          </a:xfrm>
          <a:prstGeom prst="rect">
            <a:avLst/>
          </a:prstGeom>
        </p:spPr>
        <p:txBody>
          <a:bodyPr/>
          <a:lstStyle/>
          <a:p>
            <a:r>
              <a:rPr lang="en-US"/>
              <a:t>1</a:t>
            </a: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9F28730-6D96-4516-B2B5-BE60C770F7AE}" type="datetime5">
              <a:rPr lang="en-US" smtClean="0"/>
              <a:pPr/>
              <a:t>15-Feb-23</a:t>
            </a:fld>
            <a:endParaRPr lang="en-US"/>
          </a:p>
        </p:txBody>
      </p:sp>
      <p:sp>
        <p:nvSpPr>
          <p:cNvPr id="4" name="Footer Placeholder 3"/>
          <p:cNvSpPr>
            <a:spLocks noGrp="1"/>
          </p:cNvSpPr>
          <p:nvPr>
            <p:ph type="ftr" sz="quarter" idx="11"/>
          </p:nvPr>
        </p:nvSpPr>
        <p:spPr>
          <a:xfrm>
            <a:off x="5638800" y="6356350"/>
            <a:ext cx="2895600" cy="365125"/>
          </a:xfrm>
          <a:prstGeom prst="rect">
            <a:avLst/>
          </a:prstGeom>
        </p:spPr>
        <p:txBody>
          <a:bodyPr/>
          <a:lstStyle/>
          <a:p>
            <a:r>
              <a:rPr lang="en-US"/>
              <a:t>1</a:t>
            </a: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28C902-B7EE-4885-BB27-4E04EB550750}" type="datetime5">
              <a:rPr lang="en-US" smtClean="0"/>
              <a:pPr/>
              <a:t>15-Feb-23</a:t>
            </a:fld>
            <a:endParaRPr lang="en-US"/>
          </a:p>
        </p:txBody>
      </p:sp>
      <p:sp>
        <p:nvSpPr>
          <p:cNvPr id="3" name="Footer Placeholder 2"/>
          <p:cNvSpPr>
            <a:spLocks noGrp="1"/>
          </p:cNvSpPr>
          <p:nvPr>
            <p:ph type="ftr" sz="quarter" idx="11"/>
          </p:nvPr>
        </p:nvSpPr>
        <p:spPr>
          <a:xfrm>
            <a:off x="5638800" y="6356350"/>
            <a:ext cx="2895600" cy="365125"/>
          </a:xfrm>
          <a:prstGeom prst="rect">
            <a:avLst/>
          </a:prstGeom>
        </p:spPr>
        <p:txBody>
          <a:bodyPr/>
          <a:lstStyle/>
          <a:p>
            <a:r>
              <a:rPr lang="en-US"/>
              <a:t>1</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3FC088B-A5C1-4DF7-80B2-053582849660}" type="datetime5">
              <a:rPr lang="en-US" smtClean="0"/>
              <a:pPr/>
              <a:t>15-Feb-23</a:t>
            </a:fld>
            <a:endParaRPr lang="en-US"/>
          </a:p>
        </p:txBody>
      </p:sp>
      <p:sp>
        <p:nvSpPr>
          <p:cNvPr id="5" name="Footer Placeholder 4"/>
          <p:cNvSpPr>
            <a:spLocks noGrp="1"/>
          </p:cNvSpPr>
          <p:nvPr>
            <p:ph type="ftr" sz="quarter" idx="11"/>
          </p:nvPr>
        </p:nvSpPr>
        <p:spPr>
          <a:xfrm>
            <a:off x="6248400" y="6248400"/>
            <a:ext cx="2895600" cy="365125"/>
          </a:xfrm>
          <a:prstGeom prst="rect">
            <a:avLst/>
          </a:prstGeom>
        </p:spPr>
        <p:txBody>
          <a:bodyPr/>
          <a:lstStyle/>
          <a:p>
            <a:r>
              <a:rPr lang="en-US"/>
              <a:t>1</a:t>
            </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8634793-5CA7-4029-8DB2-10BDE6DFEA29}" type="datetime5">
              <a:rPr lang="en-US" smtClean="0"/>
              <a:pPr/>
              <a:t>15-Feb-23</a:t>
            </a:fld>
            <a:endParaRPr lang="en-US"/>
          </a:p>
        </p:txBody>
      </p:sp>
      <p:sp>
        <p:nvSpPr>
          <p:cNvPr id="6" name="Footer Placeholder 5"/>
          <p:cNvSpPr>
            <a:spLocks noGrp="1"/>
          </p:cNvSpPr>
          <p:nvPr>
            <p:ph type="ftr" sz="quarter" idx="11"/>
          </p:nvPr>
        </p:nvSpPr>
        <p:spPr>
          <a:xfrm>
            <a:off x="5638800" y="6356350"/>
            <a:ext cx="2895600" cy="365125"/>
          </a:xfrm>
          <a:prstGeom prst="rect">
            <a:avLst/>
          </a:prstGeom>
        </p:spPr>
        <p:txBody>
          <a:bodyPr/>
          <a:lstStyle/>
          <a:p>
            <a:r>
              <a:rPr lang="en-US"/>
              <a:t>1</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C0F4AF3-A9A6-4BB0-8439-0BB316567058}" type="datetime5">
              <a:rPr lang="en-US" smtClean="0"/>
              <a:pPr/>
              <a:t>15-Feb-23</a:t>
            </a:fld>
            <a:endParaRPr lang="en-US"/>
          </a:p>
        </p:txBody>
      </p:sp>
      <p:sp>
        <p:nvSpPr>
          <p:cNvPr id="6" name="Footer Placeholder 5"/>
          <p:cNvSpPr>
            <a:spLocks noGrp="1"/>
          </p:cNvSpPr>
          <p:nvPr>
            <p:ph type="ftr" sz="quarter" idx="11"/>
          </p:nvPr>
        </p:nvSpPr>
        <p:spPr>
          <a:xfrm>
            <a:off x="5638800" y="6356350"/>
            <a:ext cx="2895600" cy="365125"/>
          </a:xfrm>
          <a:prstGeom prst="rect">
            <a:avLst/>
          </a:prstGeom>
        </p:spPr>
        <p:txBody>
          <a:bodyPr/>
          <a:lstStyle/>
          <a:p>
            <a:r>
              <a:rPr lang="en-US"/>
              <a:t>1</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417C731-0B81-4822-B3C0-3359020B2BB6}" type="datetime5">
              <a:rPr lang="en-US" smtClean="0"/>
              <a:pPr/>
              <a:t>15-Feb-23</a:t>
            </a:fld>
            <a:endParaRPr lang="en-US"/>
          </a:p>
        </p:txBody>
      </p:sp>
      <p:sp>
        <p:nvSpPr>
          <p:cNvPr id="5" name="Footer Placeholder 4"/>
          <p:cNvSpPr>
            <a:spLocks noGrp="1"/>
          </p:cNvSpPr>
          <p:nvPr>
            <p:ph type="ftr" sz="quarter" idx="11"/>
          </p:nvPr>
        </p:nvSpPr>
        <p:spPr>
          <a:xfrm>
            <a:off x="5638800" y="6356350"/>
            <a:ext cx="2895600" cy="365125"/>
          </a:xfrm>
          <a:prstGeom prst="rect">
            <a:avLst/>
          </a:prstGeom>
        </p:spPr>
        <p:txBody>
          <a:bodyPr/>
          <a:lstStyle/>
          <a:p>
            <a:r>
              <a:rPr lang="en-US"/>
              <a:t>1</a:t>
            </a: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6BCEE5A-CB79-4EEC-8E75-B49B33130CFF}" type="datetime5">
              <a:rPr lang="en-US" smtClean="0"/>
              <a:pPr/>
              <a:t>15-Feb-23</a:t>
            </a:fld>
            <a:endParaRPr lang="en-US"/>
          </a:p>
        </p:txBody>
      </p:sp>
      <p:sp>
        <p:nvSpPr>
          <p:cNvPr id="5" name="Footer Placeholder 4"/>
          <p:cNvSpPr>
            <a:spLocks noGrp="1"/>
          </p:cNvSpPr>
          <p:nvPr>
            <p:ph type="ftr" sz="quarter" idx="11"/>
          </p:nvPr>
        </p:nvSpPr>
        <p:spPr>
          <a:xfrm>
            <a:off x="5638800" y="6356350"/>
            <a:ext cx="2895600" cy="365125"/>
          </a:xfrm>
          <a:prstGeom prst="rect">
            <a:avLst/>
          </a:prstGeom>
        </p:spPr>
        <p:txBody>
          <a:bodyPr/>
          <a:lstStyle/>
          <a:p>
            <a:r>
              <a:rPr lang="en-US"/>
              <a:t>1</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EC8F54F-FA56-41F9-B23C-A074539B2620}" type="datetime5">
              <a:rPr lang="en-US" smtClean="0"/>
              <a:pPr/>
              <a:t>15-Feb-23</a:t>
            </a:fld>
            <a:endParaRPr lang="en-US"/>
          </a:p>
        </p:txBody>
      </p:sp>
      <p:sp>
        <p:nvSpPr>
          <p:cNvPr id="5" name="Footer Placeholder 4"/>
          <p:cNvSpPr>
            <a:spLocks noGrp="1"/>
          </p:cNvSpPr>
          <p:nvPr>
            <p:ph type="ftr" sz="quarter" idx="11"/>
          </p:nvPr>
        </p:nvSpPr>
        <p:spPr>
          <a:xfrm>
            <a:off x="6248400" y="6248400"/>
            <a:ext cx="2895600" cy="365125"/>
          </a:xfrm>
          <a:prstGeom prst="rect">
            <a:avLst/>
          </a:prstGeom>
        </p:spPr>
        <p:txBody>
          <a:bodyPr/>
          <a:lstStyle/>
          <a:p>
            <a:r>
              <a:rPr lang="en-US"/>
              <a:t>1</a:t>
            </a: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78EA51C-3157-4509-BB01-5B223B48B59F}" type="datetime5">
              <a:rPr lang="en-US" smtClean="0"/>
              <a:pPr/>
              <a:t>15-Feb-23</a:t>
            </a:fld>
            <a:endParaRPr lang="en-US"/>
          </a:p>
        </p:txBody>
      </p:sp>
      <p:sp>
        <p:nvSpPr>
          <p:cNvPr id="6" name="Footer Placeholder 5"/>
          <p:cNvSpPr>
            <a:spLocks noGrp="1"/>
          </p:cNvSpPr>
          <p:nvPr>
            <p:ph type="ftr" sz="quarter" idx="11"/>
          </p:nvPr>
        </p:nvSpPr>
        <p:spPr>
          <a:xfrm>
            <a:off x="6248400" y="6248400"/>
            <a:ext cx="2895600" cy="365125"/>
          </a:xfrm>
          <a:prstGeom prst="rect">
            <a:avLst/>
          </a:prstGeom>
        </p:spPr>
        <p:txBody>
          <a:bodyPr/>
          <a:lstStyle/>
          <a:p>
            <a:r>
              <a:rPr lang="en-US"/>
              <a:t>1</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C9B7B6E-CCAD-44BE-9D75-6D6FA365E7C7}" type="datetime5">
              <a:rPr lang="en-US" smtClean="0"/>
              <a:pPr/>
              <a:t>15-Feb-23</a:t>
            </a:fld>
            <a:endParaRPr lang="en-US"/>
          </a:p>
        </p:txBody>
      </p:sp>
      <p:sp>
        <p:nvSpPr>
          <p:cNvPr id="8" name="Footer Placeholder 7"/>
          <p:cNvSpPr>
            <a:spLocks noGrp="1"/>
          </p:cNvSpPr>
          <p:nvPr>
            <p:ph type="ftr" sz="quarter" idx="11"/>
          </p:nvPr>
        </p:nvSpPr>
        <p:spPr>
          <a:xfrm>
            <a:off x="6248400" y="6248400"/>
            <a:ext cx="2895600" cy="365125"/>
          </a:xfrm>
          <a:prstGeom prst="rect">
            <a:avLst/>
          </a:prstGeom>
        </p:spPr>
        <p:txBody>
          <a:bodyPr/>
          <a:lstStyle/>
          <a:p>
            <a:r>
              <a:rPr lang="en-US"/>
              <a:t>1</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045036F-1F19-4AFE-B968-60F8F503DE8E}" type="datetime5">
              <a:rPr lang="en-US" smtClean="0"/>
              <a:pPr/>
              <a:t>15-Feb-23</a:t>
            </a:fld>
            <a:endParaRPr lang="en-US"/>
          </a:p>
        </p:txBody>
      </p:sp>
      <p:sp>
        <p:nvSpPr>
          <p:cNvPr id="4" name="Footer Placeholder 3"/>
          <p:cNvSpPr>
            <a:spLocks noGrp="1"/>
          </p:cNvSpPr>
          <p:nvPr>
            <p:ph type="ftr" sz="quarter" idx="11"/>
          </p:nvPr>
        </p:nvSpPr>
        <p:spPr>
          <a:xfrm>
            <a:off x="6248400" y="6248400"/>
            <a:ext cx="2895600" cy="365125"/>
          </a:xfrm>
          <a:prstGeom prst="rect">
            <a:avLst/>
          </a:prstGeom>
        </p:spPr>
        <p:txBody>
          <a:bodyPr/>
          <a:lstStyle/>
          <a:p>
            <a:r>
              <a:rPr lang="en-US"/>
              <a:t>1</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68831B-5A09-44BB-A166-076DFE7DAD56}" type="datetime5">
              <a:rPr lang="en-US" smtClean="0"/>
              <a:pPr/>
              <a:t>15-Feb-23</a:t>
            </a:fld>
            <a:endParaRPr lang="en-US"/>
          </a:p>
        </p:txBody>
      </p:sp>
      <p:sp>
        <p:nvSpPr>
          <p:cNvPr id="3" name="Footer Placeholder 2"/>
          <p:cNvSpPr>
            <a:spLocks noGrp="1"/>
          </p:cNvSpPr>
          <p:nvPr>
            <p:ph type="ftr" sz="quarter" idx="11"/>
          </p:nvPr>
        </p:nvSpPr>
        <p:spPr>
          <a:xfrm>
            <a:off x="6248400" y="6248400"/>
            <a:ext cx="2895600" cy="365125"/>
          </a:xfrm>
          <a:prstGeom prst="rect">
            <a:avLst/>
          </a:prstGeom>
        </p:spPr>
        <p:txBody>
          <a:bodyPr/>
          <a:lstStyle/>
          <a:p>
            <a:r>
              <a:rPr lang="en-US"/>
              <a:t>1</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9CCD00F-8A27-49DF-9225-1CF29779CEF7}" type="datetime5">
              <a:rPr lang="en-US" smtClean="0"/>
              <a:pPr/>
              <a:t>15-Feb-23</a:t>
            </a:fld>
            <a:endParaRPr lang="en-US"/>
          </a:p>
        </p:txBody>
      </p:sp>
      <p:sp>
        <p:nvSpPr>
          <p:cNvPr id="6" name="Footer Placeholder 5"/>
          <p:cNvSpPr>
            <a:spLocks noGrp="1"/>
          </p:cNvSpPr>
          <p:nvPr>
            <p:ph type="ftr" sz="quarter" idx="11"/>
          </p:nvPr>
        </p:nvSpPr>
        <p:spPr>
          <a:xfrm>
            <a:off x="6248400" y="6248400"/>
            <a:ext cx="2895600" cy="365125"/>
          </a:xfrm>
          <a:prstGeom prst="rect">
            <a:avLst/>
          </a:prstGeom>
        </p:spPr>
        <p:txBody>
          <a:bodyPr/>
          <a:lstStyle/>
          <a:p>
            <a:r>
              <a:rPr lang="en-US"/>
              <a:t>1</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497C613-E837-41EB-8BA7-670CC7A8BC4D}" type="datetime5">
              <a:rPr lang="en-US" smtClean="0"/>
              <a:pPr/>
              <a:t>15-Feb-23</a:t>
            </a:fld>
            <a:endParaRPr lang="en-US"/>
          </a:p>
        </p:txBody>
      </p:sp>
      <p:sp>
        <p:nvSpPr>
          <p:cNvPr id="6" name="Footer Placeholder 5"/>
          <p:cNvSpPr>
            <a:spLocks noGrp="1"/>
          </p:cNvSpPr>
          <p:nvPr>
            <p:ph type="ftr" sz="quarter" idx="11"/>
          </p:nvPr>
        </p:nvSpPr>
        <p:spPr>
          <a:xfrm>
            <a:off x="6248400" y="6248400"/>
            <a:ext cx="2895600" cy="365125"/>
          </a:xfrm>
          <a:prstGeom prst="rect">
            <a:avLst/>
          </a:prstGeom>
        </p:spPr>
        <p:txBody>
          <a:bodyPr/>
          <a:lstStyle/>
          <a:p>
            <a:r>
              <a:rPr lang="en-US"/>
              <a:t>1</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8C50A5-DE95-4721-9D3F-16B35BA75E79}" type="datetime5">
              <a:rPr lang="en-US" smtClean="0"/>
              <a:pPr/>
              <a:t>15-Feb-23</a:t>
            </a:fld>
            <a:endParaRPr lang="en-US"/>
          </a:p>
        </p:txBody>
      </p:sp>
    </p:spTree>
  </p:cSld>
  <p:clrMap bg1="lt1" tx1="dk1" bg2="lt2" tx2="dk2" accent1="accent1" accent2="accent2" accent3="accent3" accent4="accent4" accent5="accent5" accent6="accent6" hlink="hlink" folHlink="folHlink"/>
  <p:sldLayoutIdLst>
    <p:sldLayoutId id="2147484592" r:id="rId1"/>
    <p:sldLayoutId id="2147484593" r:id="rId2"/>
    <p:sldLayoutId id="2147484594" r:id="rId3"/>
    <p:sldLayoutId id="2147484595" r:id="rId4"/>
    <p:sldLayoutId id="2147484596" r:id="rId5"/>
    <p:sldLayoutId id="2147484597" r:id="rId6"/>
    <p:sldLayoutId id="2147484598" r:id="rId7"/>
    <p:sldLayoutId id="2147484599" r:id="rId8"/>
    <p:sldLayoutId id="2147484600" r:id="rId9"/>
    <p:sldLayoutId id="2147484601" r:id="rId10"/>
    <p:sldLayoutId id="2147484602" r:id="rId11"/>
    <p:sldLayoutId id="2147484603" r:id="rId12"/>
  </p:sldLayoutIdLst>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F8F148-09D6-45C6-8169-DAACCEDA7F61}" type="datetime5">
              <a:rPr lang="en-US" smtClean="0"/>
              <a:pPr/>
              <a:t>15-Feb-23</a:t>
            </a:fld>
            <a:endParaRPr lang="en-US"/>
          </a:p>
        </p:txBody>
      </p:sp>
    </p:spTree>
  </p:cSld>
  <p:clrMap bg1="lt1" tx1="dk1" bg2="lt2" tx2="dk2" accent1="accent1" accent2="accent2" accent3="accent3" accent4="accent4" accent5="accent5" accent6="accent6" hlink="hlink" folHlink="folHlink"/>
  <p:sldLayoutIdLst>
    <p:sldLayoutId id="2147484580" r:id="rId1"/>
    <p:sldLayoutId id="2147484581" r:id="rId2"/>
    <p:sldLayoutId id="2147484582" r:id="rId3"/>
    <p:sldLayoutId id="2147484583" r:id="rId4"/>
    <p:sldLayoutId id="2147484584" r:id="rId5"/>
    <p:sldLayoutId id="2147484585" r:id="rId6"/>
    <p:sldLayoutId id="2147484586" r:id="rId7"/>
    <p:sldLayoutId id="2147484587" r:id="rId8"/>
    <p:sldLayoutId id="2147484588" r:id="rId9"/>
    <p:sldLayoutId id="2147484589" r:id="rId10"/>
    <p:sldLayoutId id="2147484590" r:id="rId11"/>
  </p:sldLayoutIdLst>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1828800"/>
            <a:ext cx="8229600" cy="1143000"/>
          </a:xfrm>
        </p:spPr>
        <p:txBody>
          <a:bodyPr>
            <a:noAutofit/>
          </a:bodyPr>
          <a:lstStyle/>
          <a:p>
            <a:pPr>
              <a:lnSpc>
                <a:spcPct val="150000"/>
              </a:lnSpc>
              <a:spcAft>
                <a:spcPts val="600"/>
              </a:spcAft>
            </a:pPr>
            <a:r>
              <a:rPr lang="en-US" sz="3200" kern="2400" dirty="0">
                <a:effectLst/>
                <a:latin typeface="Times New Roman" panose="02020603050405020304" pitchFamily="18" charset="0"/>
                <a:ea typeface="MS Mincho" panose="02020609040205080304" pitchFamily="49" charset="-128"/>
              </a:rPr>
              <a:t>Advanced driver fatigue detection by integration of OpenCV DNN module and Deep learning</a:t>
            </a:r>
            <a:endParaRPr lang="en-IN" sz="3200" dirty="0">
              <a:effectLst/>
              <a:latin typeface="Times New Roman" panose="02020603050405020304" pitchFamily="18" charset="0"/>
              <a:ea typeface="MS Mincho" panose="02020609040205080304" pitchFamily="49" charset="-128"/>
            </a:endParaRPr>
          </a:p>
        </p:txBody>
      </p:sp>
      <p:sp>
        <p:nvSpPr>
          <p:cNvPr id="2" name="Content Placeholder 1">
            <a:extLst>
              <a:ext uri="{FF2B5EF4-FFF2-40B4-BE49-F238E27FC236}">
                <a16:creationId xmlns:a16="http://schemas.microsoft.com/office/drawing/2014/main" id="{FF6CBFBB-F59E-9533-990D-7BDAFC018A56}"/>
              </a:ext>
            </a:extLst>
          </p:cNvPr>
          <p:cNvSpPr>
            <a:spLocks noGrp="1"/>
          </p:cNvSpPr>
          <p:nvPr>
            <p:ph idx="1"/>
          </p:nvPr>
        </p:nvSpPr>
        <p:spPr>
          <a:xfrm>
            <a:off x="446314" y="4191001"/>
            <a:ext cx="8229600" cy="1630363"/>
          </a:xfrm>
        </p:spPr>
        <p:txBody>
          <a:bodyPr numCol="1">
            <a:normAutofit/>
          </a:bodyPr>
          <a:lstStyle/>
          <a:p>
            <a:pPr marL="0" indent="0" algn="ctr">
              <a:buNone/>
            </a:pPr>
            <a:r>
              <a:rPr lang="en-IN" sz="2000" dirty="0">
                <a:latin typeface="Times New Roman" panose="02020603050405020304" pitchFamily="18" charset="0"/>
                <a:cs typeface="Times New Roman" panose="02020603050405020304" pitchFamily="18" charset="0"/>
              </a:rPr>
              <a:t>Allanki Srinivas</a:t>
            </a:r>
          </a:p>
          <a:p>
            <a:pPr marL="0" indent="0" algn="ctr">
              <a:buNone/>
            </a:pPr>
            <a:r>
              <a:rPr lang="en-IN" sz="2000" dirty="0">
                <a:latin typeface="Times New Roman" panose="02020603050405020304" pitchFamily="18" charset="0"/>
                <a:cs typeface="Times New Roman" panose="02020603050405020304" pitchFamily="18" charset="0"/>
              </a:rPr>
              <a:t> Muzammil Parvez</a:t>
            </a:r>
          </a:p>
          <a:p>
            <a:pPr marL="0" indent="0" algn="ctr">
              <a:buNone/>
            </a:pPr>
            <a:r>
              <a:rPr lang="en-IN" sz="2000" dirty="0">
                <a:latin typeface="Times New Roman" panose="02020603050405020304" pitchFamily="18" charset="0"/>
                <a:cs typeface="Times New Roman" panose="02020603050405020304" pitchFamily="18" charset="0"/>
              </a:rPr>
              <a:t> R S Ernest Ravindran</a:t>
            </a:r>
          </a:p>
          <a:p>
            <a:pPr marL="0" indent="0" algn="r">
              <a:buNone/>
            </a:pPr>
            <a:endParaRPr lang="en-IN" dirty="0"/>
          </a:p>
        </p:txBody>
      </p:sp>
    </p:spTree>
    <p:extLst>
      <p:ext uri="{BB962C8B-B14F-4D97-AF65-F5344CB8AC3E}">
        <p14:creationId xmlns:p14="http://schemas.microsoft.com/office/powerpoint/2010/main" val="16387186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latin typeface="Times New Roman" panose="02020603050405020304" pitchFamily="18" charset="0"/>
                <a:cs typeface="Times New Roman" panose="02020603050405020304" pitchFamily="18" charset="0"/>
              </a:rPr>
              <a:t>ABSTRACT</a:t>
            </a:r>
            <a:endParaRPr lang="en-US" sz="32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lnSpcReduction="10000"/>
          </a:bodyPr>
          <a:lstStyle/>
          <a:p>
            <a:pPr marL="0" indent="0" algn="just">
              <a:lnSpc>
                <a:spcPct val="170000"/>
              </a:lnSpc>
              <a:buNone/>
            </a:pPr>
            <a:r>
              <a:rPr lang="en-IN" sz="1800" dirty="0">
                <a:effectLst/>
                <a:latin typeface="Times New Roman" panose="02020603050405020304" pitchFamily="18" charset="0"/>
                <a:ea typeface="SimSun" panose="02010600030101010101" pitchFamily="2" charset="-122"/>
              </a:rPr>
              <a:t>Road safety is significantly impacted by drowsiness or weariness, which is a primary contributor to auto accidents. If drowsy drivers are informed in advance, many fatal incidents can be avoided. Over the past 20 to 30 years, the number of road accidents and injuries in India has been rising alarmingly. According to the experts, the main cause of this issue is that drivers who do not take frequent rests when travelling long distances run a great danger of becoming drowsy, which they frequently fail to identify early enough. There are several drowsiness detection techniques that track a driver's level of tiredness while they are operating a vehicle and alert them if they are not paying attention to the road. This study describes a noncontact way for determining a driver's tiredness utilising detecting techniques.</a:t>
            </a:r>
          </a:p>
          <a:p>
            <a:pPr marL="0" indent="0" algn="just">
              <a:lnSpc>
                <a:spcPct val="170000"/>
              </a:lnSpc>
              <a:buNone/>
            </a:pPr>
            <a:endParaRPr lang="en-US" sz="1600" dirty="0"/>
          </a:p>
        </p:txBody>
      </p:sp>
    </p:spTree>
    <p:extLst>
      <p:ext uri="{BB962C8B-B14F-4D97-AF65-F5344CB8AC3E}">
        <p14:creationId xmlns:p14="http://schemas.microsoft.com/office/powerpoint/2010/main" val="28228417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latin typeface="Times New Roman" pitchFamily="18" charset="0"/>
                <a:cs typeface="Times New Roman" pitchFamily="18" charset="0"/>
              </a:rPr>
              <a:t>PROBLEM IDENTIFICATION</a:t>
            </a:r>
          </a:p>
        </p:txBody>
      </p:sp>
      <p:sp>
        <p:nvSpPr>
          <p:cNvPr id="3" name="Content Placeholder 2"/>
          <p:cNvSpPr>
            <a:spLocks noGrp="1"/>
          </p:cNvSpPr>
          <p:nvPr>
            <p:ph idx="1"/>
          </p:nvPr>
        </p:nvSpPr>
        <p:spPr/>
        <p:txBody>
          <a:bodyPr>
            <a:normAutofit/>
          </a:bodyPr>
          <a:lstStyle/>
          <a:p>
            <a:pPr algn="just">
              <a:lnSpc>
                <a:spcPct val="150000"/>
              </a:lnSpc>
            </a:pPr>
            <a:r>
              <a:rPr lang="en-US" sz="1800" dirty="0">
                <a:latin typeface="Times New Roman" pitchFamily="18" charset="0"/>
                <a:cs typeface="Times New Roman" pitchFamily="18" charset="0"/>
              </a:rPr>
              <a:t>Drowsiness is a condition that exists between being awake and asleep and may be defended by the steady decline in cortical cognitive power. Additionally, a desire or tendency to sleep is connected to it.</a:t>
            </a:r>
          </a:p>
          <a:p>
            <a:pPr algn="just">
              <a:lnSpc>
                <a:spcPct val="150000"/>
              </a:lnSpc>
            </a:pPr>
            <a:r>
              <a:rPr lang="en-US" sz="1800" dirty="0">
                <a:latin typeface="Times New Roman" pitchFamily="18" charset="0"/>
                <a:cs typeface="Times New Roman" pitchFamily="18" charset="0"/>
              </a:rPr>
              <a:t>Human performance factors essential to safe driving, such as response time, attentiveness, and information processing, are impacted by drowsiness.</a:t>
            </a:r>
          </a:p>
          <a:p>
            <a:pPr algn="just">
              <a:lnSpc>
                <a:spcPct val="150000"/>
              </a:lnSpc>
            </a:pPr>
            <a:r>
              <a:rPr lang="en-US" sz="1800" dirty="0">
                <a:latin typeface="Times New Roman" pitchFamily="18" charset="0"/>
                <a:cs typeface="Times New Roman" pitchFamily="18" charset="0"/>
              </a:rPr>
              <a:t>Thus, for professional or specific drivers, a real-time drowsy driver evaluation system that alerts the driver when the first signs of exhaustion arise can prevent collisions by avoiding and minimizing sleep episodes.</a:t>
            </a:r>
          </a:p>
          <a:p>
            <a:pPr algn="just">
              <a:lnSpc>
                <a:spcPct val="150000"/>
              </a:lnSpc>
            </a:pPr>
            <a:r>
              <a:rPr lang="en-US" sz="1800" dirty="0">
                <a:latin typeface="Times New Roman" pitchFamily="18" charset="0"/>
                <a:cs typeface="Times New Roman" pitchFamily="18" charset="0"/>
              </a:rPr>
              <a:t>In this study, a technique for sleepiness detection based on adjustments in image processing is proposed.</a:t>
            </a:r>
          </a:p>
        </p:txBody>
      </p:sp>
    </p:spTree>
    <p:extLst>
      <p:ext uri="{BB962C8B-B14F-4D97-AF65-F5344CB8AC3E}">
        <p14:creationId xmlns:p14="http://schemas.microsoft.com/office/powerpoint/2010/main" val="33303875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a:latin typeface="Times New Roman" pitchFamily="18" charset="0"/>
                <a:cs typeface="Times New Roman" pitchFamily="18" charset="0"/>
              </a:rPr>
              <a:t>DRAWBACKS FOR EXISTING MODEL</a:t>
            </a:r>
          </a:p>
        </p:txBody>
      </p:sp>
      <p:sp>
        <p:nvSpPr>
          <p:cNvPr id="3" name="Content Placeholder 2"/>
          <p:cNvSpPr>
            <a:spLocks noGrp="1"/>
          </p:cNvSpPr>
          <p:nvPr>
            <p:ph idx="1"/>
          </p:nvPr>
        </p:nvSpPr>
        <p:spPr/>
        <p:txBody>
          <a:bodyPr>
            <a:noAutofit/>
          </a:bodyPr>
          <a:lstStyle/>
          <a:p>
            <a:pPr algn="just">
              <a:lnSpc>
                <a:spcPct val="200000"/>
              </a:lnSpc>
            </a:pPr>
            <a:r>
              <a:rPr lang="en-US" sz="1800" dirty="0">
                <a:latin typeface="Times New Roman" pitchFamily="18" charset="0"/>
                <a:cs typeface="Times New Roman" pitchFamily="18" charset="0"/>
              </a:rPr>
              <a:t>Lack in categorization.</a:t>
            </a:r>
          </a:p>
          <a:p>
            <a:pPr lvl="0" algn="just">
              <a:lnSpc>
                <a:spcPct val="200000"/>
              </a:lnSpc>
            </a:pPr>
            <a:r>
              <a:rPr lang="en-US" sz="1800" dirty="0">
                <a:latin typeface="Times New Roman" pitchFamily="18" charset="0"/>
                <a:cs typeface="Times New Roman" pitchFamily="18" charset="0"/>
              </a:rPr>
              <a:t>Poor decision-making support.</a:t>
            </a:r>
          </a:p>
          <a:p>
            <a:pPr lvl="0" algn="just">
              <a:lnSpc>
                <a:spcPct val="200000"/>
              </a:lnSpc>
            </a:pPr>
            <a:r>
              <a:rPr lang="en-US" sz="1800" dirty="0">
                <a:latin typeface="Times New Roman" pitchFamily="18" charset="0"/>
                <a:cs typeface="Times New Roman" pitchFamily="18" charset="0"/>
              </a:rPr>
              <a:t>High in computational complexity may lead wrong classification.</a:t>
            </a:r>
          </a:p>
          <a:p>
            <a:pPr lvl="0" algn="just">
              <a:lnSpc>
                <a:spcPct val="200000"/>
              </a:lnSpc>
            </a:pPr>
            <a:r>
              <a:rPr lang="en-US" sz="1800" dirty="0">
                <a:latin typeface="Times New Roman" pitchFamily="18" charset="0"/>
                <a:cs typeface="Times New Roman" pitchFamily="18" charset="0"/>
              </a:rPr>
              <a:t>Cannot be able to support large databases.</a:t>
            </a:r>
          </a:p>
        </p:txBody>
      </p:sp>
    </p:spTree>
    <p:extLst>
      <p:ext uri="{BB962C8B-B14F-4D97-AF65-F5344CB8AC3E}">
        <p14:creationId xmlns:p14="http://schemas.microsoft.com/office/powerpoint/2010/main" val="4535819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a:latin typeface="Times New Roman" pitchFamily="18" charset="0"/>
                <a:cs typeface="Times New Roman" pitchFamily="18" charset="0"/>
              </a:rPr>
              <a:t>PROPOSED WORK</a:t>
            </a:r>
          </a:p>
        </p:txBody>
      </p:sp>
      <p:sp>
        <p:nvSpPr>
          <p:cNvPr id="3" name="Content Placeholder 2"/>
          <p:cNvSpPr>
            <a:spLocks noGrp="1"/>
          </p:cNvSpPr>
          <p:nvPr>
            <p:ph idx="1"/>
          </p:nvPr>
        </p:nvSpPr>
        <p:spPr/>
        <p:txBody>
          <a:bodyPr>
            <a:noAutofit/>
          </a:bodyPr>
          <a:lstStyle/>
          <a:p>
            <a:pPr algn="just">
              <a:lnSpc>
                <a:spcPct val="150000"/>
              </a:lnSpc>
            </a:pPr>
            <a:r>
              <a:rPr lang="en-US" sz="1800" dirty="0">
                <a:latin typeface="Times New Roman" pitchFamily="18" charset="0"/>
                <a:cs typeface="Times New Roman" pitchFamily="18" charset="0"/>
              </a:rPr>
              <a:t>The CNN object detection framework is the first object detection framework to provide competitive object detection rates in real-time proposed. </a:t>
            </a:r>
          </a:p>
          <a:p>
            <a:pPr algn="just">
              <a:lnSpc>
                <a:spcPct val="150000"/>
              </a:lnSpc>
            </a:pPr>
            <a:r>
              <a:rPr lang="en-US" sz="1800" dirty="0">
                <a:latin typeface="Times New Roman" pitchFamily="18" charset="0"/>
                <a:cs typeface="Times New Roman" pitchFamily="18" charset="0"/>
              </a:rPr>
              <a:t>After the face is detected using CNN , the region containing the eyes and mouth has to be separated. An image which taken inside a vehicle includes the driver’s face. </a:t>
            </a:r>
          </a:p>
          <a:p>
            <a:pPr algn="just">
              <a:lnSpc>
                <a:spcPct val="150000"/>
              </a:lnSpc>
            </a:pPr>
            <a:r>
              <a:rPr lang="en-US" sz="1800" dirty="0">
                <a:latin typeface="Times New Roman" pitchFamily="18" charset="0"/>
                <a:cs typeface="Times New Roman" pitchFamily="18" charset="0"/>
              </a:rPr>
              <a:t>The input image is given as the input image so that the identification of the driver's drowsiness is analyzed and detected based on the given test sample image.</a:t>
            </a:r>
          </a:p>
          <a:p>
            <a:pPr algn="just">
              <a:lnSpc>
                <a:spcPct val="150000"/>
              </a:lnSpc>
            </a:pPr>
            <a:r>
              <a:rPr lang="en-US" sz="1800" dirty="0">
                <a:latin typeface="Times New Roman" pitchFamily="18" charset="0"/>
                <a:cs typeface="Times New Roman" pitchFamily="18" charset="0"/>
              </a:rPr>
              <a:t>Use of OpenCV DNN module helps in detecting face during occlusions and side faces which is used as another parameter in detecting drowsiness.</a:t>
            </a:r>
          </a:p>
        </p:txBody>
      </p:sp>
    </p:spTree>
    <p:extLst>
      <p:ext uri="{BB962C8B-B14F-4D97-AF65-F5344CB8AC3E}">
        <p14:creationId xmlns:p14="http://schemas.microsoft.com/office/powerpoint/2010/main" val="42555199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latin typeface="Times New Roman" pitchFamily="18" charset="0"/>
                <a:cs typeface="Times New Roman" pitchFamily="18" charset="0"/>
              </a:rPr>
              <a:t>ADVANTAGES OF PROPOSED SYSTEM</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lvl="0" algn="just">
              <a:lnSpc>
                <a:spcPct val="150000"/>
              </a:lnSpc>
            </a:pPr>
            <a:r>
              <a:rPr lang="en-US" sz="1800" dirty="0">
                <a:latin typeface="Times New Roman" pitchFamily="18" charset="0"/>
                <a:cs typeface="Times New Roman" pitchFamily="18" charset="0"/>
              </a:rPr>
              <a:t>High in accuracy because of using OpenCV DNN module for face detection.</a:t>
            </a:r>
          </a:p>
          <a:p>
            <a:pPr lvl="0" algn="just">
              <a:lnSpc>
                <a:spcPct val="150000"/>
              </a:lnSpc>
            </a:pPr>
            <a:r>
              <a:rPr lang="en-US" sz="1800" dirty="0">
                <a:latin typeface="Times New Roman" pitchFamily="18" charset="0"/>
                <a:cs typeface="Times New Roman" pitchFamily="18" charset="0"/>
              </a:rPr>
              <a:t>Modified CNN approach provide better accuracy compare with other works.</a:t>
            </a:r>
          </a:p>
          <a:p>
            <a:pPr lvl="0" algn="just">
              <a:lnSpc>
                <a:spcPct val="150000"/>
              </a:lnSpc>
            </a:pPr>
            <a:r>
              <a:rPr lang="en-US" sz="1800" dirty="0">
                <a:latin typeface="Times New Roman" pitchFamily="18" charset="0"/>
                <a:cs typeface="Times New Roman" pitchFamily="18" charset="0"/>
              </a:rPr>
              <a:t>Detection is done even when eyes and mouth are not detected and by using face as the primary parameter during this case. </a:t>
            </a:r>
          </a:p>
          <a:p>
            <a:pPr algn="just">
              <a:lnSpc>
                <a:spcPct val="150000"/>
              </a:lnSpc>
            </a:pP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37607279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p>
            <a:r>
              <a:rPr lang="en-US" sz="3200" b="1" dirty="0">
                <a:latin typeface="Times New Roman" panose="02020603050405020304" pitchFamily="18" charset="0"/>
                <a:cs typeface="Times New Roman" panose="02020603050405020304" pitchFamily="18" charset="0"/>
              </a:rPr>
              <a:t>ARCHITECTURE DIAGRAM</a:t>
            </a:r>
          </a:p>
        </p:txBody>
      </p:sp>
      <p:pic>
        <p:nvPicPr>
          <p:cNvPr id="6" name="Picture 5" descr="Diagram&#10;&#10;Description automatically generated">
            <a:extLst>
              <a:ext uri="{FF2B5EF4-FFF2-40B4-BE49-F238E27FC236}">
                <a16:creationId xmlns:a16="http://schemas.microsoft.com/office/drawing/2014/main" id="{2EE2B812-DFAE-4079-9D92-88D19E834E4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7000" y="1501966"/>
            <a:ext cx="3809999" cy="5053404"/>
          </a:xfrm>
          <a:prstGeom prst="rect">
            <a:avLst/>
          </a:prstGeom>
          <a:noFill/>
        </p:spPr>
      </p:pic>
    </p:spTree>
    <p:extLst>
      <p:ext uri="{BB962C8B-B14F-4D97-AF65-F5344CB8AC3E}">
        <p14:creationId xmlns:p14="http://schemas.microsoft.com/office/powerpoint/2010/main" val="9110800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4D6A54-E311-476F-DBD2-1ACD49ACD75F}"/>
              </a:ext>
            </a:extLst>
          </p:cNvPr>
          <p:cNvSpPr>
            <a:spLocks noGrp="1"/>
          </p:cNvSpPr>
          <p:nvPr>
            <p:ph type="title"/>
          </p:nvPr>
        </p:nvSpPr>
        <p:spPr/>
        <p:txBody>
          <a:bodyPr>
            <a:normAutofit/>
          </a:bodyPr>
          <a:lstStyle/>
          <a:p>
            <a:r>
              <a:rPr lang="en-IN" sz="3200" b="1" dirty="0">
                <a:latin typeface="Times New Roman" panose="02020603050405020304" pitchFamily="18" charset="0"/>
                <a:cs typeface="Times New Roman" panose="02020603050405020304" pitchFamily="18" charset="0"/>
              </a:rPr>
              <a:t>CONCLUSION</a:t>
            </a:r>
          </a:p>
        </p:txBody>
      </p:sp>
      <p:sp>
        <p:nvSpPr>
          <p:cNvPr id="3" name="Content Placeholder 2">
            <a:extLst>
              <a:ext uri="{FF2B5EF4-FFF2-40B4-BE49-F238E27FC236}">
                <a16:creationId xmlns:a16="http://schemas.microsoft.com/office/drawing/2014/main" id="{9C59E988-A45C-CAB9-15E2-85697A9710BE}"/>
              </a:ext>
            </a:extLst>
          </p:cNvPr>
          <p:cNvSpPr>
            <a:spLocks noGrp="1"/>
          </p:cNvSpPr>
          <p:nvPr>
            <p:ph idx="1"/>
          </p:nvPr>
        </p:nvSpPr>
        <p:spPr/>
        <p:txBody>
          <a:bodyPr>
            <a:normAutofit/>
          </a:bodyPr>
          <a:lstStyle/>
          <a:p>
            <a:pPr algn="just">
              <a:lnSpc>
                <a:spcPct val="150000"/>
              </a:lnSpc>
            </a:pPr>
            <a:r>
              <a:rPr lang="en-US" sz="1800" dirty="0">
                <a:effectLst/>
                <a:latin typeface="Times New Roman" panose="02020603050405020304" pitchFamily="18" charset="0"/>
                <a:ea typeface="SimSun" panose="02010600030101010101" pitchFamily="2" charset="-122"/>
              </a:rPr>
              <a:t>For face detection, it was shown that the OpenCV DNN module outperformed Viola Jones, Dlib, and MTCNN. </a:t>
            </a:r>
          </a:p>
          <a:p>
            <a:pPr algn="just">
              <a:lnSpc>
                <a:spcPct val="150000"/>
              </a:lnSpc>
            </a:pPr>
            <a:r>
              <a:rPr lang="en-US" sz="1800" dirty="0">
                <a:effectLst/>
                <a:latin typeface="Times New Roman" panose="02020603050405020304" pitchFamily="18" charset="0"/>
                <a:ea typeface="SimSun" panose="02010600030101010101" pitchFamily="2" charset="-122"/>
              </a:rPr>
              <a:t>The categorization process employs a modified CNN. The accuracy rate of the system is 96.8%. By evaluating the validation accuracy while using the validation dataset for model training, the model was proven to be accurate. </a:t>
            </a:r>
            <a:endParaRPr lang="en-IN" sz="1800" dirty="0"/>
          </a:p>
        </p:txBody>
      </p:sp>
    </p:spTree>
    <p:extLst>
      <p:ext uri="{BB962C8B-B14F-4D97-AF65-F5344CB8AC3E}">
        <p14:creationId xmlns:p14="http://schemas.microsoft.com/office/powerpoint/2010/main" val="5569401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a:latin typeface="Times New Roman" pitchFamily="18" charset="0"/>
                <a:cs typeface="Times New Roman" pitchFamily="18" charset="0"/>
              </a:rPr>
              <a:t>FUTURE WORK</a:t>
            </a:r>
          </a:p>
        </p:txBody>
      </p:sp>
      <p:sp>
        <p:nvSpPr>
          <p:cNvPr id="3" name="Content Placeholder 2"/>
          <p:cNvSpPr>
            <a:spLocks noGrp="1"/>
          </p:cNvSpPr>
          <p:nvPr>
            <p:ph idx="1"/>
          </p:nvPr>
        </p:nvSpPr>
        <p:spPr/>
        <p:txBody>
          <a:bodyPr>
            <a:normAutofit/>
          </a:bodyPr>
          <a:lstStyle/>
          <a:p>
            <a:pPr algn="just">
              <a:lnSpc>
                <a:spcPct val="150000"/>
              </a:lnSpc>
            </a:pPr>
            <a:r>
              <a:rPr lang="en-US" sz="1800" dirty="0">
                <a:latin typeface="Times New Roman" panose="02020603050405020304" pitchFamily="18" charset="0"/>
                <a:ea typeface="SimSun" panose="02010600030101010101" pitchFamily="2" charset="-122"/>
              </a:rPr>
              <a:t>T</a:t>
            </a:r>
            <a:r>
              <a:rPr lang="en-US" sz="1800" dirty="0">
                <a:effectLst/>
                <a:latin typeface="Times New Roman" panose="02020603050405020304" pitchFamily="18" charset="0"/>
                <a:ea typeface="SimSun" panose="02010600030101010101" pitchFamily="2" charset="-122"/>
              </a:rPr>
              <a:t>he detection can be improved by using an infrared camera for low-light situations.</a:t>
            </a:r>
          </a:p>
          <a:p>
            <a:pPr algn="just">
              <a:lnSpc>
                <a:spcPct val="150000"/>
              </a:lnSpc>
            </a:pPr>
            <a:r>
              <a:rPr lang="en-IN" sz="1800" dirty="0">
                <a:effectLst/>
                <a:latin typeface="Times New Roman" panose="02020603050405020304" pitchFamily="18" charset="0"/>
                <a:ea typeface="SimSun" panose="02010600030101010101" pitchFamily="2" charset="-122"/>
              </a:rPr>
              <a:t>Counting frequent yawns over a certain amount of time might also help in identifying drowsiness.</a:t>
            </a:r>
            <a:r>
              <a:rPr lang="en-US" sz="1800" dirty="0">
                <a:effectLst/>
                <a:latin typeface="Times New Roman" panose="02020603050405020304" pitchFamily="18" charset="0"/>
                <a:ea typeface="SimSun" panose="02010600030101010101" pitchFamily="2" charset="-122"/>
              </a:rPr>
              <a:t> </a:t>
            </a:r>
          </a:p>
          <a:p>
            <a:pPr algn="just">
              <a:lnSpc>
                <a:spcPct val="150000"/>
              </a:lnSpc>
            </a:pPr>
            <a:r>
              <a:rPr lang="x-none" sz="1800" spc="-5" dirty="0">
                <a:effectLst/>
                <a:latin typeface="Times New Roman" panose="02020603050405020304" pitchFamily="18" charset="0"/>
                <a:ea typeface="SimSun" panose="02010600030101010101" pitchFamily="2" charset="-122"/>
              </a:rPr>
              <a:t>Utilize a multi-mod</a:t>
            </a:r>
            <a:r>
              <a:rPr lang="en-US" sz="1800" spc="-5" dirty="0">
                <a:effectLst/>
                <a:latin typeface="Times New Roman" panose="02020603050405020304" pitchFamily="18" charset="0"/>
                <a:ea typeface="SimSun" panose="02010600030101010101" pitchFamily="2" charset="-122"/>
              </a:rPr>
              <a:t>e</a:t>
            </a:r>
            <a:r>
              <a:rPr lang="x-none" sz="1800" spc="-5" dirty="0">
                <a:effectLst/>
                <a:latin typeface="Times New Roman" panose="02020603050405020304" pitchFamily="18" charset="0"/>
                <a:ea typeface="SimSun" panose="02010600030101010101" pitchFamily="2" charset="-122"/>
              </a:rPr>
              <a:t>l machine-learning approach and include additional modalities, such as the audio channel, in addition to the video frames, to enhance performance.</a:t>
            </a:r>
            <a:endParaRPr lang="en-IN" sz="1800" spc="-5" dirty="0">
              <a:effectLst/>
              <a:latin typeface="Times New Roman" panose="02020603050405020304" pitchFamily="18" charset="0"/>
              <a:ea typeface="SimSun" panose="02010600030101010101" pitchFamily="2" charset="-122"/>
            </a:endParaRPr>
          </a:p>
        </p:txBody>
      </p:sp>
    </p:spTree>
    <p:extLst>
      <p:ext uri="{BB962C8B-B14F-4D97-AF65-F5344CB8AC3E}">
        <p14:creationId xmlns:p14="http://schemas.microsoft.com/office/powerpoint/2010/main" val="1610853844"/>
      </p:ext>
    </p:extLst>
  </p:cSld>
  <p:clrMapOvr>
    <a:masterClrMapping/>
  </p:clrMapOvr>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14090</TotalTime>
  <Words>596</Words>
  <Application>Microsoft Office PowerPoint</Application>
  <PresentationFormat>On-screen Show (4:3)</PresentationFormat>
  <Paragraphs>33</Paragraphs>
  <Slides>9</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9</vt:i4>
      </vt:variant>
    </vt:vector>
  </HeadingPairs>
  <TitlesOfParts>
    <vt:vector size="14" baseType="lpstr">
      <vt:lpstr>Arial</vt:lpstr>
      <vt:lpstr>Calibri</vt:lpstr>
      <vt:lpstr>Times New Roman</vt:lpstr>
      <vt:lpstr>1_Custom Design</vt:lpstr>
      <vt:lpstr>Custom Design</vt:lpstr>
      <vt:lpstr>Advanced driver fatigue detection by integration of OpenCV DNN module and Deep learning</vt:lpstr>
      <vt:lpstr>ABSTRACT</vt:lpstr>
      <vt:lpstr>PROBLEM IDENTIFICATION</vt:lpstr>
      <vt:lpstr>DRAWBACKS FOR EXISTING MODEL</vt:lpstr>
      <vt:lpstr>PROPOSED WORK</vt:lpstr>
      <vt:lpstr>ADVANTAGES OF PROPOSED SYSTEM</vt:lpstr>
      <vt:lpstr>ARCHITECTURE DIAGRAM</vt:lpstr>
      <vt:lpstr>CONCLUSION</vt:lpstr>
      <vt:lpstr>FUTURE WORK</vt:lpstr>
    </vt:vector>
  </TitlesOfParts>
  <Company>KVITT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Staff</dc:creator>
  <cp:lastModifiedBy>ALLANKI SRINIVAS</cp:lastModifiedBy>
  <cp:revision>1182</cp:revision>
  <dcterms:created xsi:type="dcterms:W3CDTF">2013-12-25T07:56:38Z</dcterms:created>
  <dcterms:modified xsi:type="dcterms:W3CDTF">2023-02-15T15:39:37Z</dcterms:modified>
</cp:coreProperties>
</file>