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9" r:id="rId2"/>
    <p:sldMasterId id="2147483657" r:id="rId3"/>
    <p:sldMasterId id="2147483653" r:id="rId4"/>
  </p:sldMasterIdLst>
  <p:notesMasterIdLst>
    <p:notesMasterId r:id="rId6"/>
  </p:notesMasterIdLst>
  <p:handoutMasterIdLst>
    <p:handoutMasterId r:id="rId7"/>
  </p:handoutMasterIdLst>
  <p:sldIdLst>
    <p:sldId id="257" r:id="rId5"/>
  </p:sldIdLst>
  <p:sldSz cx="29260800" cy="16459200"/>
  <p:notesSz cx="6858000" cy="9144000"/>
  <p:defaultText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59" userDrawn="1">
          <p15:clr>
            <a:srgbClr val="A4A3A4"/>
          </p15:clr>
        </p15:guide>
        <p15:guide id="2" orient="horz" pos="144" userDrawn="1">
          <p15:clr>
            <a:srgbClr val="A4A3A4"/>
          </p15:clr>
        </p15:guide>
        <p15:guide id="3" orient="horz" pos="10080" userDrawn="1">
          <p15:clr>
            <a:srgbClr val="A4A3A4"/>
          </p15:clr>
        </p15:guide>
        <p15:guide id="4" orient="horz" userDrawn="1">
          <p15:clr>
            <a:srgbClr val="A4A3A4"/>
          </p15:clr>
        </p15:guide>
        <p15:guide id="5" pos="387" userDrawn="1">
          <p15:clr>
            <a:srgbClr val="A4A3A4"/>
          </p15:clr>
        </p15:guide>
        <p15:guide id="6" pos="1804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71" autoAdjust="0"/>
    <p:restoredTop sz="94706" autoAdjust="0"/>
  </p:normalViewPr>
  <p:slideViewPr>
    <p:cSldViewPr snapToGrid="0" snapToObjects="1" showGuides="1">
      <p:cViewPr>
        <p:scale>
          <a:sx n="36" d="100"/>
          <a:sy n="36" d="100"/>
        </p:scale>
        <p:origin x="192" y="24"/>
      </p:cViewPr>
      <p:guideLst>
        <p:guide orient="horz" pos="1659"/>
        <p:guide orient="horz" pos="144"/>
        <p:guide orient="horz" pos="10080"/>
        <p:guide orient="horz"/>
        <p:guide pos="387"/>
        <p:guide pos="1804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0" d="100"/>
          <a:sy n="80" d="100"/>
        </p:scale>
        <p:origin x="257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7B717E-17DC-4276-BCDC-C73550588E55}" type="slidenum">
              <a:rPr lang="en-US" smtClean="0"/>
              <a:t>‹#›</a:t>
            </a:fld>
            <a:endParaRPr lang="en-US"/>
          </a:p>
        </p:txBody>
      </p:sp>
    </p:spTree>
    <p:extLst>
      <p:ext uri="{BB962C8B-B14F-4D97-AF65-F5344CB8AC3E}">
        <p14:creationId xmlns:p14="http://schemas.microsoft.com/office/powerpoint/2010/main" val="1708058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2/15/2023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46657063"/>
      </p:ext>
    </p:extLst>
  </p:cSld>
  <p:clrMap bg1="lt1" tx1="dk1" bg2="lt2" tx2="dk2" accent1="accent1" accent2="accent2" accent3="accent3" accent4="accent4" accent5="accent5" accent6="accent6" hlink="hlink" folHlink="folHlink"/>
  <p:notesStyle>
    <a:lvl1pPr marL="0" algn="l" defTabSz="2507943" rtl="0" eaLnBrk="1" latinLnBrk="0" hangingPunct="1">
      <a:defRPr sz="3300" kern="1200">
        <a:solidFill>
          <a:schemeClr val="tx1"/>
        </a:solidFill>
        <a:latin typeface="+mn-lt"/>
        <a:ea typeface="+mn-ea"/>
        <a:cs typeface="+mn-cs"/>
      </a:defRPr>
    </a:lvl1pPr>
    <a:lvl2pPr marL="1253972" algn="l" defTabSz="2507943" rtl="0" eaLnBrk="1" latinLnBrk="0" hangingPunct="1">
      <a:defRPr sz="3300" kern="1200">
        <a:solidFill>
          <a:schemeClr val="tx1"/>
        </a:solidFill>
        <a:latin typeface="+mn-lt"/>
        <a:ea typeface="+mn-ea"/>
        <a:cs typeface="+mn-cs"/>
      </a:defRPr>
    </a:lvl2pPr>
    <a:lvl3pPr marL="2507943" algn="l" defTabSz="2507943" rtl="0" eaLnBrk="1" latinLnBrk="0" hangingPunct="1">
      <a:defRPr sz="3300" kern="1200">
        <a:solidFill>
          <a:schemeClr val="tx1"/>
        </a:solidFill>
        <a:latin typeface="+mn-lt"/>
        <a:ea typeface="+mn-ea"/>
        <a:cs typeface="+mn-cs"/>
      </a:defRPr>
    </a:lvl3pPr>
    <a:lvl4pPr marL="3761915" algn="l" defTabSz="2507943" rtl="0" eaLnBrk="1" latinLnBrk="0" hangingPunct="1">
      <a:defRPr sz="3300" kern="1200">
        <a:solidFill>
          <a:schemeClr val="tx1"/>
        </a:solidFill>
        <a:latin typeface="+mn-lt"/>
        <a:ea typeface="+mn-ea"/>
        <a:cs typeface="+mn-cs"/>
      </a:defRPr>
    </a:lvl4pPr>
    <a:lvl5pPr marL="5015886" algn="l" defTabSz="2507943" rtl="0" eaLnBrk="1" latinLnBrk="0" hangingPunct="1">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2790" y="3063162"/>
            <a:ext cx="6704542"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14892" y="2638448"/>
            <a:ext cx="6699250" cy="450228"/>
          </a:xfrm>
          <a:prstGeom prst="rect">
            <a:avLst/>
          </a:prstGeom>
          <a:noFill/>
        </p:spPr>
        <p:txBody>
          <a:bodyPr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14892" y="7258044"/>
            <a:ext cx="6700308"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724777" y="3063162"/>
            <a:ext cx="6699249"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724776" y="2638448"/>
            <a:ext cx="6699250" cy="450228"/>
          </a:xfrm>
          <a:prstGeom prst="rect">
            <a:avLst/>
          </a:prstGeom>
          <a:noFill/>
        </p:spPr>
        <p:txBody>
          <a:bodyPr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4838893" y="3063162"/>
            <a:ext cx="6699249"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4833600" y="2638448"/>
            <a:ext cx="6705600" cy="450228"/>
          </a:xfrm>
          <a:prstGeom prst="rect">
            <a:avLst/>
          </a:prstGeom>
          <a:noFill/>
        </p:spPr>
        <p:txBody>
          <a:bodyPr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1947716" y="2638448"/>
            <a:ext cx="6698012"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1947716" y="3063162"/>
            <a:ext cx="6698012"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1947716" y="7288156"/>
            <a:ext cx="6698012"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1946040" y="7749541"/>
            <a:ext cx="6701366"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1947716" y="12991488"/>
            <a:ext cx="6698012"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1946040" y="13432553"/>
            <a:ext cx="6701366"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02790" y="7699296"/>
            <a:ext cx="6704542"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906520" y="1078170"/>
            <a:ext cx="21447761" cy="683264"/>
          </a:xfrm>
          <a:prstGeom prst="rect">
            <a:avLst/>
          </a:prstGeom>
        </p:spPr>
        <p:txBody>
          <a:bodyPr anchor="t" anchorCtr="0">
            <a:spAutoFit/>
          </a:bodyPr>
          <a:lstStyle>
            <a:lvl1pPr marL="0" indent="0" algn="ctr">
              <a:buFontTx/>
              <a:buNone/>
              <a:defRPr sz="3840">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77" name="Text Placeholder 76"/>
          <p:cNvSpPr>
            <a:spLocks noGrp="1"/>
          </p:cNvSpPr>
          <p:nvPr>
            <p:ph type="body" sz="quarter" idx="184" hasCustomPrompt="1"/>
          </p:nvPr>
        </p:nvSpPr>
        <p:spPr>
          <a:xfrm>
            <a:off x="3906520" y="1676400"/>
            <a:ext cx="21447761" cy="552011"/>
          </a:xfrm>
          <a:prstGeom prst="rect">
            <a:avLst/>
          </a:prstGeom>
        </p:spPr>
        <p:txBody>
          <a:bodyPr anchor="t" anchorCtr="0">
            <a:spAutoFit/>
          </a:bodyPr>
          <a:lstStyle>
            <a:lvl1pPr marL="0" indent="0" algn="ctr">
              <a:buFontTx/>
              <a:buNone/>
              <a:defRPr sz="2987">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78" name="Text Placeholder 76"/>
          <p:cNvSpPr>
            <a:spLocks noGrp="1"/>
          </p:cNvSpPr>
          <p:nvPr>
            <p:ph type="body" sz="quarter" idx="185" hasCustomPrompt="1"/>
          </p:nvPr>
        </p:nvSpPr>
        <p:spPr>
          <a:xfrm>
            <a:off x="3906520" y="232386"/>
            <a:ext cx="21447761" cy="880241"/>
          </a:xfrm>
          <a:prstGeom prst="rect">
            <a:avLst/>
          </a:prstGeom>
        </p:spPr>
        <p:txBody>
          <a:bodyPr anchor="t" anchorCtr="0">
            <a:spAutoFit/>
          </a:bodyPr>
          <a:lstStyle>
            <a:lvl1pPr marL="0" indent="0" algn="ctr">
              <a:buFontTx/>
              <a:buNone/>
              <a:defRPr sz="5120" b="1">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Quick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2790" y="3063162"/>
            <a:ext cx="6704542"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14892" y="2638448"/>
            <a:ext cx="6699250" cy="450228"/>
          </a:xfrm>
          <a:prstGeom prst="rect">
            <a:avLst/>
          </a:prstGeom>
          <a:noFill/>
        </p:spPr>
        <p:txBody>
          <a:bodyPr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14892" y="7258044"/>
            <a:ext cx="6700308"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724777" y="3063162"/>
            <a:ext cx="6699249"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724776" y="2638448"/>
            <a:ext cx="6699250" cy="450228"/>
          </a:xfrm>
          <a:prstGeom prst="rect">
            <a:avLst/>
          </a:prstGeom>
          <a:noFill/>
        </p:spPr>
        <p:txBody>
          <a:bodyPr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4838893" y="3063162"/>
            <a:ext cx="6699249"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4833600" y="2638448"/>
            <a:ext cx="6705600" cy="450228"/>
          </a:xfrm>
          <a:prstGeom prst="rect">
            <a:avLst/>
          </a:prstGeom>
          <a:noFill/>
        </p:spPr>
        <p:txBody>
          <a:bodyPr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1947716" y="2638448"/>
            <a:ext cx="6698012"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1947716" y="3063162"/>
            <a:ext cx="6698012"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1947716" y="7288156"/>
            <a:ext cx="6698012"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1946040" y="7749541"/>
            <a:ext cx="6701366"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1947716" y="12991488"/>
            <a:ext cx="6698012"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1946040" y="13432553"/>
            <a:ext cx="6701366"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02790" y="7699296"/>
            <a:ext cx="6704542"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906520" y="1078170"/>
            <a:ext cx="21447761" cy="683264"/>
          </a:xfrm>
          <a:prstGeom prst="rect">
            <a:avLst/>
          </a:prstGeom>
        </p:spPr>
        <p:txBody>
          <a:bodyPr anchor="t" anchorCtr="0">
            <a:spAutoFit/>
          </a:bodyPr>
          <a:lstStyle>
            <a:lvl1pPr marL="0" indent="0" algn="ctr">
              <a:buFontTx/>
              <a:buNone/>
              <a:defRPr sz="3840">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77" name="Text Placeholder 76"/>
          <p:cNvSpPr>
            <a:spLocks noGrp="1"/>
          </p:cNvSpPr>
          <p:nvPr>
            <p:ph type="body" sz="quarter" idx="184" hasCustomPrompt="1"/>
          </p:nvPr>
        </p:nvSpPr>
        <p:spPr>
          <a:xfrm>
            <a:off x="3906520" y="1676400"/>
            <a:ext cx="21447761" cy="552011"/>
          </a:xfrm>
          <a:prstGeom prst="rect">
            <a:avLst/>
          </a:prstGeom>
        </p:spPr>
        <p:txBody>
          <a:bodyPr anchor="t" anchorCtr="0">
            <a:spAutoFit/>
          </a:bodyPr>
          <a:lstStyle>
            <a:lvl1pPr marL="0" indent="0" algn="ctr">
              <a:buFontTx/>
              <a:buNone/>
              <a:defRPr sz="2987">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78" name="Text Placeholder 76"/>
          <p:cNvSpPr>
            <a:spLocks noGrp="1"/>
          </p:cNvSpPr>
          <p:nvPr>
            <p:ph type="body" sz="quarter" idx="185" hasCustomPrompt="1"/>
          </p:nvPr>
        </p:nvSpPr>
        <p:spPr>
          <a:xfrm>
            <a:off x="3906520" y="232386"/>
            <a:ext cx="21447761" cy="880241"/>
          </a:xfrm>
          <a:prstGeom prst="rect">
            <a:avLst/>
          </a:prstGeom>
        </p:spPr>
        <p:txBody>
          <a:bodyPr anchor="t" anchorCtr="0">
            <a:spAutoFit/>
          </a:bodyPr>
          <a:lstStyle>
            <a:lvl1pPr marL="0" indent="0" algn="ctr">
              <a:buFontTx/>
              <a:buNone/>
              <a:defRPr sz="5120" b="1">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spTree>
    <p:extLst>
      <p:ext uri="{BB962C8B-B14F-4D97-AF65-F5344CB8AC3E}">
        <p14:creationId xmlns:p14="http://schemas.microsoft.com/office/powerpoint/2010/main" val="155199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2791" y="3063162"/>
            <a:ext cx="9060851"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14892" y="2622097"/>
            <a:ext cx="9048751"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14892" y="9035725"/>
            <a:ext cx="9061909"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628053" y="8610714"/>
            <a:ext cx="9048750"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0102850" y="10733347"/>
            <a:ext cx="9047690"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0102850" y="10275931"/>
            <a:ext cx="9047690"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0108143" y="3087451"/>
            <a:ext cx="9047690"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0102850" y="2622097"/>
            <a:ext cx="9052983"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19597159" y="2622097"/>
            <a:ext cx="9050686"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19597159" y="3063162"/>
            <a:ext cx="9050686"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9597159" y="8594660"/>
            <a:ext cx="9050686"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19593805" y="9056045"/>
            <a:ext cx="9054041"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9597159" y="12828928"/>
            <a:ext cx="9050686"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19597160" y="13290313"/>
            <a:ext cx="9054041"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72" name="Text Placeholder 76"/>
          <p:cNvSpPr>
            <a:spLocks noGrp="1"/>
          </p:cNvSpPr>
          <p:nvPr>
            <p:ph type="body" sz="quarter" idx="150" hasCustomPrompt="1"/>
          </p:nvPr>
        </p:nvSpPr>
        <p:spPr>
          <a:xfrm>
            <a:off x="3906520" y="1078170"/>
            <a:ext cx="21447761" cy="683264"/>
          </a:xfrm>
          <a:prstGeom prst="rect">
            <a:avLst/>
          </a:prstGeom>
        </p:spPr>
        <p:txBody>
          <a:bodyPr anchor="t" anchorCtr="0">
            <a:spAutoFit/>
          </a:bodyPr>
          <a:lstStyle>
            <a:lvl1pPr marL="0" indent="0" algn="ctr">
              <a:buFontTx/>
              <a:buNone/>
              <a:defRPr sz="3840">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75" name="Text Placeholder 76"/>
          <p:cNvSpPr>
            <a:spLocks noGrp="1"/>
          </p:cNvSpPr>
          <p:nvPr>
            <p:ph type="body" sz="quarter" idx="184" hasCustomPrompt="1"/>
          </p:nvPr>
        </p:nvSpPr>
        <p:spPr>
          <a:xfrm>
            <a:off x="3906520" y="1676400"/>
            <a:ext cx="21447761" cy="552011"/>
          </a:xfrm>
          <a:prstGeom prst="rect">
            <a:avLst/>
          </a:prstGeom>
        </p:spPr>
        <p:txBody>
          <a:bodyPr anchor="t" anchorCtr="0">
            <a:spAutoFit/>
          </a:bodyPr>
          <a:lstStyle>
            <a:lvl1pPr marL="0" indent="0" algn="ctr">
              <a:buFontTx/>
              <a:buNone/>
              <a:defRPr sz="2987">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77" name="Text Placeholder 76"/>
          <p:cNvSpPr>
            <a:spLocks noGrp="1"/>
          </p:cNvSpPr>
          <p:nvPr>
            <p:ph type="body" sz="quarter" idx="185" hasCustomPrompt="1"/>
          </p:nvPr>
        </p:nvSpPr>
        <p:spPr>
          <a:xfrm>
            <a:off x="3906520" y="232386"/>
            <a:ext cx="21447761" cy="880241"/>
          </a:xfrm>
          <a:prstGeom prst="rect">
            <a:avLst/>
          </a:prstGeom>
        </p:spPr>
        <p:txBody>
          <a:bodyPr anchor="t" anchorCtr="0">
            <a:spAutoFit/>
          </a:bodyPr>
          <a:lstStyle>
            <a:lvl1pPr marL="0" indent="0" algn="ctr">
              <a:buFontTx/>
              <a:buNone/>
              <a:defRPr sz="5120" b="1">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6195" y="3063162"/>
            <a:ext cx="6704542"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608842" y="2622097"/>
            <a:ext cx="6699250" cy="450228"/>
          </a:xfrm>
          <a:prstGeom prst="rect">
            <a:avLst/>
          </a:prstGeom>
          <a:noFill/>
        </p:spPr>
        <p:txBody>
          <a:bodyPr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05666" y="7540815"/>
            <a:ext cx="6705600"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608313" y="7095484"/>
            <a:ext cx="6700308"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724776" y="3079513"/>
            <a:ext cx="13813365"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724776" y="2622097"/>
            <a:ext cx="13813366"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724776" y="10987985"/>
            <a:ext cx="13813366"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724776" y="10526600"/>
            <a:ext cx="13813366"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1973955" y="2622097"/>
            <a:ext cx="6698012"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1973955" y="3083482"/>
            <a:ext cx="6698012"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1973955" y="7125596"/>
            <a:ext cx="6698012"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1972279" y="7586981"/>
            <a:ext cx="6701366"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1973955" y="12828928"/>
            <a:ext cx="6698012"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1972279" y="13290313"/>
            <a:ext cx="6701366"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83" name="Text Placeholder 76"/>
          <p:cNvSpPr>
            <a:spLocks noGrp="1"/>
          </p:cNvSpPr>
          <p:nvPr>
            <p:ph type="body" sz="quarter" idx="150" hasCustomPrompt="1"/>
          </p:nvPr>
        </p:nvSpPr>
        <p:spPr>
          <a:xfrm>
            <a:off x="3906520" y="1078170"/>
            <a:ext cx="21447761" cy="683264"/>
          </a:xfrm>
          <a:prstGeom prst="rect">
            <a:avLst/>
          </a:prstGeom>
        </p:spPr>
        <p:txBody>
          <a:bodyPr anchor="t" anchorCtr="0">
            <a:spAutoFit/>
          </a:bodyPr>
          <a:lstStyle>
            <a:lvl1pPr marL="0" indent="0" algn="ctr">
              <a:buFontTx/>
              <a:buNone/>
              <a:defRPr sz="3840">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84" name="Text Placeholder 76"/>
          <p:cNvSpPr>
            <a:spLocks noGrp="1"/>
          </p:cNvSpPr>
          <p:nvPr>
            <p:ph type="body" sz="quarter" idx="184" hasCustomPrompt="1"/>
          </p:nvPr>
        </p:nvSpPr>
        <p:spPr>
          <a:xfrm>
            <a:off x="3906520" y="1676400"/>
            <a:ext cx="21447761" cy="552011"/>
          </a:xfrm>
          <a:prstGeom prst="rect">
            <a:avLst/>
          </a:prstGeom>
        </p:spPr>
        <p:txBody>
          <a:bodyPr anchor="t" anchorCtr="0">
            <a:spAutoFit/>
          </a:bodyPr>
          <a:lstStyle>
            <a:lvl1pPr marL="0" indent="0" algn="ctr">
              <a:buFontTx/>
              <a:buNone/>
              <a:defRPr sz="2987">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85" name="Text Placeholder 76"/>
          <p:cNvSpPr>
            <a:spLocks noGrp="1"/>
          </p:cNvSpPr>
          <p:nvPr>
            <p:ph type="body" sz="quarter" idx="185" hasCustomPrompt="1"/>
          </p:nvPr>
        </p:nvSpPr>
        <p:spPr>
          <a:xfrm>
            <a:off x="3906520" y="232386"/>
            <a:ext cx="21447761" cy="880241"/>
          </a:xfrm>
          <a:prstGeom prst="rect">
            <a:avLst/>
          </a:prstGeom>
        </p:spPr>
        <p:txBody>
          <a:bodyPr anchor="t" anchorCtr="0">
            <a:spAutoFit/>
          </a:bodyPr>
          <a:lstStyle>
            <a:lvl1pPr marL="0" indent="0" algn="ctr">
              <a:buFontTx/>
              <a:buNone/>
              <a:defRPr sz="5120" b="1">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12" Type="http://schemas.openxmlformats.org/officeDocument/2006/relationships/image" Target="../media/image8.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hyperlink" Target="https://www.posterpresentations.com/research" TargetMode="External"/><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12" Type="http://schemas.openxmlformats.org/officeDocument/2006/relationships/image" Target="../media/image8.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hyperlink" Target="https://www.posterpresentations.com/research" TargetMode="External"/><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12" Type="http://schemas.openxmlformats.org/officeDocument/2006/relationships/image" Target="../media/image8.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hyperlink" Target="https://www.posterpresentations.com/research" TargetMode="External"/><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594728" y="16007747"/>
            <a:ext cx="1676400" cy="234221"/>
          </a:xfrm>
          <a:prstGeom prst="rect">
            <a:avLst/>
          </a:prstGeom>
          <a:noFill/>
          <a:ln w="9525">
            <a:noFill/>
            <a:miter lim="800000"/>
            <a:headEnd/>
            <a:tailEnd/>
          </a:ln>
          <a:effectLst/>
        </p:spPr>
        <p:txBody>
          <a:bodyPr lIns="55627" tIns="27808" rIns="55627" bIns="27808">
            <a:spAutoFit/>
          </a:bodyPr>
          <a:lstStyle/>
          <a:p>
            <a:pPr eaLnBrk="0" hangingPunct="0">
              <a:lnSpc>
                <a:spcPct val="65000"/>
              </a:lnSpc>
              <a:spcBef>
                <a:spcPct val="50000"/>
              </a:spcBef>
              <a:defRPr/>
            </a:pPr>
            <a:r>
              <a:rPr lang="en-US" sz="427"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47" b="1" dirty="0">
                <a:solidFill>
                  <a:schemeClr val="bg1">
                    <a:lumMod val="75000"/>
                  </a:schemeClr>
                </a:solidFill>
                <a:latin typeface="Arial" charset="0"/>
              </a:rPr>
              <a:t>www.PosterPresentations.com</a:t>
            </a:r>
          </a:p>
        </p:txBody>
      </p:sp>
      <p:sp>
        <p:nvSpPr>
          <p:cNvPr id="43" name="Rounded Rectangle 42"/>
          <p:cNvSpPr/>
          <p:nvPr userDrawn="1"/>
        </p:nvSpPr>
        <p:spPr>
          <a:xfrm>
            <a:off x="0" y="0"/>
            <a:ext cx="29260800" cy="2395652"/>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cxnSp>
        <p:nvCxnSpPr>
          <p:cNvPr id="44" name="Straight Connector 43"/>
          <p:cNvCxnSpPr/>
          <p:nvPr userDrawn="1"/>
        </p:nvCxnSpPr>
        <p:spPr>
          <a:xfrm flipV="1">
            <a:off x="-5729" y="2395652"/>
            <a:ext cx="29266529" cy="49410"/>
          </a:xfrm>
          <a:prstGeom prst="line">
            <a:avLst/>
          </a:prstGeom>
          <a:ln w="87376"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68" name="Rounded Rectangle 67"/>
          <p:cNvSpPr/>
          <p:nvPr userDrawn="1"/>
        </p:nvSpPr>
        <p:spPr>
          <a:xfrm>
            <a:off x="594727" y="2649221"/>
            <a:ext cx="6739977" cy="133731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69" name="Rounded Rectangle 68"/>
          <p:cNvSpPr/>
          <p:nvPr userDrawn="1"/>
        </p:nvSpPr>
        <p:spPr>
          <a:xfrm>
            <a:off x="7708070" y="2649221"/>
            <a:ext cx="6739977" cy="133731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70" name="Rounded Rectangle 69"/>
          <p:cNvSpPr/>
          <p:nvPr userDrawn="1"/>
        </p:nvSpPr>
        <p:spPr>
          <a:xfrm>
            <a:off x="14821413" y="2649221"/>
            <a:ext cx="6739977" cy="133731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71" name="Rounded Rectangle 70"/>
          <p:cNvSpPr/>
          <p:nvPr userDrawn="1"/>
        </p:nvSpPr>
        <p:spPr>
          <a:xfrm>
            <a:off x="21934755" y="2649221"/>
            <a:ext cx="6739977" cy="133731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graphicFrame>
        <p:nvGraphicFramePr>
          <p:cNvPr id="14" name="Table 13">
            <a:extLst>
              <a:ext uri="{FF2B5EF4-FFF2-40B4-BE49-F238E27FC236}">
                <a16:creationId xmlns:a16="http://schemas.microsoft.com/office/drawing/2014/main" id="{722F9E8B-4AE2-FB47-A39D-544C52298399}"/>
              </a:ext>
            </a:extLst>
          </p:cNvPr>
          <p:cNvGraphicFramePr>
            <a:graphicFrameLocks noGrp="1"/>
          </p:cNvGraphicFramePr>
          <p:nvPr userDrawn="1">
            <p:extLst>
              <p:ext uri="{D42A27DB-BD31-4B8C-83A1-F6EECF244321}">
                <p14:modId xmlns:p14="http://schemas.microsoft.com/office/powerpoint/2010/main" val="1023419766"/>
              </p:ext>
            </p:extLst>
          </p:nvPr>
        </p:nvGraphicFramePr>
        <p:xfrm>
          <a:off x="-5980711" y="48126"/>
          <a:ext cx="5621803" cy="16470768"/>
        </p:xfrm>
        <a:graphic>
          <a:graphicData uri="http://schemas.openxmlformats.org/drawingml/2006/table">
            <a:tbl>
              <a:tblPr firstRow="1" bandRow="1">
                <a:tableStyleId>{5C22544A-7EE6-4342-B048-85BDC9FD1C3A}</a:tableStyleId>
              </a:tblPr>
              <a:tblGrid>
                <a:gridCol w="2410585">
                  <a:extLst>
                    <a:ext uri="{9D8B030D-6E8A-4147-A177-3AD203B41FA5}">
                      <a16:colId xmlns:a16="http://schemas.microsoft.com/office/drawing/2014/main" val="20000"/>
                    </a:ext>
                  </a:extLst>
                </a:gridCol>
                <a:gridCol w="3211218">
                  <a:extLst>
                    <a:ext uri="{9D8B030D-6E8A-4147-A177-3AD203B41FA5}">
                      <a16:colId xmlns:a16="http://schemas.microsoft.com/office/drawing/2014/main" val="20001"/>
                    </a:ext>
                  </a:extLst>
                </a:gridCol>
              </a:tblGrid>
              <a:tr h="66872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900" b="0" spc="600" dirty="0">
                          <a:solidFill>
                            <a:srgbClr val="1F3A4E"/>
                          </a:solidFill>
                          <a:latin typeface="Arial Black" panose="020B0A04020102020204" pitchFamily="34" charset="0"/>
                        </a:rPr>
                        <a:t>QUICK START GUIDE</a:t>
                      </a:r>
                      <a:br>
                        <a:rPr lang="en-US" sz="19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900" b="1" spc="600" dirty="0">
                        <a:solidFill>
                          <a:schemeClr val="bg1"/>
                        </a:solidFill>
                        <a:latin typeface="Trebuchet MS" pitchFamily="34" charset="0"/>
                      </a:endParaRPr>
                    </a:p>
                  </a:txBody>
                  <a:tcPr marL="71080" marR="71080" marT="35540" marB="3554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16496">
                <a:tc gridSpan="2">
                  <a:txBody>
                    <a:bodyPr/>
                    <a:lstStyle/>
                    <a:p>
                      <a:pPr defTabSz="3765639"/>
                      <a:r>
                        <a:rPr lang="en-US" sz="1000" i="0" dirty="0">
                          <a:solidFill>
                            <a:srgbClr val="D9D9D9"/>
                          </a:solidFill>
                          <a:latin typeface="Arial"/>
                          <a:cs typeface="Arial"/>
                        </a:rPr>
                        <a:t>This PowerPoint template produces a </a:t>
                      </a:r>
                      <a:r>
                        <a:rPr lang="en-US" sz="1200" i="0" dirty="0">
                          <a:solidFill>
                            <a:srgbClr val="FFC000"/>
                          </a:solidFill>
                          <a:latin typeface="Arial"/>
                          <a:cs typeface="Arial"/>
                        </a:rPr>
                        <a:t>wide screen size (16:9 Ratio) virtual </a:t>
                      </a:r>
                      <a:r>
                        <a:rPr lang="en-US" sz="1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000" i="0" dirty="0" err="1">
                          <a:solidFill>
                            <a:srgbClr val="FFC000"/>
                          </a:solidFill>
                          <a:latin typeface="Arial"/>
                          <a:cs typeface="Arial"/>
                        </a:rPr>
                        <a:t>PosterPresentations.com</a:t>
                      </a:r>
                      <a:r>
                        <a:rPr lang="en-US" sz="1000" i="0" dirty="0">
                          <a:solidFill>
                            <a:srgbClr val="D9D9D9"/>
                          </a:solidFill>
                          <a:latin typeface="Arial"/>
                          <a:cs typeface="Arial"/>
                        </a:rPr>
                        <a:t> and click on the  </a:t>
                      </a:r>
                      <a:r>
                        <a:rPr lang="en-US" sz="1000" i="0" dirty="0">
                          <a:solidFill>
                            <a:srgbClr val="FFC000"/>
                          </a:solidFill>
                          <a:latin typeface="Arial"/>
                          <a:cs typeface="Arial"/>
                        </a:rPr>
                        <a:t>HELP DESK</a:t>
                      </a:r>
                      <a:r>
                        <a:rPr lang="en-US" sz="1000" i="0" baseline="0" dirty="0">
                          <a:solidFill>
                            <a:srgbClr val="D9D9D9"/>
                          </a:solidFill>
                          <a:latin typeface="Arial"/>
                          <a:cs typeface="Arial"/>
                        </a:rPr>
                        <a:t> </a:t>
                      </a:r>
                      <a:r>
                        <a:rPr lang="en-US" sz="1000" i="0" dirty="0">
                          <a:solidFill>
                            <a:srgbClr val="D9D9D9"/>
                          </a:solidFill>
                          <a:latin typeface="Arial"/>
                          <a:cs typeface="Arial"/>
                        </a:rPr>
                        <a:t>tab.</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To print your poster using our same-day professional printing service, go online to </a:t>
                      </a:r>
                      <a:r>
                        <a:rPr lang="en-US" sz="1000" i="0" dirty="0" err="1">
                          <a:solidFill>
                            <a:srgbClr val="FFC000"/>
                          </a:solidFill>
                          <a:latin typeface="Arial"/>
                          <a:cs typeface="Arial"/>
                        </a:rPr>
                        <a:t>PosterPresentations.com</a:t>
                      </a:r>
                      <a:r>
                        <a:rPr lang="en-US" sz="1000" i="0" dirty="0">
                          <a:solidFill>
                            <a:srgbClr val="D9D9D9"/>
                          </a:solidFill>
                          <a:latin typeface="Arial"/>
                          <a:cs typeface="Arial"/>
                        </a:rPr>
                        <a:t> and click on "</a:t>
                      </a:r>
                      <a:r>
                        <a:rPr lang="en-US" sz="1000" i="0" dirty="0">
                          <a:solidFill>
                            <a:srgbClr val="FFC000"/>
                          </a:solidFill>
                          <a:latin typeface="Arial"/>
                          <a:cs typeface="Arial"/>
                        </a:rPr>
                        <a:t>Order your poster</a:t>
                      </a:r>
                      <a:r>
                        <a:rPr lang="en-US" sz="1000" i="0" dirty="0">
                          <a:solidFill>
                            <a:srgbClr val="D9D9D9"/>
                          </a:solidFill>
                          <a:latin typeface="Arial"/>
                          <a:cs typeface="Arial"/>
                        </a:rPr>
                        <a:t>".</a:t>
                      </a:r>
                      <a:endParaRPr lang="en-US" sz="1000" b="1" dirty="0">
                        <a:solidFill>
                          <a:srgbClr val="D9D9D9"/>
                        </a:solidFill>
                        <a:latin typeface="Arial"/>
                        <a:cs typeface="Arial"/>
                      </a:endParaRPr>
                    </a:p>
                  </a:txBody>
                  <a:tcPr marL="71080" marR="71080" marT="35540" marB="3554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00540">
                <a:tc>
                  <a:txBody>
                    <a:bodyPr/>
                    <a:lstStyle/>
                    <a:p>
                      <a:pPr algn="ctr"/>
                      <a:endParaRPr lang="en-US" sz="1200" dirty="0">
                        <a:solidFill>
                          <a:srgbClr val="1F3A4E"/>
                        </a:solidFill>
                      </a:endParaRPr>
                    </a:p>
                    <a:p>
                      <a:pPr marL="0" marR="0" indent="0" algn="ctr" defTabSz="5015886"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pitchFamily="34" charset="0"/>
                          <a:cs typeface="Arial" panose="020B0604020202020204" pitchFamily="34" charset="0"/>
                        </a:rPr>
                        <a:t>This is a template for a </a:t>
                      </a:r>
                    </a:p>
                    <a:p>
                      <a:pPr algn="ctr"/>
                      <a:r>
                        <a:rPr lang="en-US" sz="1200" dirty="0">
                          <a:solidFill>
                            <a:schemeClr val="bg1"/>
                          </a:solidFill>
                          <a:latin typeface="Arial" panose="020B0604020202020204" pitchFamily="34" charset="0"/>
                          <a:cs typeface="Arial" panose="020B0604020202020204" pitchFamily="34" charset="0"/>
                        </a:rPr>
                        <a:t>presentation poster</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Virtual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Wide Screen</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(16:9 Ratio)</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marL="52579" marR="52579" marT="23003" marB="23003">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27 tall x 48 wide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36 tall x 64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FFC000"/>
                          </a:solidFill>
                          <a:latin typeface="Arial" panose="020B0604020202020204" pitchFamily="34" charset="0"/>
                          <a:cs typeface="Arial" panose="020B0604020202020204" pitchFamily="34" charset="0"/>
                        </a:rPr>
                        <a:t>45 tall x 80 wide</a:t>
                      </a:r>
                    </a:p>
                  </a:txBody>
                  <a:tcPr marL="105158" marR="52579" marT="69009" marB="23003">
                    <a:solidFill>
                      <a:srgbClr val="010101"/>
                    </a:solidFill>
                  </a:tcPr>
                </a:tc>
                <a:extLst>
                  <a:ext uri="{0D108BD9-81ED-4DB2-BD59-A6C34878D82A}">
                    <a16:rowId xmlns:a16="http://schemas.microsoft.com/office/drawing/2014/main" val="10008"/>
                  </a:ext>
                </a:extLst>
              </a:tr>
              <a:tr h="2157787">
                <a:tc>
                  <a:txBody>
                    <a:bodyPr/>
                    <a:lstStyle/>
                    <a:p>
                      <a:endParaRPr lang="en-US" sz="1000" dirty="0">
                        <a:solidFill>
                          <a:srgbClr val="1F3A4E"/>
                        </a:solidFill>
                      </a:endParaRPr>
                    </a:p>
                  </a:txBody>
                  <a:tcPr marL="52579" marR="52579" marT="23003" marB="23003">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90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1. </a:t>
                      </a:r>
                      <a:r>
                        <a:rPr lang="en-US" sz="1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 </a:t>
                      </a:r>
                      <a:r>
                        <a:rPr lang="en-US" sz="1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05158" marR="52579" marT="69009" marB="23003">
                    <a:solidFill>
                      <a:srgbClr val="010101"/>
                    </a:solidFill>
                  </a:tcPr>
                </a:tc>
                <a:extLst>
                  <a:ext uri="{0D108BD9-81ED-4DB2-BD59-A6C34878D82A}">
                    <a16:rowId xmlns:a16="http://schemas.microsoft.com/office/drawing/2014/main" val="10001"/>
                  </a:ext>
                </a:extLst>
              </a:tr>
              <a:tr h="91073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142161" marR="71080" marT="106621" marB="3554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24157">
                <a:tc>
                  <a:txBody>
                    <a:bodyPr/>
                    <a:lstStyle/>
                    <a:p>
                      <a:endParaRPr lang="en-US" sz="1000" dirty="0">
                        <a:solidFill>
                          <a:srgbClr val="1F3A4E"/>
                        </a:solidFill>
                      </a:endParaRPr>
                    </a:p>
                  </a:txBody>
                  <a:tcPr marL="52579" marR="52579" marT="23003" marB="23003">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05158" marR="52579" marT="69009" marB="23003">
                    <a:solidFill>
                      <a:srgbClr val="010101"/>
                    </a:solidFill>
                  </a:tcPr>
                </a:tc>
                <a:extLst>
                  <a:ext uri="{0D108BD9-81ED-4DB2-BD59-A6C34878D82A}">
                    <a16:rowId xmlns:a16="http://schemas.microsoft.com/office/drawing/2014/main" val="10003"/>
                  </a:ext>
                </a:extLst>
              </a:tr>
              <a:tr h="1770596">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000" dirty="0">
                        <a:solidFill>
                          <a:srgbClr val="D9D9D9"/>
                        </a:solidFill>
                        <a:latin typeface="Arial" panose="020B0604020202020204" pitchFamily="34" charset="0"/>
                        <a:cs typeface="Arial" panose="020B0604020202020204" pitchFamily="34" charset="0"/>
                      </a:endParaRPr>
                    </a:p>
                  </a:txBody>
                  <a:tcPr marL="142161" marR="71080" marT="106621" marB="3554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9628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71080" marR="71080" marT="35540" marB="3554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53772">
                <a:tc gridSpan="2">
                  <a:txBody>
                    <a:bodyPr/>
                    <a:lstStyle/>
                    <a:p>
                      <a:endParaRPr lang="en-US" sz="1000" dirty="0">
                        <a:solidFill>
                          <a:schemeClr val="bg1"/>
                        </a:solidFill>
                        <a:latin typeface="Arial" panose="020B0604020202020204" pitchFamily="34" charset="0"/>
                        <a:cs typeface="Arial" panose="020B0604020202020204" pitchFamily="34" charset="0"/>
                      </a:endParaRPr>
                    </a:p>
                  </a:txBody>
                  <a:tcPr marL="71080" marR="71080" marT="35540" marB="3554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64415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000" noProof="0" dirty="0">
                          <a:solidFill>
                            <a:srgbClr val="D9D9D9"/>
                          </a:solidFill>
                          <a:latin typeface="Arial"/>
                          <a:cs typeface="Arial"/>
                        </a:rPr>
                        <a:t>Zoom in and look at your images at 100%-200% magnification. If they look clear, they will print well. </a:t>
                      </a:r>
                    </a:p>
                  </a:txBody>
                  <a:tcPr marL="71080" marR="71080" marT="35540" marB="3554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036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000" noProof="0" dirty="0">
                        <a:solidFill>
                          <a:schemeClr val="bg1"/>
                        </a:solidFill>
                        <a:latin typeface="Arial"/>
                        <a:cs typeface="Arial"/>
                      </a:endParaRPr>
                    </a:p>
                  </a:txBody>
                  <a:tcPr marL="71080" marR="71080" marT="35540" marB="3554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5" name="Table 14">
            <a:extLst>
              <a:ext uri="{FF2B5EF4-FFF2-40B4-BE49-F238E27FC236}">
                <a16:creationId xmlns:a16="http://schemas.microsoft.com/office/drawing/2014/main" id="{16923C06-BF09-144D-800D-2798D4E11CD7}"/>
              </a:ext>
            </a:extLst>
          </p:cNvPr>
          <p:cNvGraphicFramePr>
            <a:graphicFrameLocks noGrp="1"/>
          </p:cNvGraphicFramePr>
          <p:nvPr userDrawn="1">
            <p:extLst>
              <p:ext uri="{D42A27DB-BD31-4B8C-83A1-F6EECF244321}">
                <p14:modId xmlns:p14="http://schemas.microsoft.com/office/powerpoint/2010/main" val="3994703566"/>
              </p:ext>
            </p:extLst>
          </p:nvPr>
        </p:nvGraphicFramePr>
        <p:xfrm>
          <a:off x="29619709" y="0"/>
          <a:ext cx="5621803" cy="16467402"/>
        </p:xfrm>
        <a:graphic>
          <a:graphicData uri="http://schemas.openxmlformats.org/drawingml/2006/table">
            <a:tbl>
              <a:tblPr firstRow="1" bandRow="1">
                <a:tableStyleId>{5C22544A-7EE6-4342-B048-85BDC9FD1C3A}</a:tableStyleId>
              </a:tblPr>
              <a:tblGrid>
                <a:gridCol w="2095685">
                  <a:extLst>
                    <a:ext uri="{9D8B030D-6E8A-4147-A177-3AD203B41FA5}">
                      <a16:colId xmlns:a16="http://schemas.microsoft.com/office/drawing/2014/main" val="20000"/>
                    </a:ext>
                  </a:extLst>
                </a:gridCol>
                <a:gridCol w="681713">
                  <a:extLst>
                    <a:ext uri="{9D8B030D-6E8A-4147-A177-3AD203B41FA5}">
                      <a16:colId xmlns:a16="http://schemas.microsoft.com/office/drawing/2014/main" val="997673227"/>
                    </a:ext>
                  </a:extLst>
                </a:gridCol>
                <a:gridCol w="2844405">
                  <a:extLst>
                    <a:ext uri="{9D8B030D-6E8A-4147-A177-3AD203B41FA5}">
                      <a16:colId xmlns:a16="http://schemas.microsoft.com/office/drawing/2014/main" val="3407509820"/>
                    </a:ext>
                  </a:extLst>
                </a:gridCol>
              </a:tblGrid>
              <a:tr h="64689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100" b="0" spc="600" dirty="0">
                          <a:solidFill>
                            <a:srgbClr val="1F3A4E"/>
                          </a:solidFill>
                          <a:latin typeface="Arial Black" panose="020B0A04020102020204" pitchFamily="34" charset="0"/>
                        </a:rPr>
                        <a:t>QUICK START GUIDE</a:t>
                      </a:r>
                      <a:br>
                        <a:rPr lang="en-US" sz="2100" b="0" spc="600" dirty="0">
                          <a:solidFill>
                            <a:srgbClr val="1F3A4E"/>
                          </a:solidFill>
                          <a:latin typeface="Arial Black" panose="020B0A04020102020204" pitchFamily="34" charset="0"/>
                        </a:rPr>
                      </a:br>
                      <a:r>
                        <a:rPr lang="en-US" sz="1700" b="1" spc="0" dirty="0">
                          <a:solidFill>
                            <a:srgbClr val="FF0000"/>
                          </a:solidFill>
                          <a:latin typeface="Trebuchet MS" pitchFamily="34" charset="0"/>
                        </a:rPr>
                        <a:t>(THIS SIDEBAR WILL NOT PRINT)</a:t>
                      </a:r>
                      <a:endParaRPr lang="en-US" sz="2100" b="1" spc="600" dirty="0">
                        <a:solidFill>
                          <a:schemeClr val="bg1"/>
                        </a:solidFill>
                        <a:latin typeface="Trebuchet MS" pitchFamily="34" charset="0"/>
                      </a:endParaRPr>
                    </a:p>
                  </a:txBody>
                  <a:tcPr marL="95264" marR="95264" marT="47632" marB="47632">
                    <a:solidFill>
                      <a:srgbClr val="FFC000"/>
                    </a:solidFill>
                  </a:tcPr>
                </a:tc>
                <a:tc hMerge="1">
                  <a:txBody>
                    <a:bodyPr/>
                    <a:lstStyle/>
                    <a:p>
                      <a:endParaRPr lang="en-US"/>
                    </a:p>
                  </a:txBody>
                  <a:tcPr/>
                </a:tc>
                <a:tc hMerge="1">
                  <a:txBody>
                    <a:bodyPr/>
                    <a:lstStyle/>
                    <a:p>
                      <a:pPr marL="0" marR="0" indent="0" algn="ctr" defTabSz="4388900" rtl="0" eaLnBrk="1" fontAlgn="auto" latinLnBrk="0" hangingPunct="1">
                        <a:lnSpc>
                          <a:spcPct val="100000"/>
                        </a:lnSpc>
                        <a:spcBef>
                          <a:spcPts val="0"/>
                        </a:spcBef>
                        <a:spcAft>
                          <a:spcPts val="0"/>
                        </a:spcAft>
                        <a:buClrTx/>
                        <a:buSzTx/>
                        <a:buFontTx/>
                        <a:buNone/>
                        <a:tabLst/>
                        <a:defRPr/>
                      </a:pPr>
                      <a:endParaRPr lang="en-US" sz="2100" b="1" spc="600" dirty="0">
                        <a:solidFill>
                          <a:schemeClr val="bg1"/>
                        </a:solidFill>
                        <a:latin typeface="Trebuchet MS" pitchFamily="34" charset="0"/>
                      </a:endParaRPr>
                    </a:p>
                  </a:txBody>
                  <a:tcPr marL="95264" marR="95264" marT="47632" marB="47632">
                    <a:solidFill>
                      <a:srgbClr val="FFC000"/>
                    </a:solidFill>
                  </a:tcPr>
                </a:tc>
                <a:extLst>
                  <a:ext uri="{0D108BD9-81ED-4DB2-BD59-A6C34878D82A}">
                    <a16:rowId xmlns:a16="http://schemas.microsoft.com/office/drawing/2014/main" val="10000"/>
                  </a:ext>
                </a:extLst>
              </a:tr>
              <a:tr h="2580081">
                <a:tc gridSpan="3">
                  <a:txBody>
                    <a:bodyPr/>
                    <a:lstStyle/>
                    <a:p>
                      <a:pPr algn="l"/>
                      <a:r>
                        <a:rPr lang="en-US" sz="15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3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300" dirty="0">
                        <a:solidFill>
                          <a:srgbClr val="FFC000"/>
                        </a:solidFill>
                      </a:endParaRP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95264" marR="95264" marT="47632" marB="47632">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txBody>
                  <a:tcPr marL="95264" marR="95264" marT="47632" marB="47632">
                    <a:solidFill>
                      <a:schemeClr val="tx1"/>
                    </a:solidFill>
                  </a:tcPr>
                </a:tc>
                <a:extLst>
                  <a:ext uri="{0D108BD9-81ED-4DB2-BD59-A6C34878D82A}">
                    <a16:rowId xmlns:a16="http://schemas.microsoft.com/office/drawing/2014/main" val="10001"/>
                  </a:ext>
                </a:extLst>
              </a:tr>
              <a:tr h="1352261">
                <a:tc gridSpan="3">
                  <a:txBody>
                    <a:bodyPr/>
                    <a:lstStyle/>
                    <a:p>
                      <a:r>
                        <a:rPr lang="en-US" sz="1500" b="1" dirty="0">
                          <a:solidFill>
                            <a:srgbClr val="FFC000"/>
                          </a:solidFill>
                          <a:latin typeface="Arial" panose="020B0604020202020204" pitchFamily="34" charset="0"/>
                          <a:cs typeface="Arial" panose="020B0604020202020204" pitchFamily="34" charset="0"/>
                        </a:rPr>
                        <a:t>How to change the column layout configuration</a:t>
                      </a:r>
                    </a:p>
                    <a:p>
                      <a:r>
                        <a:rPr lang="en-US" sz="13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300" dirty="0">
                          <a:solidFill>
                            <a:srgbClr val="D9D9D9"/>
                          </a:solidFill>
                          <a:latin typeface="Arial" panose="020B0604020202020204" pitchFamily="34" charset="0"/>
                          <a:cs typeface="Arial" panose="020B0604020202020204" pitchFamily="34" charset="0"/>
                        </a:rPr>
                        <a:t>You can see a tutorial here: </a:t>
                      </a:r>
                      <a:r>
                        <a:rPr lang="en-US" sz="1300" u="sng" dirty="0">
                          <a:solidFill>
                            <a:srgbClr val="FFC000"/>
                          </a:solidFill>
                          <a:latin typeface="Arial" panose="020B0604020202020204" pitchFamily="34" charset="0"/>
                          <a:cs typeface="Arial" panose="020B0604020202020204" pitchFamily="34" charset="0"/>
                        </a:rPr>
                        <a:t>https://</a:t>
                      </a:r>
                      <a:r>
                        <a:rPr lang="en-US" sz="1300" u="sng" dirty="0" err="1">
                          <a:solidFill>
                            <a:srgbClr val="FFC000"/>
                          </a:solidFill>
                          <a:latin typeface="Arial" panose="020B0604020202020204" pitchFamily="34" charset="0"/>
                          <a:cs typeface="Arial" panose="020B0604020202020204" pitchFamily="34" charset="0"/>
                        </a:rPr>
                        <a:t>www.posterpresentations.com</a:t>
                      </a:r>
                      <a:r>
                        <a:rPr lang="en-US" sz="1300" u="sng" dirty="0">
                          <a:solidFill>
                            <a:srgbClr val="FFC000"/>
                          </a:solidFill>
                          <a:latin typeface="Arial" panose="020B0604020202020204" pitchFamily="34" charset="0"/>
                          <a:cs typeface="Arial" panose="020B0604020202020204" pitchFamily="34" charset="0"/>
                        </a:rPr>
                        <a:t>/how-to-change-the-column-</a:t>
                      </a:r>
                      <a:r>
                        <a:rPr lang="en-US" sz="13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90527" marR="95264" marT="142896" marB="47632">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pPr marL="0" marR="0" indent="0" algn="l" defTabSz="3765366" rtl="0" eaLnBrk="1" fontAlgn="auto" latinLnBrk="0" hangingPunct="1">
                        <a:lnSpc>
                          <a:spcPct val="100000"/>
                        </a:lnSpc>
                        <a:spcBef>
                          <a:spcPts val="0"/>
                        </a:spcBef>
                        <a:spcAft>
                          <a:spcPts val="0"/>
                        </a:spcAft>
                        <a:buClrTx/>
                        <a:buSzTx/>
                        <a:buFontTx/>
                        <a:buNone/>
                        <a:tabLst/>
                        <a:defRPr/>
                      </a:pPr>
                      <a:endParaRPr lang="en-US" sz="4400" u="sng" dirty="0">
                        <a:solidFill>
                          <a:srgbClr val="FFC000"/>
                        </a:solidFill>
                      </a:endParaRPr>
                    </a:p>
                  </a:txBody>
                  <a:tcPr marL="190527" marR="95264" marT="142896" marB="47632">
                    <a:solidFill>
                      <a:schemeClr val="tx1"/>
                    </a:solidFill>
                  </a:tcPr>
                </a:tc>
                <a:extLst>
                  <a:ext uri="{0D108BD9-81ED-4DB2-BD59-A6C34878D82A}">
                    <a16:rowId xmlns:a16="http://schemas.microsoft.com/office/drawing/2014/main" val="10004"/>
                  </a:ext>
                </a:extLst>
              </a:tr>
              <a:tr h="158722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a:solidFill>
                            <a:srgbClr val="D9D9D9"/>
                          </a:solidFill>
                          <a:latin typeface="Arial" panose="020B0604020202020204" pitchFamily="34" charset="0"/>
                          <a:cs typeface="Arial" panose="020B0604020202020204" pitchFamily="34" charset="0"/>
                        </a:rPr>
                        <a:t>The Quick Start</a:t>
                      </a:r>
                      <a:r>
                        <a:rPr lang="en-US" sz="1300" baseline="0" noProof="0">
                          <a:solidFill>
                            <a:srgbClr val="D9D9D9"/>
                          </a:solidFill>
                          <a:latin typeface="Arial" panose="020B0604020202020204" pitchFamily="34" charset="0"/>
                          <a:cs typeface="Arial" panose="020B0604020202020204" pitchFamily="34" charset="0"/>
                        </a:rPr>
                        <a:t> Guides</a:t>
                      </a:r>
                      <a:r>
                        <a:rPr lang="en-US" sz="1300" noProof="0">
                          <a:solidFill>
                            <a:srgbClr val="D9D9D9"/>
                          </a:solidFill>
                          <a:latin typeface="Arial" panose="020B0604020202020204" pitchFamily="34" charset="0"/>
                          <a:cs typeface="Arial" panose="020B0604020202020204" pitchFamily="34" charset="0"/>
                        </a:rPr>
                        <a:t> </a:t>
                      </a:r>
                      <a:r>
                        <a:rPr lang="en-US" sz="1300" u="sng" noProof="0">
                          <a:solidFill>
                            <a:srgbClr val="D9D9D9"/>
                          </a:solidFill>
                          <a:latin typeface="Arial" panose="020B0604020202020204" pitchFamily="34" charset="0"/>
                          <a:cs typeface="Arial" panose="020B0604020202020204" pitchFamily="34" charset="0"/>
                        </a:rPr>
                        <a:t>are outside the template’s printable area</a:t>
                      </a:r>
                      <a:r>
                        <a:rPr lang="en-US" sz="1300" noProof="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To hide the guides click on the </a:t>
                      </a:r>
                      <a:r>
                        <a:rPr lang="en-US" sz="1300" b="1" baseline="0" noProof="0">
                          <a:solidFill>
                            <a:srgbClr val="D9D9D9"/>
                          </a:solidFill>
                          <a:latin typeface="Arial" panose="020B0604020202020204" pitchFamily="34" charset="0"/>
                          <a:cs typeface="Arial" panose="020B0604020202020204" pitchFamily="34" charset="0"/>
                        </a:rPr>
                        <a:t>Home</a:t>
                      </a:r>
                      <a:r>
                        <a:rPr lang="en-US" sz="1300" baseline="0" noProof="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a:solidFill>
                            <a:srgbClr val="D9D9D9"/>
                          </a:solidFill>
                          <a:latin typeface="Arial" panose="020B0604020202020204" pitchFamily="34" charset="0"/>
                          <a:cs typeface="Arial" panose="020B0604020202020204" pitchFamily="34" charset="0"/>
                        </a:rPr>
                        <a:t>Without Guides </a:t>
                      </a:r>
                      <a:r>
                        <a:rPr lang="en-US" sz="1300" b="0"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panose="020B0604020202020204" pitchFamily="34" charset="0"/>
                          <a:cs typeface="Arial" panose="020B0604020202020204" pitchFamily="34" charset="0"/>
                        </a:rPr>
                        <a:t>The Quick Start</a:t>
                      </a:r>
                      <a:r>
                        <a:rPr lang="en-US" sz="1300" baseline="0" noProof="0" dirty="0">
                          <a:solidFill>
                            <a:srgbClr val="D9D9D9"/>
                          </a:solidFill>
                          <a:latin typeface="Arial" panose="020B0604020202020204" pitchFamily="34" charset="0"/>
                          <a:cs typeface="Arial" panose="020B0604020202020204" pitchFamily="34" charset="0"/>
                        </a:rPr>
                        <a:t> Guides</a:t>
                      </a:r>
                      <a:r>
                        <a:rPr lang="en-US" sz="1300" noProof="0" dirty="0">
                          <a:solidFill>
                            <a:srgbClr val="D9D9D9"/>
                          </a:solidFill>
                          <a:latin typeface="Arial" panose="020B0604020202020204" pitchFamily="34" charset="0"/>
                          <a:cs typeface="Arial" panose="020B0604020202020204" pitchFamily="34" charset="0"/>
                        </a:rPr>
                        <a:t> </a:t>
                      </a:r>
                      <a:r>
                        <a:rPr lang="en-US" sz="1300" u="sng" noProof="0" dirty="0">
                          <a:solidFill>
                            <a:srgbClr val="D9D9D9"/>
                          </a:solidFill>
                          <a:latin typeface="Arial" panose="020B0604020202020204" pitchFamily="34" charset="0"/>
                          <a:cs typeface="Arial" panose="020B0604020202020204" pitchFamily="34" charset="0"/>
                        </a:rPr>
                        <a:t>are outside the template’s printable area</a:t>
                      </a:r>
                      <a:r>
                        <a:rPr lang="en-US" sz="1300" noProof="0" dirty="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extLst>
                  <a:ext uri="{0D108BD9-81ED-4DB2-BD59-A6C34878D82A}">
                    <a16:rowId xmlns:a16="http://schemas.microsoft.com/office/drawing/2014/main" val="10005"/>
                  </a:ext>
                </a:extLst>
              </a:tr>
              <a:tr h="165320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To hide the guides click on the </a:t>
                      </a:r>
                      <a:r>
                        <a:rPr lang="en-US" sz="1300" b="1" baseline="0" noProof="0" dirty="0">
                          <a:solidFill>
                            <a:srgbClr val="D9D9D9"/>
                          </a:solidFill>
                          <a:latin typeface="Arial" panose="020B0604020202020204" pitchFamily="34" charset="0"/>
                          <a:cs typeface="Arial" panose="020B0604020202020204" pitchFamily="34" charset="0"/>
                        </a:rPr>
                        <a:t>Home</a:t>
                      </a:r>
                      <a:r>
                        <a:rPr lang="en-US" sz="13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dirty="0">
                          <a:solidFill>
                            <a:srgbClr val="D9D9D9"/>
                          </a:solidFill>
                          <a:latin typeface="Arial" panose="020B0604020202020204" pitchFamily="34" charset="0"/>
                          <a:cs typeface="Arial" panose="020B0604020202020204" pitchFamily="34" charset="0"/>
                        </a:rPr>
                        <a:t>Without Guides </a:t>
                      </a:r>
                      <a:r>
                        <a:rPr lang="en-US" sz="1300" b="0"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1670206">
                <a:tc gridSpan="2">
                  <a:txBody>
                    <a:bodyPr/>
                    <a:lstStyle/>
                    <a:p>
                      <a:r>
                        <a:rPr lang="en-US" sz="1500" b="1" dirty="0">
                          <a:solidFill>
                            <a:srgbClr val="FFC000"/>
                          </a:solidFill>
                          <a:latin typeface="Arial" panose="020B0604020202020204" pitchFamily="34" charset="0"/>
                          <a:cs typeface="Arial" panose="020B0604020202020204" pitchFamily="34" charset="0"/>
                        </a:rPr>
                        <a:t>How to</a:t>
                      </a:r>
                      <a:r>
                        <a:rPr lang="en-US" sz="1500" b="1" baseline="0" dirty="0">
                          <a:solidFill>
                            <a:srgbClr val="FFC000"/>
                          </a:solidFill>
                          <a:latin typeface="Arial" panose="020B0604020202020204" pitchFamily="34" charset="0"/>
                          <a:cs typeface="Arial" panose="020B0604020202020204" pitchFamily="34" charset="0"/>
                        </a:rPr>
                        <a:t> preview your poster prior to presenting</a:t>
                      </a:r>
                      <a:endParaRPr lang="en-US" sz="1500" b="1" dirty="0">
                        <a:solidFill>
                          <a:srgbClr val="FFC000"/>
                        </a:solidFill>
                        <a:latin typeface="Arial" panose="020B0604020202020204" pitchFamily="34" charset="0"/>
                        <a:cs typeface="Arial" panose="020B0604020202020204" pitchFamily="34" charset="0"/>
                      </a:endParaRPr>
                    </a:p>
                    <a:p>
                      <a:r>
                        <a:rPr lang="en-US" sz="1300" dirty="0">
                          <a:solidFill>
                            <a:srgbClr val="D9D9D9"/>
                          </a:solidFill>
                          <a:latin typeface="Arial" panose="020B0604020202020204" pitchFamily="34" charset="0"/>
                          <a:cs typeface="Arial" panose="020B0604020202020204" pitchFamily="34" charset="0"/>
                        </a:rPr>
                        <a:t>You can preview your poster at any time by pressing the </a:t>
                      </a:r>
                      <a:r>
                        <a:rPr lang="en-US" sz="1300" dirty="0">
                          <a:solidFill>
                            <a:srgbClr val="FFC000"/>
                          </a:solidFill>
                          <a:latin typeface="Arial" panose="020B0604020202020204" pitchFamily="34" charset="0"/>
                          <a:cs typeface="Arial" panose="020B0604020202020204" pitchFamily="34" charset="0"/>
                        </a:rPr>
                        <a:t>F5 key</a:t>
                      </a:r>
                      <a:r>
                        <a:rPr lang="en-US" sz="13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300" dirty="0">
                          <a:solidFill>
                            <a:srgbClr val="FFC000"/>
                          </a:solidFill>
                          <a:latin typeface="Arial" panose="020B0604020202020204" pitchFamily="34" charset="0"/>
                          <a:cs typeface="Arial" panose="020B0604020202020204" pitchFamily="34" charset="0"/>
                        </a:rPr>
                        <a:t>ESC key </a:t>
                      </a:r>
                      <a:r>
                        <a:rPr lang="en-US" sz="1300" dirty="0">
                          <a:solidFill>
                            <a:srgbClr val="D9D9D9"/>
                          </a:solidFill>
                          <a:latin typeface="Arial" panose="020B0604020202020204" pitchFamily="34" charset="0"/>
                          <a:cs typeface="Arial" panose="020B0604020202020204" pitchFamily="34" charset="0"/>
                        </a:rPr>
                        <a:t>to exit Preview.</a:t>
                      </a:r>
                    </a:p>
                  </a:txBody>
                  <a:tcPr marL="95264" marR="95264" marT="47632" marB="47632">
                    <a:solidFill>
                      <a:srgbClr val="010101"/>
                    </a:solidFill>
                  </a:tcPr>
                </a:tc>
                <a:tc hMerge="1">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tc>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extLst>
                  <a:ext uri="{0D108BD9-81ED-4DB2-BD59-A6C34878D82A}">
                    <a16:rowId xmlns:a16="http://schemas.microsoft.com/office/drawing/2014/main" val="10006"/>
                  </a:ext>
                </a:extLst>
              </a:tr>
              <a:tr h="88079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a:cs typeface="Arial"/>
                        </a:rPr>
                        <a:t>How to present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a:cs typeface="Arial"/>
                        </a:rPr>
                        <a:t>When you finish designing your poster and are ready to virtually present it, follow the conference organizers' instructions.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7"/>
                  </a:ext>
                </a:extLst>
              </a:tr>
              <a:tr h="422492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Publish, present virtually, share, and discuss!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D9D9D9"/>
                          </a:solidFill>
                          <a:latin typeface="Arial"/>
                          <a:cs typeface="Arial"/>
                        </a:rPr>
                        <a:t>Submit your poster and add it to the Research Poster Virtual Library.</a:t>
                      </a:r>
                      <a:br>
                        <a:rPr lang="en-US" sz="1400" b="1" noProof="0" dirty="0">
                          <a:solidFill>
                            <a:srgbClr val="D9D9D9"/>
                          </a:solidFill>
                          <a:latin typeface="Arial"/>
                          <a:cs typeface="Arial"/>
                        </a:rPr>
                      </a:br>
                      <a:br>
                        <a:rPr lang="en-US" sz="1400" b="1" noProof="0" dirty="0">
                          <a:solidFill>
                            <a:srgbClr val="D9D9D9"/>
                          </a:solidFill>
                          <a:latin typeface="Arial"/>
                          <a:cs typeface="Arial"/>
                        </a:rPr>
                      </a:br>
                      <a:r>
                        <a:rPr lang="en-US" sz="1400" b="1" noProof="0" dirty="0">
                          <a:solidFill>
                            <a:schemeClr val="accent4"/>
                          </a:solidFill>
                          <a:latin typeface="Arial"/>
                          <a:cs typeface="Arial"/>
                        </a:rPr>
                        <a:t>Continuous</a:t>
                      </a:r>
                      <a:r>
                        <a:rPr lang="en-US" sz="1400" b="1" noProof="0" dirty="0">
                          <a:solidFill>
                            <a:srgbClr val="D9D9D9"/>
                          </a:solidFill>
                          <a:latin typeface="Arial"/>
                          <a:cs typeface="Arial"/>
                        </a:rPr>
                        <a:t> </a:t>
                      </a:r>
                      <a:r>
                        <a:rPr lang="en-US" sz="1400" b="1" noProof="0" dirty="0">
                          <a:solidFill>
                            <a:srgbClr val="FFC000"/>
                          </a:solidFill>
                          <a:latin typeface="Arial"/>
                          <a:cs typeface="Arial"/>
                        </a:rPr>
                        <a:t>global reach</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Share your research with thousands of students, educators, scientists, and researchers from all over the United States and the World.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Full-featured poster showcase included</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Present your poster on a  professional full-featured and customizable web page that includes full screen functions, social sharing, your own discussion board, private contact form, narration and more.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Convenience for presenter groups and conference coordinators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Published posters can easily be presented at virtual conferences. Perfect solution for organizers of meetings and conferences.</a:t>
                      </a:r>
                      <a:br>
                        <a:rPr lang="en-US" sz="1400" b="1" noProof="0" dirty="0">
                          <a:solidFill>
                            <a:srgbClr val="D9D9D9"/>
                          </a:solidFill>
                          <a:latin typeface="Arial"/>
                          <a:cs typeface="Arial"/>
                        </a:rPr>
                      </a:b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hlinkClick r:id="rId11">
                            <a:extLst>
                              <a:ext uri="{A12FA001-AC4F-418D-AE19-62706E023703}">
                                <ahyp:hlinkClr xmlns:ahyp="http://schemas.microsoft.com/office/drawing/2018/hyperlinkcolor" val="tx"/>
                              </a:ext>
                            </a:extLst>
                          </a:hlinkClick>
                        </a:rPr>
                        <a:t>https://www.PosterPresentations.com/</a:t>
                      </a:r>
                      <a:r>
                        <a:rPr lang="en-US" sz="1600" b="1" u="sng" noProof="0" dirty="0">
                          <a:solidFill>
                            <a:srgbClr val="FFC000"/>
                          </a:solidFill>
                          <a:latin typeface="Arial"/>
                          <a:cs typeface="Arial"/>
                          <a:hlinkClick r:id="rId11">
                            <a:extLst>
                              <a:ext uri="{A12FA001-AC4F-418D-AE19-62706E023703}">
                                <ahyp:hlinkClr xmlns:ahyp="http://schemas.microsoft.com/office/drawing/2018/hyperlinkcolor" val="tx"/>
                              </a:ext>
                            </a:extLst>
                          </a:hlinkClick>
                        </a:rPr>
                        <a:t>research</a:t>
                      </a:r>
                      <a:endParaRPr lang="en-US" sz="1600" b="1" u="sng"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rgbClr val="003366"/>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chemeClr val="accent5">
                        <a:lumMod val="50000"/>
                      </a:schemeClr>
                    </a:solidFill>
                  </a:tcPr>
                </a:tc>
                <a:extLst>
                  <a:ext uri="{0D108BD9-81ED-4DB2-BD59-A6C34878D82A}">
                    <a16:rowId xmlns:a16="http://schemas.microsoft.com/office/drawing/2014/main" val="2448051497"/>
                  </a:ext>
                </a:extLst>
              </a:tr>
              <a:tr h="770816">
                <a:tc gridSpan="3">
                  <a:txBody>
                    <a:bodyPr/>
                    <a:lstStyle/>
                    <a:p>
                      <a:endParaRPr lang="en-US" sz="1300" dirty="0">
                        <a:solidFill>
                          <a:srgbClr val="1F3A4E"/>
                        </a:solidFill>
                      </a:endParaRPr>
                    </a:p>
                  </a:txBody>
                  <a:tcPr marL="95264" marR="95264" marT="47632" marB="47632">
                    <a:blipFill dpi="0" rotWithShape="1">
                      <a:blip r:embed="rId12">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sz="1300" dirty="0">
                        <a:solidFill>
                          <a:srgbClr val="1F3A4E"/>
                        </a:solidFill>
                      </a:endParaRPr>
                    </a:p>
                  </a:txBody>
                  <a:tcPr marL="95264" marR="95264" marT="47632" marB="47632">
                    <a:blipFill dpi="0" rotWithShape="1">
                      <a:blip r:embed="rId12">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0008"/>
                  </a:ext>
                </a:extLst>
              </a:tr>
              <a:tr h="560893">
                <a:tc>
                  <a:txBody>
                    <a:bodyPr/>
                    <a:lstStyle/>
                    <a:p>
                      <a:pPr>
                        <a:lnSpc>
                          <a:spcPct val="100000"/>
                        </a:lnSpc>
                      </a:pPr>
                      <a:r>
                        <a:rPr lang="en-US" sz="1000" dirty="0">
                          <a:solidFill>
                            <a:schemeClr val="bg1">
                              <a:lumMod val="85000"/>
                            </a:schemeClr>
                          </a:solidFill>
                          <a:latin typeface="Arial"/>
                          <a:cs typeface="Arial"/>
                        </a:rPr>
                        <a:t>© 2020</a:t>
                      </a:r>
                      <a:r>
                        <a:rPr lang="en-US" sz="1000" baseline="0" dirty="0">
                          <a:solidFill>
                            <a:schemeClr val="bg1">
                              <a:lumMod val="85000"/>
                            </a:schemeClr>
                          </a:solidFill>
                          <a:latin typeface="Arial"/>
                          <a:cs typeface="Arial"/>
                        </a:rPr>
                        <a:t> </a:t>
                      </a:r>
                      <a:r>
                        <a:rPr lang="en-US" sz="1000" dirty="0" err="1">
                          <a:solidFill>
                            <a:schemeClr val="bg1">
                              <a:lumMod val="85000"/>
                            </a:schemeClr>
                          </a:solidFill>
                          <a:latin typeface="Arial"/>
                          <a:cs typeface="Arial"/>
                        </a:rPr>
                        <a:t>PosterPresentations.com</a:t>
                      </a:r>
                      <a:br>
                        <a:rPr lang="en-US" sz="1000" dirty="0">
                          <a:solidFill>
                            <a:schemeClr val="bg1">
                              <a:lumMod val="85000"/>
                            </a:schemeClr>
                          </a:solidFill>
                          <a:latin typeface="Arial"/>
                          <a:cs typeface="Arial"/>
                        </a:rPr>
                      </a:br>
                      <a:r>
                        <a:rPr lang="en-US" sz="1000" dirty="0">
                          <a:solidFill>
                            <a:schemeClr val="bg1">
                              <a:lumMod val="85000"/>
                            </a:schemeClr>
                          </a:solidFill>
                          <a:latin typeface="Arial"/>
                          <a:cs typeface="Arial"/>
                        </a:rPr>
                        <a:t>2117 Fourth Street ,</a:t>
                      </a:r>
                      <a:r>
                        <a:rPr lang="en-US" sz="1000" baseline="0" dirty="0">
                          <a:solidFill>
                            <a:schemeClr val="bg1">
                              <a:lumMod val="85000"/>
                            </a:schemeClr>
                          </a:solidFill>
                          <a:latin typeface="Arial"/>
                          <a:cs typeface="Arial"/>
                        </a:rPr>
                        <a:t> STE C        </a:t>
                      </a:r>
                    </a:p>
                    <a:p>
                      <a:pPr>
                        <a:lnSpc>
                          <a:spcPct val="100000"/>
                        </a:lnSpc>
                      </a:pPr>
                      <a:r>
                        <a:rPr lang="en-US" sz="1000" baseline="0" dirty="0">
                          <a:solidFill>
                            <a:schemeClr val="bg1">
                              <a:lumMod val="85000"/>
                            </a:schemeClr>
                          </a:solidFill>
                          <a:latin typeface="Arial"/>
                          <a:cs typeface="Arial"/>
                        </a:rPr>
                        <a:t>Berkeley CA 94710 USA</a:t>
                      </a:r>
                      <a:endParaRPr lang="en-US" sz="1000" dirty="0">
                        <a:solidFill>
                          <a:schemeClr val="bg1">
                            <a:lumMod val="85000"/>
                          </a:schemeClr>
                        </a:solidFill>
                        <a:latin typeface="Arial"/>
                        <a:cs typeface="Arial"/>
                      </a:endParaRPr>
                    </a:p>
                  </a:txBody>
                  <a:tcPr marL="106881" marR="53440" marT="70140" marB="2338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300" b="1" dirty="0">
                          <a:solidFill>
                            <a:srgbClr val="D0D0D0"/>
                          </a:solidFill>
                          <a:latin typeface="Arial"/>
                          <a:cs typeface="Arial"/>
                        </a:rPr>
                        <a:t>For poster-making tutorials</a:t>
                      </a:r>
                      <a:r>
                        <a:rPr lang="en-US" sz="13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900" b="1" dirty="0">
                          <a:solidFill>
                            <a:srgbClr val="FFC000"/>
                          </a:solidFill>
                          <a:latin typeface="Arial"/>
                          <a:cs typeface="Arial"/>
                        </a:rPr>
                        <a:t>https://</a:t>
                      </a:r>
                      <a:r>
                        <a:rPr lang="en-US" sz="900" b="1" dirty="0" err="1">
                          <a:solidFill>
                            <a:srgbClr val="FFC000"/>
                          </a:solidFill>
                          <a:latin typeface="Arial"/>
                          <a:cs typeface="Arial"/>
                        </a:rPr>
                        <a:t>www.posterpresentations.com</a:t>
                      </a:r>
                      <a:r>
                        <a:rPr lang="en-US" sz="900" b="1" dirty="0">
                          <a:solidFill>
                            <a:srgbClr val="FFC000"/>
                          </a:solidFill>
                          <a:latin typeface="Arial"/>
                          <a:cs typeface="Arial"/>
                        </a:rPr>
                        <a:t>/</a:t>
                      </a:r>
                      <a:r>
                        <a:rPr lang="en-US" sz="900" b="1" dirty="0" err="1">
                          <a:solidFill>
                            <a:srgbClr val="FFC000"/>
                          </a:solidFill>
                          <a:latin typeface="Arial"/>
                          <a:cs typeface="Arial"/>
                        </a:rPr>
                        <a:t>helpdesk.html</a:t>
                      </a:r>
                      <a:endParaRPr lang="en-US" sz="900" dirty="0">
                        <a:solidFill>
                          <a:schemeClr val="bg1">
                            <a:lumMod val="85000"/>
                          </a:schemeClr>
                        </a:solidFill>
                        <a:latin typeface="Arial"/>
                        <a:cs typeface="Arial"/>
                      </a:endParaRPr>
                    </a:p>
                  </a:txBody>
                  <a:tcPr marL="95264" marR="95264" marT="47632" marB="47632">
                    <a:solidFill>
                      <a:srgbClr val="010101"/>
                    </a:solidFill>
                  </a:tcPr>
                </a:tc>
                <a:tc hMerge="1">
                  <a:txBody>
                    <a:bodyPr/>
                    <a:lstStyle/>
                    <a:p>
                      <a:pPr marL="0" marR="0" indent="0" algn="l" defTabSz="4388900" rtl="0" eaLnBrk="1" fontAlgn="auto" latinLnBrk="0" hangingPunct="1">
                        <a:lnSpc>
                          <a:spcPct val="100000"/>
                        </a:lnSpc>
                        <a:spcBef>
                          <a:spcPts val="0"/>
                        </a:spcBef>
                        <a:spcAft>
                          <a:spcPts val="0"/>
                        </a:spcAft>
                        <a:buClrTx/>
                        <a:buSzTx/>
                        <a:buFontTx/>
                        <a:buNone/>
                        <a:tabLst/>
                        <a:defRPr/>
                      </a:pPr>
                      <a:endParaRPr lang="en-US" sz="900" dirty="0">
                        <a:solidFill>
                          <a:schemeClr val="bg1">
                            <a:lumMod val="85000"/>
                          </a:schemeClr>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2675223" rtl="0" eaLnBrk="1" latinLnBrk="0" hangingPunct="1">
        <a:spcBef>
          <a:spcPct val="0"/>
        </a:spcBef>
        <a:buNone/>
        <a:defRPr sz="5334" kern="1200">
          <a:solidFill>
            <a:schemeClr val="bg1"/>
          </a:solidFill>
          <a:latin typeface="Trebuchet MS" pitchFamily="34" charset="0"/>
          <a:ea typeface="+mj-ea"/>
          <a:cs typeface="+mj-cs"/>
        </a:defRPr>
      </a:lvl1pPr>
    </p:titleStyle>
    <p:bodyStyle>
      <a:lvl1pPr marL="1003209" indent="-1003209" algn="l" defTabSz="2675223" rtl="0" eaLnBrk="1" latinLnBrk="0" hangingPunct="1">
        <a:spcBef>
          <a:spcPct val="20000"/>
        </a:spcBef>
        <a:buFont typeface="Arial" pitchFamily="34" charset="0"/>
        <a:buChar char="•"/>
        <a:defRPr sz="9387" kern="1200">
          <a:solidFill>
            <a:schemeClr val="tx1"/>
          </a:solidFill>
          <a:latin typeface="+mn-lt"/>
          <a:ea typeface="+mn-ea"/>
          <a:cs typeface="+mn-cs"/>
        </a:defRPr>
      </a:lvl1pPr>
      <a:lvl2pPr marL="2173619" indent="-836007" algn="l" defTabSz="2675223" rtl="0" eaLnBrk="1" latinLnBrk="0" hangingPunct="1">
        <a:spcBef>
          <a:spcPct val="20000"/>
        </a:spcBef>
        <a:buFont typeface="Arial" pitchFamily="34" charset="0"/>
        <a:buChar char="–"/>
        <a:defRPr sz="8214" kern="1200">
          <a:solidFill>
            <a:schemeClr val="tx1"/>
          </a:solidFill>
          <a:latin typeface="+mn-lt"/>
          <a:ea typeface="+mn-ea"/>
          <a:cs typeface="+mn-cs"/>
        </a:defRPr>
      </a:lvl2pPr>
      <a:lvl3pPr marL="3344029" indent="-668806" algn="l" defTabSz="2675223" rtl="0" eaLnBrk="1" latinLnBrk="0" hangingPunct="1">
        <a:spcBef>
          <a:spcPct val="20000"/>
        </a:spcBef>
        <a:buFont typeface="Arial" pitchFamily="34" charset="0"/>
        <a:buChar char="•"/>
        <a:defRPr sz="7040" kern="1200">
          <a:solidFill>
            <a:schemeClr val="tx1"/>
          </a:solidFill>
          <a:latin typeface="+mn-lt"/>
          <a:ea typeface="+mn-ea"/>
          <a:cs typeface="+mn-cs"/>
        </a:defRPr>
      </a:lvl3pPr>
      <a:lvl4pPr marL="4681641"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4pPr>
      <a:lvl5pPr marL="6019252"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5pPr>
      <a:lvl6pPr marL="7356863"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6pPr>
      <a:lvl7pPr marL="8694474"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7pPr>
      <a:lvl8pPr marL="10032086"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8pPr>
      <a:lvl9pPr marL="11369697"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9pPr>
    </p:bodyStyle>
    <p:otherStyle>
      <a:defPPr>
        <a:defRPr lang="en-US"/>
      </a:defPPr>
      <a:lvl1pPr marL="0" algn="l" defTabSz="2675223" rtl="0" eaLnBrk="1" latinLnBrk="0" hangingPunct="1">
        <a:defRPr sz="5227" kern="1200">
          <a:solidFill>
            <a:schemeClr val="tx1"/>
          </a:solidFill>
          <a:latin typeface="+mn-lt"/>
          <a:ea typeface="+mn-ea"/>
          <a:cs typeface="+mn-cs"/>
        </a:defRPr>
      </a:lvl1pPr>
      <a:lvl2pPr marL="1337612" algn="l" defTabSz="2675223" rtl="0" eaLnBrk="1" latinLnBrk="0" hangingPunct="1">
        <a:defRPr sz="5227" kern="1200">
          <a:solidFill>
            <a:schemeClr val="tx1"/>
          </a:solidFill>
          <a:latin typeface="+mn-lt"/>
          <a:ea typeface="+mn-ea"/>
          <a:cs typeface="+mn-cs"/>
        </a:defRPr>
      </a:lvl2pPr>
      <a:lvl3pPr marL="2675223" algn="l" defTabSz="2675223" rtl="0" eaLnBrk="1" latinLnBrk="0" hangingPunct="1">
        <a:defRPr sz="5227" kern="1200">
          <a:solidFill>
            <a:schemeClr val="tx1"/>
          </a:solidFill>
          <a:latin typeface="+mn-lt"/>
          <a:ea typeface="+mn-ea"/>
          <a:cs typeface="+mn-cs"/>
        </a:defRPr>
      </a:lvl3pPr>
      <a:lvl4pPr marL="4012835" algn="l" defTabSz="2675223" rtl="0" eaLnBrk="1" latinLnBrk="0" hangingPunct="1">
        <a:defRPr sz="5227" kern="1200">
          <a:solidFill>
            <a:schemeClr val="tx1"/>
          </a:solidFill>
          <a:latin typeface="+mn-lt"/>
          <a:ea typeface="+mn-ea"/>
          <a:cs typeface="+mn-cs"/>
        </a:defRPr>
      </a:lvl4pPr>
      <a:lvl5pPr marL="5350446" algn="l" defTabSz="2675223" rtl="0" eaLnBrk="1" latinLnBrk="0" hangingPunct="1">
        <a:defRPr sz="5227" kern="1200">
          <a:solidFill>
            <a:schemeClr val="tx1"/>
          </a:solidFill>
          <a:latin typeface="+mn-lt"/>
          <a:ea typeface="+mn-ea"/>
          <a:cs typeface="+mn-cs"/>
        </a:defRPr>
      </a:lvl5pPr>
      <a:lvl6pPr marL="6688058" algn="l" defTabSz="2675223" rtl="0" eaLnBrk="1" latinLnBrk="0" hangingPunct="1">
        <a:defRPr sz="5227" kern="1200">
          <a:solidFill>
            <a:schemeClr val="tx1"/>
          </a:solidFill>
          <a:latin typeface="+mn-lt"/>
          <a:ea typeface="+mn-ea"/>
          <a:cs typeface="+mn-cs"/>
        </a:defRPr>
      </a:lvl6pPr>
      <a:lvl7pPr marL="8025669" algn="l" defTabSz="2675223" rtl="0" eaLnBrk="1" latinLnBrk="0" hangingPunct="1">
        <a:defRPr sz="5227" kern="1200">
          <a:solidFill>
            <a:schemeClr val="tx1"/>
          </a:solidFill>
          <a:latin typeface="+mn-lt"/>
          <a:ea typeface="+mn-ea"/>
          <a:cs typeface="+mn-cs"/>
        </a:defRPr>
      </a:lvl7pPr>
      <a:lvl8pPr marL="9363280" algn="l" defTabSz="2675223" rtl="0" eaLnBrk="1" latinLnBrk="0" hangingPunct="1">
        <a:defRPr sz="5227" kern="1200">
          <a:solidFill>
            <a:schemeClr val="tx1"/>
          </a:solidFill>
          <a:latin typeface="+mn-lt"/>
          <a:ea typeface="+mn-ea"/>
          <a:cs typeface="+mn-cs"/>
        </a:defRPr>
      </a:lvl8pPr>
      <a:lvl9pPr marL="10700892" algn="l" defTabSz="2675223" rtl="0" eaLnBrk="1" latinLnBrk="0" hangingPunct="1">
        <a:defRPr sz="522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594728" y="16007747"/>
            <a:ext cx="1676400" cy="234221"/>
          </a:xfrm>
          <a:prstGeom prst="rect">
            <a:avLst/>
          </a:prstGeom>
          <a:noFill/>
          <a:ln w="9525">
            <a:noFill/>
            <a:miter lim="800000"/>
            <a:headEnd/>
            <a:tailEnd/>
          </a:ln>
          <a:effectLst/>
        </p:spPr>
        <p:txBody>
          <a:bodyPr lIns="55627" tIns="27808" rIns="55627" bIns="27808">
            <a:spAutoFit/>
          </a:bodyPr>
          <a:lstStyle/>
          <a:p>
            <a:pPr eaLnBrk="0" hangingPunct="0">
              <a:lnSpc>
                <a:spcPct val="65000"/>
              </a:lnSpc>
              <a:spcBef>
                <a:spcPct val="50000"/>
              </a:spcBef>
              <a:defRPr/>
            </a:pPr>
            <a:r>
              <a:rPr lang="en-US" sz="427"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47" b="1" dirty="0">
                <a:solidFill>
                  <a:schemeClr val="bg1">
                    <a:lumMod val="75000"/>
                  </a:schemeClr>
                </a:solidFill>
                <a:latin typeface="Arial" charset="0"/>
              </a:rPr>
              <a:t>www.PosterPresentations.com</a:t>
            </a:r>
          </a:p>
        </p:txBody>
      </p:sp>
      <p:sp>
        <p:nvSpPr>
          <p:cNvPr id="43" name="Rounded Rectangle 42"/>
          <p:cNvSpPr/>
          <p:nvPr userDrawn="1"/>
        </p:nvSpPr>
        <p:spPr>
          <a:xfrm>
            <a:off x="0" y="0"/>
            <a:ext cx="29260800" cy="2395652"/>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cxnSp>
        <p:nvCxnSpPr>
          <p:cNvPr id="44" name="Straight Connector 43"/>
          <p:cNvCxnSpPr/>
          <p:nvPr userDrawn="1"/>
        </p:nvCxnSpPr>
        <p:spPr>
          <a:xfrm flipV="1">
            <a:off x="-5729" y="2395652"/>
            <a:ext cx="29266529" cy="49410"/>
          </a:xfrm>
          <a:prstGeom prst="line">
            <a:avLst/>
          </a:prstGeom>
          <a:ln w="87376"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68" name="Rounded Rectangle 67"/>
          <p:cNvSpPr/>
          <p:nvPr userDrawn="1"/>
        </p:nvSpPr>
        <p:spPr>
          <a:xfrm>
            <a:off x="594727" y="2649221"/>
            <a:ext cx="6739977" cy="133731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69" name="Rounded Rectangle 68"/>
          <p:cNvSpPr/>
          <p:nvPr userDrawn="1"/>
        </p:nvSpPr>
        <p:spPr>
          <a:xfrm>
            <a:off x="7708070" y="2649221"/>
            <a:ext cx="6739977" cy="133731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70" name="Rounded Rectangle 69"/>
          <p:cNvSpPr/>
          <p:nvPr userDrawn="1"/>
        </p:nvSpPr>
        <p:spPr>
          <a:xfrm>
            <a:off x="14821413" y="2649221"/>
            <a:ext cx="6739977" cy="133731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71" name="Rounded Rectangle 70"/>
          <p:cNvSpPr/>
          <p:nvPr userDrawn="1"/>
        </p:nvSpPr>
        <p:spPr>
          <a:xfrm>
            <a:off x="21934755" y="2649221"/>
            <a:ext cx="6739977" cy="133731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Tree>
    <p:extLst>
      <p:ext uri="{BB962C8B-B14F-4D97-AF65-F5344CB8AC3E}">
        <p14:creationId xmlns:p14="http://schemas.microsoft.com/office/powerpoint/2010/main" val="3776472422"/>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2675223" rtl="0" eaLnBrk="1" latinLnBrk="0" hangingPunct="1">
        <a:spcBef>
          <a:spcPct val="0"/>
        </a:spcBef>
        <a:buNone/>
        <a:defRPr sz="5334" kern="1200">
          <a:solidFill>
            <a:schemeClr val="bg1"/>
          </a:solidFill>
          <a:latin typeface="Trebuchet MS" pitchFamily="34" charset="0"/>
          <a:ea typeface="+mj-ea"/>
          <a:cs typeface="+mj-cs"/>
        </a:defRPr>
      </a:lvl1pPr>
    </p:titleStyle>
    <p:bodyStyle>
      <a:lvl1pPr marL="1003209" indent="-1003209" algn="l" defTabSz="2675223" rtl="0" eaLnBrk="1" latinLnBrk="0" hangingPunct="1">
        <a:spcBef>
          <a:spcPct val="20000"/>
        </a:spcBef>
        <a:buFont typeface="Arial" pitchFamily="34" charset="0"/>
        <a:buChar char="•"/>
        <a:defRPr sz="9387" kern="1200">
          <a:solidFill>
            <a:schemeClr val="tx1"/>
          </a:solidFill>
          <a:latin typeface="+mn-lt"/>
          <a:ea typeface="+mn-ea"/>
          <a:cs typeface="+mn-cs"/>
        </a:defRPr>
      </a:lvl1pPr>
      <a:lvl2pPr marL="2173619" indent="-836007" algn="l" defTabSz="2675223" rtl="0" eaLnBrk="1" latinLnBrk="0" hangingPunct="1">
        <a:spcBef>
          <a:spcPct val="20000"/>
        </a:spcBef>
        <a:buFont typeface="Arial" pitchFamily="34" charset="0"/>
        <a:buChar char="–"/>
        <a:defRPr sz="8214" kern="1200">
          <a:solidFill>
            <a:schemeClr val="tx1"/>
          </a:solidFill>
          <a:latin typeface="+mn-lt"/>
          <a:ea typeface="+mn-ea"/>
          <a:cs typeface="+mn-cs"/>
        </a:defRPr>
      </a:lvl2pPr>
      <a:lvl3pPr marL="3344029" indent="-668806" algn="l" defTabSz="2675223" rtl="0" eaLnBrk="1" latinLnBrk="0" hangingPunct="1">
        <a:spcBef>
          <a:spcPct val="20000"/>
        </a:spcBef>
        <a:buFont typeface="Arial" pitchFamily="34" charset="0"/>
        <a:buChar char="•"/>
        <a:defRPr sz="7040" kern="1200">
          <a:solidFill>
            <a:schemeClr val="tx1"/>
          </a:solidFill>
          <a:latin typeface="+mn-lt"/>
          <a:ea typeface="+mn-ea"/>
          <a:cs typeface="+mn-cs"/>
        </a:defRPr>
      </a:lvl3pPr>
      <a:lvl4pPr marL="4681641"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4pPr>
      <a:lvl5pPr marL="6019252"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5pPr>
      <a:lvl6pPr marL="7356863"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6pPr>
      <a:lvl7pPr marL="8694474"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7pPr>
      <a:lvl8pPr marL="10032086"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8pPr>
      <a:lvl9pPr marL="11369697"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9pPr>
    </p:bodyStyle>
    <p:otherStyle>
      <a:defPPr>
        <a:defRPr lang="en-US"/>
      </a:defPPr>
      <a:lvl1pPr marL="0" algn="l" defTabSz="2675223" rtl="0" eaLnBrk="1" latinLnBrk="0" hangingPunct="1">
        <a:defRPr sz="5227" kern="1200">
          <a:solidFill>
            <a:schemeClr val="tx1"/>
          </a:solidFill>
          <a:latin typeface="+mn-lt"/>
          <a:ea typeface="+mn-ea"/>
          <a:cs typeface="+mn-cs"/>
        </a:defRPr>
      </a:lvl1pPr>
      <a:lvl2pPr marL="1337612" algn="l" defTabSz="2675223" rtl="0" eaLnBrk="1" latinLnBrk="0" hangingPunct="1">
        <a:defRPr sz="5227" kern="1200">
          <a:solidFill>
            <a:schemeClr val="tx1"/>
          </a:solidFill>
          <a:latin typeface="+mn-lt"/>
          <a:ea typeface="+mn-ea"/>
          <a:cs typeface="+mn-cs"/>
        </a:defRPr>
      </a:lvl2pPr>
      <a:lvl3pPr marL="2675223" algn="l" defTabSz="2675223" rtl="0" eaLnBrk="1" latinLnBrk="0" hangingPunct="1">
        <a:defRPr sz="5227" kern="1200">
          <a:solidFill>
            <a:schemeClr val="tx1"/>
          </a:solidFill>
          <a:latin typeface="+mn-lt"/>
          <a:ea typeface="+mn-ea"/>
          <a:cs typeface="+mn-cs"/>
        </a:defRPr>
      </a:lvl3pPr>
      <a:lvl4pPr marL="4012835" algn="l" defTabSz="2675223" rtl="0" eaLnBrk="1" latinLnBrk="0" hangingPunct="1">
        <a:defRPr sz="5227" kern="1200">
          <a:solidFill>
            <a:schemeClr val="tx1"/>
          </a:solidFill>
          <a:latin typeface="+mn-lt"/>
          <a:ea typeface="+mn-ea"/>
          <a:cs typeface="+mn-cs"/>
        </a:defRPr>
      </a:lvl4pPr>
      <a:lvl5pPr marL="5350446" algn="l" defTabSz="2675223" rtl="0" eaLnBrk="1" latinLnBrk="0" hangingPunct="1">
        <a:defRPr sz="5227" kern="1200">
          <a:solidFill>
            <a:schemeClr val="tx1"/>
          </a:solidFill>
          <a:latin typeface="+mn-lt"/>
          <a:ea typeface="+mn-ea"/>
          <a:cs typeface="+mn-cs"/>
        </a:defRPr>
      </a:lvl5pPr>
      <a:lvl6pPr marL="6688058" algn="l" defTabSz="2675223" rtl="0" eaLnBrk="1" latinLnBrk="0" hangingPunct="1">
        <a:defRPr sz="5227" kern="1200">
          <a:solidFill>
            <a:schemeClr val="tx1"/>
          </a:solidFill>
          <a:latin typeface="+mn-lt"/>
          <a:ea typeface="+mn-ea"/>
          <a:cs typeface="+mn-cs"/>
        </a:defRPr>
      </a:lvl6pPr>
      <a:lvl7pPr marL="8025669" algn="l" defTabSz="2675223" rtl="0" eaLnBrk="1" latinLnBrk="0" hangingPunct="1">
        <a:defRPr sz="5227" kern="1200">
          <a:solidFill>
            <a:schemeClr val="tx1"/>
          </a:solidFill>
          <a:latin typeface="+mn-lt"/>
          <a:ea typeface="+mn-ea"/>
          <a:cs typeface="+mn-cs"/>
        </a:defRPr>
      </a:lvl7pPr>
      <a:lvl8pPr marL="9363280" algn="l" defTabSz="2675223" rtl="0" eaLnBrk="1" latinLnBrk="0" hangingPunct="1">
        <a:defRPr sz="5227" kern="1200">
          <a:solidFill>
            <a:schemeClr val="tx1"/>
          </a:solidFill>
          <a:latin typeface="+mn-lt"/>
          <a:ea typeface="+mn-ea"/>
          <a:cs typeface="+mn-cs"/>
        </a:defRPr>
      </a:lvl8pPr>
      <a:lvl9pPr marL="10700892" algn="l" defTabSz="2675223" rtl="0" eaLnBrk="1" latinLnBrk="0" hangingPunct="1">
        <a:defRPr sz="522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39" name="Rounded Rectangle 38"/>
          <p:cNvSpPr/>
          <p:nvPr userDrawn="1"/>
        </p:nvSpPr>
        <p:spPr>
          <a:xfrm>
            <a:off x="0" y="0"/>
            <a:ext cx="29260800" cy="2395652"/>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cxnSp>
        <p:nvCxnSpPr>
          <p:cNvPr id="43" name="Straight Connector 42"/>
          <p:cNvCxnSpPr/>
          <p:nvPr userDrawn="1"/>
        </p:nvCxnSpPr>
        <p:spPr>
          <a:xfrm flipV="1">
            <a:off x="-5729" y="2395652"/>
            <a:ext cx="29266529" cy="49410"/>
          </a:xfrm>
          <a:prstGeom prst="line">
            <a:avLst/>
          </a:prstGeom>
          <a:ln w="87376"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51" name="Rounded Rectangle 50"/>
          <p:cNvSpPr/>
          <p:nvPr userDrawn="1"/>
        </p:nvSpPr>
        <p:spPr>
          <a:xfrm>
            <a:off x="594727" y="2649221"/>
            <a:ext cx="9073374" cy="133731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52" name="Rounded Rectangle 51"/>
          <p:cNvSpPr/>
          <p:nvPr userDrawn="1"/>
        </p:nvSpPr>
        <p:spPr>
          <a:xfrm>
            <a:off x="10098158" y="2649221"/>
            <a:ext cx="9073374" cy="133731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53" name="Rounded Rectangle 52"/>
          <p:cNvSpPr/>
          <p:nvPr userDrawn="1"/>
        </p:nvSpPr>
        <p:spPr>
          <a:xfrm>
            <a:off x="19601588" y="2649221"/>
            <a:ext cx="9073374" cy="133731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54" name="Text Box 14"/>
          <p:cNvSpPr txBox="1">
            <a:spLocks noChangeArrowheads="1"/>
          </p:cNvSpPr>
          <p:nvPr userDrawn="1"/>
        </p:nvSpPr>
        <p:spPr bwMode="auto">
          <a:xfrm>
            <a:off x="594728" y="16007747"/>
            <a:ext cx="1676400" cy="234221"/>
          </a:xfrm>
          <a:prstGeom prst="rect">
            <a:avLst/>
          </a:prstGeom>
          <a:noFill/>
          <a:ln w="9525">
            <a:noFill/>
            <a:miter lim="800000"/>
            <a:headEnd/>
            <a:tailEnd/>
          </a:ln>
          <a:effectLst/>
        </p:spPr>
        <p:txBody>
          <a:bodyPr lIns="55627" tIns="27808" rIns="55627" bIns="27808">
            <a:spAutoFit/>
          </a:bodyPr>
          <a:lstStyle/>
          <a:p>
            <a:pPr eaLnBrk="0" hangingPunct="0">
              <a:lnSpc>
                <a:spcPct val="65000"/>
              </a:lnSpc>
              <a:spcBef>
                <a:spcPct val="50000"/>
              </a:spcBef>
              <a:defRPr/>
            </a:pPr>
            <a:r>
              <a:rPr lang="en-US" sz="427"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47" b="1" dirty="0">
                <a:solidFill>
                  <a:schemeClr val="bg1">
                    <a:lumMod val="75000"/>
                  </a:schemeClr>
                </a:solidFill>
                <a:latin typeface="Arial" charset="0"/>
              </a:rPr>
              <a:t>www.PosterPresentations.com</a:t>
            </a:r>
          </a:p>
        </p:txBody>
      </p:sp>
      <p:graphicFrame>
        <p:nvGraphicFramePr>
          <p:cNvPr id="13" name="Table 12">
            <a:extLst>
              <a:ext uri="{FF2B5EF4-FFF2-40B4-BE49-F238E27FC236}">
                <a16:creationId xmlns:a16="http://schemas.microsoft.com/office/drawing/2014/main" id="{45992AB8-28AA-AE46-AF86-1B961C715DDF}"/>
              </a:ext>
            </a:extLst>
          </p:cNvPr>
          <p:cNvGraphicFramePr>
            <a:graphicFrameLocks noGrp="1"/>
          </p:cNvGraphicFramePr>
          <p:nvPr userDrawn="1">
            <p:extLst>
              <p:ext uri="{D42A27DB-BD31-4B8C-83A1-F6EECF244321}">
                <p14:modId xmlns:p14="http://schemas.microsoft.com/office/powerpoint/2010/main" val="1023419766"/>
              </p:ext>
            </p:extLst>
          </p:nvPr>
        </p:nvGraphicFramePr>
        <p:xfrm>
          <a:off x="-5980711" y="48126"/>
          <a:ext cx="5621803" cy="16470768"/>
        </p:xfrm>
        <a:graphic>
          <a:graphicData uri="http://schemas.openxmlformats.org/drawingml/2006/table">
            <a:tbl>
              <a:tblPr firstRow="1" bandRow="1">
                <a:tableStyleId>{5C22544A-7EE6-4342-B048-85BDC9FD1C3A}</a:tableStyleId>
              </a:tblPr>
              <a:tblGrid>
                <a:gridCol w="2410585">
                  <a:extLst>
                    <a:ext uri="{9D8B030D-6E8A-4147-A177-3AD203B41FA5}">
                      <a16:colId xmlns:a16="http://schemas.microsoft.com/office/drawing/2014/main" val="20000"/>
                    </a:ext>
                  </a:extLst>
                </a:gridCol>
                <a:gridCol w="3211218">
                  <a:extLst>
                    <a:ext uri="{9D8B030D-6E8A-4147-A177-3AD203B41FA5}">
                      <a16:colId xmlns:a16="http://schemas.microsoft.com/office/drawing/2014/main" val="20001"/>
                    </a:ext>
                  </a:extLst>
                </a:gridCol>
              </a:tblGrid>
              <a:tr h="66872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900" b="0" spc="600" dirty="0">
                          <a:solidFill>
                            <a:srgbClr val="1F3A4E"/>
                          </a:solidFill>
                          <a:latin typeface="Arial Black" panose="020B0A04020102020204" pitchFamily="34" charset="0"/>
                        </a:rPr>
                        <a:t>QUICK START GUIDE</a:t>
                      </a:r>
                      <a:br>
                        <a:rPr lang="en-US" sz="19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900" b="1" spc="600" dirty="0">
                        <a:solidFill>
                          <a:schemeClr val="bg1"/>
                        </a:solidFill>
                        <a:latin typeface="Trebuchet MS" pitchFamily="34" charset="0"/>
                      </a:endParaRPr>
                    </a:p>
                  </a:txBody>
                  <a:tcPr marL="71080" marR="71080" marT="35540" marB="3554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16496">
                <a:tc gridSpan="2">
                  <a:txBody>
                    <a:bodyPr/>
                    <a:lstStyle/>
                    <a:p>
                      <a:pPr defTabSz="3765639"/>
                      <a:r>
                        <a:rPr lang="en-US" sz="1000" i="0" dirty="0">
                          <a:solidFill>
                            <a:srgbClr val="D9D9D9"/>
                          </a:solidFill>
                          <a:latin typeface="Arial"/>
                          <a:cs typeface="Arial"/>
                        </a:rPr>
                        <a:t>This PowerPoint template produces a </a:t>
                      </a:r>
                      <a:r>
                        <a:rPr lang="en-US" sz="1200" i="0" dirty="0">
                          <a:solidFill>
                            <a:srgbClr val="FFC000"/>
                          </a:solidFill>
                          <a:latin typeface="Arial"/>
                          <a:cs typeface="Arial"/>
                        </a:rPr>
                        <a:t>wide screen size (16:9 Ratio) virtual </a:t>
                      </a:r>
                      <a:r>
                        <a:rPr lang="en-US" sz="1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000" i="0" dirty="0" err="1">
                          <a:solidFill>
                            <a:srgbClr val="FFC000"/>
                          </a:solidFill>
                          <a:latin typeface="Arial"/>
                          <a:cs typeface="Arial"/>
                        </a:rPr>
                        <a:t>PosterPresentations.com</a:t>
                      </a:r>
                      <a:r>
                        <a:rPr lang="en-US" sz="1000" i="0" dirty="0">
                          <a:solidFill>
                            <a:srgbClr val="D9D9D9"/>
                          </a:solidFill>
                          <a:latin typeface="Arial"/>
                          <a:cs typeface="Arial"/>
                        </a:rPr>
                        <a:t> and click on the  </a:t>
                      </a:r>
                      <a:r>
                        <a:rPr lang="en-US" sz="1000" i="0" dirty="0">
                          <a:solidFill>
                            <a:srgbClr val="FFC000"/>
                          </a:solidFill>
                          <a:latin typeface="Arial"/>
                          <a:cs typeface="Arial"/>
                        </a:rPr>
                        <a:t>HELP DESK</a:t>
                      </a:r>
                      <a:r>
                        <a:rPr lang="en-US" sz="1000" i="0" baseline="0" dirty="0">
                          <a:solidFill>
                            <a:srgbClr val="D9D9D9"/>
                          </a:solidFill>
                          <a:latin typeface="Arial"/>
                          <a:cs typeface="Arial"/>
                        </a:rPr>
                        <a:t> </a:t>
                      </a:r>
                      <a:r>
                        <a:rPr lang="en-US" sz="1000" i="0" dirty="0">
                          <a:solidFill>
                            <a:srgbClr val="D9D9D9"/>
                          </a:solidFill>
                          <a:latin typeface="Arial"/>
                          <a:cs typeface="Arial"/>
                        </a:rPr>
                        <a:t>tab.</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To print your poster using our same-day professional printing service, go online to </a:t>
                      </a:r>
                      <a:r>
                        <a:rPr lang="en-US" sz="1000" i="0" dirty="0" err="1">
                          <a:solidFill>
                            <a:srgbClr val="FFC000"/>
                          </a:solidFill>
                          <a:latin typeface="Arial"/>
                          <a:cs typeface="Arial"/>
                        </a:rPr>
                        <a:t>PosterPresentations.com</a:t>
                      </a:r>
                      <a:r>
                        <a:rPr lang="en-US" sz="1000" i="0" dirty="0">
                          <a:solidFill>
                            <a:srgbClr val="D9D9D9"/>
                          </a:solidFill>
                          <a:latin typeface="Arial"/>
                          <a:cs typeface="Arial"/>
                        </a:rPr>
                        <a:t> and click on "</a:t>
                      </a:r>
                      <a:r>
                        <a:rPr lang="en-US" sz="1000" i="0" dirty="0">
                          <a:solidFill>
                            <a:srgbClr val="FFC000"/>
                          </a:solidFill>
                          <a:latin typeface="Arial"/>
                          <a:cs typeface="Arial"/>
                        </a:rPr>
                        <a:t>Order your poster</a:t>
                      </a:r>
                      <a:r>
                        <a:rPr lang="en-US" sz="1000" i="0" dirty="0">
                          <a:solidFill>
                            <a:srgbClr val="D9D9D9"/>
                          </a:solidFill>
                          <a:latin typeface="Arial"/>
                          <a:cs typeface="Arial"/>
                        </a:rPr>
                        <a:t>".</a:t>
                      </a:r>
                      <a:endParaRPr lang="en-US" sz="1000" b="1" dirty="0">
                        <a:solidFill>
                          <a:srgbClr val="D9D9D9"/>
                        </a:solidFill>
                        <a:latin typeface="Arial"/>
                        <a:cs typeface="Arial"/>
                      </a:endParaRPr>
                    </a:p>
                  </a:txBody>
                  <a:tcPr marL="71080" marR="71080" marT="35540" marB="3554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00540">
                <a:tc>
                  <a:txBody>
                    <a:bodyPr/>
                    <a:lstStyle/>
                    <a:p>
                      <a:pPr algn="ctr"/>
                      <a:endParaRPr lang="en-US" sz="1200" dirty="0">
                        <a:solidFill>
                          <a:srgbClr val="1F3A4E"/>
                        </a:solidFill>
                      </a:endParaRPr>
                    </a:p>
                    <a:p>
                      <a:pPr marL="0" marR="0" indent="0" algn="ctr" defTabSz="5015886"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pitchFamily="34" charset="0"/>
                          <a:cs typeface="Arial" panose="020B0604020202020204" pitchFamily="34" charset="0"/>
                        </a:rPr>
                        <a:t>This is a template for a </a:t>
                      </a:r>
                    </a:p>
                    <a:p>
                      <a:pPr algn="ctr"/>
                      <a:r>
                        <a:rPr lang="en-US" sz="1200" dirty="0">
                          <a:solidFill>
                            <a:schemeClr val="bg1"/>
                          </a:solidFill>
                          <a:latin typeface="Arial" panose="020B0604020202020204" pitchFamily="34" charset="0"/>
                          <a:cs typeface="Arial" panose="020B0604020202020204" pitchFamily="34" charset="0"/>
                        </a:rPr>
                        <a:t>presentation poster</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Virtual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Wide Screen</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(16:9 Ratio)</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marL="52579" marR="52579" marT="23003" marB="23003">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27 tall x 48 wide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36 tall x 64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FFC000"/>
                          </a:solidFill>
                          <a:latin typeface="Arial" panose="020B0604020202020204" pitchFamily="34" charset="0"/>
                          <a:cs typeface="Arial" panose="020B0604020202020204" pitchFamily="34" charset="0"/>
                        </a:rPr>
                        <a:t>45 tall x 80 wide</a:t>
                      </a:r>
                    </a:p>
                  </a:txBody>
                  <a:tcPr marL="105158" marR="52579" marT="69009" marB="23003">
                    <a:solidFill>
                      <a:srgbClr val="010101"/>
                    </a:solidFill>
                  </a:tcPr>
                </a:tc>
                <a:extLst>
                  <a:ext uri="{0D108BD9-81ED-4DB2-BD59-A6C34878D82A}">
                    <a16:rowId xmlns:a16="http://schemas.microsoft.com/office/drawing/2014/main" val="10008"/>
                  </a:ext>
                </a:extLst>
              </a:tr>
              <a:tr h="2157787">
                <a:tc>
                  <a:txBody>
                    <a:bodyPr/>
                    <a:lstStyle/>
                    <a:p>
                      <a:endParaRPr lang="en-US" sz="1000" dirty="0">
                        <a:solidFill>
                          <a:srgbClr val="1F3A4E"/>
                        </a:solidFill>
                      </a:endParaRPr>
                    </a:p>
                  </a:txBody>
                  <a:tcPr marL="52579" marR="52579" marT="23003" marB="23003">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90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1. </a:t>
                      </a:r>
                      <a:r>
                        <a:rPr lang="en-US" sz="1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 </a:t>
                      </a:r>
                      <a:r>
                        <a:rPr lang="en-US" sz="1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05158" marR="52579" marT="69009" marB="23003">
                    <a:solidFill>
                      <a:srgbClr val="010101"/>
                    </a:solidFill>
                  </a:tcPr>
                </a:tc>
                <a:extLst>
                  <a:ext uri="{0D108BD9-81ED-4DB2-BD59-A6C34878D82A}">
                    <a16:rowId xmlns:a16="http://schemas.microsoft.com/office/drawing/2014/main" val="10001"/>
                  </a:ext>
                </a:extLst>
              </a:tr>
              <a:tr h="91073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142161" marR="71080" marT="106621" marB="3554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24157">
                <a:tc>
                  <a:txBody>
                    <a:bodyPr/>
                    <a:lstStyle/>
                    <a:p>
                      <a:endParaRPr lang="en-US" sz="1000" dirty="0">
                        <a:solidFill>
                          <a:srgbClr val="1F3A4E"/>
                        </a:solidFill>
                      </a:endParaRPr>
                    </a:p>
                  </a:txBody>
                  <a:tcPr marL="52579" marR="52579" marT="23003" marB="23003">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05158" marR="52579" marT="69009" marB="23003">
                    <a:solidFill>
                      <a:srgbClr val="010101"/>
                    </a:solidFill>
                  </a:tcPr>
                </a:tc>
                <a:extLst>
                  <a:ext uri="{0D108BD9-81ED-4DB2-BD59-A6C34878D82A}">
                    <a16:rowId xmlns:a16="http://schemas.microsoft.com/office/drawing/2014/main" val="10003"/>
                  </a:ext>
                </a:extLst>
              </a:tr>
              <a:tr h="1770596">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000" dirty="0">
                        <a:solidFill>
                          <a:srgbClr val="D9D9D9"/>
                        </a:solidFill>
                        <a:latin typeface="Arial" panose="020B0604020202020204" pitchFamily="34" charset="0"/>
                        <a:cs typeface="Arial" panose="020B0604020202020204" pitchFamily="34" charset="0"/>
                      </a:endParaRPr>
                    </a:p>
                  </a:txBody>
                  <a:tcPr marL="142161" marR="71080" marT="106621" marB="3554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9628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71080" marR="71080" marT="35540" marB="3554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53772">
                <a:tc gridSpan="2">
                  <a:txBody>
                    <a:bodyPr/>
                    <a:lstStyle/>
                    <a:p>
                      <a:endParaRPr lang="en-US" sz="1000" dirty="0">
                        <a:solidFill>
                          <a:schemeClr val="bg1"/>
                        </a:solidFill>
                        <a:latin typeface="Arial" panose="020B0604020202020204" pitchFamily="34" charset="0"/>
                        <a:cs typeface="Arial" panose="020B0604020202020204" pitchFamily="34" charset="0"/>
                      </a:endParaRPr>
                    </a:p>
                  </a:txBody>
                  <a:tcPr marL="71080" marR="71080" marT="35540" marB="3554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64415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000" noProof="0" dirty="0">
                          <a:solidFill>
                            <a:srgbClr val="D9D9D9"/>
                          </a:solidFill>
                          <a:latin typeface="Arial"/>
                          <a:cs typeface="Arial"/>
                        </a:rPr>
                        <a:t>Zoom in and look at your images at 100%-200% magnification. If they look clear, they will print well. </a:t>
                      </a:r>
                    </a:p>
                  </a:txBody>
                  <a:tcPr marL="71080" marR="71080" marT="35540" marB="3554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036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000" noProof="0" dirty="0">
                        <a:solidFill>
                          <a:schemeClr val="bg1"/>
                        </a:solidFill>
                        <a:latin typeface="Arial"/>
                        <a:cs typeface="Arial"/>
                      </a:endParaRPr>
                    </a:p>
                  </a:txBody>
                  <a:tcPr marL="71080" marR="71080" marT="35540" marB="3554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4" name="Table 13">
            <a:extLst>
              <a:ext uri="{FF2B5EF4-FFF2-40B4-BE49-F238E27FC236}">
                <a16:creationId xmlns:a16="http://schemas.microsoft.com/office/drawing/2014/main" id="{DC4217D6-123B-5843-846D-963ADF01CCE3}"/>
              </a:ext>
            </a:extLst>
          </p:cNvPr>
          <p:cNvGraphicFramePr>
            <a:graphicFrameLocks noGrp="1"/>
          </p:cNvGraphicFramePr>
          <p:nvPr userDrawn="1">
            <p:extLst>
              <p:ext uri="{D42A27DB-BD31-4B8C-83A1-F6EECF244321}">
                <p14:modId xmlns:p14="http://schemas.microsoft.com/office/powerpoint/2010/main" val="3994703566"/>
              </p:ext>
            </p:extLst>
          </p:nvPr>
        </p:nvGraphicFramePr>
        <p:xfrm>
          <a:off x="29619709" y="0"/>
          <a:ext cx="5621803" cy="16467402"/>
        </p:xfrm>
        <a:graphic>
          <a:graphicData uri="http://schemas.openxmlformats.org/drawingml/2006/table">
            <a:tbl>
              <a:tblPr firstRow="1" bandRow="1">
                <a:tableStyleId>{5C22544A-7EE6-4342-B048-85BDC9FD1C3A}</a:tableStyleId>
              </a:tblPr>
              <a:tblGrid>
                <a:gridCol w="2095685">
                  <a:extLst>
                    <a:ext uri="{9D8B030D-6E8A-4147-A177-3AD203B41FA5}">
                      <a16:colId xmlns:a16="http://schemas.microsoft.com/office/drawing/2014/main" val="20000"/>
                    </a:ext>
                  </a:extLst>
                </a:gridCol>
                <a:gridCol w="681713">
                  <a:extLst>
                    <a:ext uri="{9D8B030D-6E8A-4147-A177-3AD203B41FA5}">
                      <a16:colId xmlns:a16="http://schemas.microsoft.com/office/drawing/2014/main" val="997673227"/>
                    </a:ext>
                  </a:extLst>
                </a:gridCol>
                <a:gridCol w="2844405">
                  <a:extLst>
                    <a:ext uri="{9D8B030D-6E8A-4147-A177-3AD203B41FA5}">
                      <a16:colId xmlns:a16="http://schemas.microsoft.com/office/drawing/2014/main" val="3407509820"/>
                    </a:ext>
                  </a:extLst>
                </a:gridCol>
              </a:tblGrid>
              <a:tr h="64689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100" b="0" spc="600" dirty="0">
                          <a:solidFill>
                            <a:srgbClr val="1F3A4E"/>
                          </a:solidFill>
                          <a:latin typeface="Arial Black" panose="020B0A04020102020204" pitchFamily="34" charset="0"/>
                        </a:rPr>
                        <a:t>QUICK START GUIDE</a:t>
                      </a:r>
                      <a:br>
                        <a:rPr lang="en-US" sz="2100" b="0" spc="600" dirty="0">
                          <a:solidFill>
                            <a:srgbClr val="1F3A4E"/>
                          </a:solidFill>
                          <a:latin typeface="Arial Black" panose="020B0A04020102020204" pitchFamily="34" charset="0"/>
                        </a:rPr>
                      </a:br>
                      <a:r>
                        <a:rPr lang="en-US" sz="1700" b="1" spc="0" dirty="0">
                          <a:solidFill>
                            <a:srgbClr val="FF0000"/>
                          </a:solidFill>
                          <a:latin typeface="Trebuchet MS" pitchFamily="34" charset="0"/>
                        </a:rPr>
                        <a:t>(THIS SIDEBAR WILL NOT PRINT)</a:t>
                      </a:r>
                      <a:endParaRPr lang="en-US" sz="2100" b="1" spc="600" dirty="0">
                        <a:solidFill>
                          <a:schemeClr val="bg1"/>
                        </a:solidFill>
                        <a:latin typeface="Trebuchet MS" pitchFamily="34" charset="0"/>
                      </a:endParaRPr>
                    </a:p>
                  </a:txBody>
                  <a:tcPr marL="95264" marR="95264" marT="47632" marB="47632">
                    <a:solidFill>
                      <a:srgbClr val="FFC000"/>
                    </a:solidFill>
                  </a:tcPr>
                </a:tc>
                <a:tc hMerge="1">
                  <a:txBody>
                    <a:bodyPr/>
                    <a:lstStyle/>
                    <a:p>
                      <a:endParaRPr lang="en-US"/>
                    </a:p>
                  </a:txBody>
                  <a:tcPr/>
                </a:tc>
                <a:tc hMerge="1">
                  <a:txBody>
                    <a:bodyPr/>
                    <a:lstStyle/>
                    <a:p>
                      <a:pPr marL="0" marR="0" indent="0" algn="ctr" defTabSz="4388900" rtl="0" eaLnBrk="1" fontAlgn="auto" latinLnBrk="0" hangingPunct="1">
                        <a:lnSpc>
                          <a:spcPct val="100000"/>
                        </a:lnSpc>
                        <a:spcBef>
                          <a:spcPts val="0"/>
                        </a:spcBef>
                        <a:spcAft>
                          <a:spcPts val="0"/>
                        </a:spcAft>
                        <a:buClrTx/>
                        <a:buSzTx/>
                        <a:buFontTx/>
                        <a:buNone/>
                        <a:tabLst/>
                        <a:defRPr/>
                      </a:pPr>
                      <a:endParaRPr lang="en-US" sz="2100" b="1" spc="600" dirty="0">
                        <a:solidFill>
                          <a:schemeClr val="bg1"/>
                        </a:solidFill>
                        <a:latin typeface="Trebuchet MS" pitchFamily="34" charset="0"/>
                      </a:endParaRPr>
                    </a:p>
                  </a:txBody>
                  <a:tcPr marL="95264" marR="95264" marT="47632" marB="47632">
                    <a:solidFill>
                      <a:srgbClr val="FFC000"/>
                    </a:solidFill>
                  </a:tcPr>
                </a:tc>
                <a:extLst>
                  <a:ext uri="{0D108BD9-81ED-4DB2-BD59-A6C34878D82A}">
                    <a16:rowId xmlns:a16="http://schemas.microsoft.com/office/drawing/2014/main" val="10000"/>
                  </a:ext>
                </a:extLst>
              </a:tr>
              <a:tr h="2580081">
                <a:tc gridSpan="3">
                  <a:txBody>
                    <a:bodyPr/>
                    <a:lstStyle/>
                    <a:p>
                      <a:pPr algn="l"/>
                      <a:r>
                        <a:rPr lang="en-US" sz="15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3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300" dirty="0">
                        <a:solidFill>
                          <a:srgbClr val="FFC000"/>
                        </a:solidFill>
                      </a:endParaRP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95264" marR="95264" marT="47632" marB="47632">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txBody>
                  <a:tcPr marL="95264" marR="95264" marT="47632" marB="47632">
                    <a:solidFill>
                      <a:schemeClr val="tx1"/>
                    </a:solidFill>
                  </a:tcPr>
                </a:tc>
                <a:extLst>
                  <a:ext uri="{0D108BD9-81ED-4DB2-BD59-A6C34878D82A}">
                    <a16:rowId xmlns:a16="http://schemas.microsoft.com/office/drawing/2014/main" val="10001"/>
                  </a:ext>
                </a:extLst>
              </a:tr>
              <a:tr h="1352261">
                <a:tc gridSpan="3">
                  <a:txBody>
                    <a:bodyPr/>
                    <a:lstStyle/>
                    <a:p>
                      <a:r>
                        <a:rPr lang="en-US" sz="1500" b="1" dirty="0">
                          <a:solidFill>
                            <a:srgbClr val="FFC000"/>
                          </a:solidFill>
                          <a:latin typeface="Arial" panose="020B0604020202020204" pitchFamily="34" charset="0"/>
                          <a:cs typeface="Arial" panose="020B0604020202020204" pitchFamily="34" charset="0"/>
                        </a:rPr>
                        <a:t>How to change the column layout configuration</a:t>
                      </a:r>
                    </a:p>
                    <a:p>
                      <a:r>
                        <a:rPr lang="en-US" sz="13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300" dirty="0">
                          <a:solidFill>
                            <a:srgbClr val="D9D9D9"/>
                          </a:solidFill>
                          <a:latin typeface="Arial" panose="020B0604020202020204" pitchFamily="34" charset="0"/>
                          <a:cs typeface="Arial" panose="020B0604020202020204" pitchFamily="34" charset="0"/>
                        </a:rPr>
                        <a:t>You can see a tutorial here: </a:t>
                      </a:r>
                      <a:r>
                        <a:rPr lang="en-US" sz="1300" u="sng" dirty="0">
                          <a:solidFill>
                            <a:srgbClr val="FFC000"/>
                          </a:solidFill>
                          <a:latin typeface="Arial" panose="020B0604020202020204" pitchFamily="34" charset="0"/>
                          <a:cs typeface="Arial" panose="020B0604020202020204" pitchFamily="34" charset="0"/>
                        </a:rPr>
                        <a:t>https://</a:t>
                      </a:r>
                      <a:r>
                        <a:rPr lang="en-US" sz="1300" u="sng" dirty="0" err="1">
                          <a:solidFill>
                            <a:srgbClr val="FFC000"/>
                          </a:solidFill>
                          <a:latin typeface="Arial" panose="020B0604020202020204" pitchFamily="34" charset="0"/>
                          <a:cs typeface="Arial" panose="020B0604020202020204" pitchFamily="34" charset="0"/>
                        </a:rPr>
                        <a:t>www.posterpresentations.com</a:t>
                      </a:r>
                      <a:r>
                        <a:rPr lang="en-US" sz="1300" u="sng" dirty="0">
                          <a:solidFill>
                            <a:srgbClr val="FFC000"/>
                          </a:solidFill>
                          <a:latin typeface="Arial" panose="020B0604020202020204" pitchFamily="34" charset="0"/>
                          <a:cs typeface="Arial" panose="020B0604020202020204" pitchFamily="34" charset="0"/>
                        </a:rPr>
                        <a:t>/how-to-change-the-column-</a:t>
                      </a:r>
                      <a:r>
                        <a:rPr lang="en-US" sz="13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90527" marR="95264" marT="142896" marB="47632">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pPr marL="0" marR="0" indent="0" algn="l" defTabSz="3765366" rtl="0" eaLnBrk="1" fontAlgn="auto" latinLnBrk="0" hangingPunct="1">
                        <a:lnSpc>
                          <a:spcPct val="100000"/>
                        </a:lnSpc>
                        <a:spcBef>
                          <a:spcPts val="0"/>
                        </a:spcBef>
                        <a:spcAft>
                          <a:spcPts val="0"/>
                        </a:spcAft>
                        <a:buClrTx/>
                        <a:buSzTx/>
                        <a:buFontTx/>
                        <a:buNone/>
                        <a:tabLst/>
                        <a:defRPr/>
                      </a:pPr>
                      <a:endParaRPr lang="en-US" sz="4400" u="sng" dirty="0">
                        <a:solidFill>
                          <a:srgbClr val="FFC000"/>
                        </a:solidFill>
                      </a:endParaRPr>
                    </a:p>
                  </a:txBody>
                  <a:tcPr marL="190527" marR="95264" marT="142896" marB="47632">
                    <a:solidFill>
                      <a:schemeClr val="tx1"/>
                    </a:solidFill>
                  </a:tcPr>
                </a:tc>
                <a:extLst>
                  <a:ext uri="{0D108BD9-81ED-4DB2-BD59-A6C34878D82A}">
                    <a16:rowId xmlns:a16="http://schemas.microsoft.com/office/drawing/2014/main" val="10004"/>
                  </a:ext>
                </a:extLst>
              </a:tr>
              <a:tr h="158722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a:solidFill>
                            <a:srgbClr val="D9D9D9"/>
                          </a:solidFill>
                          <a:latin typeface="Arial" panose="020B0604020202020204" pitchFamily="34" charset="0"/>
                          <a:cs typeface="Arial" panose="020B0604020202020204" pitchFamily="34" charset="0"/>
                        </a:rPr>
                        <a:t>The Quick Start</a:t>
                      </a:r>
                      <a:r>
                        <a:rPr lang="en-US" sz="1300" baseline="0" noProof="0">
                          <a:solidFill>
                            <a:srgbClr val="D9D9D9"/>
                          </a:solidFill>
                          <a:latin typeface="Arial" panose="020B0604020202020204" pitchFamily="34" charset="0"/>
                          <a:cs typeface="Arial" panose="020B0604020202020204" pitchFamily="34" charset="0"/>
                        </a:rPr>
                        <a:t> Guides</a:t>
                      </a:r>
                      <a:r>
                        <a:rPr lang="en-US" sz="1300" noProof="0">
                          <a:solidFill>
                            <a:srgbClr val="D9D9D9"/>
                          </a:solidFill>
                          <a:latin typeface="Arial" panose="020B0604020202020204" pitchFamily="34" charset="0"/>
                          <a:cs typeface="Arial" panose="020B0604020202020204" pitchFamily="34" charset="0"/>
                        </a:rPr>
                        <a:t> </a:t>
                      </a:r>
                      <a:r>
                        <a:rPr lang="en-US" sz="1300" u="sng" noProof="0">
                          <a:solidFill>
                            <a:srgbClr val="D9D9D9"/>
                          </a:solidFill>
                          <a:latin typeface="Arial" panose="020B0604020202020204" pitchFamily="34" charset="0"/>
                          <a:cs typeface="Arial" panose="020B0604020202020204" pitchFamily="34" charset="0"/>
                        </a:rPr>
                        <a:t>are outside the template’s printable area</a:t>
                      </a:r>
                      <a:r>
                        <a:rPr lang="en-US" sz="1300" noProof="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To hide the guides click on the </a:t>
                      </a:r>
                      <a:r>
                        <a:rPr lang="en-US" sz="1300" b="1" baseline="0" noProof="0">
                          <a:solidFill>
                            <a:srgbClr val="D9D9D9"/>
                          </a:solidFill>
                          <a:latin typeface="Arial" panose="020B0604020202020204" pitchFamily="34" charset="0"/>
                          <a:cs typeface="Arial" panose="020B0604020202020204" pitchFamily="34" charset="0"/>
                        </a:rPr>
                        <a:t>Home</a:t>
                      </a:r>
                      <a:r>
                        <a:rPr lang="en-US" sz="1300" baseline="0" noProof="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a:solidFill>
                            <a:srgbClr val="D9D9D9"/>
                          </a:solidFill>
                          <a:latin typeface="Arial" panose="020B0604020202020204" pitchFamily="34" charset="0"/>
                          <a:cs typeface="Arial" panose="020B0604020202020204" pitchFamily="34" charset="0"/>
                        </a:rPr>
                        <a:t>Without Guides </a:t>
                      </a:r>
                      <a:r>
                        <a:rPr lang="en-US" sz="1300" b="0"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panose="020B0604020202020204" pitchFamily="34" charset="0"/>
                          <a:cs typeface="Arial" panose="020B0604020202020204" pitchFamily="34" charset="0"/>
                        </a:rPr>
                        <a:t>The Quick Start</a:t>
                      </a:r>
                      <a:r>
                        <a:rPr lang="en-US" sz="1300" baseline="0" noProof="0" dirty="0">
                          <a:solidFill>
                            <a:srgbClr val="D9D9D9"/>
                          </a:solidFill>
                          <a:latin typeface="Arial" panose="020B0604020202020204" pitchFamily="34" charset="0"/>
                          <a:cs typeface="Arial" panose="020B0604020202020204" pitchFamily="34" charset="0"/>
                        </a:rPr>
                        <a:t> Guides</a:t>
                      </a:r>
                      <a:r>
                        <a:rPr lang="en-US" sz="1300" noProof="0" dirty="0">
                          <a:solidFill>
                            <a:srgbClr val="D9D9D9"/>
                          </a:solidFill>
                          <a:latin typeface="Arial" panose="020B0604020202020204" pitchFamily="34" charset="0"/>
                          <a:cs typeface="Arial" panose="020B0604020202020204" pitchFamily="34" charset="0"/>
                        </a:rPr>
                        <a:t> </a:t>
                      </a:r>
                      <a:r>
                        <a:rPr lang="en-US" sz="1300" u="sng" noProof="0" dirty="0">
                          <a:solidFill>
                            <a:srgbClr val="D9D9D9"/>
                          </a:solidFill>
                          <a:latin typeface="Arial" panose="020B0604020202020204" pitchFamily="34" charset="0"/>
                          <a:cs typeface="Arial" panose="020B0604020202020204" pitchFamily="34" charset="0"/>
                        </a:rPr>
                        <a:t>are outside the template’s printable area</a:t>
                      </a:r>
                      <a:r>
                        <a:rPr lang="en-US" sz="1300" noProof="0" dirty="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extLst>
                  <a:ext uri="{0D108BD9-81ED-4DB2-BD59-A6C34878D82A}">
                    <a16:rowId xmlns:a16="http://schemas.microsoft.com/office/drawing/2014/main" val="10005"/>
                  </a:ext>
                </a:extLst>
              </a:tr>
              <a:tr h="165320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To hide the guides click on the </a:t>
                      </a:r>
                      <a:r>
                        <a:rPr lang="en-US" sz="1300" b="1" baseline="0" noProof="0" dirty="0">
                          <a:solidFill>
                            <a:srgbClr val="D9D9D9"/>
                          </a:solidFill>
                          <a:latin typeface="Arial" panose="020B0604020202020204" pitchFamily="34" charset="0"/>
                          <a:cs typeface="Arial" panose="020B0604020202020204" pitchFamily="34" charset="0"/>
                        </a:rPr>
                        <a:t>Home</a:t>
                      </a:r>
                      <a:r>
                        <a:rPr lang="en-US" sz="13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dirty="0">
                          <a:solidFill>
                            <a:srgbClr val="D9D9D9"/>
                          </a:solidFill>
                          <a:latin typeface="Arial" panose="020B0604020202020204" pitchFamily="34" charset="0"/>
                          <a:cs typeface="Arial" panose="020B0604020202020204" pitchFamily="34" charset="0"/>
                        </a:rPr>
                        <a:t>Without Guides </a:t>
                      </a:r>
                      <a:r>
                        <a:rPr lang="en-US" sz="1300" b="0"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1670206">
                <a:tc gridSpan="2">
                  <a:txBody>
                    <a:bodyPr/>
                    <a:lstStyle/>
                    <a:p>
                      <a:r>
                        <a:rPr lang="en-US" sz="1500" b="1" dirty="0">
                          <a:solidFill>
                            <a:srgbClr val="FFC000"/>
                          </a:solidFill>
                          <a:latin typeface="Arial" panose="020B0604020202020204" pitchFamily="34" charset="0"/>
                          <a:cs typeface="Arial" panose="020B0604020202020204" pitchFamily="34" charset="0"/>
                        </a:rPr>
                        <a:t>How to</a:t>
                      </a:r>
                      <a:r>
                        <a:rPr lang="en-US" sz="1500" b="1" baseline="0" dirty="0">
                          <a:solidFill>
                            <a:srgbClr val="FFC000"/>
                          </a:solidFill>
                          <a:latin typeface="Arial" panose="020B0604020202020204" pitchFamily="34" charset="0"/>
                          <a:cs typeface="Arial" panose="020B0604020202020204" pitchFamily="34" charset="0"/>
                        </a:rPr>
                        <a:t> preview your poster prior to presenting</a:t>
                      </a:r>
                      <a:endParaRPr lang="en-US" sz="1500" b="1" dirty="0">
                        <a:solidFill>
                          <a:srgbClr val="FFC000"/>
                        </a:solidFill>
                        <a:latin typeface="Arial" panose="020B0604020202020204" pitchFamily="34" charset="0"/>
                        <a:cs typeface="Arial" panose="020B0604020202020204" pitchFamily="34" charset="0"/>
                      </a:endParaRPr>
                    </a:p>
                    <a:p>
                      <a:r>
                        <a:rPr lang="en-US" sz="1300" dirty="0">
                          <a:solidFill>
                            <a:srgbClr val="D9D9D9"/>
                          </a:solidFill>
                          <a:latin typeface="Arial" panose="020B0604020202020204" pitchFamily="34" charset="0"/>
                          <a:cs typeface="Arial" panose="020B0604020202020204" pitchFamily="34" charset="0"/>
                        </a:rPr>
                        <a:t>You can preview your poster at any time by pressing the </a:t>
                      </a:r>
                      <a:r>
                        <a:rPr lang="en-US" sz="1300" dirty="0">
                          <a:solidFill>
                            <a:srgbClr val="FFC000"/>
                          </a:solidFill>
                          <a:latin typeface="Arial" panose="020B0604020202020204" pitchFamily="34" charset="0"/>
                          <a:cs typeface="Arial" panose="020B0604020202020204" pitchFamily="34" charset="0"/>
                        </a:rPr>
                        <a:t>F5 key</a:t>
                      </a:r>
                      <a:r>
                        <a:rPr lang="en-US" sz="13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300" dirty="0">
                          <a:solidFill>
                            <a:srgbClr val="FFC000"/>
                          </a:solidFill>
                          <a:latin typeface="Arial" panose="020B0604020202020204" pitchFamily="34" charset="0"/>
                          <a:cs typeface="Arial" panose="020B0604020202020204" pitchFamily="34" charset="0"/>
                        </a:rPr>
                        <a:t>ESC key </a:t>
                      </a:r>
                      <a:r>
                        <a:rPr lang="en-US" sz="1300" dirty="0">
                          <a:solidFill>
                            <a:srgbClr val="D9D9D9"/>
                          </a:solidFill>
                          <a:latin typeface="Arial" panose="020B0604020202020204" pitchFamily="34" charset="0"/>
                          <a:cs typeface="Arial" panose="020B0604020202020204" pitchFamily="34" charset="0"/>
                        </a:rPr>
                        <a:t>to exit Preview.</a:t>
                      </a:r>
                    </a:p>
                  </a:txBody>
                  <a:tcPr marL="95264" marR="95264" marT="47632" marB="47632">
                    <a:solidFill>
                      <a:srgbClr val="010101"/>
                    </a:solidFill>
                  </a:tcPr>
                </a:tc>
                <a:tc hMerge="1">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tc>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extLst>
                  <a:ext uri="{0D108BD9-81ED-4DB2-BD59-A6C34878D82A}">
                    <a16:rowId xmlns:a16="http://schemas.microsoft.com/office/drawing/2014/main" val="10006"/>
                  </a:ext>
                </a:extLst>
              </a:tr>
              <a:tr h="88079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a:cs typeface="Arial"/>
                        </a:rPr>
                        <a:t>How to present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a:cs typeface="Arial"/>
                        </a:rPr>
                        <a:t>When you finish designing your poster and are ready to virtually present it, follow the conference organizers' instructions.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7"/>
                  </a:ext>
                </a:extLst>
              </a:tr>
              <a:tr h="422492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Publish, present virtually, share, and discuss!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D9D9D9"/>
                          </a:solidFill>
                          <a:latin typeface="Arial"/>
                          <a:cs typeface="Arial"/>
                        </a:rPr>
                        <a:t>Submit your poster and add it to the Research Poster Virtual Library.</a:t>
                      </a:r>
                      <a:br>
                        <a:rPr lang="en-US" sz="1400" b="1" noProof="0" dirty="0">
                          <a:solidFill>
                            <a:srgbClr val="D9D9D9"/>
                          </a:solidFill>
                          <a:latin typeface="Arial"/>
                          <a:cs typeface="Arial"/>
                        </a:rPr>
                      </a:br>
                      <a:br>
                        <a:rPr lang="en-US" sz="1400" b="1" noProof="0" dirty="0">
                          <a:solidFill>
                            <a:srgbClr val="D9D9D9"/>
                          </a:solidFill>
                          <a:latin typeface="Arial"/>
                          <a:cs typeface="Arial"/>
                        </a:rPr>
                      </a:br>
                      <a:r>
                        <a:rPr lang="en-US" sz="1400" b="1" noProof="0" dirty="0">
                          <a:solidFill>
                            <a:schemeClr val="accent4"/>
                          </a:solidFill>
                          <a:latin typeface="Arial"/>
                          <a:cs typeface="Arial"/>
                        </a:rPr>
                        <a:t>Continuous</a:t>
                      </a:r>
                      <a:r>
                        <a:rPr lang="en-US" sz="1400" b="1" noProof="0" dirty="0">
                          <a:solidFill>
                            <a:srgbClr val="D9D9D9"/>
                          </a:solidFill>
                          <a:latin typeface="Arial"/>
                          <a:cs typeface="Arial"/>
                        </a:rPr>
                        <a:t> </a:t>
                      </a:r>
                      <a:r>
                        <a:rPr lang="en-US" sz="1400" b="1" noProof="0" dirty="0">
                          <a:solidFill>
                            <a:srgbClr val="FFC000"/>
                          </a:solidFill>
                          <a:latin typeface="Arial"/>
                          <a:cs typeface="Arial"/>
                        </a:rPr>
                        <a:t>global reach</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Share your research with thousands of students, educators, scientists, and researchers from all over the United States and the World.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Full-featured poster showcase included</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Present your poster on a  professional full-featured and customizable web page that includes full screen functions, social sharing, your own discussion board, private contact form, narration and more.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Convenience for presenter groups and conference coordinators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Published posters can easily be presented at virtual conferences. Perfect solution for organizers of meetings and conferences.</a:t>
                      </a:r>
                      <a:br>
                        <a:rPr lang="en-US" sz="1400" b="1" noProof="0" dirty="0">
                          <a:solidFill>
                            <a:srgbClr val="D9D9D9"/>
                          </a:solidFill>
                          <a:latin typeface="Arial"/>
                          <a:cs typeface="Arial"/>
                        </a:rPr>
                      </a:b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hlinkClick r:id="rId11">
                            <a:extLst>
                              <a:ext uri="{A12FA001-AC4F-418D-AE19-62706E023703}">
                                <ahyp:hlinkClr xmlns:ahyp="http://schemas.microsoft.com/office/drawing/2018/hyperlinkcolor" val="tx"/>
                              </a:ext>
                            </a:extLst>
                          </a:hlinkClick>
                        </a:rPr>
                        <a:t>https://www.PosterPresentations.com/</a:t>
                      </a:r>
                      <a:r>
                        <a:rPr lang="en-US" sz="1600" b="1" u="sng" noProof="0" dirty="0">
                          <a:solidFill>
                            <a:srgbClr val="FFC000"/>
                          </a:solidFill>
                          <a:latin typeface="Arial"/>
                          <a:cs typeface="Arial"/>
                          <a:hlinkClick r:id="rId11">
                            <a:extLst>
                              <a:ext uri="{A12FA001-AC4F-418D-AE19-62706E023703}">
                                <ahyp:hlinkClr xmlns:ahyp="http://schemas.microsoft.com/office/drawing/2018/hyperlinkcolor" val="tx"/>
                              </a:ext>
                            </a:extLst>
                          </a:hlinkClick>
                        </a:rPr>
                        <a:t>research</a:t>
                      </a:r>
                      <a:endParaRPr lang="en-US" sz="1600" b="1" u="sng"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rgbClr val="003366"/>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chemeClr val="accent5">
                        <a:lumMod val="50000"/>
                      </a:schemeClr>
                    </a:solidFill>
                  </a:tcPr>
                </a:tc>
                <a:extLst>
                  <a:ext uri="{0D108BD9-81ED-4DB2-BD59-A6C34878D82A}">
                    <a16:rowId xmlns:a16="http://schemas.microsoft.com/office/drawing/2014/main" val="2448051497"/>
                  </a:ext>
                </a:extLst>
              </a:tr>
              <a:tr h="770816">
                <a:tc gridSpan="3">
                  <a:txBody>
                    <a:bodyPr/>
                    <a:lstStyle/>
                    <a:p>
                      <a:endParaRPr lang="en-US" sz="1300" dirty="0">
                        <a:solidFill>
                          <a:srgbClr val="1F3A4E"/>
                        </a:solidFill>
                      </a:endParaRPr>
                    </a:p>
                  </a:txBody>
                  <a:tcPr marL="95264" marR="95264" marT="47632" marB="47632">
                    <a:blipFill dpi="0" rotWithShape="1">
                      <a:blip r:embed="rId12">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sz="1300" dirty="0">
                        <a:solidFill>
                          <a:srgbClr val="1F3A4E"/>
                        </a:solidFill>
                      </a:endParaRPr>
                    </a:p>
                  </a:txBody>
                  <a:tcPr marL="95264" marR="95264" marT="47632" marB="47632">
                    <a:blipFill dpi="0" rotWithShape="1">
                      <a:blip r:embed="rId12">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0008"/>
                  </a:ext>
                </a:extLst>
              </a:tr>
              <a:tr h="560893">
                <a:tc>
                  <a:txBody>
                    <a:bodyPr/>
                    <a:lstStyle/>
                    <a:p>
                      <a:pPr>
                        <a:lnSpc>
                          <a:spcPct val="100000"/>
                        </a:lnSpc>
                      </a:pPr>
                      <a:r>
                        <a:rPr lang="en-US" sz="1000" dirty="0">
                          <a:solidFill>
                            <a:schemeClr val="bg1">
                              <a:lumMod val="85000"/>
                            </a:schemeClr>
                          </a:solidFill>
                          <a:latin typeface="Arial"/>
                          <a:cs typeface="Arial"/>
                        </a:rPr>
                        <a:t>© 2020</a:t>
                      </a:r>
                      <a:r>
                        <a:rPr lang="en-US" sz="1000" baseline="0" dirty="0">
                          <a:solidFill>
                            <a:schemeClr val="bg1">
                              <a:lumMod val="85000"/>
                            </a:schemeClr>
                          </a:solidFill>
                          <a:latin typeface="Arial"/>
                          <a:cs typeface="Arial"/>
                        </a:rPr>
                        <a:t> </a:t>
                      </a:r>
                      <a:r>
                        <a:rPr lang="en-US" sz="1000" dirty="0" err="1">
                          <a:solidFill>
                            <a:schemeClr val="bg1">
                              <a:lumMod val="85000"/>
                            </a:schemeClr>
                          </a:solidFill>
                          <a:latin typeface="Arial"/>
                          <a:cs typeface="Arial"/>
                        </a:rPr>
                        <a:t>PosterPresentations.com</a:t>
                      </a:r>
                      <a:br>
                        <a:rPr lang="en-US" sz="1000" dirty="0">
                          <a:solidFill>
                            <a:schemeClr val="bg1">
                              <a:lumMod val="85000"/>
                            </a:schemeClr>
                          </a:solidFill>
                          <a:latin typeface="Arial"/>
                          <a:cs typeface="Arial"/>
                        </a:rPr>
                      </a:br>
                      <a:r>
                        <a:rPr lang="en-US" sz="1000" dirty="0">
                          <a:solidFill>
                            <a:schemeClr val="bg1">
                              <a:lumMod val="85000"/>
                            </a:schemeClr>
                          </a:solidFill>
                          <a:latin typeface="Arial"/>
                          <a:cs typeface="Arial"/>
                        </a:rPr>
                        <a:t>2117 Fourth Street ,</a:t>
                      </a:r>
                      <a:r>
                        <a:rPr lang="en-US" sz="1000" baseline="0" dirty="0">
                          <a:solidFill>
                            <a:schemeClr val="bg1">
                              <a:lumMod val="85000"/>
                            </a:schemeClr>
                          </a:solidFill>
                          <a:latin typeface="Arial"/>
                          <a:cs typeface="Arial"/>
                        </a:rPr>
                        <a:t> STE C        </a:t>
                      </a:r>
                    </a:p>
                    <a:p>
                      <a:pPr>
                        <a:lnSpc>
                          <a:spcPct val="100000"/>
                        </a:lnSpc>
                      </a:pPr>
                      <a:r>
                        <a:rPr lang="en-US" sz="1000" baseline="0" dirty="0">
                          <a:solidFill>
                            <a:schemeClr val="bg1">
                              <a:lumMod val="85000"/>
                            </a:schemeClr>
                          </a:solidFill>
                          <a:latin typeface="Arial"/>
                          <a:cs typeface="Arial"/>
                        </a:rPr>
                        <a:t>Berkeley CA 94710 USA</a:t>
                      </a:r>
                      <a:endParaRPr lang="en-US" sz="1000" dirty="0">
                        <a:solidFill>
                          <a:schemeClr val="bg1">
                            <a:lumMod val="85000"/>
                          </a:schemeClr>
                        </a:solidFill>
                        <a:latin typeface="Arial"/>
                        <a:cs typeface="Arial"/>
                      </a:endParaRPr>
                    </a:p>
                  </a:txBody>
                  <a:tcPr marL="106881" marR="53440" marT="70140" marB="2338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300" b="1" dirty="0">
                          <a:solidFill>
                            <a:srgbClr val="D0D0D0"/>
                          </a:solidFill>
                          <a:latin typeface="Arial"/>
                          <a:cs typeface="Arial"/>
                        </a:rPr>
                        <a:t>For poster-making tutorials</a:t>
                      </a:r>
                      <a:r>
                        <a:rPr lang="en-US" sz="13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900" b="1" dirty="0">
                          <a:solidFill>
                            <a:srgbClr val="FFC000"/>
                          </a:solidFill>
                          <a:latin typeface="Arial"/>
                          <a:cs typeface="Arial"/>
                        </a:rPr>
                        <a:t>https://</a:t>
                      </a:r>
                      <a:r>
                        <a:rPr lang="en-US" sz="900" b="1" dirty="0" err="1">
                          <a:solidFill>
                            <a:srgbClr val="FFC000"/>
                          </a:solidFill>
                          <a:latin typeface="Arial"/>
                          <a:cs typeface="Arial"/>
                        </a:rPr>
                        <a:t>www.posterpresentations.com</a:t>
                      </a:r>
                      <a:r>
                        <a:rPr lang="en-US" sz="900" b="1" dirty="0">
                          <a:solidFill>
                            <a:srgbClr val="FFC000"/>
                          </a:solidFill>
                          <a:latin typeface="Arial"/>
                          <a:cs typeface="Arial"/>
                        </a:rPr>
                        <a:t>/</a:t>
                      </a:r>
                      <a:r>
                        <a:rPr lang="en-US" sz="900" b="1" dirty="0" err="1">
                          <a:solidFill>
                            <a:srgbClr val="FFC000"/>
                          </a:solidFill>
                          <a:latin typeface="Arial"/>
                          <a:cs typeface="Arial"/>
                        </a:rPr>
                        <a:t>helpdesk.html</a:t>
                      </a:r>
                      <a:endParaRPr lang="en-US" sz="900" dirty="0">
                        <a:solidFill>
                          <a:schemeClr val="bg1">
                            <a:lumMod val="85000"/>
                          </a:schemeClr>
                        </a:solidFill>
                        <a:latin typeface="Arial"/>
                        <a:cs typeface="Arial"/>
                      </a:endParaRPr>
                    </a:p>
                  </a:txBody>
                  <a:tcPr marL="95264" marR="95264" marT="47632" marB="47632">
                    <a:solidFill>
                      <a:srgbClr val="010101"/>
                    </a:solidFill>
                  </a:tcPr>
                </a:tc>
                <a:tc hMerge="1">
                  <a:txBody>
                    <a:bodyPr/>
                    <a:lstStyle/>
                    <a:p>
                      <a:pPr marL="0" marR="0" indent="0" algn="l" defTabSz="4388900" rtl="0" eaLnBrk="1" fontAlgn="auto" latinLnBrk="0" hangingPunct="1">
                        <a:lnSpc>
                          <a:spcPct val="100000"/>
                        </a:lnSpc>
                        <a:spcBef>
                          <a:spcPts val="0"/>
                        </a:spcBef>
                        <a:spcAft>
                          <a:spcPts val="0"/>
                        </a:spcAft>
                        <a:buClrTx/>
                        <a:buSzTx/>
                        <a:buFontTx/>
                        <a:buNone/>
                        <a:tabLst/>
                        <a:defRPr/>
                      </a:pPr>
                      <a:endParaRPr lang="en-US" sz="900" dirty="0">
                        <a:solidFill>
                          <a:schemeClr val="bg1">
                            <a:lumMod val="85000"/>
                          </a:schemeClr>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2675223" rtl="0" eaLnBrk="1" latinLnBrk="0" hangingPunct="1">
        <a:spcBef>
          <a:spcPct val="0"/>
        </a:spcBef>
        <a:buNone/>
        <a:defRPr sz="5334" kern="1200">
          <a:solidFill>
            <a:schemeClr val="bg1"/>
          </a:solidFill>
          <a:latin typeface="Trebuchet MS" pitchFamily="34" charset="0"/>
          <a:ea typeface="+mj-ea"/>
          <a:cs typeface="+mj-cs"/>
        </a:defRPr>
      </a:lvl1pPr>
    </p:titleStyle>
    <p:bodyStyle>
      <a:lvl1pPr marL="1003209" indent="-1003209" algn="l" defTabSz="2675223" rtl="0" eaLnBrk="1" latinLnBrk="0" hangingPunct="1">
        <a:spcBef>
          <a:spcPct val="20000"/>
        </a:spcBef>
        <a:buFont typeface="Arial" pitchFamily="34" charset="0"/>
        <a:buChar char="•"/>
        <a:defRPr sz="9387" kern="1200">
          <a:solidFill>
            <a:schemeClr val="tx1"/>
          </a:solidFill>
          <a:latin typeface="+mn-lt"/>
          <a:ea typeface="+mn-ea"/>
          <a:cs typeface="+mn-cs"/>
        </a:defRPr>
      </a:lvl1pPr>
      <a:lvl2pPr marL="2173619" indent="-836007" algn="l" defTabSz="2675223" rtl="0" eaLnBrk="1" latinLnBrk="0" hangingPunct="1">
        <a:spcBef>
          <a:spcPct val="20000"/>
        </a:spcBef>
        <a:buFont typeface="Arial" pitchFamily="34" charset="0"/>
        <a:buChar char="–"/>
        <a:defRPr sz="8214" kern="1200">
          <a:solidFill>
            <a:schemeClr val="tx1"/>
          </a:solidFill>
          <a:latin typeface="+mn-lt"/>
          <a:ea typeface="+mn-ea"/>
          <a:cs typeface="+mn-cs"/>
        </a:defRPr>
      </a:lvl2pPr>
      <a:lvl3pPr marL="3344029" indent="-668806" algn="l" defTabSz="2675223" rtl="0" eaLnBrk="1" latinLnBrk="0" hangingPunct="1">
        <a:spcBef>
          <a:spcPct val="20000"/>
        </a:spcBef>
        <a:buFont typeface="Arial" pitchFamily="34" charset="0"/>
        <a:buChar char="•"/>
        <a:defRPr sz="7040" kern="1200">
          <a:solidFill>
            <a:schemeClr val="tx1"/>
          </a:solidFill>
          <a:latin typeface="+mn-lt"/>
          <a:ea typeface="+mn-ea"/>
          <a:cs typeface="+mn-cs"/>
        </a:defRPr>
      </a:lvl3pPr>
      <a:lvl4pPr marL="4681641"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4pPr>
      <a:lvl5pPr marL="6019252"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5pPr>
      <a:lvl6pPr marL="7356863"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6pPr>
      <a:lvl7pPr marL="8694474"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7pPr>
      <a:lvl8pPr marL="10032086"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8pPr>
      <a:lvl9pPr marL="11369697"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9pPr>
    </p:bodyStyle>
    <p:otherStyle>
      <a:defPPr>
        <a:defRPr lang="en-US"/>
      </a:defPPr>
      <a:lvl1pPr marL="0" algn="l" defTabSz="2675223" rtl="0" eaLnBrk="1" latinLnBrk="0" hangingPunct="1">
        <a:defRPr sz="5227" kern="1200">
          <a:solidFill>
            <a:schemeClr val="tx1"/>
          </a:solidFill>
          <a:latin typeface="+mn-lt"/>
          <a:ea typeface="+mn-ea"/>
          <a:cs typeface="+mn-cs"/>
        </a:defRPr>
      </a:lvl1pPr>
      <a:lvl2pPr marL="1337612" algn="l" defTabSz="2675223" rtl="0" eaLnBrk="1" latinLnBrk="0" hangingPunct="1">
        <a:defRPr sz="5227" kern="1200">
          <a:solidFill>
            <a:schemeClr val="tx1"/>
          </a:solidFill>
          <a:latin typeface="+mn-lt"/>
          <a:ea typeface="+mn-ea"/>
          <a:cs typeface="+mn-cs"/>
        </a:defRPr>
      </a:lvl2pPr>
      <a:lvl3pPr marL="2675223" algn="l" defTabSz="2675223" rtl="0" eaLnBrk="1" latinLnBrk="0" hangingPunct="1">
        <a:defRPr sz="5227" kern="1200">
          <a:solidFill>
            <a:schemeClr val="tx1"/>
          </a:solidFill>
          <a:latin typeface="+mn-lt"/>
          <a:ea typeface="+mn-ea"/>
          <a:cs typeface="+mn-cs"/>
        </a:defRPr>
      </a:lvl3pPr>
      <a:lvl4pPr marL="4012835" algn="l" defTabSz="2675223" rtl="0" eaLnBrk="1" latinLnBrk="0" hangingPunct="1">
        <a:defRPr sz="5227" kern="1200">
          <a:solidFill>
            <a:schemeClr val="tx1"/>
          </a:solidFill>
          <a:latin typeface="+mn-lt"/>
          <a:ea typeface="+mn-ea"/>
          <a:cs typeface="+mn-cs"/>
        </a:defRPr>
      </a:lvl4pPr>
      <a:lvl5pPr marL="5350446" algn="l" defTabSz="2675223" rtl="0" eaLnBrk="1" latinLnBrk="0" hangingPunct="1">
        <a:defRPr sz="5227" kern="1200">
          <a:solidFill>
            <a:schemeClr val="tx1"/>
          </a:solidFill>
          <a:latin typeface="+mn-lt"/>
          <a:ea typeface="+mn-ea"/>
          <a:cs typeface="+mn-cs"/>
        </a:defRPr>
      </a:lvl5pPr>
      <a:lvl6pPr marL="6688058" algn="l" defTabSz="2675223" rtl="0" eaLnBrk="1" latinLnBrk="0" hangingPunct="1">
        <a:defRPr sz="5227" kern="1200">
          <a:solidFill>
            <a:schemeClr val="tx1"/>
          </a:solidFill>
          <a:latin typeface="+mn-lt"/>
          <a:ea typeface="+mn-ea"/>
          <a:cs typeface="+mn-cs"/>
        </a:defRPr>
      </a:lvl6pPr>
      <a:lvl7pPr marL="8025669" algn="l" defTabSz="2675223" rtl="0" eaLnBrk="1" latinLnBrk="0" hangingPunct="1">
        <a:defRPr sz="5227" kern="1200">
          <a:solidFill>
            <a:schemeClr val="tx1"/>
          </a:solidFill>
          <a:latin typeface="+mn-lt"/>
          <a:ea typeface="+mn-ea"/>
          <a:cs typeface="+mn-cs"/>
        </a:defRPr>
      </a:lvl7pPr>
      <a:lvl8pPr marL="9363280" algn="l" defTabSz="2675223" rtl="0" eaLnBrk="1" latinLnBrk="0" hangingPunct="1">
        <a:defRPr sz="5227" kern="1200">
          <a:solidFill>
            <a:schemeClr val="tx1"/>
          </a:solidFill>
          <a:latin typeface="+mn-lt"/>
          <a:ea typeface="+mn-ea"/>
          <a:cs typeface="+mn-cs"/>
        </a:defRPr>
      </a:lvl8pPr>
      <a:lvl9pPr marL="10700892" algn="l" defTabSz="2675223" rtl="0" eaLnBrk="1" latinLnBrk="0" hangingPunct="1">
        <a:defRPr sz="5227"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37" name="Rounded Rectangle 36"/>
          <p:cNvSpPr/>
          <p:nvPr userDrawn="1"/>
        </p:nvSpPr>
        <p:spPr>
          <a:xfrm>
            <a:off x="0" y="0"/>
            <a:ext cx="29260800" cy="2395652"/>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cxnSp>
        <p:nvCxnSpPr>
          <p:cNvPr id="38" name="Straight Connector 37"/>
          <p:cNvCxnSpPr/>
          <p:nvPr userDrawn="1"/>
        </p:nvCxnSpPr>
        <p:spPr>
          <a:xfrm flipV="1">
            <a:off x="-5729" y="2395652"/>
            <a:ext cx="29266529" cy="49410"/>
          </a:xfrm>
          <a:prstGeom prst="line">
            <a:avLst/>
          </a:prstGeom>
          <a:ln w="87376"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40" name="Rounded Rectangle 39"/>
          <p:cNvSpPr/>
          <p:nvPr userDrawn="1"/>
        </p:nvSpPr>
        <p:spPr>
          <a:xfrm>
            <a:off x="594727" y="2624507"/>
            <a:ext cx="6739977" cy="133731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41" name="Rounded Rectangle 40"/>
          <p:cNvSpPr/>
          <p:nvPr userDrawn="1"/>
        </p:nvSpPr>
        <p:spPr>
          <a:xfrm>
            <a:off x="7700195" y="2624507"/>
            <a:ext cx="13879916" cy="13373100"/>
          </a:xfrm>
          <a:prstGeom prst="roundRect">
            <a:avLst>
              <a:gd name="adj" fmla="val 110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42" name="Rounded Rectangle 41"/>
          <p:cNvSpPr/>
          <p:nvPr userDrawn="1"/>
        </p:nvSpPr>
        <p:spPr>
          <a:xfrm>
            <a:off x="21945600" y="2624507"/>
            <a:ext cx="6739977" cy="133731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39" name="Text Box 14"/>
          <p:cNvSpPr txBox="1">
            <a:spLocks noChangeArrowheads="1"/>
          </p:cNvSpPr>
          <p:nvPr userDrawn="1"/>
        </p:nvSpPr>
        <p:spPr bwMode="auto">
          <a:xfrm>
            <a:off x="594728" y="16007747"/>
            <a:ext cx="1676400" cy="234221"/>
          </a:xfrm>
          <a:prstGeom prst="rect">
            <a:avLst/>
          </a:prstGeom>
          <a:noFill/>
          <a:ln w="9525">
            <a:noFill/>
            <a:miter lim="800000"/>
            <a:headEnd/>
            <a:tailEnd/>
          </a:ln>
          <a:effectLst/>
        </p:spPr>
        <p:txBody>
          <a:bodyPr lIns="55627" tIns="27808" rIns="55627" bIns="27808">
            <a:spAutoFit/>
          </a:bodyPr>
          <a:lstStyle/>
          <a:p>
            <a:pPr eaLnBrk="0" hangingPunct="0">
              <a:lnSpc>
                <a:spcPct val="65000"/>
              </a:lnSpc>
              <a:spcBef>
                <a:spcPct val="50000"/>
              </a:spcBef>
              <a:defRPr/>
            </a:pPr>
            <a:r>
              <a:rPr lang="en-US" sz="427"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47" b="1" dirty="0">
                <a:solidFill>
                  <a:schemeClr val="bg1">
                    <a:lumMod val="75000"/>
                  </a:schemeClr>
                </a:solidFill>
                <a:latin typeface="Arial" charset="0"/>
              </a:rPr>
              <a:t>www.PosterPresentations.com</a:t>
            </a:r>
          </a:p>
        </p:txBody>
      </p:sp>
      <p:graphicFrame>
        <p:nvGraphicFramePr>
          <p:cNvPr id="11" name="Table 10">
            <a:extLst>
              <a:ext uri="{FF2B5EF4-FFF2-40B4-BE49-F238E27FC236}">
                <a16:creationId xmlns:a16="http://schemas.microsoft.com/office/drawing/2014/main" id="{9EC037CA-FEF4-9B4D-A4A3-F779F04C72F0}"/>
              </a:ext>
            </a:extLst>
          </p:cNvPr>
          <p:cNvGraphicFramePr>
            <a:graphicFrameLocks noGrp="1"/>
          </p:cNvGraphicFramePr>
          <p:nvPr userDrawn="1">
            <p:extLst>
              <p:ext uri="{D42A27DB-BD31-4B8C-83A1-F6EECF244321}">
                <p14:modId xmlns:p14="http://schemas.microsoft.com/office/powerpoint/2010/main" val="1023419766"/>
              </p:ext>
            </p:extLst>
          </p:nvPr>
        </p:nvGraphicFramePr>
        <p:xfrm>
          <a:off x="-5980711" y="48126"/>
          <a:ext cx="5621803" cy="16470768"/>
        </p:xfrm>
        <a:graphic>
          <a:graphicData uri="http://schemas.openxmlformats.org/drawingml/2006/table">
            <a:tbl>
              <a:tblPr firstRow="1" bandRow="1">
                <a:tableStyleId>{5C22544A-7EE6-4342-B048-85BDC9FD1C3A}</a:tableStyleId>
              </a:tblPr>
              <a:tblGrid>
                <a:gridCol w="2410585">
                  <a:extLst>
                    <a:ext uri="{9D8B030D-6E8A-4147-A177-3AD203B41FA5}">
                      <a16:colId xmlns:a16="http://schemas.microsoft.com/office/drawing/2014/main" val="20000"/>
                    </a:ext>
                  </a:extLst>
                </a:gridCol>
                <a:gridCol w="3211218">
                  <a:extLst>
                    <a:ext uri="{9D8B030D-6E8A-4147-A177-3AD203B41FA5}">
                      <a16:colId xmlns:a16="http://schemas.microsoft.com/office/drawing/2014/main" val="20001"/>
                    </a:ext>
                  </a:extLst>
                </a:gridCol>
              </a:tblGrid>
              <a:tr h="66872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900" b="0" spc="600" dirty="0">
                          <a:solidFill>
                            <a:srgbClr val="1F3A4E"/>
                          </a:solidFill>
                          <a:latin typeface="Arial Black" panose="020B0A04020102020204" pitchFamily="34" charset="0"/>
                        </a:rPr>
                        <a:t>QUICK START GUIDE</a:t>
                      </a:r>
                      <a:br>
                        <a:rPr lang="en-US" sz="19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900" b="1" spc="600" dirty="0">
                        <a:solidFill>
                          <a:schemeClr val="bg1"/>
                        </a:solidFill>
                        <a:latin typeface="Trebuchet MS" pitchFamily="34" charset="0"/>
                      </a:endParaRPr>
                    </a:p>
                  </a:txBody>
                  <a:tcPr marL="71080" marR="71080" marT="35540" marB="3554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16496">
                <a:tc gridSpan="2">
                  <a:txBody>
                    <a:bodyPr/>
                    <a:lstStyle/>
                    <a:p>
                      <a:pPr defTabSz="3765639"/>
                      <a:r>
                        <a:rPr lang="en-US" sz="1000" i="0" dirty="0">
                          <a:solidFill>
                            <a:srgbClr val="D9D9D9"/>
                          </a:solidFill>
                          <a:latin typeface="Arial"/>
                          <a:cs typeface="Arial"/>
                        </a:rPr>
                        <a:t>This PowerPoint template produces a </a:t>
                      </a:r>
                      <a:r>
                        <a:rPr lang="en-US" sz="1200" i="0" dirty="0">
                          <a:solidFill>
                            <a:srgbClr val="FFC000"/>
                          </a:solidFill>
                          <a:latin typeface="Arial"/>
                          <a:cs typeface="Arial"/>
                        </a:rPr>
                        <a:t>wide screen size (16:9 Ratio) virtual </a:t>
                      </a:r>
                      <a:r>
                        <a:rPr lang="en-US" sz="1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000" i="0" dirty="0" err="1">
                          <a:solidFill>
                            <a:srgbClr val="FFC000"/>
                          </a:solidFill>
                          <a:latin typeface="Arial"/>
                          <a:cs typeface="Arial"/>
                        </a:rPr>
                        <a:t>PosterPresentations.com</a:t>
                      </a:r>
                      <a:r>
                        <a:rPr lang="en-US" sz="1000" i="0" dirty="0">
                          <a:solidFill>
                            <a:srgbClr val="D9D9D9"/>
                          </a:solidFill>
                          <a:latin typeface="Arial"/>
                          <a:cs typeface="Arial"/>
                        </a:rPr>
                        <a:t> and click on the  </a:t>
                      </a:r>
                      <a:r>
                        <a:rPr lang="en-US" sz="1000" i="0" dirty="0">
                          <a:solidFill>
                            <a:srgbClr val="FFC000"/>
                          </a:solidFill>
                          <a:latin typeface="Arial"/>
                          <a:cs typeface="Arial"/>
                        </a:rPr>
                        <a:t>HELP DESK</a:t>
                      </a:r>
                      <a:r>
                        <a:rPr lang="en-US" sz="1000" i="0" baseline="0" dirty="0">
                          <a:solidFill>
                            <a:srgbClr val="D9D9D9"/>
                          </a:solidFill>
                          <a:latin typeface="Arial"/>
                          <a:cs typeface="Arial"/>
                        </a:rPr>
                        <a:t> </a:t>
                      </a:r>
                      <a:r>
                        <a:rPr lang="en-US" sz="1000" i="0" dirty="0">
                          <a:solidFill>
                            <a:srgbClr val="D9D9D9"/>
                          </a:solidFill>
                          <a:latin typeface="Arial"/>
                          <a:cs typeface="Arial"/>
                        </a:rPr>
                        <a:t>tab.</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To print your poster using our same-day professional printing service, go online to </a:t>
                      </a:r>
                      <a:r>
                        <a:rPr lang="en-US" sz="1000" i="0" dirty="0" err="1">
                          <a:solidFill>
                            <a:srgbClr val="FFC000"/>
                          </a:solidFill>
                          <a:latin typeface="Arial"/>
                          <a:cs typeface="Arial"/>
                        </a:rPr>
                        <a:t>PosterPresentations.com</a:t>
                      </a:r>
                      <a:r>
                        <a:rPr lang="en-US" sz="1000" i="0" dirty="0">
                          <a:solidFill>
                            <a:srgbClr val="D9D9D9"/>
                          </a:solidFill>
                          <a:latin typeface="Arial"/>
                          <a:cs typeface="Arial"/>
                        </a:rPr>
                        <a:t> and click on "</a:t>
                      </a:r>
                      <a:r>
                        <a:rPr lang="en-US" sz="1000" i="0" dirty="0">
                          <a:solidFill>
                            <a:srgbClr val="FFC000"/>
                          </a:solidFill>
                          <a:latin typeface="Arial"/>
                          <a:cs typeface="Arial"/>
                        </a:rPr>
                        <a:t>Order your poster</a:t>
                      </a:r>
                      <a:r>
                        <a:rPr lang="en-US" sz="1000" i="0" dirty="0">
                          <a:solidFill>
                            <a:srgbClr val="D9D9D9"/>
                          </a:solidFill>
                          <a:latin typeface="Arial"/>
                          <a:cs typeface="Arial"/>
                        </a:rPr>
                        <a:t>".</a:t>
                      </a:r>
                      <a:endParaRPr lang="en-US" sz="1000" b="1" dirty="0">
                        <a:solidFill>
                          <a:srgbClr val="D9D9D9"/>
                        </a:solidFill>
                        <a:latin typeface="Arial"/>
                        <a:cs typeface="Arial"/>
                      </a:endParaRPr>
                    </a:p>
                  </a:txBody>
                  <a:tcPr marL="71080" marR="71080" marT="35540" marB="3554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00540">
                <a:tc>
                  <a:txBody>
                    <a:bodyPr/>
                    <a:lstStyle/>
                    <a:p>
                      <a:pPr algn="ctr"/>
                      <a:endParaRPr lang="en-US" sz="1200" dirty="0">
                        <a:solidFill>
                          <a:srgbClr val="1F3A4E"/>
                        </a:solidFill>
                      </a:endParaRPr>
                    </a:p>
                    <a:p>
                      <a:pPr marL="0" marR="0" indent="0" algn="ctr" defTabSz="5015886"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pitchFamily="34" charset="0"/>
                          <a:cs typeface="Arial" panose="020B0604020202020204" pitchFamily="34" charset="0"/>
                        </a:rPr>
                        <a:t>This is a template for a </a:t>
                      </a:r>
                    </a:p>
                    <a:p>
                      <a:pPr algn="ctr"/>
                      <a:r>
                        <a:rPr lang="en-US" sz="1200" dirty="0">
                          <a:solidFill>
                            <a:schemeClr val="bg1"/>
                          </a:solidFill>
                          <a:latin typeface="Arial" panose="020B0604020202020204" pitchFamily="34" charset="0"/>
                          <a:cs typeface="Arial" panose="020B0604020202020204" pitchFamily="34" charset="0"/>
                        </a:rPr>
                        <a:t>presentation poster</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Virtual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Wide Screen</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(16:9 Ratio)</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marL="52579" marR="52579" marT="23003" marB="23003">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27 tall x 48 wide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36 tall x 64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FFC000"/>
                          </a:solidFill>
                          <a:latin typeface="Arial" panose="020B0604020202020204" pitchFamily="34" charset="0"/>
                          <a:cs typeface="Arial" panose="020B0604020202020204" pitchFamily="34" charset="0"/>
                        </a:rPr>
                        <a:t>45 tall x 80 wide</a:t>
                      </a:r>
                    </a:p>
                  </a:txBody>
                  <a:tcPr marL="105158" marR="52579" marT="69009" marB="23003">
                    <a:solidFill>
                      <a:srgbClr val="010101"/>
                    </a:solidFill>
                  </a:tcPr>
                </a:tc>
                <a:extLst>
                  <a:ext uri="{0D108BD9-81ED-4DB2-BD59-A6C34878D82A}">
                    <a16:rowId xmlns:a16="http://schemas.microsoft.com/office/drawing/2014/main" val="10008"/>
                  </a:ext>
                </a:extLst>
              </a:tr>
              <a:tr h="2157787">
                <a:tc>
                  <a:txBody>
                    <a:bodyPr/>
                    <a:lstStyle/>
                    <a:p>
                      <a:endParaRPr lang="en-US" sz="1000" dirty="0">
                        <a:solidFill>
                          <a:srgbClr val="1F3A4E"/>
                        </a:solidFill>
                      </a:endParaRPr>
                    </a:p>
                  </a:txBody>
                  <a:tcPr marL="52579" marR="52579" marT="23003" marB="23003">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90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1. </a:t>
                      </a:r>
                      <a:r>
                        <a:rPr lang="en-US" sz="1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 </a:t>
                      </a:r>
                      <a:r>
                        <a:rPr lang="en-US" sz="1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05158" marR="52579" marT="69009" marB="23003">
                    <a:solidFill>
                      <a:srgbClr val="010101"/>
                    </a:solidFill>
                  </a:tcPr>
                </a:tc>
                <a:extLst>
                  <a:ext uri="{0D108BD9-81ED-4DB2-BD59-A6C34878D82A}">
                    <a16:rowId xmlns:a16="http://schemas.microsoft.com/office/drawing/2014/main" val="10001"/>
                  </a:ext>
                </a:extLst>
              </a:tr>
              <a:tr h="91073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142161" marR="71080" marT="106621" marB="3554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24157">
                <a:tc>
                  <a:txBody>
                    <a:bodyPr/>
                    <a:lstStyle/>
                    <a:p>
                      <a:endParaRPr lang="en-US" sz="1000" dirty="0">
                        <a:solidFill>
                          <a:srgbClr val="1F3A4E"/>
                        </a:solidFill>
                      </a:endParaRPr>
                    </a:p>
                  </a:txBody>
                  <a:tcPr marL="52579" marR="52579" marT="23003" marB="23003">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05158" marR="52579" marT="69009" marB="23003">
                    <a:solidFill>
                      <a:srgbClr val="010101"/>
                    </a:solidFill>
                  </a:tcPr>
                </a:tc>
                <a:extLst>
                  <a:ext uri="{0D108BD9-81ED-4DB2-BD59-A6C34878D82A}">
                    <a16:rowId xmlns:a16="http://schemas.microsoft.com/office/drawing/2014/main" val="10003"/>
                  </a:ext>
                </a:extLst>
              </a:tr>
              <a:tr h="1770596">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000" dirty="0">
                        <a:solidFill>
                          <a:srgbClr val="D9D9D9"/>
                        </a:solidFill>
                        <a:latin typeface="Arial" panose="020B0604020202020204" pitchFamily="34" charset="0"/>
                        <a:cs typeface="Arial" panose="020B0604020202020204" pitchFamily="34" charset="0"/>
                      </a:endParaRPr>
                    </a:p>
                  </a:txBody>
                  <a:tcPr marL="142161" marR="71080" marT="106621" marB="3554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9628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71080" marR="71080" marT="35540" marB="3554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53772">
                <a:tc gridSpan="2">
                  <a:txBody>
                    <a:bodyPr/>
                    <a:lstStyle/>
                    <a:p>
                      <a:endParaRPr lang="en-US" sz="1000" dirty="0">
                        <a:solidFill>
                          <a:schemeClr val="bg1"/>
                        </a:solidFill>
                        <a:latin typeface="Arial" panose="020B0604020202020204" pitchFamily="34" charset="0"/>
                        <a:cs typeface="Arial" panose="020B0604020202020204" pitchFamily="34" charset="0"/>
                      </a:endParaRPr>
                    </a:p>
                  </a:txBody>
                  <a:tcPr marL="71080" marR="71080" marT="35540" marB="3554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64415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000" noProof="0" dirty="0">
                          <a:solidFill>
                            <a:srgbClr val="D9D9D9"/>
                          </a:solidFill>
                          <a:latin typeface="Arial"/>
                          <a:cs typeface="Arial"/>
                        </a:rPr>
                        <a:t>Zoom in and look at your images at 100%-200% magnification. If they look clear, they will print well. </a:t>
                      </a:r>
                    </a:p>
                  </a:txBody>
                  <a:tcPr marL="71080" marR="71080" marT="35540" marB="3554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036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000" noProof="0" dirty="0">
                        <a:solidFill>
                          <a:schemeClr val="bg1"/>
                        </a:solidFill>
                        <a:latin typeface="Arial"/>
                        <a:cs typeface="Arial"/>
                      </a:endParaRPr>
                    </a:p>
                  </a:txBody>
                  <a:tcPr marL="71080" marR="71080" marT="35540" marB="3554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2" name="Table 11">
            <a:extLst>
              <a:ext uri="{FF2B5EF4-FFF2-40B4-BE49-F238E27FC236}">
                <a16:creationId xmlns:a16="http://schemas.microsoft.com/office/drawing/2014/main" id="{C6534113-C4F6-094B-B756-8FD0DBAFB44F}"/>
              </a:ext>
            </a:extLst>
          </p:cNvPr>
          <p:cNvGraphicFramePr>
            <a:graphicFrameLocks noGrp="1"/>
          </p:cNvGraphicFramePr>
          <p:nvPr userDrawn="1">
            <p:extLst>
              <p:ext uri="{D42A27DB-BD31-4B8C-83A1-F6EECF244321}">
                <p14:modId xmlns:p14="http://schemas.microsoft.com/office/powerpoint/2010/main" val="3994703566"/>
              </p:ext>
            </p:extLst>
          </p:nvPr>
        </p:nvGraphicFramePr>
        <p:xfrm>
          <a:off x="29619709" y="0"/>
          <a:ext cx="5621803" cy="16467402"/>
        </p:xfrm>
        <a:graphic>
          <a:graphicData uri="http://schemas.openxmlformats.org/drawingml/2006/table">
            <a:tbl>
              <a:tblPr firstRow="1" bandRow="1">
                <a:tableStyleId>{5C22544A-7EE6-4342-B048-85BDC9FD1C3A}</a:tableStyleId>
              </a:tblPr>
              <a:tblGrid>
                <a:gridCol w="2095685">
                  <a:extLst>
                    <a:ext uri="{9D8B030D-6E8A-4147-A177-3AD203B41FA5}">
                      <a16:colId xmlns:a16="http://schemas.microsoft.com/office/drawing/2014/main" val="20000"/>
                    </a:ext>
                  </a:extLst>
                </a:gridCol>
                <a:gridCol w="681713">
                  <a:extLst>
                    <a:ext uri="{9D8B030D-6E8A-4147-A177-3AD203B41FA5}">
                      <a16:colId xmlns:a16="http://schemas.microsoft.com/office/drawing/2014/main" val="997673227"/>
                    </a:ext>
                  </a:extLst>
                </a:gridCol>
                <a:gridCol w="2844405">
                  <a:extLst>
                    <a:ext uri="{9D8B030D-6E8A-4147-A177-3AD203B41FA5}">
                      <a16:colId xmlns:a16="http://schemas.microsoft.com/office/drawing/2014/main" val="3407509820"/>
                    </a:ext>
                  </a:extLst>
                </a:gridCol>
              </a:tblGrid>
              <a:tr h="64689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100" b="0" spc="600" dirty="0">
                          <a:solidFill>
                            <a:srgbClr val="1F3A4E"/>
                          </a:solidFill>
                          <a:latin typeface="Arial Black" panose="020B0A04020102020204" pitchFamily="34" charset="0"/>
                        </a:rPr>
                        <a:t>QUICK START GUIDE</a:t>
                      </a:r>
                      <a:br>
                        <a:rPr lang="en-US" sz="2100" b="0" spc="600" dirty="0">
                          <a:solidFill>
                            <a:srgbClr val="1F3A4E"/>
                          </a:solidFill>
                          <a:latin typeface="Arial Black" panose="020B0A04020102020204" pitchFamily="34" charset="0"/>
                        </a:rPr>
                      </a:br>
                      <a:r>
                        <a:rPr lang="en-US" sz="1700" b="1" spc="0" dirty="0">
                          <a:solidFill>
                            <a:srgbClr val="FF0000"/>
                          </a:solidFill>
                          <a:latin typeface="Trebuchet MS" pitchFamily="34" charset="0"/>
                        </a:rPr>
                        <a:t>(THIS SIDEBAR WILL NOT PRINT)</a:t>
                      </a:r>
                      <a:endParaRPr lang="en-US" sz="2100" b="1" spc="600" dirty="0">
                        <a:solidFill>
                          <a:schemeClr val="bg1"/>
                        </a:solidFill>
                        <a:latin typeface="Trebuchet MS" pitchFamily="34" charset="0"/>
                      </a:endParaRPr>
                    </a:p>
                  </a:txBody>
                  <a:tcPr marL="95264" marR="95264" marT="47632" marB="47632">
                    <a:solidFill>
                      <a:srgbClr val="FFC000"/>
                    </a:solidFill>
                  </a:tcPr>
                </a:tc>
                <a:tc hMerge="1">
                  <a:txBody>
                    <a:bodyPr/>
                    <a:lstStyle/>
                    <a:p>
                      <a:endParaRPr lang="en-US"/>
                    </a:p>
                  </a:txBody>
                  <a:tcPr/>
                </a:tc>
                <a:tc hMerge="1">
                  <a:txBody>
                    <a:bodyPr/>
                    <a:lstStyle/>
                    <a:p>
                      <a:pPr marL="0" marR="0" indent="0" algn="ctr" defTabSz="4388900" rtl="0" eaLnBrk="1" fontAlgn="auto" latinLnBrk="0" hangingPunct="1">
                        <a:lnSpc>
                          <a:spcPct val="100000"/>
                        </a:lnSpc>
                        <a:spcBef>
                          <a:spcPts val="0"/>
                        </a:spcBef>
                        <a:spcAft>
                          <a:spcPts val="0"/>
                        </a:spcAft>
                        <a:buClrTx/>
                        <a:buSzTx/>
                        <a:buFontTx/>
                        <a:buNone/>
                        <a:tabLst/>
                        <a:defRPr/>
                      </a:pPr>
                      <a:endParaRPr lang="en-US" sz="2100" b="1" spc="600" dirty="0">
                        <a:solidFill>
                          <a:schemeClr val="bg1"/>
                        </a:solidFill>
                        <a:latin typeface="Trebuchet MS" pitchFamily="34" charset="0"/>
                      </a:endParaRPr>
                    </a:p>
                  </a:txBody>
                  <a:tcPr marL="95264" marR="95264" marT="47632" marB="47632">
                    <a:solidFill>
                      <a:srgbClr val="FFC000"/>
                    </a:solidFill>
                  </a:tcPr>
                </a:tc>
                <a:extLst>
                  <a:ext uri="{0D108BD9-81ED-4DB2-BD59-A6C34878D82A}">
                    <a16:rowId xmlns:a16="http://schemas.microsoft.com/office/drawing/2014/main" val="10000"/>
                  </a:ext>
                </a:extLst>
              </a:tr>
              <a:tr h="2580081">
                <a:tc gridSpan="3">
                  <a:txBody>
                    <a:bodyPr/>
                    <a:lstStyle/>
                    <a:p>
                      <a:pPr algn="l"/>
                      <a:r>
                        <a:rPr lang="en-US" sz="15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3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300" dirty="0">
                        <a:solidFill>
                          <a:srgbClr val="FFC000"/>
                        </a:solidFill>
                      </a:endParaRP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95264" marR="95264" marT="47632" marB="47632">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txBody>
                  <a:tcPr marL="95264" marR="95264" marT="47632" marB="47632">
                    <a:solidFill>
                      <a:schemeClr val="tx1"/>
                    </a:solidFill>
                  </a:tcPr>
                </a:tc>
                <a:extLst>
                  <a:ext uri="{0D108BD9-81ED-4DB2-BD59-A6C34878D82A}">
                    <a16:rowId xmlns:a16="http://schemas.microsoft.com/office/drawing/2014/main" val="10001"/>
                  </a:ext>
                </a:extLst>
              </a:tr>
              <a:tr h="1352261">
                <a:tc gridSpan="3">
                  <a:txBody>
                    <a:bodyPr/>
                    <a:lstStyle/>
                    <a:p>
                      <a:r>
                        <a:rPr lang="en-US" sz="1500" b="1" dirty="0">
                          <a:solidFill>
                            <a:srgbClr val="FFC000"/>
                          </a:solidFill>
                          <a:latin typeface="Arial" panose="020B0604020202020204" pitchFamily="34" charset="0"/>
                          <a:cs typeface="Arial" panose="020B0604020202020204" pitchFamily="34" charset="0"/>
                        </a:rPr>
                        <a:t>How to change the column layout configuration</a:t>
                      </a:r>
                    </a:p>
                    <a:p>
                      <a:r>
                        <a:rPr lang="en-US" sz="13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300" dirty="0">
                          <a:solidFill>
                            <a:srgbClr val="D9D9D9"/>
                          </a:solidFill>
                          <a:latin typeface="Arial" panose="020B0604020202020204" pitchFamily="34" charset="0"/>
                          <a:cs typeface="Arial" panose="020B0604020202020204" pitchFamily="34" charset="0"/>
                        </a:rPr>
                        <a:t>You can see a tutorial here: </a:t>
                      </a:r>
                      <a:r>
                        <a:rPr lang="en-US" sz="1300" u="sng" dirty="0">
                          <a:solidFill>
                            <a:srgbClr val="FFC000"/>
                          </a:solidFill>
                          <a:latin typeface="Arial" panose="020B0604020202020204" pitchFamily="34" charset="0"/>
                          <a:cs typeface="Arial" panose="020B0604020202020204" pitchFamily="34" charset="0"/>
                        </a:rPr>
                        <a:t>https://</a:t>
                      </a:r>
                      <a:r>
                        <a:rPr lang="en-US" sz="1300" u="sng" dirty="0" err="1">
                          <a:solidFill>
                            <a:srgbClr val="FFC000"/>
                          </a:solidFill>
                          <a:latin typeface="Arial" panose="020B0604020202020204" pitchFamily="34" charset="0"/>
                          <a:cs typeface="Arial" panose="020B0604020202020204" pitchFamily="34" charset="0"/>
                        </a:rPr>
                        <a:t>www.posterpresentations.com</a:t>
                      </a:r>
                      <a:r>
                        <a:rPr lang="en-US" sz="1300" u="sng" dirty="0">
                          <a:solidFill>
                            <a:srgbClr val="FFC000"/>
                          </a:solidFill>
                          <a:latin typeface="Arial" panose="020B0604020202020204" pitchFamily="34" charset="0"/>
                          <a:cs typeface="Arial" panose="020B0604020202020204" pitchFamily="34" charset="0"/>
                        </a:rPr>
                        <a:t>/how-to-change-the-column-</a:t>
                      </a:r>
                      <a:r>
                        <a:rPr lang="en-US" sz="13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90527" marR="95264" marT="142896" marB="47632">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pPr marL="0" marR="0" indent="0" algn="l" defTabSz="3765366" rtl="0" eaLnBrk="1" fontAlgn="auto" latinLnBrk="0" hangingPunct="1">
                        <a:lnSpc>
                          <a:spcPct val="100000"/>
                        </a:lnSpc>
                        <a:spcBef>
                          <a:spcPts val="0"/>
                        </a:spcBef>
                        <a:spcAft>
                          <a:spcPts val="0"/>
                        </a:spcAft>
                        <a:buClrTx/>
                        <a:buSzTx/>
                        <a:buFontTx/>
                        <a:buNone/>
                        <a:tabLst/>
                        <a:defRPr/>
                      </a:pPr>
                      <a:endParaRPr lang="en-US" sz="4400" u="sng" dirty="0">
                        <a:solidFill>
                          <a:srgbClr val="FFC000"/>
                        </a:solidFill>
                      </a:endParaRPr>
                    </a:p>
                  </a:txBody>
                  <a:tcPr marL="190527" marR="95264" marT="142896" marB="47632">
                    <a:solidFill>
                      <a:schemeClr val="tx1"/>
                    </a:solidFill>
                  </a:tcPr>
                </a:tc>
                <a:extLst>
                  <a:ext uri="{0D108BD9-81ED-4DB2-BD59-A6C34878D82A}">
                    <a16:rowId xmlns:a16="http://schemas.microsoft.com/office/drawing/2014/main" val="10004"/>
                  </a:ext>
                </a:extLst>
              </a:tr>
              <a:tr h="158722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a:solidFill>
                            <a:srgbClr val="D9D9D9"/>
                          </a:solidFill>
                          <a:latin typeface="Arial" panose="020B0604020202020204" pitchFamily="34" charset="0"/>
                          <a:cs typeface="Arial" panose="020B0604020202020204" pitchFamily="34" charset="0"/>
                        </a:rPr>
                        <a:t>The Quick Start</a:t>
                      </a:r>
                      <a:r>
                        <a:rPr lang="en-US" sz="1300" baseline="0" noProof="0">
                          <a:solidFill>
                            <a:srgbClr val="D9D9D9"/>
                          </a:solidFill>
                          <a:latin typeface="Arial" panose="020B0604020202020204" pitchFamily="34" charset="0"/>
                          <a:cs typeface="Arial" panose="020B0604020202020204" pitchFamily="34" charset="0"/>
                        </a:rPr>
                        <a:t> Guides</a:t>
                      </a:r>
                      <a:r>
                        <a:rPr lang="en-US" sz="1300" noProof="0">
                          <a:solidFill>
                            <a:srgbClr val="D9D9D9"/>
                          </a:solidFill>
                          <a:latin typeface="Arial" panose="020B0604020202020204" pitchFamily="34" charset="0"/>
                          <a:cs typeface="Arial" panose="020B0604020202020204" pitchFamily="34" charset="0"/>
                        </a:rPr>
                        <a:t> </a:t>
                      </a:r>
                      <a:r>
                        <a:rPr lang="en-US" sz="1300" u="sng" noProof="0">
                          <a:solidFill>
                            <a:srgbClr val="D9D9D9"/>
                          </a:solidFill>
                          <a:latin typeface="Arial" panose="020B0604020202020204" pitchFamily="34" charset="0"/>
                          <a:cs typeface="Arial" panose="020B0604020202020204" pitchFamily="34" charset="0"/>
                        </a:rPr>
                        <a:t>are outside the template’s printable area</a:t>
                      </a:r>
                      <a:r>
                        <a:rPr lang="en-US" sz="1300" noProof="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To hide the guides click on the </a:t>
                      </a:r>
                      <a:r>
                        <a:rPr lang="en-US" sz="1300" b="1" baseline="0" noProof="0">
                          <a:solidFill>
                            <a:srgbClr val="D9D9D9"/>
                          </a:solidFill>
                          <a:latin typeface="Arial" panose="020B0604020202020204" pitchFamily="34" charset="0"/>
                          <a:cs typeface="Arial" panose="020B0604020202020204" pitchFamily="34" charset="0"/>
                        </a:rPr>
                        <a:t>Home</a:t>
                      </a:r>
                      <a:r>
                        <a:rPr lang="en-US" sz="1300" baseline="0" noProof="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a:solidFill>
                            <a:srgbClr val="D9D9D9"/>
                          </a:solidFill>
                          <a:latin typeface="Arial" panose="020B0604020202020204" pitchFamily="34" charset="0"/>
                          <a:cs typeface="Arial" panose="020B0604020202020204" pitchFamily="34" charset="0"/>
                        </a:rPr>
                        <a:t>Without Guides </a:t>
                      </a:r>
                      <a:r>
                        <a:rPr lang="en-US" sz="1300" b="0"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panose="020B0604020202020204" pitchFamily="34" charset="0"/>
                          <a:cs typeface="Arial" panose="020B0604020202020204" pitchFamily="34" charset="0"/>
                        </a:rPr>
                        <a:t>The Quick Start</a:t>
                      </a:r>
                      <a:r>
                        <a:rPr lang="en-US" sz="1300" baseline="0" noProof="0" dirty="0">
                          <a:solidFill>
                            <a:srgbClr val="D9D9D9"/>
                          </a:solidFill>
                          <a:latin typeface="Arial" panose="020B0604020202020204" pitchFamily="34" charset="0"/>
                          <a:cs typeface="Arial" panose="020B0604020202020204" pitchFamily="34" charset="0"/>
                        </a:rPr>
                        <a:t> Guides</a:t>
                      </a:r>
                      <a:r>
                        <a:rPr lang="en-US" sz="1300" noProof="0" dirty="0">
                          <a:solidFill>
                            <a:srgbClr val="D9D9D9"/>
                          </a:solidFill>
                          <a:latin typeface="Arial" panose="020B0604020202020204" pitchFamily="34" charset="0"/>
                          <a:cs typeface="Arial" panose="020B0604020202020204" pitchFamily="34" charset="0"/>
                        </a:rPr>
                        <a:t> </a:t>
                      </a:r>
                      <a:r>
                        <a:rPr lang="en-US" sz="1300" u="sng" noProof="0" dirty="0">
                          <a:solidFill>
                            <a:srgbClr val="D9D9D9"/>
                          </a:solidFill>
                          <a:latin typeface="Arial" panose="020B0604020202020204" pitchFamily="34" charset="0"/>
                          <a:cs typeface="Arial" panose="020B0604020202020204" pitchFamily="34" charset="0"/>
                        </a:rPr>
                        <a:t>are outside the template’s printable area</a:t>
                      </a:r>
                      <a:r>
                        <a:rPr lang="en-US" sz="1300" noProof="0" dirty="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extLst>
                  <a:ext uri="{0D108BD9-81ED-4DB2-BD59-A6C34878D82A}">
                    <a16:rowId xmlns:a16="http://schemas.microsoft.com/office/drawing/2014/main" val="10005"/>
                  </a:ext>
                </a:extLst>
              </a:tr>
              <a:tr h="165320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To hide the guides click on the </a:t>
                      </a:r>
                      <a:r>
                        <a:rPr lang="en-US" sz="1300" b="1" baseline="0" noProof="0" dirty="0">
                          <a:solidFill>
                            <a:srgbClr val="D9D9D9"/>
                          </a:solidFill>
                          <a:latin typeface="Arial" panose="020B0604020202020204" pitchFamily="34" charset="0"/>
                          <a:cs typeface="Arial" panose="020B0604020202020204" pitchFamily="34" charset="0"/>
                        </a:rPr>
                        <a:t>Home</a:t>
                      </a:r>
                      <a:r>
                        <a:rPr lang="en-US" sz="13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dirty="0">
                          <a:solidFill>
                            <a:srgbClr val="D9D9D9"/>
                          </a:solidFill>
                          <a:latin typeface="Arial" panose="020B0604020202020204" pitchFamily="34" charset="0"/>
                          <a:cs typeface="Arial" panose="020B0604020202020204" pitchFamily="34" charset="0"/>
                        </a:rPr>
                        <a:t>Without Guides </a:t>
                      </a:r>
                      <a:r>
                        <a:rPr lang="en-US" sz="1300" b="0"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1670206">
                <a:tc gridSpan="2">
                  <a:txBody>
                    <a:bodyPr/>
                    <a:lstStyle/>
                    <a:p>
                      <a:r>
                        <a:rPr lang="en-US" sz="1500" b="1" dirty="0">
                          <a:solidFill>
                            <a:srgbClr val="FFC000"/>
                          </a:solidFill>
                          <a:latin typeface="Arial" panose="020B0604020202020204" pitchFamily="34" charset="0"/>
                          <a:cs typeface="Arial" panose="020B0604020202020204" pitchFamily="34" charset="0"/>
                        </a:rPr>
                        <a:t>How to</a:t>
                      </a:r>
                      <a:r>
                        <a:rPr lang="en-US" sz="1500" b="1" baseline="0" dirty="0">
                          <a:solidFill>
                            <a:srgbClr val="FFC000"/>
                          </a:solidFill>
                          <a:latin typeface="Arial" panose="020B0604020202020204" pitchFamily="34" charset="0"/>
                          <a:cs typeface="Arial" panose="020B0604020202020204" pitchFamily="34" charset="0"/>
                        </a:rPr>
                        <a:t> preview your poster prior to presenting</a:t>
                      </a:r>
                      <a:endParaRPr lang="en-US" sz="1500" b="1" dirty="0">
                        <a:solidFill>
                          <a:srgbClr val="FFC000"/>
                        </a:solidFill>
                        <a:latin typeface="Arial" panose="020B0604020202020204" pitchFamily="34" charset="0"/>
                        <a:cs typeface="Arial" panose="020B0604020202020204" pitchFamily="34" charset="0"/>
                      </a:endParaRPr>
                    </a:p>
                    <a:p>
                      <a:r>
                        <a:rPr lang="en-US" sz="1300" dirty="0">
                          <a:solidFill>
                            <a:srgbClr val="D9D9D9"/>
                          </a:solidFill>
                          <a:latin typeface="Arial" panose="020B0604020202020204" pitchFamily="34" charset="0"/>
                          <a:cs typeface="Arial" panose="020B0604020202020204" pitchFamily="34" charset="0"/>
                        </a:rPr>
                        <a:t>You can preview your poster at any time by pressing the </a:t>
                      </a:r>
                      <a:r>
                        <a:rPr lang="en-US" sz="1300" dirty="0">
                          <a:solidFill>
                            <a:srgbClr val="FFC000"/>
                          </a:solidFill>
                          <a:latin typeface="Arial" panose="020B0604020202020204" pitchFamily="34" charset="0"/>
                          <a:cs typeface="Arial" panose="020B0604020202020204" pitchFamily="34" charset="0"/>
                        </a:rPr>
                        <a:t>F5 key</a:t>
                      </a:r>
                      <a:r>
                        <a:rPr lang="en-US" sz="13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300" dirty="0">
                          <a:solidFill>
                            <a:srgbClr val="FFC000"/>
                          </a:solidFill>
                          <a:latin typeface="Arial" panose="020B0604020202020204" pitchFamily="34" charset="0"/>
                          <a:cs typeface="Arial" panose="020B0604020202020204" pitchFamily="34" charset="0"/>
                        </a:rPr>
                        <a:t>ESC key </a:t>
                      </a:r>
                      <a:r>
                        <a:rPr lang="en-US" sz="1300" dirty="0">
                          <a:solidFill>
                            <a:srgbClr val="D9D9D9"/>
                          </a:solidFill>
                          <a:latin typeface="Arial" panose="020B0604020202020204" pitchFamily="34" charset="0"/>
                          <a:cs typeface="Arial" panose="020B0604020202020204" pitchFamily="34" charset="0"/>
                        </a:rPr>
                        <a:t>to exit Preview.</a:t>
                      </a:r>
                    </a:p>
                  </a:txBody>
                  <a:tcPr marL="95264" marR="95264" marT="47632" marB="47632">
                    <a:solidFill>
                      <a:srgbClr val="010101"/>
                    </a:solidFill>
                  </a:tcPr>
                </a:tc>
                <a:tc hMerge="1">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tc>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extLst>
                  <a:ext uri="{0D108BD9-81ED-4DB2-BD59-A6C34878D82A}">
                    <a16:rowId xmlns:a16="http://schemas.microsoft.com/office/drawing/2014/main" val="10006"/>
                  </a:ext>
                </a:extLst>
              </a:tr>
              <a:tr h="88079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a:cs typeface="Arial"/>
                        </a:rPr>
                        <a:t>How to present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a:cs typeface="Arial"/>
                        </a:rPr>
                        <a:t>When you finish designing your poster and are ready to virtually present it, follow the conference organizers' instructions.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7"/>
                  </a:ext>
                </a:extLst>
              </a:tr>
              <a:tr h="422492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Publish, present virtually, share, and discuss!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D9D9D9"/>
                          </a:solidFill>
                          <a:latin typeface="Arial"/>
                          <a:cs typeface="Arial"/>
                        </a:rPr>
                        <a:t>Submit your poster and add it to the Research Poster Virtual Library.</a:t>
                      </a:r>
                      <a:br>
                        <a:rPr lang="en-US" sz="1400" b="1" noProof="0" dirty="0">
                          <a:solidFill>
                            <a:srgbClr val="D9D9D9"/>
                          </a:solidFill>
                          <a:latin typeface="Arial"/>
                          <a:cs typeface="Arial"/>
                        </a:rPr>
                      </a:br>
                      <a:br>
                        <a:rPr lang="en-US" sz="1400" b="1" noProof="0" dirty="0">
                          <a:solidFill>
                            <a:srgbClr val="D9D9D9"/>
                          </a:solidFill>
                          <a:latin typeface="Arial"/>
                          <a:cs typeface="Arial"/>
                        </a:rPr>
                      </a:br>
                      <a:r>
                        <a:rPr lang="en-US" sz="1400" b="1" noProof="0" dirty="0">
                          <a:solidFill>
                            <a:schemeClr val="accent4"/>
                          </a:solidFill>
                          <a:latin typeface="Arial"/>
                          <a:cs typeface="Arial"/>
                        </a:rPr>
                        <a:t>Continuous</a:t>
                      </a:r>
                      <a:r>
                        <a:rPr lang="en-US" sz="1400" b="1" noProof="0" dirty="0">
                          <a:solidFill>
                            <a:srgbClr val="D9D9D9"/>
                          </a:solidFill>
                          <a:latin typeface="Arial"/>
                          <a:cs typeface="Arial"/>
                        </a:rPr>
                        <a:t> </a:t>
                      </a:r>
                      <a:r>
                        <a:rPr lang="en-US" sz="1400" b="1" noProof="0" dirty="0">
                          <a:solidFill>
                            <a:srgbClr val="FFC000"/>
                          </a:solidFill>
                          <a:latin typeface="Arial"/>
                          <a:cs typeface="Arial"/>
                        </a:rPr>
                        <a:t>global reach</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Share your research with thousands of students, educators, scientists, and researchers from all over the United States and the World.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Full-featured poster showcase included</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Present your poster on a  professional full-featured and customizable web page that includes full screen functions, social sharing, your own discussion board, private contact form, narration and more.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Convenience for presenter groups and conference coordinators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Published posters can easily be presented at virtual conferences. Perfect solution for organizers of meetings and conferences.</a:t>
                      </a:r>
                      <a:br>
                        <a:rPr lang="en-US" sz="1400" b="1" noProof="0" dirty="0">
                          <a:solidFill>
                            <a:srgbClr val="D9D9D9"/>
                          </a:solidFill>
                          <a:latin typeface="Arial"/>
                          <a:cs typeface="Arial"/>
                        </a:rPr>
                      </a:b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hlinkClick r:id="rId11">
                            <a:extLst>
                              <a:ext uri="{A12FA001-AC4F-418D-AE19-62706E023703}">
                                <ahyp:hlinkClr xmlns:ahyp="http://schemas.microsoft.com/office/drawing/2018/hyperlinkcolor" val="tx"/>
                              </a:ext>
                            </a:extLst>
                          </a:hlinkClick>
                        </a:rPr>
                        <a:t>https://www.PosterPresentations.com/</a:t>
                      </a:r>
                      <a:r>
                        <a:rPr lang="en-US" sz="1600" b="1" u="sng" noProof="0" dirty="0">
                          <a:solidFill>
                            <a:srgbClr val="FFC000"/>
                          </a:solidFill>
                          <a:latin typeface="Arial"/>
                          <a:cs typeface="Arial"/>
                          <a:hlinkClick r:id="rId11">
                            <a:extLst>
                              <a:ext uri="{A12FA001-AC4F-418D-AE19-62706E023703}">
                                <ahyp:hlinkClr xmlns:ahyp="http://schemas.microsoft.com/office/drawing/2018/hyperlinkcolor" val="tx"/>
                              </a:ext>
                            </a:extLst>
                          </a:hlinkClick>
                        </a:rPr>
                        <a:t>research</a:t>
                      </a:r>
                      <a:endParaRPr lang="en-US" sz="1600" b="1" u="sng"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rgbClr val="003366"/>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chemeClr val="accent5">
                        <a:lumMod val="50000"/>
                      </a:schemeClr>
                    </a:solidFill>
                  </a:tcPr>
                </a:tc>
                <a:extLst>
                  <a:ext uri="{0D108BD9-81ED-4DB2-BD59-A6C34878D82A}">
                    <a16:rowId xmlns:a16="http://schemas.microsoft.com/office/drawing/2014/main" val="2448051497"/>
                  </a:ext>
                </a:extLst>
              </a:tr>
              <a:tr h="770816">
                <a:tc gridSpan="3">
                  <a:txBody>
                    <a:bodyPr/>
                    <a:lstStyle/>
                    <a:p>
                      <a:endParaRPr lang="en-US" sz="1300" dirty="0">
                        <a:solidFill>
                          <a:srgbClr val="1F3A4E"/>
                        </a:solidFill>
                      </a:endParaRPr>
                    </a:p>
                  </a:txBody>
                  <a:tcPr marL="95264" marR="95264" marT="47632" marB="47632">
                    <a:blipFill dpi="0" rotWithShape="1">
                      <a:blip r:embed="rId12">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sz="1300" dirty="0">
                        <a:solidFill>
                          <a:srgbClr val="1F3A4E"/>
                        </a:solidFill>
                      </a:endParaRPr>
                    </a:p>
                  </a:txBody>
                  <a:tcPr marL="95264" marR="95264" marT="47632" marB="47632">
                    <a:blipFill dpi="0" rotWithShape="1">
                      <a:blip r:embed="rId12">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0008"/>
                  </a:ext>
                </a:extLst>
              </a:tr>
              <a:tr h="560893">
                <a:tc>
                  <a:txBody>
                    <a:bodyPr/>
                    <a:lstStyle/>
                    <a:p>
                      <a:pPr>
                        <a:lnSpc>
                          <a:spcPct val="100000"/>
                        </a:lnSpc>
                      </a:pPr>
                      <a:r>
                        <a:rPr lang="en-US" sz="1000" dirty="0">
                          <a:solidFill>
                            <a:schemeClr val="bg1">
                              <a:lumMod val="85000"/>
                            </a:schemeClr>
                          </a:solidFill>
                          <a:latin typeface="Arial"/>
                          <a:cs typeface="Arial"/>
                        </a:rPr>
                        <a:t>© 2020</a:t>
                      </a:r>
                      <a:r>
                        <a:rPr lang="en-US" sz="1000" baseline="0" dirty="0">
                          <a:solidFill>
                            <a:schemeClr val="bg1">
                              <a:lumMod val="85000"/>
                            </a:schemeClr>
                          </a:solidFill>
                          <a:latin typeface="Arial"/>
                          <a:cs typeface="Arial"/>
                        </a:rPr>
                        <a:t> </a:t>
                      </a:r>
                      <a:r>
                        <a:rPr lang="en-US" sz="1000" dirty="0" err="1">
                          <a:solidFill>
                            <a:schemeClr val="bg1">
                              <a:lumMod val="85000"/>
                            </a:schemeClr>
                          </a:solidFill>
                          <a:latin typeface="Arial"/>
                          <a:cs typeface="Arial"/>
                        </a:rPr>
                        <a:t>PosterPresentations.com</a:t>
                      </a:r>
                      <a:br>
                        <a:rPr lang="en-US" sz="1000" dirty="0">
                          <a:solidFill>
                            <a:schemeClr val="bg1">
                              <a:lumMod val="85000"/>
                            </a:schemeClr>
                          </a:solidFill>
                          <a:latin typeface="Arial"/>
                          <a:cs typeface="Arial"/>
                        </a:rPr>
                      </a:br>
                      <a:r>
                        <a:rPr lang="en-US" sz="1000" dirty="0">
                          <a:solidFill>
                            <a:schemeClr val="bg1">
                              <a:lumMod val="85000"/>
                            </a:schemeClr>
                          </a:solidFill>
                          <a:latin typeface="Arial"/>
                          <a:cs typeface="Arial"/>
                        </a:rPr>
                        <a:t>2117 Fourth Street ,</a:t>
                      </a:r>
                      <a:r>
                        <a:rPr lang="en-US" sz="1000" baseline="0" dirty="0">
                          <a:solidFill>
                            <a:schemeClr val="bg1">
                              <a:lumMod val="85000"/>
                            </a:schemeClr>
                          </a:solidFill>
                          <a:latin typeface="Arial"/>
                          <a:cs typeface="Arial"/>
                        </a:rPr>
                        <a:t> STE C        </a:t>
                      </a:r>
                    </a:p>
                    <a:p>
                      <a:pPr>
                        <a:lnSpc>
                          <a:spcPct val="100000"/>
                        </a:lnSpc>
                      </a:pPr>
                      <a:r>
                        <a:rPr lang="en-US" sz="1000" baseline="0" dirty="0">
                          <a:solidFill>
                            <a:schemeClr val="bg1">
                              <a:lumMod val="85000"/>
                            </a:schemeClr>
                          </a:solidFill>
                          <a:latin typeface="Arial"/>
                          <a:cs typeface="Arial"/>
                        </a:rPr>
                        <a:t>Berkeley CA 94710 USA</a:t>
                      </a:r>
                      <a:endParaRPr lang="en-US" sz="1000" dirty="0">
                        <a:solidFill>
                          <a:schemeClr val="bg1">
                            <a:lumMod val="85000"/>
                          </a:schemeClr>
                        </a:solidFill>
                        <a:latin typeface="Arial"/>
                        <a:cs typeface="Arial"/>
                      </a:endParaRPr>
                    </a:p>
                  </a:txBody>
                  <a:tcPr marL="106881" marR="53440" marT="70140" marB="2338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300" b="1" dirty="0">
                          <a:solidFill>
                            <a:srgbClr val="D0D0D0"/>
                          </a:solidFill>
                          <a:latin typeface="Arial"/>
                          <a:cs typeface="Arial"/>
                        </a:rPr>
                        <a:t>For poster-making tutorials</a:t>
                      </a:r>
                      <a:r>
                        <a:rPr lang="en-US" sz="13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900" b="1" dirty="0">
                          <a:solidFill>
                            <a:srgbClr val="FFC000"/>
                          </a:solidFill>
                          <a:latin typeface="Arial"/>
                          <a:cs typeface="Arial"/>
                        </a:rPr>
                        <a:t>https://</a:t>
                      </a:r>
                      <a:r>
                        <a:rPr lang="en-US" sz="900" b="1" dirty="0" err="1">
                          <a:solidFill>
                            <a:srgbClr val="FFC000"/>
                          </a:solidFill>
                          <a:latin typeface="Arial"/>
                          <a:cs typeface="Arial"/>
                        </a:rPr>
                        <a:t>www.posterpresentations.com</a:t>
                      </a:r>
                      <a:r>
                        <a:rPr lang="en-US" sz="900" b="1" dirty="0">
                          <a:solidFill>
                            <a:srgbClr val="FFC000"/>
                          </a:solidFill>
                          <a:latin typeface="Arial"/>
                          <a:cs typeface="Arial"/>
                        </a:rPr>
                        <a:t>/</a:t>
                      </a:r>
                      <a:r>
                        <a:rPr lang="en-US" sz="900" b="1" dirty="0" err="1">
                          <a:solidFill>
                            <a:srgbClr val="FFC000"/>
                          </a:solidFill>
                          <a:latin typeface="Arial"/>
                          <a:cs typeface="Arial"/>
                        </a:rPr>
                        <a:t>helpdesk.html</a:t>
                      </a:r>
                      <a:endParaRPr lang="en-US" sz="900" dirty="0">
                        <a:solidFill>
                          <a:schemeClr val="bg1">
                            <a:lumMod val="85000"/>
                          </a:schemeClr>
                        </a:solidFill>
                        <a:latin typeface="Arial"/>
                        <a:cs typeface="Arial"/>
                      </a:endParaRPr>
                    </a:p>
                  </a:txBody>
                  <a:tcPr marL="95264" marR="95264" marT="47632" marB="47632">
                    <a:solidFill>
                      <a:srgbClr val="010101"/>
                    </a:solidFill>
                  </a:tcPr>
                </a:tc>
                <a:tc hMerge="1">
                  <a:txBody>
                    <a:bodyPr/>
                    <a:lstStyle/>
                    <a:p>
                      <a:pPr marL="0" marR="0" indent="0" algn="l" defTabSz="4388900" rtl="0" eaLnBrk="1" fontAlgn="auto" latinLnBrk="0" hangingPunct="1">
                        <a:lnSpc>
                          <a:spcPct val="100000"/>
                        </a:lnSpc>
                        <a:spcBef>
                          <a:spcPts val="0"/>
                        </a:spcBef>
                        <a:spcAft>
                          <a:spcPts val="0"/>
                        </a:spcAft>
                        <a:buClrTx/>
                        <a:buSzTx/>
                        <a:buFontTx/>
                        <a:buNone/>
                        <a:tabLst/>
                        <a:defRPr/>
                      </a:pPr>
                      <a:endParaRPr lang="en-US" sz="900" dirty="0">
                        <a:solidFill>
                          <a:schemeClr val="bg1">
                            <a:lumMod val="85000"/>
                          </a:schemeClr>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2675223" rtl="0" eaLnBrk="1" latinLnBrk="0" hangingPunct="1">
        <a:spcBef>
          <a:spcPct val="0"/>
        </a:spcBef>
        <a:buNone/>
        <a:defRPr sz="5334" kern="1200">
          <a:solidFill>
            <a:schemeClr val="bg1"/>
          </a:solidFill>
          <a:latin typeface="Trebuchet MS" pitchFamily="34" charset="0"/>
          <a:ea typeface="+mj-ea"/>
          <a:cs typeface="+mj-cs"/>
        </a:defRPr>
      </a:lvl1pPr>
    </p:titleStyle>
    <p:bodyStyle>
      <a:lvl1pPr marL="1003209" indent="-1003209" algn="l" defTabSz="2675223" rtl="0" eaLnBrk="1" latinLnBrk="0" hangingPunct="1">
        <a:spcBef>
          <a:spcPct val="20000"/>
        </a:spcBef>
        <a:buFont typeface="Arial" pitchFamily="34" charset="0"/>
        <a:buChar char="•"/>
        <a:defRPr sz="9387" kern="1200">
          <a:solidFill>
            <a:schemeClr val="tx1"/>
          </a:solidFill>
          <a:latin typeface="+mn-lt"/>
          <a:ea typeface="+mn-ea"/>
          <a:cs typeface="+mn-cs"/>
        </a:defRPr>
      </a:lvl1pPr>
      <a:lvl2pPr marL="2173619" indent="-836007" algn="l" defTabSz="2675223" rtl="0" eaLnBrk="1" latinLnBrk="0" hangingPunct="1">
        <a:spcBef>
          <a:spcPct val="20000"/>
        </a:spcBef>
        <a:buFont typeface="Arial" pitchFamily="34" charset="0"/>
        <a:buChar char="–"/>
        <a:defRPr sz="8214" kern="1200">
          <a:solidFill>
            <a:schemeClr val="tx1"/>
          </a:solidFill>
          <a:latin typeface="+mn-lt"/>
          <a:ea typeface="+mn-ea"/>
          <a:cs typeface="+mn-cs"/>
        </a:defRPr>
      </a:lvl2pPr>
      <a:lvl3pPr marL="3344029" indent="-668806" algn="l" defTabSz="2675223" rtl="0" eaLnBrk="1" latinLnBrk="0" hangingPunct="1">
        <a:spcBef>
          <a:spcPct val="20000"/>
        </a:spcBef>
        <a:buFont typeface="Arial" pitchFamily="34" charset="0"/>
        <a:buChar char="•"/>
        <a:defRPr sz="7040" kern="1200">
          <a:solidFill>
            <a:schemeClr val="tx1"/>
          </a:solidFill>
          <a:latin typeface="+mn-lt"/>
          <a:ea typeface="+mn-ea"/>
          <a:cs typeface="+mn-cs"/>
        </a:defRPr>
      </a:lvl3pPr>
      <a:lvl4pPr marL="4681641"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4pPr>
      <a:lvl5pPr marL="6019252"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5pPr>
      <a:lvl6pPr marL="7356863"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6pPr>
      <a:lvl7pPr marL="8694474"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7pPr>
      <a:lvl8pPr marL="10032086"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8pPr>
      <a:lvl9pPr marL="11369697"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9pPr>
    </p:bodyStyle>
    <p:otherStyle>
      <a:defPPr>
        <a:defRPr lang="en-US"/>
      </a:defPPr>
      <a:lvl1pPr marL="0" algn="l" defTabSz="2675223" rtl="0" eaLnBrk="1" latinLnBrk="0" hangingPunct="1">
        <a:defRPr sz="5227" kern="1200">
          <a:solidFill>
            <a:schemeClr val="tx1"/>
          </a:solidFill>
          <a:latin typeface="+mn-lt"/>
          <a:ea typeface="+mn-ea"/>
          <a:cs typeface="+mn-cs"/>
        </a:defRPr>
      </a:lvl1pPr>
      <a:lvl2pPr marL="1337612" algn="l" defTabSz="2675223" rtl="0" eaLnBrk="1" latinLnBrk="0" hangingPunct="1">
        <a:defRPr sz="5227" kern="1200">
          <a:solidFill>
            <a:schemeClr val="tx1"/>
          </a:solidFill>
          <a:latin typeface="+mn-lt"/>
          <a:ea typeface="+mn-ea"/>
          <a:cs typeface="+mn-cs"/>
        </a:defRPr>
      </a:lvl2pPr>
      <a:lvl3pPr marL="2675223" algn="l" defTabSz="2675223" rtl="0" eaLnBrk="1" latinLnBrk="0" hangingPunct="1">
        <a:defRPr sz="5227" kern="1200">
          <a:solidFill>
            <a:schemeClr val="tx1"/>
          </a:solidFill>
          <a:latin typeface="+mn-lt"/>
          <a:ea typeface="+mn-ea"/>
          <a:cs typeface="+mn-cs"/>
        </a:defRPr>
      </a:lvl3pPr>
      <a:lvl4pPr marL="4012835" algn="l" defTabSz="2675223" rtl="0" eaLnBrk="1" latinLnBrk="0" hangingPunct="1">
        <a:defRPr sz="5227" kern="1200">
          <a:solidFill>
            <a:schemeClr val="tx1"/>
          </a:solidFill>
          <a:latin typeface="+mn-lt"/>
          <a:ea typeface="+mn-ea"/>
          <a:cs typeface="+mn-cs"/>
        </a:defRPr>
      </a:lvl4pPr>
      <a:lvl5pPr marL="5350446" algn="l" defTabSz="2675223" rtl="0" eaLnBrk="1" latinLnBrk="0" hangingPunct="1">
        <a:defRPr sz="5227" kern="1200">
          <a:solidFill>
            <a:schemeClr val="tx1"/>
          </a:solidFill>
          <a:latin typeface="+mn-lt"/>
          <a:ea typeface="+mn-ea"/>
          <a:cs typeface="+mn-cs"/>
        </a:defRPr>
      </a:lvl5pPr>
      <a:lvl6pPr marL="6688058" algn="l" defTabSz="2675223" rtl="0" eaLnBrk="1" latinLnBrk="0" hangingPunct="1">
        <a:defRPr sz="5227" kern="1200">
          <a:solidFill>
            <a:schemeClr val="tx1"/>
          </a:solidFill>
          <a:latin typeface="+mn-lt"/>
          <a:ea typeface="+mn-ea"/>
          <a:cs typeface="+mn-cs"/>
        </a:defRPr>
      </a:lvl6pPr>
      <a:lvl7pPr marL="8025669" algn="l" defTabSz="2675223" rtl="0" eaLnBrk="1" latinLnBrk="0" hangingPunct="1">
        <a:defRPr sz="5227" kern="1200">
          <a:solidFill>
            <a:schemeClr val="tx1"/>
          </a:solidFill>
          <a:latin typeface="+mn-lt"/>
          <a:ea typeface="+mn-ea"/>
          <a:cs typeface="+mn-cs"/>
        </a:defRPr>
      </a:lvl7pPr>
      <a:lvl8pPr marL="9363280" algn="l" defTabSz="2675223" rtl="0" eaLnBrk="1" latinLnBrk="0" hangingPunct="1">
        <a:defRPr sz="5227" kern="1200">
          <a:solidFill>
            <a:schemeClr val="tx1"/>
          </a:solidFill>
          <a:latin typeface="+mn-lt"/>
          <a:ea typeface="+mn-ea"/>
          <a:cs typeface="+mn-cs"/>
        </a:defRPr>
      </a:lvl8pPr>
      <a:lvl9pPr marL="10700892" algn="l" defTabSz="2675223" rtl="0" eaLnBrk="1" latinLnBrk="0" hangingPunct="1">
        <a:defRPr sz="522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6A3B99-EF09-E7E6-8A10-22E2A2F1FB7D}"/>
              </a:ext>
            </a:extLst>
          </p:cNvPr>
          <p:cNvSpPr>
            <a:spLocks noGrp="1"/>
          </p:cNvSpPr>
          <p:nvPr>
            <p:ph type="body" sz="quarter" idx="10"/>
          </p:nvPr>
        </p:nvSpPr>
        <p:spPr>
          <a:xfrm>
            <a:off x="606196" y="3434254"/>
            <a:ext cx="6588071" cy="6051825"/>
          </a:xfrm>
        </p:spPr>
        <p:txBody>
          <a:bodyPr/>
          <a:lstStyle/>
          <a:p>
            <a:pPr marL="342900" marR="0" lvl="0" indent="-342900">
              <a:spcBef>
                <a:spcPts val="50"/>
              </a:spcBef>
              <a:spcAft>
                <a:spcPts val="0"/>
              </a:spcAft>
              <a:buFont typeface="Wingdings" panose="05000000000000000000" pitchFamily="2" charset="2"/>
              <a:buChar char=""/>
            </a:pPr>
            <a:r>
              <a:rPr lang="en-US" sz="2000" dirty="0">
                <a:effectLst/>
                <a:latin typeface="Times New Roman" panose="02020603050405020304" pitchFamily="18" charset="0"/>
                <a:ea typeface="Times New Roman" panose="02020603050405020304" pitchFamily="18" charset="0"/>
              </a:rPr>
              <a:t>In the past few decades, there has been tremendous progress in semiconductor industry from printed</a:t>
            </a:r>
            <a:r>
              <a:rPr lang="en-US" sz="2000" spc="15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circuit</a:t>
            </a:r>
            <a:r>
              <a:rPr lang="en-US" sz="2000" spc="160"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boards</a:t>
            </a:r>
            <a:r>
              <a:rPr lang="en-US" sz="2000" spc="15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to</a:t>
            </a:r>
            <a:r>
              <a:rPr lang="en-US" sz="2000" spc="160"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a</a:t>
            </a:r>
            <a:r>
              <a:rPr lang="en-US" sz="2000" spc="15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multi-million</a:t>
            </a:r>
            <a:r>
              <a:rPr lang="en-US" sz="2000" spc="160"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gate</a:t>
            </a:r>
            <a:r>
              <a:rPr lang="en-US" sz="2000" spc="15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design</a:t>
            </a:r>
            <a:r>
              <a:rPr lang="en-US" sz="2000" spc="160"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i.e.,</a:t>
            </a:r>
            <a:r>
              <a:rPr lang="en-US" sz="2000" spc="100"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a</a:t>
            </a:r>
            <a:r>
              <a:rPr lang="en-US" sz="2000" spc="15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System</a:t>
            </a:r>
            <a:r>
              <a:rPr lang="en-US" sz="2000" spc="160"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on</a:t>
            </a:r>
            <a:r>
              <a:rPr lang="en-US" sz="2000" spc="15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Chip.</a:t>
            </a:r>
          </a:p>
          <a:p>
            <a:pPr marL="342900" marR="0" lvl="0" indent="-342900">
              <a:spcBef>
                <a:spcPts val="50"/>
              </a:spcBef>
              <a:spcAft>
                <a:spcPts val="0"/>
              </a:spcAft>
              <a:buFont typeface="Wingdings" panose="05000000000000000000" pitchFamily="2" charset="2"/>
              <a:buChar char=""/>
            </a:pPr>
            <a:r>
              <a:rPr lang="en-US" sz="2000" dirty="0">
                <a:effectLst/>
                <a:latin typeface="Times New Roman" panose="02020603050405020304" pitchFamily="18" charset="0"/>
                <a:ea typeface="Times New Roman" panose="02020603050405020304" pitchFamily="18" charset="0"/>
              </a:rPr>
              <a:t>SoC provides faster and reliable implementation design with low cost per gate and</a:t>
            </a:r>
            <a:r>
              <a:rPr lang="en-US" sz="2000" spc="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considerably low power consumption.</a:t>
            </a:r>
          </a:p>
          <a:p>
            <a:pPr marL="342900" marR="0" lvl="0" indent="-342900">
              <a:spcBef>
                <a:spcPts val="50"/>
              </a:spcBef>
              <a:spcAft>
                <a:spcPts val="0"/>
              </a:spcAft>
              <a:buFont typeface="Wingdings" panose="05000000000000000000" pitchFamily="2" charset="2"/>
              <a:buChar char=""/>
            </a:pPr>
            <a:r>
              <a:rPr lang="en-US" sz="2000" dirty="0">
                <a:effectLst/>
                <a:latin typeface="Times New Roman" panose="02020603050405020304" pitchFamily="18" charset="0"/>
                <a:ea typeface="Times New Roman" panose="02020603050405020304" pitchFamily="18" charset="0"/>
              </a:rPr>
              <a:t>In addition to this, it also offers a smaller physical size and with greater design security.</a:t>
            </a:r>
          </a:p>
          <a:p>
            <a:pPr marL="342900" marR="0" lvl="0" indent="-342900">
              <a:spcBef>
                <a:spcPts val="50"/>
              </a:spcBef>
              <a:spcAft>
                <a:spcPts val="0"/>
              </a:spcAft>
              <a:buFont typeface="Wingdings" panose="05000000000000000000" pitchFamily="2" charset="2"/>
              <a:buChar char=""/>
            </a:pPr>
            <a:r>
              <a:rPr lang="en-US" sz="2000" dirty="0">
                <a:effectLst/>
                <a:latin typeface="Times New Roman" panose="02020603050405020304" pitchFamily="18" charset="0"/>
                <a:ea typeface="Times New Roman" panose="02020603050405020304" pitchFamily="18" charset="0"/>
              </a:rPr>
              <a:t>The functional verification of the design is done by using system </a:t>
            </a:r>
            <a:r>
              <a:rPr lang="en-US" sz="2000" dirty="0" err="1">
                <a:effectLst/>
                <a:latin typeface="Times New Roman" panose="02020603050405020304" pitchFamily="18" charset="0"/>
                <a:ea typeface="Times New Roman" panose="02020603050405020304" pitchFamily="18" charset="0"/>
              </a:rPr>
              <a:t>verilog</a:t>
            </a:r>
            <a:r>
              <a:rPr lang="en-US" sz="2000" dirty="0">
                <a:effectLst/>
                <a:latin typeface="Times New Roman" panose="02020603050405020304" pitchFamily="18" charset="0"/>
                <a:ea typeface="Times New Roman" panose="02020603050405020304" pitchFamily="18" charset="0"/>
              </a:rPr>
              <a:t> and</a:t>
            </a:r>
            <a:r>
              <a:rPr lang="en-US" sz="2000" spc="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UVM testbench which includes creation of testcases, assertions</a:t>
            </a:r>
            <a:r>
              <a:rPr lang="en-US" sz="2000" spc="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and</a:t>
            </a:r>
            <a:r>
              <a:rPr lang="en-US" sz="2000" spc="-40"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checkers</a:t>
            </a:r>
            <a:r>
              <a:rPr lang="en-US" sz="2000" spc="-3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for</a:t>
            </a:r>
            <a:r>
              <a:rPr lang="en-US" sz="2000" spc="-3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verifying</a:t>
            </a:r>
            <a:r>
              <a:rPr lang="en-US" sz="2000" spc="-40"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different</a:t>
            </a:r>
            <a:r>
              <a:rPr lang="en-US" sz="2000" spc="-3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functionality</a:t>
            </a:r>
            <a:r>
              <a:rPr lang="en-US" sz="2000" spc="-3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as</a:t>
            </a:r>
            <a:r>
              <a:rPr lang="en-US" sz="2000" spc="-40"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per</a:t>
            </a:r>
            <a:r>
              <a:rPr lang="en-US" sz="2000" spc="-3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the</a:t>
            </a:r>
            <a:r>
              <a:rPr lang="en-US" sz="2000" spc="-3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design</a:t>
            </a:r>
            <a:r>
              <a:rPr lang="en-US" sz="2000" spc="-3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specifications.</a:t>
            </a:r>
          </a:p>
          <a:p>
            <a:pPr marL="342900" marR="0" lvl="0" indent="-342900">
              <a:spcBef>
                <a:spcPts val="50"/>
              </a:spcBef>
              <a:spcAft>
                <a:spcPts val="0"/>
              </a:spcAft>
              <a:buFont typeface="Wingdings" panose="05000000000000000000" pitchFamily="2" charset="2"/>
              <a:buChar char=""/>
            </a:pPr>
            <a:r>
              <a:rPr lang="en-US" sz="2000" dirty="0">
                <a:effectLst/>
                <a:latin typeface="Times New Roman" panose="02020603050405020304" pitchFamily="18" charset="0"/>
                <a:ea typeface="Times New Roman" panose="02020603050405020304" pitchFamily="18" charset="0"/>
              </a:rPr>
              <a:t>A unique functional block which is present on the</a:t>
            </a:r>
            <a:r>
              <a:rPr lang="en-US" sz="2000" spc="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interconnect to slave interface is verified by using combination of checkers and test</a:t>
            </a:r>
            <a:r>
              <a:rPr lang="en-US" sz="2000" spc="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sequences.</a:t>
            </a:r>
          </a:p>
          <a:p>
            <a:pPr marL="342900" marR="0" lvl="0" indent="-342900">
              <a:spcBef>
                <a:spcPts val="50"/>
              </a:spcBef>
              <a:spcAft>
                <a:spcPts val="0"/>
              </a:spcAft>
              <a:buFont typeface="Wingdings" panose="05000000000000000000" pitchFamily="2" charset="2"/>
              <a:buChar char=""/>
            </a:pPr>
            <a:r>
              <a:rPr lang="en-US" sz="2000" dirty="0">
                <a:effectLst/>
                <a:latin typeface="Times New Roman" panose="02020603050405020304" pitchFamily="18" charset="0"/>
                <a:ea typeface="Times New Roman" panose="02020603050405020304" pitchFamily="18" charset="0"/>
              </a:rPr>
              <a:t>Trace monitoring of the transactions on AXI interface</a:t>
            </a:r>
            <a:r>
              <a:rPr lang="en-US" sz="2000" spc="5" dirty="0">
                <a:effectLst/>
                <a:latin typeface="Times New Roman" panose="02020603050405020304" pitchFamily="18" charset="0"/>
                <a:ea typeface="Times New Roman" panose="02020603050405020304" pitchFamily="18" charset="0"/>
              </a:rPr>
              <a:t> </a:t>
            </a:r>
            <a:r>
              <a:rPr lang="en-US" sz="2000" spc="-5" dirty="0">
                <a:effectLst/>
                <a:latin typeface="Times New Roman" panose="02020603050405020304" pitchFamily="18" charset="0"/>
                <a:ea typeface="Times New Roman" panose="02020603050405020304" pitchFamily="18" charset="0"/>
              </a:rPr>
              <a:t>of</a:t>
            </a:r>
            <a:r>
              <a:rPr lang="en-US" sz="2000" spc="-55" dirty="0">
                <a:effectLst/>
                <a:latin typeface="Times New Roman" panose="02020603050405020304" pitchFamily="18" charset="0"/>
                <a:ea typeface="Times New Roman" panose="02020603050405020304" pitchFamily="18" charset="0"/>
              </a:rPr>
              <a:t> </a:t>
            </a:r>
            <a:r>
              <a:rPr lang="en-US" sz="2000" spc="-5" dirty="0">
                <a:effectLst/>
                <a:latin typeface="Times New Roman" panose="02020603050405020304" pitchFamily="18" charset="0"/>
                <a:ea typeface="Times New Roman" panose="02020603050405020304" pitchFamily="18" charset="0"/>
              </a:rPr>
              <a:t>the</a:t>
            </a:r>
            <a:r>
              <a:rPr lang="en-US" sz="2000" spc="-50" dirty="0">
                <a:effectLst/>
                <a:latin typeface="Times New Roman" panose="02020603050405020304" pitchFamily="18" charset="0"/>
                <a:ea typeface="Times New Roman" panose="02020603050405020304" pitchFamily="18" charset="0"/>
              </a:rPr>
              <a:t> </a:t>
            </a:r>
            <a:r>
              <a:rPr lang="en-US" sz="2000" spc="-5" dirty="0">
                <a:effectLst/>
                <a:latin typeface="Times New Roman" panose="02020603050405020304" pitchFamily="18" charset="0"/>
                <a:ea typeface="Times New Roman" panose="02020603050405020304" pitchFamily="18" charset="0"/>
              </a:rPr>
              <a:t>interconnect</a:t>
            </a:r>
            <a:r>
              <a:rPr lang="en-US" sz="2000" spc="-50" dirty="0">
                <a:effectLst/>
                <a:latin typeface="Times New Roman" panose="02020603050405020304" pitchFamily="18" charset="0"/>
                <a:ea typeface="Times New Roman" panose="02020603050405020304" pitchFamily="18" charset="0"/>
              </a:rPr>
              <a:t> </a:t>
            </a:r>
            <a:r>
              <a:rPr lang="en-US" sz="2000" spc="-5" dirty="0">
                <a:effectLst/>
                <a:latin typeface="Times New Roman" panose="02020603050405020304" pitchFamily="18" charset="0"/>
                <a:ea typeface="Times New Roman" panose="02020603050405020304" pitchFamily="18" charset="0"/>
              </a:rPr>
              <a:t>is</a:t>
            </a:r>
            <a:r>
              <a:rPr lang="en-US" sz="2000" spc="-50" dirty="0">
                <a:effectLst/>
                <a:latin typeface="Times New Roman" panose="02020603050405020304" pitchFamily="18" charset="0"/>
                <a:ea typeface="Times New Roman" panose="02020603050405020304" pitchFamily="18" charset="0"/>
              </a:rPr>
              <a:t> </a:t>
            </a:r>
            <a:r>
              <a:rPr lang="en-US" sz="2000" spc="-5" dirty="0">
                <a:effectLst/>
                <a:latin typeface="Times New Roman" panose="02020603050405020304" pitchFamily="18" charset="0"/>
                <a:ea typeface="Times New Roman" panose="02020603050405020304" pitchFamily="18" charset="0"/>
              </a:rPr>
              <a:t>done</a:t>
            </a:r>
            <a:r>
              <a:rPr lang="en-US" sz="2000" spc="-50" dirty="0">
                <a:effectLst/>
                <a:latin typeface="Times New Roman" panose="02020603050405020304" pitchFamily="18" charset="0"/>
                <a:ea typeface="Times New Roman" panose="02020603050405020304" pitchFamily="18" charset="0"/>
              </a:rPr>
              <a:t> </a:t>
            </a:r>
            <a:r>
              <a:rPr lang="en-US" sz="2000" spc="-5" dirty="0">
                <a:effectLst/>
                <a:latin typeface="Times New Roman" panose="02020603050405020304" pitchFamily="18" charset="0"/>
                <a:ea typeface="Times New Roman" panose="02020603050405020304" pitchFamily="18" charset="0"/>
              </a:rPr>
              <a:t>by</a:t>
            </a:r>
            <a:r>
              <a:rPr lang="en-US" sz="2000" spc="-55" dirty="0">
                <a:effectLst/>
                <a:latin typeface="Times New Roman" panose="02020603050405020304" pitchFamily="18" charset="0"/>
                <a:ea typeface="Times New Roman" panose="02020603050405020304" pitchFamily="18" charset="0"/>
              </a:rPr>
              <a:t> </a:t>
            </a:r>
            <a:r>
              <a:rPr lang="en-US" sz="2000" spc="-5" dirty="0">
                <a:effectLst/>
                <a:latin typeface="Times New Roman" panose="02020603050405020304" pitchFamily="18" charset="0"/>
                <a:ea typeface="Times New Roman" panose="02020603050405020304" pitchFamily="18" charset="0"/>
              </a:rPr>
              <a:t>programming</a:t>
            </a:r>
            <a:r>
              <a:rPr lang="en-US" sz="2000" spc="-50"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different</a:t>
            </a:r>
            <a:r>
              <a:rPr lang="en-US" sz="2000" spc="-50"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operational</a:t>
            </a:r>
            <a:r>
              <a:rPr lang="en-US" sz="2000" spc="-50"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pointers</a:t>
            </a:r>
            <a:r>
              <a:rPr lang="en-US" sz="2000" spc="-50"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and</a:t>
            </a:r>
            <a:r>
              <a:rPr lang="en-US" sz="2000" spc="-50"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filters.</a:t>
            </a:r>
          </a:p>
          <a:p>
            <a:endParaRPr lang="en-US" sz="2000" dirty="0"/>
          </a:p>
        </p:txBody>
      </p:sp>
      <p:sp>
        <p:nvSpPr>
          <p:cNvPr id="3" name="Text Placeholder 2">
            <a:extLst>
              <a:ext uri="{FF2B5EF4-FFF2-40B4-BE49-F238E27FC236}">
                <a16:creationId xmlns:a16="http://schemas.microsoft.com/office/drawing/2014/main" id="{F2B6473F-FF5C-A97C-C90A-D6D9FBD40484}"/>
              </a:ext>
            </a:extLst>
          </p:cNvPr>
          <p:cNvSpPr>
            <a:spLocks noGrp="1"/>
          </p:cNvSpPr>
          <p:nvPr>
            <p:ph type="body" sz="quarter" idx="11"/>
          </p:nvPr>
        </p:nvSpPr>
        <p:spPr>
          <a:xfrm>
            <a:off x="608842" y="2894348"/>
            <a:ext cx="6699250" cy="863868"/>
          </a:xfrm>
        </p:spPr>
        <p:txBody>
          <a:bodyPr/>
          <a:lstStyle/>
          <a:p>
            <a:r>
              <a:rPr lang="en-US" b="1" dirty="0">
                <a:solidFill>
                  <a:srgbClr val="2F2F2F"/>
                </a:solidFill>
                <a:effectLst/>
                <a:uFill>
                  <a:solidFill>
                    <a:srgbClr val="2F2F2F"/>
                  </a:solidFill>
                </a:uFill>
                <a:ea typeface="Times New Roman" panose="02020603050405020304" pitchFamily="18" charset="0"/>
                <a:cs typeface="Times New Roman" panose="02020603050405020304" pitchFamily="18" charset="0"/>
              </a:rPr>
              <a:t>INTRODUCTION</a:t>
            </a:r>
            <a:endParaRPr lang="en-US" dirty="0">
              <a:effectLst/>
              <a:ea typeface="Times New Roman" panose="02020603050405020304" pitchFamily="18" charset="0"/>
            </a:endParaRPr>
          </a:p>
          <a:p>
            <a:endParaRPr lang="en-US" dirty="0"/>
          </a:p>
        </p:txBody>
      </p:sp>
      <p:sp>
        <p:nvSpPr>
          <p:cNvPr id="4" name="Text Placeholder 3">
            <a:extLst>
              <a:ext uri="{FF2B5EF4-FFF2-40B4-BE49-F238E27FC236}">
                <a16:creationId xmlns:a16="http://schemas.microsoft.com/office/drawing/2014/main" id="{C6A65D84-CEC3-605E-9835-12014650E7CB}"/>
              </a:ext>
            </a:extLst>
          </p:cNvPr>
          <p:cNvSpPr>
            <a:spLocks noGrp="1"/>
          </p:cNvSpPr>
          <p:nvPr>
            <p:ph type="body" sz="quarter" idx="19"/>
          </p:nvPr>
        </p:nvSpPr>
        <p:spPr>
          <a:xfrm>
            <a:off x="558862" y="9804173"/>
            <a:ext cx="7184846" cy="4126134"/>
          </a:xfrm>
        </p:spPr>
        <p:txBody>
          <a:bodyPr/>
          <a:lstStyle/>
          <a:p>
            <a:pPr marL="197485" marR="0">
              <a:spcBef>
                <a:spcPts val="520"/>
              </a:spcBef>
              <a:spcAft>
                <a:spcPts val="0"/>
              </a:spcAft>
            </a:pPr>
            <a:r>
              <a:rPr lang="en-US" sz="2000" b="0" dirty="0">
                <a:effectLst/>
                <a:latin typeface="Times New Roman" panose="02020603050405020304" pitchFamily="18" charset="0"/>
                <a:ea typeface="Times New Roman" panose="02020603050405020304" pitchFamily="18" charset="0"/>
              </a:rPr>
              <a:t>With</a:t>
            </a:r>
            <a:r>
              <a:rPr lang="en-US" sz="2000" b="0" spc="105" dirty="0">
                <a:effectLst/>
                <a:latin typeface="Times New Roman" panose="02020603050405020304" pitchFamily="18" charset="0"/>
                <a:ea typeface="Times New Roman" panose="02020603050405020304" pitchFamily="18" charset="0"/>
              </a:rPr>
              <a:t> </a:t>
            </a:r>
            <a:r>
              <a:rPr lang="en-US" sz="2000" b="0" dirty="0">
                <a:effectLst/>
                <a:latin typeface="Times New Roman" panose="02020603050405020304" pitchFamily="18" charset="0"/>
                <a:ea typeface="Times New Roman" panose="02020603050405020304" pitchFamily="18" charset="0"/>
              </a:rPr>
              <a:t>devices</a:t>
            </a:r>
            <a:r>
              <a:rPr lang="en-US" sz="2000" b="0" spc="105" dirty="0">
                <a:effectLst/>
                <a:latin typeface="Times New Roman" panose="02020603050405020304" pitchFamily="18" charset="0"/>
                <a:ea typeface="Times New Roman" panose="02020603050405020304" pitchFamily="18" charset="0"/>
              </a:rPr>
              <a:t> </a:t>
            </a:r>
            <a:r>
              <a:rPr lang="en-US" sz="2000" b="0" dirty="0">
                <a:effectLst/>
                <a:latin typeface="Times New Roman" panose="02020603050405020304" pitchFamily="18" charset="0"/>
                <a:ea typeface="Times New Roman" panose="02020603050405020304" pitchFamily="18" charset="0"/>
              </a:rPr>
              <a:t>getting</a:t>
            </a:r>
            <a:r>
              <a:rPr lang="en-US" sz="2000" b="0" spc="105" dirty="0">
                <a:effectLst/>
                <a:latin typeface="Times New Roman" panose="02020603050405020304" pitchFamily="18" charset="0"/>
                <a:ea typeface="Times New Roman" panose="02020603050405020304" pitchFamily="18" charset="0"/>
              </a:rPr>
              <a:t> </a:t>
            </a:r>
            <a:r>
              <a:rPr lang="en-US" sz="2000" b="0" dirty="0">
                <a:effectLst/>
                <a:latin typeface="Times New Roman" panose="02020603050405020304" pitchFamily="18" charset="0"/>
                <a:ea typeface="Times New Roman" panose="02020603050405020304" pitchFamily="18" charset="0"/>
              </a:rPr>
              <a:t>smarter</a:t>
            </a:r>
            <a:r>
              <a:rPr lang="en-US" sz="2000" b="0" spc="105" dirty="0">
                <a:effectLst/>
                <a:latin typeface="Times New Roman" panose="02020603050405020304" pitchFamily="18" charset="0"/>
                <a:ea typeface="Times New Roman" panose="02020603050405020304" pitchFamily="18" charset="0"/>
              </a:rPr>
              <a:t> </a:t>
            </a:r>
            <a:r>
              <a:rPr lang="en-US" sz="2000" b="0" dirty="0">
                <a:effectLst/>
                <a:latin typeface="Times New Roman" panose="02020603050405020304" pitchFamily="18" charset="0"/>
                <a:ea typeface="Times New Roman" panose="02020603050405020304" pitchFamily="18" charset="0"/>
              </a:rPr>
              <a:t>day</a:t>
            </a:r>
            <a:r>
              <a:rPr lang="en-US" sz="2000" b="0" spc="-275" dirty="0">
                <a:effectLst/>
                <a:latin typeface="Times New Roman" panose="02020603050405020304" pitchFamily="18" charset="0"/>
                <a:ea typeface="Times New Roman" panose="02020603050405020304" pitchFamily="18" charset="0"/>
              </a:rPr>
              <a:t> </a:t>
            </a:r>
            <a:r>
              <a:rPr lang="en-US" sz="2000" b="0" dirty="0">
                <a:effectLst/>
                <a:latin typeface="Times New Roman" panose="02020603050405020304" pitchFamily="18" charset="0"/>
                <a:ea typeface="Times New Roman" panose="02020603050405020304" pitchFamily="18" charset="0"/>
              </a:rPr>
              <a:t>by</a:t>
            </a:r>
            <a:r>
              <a:rPr lang="en-US" sz="2000" b="0" spc="-75" dirty="0">
                <a:effectLst/>
                <a:latin typeface="Times New Roman" panose="02020603050405020304" pitchFamily="18" charset="0"/>
                <a:ea typeface="Times New Roman" panose="02020603050405020304" pitchFamily="18" charset="0"/>
              </a:rPr>
              <a:t> </a:t>
            </a:r>
            <a:r>
              <a:rPr lang="en-US" sz="2000" b="0" dirty="0">
                <a:effectLst/>
                <a:latin typeface="Times New Roman" panose="02020603050405020304" pitchFamily="18" charset="0"/>
                <a:ea typeface="Times New Roman" panose="02020603050405020304" pitchFamily="18" charset="0"/>
              </a:rPr>
              <a:t>day,</a:t>
            </a:r>
            <a:r>
              <a:rPr lang="en-US" sz="2000" b="0" spc="-60" dirty="0">
                <a:effectLst/>
                <a:latin typeface="Times New Roman" panose="02020603050405020304" pitchFamily="18" charset="0"/>
                <a:ea typeface="Times New Roman" panose="02020603050405020304" pitchFamily="18" charset="0"/>
              </a:rPr>
              <a:t> </a:t>
            </a:r>
            <a:r>
              <a:rPr lang="en-US" sz="2000" b="0" dirty="0">
                <a:effectLst/>
                <a:latin typeface="Times New Roman" panose="02020603050405020304" pitchFamily="18" charset="0"/>
                <a:ea typeface="Times New Roman" panose="02020603050405020304" pitchFamily="18" charset="0"/>
              </a:rPr>
              <a:t>the</a:t>
            </a:r>
            <a:r>
              <a:rPr lang="en-US" sz="2000" b="0" spc="-70" dirty="0">
                <a:effectLst/>
                <a:latin typeface="Times New Roman" panose="02020603050405020304" pitchFamily="18" charset="0"/>
                <a:ea typeface="Times New Roman" panose="02020603050405020304" pitchFamily="18" charset="0"/>
              </a:rPr>
              <a:t> </a:t>
            </a:r>
            <a:r>
              <a:rPr lang="en-US" sz="2000" b="0" dirty="0">
                <a:effectLst/>
                <a:latin typeface="Times New Roman" panose="02020603050405020304" pitchFamily="18" charset="0"/>
                <a:ea typeface="Times New Roman" panose="02020603050405020304" pitchFamily="18" charset="0"/>
              </a:rPr>
              <a:t>complexity</a:t>
            </a:r>
            <a:r>
              <a:rPr lang="en-US" sz="2000" b="0" spc="-70" dirty="0">
                <a:effectLst/>
                <a:latin typeface="Times New Roman" panose="02020603050405020304" pitchFamily="18" charset="0"/>
                <a:ea typeface="Times New Roman" panose="02020603050405020304" pitchFamily="18" charset="0"/>
              </a:rPr>
              <a:t> </a:t>
            </a:r>
            <a:r>
              <a:rPr lang="en-US" sz="2000" b="0" dirty="0">
                <a:effectLst/>
                <a:latin typeface="Times New Roman" panose="02020603050405020304" pitchFamily="18" charset="0"/>
                <a:ea typeface="Times New Roman" panose="02020603050405020304" pitchFamily="18" charset="0"/>
              </a:rPr>
              <a:t>of</a:t>
            </a:r>
            <a:r>
              <a:rPr lang="en-US" sz="2000" b="0" spc="-70" dirty="0">
                <a:effectLst/>
                <a:latin typeface="Times New Roman" panose="02020603050405020304" pitchFamily="18" charset="0"/>
                <a:ea typeface="Times New Roman" panose="02020603050405020304" pitchFamily="18" charset="0"/>
              </a:rPr>
              <a:t> </a:t>
            </a:r>
            <a:r>
              <a:rPr lang="en-US" sz="2000" b="0" dirty="0">
                <a:effectLst/>
                <a:latin typeface="Times New Roman" panose="02020603050405020304" pitchFamily="18" charset="0"/>
                <a:ea typeface="Times New Roman" panose="02020603050405020304" pitchFamily="18" charset="0"/>
              </a:rPr>
              <a:t>operation</a:t>
            </a:r>
            <a:r>
              <a:rPr lang="en-US" sz="2000" b="0" spc="-70" dirty="0">
                <a:effectLst/>
                <a:latin typeface="Times New Roman" panose="02020603050405020304" pitchFamily="18" charset="0"/>
                <a:ea typeface="Times New Roman" panose="02020603050405020304" pitchFamily="18" charset="0"/>
              </a:rPr>
              <a:t> </a:t>
            </a:r>
            <a:r>
              <a:rPr lang="en-US" sz="2000" b="0" dirty="0">
                <a:effectLst/>
                <a:latin typeface="Times New Roman" panose="02020603050405020304" pitchFamily="18" charset="0"/>
                <a:ea typeface="Times New Roman" panose="02020603050405020304" pitchFamily="18" charset="0"/>
              </a:rPr>
              <a:t>shave</a:t>
            </a:r>
            <a:r>
              <a:rPr lang="en-US" sz="2000" b="0" spc="-75" dirty="0">
                <a:effectLst/>
                <a:latin typeface="Times New Roman" panose="02020603050405020304" pitchFamily="18" charset="0"/>
                <a:ea typeface="Times New Roman" panose="02020603050405020304" pitchFamily="18" charset="0"/>
              </a:rPr>
              <a:t> </a:t>
            </a:r>
            <a:r>
              <a:rPr lang="en-US" sz="2000" b="0" dirty="0">
                <a:effectLst/>
                <a:latin typeface="Times New Roman" panose="02020603050405020304" pitchFamily="18" charset="0"/>
                <a:ea typeface="Times New Roman" panose="02020603050405020304" pitchFamily="18" charset="0"/>
              </a:rPr>
              <a:t>gone</a:t>
            </a:r>
            <a:r>
              <a:rPr lang="en-US" sz="2000" b="0" spc="-70" dirty="0">
                <a:effectLst/>
                <a:latin typeface="Times New Roman" panose="02020603050405020304" pitchFamily="18" charset="0"/>
                <a:ea typeface="Times New Roman" panose="02020603050405020304" pitchFamily="18" charset="0"/>
              </a:rPr>
              <a:t> </a:t>
            </a:r>
            <a:r>
              <a:rPr lang="en-US" sz="2000" b="0" dirty="0">
                <a:effectLst/>
                <a:latin typeface="Times New Roman" panose="02020603050405020304" pitchFamily="18" charset="0"/>
                <a:ea typeface="Times New Roman" panose="02020603050405020304" pitchFamily="18" charset="0"/>
              </a:rPr>
              <a:t>up.</a:t>
            </a:r>
            <a:r>
              <a:rPr lang="en-US" sz="2000" b="0" spc="55" dirty="0">
                <a:effectLst/>
                <a:latin typeface="Times New Roman" panose="02020603050405020304" pitchFamily="18" charset="0"/>
                <a:ea typeface="Times New Roman" panose="02020603050405020304" pitchFamily="18" charset="0"/>
              </a:rPr>
              <a:t> </a:t>
            </a:r>
            <a:r>
              <a:rPr lang="en-US" sz="2000" b="0" dirty="0">
                <a:effectLst/>
                <a:latin typeface="Times New Roman" panose="02020603050405020304" pitchFamily="18" charset="0"/>
                <a:ea typeface="Times New Roman" panose="02020603050405020304" pitchFamily="18" charset="0"/>
              </a:rPr>
              <a:t>Interaction</a:t>
            </a:r>
            <a:r>
              <a:rPr lang="en-US" sz="2000" b="0" spc="-70" dirty="0">
                <a:effectLst/>
                <a:latin typeface="Times New Roman" panose="02020603050405020304" pitchFamily="18" charset="0"/>
                <a:ea typeface="Times New Roman" panose="02020603050405020304" pitchFamily="18" charset="0"/>
              </a:rPr>
              <a:t> </a:t>
            </a:r>
            <a:r>
              <a:rPr lang="en-US" sz="2000" b="0" dirty="0">
                <a:effectLst/>
                <a:latin typeface="Times New Roman" panose="02020603050405020304" pitchFamily="18" charset="0"/>
                <a:ea typeface="Times New Roman" panose="02020603050405020304" pitchFamily="18" charset="0"/>
              </a:rPr>
              <a:t>points</a:t>
            </a:r>
            <a:r>
              <a:rPr lang="en-US" sz="2000" b="0" spc="-70" dirty="0">
                <a:effectLst/>
                <a:latin typeface="Times New Roman" panose="02020603050405020304" pitchFamily="18" charset="0"/>
                <a:ea typeface="Times New Roman" panose="02020603050405020304" pitchFamily="18" charset="0"/>
              </a:rPr>
              <a:t> </a:t>
            </a:r>
            <a:r>
              <a:rPr lang="en-US" sz="2000" b="0" dirty="0">
                <a:effectLst/>
                <a:latin typeface="Times New Roman" panose="02020603050405020304" pitchFamily="18" charset="0"/>
                <a:ea typeface="Times New Roman" panose="02020603050405020304" pitchFamily="18" charset="0"/>
              </a:rPr>
              <a:t>with</a:t>
            </a:r>
            <a:r>
              <a:rPr lang="en-US" sz="2000" b="0" spc="-70" dirty="0">
                <a:effectLst/>
                <a:latin typeface="Times New Roman" panose="02020603050405020304" pitchFamily="18" charset="0"/>
                <a:ea typeface="Times New Roman" panose="02020603050405020304" pitchFamily="18" charset="0"/>
              </a:rPr>
              <a:t> </a:t>
            </a:r>
            <a:r>
              <a:rPr lang="en-US" sz="2000" b="0" dirty="0">
                <a:effectLst/>
                <a:latin typeface="Times New Roman" panose="02020603050405020304" pitchFamily="18" charset="0"/>
                <a:ea typeface="Times New Roman" panose="02020603050405020304" pitchFamily="18" charset="0"/>
              </a:rPr>
              <a:t>users</a:t>
            </a:r>
            <a:r>
              <a:rPr lang="en-US" sz="2000" b="0" spc="-70" dirty="0">
                <a:effectLst/>
                <a:latin typeface="Times New Roman" panose="02020603050405020304" pitchFamily="18" charset="0"/>
                <a:ea typeface="Times New Roman" panose="02020603050405020304" pitchFamily="18" charset="0"/>
              </a:rPr>
              <a:t> have </a:t>
            </a:r>
            <a:r>
              <a:rPr lang="en-US" sz="2000" spc="-275" dirty="0">
                <a:latin typeface="Times New Roman" panose="02020603050405020304" pitchFamily="18" charset="0"/>
                <a:ea typeface="Times New Roman" panose="02020603050405020304" pitchFamily="18" charset="0"/>
              </a:rPr>
              <a:t> </a:t>
            </a:r>
            <a:r>
              <a:rPr lang="en-US" sz="2000" b="0" dirty="0">
                <a:effectLst/>
                <a:latin typeface="Times New Roman" panose="02020603050405020304" pitchFamily="18" charset="0"/>
                <a:ea typeface="Times New Roman" panose="02020603050405020304" pitchFamily="18" charset="0"/>
              </a:rPr>
              <a:t>increased.</a:t>
            </a:r>
            <a:r>
              <a:rPr lang="en-US" sz="2000" b="0" spc="5" dirty="0">
                <a:effectLst/>
                <a:latin typeface="Times New Roman" panose="02020603050405020304" pitchFamily="18" charset="0"/>
                <a:ea typeface="Times New Roman" panose="02020603050405020304" pitchFamily="18" charset="0"/>
              </a:rPr>
              <a:t> </a:t>
            </a:r>
            <a:r>
              <a:rPr lang="en-US" sz="2000" b="0" dirty="0">
                <a:effectLst/>
                <a:latin typeface="Times New Roman" panose="02020603050405020304" pitchFamily="18" charset="0"/>
                <a:ea typeface="Times New Roman" panose="02020603050405020304" pitchFamily="18" charset="0"/>
              </a:rPr>
              <a:t>Some IoT based smart devices now continuously collect</a:t>
            </a:r>
            <a:r>
              <a:rPr lang="en-US" sz="2000" b="0" spc="5" dirty="0">
                <a:effectLst/>
                <a:latin typeface="Times New Roman" panose="02020603050405020304" pitchFamily="18" charset="0"/>
                <a:ea typeface="Times New Roman" panose="02020603050405020304" pitchFamily="18" charset="0"/>
              </a:rPr>
              <a:t> </a:t>
            </a:r>
            <a:r>
              <a:rPr lang="en-US" sz="2000" b="0" dirty="0">
                <a:effectLst/>
                <a:latin typeface="Times New Roman" panose="02020603050405020304" pitchFamily="18" charset="0"/>
                <a:ea typeface="Times New Roman" panose="02020603050405020304" pitchFamily="18" charset="0"/>
              </a:rPr>
              <a:t>and</a:t>
            </a:r>
            <a:r>
              <a:rPr lang="en-US" sz="2000" b="0" spc="95" dirty="0">
                <a:effectLst/>
                <a:latin typeface="Times New Roman" panose="02020603050405020304" pitchFamily="18" charset="0"/>
                <a:ea typeface="Times New Roman" panose="02020603050405020304" pitchFamily="18" charset="0"/>
              </a:rPr>
              <a:t> </a:t>
            </a:r>
            <a:r>
              <a:rPr lang="en-US" sz="2000" b="0" dirty="0">
                <a:effectLst/>
                <a:latin typeface="Times New Roman" panose="02020603050405020304" pitchFamily="18" charset="0"/>
                <a:ea typeface="Times New Roman" panose="02020603050405020304" pitchFamily="18" charset="0"/>
              </a:rPr>
              <a:t>process</a:t>
            </a:r>
            <a:r>
              <a:rPr lang="en-US" sz="2000" b="0" spc="95" dirty="0">
                <a:effectLst/>
                <a:latin typeface="Times New Roman" panose="02020603050405020304" pitchFamily="18" charset="0"/>
                <a:ea typeface="Times New Roman" panose="02020603050405020304" pitchFamily="18" charset="0"/>
              </a:rPr>
              <a:t> </a:t>
            </a:r>
            <a:r>
              <a:rPr lang="en-US" sz="2000" b="0" dirty="0">
                <a:effectLst/>
                <a:latin typeface="Times New Roman" panose="02020603050405020304" pitchFamily="18" charset="0"/>
                <a:ea typeface="Times New Roman" panose="02020603050405020304" pitchFamily="18" charset="0"/>
              </a:rPr>
              <a:t>information.</a:t>
            </a:r>
            <a:endParaRPr lang="en-US" sz="2000" b="1" dirty="0">
              <a:effectLst/>
              <a:latin typeface="Times New Roman" panose="02020603050405020304" pitchFamily="18" charset="0"/>
              <a:ea typeface="Times New Roman" panose="02020603050405020304" pitchFamily="18" charset="0"/>
            </a:endParaRPr>
          </a:p>
          <a:p>
            <a:pPr marL="342900" marR="0" lvl="0" indent="-342900">
              <a:spcBef>
                <a:spcPts val="520"/>
              </a:spcBef>
              <a:spcAft>
                <a:spcPts val="0"/>
              </a:spcAft>
              <a:buFont typeface="Symbol" panose="05050102010706020507" pitchFamily="18" charset="2"/>
              <a:buChar char=""/>
            </a:pPr>
            <a:r>
              <a:rPr lang="en-US" sz="2000" b="0" dirty="0">
                <a:effectLst/>
                <a:latin typeface="Times New Roman" panose="02020603050405020304" pitchFamily="18" charset="0"/>
                <a:ea typeface="Times New Roman" panose="02020603050405020304" pitchFamily="18" charset="0"/>
              </a:rPr>
              <a:t>Reduction in available verification time</a:t>
            </a:r>
            <a:endParaRPr lang="en-US" sz="2000" b="1" dirty="0">
              <a:effectLst/>
              <a:latin typeface="Times New Roman" panose="02020603050405020304" pitchFamily="18" charset="0"/>
              <a:ea typeface="Times New Roman" panose="02020603050405020304" pitchFamily="18" charset="0"/>
            </a:endParaRPr>
          </a:p>
          <a:p>
            <a:pPr marL="342900" marR="0" lvl="0" indent="-342900">
              <a:spcBef>
                <a:spcPts val="520"/>
              </a:spcBef>
              <a:spcAft>
                <a:spcPts val="0"/>
              </a:spcAft>
              <a:buFont typeface="Symbol" panose="05050102010706020507" pitchFamily="18" charset="2"/>
              <a:buChar char=""/>
            </a:pPr>
            <a:r>
              <a:rPr lang="en-US" sz="2000" b="0" dirty="0">
                <a:effectLst/>
                <a:latin typeface="Times New Roman" panose="02020603050405020304" pitchFamily="18" charset="0"/>
                <a:ea typeface="Times New Roman" panose="02020603050405020304" pitchFamily="18" charset="0"/>
              </a:rPr>
              <a:t>Wrongly capturing specifications</a:t>
            </a:r>
            <a:endParaRPr lang="en-US" sz="2000" b="1" dirty="0">
              <a:effectLst/>
              <a:latin typeface="Times New Roman" panose="02020603050405020304" pitchFamily="18" charset="0"/>
              <a:ea typeface="Times New Roman" panose="02020603050405020304" pitchFamily="18" charset="0"/>
            </a:endParaRPr>
          </a:p>
          <a:p>
            <a:pPr marL="342900" marR="0" lvl="0" indent="-342900">
              <a:spcBef>
                <a:spcPts val="520"/>
              </a:spcBef>
              <a:spcAft>
                <a:spcPts val="0"/>
              </a:spcAft>
              <a:buFont typeface="Symbol" panose="05050102010706020507" pitchFamily="18" charset="2"/>
              <a:buChar char=""/>
            </a:pPr>
            <a:r>
              <a:rPr lang="en-US" sz="2000" b="0" dirty="0">
                <a:effectLst/>
                <a:latin typeface="Times New Roman" panose="02020603050405020304" pitchFamily="18" charset="0"/>
                <a:ea typeface="Times New Roman" panose="02020603050405020304" pitchFamily="18" charset="0"/>
              </a:rPr>
              <a:t>Usage scenarios for Devices</a:t>
            </a:r>
            <a:endParaRPr lang="en-US" sz="2000" b="1" dirty="0">
              <a:effectLst/>
              <a:latin typeface="Times New Roman" panose="02020603050405020304" pitchFamily="18" charset="0"/>
              <a:ea typeface="Times New Roman" panose="02020603050405020304" pitchFamily="18" charset="0"/>
            </a:endParaRPr>
          </a:p>
          <a:p>
            <a:pPr marL="342900" marR="0" lvl="0" indent="-342900">
              <a:spcBef>
                <a:spcPts val="520"/>
              </a:spcBef>
              <a:spcAft>
                <a:spcPts val="0"/>
              </a:spcAft>
              <a:buFont typeface="Symbol" panose="05050102010706020507" pitchFamily="18" charset="2"/>
              <a:buChar char=""/>
            </a:pPr>
            <a:r>
              <a:rPr lang="en-US" sz="2000" b="0" dirty="0">
                <a:effectLst/>
                <a:latin typeface="Times New Roman" panose="02020603050405020304" pitchFamily="18" charset="0"/>
                <a:ea typeface="Times New Roman" panose="02020603050405020304" pitchFamily="18" charset="0"/>
              </a:rPr>
              <a:t>Power consumption of devices</a:t>
            </a:r>
            <a:endParaRPr lang="en-US" sz="2000" b="1" dirty="0">
              <a:effectLst/>
              <a:latin typeface="Times New Roman" panose="02020603050405020304" pitchFamily="18" charset="0"/>
              <a:ea typeface="Times New Roman" panose="02020603050405020304" pitchFamily="18" charset="0"/>
            </a:endParaRPr>
          </a:p>
          <a:p>
            <a:pPr marL="342900" marR="0" lvl="0" indent="-342900">
              <a:spcBef>
                <a:spcPts val="520"/>
              </a:spcBef>
              <a:spcAft>
                <a:spcPts val="0"/>
              </a:spcAft>
              <a:buFont typeface="Symbol" panose="05050102010706020507" pitchFamily="18" charset="2"/>
              <a:buChar char=""/>
            </a:pPr>
            <a:r>
              <a:rPr lang="en-US" sz="2000" b="0" dirty="0">
                <a:effectLst/>
                <a:latin typeface="Times New Roman" panose="02020603050405020304" pitchFamily="18" charset="0"/>
                <a:ea typeface="Times New Roman" panose="02020603050405020304" pitchFamily="18" charset="0"/>
              </a:rPr>
              <a:t>Security</a:t>
            </a:r>
            <a:endParaRPr lang="en-US" sz="2000" b="1" dirty="0">
              <a:effectLst/>
              <a:latin typeface="Times New Roman" panose="02020603050405020304" pitchFamily="18" charset="0"/>
              <a:ea typeface="Times New Roman" panose="02020603050405020304" pitchFamily="18" charset="0"/>
            </a:endParaRPr>
          </a:p>
          <a:p>
            <a:pPr marL="342900" marR="0" lvl="0" indent="-342900">
              <a:spcBef>
                <a:spcPts val="520"/>
              </a:spcBef>
              <a:spcAft>
                <a:spcPts val="0"/>
              </a:spcAft>
              <a:buFont typeface="Symbol" panose="05050102010706020507" pitchFamily="18" charset="2"/>
              <a:buChar char=""/>
            </a:pPr>
            <a:r>
              <a:rPr lang="en-US" sz="2000" b="0" dirty="0">
                <a:effectLst/>
                <a:latin typeface="Times New Roman" panose="02020603050405020304" pitchFamily="18" charset="0"/>
                <a:ea typeface="Times New Roman" panose="02020603050405020304" pitchFamily="18" charset="0"/>
              </a:rPr>
              <a:t>Co-verification of hardware and software</a:t>
            </a:r>
            <a:endParaRPr lang="en-US" sz="2000" b="1" dirty="0">
              <a:effectLst/>
              <a:latin typeface="Times New Roman" panose="02020603050405020304" pitchFamily="18" charset="0"/>
              <a:ea typeface="Times New Roman" panose="02020603050405020304" pitchFamily="18" charset="0"/>
            </a:endParaRPr>
          </a:p>
          <a:p>
            <a:pPr marL="342900" marR="0" lvl="0" indent="-342900">
              <a:spcBef>
                <a:spcPts val="520"/>
              </a:spcBef>
              <a:spcAft>
                <a:spcPts val="0"/>
              </a:spcAft>
              <a:buFont typeface="Symbol" panose="05050102010706020507" pitchFamily="18" charset="2"/>
              <a:buChar char=""/>
            </a:pPr>
            <a:r>
              <a:rPr lang="en-US" sz="2000" b="0" dirty="0">
                <a:effectLst/>
                <a:latin typeface="Times New Roman" panose="02020603050405020304" pitchFamily="18" charset="0"/>
                <a:ea typeface="Times New Roman" panose="02020603050405020304" pitchFamily="18" charset="0"/>
              </a:rPr>
              <a:t>Analogue -digital amalgamation</a:t>
            </a:r>
            <a:endParaRPr lang="en-US" sz="2000" b="1" dirty="0">
              <a:effectLst/>
              <a:latin typeface="Times New Roman" panose="02020603050405020304" pitchFamily="18" charset="0"/>
              <a:ea typeface="Times New Roman" panose="02020603050405020304" pitchFamily="18" charset="0"/>
            </a:endParaRPr>
          </a:p>
        </p:txBody>
      </p:sp>
      <p:sp>
        <p:nvSpPr>
          <p:cNvPr id="5" name="Text Placeholder 4">
            <a:extLst>
              <a:ext uri="{FF2B5EF4-FFF2-40B4-BE49-F238E27FC236}">
                <a16:creationId xmlns:a16="http://schemas.microsoft.com/office/drawing/2014/main" id="{4872DFF7-3D8A-36CF-B7F1-050BBDEA9A49}"/>
              </a:ext>
            </a:extLst>
          </p:cNvPr>
          <p:cNvSpPr>
            <a:spLocks noGrp="1"/>
          </p:cNvSpPr>
          <p:nvPr>
            <p:ph type="body" sz="quarter" idx="20"/>
          </p:nvPr>
        </p:nvSpPr>
        <p:spPr>
          <a:xfrm>
            <a:off x="325729" y="9397596"/>
            <a:ext cx="6700308" cy="1277506"/>
          </a:xfrm>
        </p:spPr>
        <p:txBody>
          <a:bodyPr/>
          <a:lstStyle/>
          <a:p>
            <a:r>
              <a:rPr lang="en-US" b="1" u="sng" dirty="0">
                <a:effectLst/>
                <a:ea typeface="Times New Roman" panose="02020603050405020304" pitchFamily="18" charset="0"/>
              </a:rPr>
              <a:t>Challenges</a:t>
            </a:r>
            <a:r>
              <a:rPr lang="en-US" b="1" u="sng" spc="75" dirty="0">
                <a:effectLst/>
                <a:ea typeface="Times New Roman" panose="02020603050405020304" pitchFamily="18" charset="0"/>
              </a:rPr>
              <a:t> </a:t>
            </a:r>
            <a:r>
              <a:rPr lang="en-US" b="1" u="sng" dirty="0">
                <a:effectLst/>
                <a:ea typeface="Times New Roman" panose="02020603050405020304" pitchFamily="18" charset="0"/>
              </a:rPr>
              <a:t>in</a:t>
            </a:r>
            <a:r>
              <a:rPr lang="en-US" b="1" u="sng" spc="80" dirty="0">
                <a:effectLst/>
                <a:ea typeface="Times New Roman" panose="02020603050405020304" pitchFamily="18" charset="0"/>
              </a:rPr>
              <a:t> </a:t>
            </a:r>
            <a:r>
              <a:rPr lang="en-US" b="1" u="sng" dirty="0">
                <a:effectLst/>
                <a:ea typeface="Times New Roman" panose="02020603050405020304" pitchFamily="18" charset="0"/>
              </a:rPr>
              <a:t>verification</a:t>
            </a:r>
            <a:endParaRPr lang="en-US" dirty="0">
              <a:effectLst/>
              <a:ea typeface="Times New Roman" panose="02020603050405020304" pitchFamily="18" charset="0"/>
            </a:endParaRPr>
          </a:p>
          <a:p>
            <a:endParaRPr lang="en-US" dirty="0"/>
          </a:p>
          <a:p>
            <a:endParaRPr lang="en-US" dirty="0"/>
          </a:p>
        </p:txBody>
      </p:sp>
      <p:sp>
        <p:nvSpPr>
          <p:cNvPr id="7" name="Text Placeholder 6">
            <a:extLst>
              <a:ext uri="{FF2B5EF4-FFF2-40B4-BE49-F238E27FC236}">
                <a16:creationId xmlns:a16="http://schemas.microsoft.com/office/drawing/2014/main" id="{516F40A4-6F47-03E0-02BA-0F493B530D97}"/>
              </a:ext>
            </a:extLst>
          </p:cNvPr>
          <p:cNvSpPr>
            <a:spLocks noGrp="1"/>
          </p:cNvSpPr>
          <p:nvPr>
            <p:ph type="body" sz="quarter" idx="22"/>
          </p:nvPr>
        </p:nvSpPr>
        <p:spPr>
          <a:xfrm>
            <a:off x="21997068" y="2833628"/>
            <a:ext cx="6699250" cy="474850"/>
          </a:xfrm>
        </p:spPr>
        <p:txBody>
          <a:bodyPr/>
          <a:lstStyle/>
          <a:p>
            <a:r>
              <a:rPr lang="en-US" sz="2400" dirty="0">
                <a:effectLst/>
                <a:ea typeface="SimSun" panose="02010600030101010101" pitchFamily="2" charset="-122"/>
                <a:cs typeface="CMBX12"/>
              </a:rPr>
              <a:t>SOC </a:t>
            </a:r>
            <a:r>
              <a:rPr lang="en-US" dirty="0">
                <a:effectLst/>
                <a:ea typeface="SimSun" panose="02010600030101010101" pitchFamily="2" charset="-122"/>
                <a:cs typeface="CMBX12"/>
              </a:rPr>
              <a:t>Architecture</a:t>
            </a:r>
            <a:endParaRPr lang="en-US" dirty="0"/>
          </a:p>
        </p:txBody>
      </p:sp>
      <p:sp>
        <p:nvSpPr>
          <p:cNvPr id="9" name="Text Placeholder 8">
            <a:extLst>
              <a:ext uri="{FF2B5EF4-FFF2-40B4-BE49-F238E27FC236}">
                <a16:creationId xmlns:a16="http://schemas.microsoft.com/office/drawing/2014/main" id="{907BF3C6-7472-D8D7-74BD-C6BFA3CEF204}"/>
              </a:ext>
            </a:extLst>
          </p:cNvPr>
          <p:cNvSpPr>
            <a:spLocks noGrp="1"/>
          </p:cNvSpPr>
          <p:nvPr>
            <p:ph type="body" sz="quarter" idx="24"/>
          </p:nvPr>
        </p:nvSpPr>
        <p:spPr>
          <a:xfrm>
            <a:off x="7802088" y="2915686"/>
            <a:ext cx="13656624" cy="893426"/>
          </a:xfrm>
        </p:spPr>
        <p:txBody>
          <a:bodyPr/>
          <a:lstStyle/>
          <a:p>
            <a:r>
              <a:rPr lang="en-US" b="1" dirty="0">
                <a:solidFill>
                  <a:srgbClr val="000000"/>
                </a:solidFill>
                <a:effectLst/>
                <a:ea typeface="Times New Roman" panose="02020603050405020304" pitchFamily="18" charset="0"/>
                <a:cs typeface="Times New Roman" panose="02020603050405020304" pitchFamily="18" charset="0"/>
              </a:rPr>
              <a:t>Results</a:t>
            </a:r>
          </a:p>
          <a:p>
            <a:endParaRPr lang="en-US" sz="2400" dirty="0"/>
          </a:p>
        </p:txBody>
      </p:sp>
      <p:sp>
        <p:nvSpPr>
          <p:cNvPr id="10" name="Text Placeholder 9">
            <a:extLst>
              <a:ext uri="{FF2B5EF4-FFF2-40B4-BE49-F238E27FC236}">
                <a16:creationId xmlns:a16="http://schemas.microsoft.com/office/drawing/2014/main" id="{8C134D75-205A-B16B-1FDD-07849B2ECCFA}"/>
              </a:ext>
            </a:extLst>
          </p:cNvPr>
          <p:cNvSpPr>
            <a:spLocks noGrp="1"/>
          </p:cNvSpPr>
          <p:nvPr>
            <p:ph type="body" sz="quarter" idx="25"/>
          </p:nvPr>
        </p:nvSpPr>
        <p:spPr>
          <a:xfrm>
            <a:off x="558862" y="13707973"/>
            <a:ext cx="6467175" cy="1257822"/>
          </a:xfrm>
        </p:spPr>
        <p:txBody>
          <a:bodyPr/>
          <a:lstStyle/>
          <a:p>
            <a:pPr algn="ctr"/>
            <a:r>
              <a:rPr lang="en-US" sz="2000" u="sng" dirty="0"/>
              <a:t>Latest </a:t>
            </a:r>
            <a:r>
              <a:rPr lang="en-US" dirty="0"/>
              <a:t>Trends</a:t>
            </a:r>
            <a:r>
              <a:rPr lang="en-US" sz="2400" dirty="0"/>
              <a:t> </a:t>
            </a:r>
            <a:r>
              <a:rPr lang="en-US" sz="2000" u="sng" dirty="0"/>
              <a:t>in verification</a:t>
            </a:r>
          </a:p>
          <a:p>
            <a:pPr algn="ctr"/>
            <a:endParaRPr lang="en-US" sz="2000" u="sng" dirty="0">
              <a:latin typeface="Times New Roman" panose="02020603050405020304" pitchFamily="18" charset="0"/>
              <a:cs typeface="Times New Roman" panose="02020603050405020304" pitchFamily="18" charset="0"/>
            </a:endParaRPr>
          </a:p>
          <a:p>
            <a:endParaRPr lang="en-US" dirty="0"/>
          </a:p>
        </p:txBody>
      </p:sp>
      <p:sp>
        <p:nvSpPr>
          <p:cNvPr id="11" name="Text Placeholder 10">
            <a:extLst>
              <a:ext uri="{FF2B5EF4-FFF2-40B4-BE49-F238E27FC236}">
                <a16:creationId xmlns:a16="http://schemas.microsoft.com/office/drawing/2014/main" id="{40873F7F-4662-9DA6-EF28-1B64AACA56DE}"/>
              </a:ext>
            </a:extLst>
          </p:cNvPr>
          <p:cNvSpPr>
            <a:spLocks noGrp="1"/>
          </p:cNvSpPr>
          <p:nvPr>
            <p:ph type="body" sz="quarter" idx="26"/>
          </p:nvPr>
        </p:nvSpPr>
        <p:spPr>
          <a:xfrm>
            <a:off x="551224" y="14173950"/>
            <a:ext cx="6467175" cy="2092295"/>
          </a:xfrm>
        </p:spPr>
        <p:txBody>
          <a:bodyPr/>
          <a:lstStyle/>
          <a:p>
            <a:pPr marL="342900" indent="-342900">
              <a:buFont typeface="Arial" panose="020B0604020202020204" pitchFamily="34" charset="0"/>
              <a:buChar char="•"/>
            </a:pPr>
            <a:r>
              <a:rPr lang="en-US" sz="2000" dirty="0"/>
              <a:t>Simulation</a:t>
            </a:r>
          </a:p>
          <a:p>
            <a:pPr marL="342900" indent="-342900">
              <a:buFont typeface="Arial" panose="020B0604020202020204" pitchFamily="34" charset="0"/>
              <a:buChar char="•"/>
            </a:pPr>
            <a:r>
              <a:rPr lang="en-US" sz="2000" dirty="0"/>
              <a:t>Mixed signal verification </a:t>
            </a:r>
          </a:p>
          <a:p>
            <a:pPr marL="342900" indent="-342900">
              <a:buFont typeface="Arial" panose="020B0604020202020204" pitchFamily="34" charset="0"/>
              <a:buChar char="•"/>
            </a:pPr>
            <a:r>
              <a:rPr lang="en-US" sz="2000" dirty="0"/>
              <a:t>Verification and Power dependencies</a:t>
            </a:r>
          </a:p>
          <a:p>
            <a:pPr marL="342900" indent="-342900">
              <a:buFont typeface="Arial" panose="020B0604020202020204" pitchFamily="34" charset="0"/>
              <a:buChar char="•"/>
            </a:pPr>
            <a:r>
              <a:rPr lang="en-US" sz="2000" dirty="0"/>
              <a:t>Data Analytics </a:t>
            </a:r>
          </a:p>
          <a:p>
            <a:pPr marL="342900" indent="-342900">
              <a:buFont typeface="Arial" panose="020B0604020202020204" pitchFamily="34" charset="0"/>
              <a:buChar char="•"/>
            </a:pPr>
            <a:r>
              <a:rPr lang="en-US" sz="2000" dirty="0"/>
              <a:t>Checking inter-connectivity</a:t>
            </a:r>
          </a:p>
        </p:txBody>
      </p:sp>
      <p:sp>
        <p:nvSpPr>
          <p:cNvPr id="14" name="Text Placeholder 13">
            <a:extLst>
              <a:ext uri="{FF2B5EF4-FFF2-40B4-BE49-F238E27FC236}">
                <a16:creationId xmlns:a16="http://schemas.microsoft.com/office/drawing/2014/main" id="{54E5C609-997B-08E5-EEC5-8E7093764D7F}"/>
              </a:ext>
            </a:extLst>
          </p:cNvPr>
          <p:cNvSpPr>
            <a:spLocks noGrp="1"/>
          </p:cNvSpPr>
          <p:nvPr>
            <p:ph type="body" sz="quarter" idx="29"/>
          </p:nvPr>
        </p:nvSpPr>
        <p:spPr>
          <a:xfrm>
            <a:off x="22017729" y="9330035"/>
            <a:ext cx="6698012" cy="863868"/>
          </a:xfrm>
        </p:spPr>
        <p:txBody>
          <a:bodyPr/>
          <a:lstStyle/>
          <a:p>
            <a:r>
              <a:rPr lang="en-US" b="1" dirty="0">
                <a:solidFill>
                  <a:srgbClr val="000000"/>
                </a:solidFill>
                <a:effectLst/>
                <a:ea typeface="Times New Roman" panose="02020603050405020304" pitchFamily="18" charset="0"/>
                <a:cs typeface="Times New Roman" panose="02020603050405020304" pitchFamily="18" charset="0"/>
              </a:rPr>
              <a:t>REFERENCES</a:t>
            </a:r>
          </a:p>
          <a:p>
            <a:endParaRPr lang="en-US" dirty="0"/>
          </a:p>
        </p:txBody>
      </p:sp>
      <p:sp>
        <p:nvSpPr>
          <p:cNvPr id="15" name="Text Placeholder 14">
            <a:extLst>
              <a:ext uri="{FF2B5EF4-FFF2-40B4-BE49-F238E27FC236}">
                <a16:creationId xmlns:a16="http://schemas.microsoft.com/office/drawing/2014/main" id="{5B22DBA1-B4F5-4180-1B01-6EBDC25AA07E}"/>
              </a:ext>
            </a:extLst>
          </p:cNvPr>
          <p:cNvSpPr>
            <a:spLocks noGrp="1"/>
          </p:cNvSpPr>
          <p:nvPr>
            <p:ph type="body" sz="quarter" idx="30"/>
          </p:nvPr>
        </p:nvSpPr>
        <p:spPr>
          <a:xfrm>
            <a:off x="21940958" y="9958816"/>
            <a:ext cx="6698012" cy="7157990"/>
          </a:xfrm>
        </p:spPr>
        <p:txBody>
          <a:bodyPr/>
          <a:lstStyle/>
          <a:p>
            <a:pPr marL="285750" indent="-285750">
              <a:buFont typeface="Arial" panose="020B0604020202020204" pitchFamily="34" charset="0"/>
              <a:buChar char="•"/>
            </a:pPr>
            <a:r>
              <a:rPr lang="en-US" sz="2000" dirty="0" err="1">
                <a:solidFill>
                  <a:srgbClr val="222222"/>
                </a:solidFill>
                <a:effectLst/>
                <a:ea typeface="SimSun" panose="02010600030101010101" pitchFamily="2" charset="-122"/>
              </a:rPr>
              <a:t>Najm</a:t>
            </a:r>
            <a:r>
              <a:rPr lang="en-US" sz="2000" dirty="0">
                <a:solidFill>
                  <a:srgbClr val="222222"/>
                </a:solidFill>
                <a:effectLst/>
                <a:ea typeface="SimSun" panose="02010600030101010101" pitchFamily="2" charset="-122"/>
              </a:rPr>
              <a:t>, Farid, and Jay Abraham. "Accounting for very deep sub-micron effects in silicon models." </a:t>
            </a:r>
            <a:r>
              <a:rPr lang="en-US" sz="2000" i="1" dirty="0" err="1">
                <a:solidFill>
                  <a:srgbClr val="222222"/>
                </a:solidFill>
                <a:effectLst/>
                <a:ea typeface="SimSun" panose="02010600030101010101" pitchFamily="2" charset="-122"/>
              </a:rPr>
              <a:t>EEdesign</a:t>
            </a:r>
            <a:r>
              <a:rPr lang="en-US" sz="2000" i="1" dirty="0">
                <a:solidFill>
                  <a:srgbClr val="222222"/>
                </a:solidFill>
                <a:effectLst/>
                <a:ea typeface="SimSun" panose="02010600030101010101" pitchFamily="2" charset="-122"/>
              </a:rPr>
              <a:t> Magazine</a:t>
            </a:r>
            <a:r>
              <a:rPr lang="en-US" sz="2000" dirty="0">
                <a:solidFill>
                  <a:srgbClr val="222222"/>
                </a:solidFill>
                <a:effectLst/>
                <a:ea typeface="SimSun" panose="02010600030101010101" pitchFamily="2" charset="-122"/>
              </a:rPr>
              <a:t> (2001).</a:t>
            </a:r>
          </a:p>
          <a:p>
            <a:pPr marL="285750" indent="-285750">
              <a:buFont typeface="Arial" panose="020B0604020202020204" pitchFamily="34" charset="0"/>
              <a:buChar char="•"/>
            </a:pPr>
            <a:r>
              <a:rPr lang="en-US" sz="2000" dirty="0" err="1">
                <a:solidFill>
                  <a:srgbClr val="222222"/>
                </a:solidFill>
                <a:effectLst/>
                <a:ea typeface="SimSun" panose="02010600030101010101" pitchFamily="2" charset="-122"/>
              </a:rPr>
              <a:t>Tuomi</a:t>
            </a:r>
            <a:r>
              <a:rPr lang="en-US" sz="2000" dirty="0">
                <a:solidFill>
                  <a:srgbClr val="222222"/>
                </a:solidFill>
                <a:effectLst/>
                <a:ea typeface="SimSun" panose="02010600030101010101" pitchFamily="2" charset="-122"/>
              </a:rPr>
              <a:t>, </a:t>
            </a:r>
            <a:r>
              <a:rPr lang="en-US" sz="2000" dirty="0" err="1">
                <a:solidFill>
                  <a:srgbClr val="222222"/>
                </a:solidFill>
                <a:effectLst/>
                <a:ea typeface="SimSun" panose="02010600030101010101" pitchFamily="2" charset="-122"/>
              </a:rPr>
              <a:t>Ilkka</a:t>
            </a:r>
            <a:r>
              <a:rPr lang="en-US" sz="2000" dirty="0">
                <a:solidFill>
                  <a:srgbClr val="222222"/>
                </a:solidFill>
                <a:effectLst/>
                <a:ea typeface="SimSun" panose="02010600030101010101" pitchFamily="2" charset="-122"/>
              </a:rPr>
              <a:t>. "The lives and death of Moore's Law." </a:t>
            </a:r>
            <a:r>
              <a:rPr lang="en-US" sz="2000" i="1" dirty="0">
                <a:solidFill>
                  <a:srgbClr val="222222"/>
                </a:solidFill>
                <a:effectLst/>
                <a:ea typeface="SimSun" panose="02010600030101010101" pitchFamily="2" charset="-122"/>
              </a:rPr>
              <a:t>First Monday</a:t>
            </a:r>
            <a:r>
              <a:rPr lang="en-US" sz="2000" dirty="0">
                <a:solidFill>
                  <a:srgbClr val="222222"/>
                </a:solidFill>
                <a:effectLst/>
                <a:ea typeface="SimSun" panose="02010600030101010101" pitchFamily="2" charset="-122"/>
              </a:rPr>
              <a:t> (2002).</a:t>
            </a:r>
          </a:p>
          <a:p>
            <a:pPr marL="285750" indent="-285750">
              <a:buFont typeface="Arial" panose="020B0604020202020204" pitchFamily="34" charset="0"/>
              <a:buChar char="•"/>
            </a:pPr>
            <a:r>
              <a:rPr lang="en-US" sz="2000" dirty="0">
                <a:solidFill>
                  <a:srgbClr val="222222"/>
                </a:solidFill>
                <a:effectLst/>
                <a:ea typeface="SimSun" panose="02010600030101010101" pitchFamily="2" charset="-122"/>
              </a:rPr>
              <a:t>Xilinx (2017), ‘Zynq-7000 all programmable soc data.</a:t>
            </a:r>
          </a:p>
          <a:p>
            <a:pPr marL="285750" indent="-285750">
              <a:buFont typeface="Arial" panose="020B0604020202020204" pitchFamily="34" charset="0"/>
              <a:buChar char="•"/>
            </a:pPr>
            <a:r>
              <a:rPr lang="en-US" sz="2000" dirty="0">
                <a:solidFill>
                  <a:srgbClr val="000000"/>
                </a:solidFill>
                <a:effectLst/>
                <a:ea typeface="SimSun" panose="02010600030101010101" pitchFamily="2" charset="-122"/>
              </a:rPr>
              <a:t>P. Ghosh and R. Srivastava, “Case Study: SoC Performance Verification and Static Verification of RTL Parameters,” IEEE Proc 20th International Workshop on Microprocessor/SoC Test, Security and Verification (MTV), pp. 65–72, 2019.</a:t>
            </a:r>
          </a:p>
          <a:p>
            <a:pPr marL="285750" indent="-285750">
              <a:buFont typeface="Arial" panose="020B0604020202020204" pitchFamily="34" charset="0"/>
              <a:buChar char="•"/>
            </a:pPr>
            <a:r>
              <a:rPr lang="en-US" sz="2000" dirty="0" err="1">
                <a:solidFill>
                  <a:srgbClr val="222222"/>
                </a:solidFill>
                <a:effectLst/>
                <a:ea typeface="SimSun" panose="02010600030101010101" pitchFamily="2" charset="-122"/>
              </a:rPr>
              <a:t>Noguera</a:t>
            </a:r>
            <a:r>
              <a:rPr lang="en-US" sz="2000" dirty="0">
                <a:solidFill>
                  <a:srgbClr val="222222"/>
                </a:solidFill>
                <a:effectLst/>
                <a:ea typeface="SimSun" panose="02010600030101010101" pitchFamily="2" charset="-122"/>
              </a:rPr>
              <a:t>, </a:t>
            </a:r>
            <a:r>
              <a:rPr lang="en-US" sz="2000" dirty="0" err="1">
                <a:solidFill>
                  <a:srgbClr val="222222"/>
                </a:solidFill>
                <a:effectLst/>
                <a:ea typeface="SimSun" panose="02010600030101010101" pitchFamily="2" charset="-122"/>
              </a:rPr>
              <a:t>Juanjo</a:t>
            </a:r>
            <a:r>
              <a:rPr lang="en-US" sz="2000" dirty="0">
                <a:solidFill>
                  <a:srgbClr val="222222"/>
                </a:solidFill>
                <a:effectLst/>
                <a:ea typeface="SimSun" panose="02010600030101010101" pitchFamily="2" charset="-122"/>
              </a:rPr>
              <a:t>, and Rosa M. </a:t>
            </a:r>
            <a:r>
              <a:rPr lang="en-US" sz="2000" dirty="0" err="1">
                <a:solidFill>
                  <a:srgbClr val="222222"/>
                </a:solidFill>
                <a:effectLst/>
                <a:ea typeface="SimSun" panose="02010600030101010101" pitchFamily="2" charset="-122"/>
              </a:rPr>
              <a:t>Badia</a:t>
            </a:r>
            <a:r>
              <a:rPr lang="en-US" sz="2000" dirty="0">
                <a:solidFill>
                  <a:srgbClr val="222222"/>
                </a:solidFill>
                <a:effectLst/>
                <a:ea typeface="SimSun" panose="02010600030101010101" pitchFamily="2" charset="-122"/>
              </a:rPr>
              <a:t>. "System-level power-performance trade-offs in task scheduling for dynamically reconfigurable architectures." Proceedings of the 2003international conference on Compilers</a:t>
            </a:r>
            <a:r>
              <a:rPr lang="en-US" sz="2000" i="1" dirty="0">
                <a:solidFill>
                  <a:srgbClr val="222222"/>
                </a:solidFill>
                <a:effectLst/>
                <a:ea typeface="SimSun" panose="02010600030101010101" pitchFamily="2" charset="-122"/>
              </a:rPr>
              <a:t>, </a:t>
            </a:r>
            <a:r>
              <a:rPr lang="en-US" sz="2000" dirty="0">
                <a:solidFill>
                  <a:srgbClr val="222222"/>
                </a:solidFill>
                <a:effectLst/>
                <a:ea typeface="SimSun" panose="02010600030101010101" pitchFamily="2" charset="-122"/>
              </a:rPr>
              <a:t>architecture and synthesis for embedded</a:t>
            </a:r>
            <a:r>
              <a:rPr lang="en-US" sz="2000" i="1" dirty="0">
                <a:solidFill>
                  <a:srgbClr val="222222"/>
                </a:solidFill>
                <a:effectLst/>
                <a:ea typeface="SimSun" panose="02010600030101010101" pitchFamily="2" charset="-122"/>
              </a:rPr>
              <a:t> systems</a:t>
            </a:r>
            <a:r>
              <a:rPr lang="en-US" sz="2000" dirty="0">
                <a:solidFill>
                  <a:srgbClr val="222222"/>
                </a:solidFill>
                <a:effectLst/>
                <a:ea typeface="SimSun" panose="02010600030101010101" pitchFamily="2" charset="-122"/>
              </a:rPr>
              <a:t>. 2003</a:t>
            </a:r>
          </a:p>
          <a:p>
            <a:pPr marL="285750" indent="-285750">
              <a:buFont typeface="Arial" panose="020B0604020202020204" pitchFamily="34" charset="0"/>
              <a:buChar char="•"/>
            </a:pPr>
            <a:r>
              <a:rPr lang="en-US" sz="2000" dirty="0">
                <a:solidFill>
                  <a:srgbClr val="222222"/>
                </a:solidFill>
                <a:effectLst/>
                <a:ea typeface="SimSun" panose="02010600030101010101" pitchFamily="2" charset="-122"/>
              </a:rPr>
              <a:t>Spear, Chris. </a:t>
            </a:r>
            <a:r>
              <a:rPr lang="en-US" sz="2000" dirty="0" err="1">
                <a:solidFill>
                  <a:srgbClr val="222222"/>
                </a:solidFill>
                <a:effectLst/>
                <a:ea typeface="SimSun" panose="02010600030101010101" pitchFamily="2" charset="-122"/>
              </a:rPr>
              <a:t>SystemVerilog</a:t>
            </a:r>
            <a:r>
              <a:rPr lang="en-US" sz="2000" i="1" dirty="0">
                <a:solidFill>
                  <a:srgbClr val="222222"/>
                </a:solidFill>
                <a:effectLst/>
                <a:ea typeface="SimSun" panose="02010600030101010101" pitchFamily="2" charset="-122"/>
              </a:rPr>
              <a:t> </a:t>
            </a:r>
            <a:r>
              <a:rPr lang="en-US" sz="2000" dirty="0">
                <a:solidFill>
                  <a:srgbClr val="222222"/>
                </a:solidFill>
                <a:effectLst/>
                <a:ea typeface="SimSun" panose="02010600030101010101" pitchFamily="2" charset="-122"/>
              </a:rPr>
              <a:t>for verification: a guide to learning the testbench language features. Springer Science &amp; Business Media, 2008.</a:t>
            </a:r>
            <a:endParaRPr lang="en-US" sz="2000" dirty="0">
              <a:solidFill>
                <a:srgbClr val="000000"/>
              </a:solidFill>
              <a:ea typeface="SimSun" panose="02010600030101010101" pitchFamily="2" charset="-122"/>
            </a:endParaRPr>
          </a:p>
          <a:p>
            <a:pPr marL="285750" indent="-285750">
              <a:buFont typeface="Arial" panose="020B0604020202020204" pitchFamily="34" charset="0"/>
              <a:buChar char="•"/>
            </a:pPr>
            <a:endParaRPr lang="en-US" sz="2000" dirty="0">
              <a:solidFill>
                <a:srgbClr val="000000"/>
              </a:solidFill>
              <a:effectLst/>
              <a:ea typeface="SimSun" panose="02010600030101010101" pitchFamily="2" charset="-122"/>
            </a:endParaRPr>
          </a:p>
          <a:p>
            <a:pPr marL="285750" indent="-285750">
              <a:buFont typeface="Arial" panose="020B0604020202020204" pitchFamily="34" charset="0"/>
              <a:buChar char="•"/>
            </a:pPr>
            <a:endParaRPr lang="en-US" sz="2000" dirty="0"/>
          </a:p>
        </p:txBody>
      </p:sp>
      <p:sp>
        <p:nvSpPr>
          <p:cNvPr id="16" name="Text Placeholder 15">
            <a:extLst>
              <a:ext uri="{FF2B5EF4-FFF2-40B4-BE49-F238E27FC236}">
                <a16:creationId xmlns:a16="http://schemas.microsoft.com/office/drawing/2014/main" id="{44614829-4B2A-106A-F01A-6CFAE7DEA188}"/>
              </a:ext>
            </a:extLst>
          </p:cNvPr>
          <p:cNvSpPr>
            <a:spLocks noGrp="1"/>
          </p:cNvSpPr>
          <p:nvPr>
            <p:ph type="body" sz="quarter" idx="150"/>
          </p:nvPr>
        </p:nvSpPr>
        <p:spPr>
          <a:xfrm>
            <a:off x="4809218" y="935049"/>
            <a:ext cx="20256856" cy="725410"/>
          </a:xfrm>
        </p:spPr>
        <p:txBody>
          <a:bodyPr/>
          <a:lstStyle/>
          <a:p>
            <a:r>
              <a:rPr lang="en-US" sz="3200" dirty="0">
                <a:solidFill>
                  <a:srgbClr val="4A4A4A"/>
                </a:solidFill>
                <a:effectLst/>
                <a:latin typeface="+mj-lt"/>
                <a:ea typeface="Times New Roman" panose="02020603050405020304" pitchFamily="18" charset="0"/>
                <a:cs typeface="Times New Roman" panose="02020603050405020304" pitchFamily="18" charset="0"/>
              </a:rPr>
              <a:t>Pranuti Pamula</a:t>
            </a:r>
            <a:r>
              <a:rPr lang="en-US" sz="3200" dirty="0">
                <a:solidFill>
                  <a:srgbClr val="000000"/>
                </a:solidFill>
                <a:effectLst/>
                <a:latin typeface="+mj-lt"/>
                <a:ea typeface="Times New Roman" panose="02020603050405020304" pitchFamily="18" charset="0"/>
                <a:cs typeface="Times New Roman" panose="02020603050405020304" pitchFamily="18" charset="0"/>
              </a:rPr>
              <a:t>,</a:t>
            </a:r>
            <a:r>
              <a:rPr lang="en-US" sz="3200" dirty="0">
                <a:solidFill>
                  <a:srgbClr val="4A4A4A"/>
                </a:solidFill>
                <a:effectLst/>
                <a:latin typeface="+mj-lt"/>
                <a:ea typeface="Times New Roman" panose="02020603050405020304" pitchFamily="18" charset="0"/>
                <a:cs typeface="Times New Roman" panose="02020603050405020304" pitchFamily="18" charset="0"/>
              </a:rPr>
              <a:t> Durga Prasad Gorthy</a:t>
            </a:r>
            <a:r>
              <a:rPr lang="en-US" sz="3200" dirty="0">
                <a:solidFill>
                  <a:srgbClr val="000000"/>
                </a:solidFill>
                <a:effectLst/>
                <a:latin typeface="+mj-lt"/>
                <a:ea typeface="Times New Roman" panose="02020603050405020304" pitchFamily="18" charset="0"/>
                <a:cs typeface="Times New Roman" panose="02020603050405020304" pitchFamily="18" charset="0"/>
              </a:rPr>
              <a:t>, </a:t>
            </a:r>
            <a:r>
              <a:rPr lang="en-US" sz="3200" dirty="0" err="1">
                <a:solidFill>
                  <a:srgbClr val="4A4A4A"/>
                </a:solidFill>
                <a:effectLst/>
                <a:latin typeface="+mj-lt"/>
                <a:ea typeface="Times New Roman" panose="02020603050405020304" pitchFamily="18" charset="0"/>
                <a:cs typeface="Times New Roman" panose="02020603050405020304" pitchFamily="18" charset="0"/>
              </a:rPr>
              <a:t>Phalguni</a:t>
            </a:r>
            <a:r>
              <a:rPr lang="en-US" sz="3200" dirty="0">
                <a:solidFill>
                  <a:srgbClr val="4A4A4A"/>
                </a:solidFill>
                <a:effectLst/>
                <a:latin typeface="+mj-lt"/>
                <a:ea typeface="Times New Roman" panose="02020603050405020304" pitchFamily="18" charset="0"/>
                <a:cs typeface="Times New Roman" panose="02020603050405020304" pitchFamily="18" charset="0"/>
              </a:rPr>
              <a:t> Singh </a:t>
            </a:r>
            <a:r>
              <a:rPr lang="en-US" sz="3200" dirty="0" err="1">
                <a:solidFill>
                  <a:srgbClr val="4A4A4A"/>
                </a:solidFill>
                <a:effectLst/>
                <a:latin typeface="+mj-lt"/>
                <a:ea typeface="Times New Roman" panose="02020603050405020304" pitchFamily="18" charset="0"/>
                <a:cs typeface="Times New Roman" panose="02020603050405020304" pitchFamily="18" charset="0"/>
              </a:rPr>
              <a:t>Ngangbam</a:t>
            </a:r>
            <a:r>
              <a:rPr lang="en-US" sz="3200" dirty="0">
                <a:solidFill>
                  <a:srgbClr val="4A4A4A"/>
                </a:solidFill>
                <a:effectLst/>
                <a:latin typeface="+mj-lt"/>
                <a:ea typeface="Times New Roman" panose="02020603050405020304" pitchFamily="18" charset="0"/>
                <a:cs typeface="Times New Roman" panose="02020603050405020304" pitchFamily="18" charset="0"/>
              </a:rPr>
              <a:t> </a:t>
            </a:r>
            <a:r>
              <a:rPr lang="en-US" sz="3200" dirty="0">
                <a:solidFill>
                  <a:srgbClr val="000000"/>
                </a:solidFill>
                <a:effectLst/>
                <a:latin typeface="+mj-lt"/>
                <a:ea typeface="Times New Roman" panose="02020603050405020304" pitchFamily="18" charset="0"/>
                <a:cs typeface="Times New Roman" panose="02020603050405020304" pitchFamily="18" charset="0"/>
              </a:rPr>
              <a:t>and </a:t>
            </a:r>
            <a:r>
              <a:rPr lang="en-US" sz="3200" dirty="0" err="1">
                <a:solidFill>
                  <a:srgbClr val="4A4A4A"/>
                </a:solidFill>
                <a:effectLst/>
                <a:latin typeface="+mj-lt"/>
                <a:ea typeface="Times New Roman" panose="02020603050405020304" pitchFamily="18" charset="0"/>
                <a:cs typeface="Times New Roman" panose="02020603050405020304" pitchFamily="18" charset="0"/>
              </a:rPr>
              <a:t>Aravindhan</a:t>
            </a:r>
            <a:r>
              <a:rPr lang="en-US" sz="3200" dirty="0">
                <a:solidFill>
                  <a:srgbClr val="4A4A4A"/>
                </a:solidFill>
                <a:effectLst/>
                <a:latin typeface="+mj-lt"/>
                <a:ea typeface="Times New Roman" panose="02020603050405020304" pitchFamily="18" charset="0"/>
                <a:cs typeface="Times New Roman" panose="02020603050405020304" pitchFamily="18" charset="0"/>
              </a:rPr>
              <a:t> </a:t>
            </a:r>
            <a:r>
              <a:rPr lang="en-US" sz="3200" dirty="0" err="1">
                <a:solidFill>
                  <a:srgbClr val="4A4A4A"/>
                </a:solidFill>
                <a:effectLst/>
                <a:latin typeface="+mj-lt"/>
                <a:ea typeface="Times New Roman" panose="02020603050405020304" pitchFamily="18" charset="0"/>
                <a:cs typeface="Times New Roman" panose="02020603050405020304" pitchFamily="18" charset="0"/>
              </a:rPr>
              <a:t>Alagarsamy</a:t>
            </a:r>
            <a:r>
              <a:rPr lang="en-US" sz="3200" baseline="30000" dirty="0">
                <a:solidFill>
                  <a:srgbClr val="000000"/>
                </a:solidFill>
                <a:effectLst/>
                <a:latin typeface="+mj-lt"/>
                <a:ea typeface="Times New Roman" panose="02020603050405020304" pitchFamily="18" charset="0"/>
                <a:cs typeface="Times New Roman" panose="02020603050405020304" pitchFamily="18" charset="0"/>
              </a:rPr>
              <a:t>,</a:t>
            </a:r>
            <a:r>
              <a:rPr lang="en-US" sz="3200" dirty="0">
                <a:solidFill>
                  <a:srgbClr val="000000"/>
                </a:solidFill>
                <a:effectLst/>
                <a:latin typeface="+mj-lt"/>
                <a:ea typeface="Times New Roman" panose="02020603050405020304" pitchFamily="18" charset="0"/>
                <a:cs typeface="Times New Roman" panose="02020603050405020304" pitchFamily="18" charset="0"/>
              </a:rPr>
              <a:t>*</a:t>
            </a:r>
          </a:p>
          <a:p>
            <a:endParaRPr lang="en-US" sz="3200" dirty="0">
              <a:latin typeface="+mj-lt"/>
            </a:endParaRPr>
          </a:p>
        </p:txBody>
      </p:sp>
      <p:sp>
        <p:nvSpPr>
          <p:cNvPr id="17" name="Text Placeholder 16">
            <a:extLst>
              <a:ext uri="{FF2B5EF4-FFF2-40B4-BE49-F238E27FC236}">
                <a16:creationId xmlns:a16="http://schemas.microsoft.com/office/drawing/2014/main" id="{0EF66A05-F7AA-4BC7-9CD9-7887277D0E37}"/>
              </a:ext>
            </a:extLst>
          </p:cNvPr>
          <p:cNvSpPr>
            <a:spLocks noGrp="1"/>
          </p:cNvSpPr>
          <p:nvPr>
            <p:ph type="body" sz="quarter" idx="184"/>
          </p:nvPr>
        </p:nvSpPr>
        <p:spPr>
          <a:xfrm>
            <a:off x="3578319" y="1567237"/>
            <a:ext cx="22718655" cy="634020"/>
          </a:xfrm>
        </p:spPr>
        <p:txBody>
          <a:bodyPr/>
          <a:lstStyle/>
          <a:p>
            <a:r>
              <a:rPr lang="en-US" sz="1600" dirty="0"/>
              <a:t>Multi-Core Architecture Computation (MAC) Lab, Department of ECE, </a:t>
            </a:r>
            <a:r>
              <a:rPr lang="en-US" sz="1600" dirty="0" err="1"/>
              <a:t>Koneru</a:t>
            </a:r>
            <a:r>
              <a:rPr lang="en-US" sz="1600" dirty="0"/>
              <a:t> </a:t>
            </a:r>
            <a:r>
              <a:rPr lang="en-US" sz="1600" dirty="0" err="1"/>
              <a:t>Lakshmaiah</a:t>
            </a:r>
            <a:r>
              <a:rPr lang="en-US" sz="1600" dirty="0"/>
              <a:t> Education Foundation, Andhra Pradesh,522501</a:t>
            </a:r>
          </a:p>
          <a:p>
            <a:r>
              <a:rPr lang="en-US" sz="1600" dirty="0"/>
              <a:t>AMD, Hyderabad,500081</a:t>
            </a:r>
          </a:p>
        </p:txBody>
      </p:sp>
      <p:sp>
        <p:nvSpPr>
          <p:cNvPr id="18" name="Text Placeholder 17">
            <a:extLst>
              <a:ext uri="{FF2B5EF4-FFF2-40B4-BE49-F238E27FC236}">
                <a16:creationId xmlns:a16="http://schemas.microsoft.com/office/drawing/2014/main" id="{F6CCD480-9206-C55B-AC10-87733B81313D}"/>
              </a:ext>
            </a:extLst>
          </p:cNvPr>
          <p:cNvSpPr>
            <a:spLocks noGrp="1"/>
          </p:cNvSpPr>
          <p:nvPr>
            <p:ph type="body" sz="quarter" idx="185"/>
          </p:nvPr>
        </p:nvSpPr>
        <p:spPr>
          <a:xfrm>
            <a:off x="4380989" y="160222"/>
            <a:ext cx="21447761" cy="923330"/>
          </a:xfrm>
        </p:spPr>
        <p:txBody>
          <a:bodyPr/>
          <a:lstStyle/>
          <a:p>
            <a:r>
              <a:rPr lang="en-US" dirty="0"/>
              <a:t>Verification of SoC using Advanced Verification </a:t>
            </a:r>
            <a:r>
              <a:rPr lang="en-US" sz="5400" dirty="0"/>
              <a:t>Methodology</a:t>
            </a:r>
          </a:p>
        </p:txBody>
      </p:sp>
      <p:pic>
        <p:nvPicPr>
          <p:cNvPr id="21" name="Picture 20" descr="Diagram, schematic&#10;&#10;Description automatically generated">
            <a:extLst>
              <a:ext uri="{FF2B5EF4-FFF2-40B4-BE49-F238E27FC236}">
                <a16:creationId xmlns:a16="http://schemas.microsoft.com/office/drawing/2014/main" id="{CCC4EA79-55B8-C997-25AA-E7DDA14F49EA}"/>
              </a:ext>
            </a:extLst>
          </p:cNvPr>
          <p:cNvPicPr>
            <a:picLocks noChangeAspect="1"/>
          </p:cNvPicPr>
          <p:nvPr/>
        </p:nvPicPr>
        <p:blipFill>
          <a:blip r:embed="rId2"/>
          <a:stretch>
            <a:fillRect/>
          </a:stretch>
        </p:blipFill>
        <p:spPr>
          <a:xfrm>
            <a:off x="22179281" y="3668621"/>
            <a:ext cx="6374909" cy="4824714"/>
          </a:xfrm>
          <a:prstGeom prst="rect">
            <a:avLst/>
          </a:prstGeom>
        </p:spPr>
      </p:pic>
      <p:pic>
        <p:nvPicPr>
          <p:cNvPr id="24" name="Picture 23" descr="A picture containing graphical user interface&#10;&#10;Description automatically generated">
            <a:extLst>
              <a:ext uri="{FF2B5EF4-FFF2-40B4-BE49-F238E27FC236}">
                <a16:creationId xmlns:a16="http://schemas.microsoft.com/office/drawing/2014/main" id="{97AF4331-DBDC-841D-43D1-59D7135D338C}"/>
              </a:ext>
            </a:extLst>
          </p:cNvPr>
          <p:cNvPicPr>
            <a:picLocks noChangeAspect="1"/>
          </p:cNvPicPr>
          <p:nvPr/>
        </p:nvPicPr>
        <p:blipFill>
          <a:blip r:embed="rId3"/>
          <a:stretch>
            <a:fillRect/>
          </a:stretch>
        </p:blipFill>
        <p:spPr>
          <a:xfrm>
            <a:off x="8115342" y="3635903"/>
            <a:ext cx="6914421" cy="1768907"/>
          </a:xfrm>
          <a:prstGeom prst="rect">
            <a:avLst/>
          </a:prstGeom>
        </p:spPr>
      </p:pic>
      <p:pic>
        <p:nvPicPr>
          <p:cNvPr id="25" name="Picture 24" descr="Graphical user interface&#10;&#10;Description automatically generated">
            <a:extLst>
              <a:ext uri="{FF2B5EF4-FFF2-40B4-BE49-F238E27FC236}">
                <a16:creationId xmlns:a16="http://schemas.microsoft.com/office/drawing/2014/main" id="{3A2AC187-053A-C762-3429-383FA3D40666}"/>
              </a:ext>
            </a:extLst>
          </p:cNvPr>
          <p:cNvPicPr>
            <a:picLocks noChangeAspect="1"/>
          </p:cNvPicPr>
          <p:nvPr/>
        </p:nvPicPr>
        <p:blipFill>
          <a:blip r:embed="rId4"/>
          <a:stretch>
            <a:fillRect/>
          </a:stretch>
        </p:blipFill>
        <p:spPr>
          <a:xfrm>
            <a:off x="15422420" y="3560894"/>
            <a:ext cx="5947986" cy="1972509"/>
          </a:xfrm>
          <a:prstGeom prst="rect">
            <a:avLst/>
          </a:prstGeom>
        </p:spPr>
      </p:pic>
      <p:pic>
        <p:nvPicPr>
          <p:cNvPr id="26" name="Picture 25">
            <a:extLst>
              <a:ext uri="{FF2B5EF4-FFF2-40B4-BE49-F238E27FC236}">
                <a16:creationId xmlns:a16="http://schemas.microsoft.com/office/drawing/2014/main" id="{105DF52E-6CD0-B87C-0A0A-49A69745AAF8}"/>
              </a:ext>
            </a:extLst>
          </p:cNvPr>
          <p:cNvPicPr>
            <a:picLocks noChangeAspect="1"/>
          </p:cNvPicPr>
          <p:nvPr/>
        </p:nvPicPr>
        <p:blipFill>
          <a:blip r:embed="rId5"/>
          <a:stretch>
            <a:fillRect/>
          </a:stretch>
        </p:blipFill>
        <p:spPr>
          <a:xfrm>
            <a:off x="8300077" y="6698963"/>
            <a:ext cx="6807530" cy="694752"/>
          </a:xfrm>
          <a:prstGeom prst="rect">
            <a:avLst/>
          </a:prstGeom>
        </p:spPr>
      </p:pic>
      <p:pic>
        <p:nvPicPr>
          <p:cNvPr id="27" name="Picture 26" descr="A screenshot of a computer&#10;&#10;Description automatically generated with medium confidence">
            <a:extLst>
              <a:ext uri="{FF2B5EF4-FFF2-40B4-BE49-F238E27FC236}">
                <a16:creationId xmlns:a16="http://schemas.microsoft.com/office/drawing/2014/main" id="{1E1E5ECC-1260-68D0-ECA7-A6D935877CE6}"/>
              </a:ext>
            </a:extLst>
          </p:cNvPr>
          <p:cNvPicPr>
            <a:picLocks noChangeAspect="1"/>
          </p:cNvPicPr>
          <p:nvPr/>
        </p:nvPicPr>
        <p:blipFill>
          <a:blip r:embed="rId6"/>
          <a:stretch>
            <a:fillRect/>
          </a:stretch>
        </p:blipFill>
        <p:spPr>
          <a:xfrm>
            <a:off x="15706200" y="6222943"/>
            <a:ext cx="5725133" cy="1005954"/>
          </a:xfrm>
          <a:prstGeom prst="rect">
            <a:avLst/>
          </a:prstGeom>
        </p:spPr>
      </p:pic>
      <p:pic>
        <p:nvPicPr>
          <p:cNvPr id="28" name="Picture 27">
            <a:extLst>
              <a:ext uri="{FF2B5EF4-FFF2-40B4-BE49-F238E27FC236}">
                <a16:creationId xmlns:a16="http://schemas.microsoft.com/office/drawing/2014/main" id="{069B6E21-CFEA-BE41-A8A7-9E94F031E093}"/>
              </a:ext>
            </a:extLst>
          </p:cNvPr>
          <p:cNvPicPr>
            <a:picLocks noChangeAspect="1"/>
          </p:cNvPicPr>
          <p:nvPr/>
        </p:nvPicPr>
        <p:blipFill>
          <a:blip r:embed="rId7"/>
          <a:stretch>
            <a:fillRect/>
          </a:stretch>
        </p:blipFill>
        <p:spPr>
          <a:xfrm>
            <a:off x="8508047" y="8622685"/>
            <a:ext cx="6596823" cy="2422304"/>
          </a:xfrm>
          <a:prstGeom prst="rect">
            <a:avLst/>
          </a:prstGeom>
        </p:spPr>
      </p:pic>
      <p:pic>
        <p:nvPicPr>
          <p:cNvPr id="29" name="Picture 28" descr="Chart&#10;&#10;Description automatically generated">
            <a:extLst>
              <a:ext uri="{FF2B5EF4-FFF2-40B4-BE49-F238E27FC236}">
                <a16:creationId xmlns:a16="http://schemas.microsoft.com/office/drawing/2014/main" id="{DA696C6E-FD05-7AE4-2DC7-FF11C50BE420}"/>
              </a:ext>
            </a:extLst>
          </p:cNvPr>
          <p:cNvPicPr>
            <a:picLocks noChangeAspect="1"/>
          </p:cNvPicPr>
          <p:nvPr/>
        </p:nvPicPr>
        <p:blipFill>
          <a:blip r:embed="rId8"/>
          <a:stretch>
            <a:fillRect/>
          </a:stretch>
        </p:blipFill>
        <p:spPr>
          <a:xfrm>
            <a:off x="8607533" y="11867240"/>
            <a:ext cx="6547623" cy="2422304"/>
          </a:xfrm>
          <a:prstGeom prst="rect">
            <a:avLst/>
          </a:prstGeom>
        </p:spPr>
      </p:pic>
      <p:pic>
        <p:nvPicPr>
          <p:cNvPr id="30" name="Picture 29" descr="Graphical user interface&#10;&#10;Description automatically generated">
            <a:extLst>
              <a:ext uri="{FF2B5EF4-FFF2-40B4-BE49-F238E27FC236}">
                <a16:creationId xmlns:a16="http://schemas.microsoft.com/office/drawing/2014/main" id="{E80F674F-62FA-6C35-8334-481E1D6442F9}"/>
              </a:ext>
            </a:extLst>
          </p:cNvPr>
          <p:cNvPicPr>
            <a:picLocks noChangeAspect="1"/>
          </p:cNvPicPr>
          <p:nvPr/>
        </p:nvPicPr>
        <p:blipFill>
          <a:blip r:embed="rId9"/>
          <a:stretch>
            <a:fillRect/>
          </a:stretch>
        </p:blipFill>
        <p:spPr>
          <a:xfrm>
            <a:off x="15871217" y="7994089"/>
            <a:ext cx="5615384" cy="2076766"/>
          </a:xfrm>
          <a:prstGeom prst="rect">
            <a:avLst/>
          </a:prstGeom>
        </p:spPr>
      </p:pic>
      <p:pic>
        <p:nvPicPr>
          <p:cNvPr id="31" name="Picture 30" descr="Graphical user interface&#10;&#10;Description automatically generated">
            <a:extLst>
              <a:ext uri="{FF2B5EF4-FFF2-40B4-BE49-F238E27FC236}">
                <a16:creationId xmlns:a16="http://schemas.microsoft.com/office/drawing/2014/main" id="{9118B40E-FACE-1F63-95C2-D85761831833}"/>
              </a:ext>
            </a:extLst>
          </p:cNvPr>
          <p:cNvPicPr>
            <a:picLocks noChangeAspect="1"/>
          </p:cNvPicPr>
          <p:nvPr/>
        </p:nvPicPr>
        <p:blipFill>
          <a:blip r:embed="rId10"/>
          <a:stretch>
            <a:fillRect/>
          </a:stretch>
        </p:blipFill>
        <p:spPr>
          <a:xfrm>
            <a:off x="15955739" y="10629876"/>
            <a:ext cx="5721703" cy="2076766"/>
          </a:xfrm>
          <a:prstGeom prst="rect">
            <a:avLst/>
          </a:prstGeom>
        </p:spPr>
      </p:pic>
      <p:pic>
        <p:nvPicPr>
          <p:cNvPr id="32" name="Picture 31" descr="Graphical user interface, chart&#10;&#10;Description automatically generated">
            <a:extLst>
              <a:ext uri="{FF2B5EF4-FFF2-40B4-BE49-F238E27FC236}">
                <a16:creationId xmlns:a16="http://schemas.microsoft.com/office/drawing/2014/main" id="{D8A4C13C-A17B-661E-CB21-0A68C6DD710F}"/>
              </a:ext>
            </a:extLst>
          </p:cNvPr>
          <p:cNvPicPr>
            <a:picLocks noChangeAspect="1"/>
          </p:cNvPicPr>
          <p:nvPr/>
        </p:nvPicPr>
        <p:blipFill>
          <a:blip r:embed="rId11"/>
          <a:stretch>
            <a:fillRect/>
          </a:stretch>
        </p:blipFill>
        <p:spPr>
          <a:xfrm>
            <a:off x="15994136" y="13388317"/>
            <a:ext cx="5721702" cy="2129623"/>
          </a:xfrm>
          <a:prstGeom prst="rect">
            <a:avLst/>
          </a:prstGeom>
        </p:spPr>
      </p:pic>
      <p:sp>
        <p:nvSpPr>
          <p:cNvPr id="33" name="TextBox 32">
            <a:extLst>
              <a:ext uri="{FF2B5EF4-FFF2-40B4-BE49-F238E27FC236}">
                <a16:creationId xmlns:a16="http://schemas.microsoft.com/office/drawing/2014/main" id="{95540459-C080-9DCC-5FEB-9776616019CE}"/>
              </a:ext>
            </a:extLst>
          </p:cNvPr>
          <p:cNvSpPr txBox="1"/>
          <p:nvPr/>
        </p:nvSpPr>
        <p:spPr>
          <a:xfrm>
            <a:off x="9626332" y="5694119"/>
            <a:ext cx="4653607" cy="584775"/>
          </a:xfrm>
          <a:prstGeom prst="rect">
            <a:avLst/>
          </a:prstGeom>
          <a:noFill/>
        </p:spPr>
        <p:txBody>
          <a:bodyPr wrap="square" rtlCol="0">
            <a:spAutoFit/>
          </a:bodyPr>
          <a:lstStyle/>
          <a:p>
            <a:r>
              <a:rPr lang="en-US" sz="1800" b="1" dirty="0">
                <a:solidFill>
                  <a:srgbClr val="000000"/>
                </a:solidFill>
                <a:effectLst/>
                <a:latin typeface="Palatino Linotype" panose="02040502050505030304" pitchFamily="18" charset="0"/>
                <a:ea typeface="Times New Roman" panose="02020603050405020304" pitchFamily="18" charset="0"/>
                <a:cs typeface="CMR12"/>
              </a:rPr>
              <a:t>Figure 1: </a:t>
            </a:r>
            <a:r>
              <a:rPr lang="en-US" sz="1800" b="0" dirty="0">
                <a:solidFill>
                  <a:srgbClr val="000000"/>
                </a:solidFill>
                <a:effectLst/>
                <a:latin typeface="Palatino Linotype" panose="02040502050505030304" pitchFamily="18" charset="0"/>
                <a:ea typeface="Times New Roman" panose="02020603050405020304" pitchFamily="18" charset="0"/>
                <a:cs typeface="CMR12"/>
              </a:rPr>
              <a:t>Configuration of Pointers</a:t>
            </a:r>
            <a:endParaRPr lang="en-US"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99D46D33-CC9E-4023-3349-15A7DB632C53}"/>
              </a:ext>
            </a:extLst>
          </p:cNvPr>
          <p:cNvSpPr txBox="1"/>
          <p:nvPr/>
        </p:nvSpPr>
        <p:spPr>
          <a:xfrm>
            <a:off x="15959841" y="5694120"/>
            <a:ext cx="4966117" cy="584775"/>
          </a:xfrm>
          <a:prstGeom prst="rect">
            <a:avLst/>
          </a:prstGeom>
          <a:noFill/>
        </p:spPr>
        <p:txBody>
          <a:bodyPr wrap="square" rtlCol="0">
            <a:spAutoFit/>
          </a:bodyPr>
          <a:lstStyle/>
          <a:p>
            <a:r>
              <a:rPr lang="en-US" sz="1800" b="1" dirty="0">
                <a:solidFill>
                  <a:srgbClr val="000000"/>
                </a:solidFill>
                <a:effectLst/>
                <a:latin typeface="Palatino Linotype" panose="02040502050505030304" pitchFamily="18" charset="0"/>
                <a:ea typeface="Times New Roman" panose="02020603050405020304" pitchFamily="18" charset="0"/>
                <a:cs typeface="CMR12"/>
              </a:rPr>
              <a:t>Figure 2: </a:t>
            </a:r>
            <a:r>
              <a:rPr lang="en-US" sz="1800" b="0" dirty="0">
                <a:solidFill>
                  <a:srgbClr val="000000"/>
                </a:solidFill>
                <a:effectLst/>
                <a:latin typeface="Palatino Linotype" panose="02040502050505030304" pitchFamily="18" charset="0"/>
                <a:ea typeface="Times New Roman" panose="02020603050405020304" pitchFamily="18" charset="0"/>
                <a:cs typeface="CMR12"/>
              </a:rPr>
              <a:t>Write operation of AXI Burst Transfer</a:t>
            </a:r>
            <a:endParaRPr lang="en-US"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70D56B37-1573-D733-7FCB-857A6E1B1463}"/>
              </a:ext>
            </a:extLst>
          </p:cNvPr>
          <p:cNvSpPr txBox="1"/>
          <p:nvPr/>
        </p:nvSpPr>
        <p:spPr>
          <a:xfrm>
            <a:off x="9253671" y="7908560"/>
            <a:ext cx="4900341" cy="584775"/>
          </a:xfrm>
          <a:prstGeom prst="rect">
            <a:avLst/>
          </a:prstGeom>
          <a:noFill/>
        </p:spPr>
        <p:txBody>
          <a:bodyPr wrap="square" rtlCol="0">
            <a:spAutoFit/>
          </a:bodyPr>
          <a:lstStyle/>
          <a:p>
            <a:r>
              <a:rPr lang="en-US" sz="1800" b="1" dirty="0">
                <a:solidFill>
                  <a:srgbClr val="000000"/>
                </a:solidFill>
                <a:effectLst/>
                <a:latin typeface="Palatino Linotype" panose="02040502050505030304" pitchFamily="18" charset="0"/>
                <a:ea typeface="Times New Roman" panose="02020603050405020304" pitchFamily="18" charset="0"/>
                <a:cs typeface="CMR12"/>
              </a:rPr>
              <a:t>Figure 3: </a:t>
            </a:r>
            <a:r>
              <a:rPr lang="en-US" sz="1800" b="0" dirty="0">
                <a:solidFill>
                  <a:srgbClr val="000000"/>
                </a:solidFill>
                <a:effectLst/>
                <a:latin typeface="Palatino Linotype" panose="02040502050505030304" pitchFamily="18" charset="0"/>
                <a:ea typeface="Times New Roman" panose="02020603050405020304" pitchFamily="18" charset="0"/>
                <a:cs typeface="CMR12"/>
              </a:rPr>
              <a:t>Read operation of AXI Burst Transfer</a:t>
            </a:r>
            <a:endParaRPr lang="en-US"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85933F27-8E74-8660-E914-7433332493EE}"/>
              </a:ext>
            </a:extLst>
          </p:cNvPr>
          <p:cNvSpPr txBox="1"/>
          <p:nvPr/>
        </p:nvSpPr>
        <p:spPr>
          <a:xfrm>
            <a:off x="15925710" y="7417182"/>
            <a:ext cx="4966118" cy="584775"/>
          </a:xfrm>
          <a:prstGeom prst="rect">
            <a:avLst/>
          </a:prstGeom>
          <a:noFill/>
        </p:spPr>
        <p:txBody>
          <a:bodyPr wrap="square" rtlCol="0">
            <a:spAutoFit/>
          </a:bodyPr>
          <a:lstStyle/>
          <a:p>
            <a:r>
              <a:rPr lang="en-US" sz="1800" b="1" dirty="0">
                <a:solidFill>
                  <a:srgbClr val="000000"/>
                </a:solidFill>
                <a:effectLst/>
                <a:latin typeface="Palatino Linotype" panose="02040502050505030304" pitchFamily="18" charset="0"/>
                <a:ea typeface="Times New Roman" panose="02020603050405020304" pitchFamily="18" charset="0"/>
                <a:cs typeface="CMR12"/>
              </a:rPr>
              <a:t>Figure 4: </a:t>
            </a:r>
            <a:r>
              <a:rPr lang="en-US" sz="1800" b="0" dirty="0">
                <a:solidFill>
                  <a:srgbClr val="000000"/>
                </a:solidFill>
                <a:effectLst/>
                <a:latin typeface="Palatino Linotype" panose="02040502050505030304" pitchFamily="18" charset="0"/>
                <a:ea typeface="Times New Roman" panose="02020603050405020304" pitchFamily="18" charset="0"/>
                <a:cs typeface="CMR12"/>
              </a:rPr>
              <a:t>Read Response on AXI Burst Transfer</a:t>
            </a:r>
            <a:endParaRPr lang="en-US"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976BB5D9-FE58-F915-47B7-64791D9B0343}"/>
              </a:ext>
            </a:extLst>
          </p:cNvPr>
          <p:cNvSpPr txBox="1"/>
          <p:nvPr/>
        </p:nvSpPr>
        <p:spPr>
          <a:xfrm>
            <a:off x="9793470" y="11282465"/>
            <a:ext cx="4998254" cy="584775"/>
          </a:xfrm>
          <a:prstGeom prst="rect">
            <a:avLst/>
          </a:prstGeom>
          <a:noFill/>
        </p:spPr>
        <p:txBody>
          <a:bodyPr wrap="square" rtlCol="0">
            <a:spAutoFit/>
          </a:bodyPr>
          <a:lstStyle/>
          <a:p>
            <a:r>
              <a:rPr lang="en-US" sz="1800" b="1" dirty="0">
                <a:solidFill>
                  <a:srgbClr val="000000"/>
                </a:solidFill>
                <a:effectLst/>
                <a:latin typeface="Palatino Linotype" panose="02040502050505030304" pitchFamily="18" charset="0"/>
                <a:ea typeface="Times New Roman" panose="02020603050405020304" pitchFamily="18" charset="0"/>
                <a:cs typeface="CMR12"/>
              </a:rPr>
              <a:t>Figure 5: </a:t>
            </a:r>
            <a:r>
              <a:rPr lang="en-US" sz="1800" b="0" dirty="0">
                <a:solidFill>
                  <a:srgbClr val="000000"/>
                </a:solidFill>
                <a:effectLst/>
                <a:latin typeface="Palatino Linotype" panose="02040502050505030304" pitchFamily="18" charset="0"/>
                <a:ea typeface="Times New Roman" panose="02020603050405020304" pitchFamily="18" charset="0"/>
                <a:cs typeface="CMR12"/>
              </a:rPr>
              <a:t>Burst Traffic on AXI Interface</a:t>
            </a:r>
            <a:endParaRPr lang="en-US"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EAB81348-809D-26E1-D284-890D20A593CE}"/>
              </a:ext>
            </a:extLst>
          </p:cNvPr>
          <p:cNvSpPr txBox="1"/>
          <p:nvPr/>
        </p:nvSpPr>
        <p:spPr>
          <a:xfrm>
            <a:off x="15959840" y="10209248"/>
            <a:ext cx="4723097" cy="584775"/>
          </a:xfrm>
          <a:prstGeom prst="rect">
            <a:avLst/>
          </a:prstGeom>
          <a:noFill/>
        </p:spPr>
        <p:txBody>
          <a:bodyPr wrap="square" rtlCol="0">
            <a:spAutoFit/>
          </a:bodyPr>
          <a:lstStyle/>
          <a:p>
            <a:r>
              <a:rPr lang="en-US" sz="1800" b="1" dirty="0">
                <a:solidFill>
                  <a:srgbClr val="000000"/>
                </a:solidFill>
                <a:effectLst/>
                <a:latin typeface="Palatino Linotype" panose="02040502050505030304" pitchFamily="18" charset="0"/>
                <a:ea typeface="Times New Roman" panose="02020603050405020304" pitchFamily="18" charset="0"/>
                <a:cs typeface="CMR12"/>
              </a:rPr>
              <a:t>Figure 6: </a:t>
            </a:r>
            <a:r>
              <a:rPr lang="en-US" sz="1800" b="0" dirty="0">
                <a:solidFill>
                  <a:srgbClr val="000000"/>
                </a:solidFill>
                <a:effectLst/>
                <a:latin typeface="Palatino Linotype" panose="02040502050505030304" pitchFamily="18" charset="0"/>
                <a:ea typeface="Times New Roman" panose="02020603050405020304" pitchFamily="18" charset="0"/>
                <a:cs typeface="CMR12"/>
              </a:rPr>
              <a:t>Write Request Transfers</a:t>
            </a:r>
            <a:endParaRPr lang="en-US"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181E463F-48DC-011C-6DAD-9F177B323EB2}"/>
              </a:ext>
            </a:extLst>
          </p:cNvPr>
          <p:cNvSpPr txBox="1"/>
          <p:nvPr/>
        </p:nvSpPr>
        <p:spPr>
          <a:xfrm>
            <a:off x="9737601" y="14581931"/>
            <a:ext cx="4745896" cy="584775"/>
          </a:xfrm>
          <a:prstGeom prst="rect">
            <a:avLst/>
          </a:prstGeom>
          <a:noFill/>
        </p:spPr>
        <p:txBody>
          <a:bodyPr wrap="square" rtlCol="0">
            <a:spAutoFit/>
          </a:bodyPr>
          <a:lstStyle/>
          <a:p>
            <a:r>
              <a:rPr lang="en-US" sz="1800" b="1" dirty="0">
                <a:solidFill>
                  <a:srgbClr val="000000"/>
                </a:solidFill>
                <a:effectLst/>
                <a:latin typeface="Palatino Linotype" panose="02040502050505030304" pitchFamily="18" charset="0"/>
                <a:ea typeface="Times New Roman" panose="02020603050405020304" pitchFamily="18" charset="0"/>
                <a:cs typeface="CMR12"/>
              </a:rPr>
              <a:t>Figure 7: </a:t>
            </a:r>
            <a:r>
              <a:rPr lang="en-US" sz="1800" b="0" dirty="0">
                <a:solidFill>
                  <a:srgbClr val="000000"/>
                </a:solidFill>
                <a:effectLst/>
                <a:latin typeface="Palatino Linotype" panose="02040502050505030304" pitchFamily="18" charset="0"/>
                <a:ea typeface="Times New Roman" panose="02020603050405020304" pitchFamily="18" charset="0"/>
                <a:cs typeface="CMR12"/>
              </a:rPr>
              <a:t>Write Response Transfers</a:t>
            </a:r>
            <a:endParaRPr lang="en-US"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728F2EFB-7B3B-E6D1-B346-8181C4B889F8}"/>
              </a:ext>
            </a:extLst>
          </p:cNvPr>
          <p:cNvSpPr txBox="1"/>
          <p:nvPr/>
        </p:nvSpPr>
        <p:spPr>
          <a:xfrm>
            <a:off x="15935551" y="12830645"/>
            <a:ext cx="4480076" cy="584775"/>
          </a:xfrm>
          <a:prstGeom prst="rect">
            <a:avLst/>
          </a:prstGeom>
          <a:noFill/>
        </p:spPr>
        <p:txBody>
          <a:bodyPr wrap="square" rtlCol="0">
            <a:spAutoFit/>
          </a:bodyPr>
          <a:lstStyle/>
          <a:p>
            <a:r>
              <a:rPr lang="en-US" sz="1800" b="1" dirty="0">
                <a:solidFill>
                  <a:srgbClr val="000000"/>
                </a:solidFill>
                <a:effectLst/>
                <a:latin typeface="Palatino Linotype" panose="02040502050505030304" pitchFamily="18" charset="0"/>
                <a:ea typeface="Times New Roman" panose="02020603050405020304" pitchFamily="18" charset="0"/>
                <a:cs typeface="CMR12"/>
              </a:rPr>
              <a:t>Figure 9: </a:t>
            </a:r>
            <a:r>
              <a:rPr lang="en-US" sz="1800" b="0" dirty="0">
                <a:solidFill>
                  <a:srgbClr val="000000"/>
                </a:solidFill>
                <a:effectLst/>
                <a:latin typeface="Palatino Linotype" panose="02040502050505030304" pitchFamily="18" charset="0"/>
                <a:ea typeface="Times New Roman" panose="02020603050405020304" pitchFamily="18" charset="0"/>
                <a:cs typeface="CMR12"/>
              </a:rPr>
              <a:t>Read Request Transfers</a:t>
            </a:r>
            <a:endParaRPr lang="en-US"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26BEFCC4-6BEF-90C6-77F2-98FE3CABF17E}"/>
              </a:ext>
            </a:extLst>
          </p:cNvPr>
          <p:cNvSpPr txBox="1"/>
          <p:nvPr/>
        </p:nvSpPr>
        <p:spPr>
          <a:xfrm>
            <a:off x="15980559" y="15783224"/>
            <a:ext cx="4113167" cy="584775"/>
          </a:xfrm>
          <a:prstGeom prst="rect">
            <a:avLst/>
          </a:prstGeom>
          <a:noFill/>
        </p:spPr>
        <p:txBody>
          <a:bodyPr wrap="square" rtlCol="0">
            <a:spAutoFit/>
          </a:bodyPr>
          <a:lstStyle/>
          <a:p>
            <a:r>
              <a:rPr lang="en-US" sz="1800" b="1" dirty="0">
                <a:solidFill>
                  <a:srgbClr val="000000"/>
                </a:solidFill>
                <a:effectLst/>
                <a:latin typeface="Palatino Linotype" panose="02040502050505030304" pitchFamily="18" charset="0"/>
                <a:ea typeface="Times New Roman" panose="02020603050405020304" pitchFamily="18" charset="0"/>
                <a:cs typeface="CMR12"/>
              </a:rPr>
              <a:t>Figure 9: </a:t>
            </a:r>
            <a:r>
              <a:rPr lang="en-US" sz="1800" b="0" dirty="0">
                <a:solidFill>
                  <a:srgbClr val="000000"/>
                </a:solidFill>
                <a:effectLst/>
                <a:latin typeface="Palatino Linotype" panose="02040502050505030304" pitchFamily="18" charset="0"/>
                <a:ea typeface="Times New Roman" panose="02020603050405020304" pitchFamily="18" charset="0"/>
                <a:cs typeface="CMR12"/>
              </a:rPr>
              <a:t>Read Response Transfers</a:t>
            </a:r>
            <a:endParaRPr lang="en-US"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1810819"/>
      </p:ext>
    </p:extLst>
  </p:cSld>
  <p:clrMapOvr>
    <a:masterClrMapping/>
  </p:clrMapOvr>
</p:sld>
</file>

<file path=ppt/theme/theme1.xml><?xml version="1.0" encoding="utf-8"?>
<a:theme xmlns:a="http://schemas.openxmlformats.org/drawingml/2006/main" name="PosterPresentations.com-36x60-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Quick Guides">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3 Columns">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Wide Center">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PosterPresentations.com-36x60-Template-V3</Template>
  <TotalTime>381</TotalTime>
  <Words>505</Words>
  <Application>Microsoft Office PowerPoint</Application>
  <PresentationFormat>Custom</PresentationFormat>
  <Paragraphs>44</Paragraphs>
  <Slides>1</Slides>
  <Notes>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vt:i4>
      </vt:variant>
    </vt:vector>
  </HeadingPairs>
  <TitlesOfParts>
    <vt:vector size="13" baseType="lpstr">
      <vt:lpstr>Arial</vt:lpstr>
      <vt:lpstr>Arial Black</vt:lpstr>
      <vt:lpstr>Calibri</vt:lpstr>
      <vt:lpstr>Palatino Linotype</vt:lpstr>
      <vt:lpstr>Symbol</vt:lpstr>
      <vt:lpstr>Times New Roman</vt:lpstr>
      <vt:lpstr>Trebuchet MS</vt:lpstr>
      <vt:lpstr>Wingdings</vt:lpstr>
      <vt:lpstr>PosterPresentations.com-36x60-Template</vt:lpstr>
      <vt:lpstr>Without Quick Guides</vt:lpstr>
      <vt:lpstr>3 Columns</vt:lpstr>
      <vt:lpstr>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cp:lastModifiedBy>Pamula, Pranuti</cp:lastModifiedBy>
  <cp:revision>47</cp:revision>
  <dcterms:created xsi:type="dcterms:W3CDTF">2012-02-06T18:46:22Z</dcterms:created>
  <dcterms:modified xsi:type="dcterms:W3CDTF">2023-02-14T19:38:13Z</dcterms:modified>
</cp:coreProperties>
</file>