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665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70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1076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381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5208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247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4912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371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95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196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168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847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22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073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22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0D391-AA68-4034-9581-1D4C1C12F454}" type="datetimeFigureOut">
              <a:rPr lang="en-IN" smtClean="0"/>
              <a:t>15-02-2023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CCE2F7D-F4B5-483F-B086-F64A7D86D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94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6844-6188-722B-5E24-FA34801CE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7532"/>
            <a:ext cx="12192000" cy="10287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en-IN" sz="18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</a:br>
            <a:r>
              <a:rPr lang="en-GB" sz="18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 IMPLEMENTATION OF CONTENT-BASED IMAGE RETRIEVAL USING ARTIFICIAL NEURAL NETWORKS</a:t>
            </a:r>
            <a:br>
              <a:rPr lang="en-IN" sz="18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</a:br>
            <a:r>
              <a:rPr lang="en-IN" sz="160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 Sarath Chandra Yenigalla </a:t>
            </a:r>
            <a:r>
              <a:rPr lang="en-IN" sz="1600" i="0" u="none" strike="noStrike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1</a:t>
            </a:r>
            <a:r>
              <a:rPr lang="en-IN" sz="160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, Srinivas Rao K </a:t>
            </a:r>
            <a:r>
              <a:rPr lang="en-IN" sz="1600" i="0" u="none" strike="noStrike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</a:t>
            </a:r>
            <a:r>
              <a:rPr lang="en-IN" sz="160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 and </a:t>
            </a:r>
            <a:r>
              <a:rPr lang="en-IN" sz="1600" i="0" u="none" strike="noStrike" baseline="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Phalguni</a:t>
            </a:r>
            <a:r>
              <a:rPr lang="en-IN" sz="160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 Singh Ngangbam</a:t>
            </a:r>
            <a:r>
              <a:rPr lang="en-IN" sz="1600" i="0" u="none" strike="noStrike" baseline="30000" dirty="0">
                <a:solidFill>
                  <a:srgbClr val="000000"/>
                </a:solidFill>
                <a:latin typeface="Palatino Linotype" panose="02040502050505030304" pitchFamily="18" charset="0"/>
              </a:rPr>
              <a:t>2</a:t>
            </a:r>
            <a:r>
              <a:rPr lang="en-IN" sz="160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sz="160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br>
              <a:rPr lang="en-IN" sz="18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</a:br>
            <a:r>
              <a:rPr lang="en-GB" sz="18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sz="1600" b="0" i="0" u="none" strike="noStrike" baseline="0" dirty="0">
                <a:solidFill>
                  <a:srgbClr val="2F2F2F"/>
                </a:solidFill>
                <a:latin typeface="Palatino Linotype" panose="02040502050505030304" pitchFamily="18" charset="0"/>
              </a:rPr>
              <a:t>K L Deemed to be University </a:t>
            </a:r>
            <a:r>
              <a:rPr lang="en-GB" sz="1600" b="0" i="0" u="none" strike="noStrike" baseline="30000" dirty="0">
                <a:solidFill>
                  <a:srgbClr val="2F2F2F"/>
                </a:solidFill>
                <a:latin typeface="Palatino Linotype" panose="02040502050505030304" pitchFamily="18" charset="0"/>
              </a:rPr>
              <a:t>1,2</a:t>
            </a:r>
            <a:endParaRPr lang="en-IN" baseline="30000" dirty="0">
              <a:latin typeface="Palatino Linotype" panose="0204050205050503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EBF88B-6D05-0F76-AE72-81B03F2DB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49" y="1650999"/>
            <a:ext cx="1648829" cy="19674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238677-0A2D-CF44-B506-7000FC137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923" y="1650999"/>
            <a:ext cx="1648829" cy="20079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980AFE-D075-2F60-B39D-4198E536A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465" y="4934683"/>
            <a:ext cx="3668130" cy="6252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A53944-3D32-9894-3B64-CA2397BE72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49" y="1650999"/>
            <a:ext cx="1844451" cy="20079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6E7D75-7EBF-5038-E718-67E117FA8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465" y="5829300"/>
            <a:ext cx="3713274" cy="6986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FAE5863-2B0D-12F5-2E07-856055F415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465" y="4213057"/>
            <a:ext cx="3713275" cy="625220"/>
          </a:xfrm>
          <a:prstGeom prst="rect">
            <a:avLst/>
          </a:prstGeom>
        </p:spPr>
      </p:pic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C4EAE07C-CFB4-3DC1-D839-717C1EDA0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517859"/>
              </p:ext>
            </p:extLst>
          </p:nvPr>
        </p:nvGraphicFramePr>
        <p:xfrm>
          <a:off x="4103536" y="4462426"/>
          <a:ext cx="299359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095">
                  <a:extLst>
                    <a:ext uri="{9D8B030D-6E8A-4147-A177-3AD203B41FA5}">
                      <a16:colId xmlns:a16="http://schemas.microsoft.com/office/drawing/2014/main" val="2499641793"/>
                    </a:ext>
                  </a:extLst>
                </a:gridCol>
                <a:gridCol w="666895">
                  <a:extLst>
                    <a:ext uri="{9D8B030D-6E8A-4147-A177-3AD203B41FA5}">
                      <a16:colId xmlns:a16="http://schemas.microsoft.com/office/drawing/2014/main" val="291624598"/>
                    </a:ext>
                  </a:extLst>
                </a:gridCol>
                <a:gridCol w="666605">
                  <a:extLst>
                    <a:ext uri="{9D8B030D-6E8A-4147-A177-3AD203B41FA5}">
                      <a16:colId xmlns:a16="http://schemas.microsoft.com/office/drawing/2014/main" val="429260877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800282293"/>
                    </a:ext>
                  </a:extLst>
                </a:gridCol>
              </a:tblGrid>
              <a:tr h="327473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Corel 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Animal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Dinosaur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388792"/>
                  </a:ext>
                </a:extLst>
              </a:tr>
              <a:tr h="233742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KNN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318299"/>
                  </a:ext>
                </a:extLst>
              </a:tr>
              <a:tr h="233742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CNN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457212"/>
                  </a:ext>
                </a:extLst>
              </a:tr>
              <a:tr h="233742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SVM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58744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1F73D6DC-56D4-F83B-F45E-F265AF65F692}"/>
              </a:ext>
            </a:extLst>
          </p:cNvPr>
          <p:cNvSpPr txBox="1"/>
          <p:nvPr/>
        </p:nvSpPr>
        <p:spPr>
          <a:xfrm>
            <a:off x="303471" y="981403"/>
            <a:ext cx="609630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>
                <a:latin typeface="Palatino Linotype" panose="02040502050505030304" pitchFamily="18" charset="0"/>
              </a:rPr>
              <a:t>Introduction</a:t>
            </a:r>
          </a:p>
          <a:p>
            <a:pPr algn="l"/>
            <a:endParaRPr lang="en-IN" sz="1600" b="0" i="0" u="none" strike="noStrike" baseline="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Image retrieval systems enable the browsing, searching, and retrieval of 26 images from a large database of digital images.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Image retrieval include 27 the addition of metadata such as captioning, keywords, titles, or descriptions to images, which 28 can be used for retrieval.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CBIR utilizes computer vision to retrieve images  based on similarities in their contents, such as textures, </a:t>
            </a:r>
            <a:r>
              <a:rPr lang="en-GB" sz="1200" b="0" i="0" u="none" strike="noStrike" baseline="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colors</a:t>
            </a:r>
            <a:r>
              <a:rPr lang="en-GB" sz="12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, and shapes, to a user-supplied  query image or user-specified image features, thereby avoiding the use of textual descriptions.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Content-based image retrieval (CBIR) is the application of computer vision techniques to the 5 image retrieval problem, which is the challenge of searching for digital images in large 6 databases.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CBIR is also known as query by image content (QBIC).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CBIR is opposed to 7 traditional concept-based approaches that rely on metadata such as keywords, tags, or 8 descriptions associated with the image.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DD4ECF-B5CA-6526-9E6E-065C9E9A67B7}"/>
              </a:ext>
            </a:extLst>
          </p:cNvPr>
          <p:cNvSpPr txBox="1"/>
          <p:nvPr/>
        </p:nvSpPr>
        <p:spPr>
          <a:xfrm>
            <a:off x="6702648" y="1028700"/>
            <a:ext cx="54893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>
                <a:latin typeface="Palatino Linotype" panose="02040502050505030304" pitchFamily="18" charset="0"/>
              </a:rPr>
              <a:t>Results and discussion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76E71BA-726C-68F0-B79D-2F3060EC81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4283364"/>
            <a:ext cx="3259248" cy="127653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E3145ED-64AE-EEA5-6775-2F418D3DA3B6}"/>
              </a:ext>
            </a:extLst>
          </p:cNvPr>
          <p:cNvSpPr txBox="1"/>
          <p:nvPr/>
        </p:nvSpPr>
        <p:spPr>
          <a:xfrm>
            <a:off x="4199695" y="4142940"/>
            <a:ext cx="294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>
                <a:latin typeface="Palatino Linotype" panose="02040502050505030304" pitchFamily="18" charset="0"/>
              </a:rPr>
              <a:t>Table: accuracy of algorithms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242350-DED5-6D71-1123-7BFE61507858}"/>
              </a:ext>
            </a:extLst>
          </p:cNvPr>
          <p:cNvSpPr txBox="1"/>
          <p:nvPr/>
        </p:nvSpPr>
        <p:spPr>
          <a:xfrm>
            <a:off x="1155213" y="5803915"/>
            <a:ext cx="2948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b="1" dirty="0">
                <a:latin typeface="Palatino Linotype" panose="02040502050505030304" pitchFamily="18" charset="0"/>
              </a:rPr>
              <a:t>CBIR Architecture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499F56-9F4D-37C2-D568-5003285AE1D0}"/>
              </a:ext>
            </a:extLst>
          </p:cNvPr>
          <p:cNvSpPr txBox="1"/>
          <p:nvPr/>
        </p:nvSpPr>
        <p:spPr>
          <a:xfrm>
            <a:off x="3657600" y="5926913"/>
            <a:ext cx="468486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u="sng" dirty="0">
                <a:latin typeface="Palatino Linotype" panose="02040502050505030304" pitchFamily="18" charset="0"/>
              </a:rPr>
              <a:t>Contact</a:t>
            </a:r>
            <a:endParaRPr lang="en-IN" sz="1100" b="1" i="0" u="sng" strike="noStrike" baseline="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r>
              <a:rPr lang="en-GB" sz="1100" b="0" i="0" u="none" strike="noStrike" baseline="0" dirty="0">
                <a:solidFill>
                  <a:srgbClr val="000000"/>
                </a:solidFill>
                <a:latin typeface="Palatino Linotype" panose="02040502050505030304" pitchFamily="18" charset="0"/>
              </a:rPr>
              <a:t> </a:t>
            </a:r>
            <a:r>
              <a:rPr lang="en-GB" sz="1100" dirty="0">
                <a:solidFill>
                  <a:srgbClr val="2F2F2F"/>
                </a:solidFill>
                <a:latin typeface="Palatino Linotype" panose="02040502050505030304" pitchFamily="18" charset="0"/>
              </a:rPr>
              <a:t>Sarath </a:t>
            </a:r>
            <a:r>
              <a:rPr lang="en-GB" sz="1100" dirty="0" err="1">
                <a:solidFill>
                  <a:srgbClr val="2F2F2F"/>
                </a:solidFill>
                <a:latin typeface="Palatino Linotype" panose="02040502050505030304" pitchFamily="18" charset="0"/>
              </a:rPr>
              <a:t>Chndra</a:t>
            </a:r>
            <a:r>
              <a:rPr lang="en-GB" sz="1100" dirty="0">
                <a:solidFill>
                  <a:srgbClr val="2F2F2F"/>
                </a:solidFill>
                <a:latin typeface="Palatino Linotype" panose="02040502050505030304" pitchFamily="18" charset="0"/>
              </a:rPr>
              <a:t> Y</a:t>
            </a:r>
            <a:r>
              <a:rPr lang="en-GB" sz="1100" b="0" i="0" u="none" strike="noStrike" baseline="0" dirty="0">
                <a:solidFill>
                  <a:srgbClr val="2F2F2F"/>
                </a:solidFill>
                <a:latin typeface="Palatino Linotype" panose="02040502050505030304" pitchFamily="18" charset="0"/>
              </a:rPr>
              <a:t>, Research Scholar, ECE Department, </a:t>
            </a:r>
            <a:r>
              <a:rPr lang="en-GB" sz="1100" b="0" i="0" u="none" strike="noStrike" baseline="0" dirty="0" err="1">
                <a:solidFill>
                  <a:srgbClr val="2F2F2F"/>
                </a:solidFill>
                <a:latin typeface="Palatino Linotype" panose="02040502050505030304" pitchFamily="18" charset="0"/>
              </a:rPr>
              <a:t>Koneru</a:t>
            </a:r>
            <a:r>
              <a:rPr lang="en-GB" sz="1100" b="0" i="0" u="none" strike="noStrike" baseline="0" dirty="0">
                <a:solidFill>
                  <a:srgbClr val="2F2F2F"/>
                </a:solidFill>
                <a:latin typeface="Palatino Linotype" panose="02040502050505030304" pitchFamily="18" charset="0"/>
              </a:rPr>
              <a:t> </a:t>
            </a:r>
            <a:r>
              <a:rPr lang="en-GB" sz="1100" b="0" i="0" u="none" strike="noStrike" baseline="0" dirty="0" err="1">
                <a:solidFill>
                  <a:srgbClr val="2F2F2F"/>
                </a:solidFill>
                <a:latin typeface="Palatino Linotype" panose="02040502050505030304" pitchFamily="18" charset="0"/>
              </a:rPr>
              <a:t>Lakshmaiah</a:t>
            </a:r>
            <a:r>
              <a:rPr lang="en-GB" sz="1100" b="0" i="0" u="none" strike="noStrike" baseline="0" dirty="0">
                <a:solidFill>
                  <a:srgbClr val="2F2F2F"/>
                </a:solidFill>
                <a:latin typeface="Palatino Linotype" panose="02040502050505030304" pitchFamily="18" charset="0"/>
              </a:rPr>
              <a:t> Education Foundation (K L Deemed to be University), Andhra Pradesh; sarathcy2000@gmail.com , Ph.no:8978057647</a:t>
            </a:r>
            <a:endParaRPr lang="en-IN" sz="1100" dirty="0">
              <a:latin typeface="Palatino Linotype" panose="0204050205050503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884A6AE-DB2F-56EA-EAFE-5CEAE2511652}"/>
              </a:ext>
            </a:extLst>
          </p:cNvPr>
          <p:cNvSpPr txBox="1"/>
          <p:nvPr/>
        </p:nvSpPr>
        <p:spPr>
          <a:xfrm>
            <a:off x="6702648" y="1336477"/>
            <a:ext cx="5186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latin typeface="Palatino Linotype" panose="02040502050505030304" pitchFamily="18" charset="0"/>
              </a:rPr>
              <a:t>Retrieved images with Euclidean distance 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18C887-EFF7-1BB4-AEB5-A395A58948E7}"/>
              </a:ext>
            </a:extLst>
          </p:cNvPr>
          <p:cNvSpPr txBox="1"/>
          <p:nvPr/>
        </p:nvSpPr>
        <p:spPr>
          <a:xfrm>
            <a:off x="8175848" y="3942453"/>
            <a:ext cx="35807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b="1" dirty="0">
                <a:latin typeface="Palatino Linotype" panose="02040502050505030304" pitchFamily="18" charset="0"/>
              </a:rPr>
              <a:t>Accuracy outputs of SVM,CNN,KNN</a:t>
            </a:r>
          </a:p>
        </p:txBody>
      </p:sp>
    </p:spTree>
    <p:extLst>
      <p:ext uri="{BB962C8B-B14F-4D97-AF65-F5344CB8AC3E}">
        <p14:creationId xmlns:p14="http://schemas.microsoft.com/office/powerpoint/2010/main" val="381548813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287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Palatino Linotype</vt:lpstr>
      <vt:lpstr>Wingdings 3</vt:lpstr>
      <vt:lpstr>Wisp</vt:lpstr>
      <vt:lpstr>  IMPLEMENTATION OF CONTENT-BASED IMAGE RETRIEVAL USING ARTIFICIAL NEURAL NETWORKS  Sarath Chandra Yenigalla 1, Srinivas Rao K 2 and Phalguni Singh Ngangbam2    K L Deemed to be University 1,2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IMPLEMENTATION OF CONTENT-BASED IMAGE RETRIEVAL USING ARTIFICIAL NEURAL NETWORKS  Sarath Chandra Yenigalla 1, Srinivas Rao K 2 and Phalguni Singh Ngangbam2    K L Deemed to be University 1,2</dc:title>
  <dc:creator>Sarath Chandra</dc:creator>
  <cp:lastModifiedBy>Sarath Chandra</cp:lastModifiedBy>
  <cp:revision>1</cp:revision>
  <dcterms:created xsi:type="dcterms:W3CDTF">2023-02-15T18:42:53Z</dcterms:created>
  <dcterms:modified xsi:type="dcterms:W3CDTF">2023-02-15T18:47:55Z</dcterms:modified>
</cp:coreProperties>
</file>