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7" r:id="rId8"/>
    <p:sldId id="261" r:id="rId9"/>
    <p:sldId id="263" r:id="rId10"/>
    <p:sldId id="264" r:id="rId11"/>
    <p:sldId id="265" r:id="rId12"/>
    <p:sldId id="269" r:id="rId13"/>
    <p:sldId id="266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6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5E6E7-CA04-CC68-2F46-0E129574A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FA7EB-DCB5-2ABC-31CA-D5EF99AB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0834C-D1B4-1A7C-5AEF-47113E52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B226A-0527-4B3C-68C5-481C9557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F1613-36C6-E464-04BE-1AA0E52C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50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93A1-8208-1076-01AE-0993226D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0BD4E-1516-BF3D-B1FD-44380A84E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C0F03-395D-2F09-73CC-CA1E0F2F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75FE6-CD52-C7A7-69D9-585E4D0AA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1F57E-9A5E-F876-3F03-040F9D7C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900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DE4919-0A19-AA5D-58E5-A620430BD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9C662-13A9-8C83-0E8D-0E419F6AF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16293-B5C0-943B-C771-2A16F807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B0141-9D2F-483A-EA39-8405EFEC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BF436-AB13-8369-A82E-1693F2EF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71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50C9-07EB-D487-CD65-6692E0545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7EC7-7E95-AA72-947F-E41D40208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4F0A-0522-6E04-8968-60DE7E4C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19EBE-25CE-EB31-A7C1-A58C3751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20A7D-A806-176F-F744-5AD5606F1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23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1F48-F66B-AD13-F409-C801D5BD7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C63E3-AAFB-6D95-5F08-8F54EF81A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1DCC5-5DD5-1090-29D0-DB92842A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C36B7-0FD4-B58C-AEDB-478750F8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F5AF6-97FF-60A1-0F86-2BB180FC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567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5EF12-D701-626C-0CD0-FD1255B97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E0A2-AE88-F795-9C5D-112242D4F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51148-B4A7-3FFB-B493-710EDAC8A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86BED-8537-B03A-EE8B-B7323C23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4D391-49F4-1CD3-A3A7-9B73C3CF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9C996-C5D9-6841-729B-B26B2E80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84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CF0DF-19BE-703D-B651-09BE3E1F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DFB9F-96C5-C8E8-3AE0-F3EB3D29F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2E64A-F32C-4702-B30F-12DE050E1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478180-F5D0-969C-193E-2F6EBF2E0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9C53D-40C7-4272-54D0-168EC5CCD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42721-A631-B132-7988-B9AB1BCA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A9176-4E51-7FD0-B435-DD5B6C5EB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8E32FB-40FB-FE5E-D7C8-857D75A5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01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8993-D8C8-C0FC-E714-B35A4B3D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BF0BE-BF54-480F-6325-F84D4824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FCF2A-D9F4-C9F7-9150-1E7A88589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F1A3-2AA5-C5C3-67B7-CFDB6A83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51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94427-CCDA-3105-841B-C62E0566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B6577-FF63-5AEB-0B6B-FE30AF2A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6E73D-6FED-4E4A-BEB7-6001FDC8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5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842-A09F-FB97-5D04-124D4BD61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C3A4B-69E1-9D98-D8B5-3DB65D6EA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12E95-74F7-D307-CE83-B34DEE216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01E8E-7A0A-EF6C-8E54-AE4E07CD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FCA5A-096A-0F48-0582-A1DAA119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5FACC-5898-EB91-02B8-A34A327C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01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7E55B-CD30-EDA2-01C9-9E6AC6A9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659DE-AD10-6185-D552-E99221A36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43DC7-0E6E-8ADD-1EC4-CB6E626BE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52B69-3491-2F70-4189-23F16559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8966F-11B3-E696-35C5-7511792E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31ADC-4868-A48E-93A9-B8B1D880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424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D9221-CE09-939D-CE7B-924C62CBA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1F12A-6798-186E-1902-E9A71E018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A521-813A-B602-2E69-ED15306E0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C001-BC08-404D-A545-9A7C44EFDCC6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1E0E1-0093-9E94-39A0-F55848C78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D93E2-FCE1-E998-65F1-DD5198202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4D3C-C93D-4320-A216-CA51952C1F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49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138222-D274-4866-96E7-C3B1D6DA8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888E255-D20B-4F26-B9DA-3DF03679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EEB73-F4FD-65F4-B823-086ACA3DA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369" y="1812054"/>
            <a:ext cx="5087631" cy="23876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New medical imaging, Physics, Medical Need and Commercial Viability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endParaRPr lang="en-AU" sz="3600" dirty="0">
              <a:solidFill>
                <a:srgbClr val="FFFFFF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2AD46D6-02D6-45B3-921C-F4033826E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2790" y="5367348"/>
            <a:ext cx="616353" cy="59963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DA5AB-E949-1888-BDBA-D9E47DFDE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512" y="3602037"/>
            <a:ext cx="5087631" cy="2133599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Zoltan Vilagosh</a:t>
            </a:r>
          </a:p>
          <a:p>
            <a:r>
              <a:rPr lang="en-AU">
                <a:solidFill>
                  <a:srgbClr val="FFFFFF"/>
                </a:solidFill>
              </a:rPr>
              <a:t>Swinburne University of Technology </a:t>
            </a:r>
          </a:p>
        </p:txBody>
      </p:sp>
      <p:pic>
        <p:nvPicPr>
          <p:cNvPr id="7" name="Graphic 6" descr="Doctor">
            <a:extLst>
              <a:ext uri="{FF2B5EF4-FFF2-40B4-BE49-F238E27FC236}">
                <a16:creationId xmlns:a16="http://schemas.microsoft.com/office/drawing/2014/main" id="{54FDFA3C-E084-F160-9F2A-B2CF63B92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8667" y="1823728"/>
            <a:ext cx="2678421" cy="2678421"/>
          </a:xfrm>
          <a:custGeom>
            <a:avLst/>
            <a:gdLst/>
            <a:ahLst/>
            <a:cxnLst/>
            <a:rect l="l" t="t" r="r" b="b"/>
            <a:pathLst>
              <a:path w="5051479" h="5503900">
                <a:moveTo>
                  <a:pt x="151948" y="0"/>
                </a:moveTo>
                <a:lnTo>
                  <a:pt x="4899531" y="0"/>
                </a:lnTo>
                <a:cubicBezTo>
                  <a:pt x="4983450" y="0"/>
                  <a:pt x="5051479" y="68029"/>
                  <a:pt x="5051479" y="151948"/>
                </a:cubicBezTo>
                <a:lnTo>
                  <a:pt x="5051479" y="5351952"/>
                </a:lnTo>
                <a:cubicBezTo>
                  <a:pt x="5051479" y="5435871"/>
                  <a:pt x="4983450" y="5503900"/>
                  <a:pt x="4899531" y="5503900"/>
                </a:cubicBezTo>
                <a:lnTo>
                  <a:pt x="151948" y="5503900"/>
                </a:lnTo>
                <a:cubicBezTo>
                  <a:pt x="68029" y="5503900"/>
                  <a:pt x="0" y="5435871"/>
                  <a:pt x="0" y="5351952"/>
                </a:cubicBezTo>
                <a:lnTo>
                  <a:pt x="0" y="151948"/>
                </a:lnTo>
                <a:cubicBezTo>
                  <a:pt x="0" y="68029"/>
                  <a:pt x="68029" y="0"/>
                  <a:pt x="15194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97179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Medical Need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C9A951-1A76-9D42-B951-BC0F7B5AA2F1}"/>
              </a:ext>
            </a:extLst>
          </p:cNvPr>
          <p:cNvSpPr txBox="1"/>
          <p:nvPr/>
        </p:nvSpPr>
        <p:spPr>
          <a:xfrm>
            <a:off x="4501638" y="1153572"/>
            <a:ext cx="6840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Techniques that replace a procedural intervention with an imaging modality</a:t>
            </a:r>
            <a:endParaRPr lang="en-AU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8639A2-7684-3722-AC08-BBD0735D4988}"/>
              </a:ext>
            </a:extLst>
          </p:cNvPr>
          <p:cNvSpPr txBox="1"/>
          <p:nvPr/>
        </p:nvSpPr>
        <p:spPr>
          <a:xfrm>
            <a:off x="4501638" y="3570919"/>
            <a:ext cx="6506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Of the patients with positive fecal occult blood test, 58% will have normal colonoscopy 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251673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Medical Need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C9A951-1A76-9D42-B951-BC0F7B5AA2F1}"/>
              </a:ext>
            </a:extLst>
          </p:cNvPr>
          <p:cNvSpPr txBox="1"/>
          <p:nvPr/>
        </p:nvSpPr>
        <p:spPr>
          <a:xfrm>
            <a:off x="4501638" y="1153572"/>
            <a:ext cx="6840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Techniques that improve accuracy to avoid procedural intervention</a:t>
            </a:r>
            <a:endParaRPr lang="en-AU" sz="4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6A0736-E58E-70A7-F0D0-D9D2DC26968F}"/>
              </a:ext>
            </a:extLst>
          </p:cNvPr>
          <p:cNvSpPr txBox="1"/>
          <p:nvPr/>
        </p:nvSpPr>
        <p:spPr>
          <a:xfrm>
            <a:off x="4641599" y="3507473"/>
            <a:ext cx="66308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Accuracy of MRI for knee cartilage lesions between 15% and 60% 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81294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Medical Need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C9A951-1A76-9D42-B951-BC0F7B5AA2F1}"/>
              </a:ext>
            </a:extLst>
          </p:cNvPr>
          <p:cNvSpPr txBox="1"/>
          <p:nvPr/>
        </p:nvSpPr>
        <p:spPr>
          <a:xfrm>
            <a:off x="4501638" y="1153572"/>
            <a:ext cx="6840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Better techniques that show how things work, not just how they look</a:t>
            </a:r>
            <a:endParaRPr lang="en-AU" sz="4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6A0736-E58E-70A7-F0D0-D9D2DC26968F}"/>
              </a:ext>
            </a:extLst>
          </p:cNvPr>
          <p:cNvSpPr txBox="1"/>
          <p:nvPr/>
        </p:nvSpPr>
        <p:spPr>
          <a:xfrm>
            <a:off x="4571020" y="3671196"/>
            <a:ext cx="66308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Cardiology is good at this, the rest not so good – problems with field of view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17291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158620" y="1153572"/>
            <a:ext cx="3728614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 dirty="0">
                <a:ea typeface="+mj-ea"/>
                <a:cs typeface="+mj-cs"/>
              </a:rPr>
              <a:t>Commercial viability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C9A951-1A76-9D42-B951-BC0F7B5AA2F1}"/>
              </a:ext>
            </a:extLst>
          </p:cNvPr>
          <p:cNvSpPr txBox="1"/>
          <p:nvPr/>
        </p:nvSpPr>
        <p:spPr>
          <a:xfrm>
            <a:off x="4322844" y="638944"/>
            <a:ext cx="6840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/>
              <a:t>The physics may be right, the need is there, but they will not pay!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6A0736-E58E-70A7-F0D0-D9D2DC26968F}"/>
              </a:ext>
            </a:extLst>
          </p:cNvPr>
          <p:cNvSpPr txBox="1"/>
          <p:nvPr/>
        </p:nvSpPr>
        <p:spPr>
          <a:xfrm>
            <a:off x="4427573" y="2823850"/>
            <a:ext cx="66308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MRI is expensive but they pay – the information is really important </a:t>
            </a:r>
          </a:p>
          <a:p>
            <a:endParaRPr lang="en-AU" sz="3200" b="1" dirty="0"/>
          </a:p>
          <a:p>
            <a:r>
              <a:rPr lang="en-AU" sz="3200" b="1" dirty="0"/>
              <a:t>What would I pay for a hydration meter?  </a:t>
            </a:r>
          </a:p>
          <a:p>
            <a:r>
              <a:rPr lang="en-AU" sz="3200" b="1" dirty="0"/>
              <a:t>$100 ? Probably … </a:t>
            </a:r>
          </a:p>
          <a:p>
            <a:r>
              <a:rPr lang="en-AU" sz="3200" b="1" dirty="0"/>
              <a:t>$10,000? Not likely…</a:t>
            </a:r>
          </a:p>
        </p:txBody>
      </p:sp>
    </p:spTree>
    <p:extLst>
      <p:ext uri="{BB962C8B-B14F-4D97-AF65-F5344CB8AC3E}">
        <p14:creationId xmlns:p14="http://schemas.microsoft.com/office/powerpoint/2010/main" val="170541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F138222-D274-4866-96E7-C3B1D6DA8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888E255-D20B-4F26-B9DA-3DF03679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186707" y="1812054"/>
            <a:ext cx="508763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sweet spot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2AD46D6-02D6-45B3-921C-F4033826E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2790" y="5367348"/>
            <a:ext cx="616353" cy="59963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97A6A0-6C34-10A6-977B-BD61C834B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2790" y="826237"/>
            <a:ext cx="6000607" cy="5205525"/>
          </a:xfrm>
          <a:custGeom>
            <a:avLst/>
            <a:gdLst/>
            <a:ahLst/>
            <a:cxnLst/>
            <a:rect l="l" t="t" r="r" b="b"/>
            <a:pathLst>
              <a:path w="5051479" h="5503900">
                <a:moveTo>
                  <a:pt x="151948" y="0"/>
                </a:moveTo>
                <a:lnTo>
                  <a:pt x="4899531" y="0"/>
                </a:lnTo>
                <a:cubicBezTo>
                  <a:pt x="4983450" y="0"/>
                  <a:pt x="5051479" y="68029"/>
                  <a:pt x="5051479" y="151948"/>
                </a:cubicBezTo>
                <a:lnTo>
                  <a:pt x="5051479" y="5351952"/>
                </a:lnTo>
                <a:cubicBezTo>
                  <a:pt x="5051479" y="5435871"/>
                  <a:pt x="4983450" y="5503900"/>
                  <a:pt x="4899531" y="5503900"/>
                </a:cubicBezTo>
                <a:lnTo>
                  <a:pt x="151948" y="5503900"/>
                </a:lnTo>
                <a:cubicBezTo>
                  <a:pt x="68029" y="5503900"/>
                  <a:pt x="0" y="5435871"/>
                  <a:pt x="0" y="5351952"/>
                </a:cubicBezTo>
                <a:lnTo>
                  <a:pt x="0" y="151948"/>
                </a:lnTo>
                <a:cubicBezTo>
                  <a:pt x="0" y="68029"/>
                  <a:pt x="68029" y="0"/>
                  <a:pt x="151948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3569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6C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E456AB4-4E0D-98C2-F35B-228CB1296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204"/>
          <a:stretch/>
        </p:blipFill>
        <p:spPr>
          <a:xfrm>
            <a:off x="2312447" y="2192878"/>
            <a:ext cx="7249866" cy="40772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2162374" y="850389"/>
            <a:ext cx="872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/>
              <a:t>Things Change Slowly in Medical Land…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4EB6139-72A1-C4C7-B0B5-A5A5ACA5FE65}"/>
              </a:ext>
            </a:extLst>
          </p:cNvPr>
          <p:cNvSpPr/>
          <p:nvPr/>
        </p:nvSpPr>
        <p:spPr>
          <a:xfrm>
            <a:off x="7287208" y="1800807"/>
            <a:ext cx="653143" cy="2947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C9E0B-77E8-80A0-D225-2412F2D9DC38}"/>
              </a:ext>
            </a:extLst>
          </p:cNvPr>
          <p:cNvSpPr txBox="1"/>
          <p:nvPr/>
        </p:nvSpPr>
        <p:spPr>
          <a:xfrm>
            <a:off x="6606856" y="1387154"/>
            <a:ext cx="2666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Pulse Oximeter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418ABDE-4C3F-9AD5-F313-20E398C5D08A}"/>
              </a:ext>
            </a:extLst>
          </p:cNvPr>
          <p:cNvSpPr/>
          <p:nvPr/>
        </p:nvSpPr>
        <p:spPr>
          <a:xfrm>
            <a:off x="1371600" y="3429000"/>
            <a:ext cx="1350611" cy="8724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AE9B314-D189-D8EB-AA5C-869B93DFFF0E}"/>
              </a:ext>
            </a:extLst>
          </p:cNvPr>
          <p:cNvSpPr/>
          <p:nvPr/>
        </p:nvSpPr>
        <p:spPr>
          <a:xfrm rot="10800000">
            <a:off x="8528942" y="4231525"/>
            <a:ext cx="1350611" cy="8724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3BDFDF3-C125-5D1F-3E16-89D12118134E}"/>
              </a:ext>
            </a:extLst>
          </p:cNvPr>
          <p:cNvSpPr/>
          <p:nvPr/>
        </p:nvSpPr>
        <p:spPr>
          <a:xfrm rot="5400000">
            <a:off x="4984488" y="1943806"/>
            <a:ext cx="1350611" cy="8724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92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Things Change Slowly in Medical Land…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486873-7D48-04FF-0AE0-C6F10831BFB3}"/>
              </a:ext>
            </a:extLst>
          </p:cNvPr>
          <p:cNvSpPr txBox="1"/>
          <p:nvPr/>
        </p:nvSpPr>
        <p:spPr>
          <a:xfrm>
            <a:off x="4447308" y="871263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Nuclear Medicine – </a:t>
            </a:r>
            <a:r>
              <a:rPr lang="en-US" sz="3600" b="1" dirty="0" err="1"/>
              <a:t>1950’s</a:t>
            </a:r>
            <a:endParaRPr lang="en-US" sz="3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Ultrasound – </a:t>
            </a:r>
            <a:r>
              <a:rPr lang="en-US" sz="3600" b="1" dirty="0" err="1"/>
              <a:t>1960’s</a:t>
            </a:r>
            <a:r>
              <a:rPr lang="en-US" sz="3600" b="1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CT – </a:t>
            </a:r>
            <a:r>
              <a:rPr lang="en-US" sz="3600" b="1" dirty="0" err="1"/>
              <a:t>1970’s</a:t>
            </a:r>
            <a:endParaRPr lang="en-US" sz="3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/>
              <a:t>MRI -  </a:t>
            </a:r>
            <a:r>
              <a:rPr lang="en-US" sz="3600" b="1" dirty="0" err="1"/>
              <a:t>1980’s</a:t>
            </a:r>
            <a:endParaRPr lang="en-US" sz="3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734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dead hand of Physics 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Chart, line chart&#10;&#10;Description automatically generated">
            <a:extLst>
              <a:ext uri="{FF2B5EF4-FFF2-40B4-BE49-F238E27FC236}">
                <a16:creationId xmlns:a16="http://schemas.microsoft.com/office/drawing/2014/main" id="{CF3F483E-383F-6360-C958-3519ABB289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47" y="944218"/>
            <a:ext cx="7913434" cy="5127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794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dead hand of Physics 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Chart, line chart&#10;&#10;Description automatically generated">
            <a:extLst>
              <a:ext uri="{FF2B5EF4-FFF2-40B4-BE49-F238E27FC236}">
                <a16:creationId xmlns:a16="http://schemas.microsoft.com/office/drawing/2014/main" id="{CF3F483E-383F-6360-C958-3519ABB289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659" y="225761"/>
            <a:ext cx="5535408" cy="35869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36EF77-E07D-F857-CBBB-F00E62D2D8FD}"/>
              </a:ext>
            </a:extLst>
          </p:cNvPr>
          <p:cNvSpPr txBox="1"/>
          <p:nvPr/>
        </p:nvSpPr>
        <p:spPr>
          <a:xfrm>
            <a:off x="4950293" y="4221719"/>
            <a:ext cx="6148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Deep body imaging only with frequencies under the yellow line (absorption coefficient of &lt;0.1/cm) </a:t>
            </a:r>
          </a:p>
        </p:txBody>
      </p:sp>
    </p:spTree>
    <p:extLst>
      <p:ext uri="{BB962C8B-B14F-4D97-AF65-F5344CB8AC3E}">
        <p14:creationId xmlns:p14="http://schemas.microsoft.com/office/powerpoint/2010/main" val="236121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dead hand of Physics 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08B86D-FD9D-F116-17BD-D40FF57DDFAD}"/>
              </a:ext>
            </a:extLst>
          </p:cNvPr>
          <p:cNvSpPr txBox="1"/>
          <p:nvPr/>
        </p:nvSpPr>
        <p:spPr>
          <a:xfrm>
            <a:off x="4507404" y="780348"/>
            <a:ext cx="69977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Radio waves and microwaves are utilised by electrocardiography, electroencephalography and MRI </a:t>
            </a:r>
            <a:endParaRPr lang="en-AU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4AE989-A597-7D86-3B8E-1DBD88B97072}"/>
              </a:ext>
            </a:extLst>
          </p:cNvPr>
          <p:cNvSpPr txBox="1"/>
          <p:nvPr/>
        </p:nvSpPr>
        <p:spPr>
          <a:xfrm>
            <a:off x="4703032" y="4671958"/>
            <a:ext cx="6643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Diagnostic X-rays, CT scans, Nuclear Scans  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52272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dead hand of Physics 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08B86D-FD9D-F116-17BD-D40FF57DDFAD}"/>
              </a:ext>
            </a:extLst>
          </p:cNvPr>
          <p:cNvSpPr txBox="1"/>
          <p:nvPr/>
        </p:nvSpPr>
        <p:spPr>
          <a:xfrm>
            <a:off x="4507404" y="780348"/>
            <a:ext cx="6997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GHz, THz, Infrared frequencies </a:t>
            </a:r>
            <a:endParaRPr lang="en-AU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4AE989-A597-7D86-3B8E-1DBD88B97072}"/>
              </a:ext>
            </a:extLst>
          </p:cNvPr>
          <p:cNvSpPr txBox="1"/>
          <p:nvPr/>
        </p:nvSpPr>
        <p:spPr>
          <a:xfrm>
            <a:off x="4684587" y="2741956"/>
            <a:ext cx="66433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Diagnostics of surface lesions, destroying surface lesions like melanoma – dial the depth of destruction by selecting frequency of the radiation. 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96072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dead hand of Physics 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08B86D-FD9D-F116-17BD-D40FF57DDFAD}"/>
              </a:ext>
            </a:extLst>
          </p:cNvPr>
          <p:cNvSpPr txBox="1"/>
          <p:nvPr/>
        </p:nvSpPr>
        <p:spPr>
          <a:xfrm>
            <a:off x="4415610" y="445686"/>
            <a:ext cx="6997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Ultrasound </a:t>
            </a:r>
            <a:endParaRPr lang="en-AU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4AE989-A597-7D86-3B8E-1DBD88B97072}"/>
              </a:ext>
            </a:extLst>
          </p:cNvPr>
          <p:cNvSpPr txBox="1"/>
          <p:nvPr/>
        </p:nvSpPr>
        <p:spPr>
          <a:xfrm>
            <a:off x="4415610" y="1466629"/>
            <a:ext cx="66433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Penetration decreases with increased frequency</a:t>
            </a:r>
          </a:p>
          <a:p>
            <a:endParaRPr lang="en-US" sz="3600" b="1" dirty="0"/>
          </a:p>
          <a:p>
            <a:r>
              <a:rPr lang="en-US" sz="3600" b="1" dirty="0"/>
              <a:t>Resolution increases with increased frequency</a:t>
            </a:r>
          </a:p>
          <a:p>
            <a:endParaRPr lang="en-US" sz="3600" b="1" dirty="0"/>
          </a:p>
          <a:p>
            <a:r>
              <a:rPr lang="en-US" sz="3600" b="1" dirty="0"/>
              <a:t>Air is a poor conductor of high frequencies (</a:t>
            </a:r>
            <a:r>
              <a:rPr lang="en-US" sz="2400" b="1" dirty="0"/>
              <a:t>conductive gel, long time with trained operator, inconsistency</a:t>
            </a:r>
            <a:r>
              <a:rPr lang="en-US" sz="3600" b="1" dirty="0"/>
              <a:t>)</a:t>
            </a:r>
            <a:r>
              <a:rPr lang="en-US" sz="3200" b="1" dirty="0"/>
              <a:t> 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78375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001F9-6484-4DF7-C66F-32B93291D83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Medical Need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138B9C-5E03-A568-927E-1EFC9CB66086}"/>
              </a:ext>
            </a:extLst>
          </p:cNvPr>
          <p:cNvSpPr txBox="1"/>
          <p:nvPr/>
        </p:nvSpPr>
        <p:spPr>
          <a:xfrm>
            <a:off x="4851058" y="3044279"/>
            <a:ext cx="6654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/>
              <a:t>Core hydration meter</a:t>
            </a:r>
          </a:p>
        </p:txBody>
      </p:sp>
    </p:spTree>
    <p:extLst>
      <p:ext uri="{BB962C8B-B14F-4D97-AF65-F5344CB8AC3E}">
        <p14:creationId xmlns:p14="http://schemas.microsoft.com/office/powerpoint/2010/main" val="32085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314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New medical imaging, Physics, Medical Need and Commercial Viability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medical imaging, Physics, Medical Need and Commercial Viability  </dc:title>
  <dc:creator>Zoltan Vilagosh</dc:creator>
  <cp:lastModifiedBy>Zoltan Vilagosh</cp:lastModifiedBy>
  <cp:revision>17</cp:revision>
  <dcterms:created xsi:type="dcterms:W3CDTF">2023-02-09T09:48:51Z</dcterms:created>
  <dcterms:modified xsi:type="dcterms:W3CDTF">2023-02-09T11:30:33Z</dcterms:modified>
</cp:coreProperties>
</file>