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m4a" ContentType="audio/mp4"/>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handoutMasterIdLst>
    <p:handoutMasterId r:id="rId21"/>
  </p:handoutMasterIdLst>
  <p:sldIdLst>
    <p:sldId id="256" r:id="rId2"/>
    <p:sldId id="258" r:id="rId3"/>
    <p:sldId id="259" r:id="rId4"/>
    <p:sldId id="261" r:id="rId5"/>
    <p:sldId id="263" r:id="rId6"/>
    <p:sldId id="265" r:id="rId7"/>
    <p:sldId id="298" r:id="rId8"/>
    <p:sldId id="264" r:id="rId9"/>
    <p:sldId id="296" r:id="rId10"/>
    <p:sldId id="262" r:id="rId11"/>
    <p:sldId id="286" r:id="rId12"/>
    <p:sldId id="266" r:id="rId13"/>
    <p:sldId id="267" r:id="rId14"/>
    <p:sldId id="269" r:id="rId15"/>
    <p:sldId id="297" r:id="rId16"/>
    <p:sldId id="268" r:id="rId17"/>
    <p:sldId id="260" r:id="rId18"/>
    <p:sldId id="299"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7" d="100"/>
          <a:sy n="77" d="100"/>
        </p:scale>
        <p:origin x="806"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asus\Desktop\AMAL%20Data\nada\pluie.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N'fis</a:t>
            </a:r>
            <a:r>
              <a:rPr lang="fr-FR" baseline="0"/>
              <a:t> annual precipitation</a:t>
            </a:r>
          </a:p>
        </c:rich>
      </c:tx>
      <c:layout>
        <c:manualLayout>
          <c:xMode val="edge"/>
          <c:yMode val="edge"/>
          <c:x val="0.37004885898713236"/>
          <c:y val="5.9186646320840891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[pluie.xlsx]Feuil1!$A$14</c:f>
              <c:strCache>
                <c:ptCount val="1"/>
                <c:pt idx="0">
                  <c:v>Nkouris</c:v>
                </c:pt>
              </c:strCache>
            </c:strRef>
          </c:tx>
          <c:spPr>
            <a:solidFill>
              <a:schemeClr val="accent1"/>
            </a:solidFill>
            <a:ln>
              <a:noFill/>
            </a:ln>
            <a:effectLst/>
          </c:spPr>
          <c:invertIfNegative val="0"/>
          <c:cat>
            <c:strRef>
              <c:f>[pluie.xlsx]Feuil1!$B$13:$M$13</c:f>
              <c:strCache>
                <c:ptCount val="12"/>
                <c:pt idx="0">
                  <c:v>Janvier</c:v>
                </c:pt>
                <c:pt idx="1">
                  <c:v>Février </c:v>
                </c:pt>
                <c:pt idx="2">
                  <c:v>Mars</c:v>
                </c:pt>
                <c:pt idx="3">
                  <c:v>Avril</c:v>
                </c:pt>
                <c:pt idx="4">
                  <c:v>Mars</c:v>
                </c:pt>
                <c:pt idx="5">
                  <c:v>Juin</c:v>
                </c:pt>
                <c:pt idx="6">
                  <c:v>Juillet</c:v>
                </c:pt>
                <c:pt idx="7">
                  <c:v>Aout</c:v>
                </c:pt>
                <c:pt idx="8">
                  <c:v>Septembre</c:v>
                </c:pt>
                <c:pt idx="9">
                  <c:v>Octobre</c:v>
                </c:pt>
                <c:pt idx="10">
                  <c:v>Novembre</c:v>
                </c:pt>
                <c:pt idx="11">
                  <c:v>Decembre</c:v>
                </c:pt>
              </c:strCache>
            </c:strRef>
          </c:cat>
          <c:val>
            <c:numRef>
              <c:f>[pluie.xlsx]Feuil1!$B$14:$M$14</c:f>
              <c:numCache>
                <c:formatCode>General</c:formatCode>
                <c:ptCount val="12"/>
                <c:pt idx="0">
                  <c:v>32.15122377622378</c:v>
                </c:pt>
                <c:pt idx="1">
                  <c:v>32.02517482517483</c:v>
                </c:pt>
                <c:pt idx="2">
                  <c:v>37.67264492753624</c:v>
                </c:pt>
                <c:pt idx="3">
                  <c:v>20.452508361204014</c:v>
                </c:pt>
                <c:pt idx="4">
                  <c:v>11.553678929765887</c:v>
                </c:pt>
                <c:pt idx="5">
                  <c:v>4.2461538461538462</c:v>
                </c:pt>
                <c:pt idx="6">
                  <c:v>4.1185618729096998</c:v>
                </c:pt>
                <c:pt idx="7">
                  <c:v>8.2366220735785944</c:v>
                </c:pt>
                <c:pt idx="8">
                  <c:v>13.020279720279721</c:v>
                </c:pt>
                <c:pt idx="9">
                  <c:v>23.515909090909091</c:v>
                </c:pt>
                <c:pt idx="10">
                  <c:v>34.416083916083913</c:v>
                </c:pt>
                <c:pt idx="11">
                  <c:v>21.324999999999999</c:v>
                </c:pt>
              </c:numCache>
            </c:numRef>
          </c:val>
          <c:extLst>
            <c:ext xmlns:c16="http://schemas.microsoft.com/office/drawing/2014/chart" uri="{C3380CC4-5D6E-409C-BE32-E72D297353CC}">
              <c16:uniqueId val="{00000000-9736-480C-949B-E97EB8BD458B}"/>
            </c:ext>
          </c:extLst>
        </c:ser>
        <c:ser>
          <c:idx val="1"/>
          <c:order val="1"/>
          <c:tx>
            <c:strRef>
              <c:f>[pluie.xlsx]Feuil1!$A$15</c:f>
              <c:strCache>
                <c:ptCount val="1"/>
                <c:pt idx="0">
                  <c:v>Imin Lhamam</c:v>
                </c:pt>
              </c:strCache>
            </c:strRef>
          </c:tx>
          <c:spPr>
            <a:solidFill>
              <a:schemeClr val="accent2"/>
            </a:solidFill>
            <a:ln>
              <a:noFill/>
            </a:ln>
            <a:effectLst/>
          </c:spPr>
          <c:invertIfNegative val="0"/>
          <c:cat>
            <c:strRef>
              <c:f>[pluie.xlsx]Feuil1!$B$13:$M$13</c:f>
              <c:strCache>
                <c:ptCount val="12"/>
                <c:pt idx="0">
                  <c:v>Janvier</c:v>
                </c:pt>
                <c:pt idx="1">
                  <c:v>Février </c:v>
                </c:pt>
                <c:pt idx="2">
                  <c:v>Mars</c:v>
                </c:pt>
                <c:pt idx="3">
                  <c:v>Avril</c:v>
                </c:pt>
                <c:pt idx="4">
                  <c:v>Mars</c:v>
                </c:pt>
                <c:pt idx="5">
                  <c:v>Juin</c:v>
                </c:pt>
                <c:pt idx="6">
                  <c:v>Juillet</c:v>
                </c:pt>
                <c:pt idx="7">
                  <c:v>Aout</c:v>
                </c:pt>
                <c:pt idx="8">
                  <c:v>Septembre</c:v>
                </c:pt>
                <c:pt idx="9">
                  <c:v>Octobre</c:v>
                </c:pt>
                <c:pt idx="10">
                  <c:v>Novembre</c:v>
                </c:pt>
                <c:pt idx="11">
                  <c:v>Decembre</c:v>
                </c:pt>
              </c:strCache>
            </c:strRef>
          </c:cat>
          <c:val>
            <c:numRef>
              <c:f>[pluie.xlsx]Feuil1!$B$15:$M$15</c:f>
              <c:numCache>
                <c:formatCode>General</c:formatCode>
                <c:ptCount val="12"/>
                <c:pt idx="0">
                  <c:v>42.465909090909072</c:v>
                </c:pt>
                <c:pt idx="1">
                  <c:v>39.863636363636381</c:v>
                </c:pt>
                <c:pt idx="2">
                  <c:v>54.938636363636355</c:v>
                </c:pt>
                <c:pt idx="3">
                  <c:v>55.5</c:v>
                </c:pt>
                <c:pt idx="4">
                  <c:v>29.422727272727265</c:v>
                </c:pt>
                <c:pt idx="5">
                  <c:v>12.115909090909092</c:v>
                </c:pt>
                <c:pt idx="6">
                  <c:v>2.581818181818182</c:v>
                </c:pt>
                <c:pt idx="7">
                  <c:v>4.3534883720930226</c:v>
                </c:pt>
                <c:pt idx="8">
                  <c:v>16.515909090909091</c:v>
                </c:pt>
                <c:pt idx="9">
                  <c:v>47.434090909090926</c:v>
                </c:pt>
                <c:pt idx="10">
                  <c:v>41.359090909090909</c:v>
                </c:pt>
                <c:pt idx="11">
                  <c:v>29.95000000000001</c:v>
                </c:pt>
              </c:numCache>
            </c:numRef>
          </c:val>
          <c:extLst>
            <c:ext xmlns:c16="http://schemas.microsoft.com/office/drawing/2014/chart" uri="{C3380CC4-5D6E-409C-BE32-E72D297353CC}">
              <c16:uniqueId val="{00000001-9736-480C-949B-E97EB8BD458B}"/>
            </c:ext>
          </c:extLst>
        </c:ser>
        <c:ser>
          <c:idx val="2"/>
          <c:order val="2"/>
          <c:tx>
            <c:strRef>
              <c:f>[pluie.xlsx]Feuil1!$A$16</c:f>
              <c:strCache>
                <c:ptCount val="1"/>
                <c:pt idx="0">
                  <c:v>Barrage Takerkoust</c:v>
                </c:pt>
              </c:strCache>
            </c:strRef>
          </c:tx>
          <c:spPr>
            <a:solidFill>
              <a:schemeClr val="accent3"/>
            </a:solidFill>
            <a:ln>
              <a:noFill/>
            </a:ln>
            <a:effectLst/>
          </c:spPr>
          <c:invertIfNegative val="0"/>
          <c:cat>
            <c:strRef>
              <c:f>[pluie.xlsx]Feuil1!$B$13:$M$13</c:f>
              <c:strCache>
                <c:ptCount val="12"/>
                <c:pt idx="0">
                  <c:v>Janvier</c:v>
                </c:pt>
                <c:pt idx="1">
                  <c:v>Février </c:v>
                </c:pt>
                <c:pt idx="2">
                  <c:v>Mars</c:v>
                </c:pt>
                <c:pt idx="3">
                  <c:v>Avril</c:v>
                </c:pt>
                <c:pt idx="4">
                  <c:v>Mars</c:v>
                </c:pt>
                <c:pt idx="5">
                  <c:v>Juin</c:v>
                </c:pt>
                <c:pt idx="6">
                  <c:v>Juillet</c:v>
                </c:pt>
                <c:pt idx="7">
                  <c:v>Aout</c:v>
                </c:pt>
                <c:pt idx="8">
                  <c:v>Septembre</c:v>
                </c:pt>
                <c:pt idx="9">
                  <c:v>Octobre</c:v>
                </c:pt>
                <c:pt idx="10">
                  <c:v>Novembre</c:v>
                </c:pt>
                <c:pt idx="11">
                  <c:v>Decembre</c:v>
                </c:pt>
              </c:strCache>
            </c:strRef>
          </c:cat>
          <c:val>
            <c:numRef>
              <c:f>[pluie.xlsx]Feuil1!$B$16:$M$16</c:f>
              <c:numCache>
                <c:formatCode>General</c:formatCode>
                <c:ptCount val="12"/>
                <c:pt idx="0">
                  <c:v>30.37954545454545</c:v>
                </c:pt>
                <c:pt idx="1">
                  <c:v>28.53863636363636</c:v>
                </c:pt>
                <c:pt idx="2">
                  <c:v>34.143181818181823</c:v>
                </c:pt>
                <c:pt idx="3">
                  <c:v>33.195454545454545</c:v>
                </c:pt>
                <c:pt idx="4">
                  <c:v>16.754545454545454</c:v>
                </c:pt>
                <c:pt idx="5">
                  <c:v>7.415909090909091</c:v>
                </c:pt>
                <c:pt idx="6">
                  <c:v>2.6977272727272723</c:v>
                </c:pt>
                <c:pt idx="7">
                  <c:v>4.2000000000000011</c:v>
                </c:pt>
                <c:pt idx="8">
                  <c:v>10.720454545454546</c:v>
                </c:pt>
                <c:pt idx="9">
                  <c:v>26.009090909090911</c:v>
                </c:pt>
                <c:pt idx="10">
                  <c:v>30.654545454545453</c:v>
                </c:pt>
                <c:pt idx="11">
                  <c:v>20.718181818181819</c:v>
                </c:pt>
              </c:numCache>
            </c:numRef>
          </c:val>
          <c:extLst>
            <c:ext xmlns:c16="http://schemas.microsoft.com/office/drawing/2014/chart" uri="{C3380CC4-5D6E-409C-BE32-E72D297353CC}">
              <c16:uniqueId val="{00000002-9736-480C-949B-E97EB8BD458B}"/>
            </c:ext>
          </c:extLst>
        </c:ser>
        <c:ser>
          <c:idx val="3"/>
          <c:order val="3"/>
          <c:tx>
            <c:strRef>
              <c:f>[pluie.xlsx]Feuil1!$A$17</c:f>
              <c:strCache>
                <c:ptCount val="1"/>
                <c:pt idx="0">
                  <c:v>sidi hssine</c:v>
                </c:pt>
              </c:strCache>
            </c:strRef>
          </c:tx>
          <c:spPr>
            <a:solidFill>
              <a:schemeClr val="accent4"/>
            </a:solidFill>
            <a:ln>
              <a:noFill/>
            </a:ln>
            <a:effectLst/>
          </c:spPr>
          <c:invertIfNegative val="0"/>
          <c:cat>
            <c:strRef>
              <c:f>[pluie.xlsx]Feuil1!$B$13:$M$13</c:f>
              <c:strCache>
                <c:ptCount val="12"/>
                <c:pt idx="0">
                  <c:v>Janvier</c:v>
                </c:pt>
                <c:pt idx="1">
                  <c:v>Février </c:v>
                </c:pt>
                <c:pt idx="2">
                  <c:v>Mars</c:v>
                </c:pt>
                <c:pt idx="3">
                  <c:v>Avril</c:v>
                </c:pt>
                <c:pt idx="4">
                  <c:v>Mars</c:v>
                </c:pt>
                <c:pt idx="5">
                  <c:v>Juin</c:v>
                </c:pt>
                <c:pt idx="6">
                  <c:v>Juillet</c:v>
                </c:pt>
                <c:pt idx="7">
                  <c:v>Aout</c:v>
                </c:pt>
                <c:pt idx="8">
                  <c:v>Septembre</c:v>
                </c:pt>
                <c:pt idx="9">
                  <c:v>Octobre</c:v>
                </c:pt>
                <c:pt idx="10">
                  <c:v>Novembre</c:v>
                </c:pt>
                <c:pt idx="11">
                  <c:v>Decembre</c:v>
                </c:pt>
              </c:strCache>
            </c:strRef>
          </c:cat>
          <c:val>
            <c:numRef>
              <c:f>[pluie.xlsx]Feuil1!$B$17:$M$17</c:f>
              <c:numCache>
                <c:formatCode>General</c:formatCode>
                <c:ptCount val="12"/>
                <c:pt idx="0">
                  <c:v>41.193181818181813</c:v>
                </c:pt>
                <c:pt idx="1">
                  <c:v>44.953538461538457</c:v>
                </c:pt>
                <c:pt idx="2">
                  <c:v>42.476923076923072</c:v>
                </c:pt>
                <c:pt idx="3">
                  <c:v>19.597491638795987</c:v>
                </c:pt>
                <c:pt idx="4">
                  <c:v>15.99102564102564</c:v>
                </c:pt>
                <c:pt idx="5">
                  <c:v>1.9769230769230768</c:v>
                </c:pt>
                <c:pt idx="6">
                  <c:v>1.5543956043956046</c:v>
                </c:pt>
                <c:pt idx="7">
                  <c:v>8.1266666666666687</c:v>
                </c:pt>
                <c:pt idx="8">
                  <c:v>14.305518394648832</c:v>
                </c:pt>
                <c:pt idx="9">
                  <c:v>26.45087412587413</c:v>
                </c:pt>
                <c:pt idx="10">
                  <c:v>43.745819397993301</c:v>
                </c:pt>
                <c:pt idx="11">
                  <c:v>39.968394648829431</c:v>
                </c:pt>
              </c:numCache>
            </c:numRef>
          </c:val>
          <c:extLst>
            <c:ext xmlns:c16="http://schemas.microsoft.com/office/drawing/2014/chart" uri="{C3380CC4-5D6E-409C-BE32-E72D297353CC}">
              <c16:uniqueId val="{00000003-9736-480C-949B-E97EB8BD458B}"/>
            </c:ext>
          </c:extLst>
        </c:ser>
        <c:dLbls>
          <c:showLegendKey val="0"/>
          <c:showVal val="0"/>
          <c:showCatName val="0"/>
          <c:showSerName val="0"/>
          <c:showPercent val="0"/>
          <c:showBubbleSize val="0"/>
        </c:dLbls>
        <c:gapWidth val="150"/>
        <c:axId val="473786112"/>
        <c:axId val="473787680"/>
      </c:barChart>
      <c:catAx>
        <c:axId val="4737861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73787680"/>
        <c:crosses val="autoZero"/>
        <c:auto val="1"/>
        <c:lblAlgn val="ctr"/>
        <c:lblOffset val="100"/>
        <c:noMultiLvlLbl val="0"/>
      </c:catAx>
      <c:valAx>
        <c:axId val="47378768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7378611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B017A2B-72F2-4738-8A39-48C535B2DF50}" type="doc">
      <dgm:prSet loTypeId="urn:microsoft.com/office/officeart/2005/8/layout/vList2" loCatId="list" qsTypeId="urn:microsoft.com/office/officeart/2005/8/quickstyle/3d1" qsCatId="3D" csTypeId="urn:microsoft.com/office/officeart/2005/8/colors/accent1_1" csCatId="accent1"/>
      <dgm:spPr/>
      <dgm:t>
        <a:bodyPr/>
        <a:lstStyle/>
        <a:p>
          <a:endParaRPr lang="en-US"/>
        </a:p>
      </dgm:t>
    </dgm:pt>
    <dgm:pt modelId="{7C83A6A2-C4C1-43C8-9DE2-4038FADD945D}">
      <dgm:prSet/>
      <dgm:spPr/>
      <dgm:t>
        <a:bodyPr/>
        <a:lstStyle/>
        <a:p>
          <a:r>
            <a:rPr lang="en-US" dirty="0">
              <a:latin typeface="Times New Roman" panose="02020603050405020304" pitchFamily="18" charset="0"/>
              <a:cs typeface="Times New Roman" panose="02020603050405020304" pitchFamily="18" charset="0"/>
            </a:rPr>
            <a:t>The SWAT (Soil and water assessments tool) model managed to simulate adequately the poorly gauged N’fis watershed.</a:t>
          </a:r>
        </a:p>
      </dgm:t>
    </dgm:pt>
    <dgm:pt modelId="{E200B353-BB65-4AD2-844D-98F8B2996905}" type="parTrans" cxnId="{87AB11ED-A9C7-40E3-B521-9E072A0C9979}">
      <dgm:prSet/>
      <dgm:spPr/>
      <dgm:t>
        <a:bodyPr/>
        <a:lstStyle/>
        <a:p>
          <a:endParaRPr lang="en-US"/>
        </a:p>
      </dgm:t>
    </dgm:pt>
    <dgm:pt modelId="{99913360-2695-4FE4-95A1-4BCD5480D725}" type="sibTrans" cxnId="{87AB11ED-A9C7-40E3-B521-9E072A0C9979}">
      <dgm:prSet/>
      <dgm:spPr/>
      <dgm:t>
        <a:bodyPr/>
        <a:lstStyle/>
        <a:p>
          <a:endParaRPr lang="en-US"/>
        </a:p>
      </dgm:t>
    </dgm:pt>
    <dgm:pt modelId="{7F274FE7-909F-4DB6-AF27-30DEB4F8DC36}">
      <dgm:prSet/>
      <dgm:spPr/>
      <dgm:t>
        <a:bodyPr/>
        <a:lstStyle/>
        <a:p>
          <a:r>
            <a:rPr lang="en-US" dirty="0">
              <a:latin typeface="Times New Roman" panose="02020603050405020304" pitchFamily="18" charset="0"/>
              <a:cs typeface="Times New Roman" panose="02020603050405020304" pitchFamily="18" charset="0"/>
            </a:rPr>
            <a:t>Comparing the  goodness‐of‐fit Gumbel, GEV and LP3 distributions for flood frequency analysis in </a:t>
          </a:r>
          <a:r>
            <a:rPr lang="en-US" dirty="0" err="1">
              <a:latin typeface="Times New Roman" panose="02020603050405020304" pitchFamily="18" charset="0"/>
              <a:cs typeface="Times New Roman" panose="02020603050405020304" pitchFamily="18" charset="0"/>
            </a:rPr>
            <a:t>Nfis</a:t>
          </a:r>
          <a:r>
            <a:rPr lang="en-US" dirty="0">
              <a:latin typeface="Times New Roman" panose="02020603050405020304" pitchFamily="18" charset="0"/>
              <a:cs typeface="Times New Roman" panose="02020603050405020304" pitchFamily="18" charset="0"/>
            </a:rPr>
            <a:t> watershed, the GEV distribution shows good results and appears to be the more suitable one. </a:t>
          </a:r>
        </a:p>
      </dgm:t>
    </dgm:pt>
    <dgm:pt modelId="{9C15ABCD-16C5-4B6F-AF00-2BD840A37C90}" type="parTrans" cxnId="{6F8A99A3-7403-4A3F-8720-9BB453D6D8A9}">
      <dgm:prSet/>
      <dgm:spPr/>
      <dgm:t>
        <a:bodyPr/>
        <a:lstStyle/>
        <a:p>
          <a:endParaRPr lang="en-US"/>
        </a:p>
      </dgm:t>
    </dgm:pt>
    <dgm:pt modelId="{2F6F903A-AB91-482C-A58B-FE48AACF8667}" type="sibTrans" cxnId="{6F8A99A3-7403-4A3F-8720-9BB453D6D8A9}">
      <dgm:prSet/>
      <dgm:spPr/>
      <dgm:t>
        <a:bodyPr/>
        <a:lstStyle/>
        <a:p>
          <a:endParaRPr lang="en-US"/>
        </a:p>
      </dgm:t>
    </dgm:pt>
    <dgm:pt modelId="{D6724865-AC1F-48BD-A11A-D6524BA03443}">
      <dgm:prSet/>
      <dgm:spPr/>
      <dgm:t>
        <a:bodyPr/>
        <a:lstStyle/>
        <a:p>
          <a:r>
            <a:rPr lang="en-US" dirty="0">
              <a:latin typeface="Times New Roman" panose="02020603050405020304" pitchFamily="18" charset="0"/>
              <a:cs typeface="Times New Roman" panose="02020603050405020304" pitchFamily="18" charset="0"/>
            </a:rPr>
            <a:t>For </a:t>
          </a:r>
          <a:r>
            <a:rPr lang="en-US" b="1" dirty="0">
              <a:latin typeface="Times New Roman" panose="02020603050405020304" pitchFamily="18" charset="0"/>
              <a:cs typeface="Times New Roman" panose="02020603050405020304" pitchFamily="18" charset="0"/>
            </a:rPr>
            <a:t>study limitation </a:t>
          </a:r>
          <a:r>
            <a:rPr lang="en-US" dirty="0">
              <a:latin typeface="Times New Roman" panose="02020603050405020304" pitchFamily="18" charset="0"/>
              <a:cs typeface="Times New Roman" panose="02020603050405020304" pitchFamily="18" charset="0"/>
            </a:rPr>
            <a:t>include the data scarcity and also the SWAT model is not being able to capture the single events and reach the high peaks of flow during dry period. These results are reflected in the statistical evaluation values of the model.</a:t>
          </a:r>
        </a:p>
      </dgm:t>
    </dgm:pt>
    <dgm:pt modelId="{7E8F75BF-89CF-466E-AAF6-A485A8F52A75}" type="parTrans" cxnId="{31829DF9-76F1-43D5-BCDF-07D5E8FBC911}">
      <dgm:prSet/>
      <dgm:spPr/>
      <dgm:t>
        <a:bodyPr/>
        <a:lstStyle/>
        <a:p>
          <a:endParaRPr lang="en-US"/>
        </a:p>
      </dgm:t>
    </dgm:pt>
    <dgm:pt modelId="{FE09121F-7D6E-4E22-AF8C-8F0BF75798B7}" type="sibTrans" cxnId="{31829DF9-76F1-43D5-BCDF-07D5E8FBC911}">
      <dgm:prSet/>
      <dgm:spPr/>
      <dgm:t>
        <a:bodyPr/>
        <a:lstStyle/>
        <a:p>
          <a:endParaRPr lang="en-US"/>
        </a:p>
      </dgm:t>
    </dgm:pt>
    <dgm:pt modelId="{CF8C8D57-A6C7-442A-873F-66F513A699E3}">
      <dgm:prSet/>
      <dgm:spPr/>
      <dgm:t>
        <a:bodyPr/>
        <a:lstStyle/>
        <a:p>
          <a:r>
            <a:rPr lang="en-US" b="1" dirty="0">
              <a:latin typeface="Times New Roman" panose="02020603050405020304" pitchFamily="18" charset="0"/>
              <a:cs typeface="Times New Roman" panose="02020603050405020304" pitchFamily="18" charset="0"/>
            </a:rPr>
            <a:t>Future scope </a:t>
          </a:r>
          <a:r>
            <a:rPr lang="en-US" dirty="0">
              <a:latin typeface="Times New Roman" panose="02020603050405020304" pitchFamily="18" charset="0"/>
              <a:cs typeface="Times New Roman" panose="02020603050405020304" pitchFamily="18" charset="0"/>
            </a:rPr>
            <a:t>: the SWAT model is able to help in the sediment yield simulation which can also be used in land management of the watershed.</a:t>
          </a:r>
        </a:p>
      </dgm:t>
    </dgm:pt>
    <dgm:pt modelId="{6013B062-DA07-4484-82EB-58476B0C0623}" type="parTrans" cxnId="{8323EB4C-ADF3-410A-9F36-18D6BFBB2ED3}">
      <dgm:prSet/>
      <dgm:spPr/>
      <dgm:t>
        <a:bodyPr/>
        <a:lstStyle/>
        <a:p>
          <a:endParaRPr lang="en-US"/>
        </a:p>
      </dgm:t>
    </dgm:pt>
    <dgm:pt modelId="{3FA0B442-5E0C-4140-8759-9C18BFB985F1}" type="sibTrans" cxnId="{8323EB4C-ADF3-410A-9F36-18D6BFBB2ED3}">
      <dgm:prSet/>
      <dgm:spPr/>
      <dgm:t>
        <a:bodyPr/>
        <a:lstStyle/>
        <a:p>
          <a:endParaRPr lang="en-US"/>
        </a:p>
      </dgm:t>
    </dgm:pt>
    <dgm:pt modelId="{92A2F07C-ADAE-449C-B3A3-11B2A81516D5}" type="pres">
      <dgm:prSet presAssocID="{6B017A2B-72F2-4738-8A39-48C535B2DF50}" presName="linear" presStyleCnt="0">
        <dgm:presLayoutVars>
          <dgm:animLvl val="lvl"/>
          <dgm:resizeHandles val="exact"/>
        </dgm:presLayoutVars>
      </dgm:prSet>
      <dgm:spPr/>
    </dgm:pt>
    <dgm:pt modelId="{86FFA9BF-CC2A-4517-8943-05DDB3E36513}" type="pres">
      <dgm:prSet presAssocID="{7C83A6A2-C4C1-43C8-9DE2-4038FADD945D}" presName="parentText" presStyleLbl="node1" presStyleIdx="0" presStyleCnt="4">
        <dgm:presLayoutVars>
          <dgm:chMax val="0"/>
          <dgm:bulletEnabled val="1"/>
        </dgm:presLayoutVars>
      </dgm:prSet>
      <dgm:spPr/>
    </dgm:pt>
    <dgm:pt modelId="{AA96506A-9BFB-4008-BF8F-23F3E0AB9924}" type="pres">
      <dgm:prSet presAssocID="{99913360-2695-4FE4-95A1-4BCD5480D725}" presName="spacer" presStyleCnt="0"/>
      <dgm:spPr/>
    </dgm:pt>
    <dgm:pt modelId="{01D5958B-4F24-4E9D-BE42-B97752A96D30}" type="pres">
      <dgm:prSet presAssocID="{7F274FE7-909F-4DB6-AF27-30DEB4F8DC36}" presName="parentText" presStyleLbl="node1" presStyleIdx="1" presStyleCnt="4">
        <dgm:presLayoutVars>
          <dgm:chMax val="0"/>
          <dgm:bulletEnabled val="1"/>
        </dgm:presLayoutVars>
      </dgm:prSet>
      <dgm:spPr/>
    </dgm:pt>
    <dgm:pt modelId="{08305224-3415-4A0E-BDB6-38A973A54C28}" type="pres">
      <dgm:prSet presAssocID="{2F6F903A-AB91-482C-A58B-FE48AACF8667}" presName="spacer" presStyleCnt="0"/>
      <dgm:spPr/>
    </dgm:pt>
    <dgm:pt modelId="{E066977B-2783-428F-B272-4FF186ECBA8E}" type="pres">
      <dgm:prSet presAssocID="{D6724865-AC1F-48BD-A11A-D6524BA03443}" presName="parentText" presStyleLbl="node1" presStyleIdx="2" presStyleCnt="4">
        <dgm:presLayoutVars>
          <dgm:chMax val="0"/>
          <dgm:bulletEnabled val="1"/>
        </dgm:presLayoutVars>
      </dgm:prSet>
      <dgm:spPr/>
    </dgm:pt>
    <dgm:pt modelId="{3782A739-33C0-4A2B-8559-9B280367EFDB}" type="pres">
      <dgm:prSet presAssocID="{FE09121F-7D6E-4E22-AF8C-8F0BF75798B7}" presName="spacer" presStyleCnt="0"/>
      <dgm:spPr/>
    </dgm:pt>
    <dgm:pt modelId="{7092564D-A6E8-4F95-B406-663B41BF2BE4}" type="pres">
      <dgm:prSet presAssocID="{CF8C8D57-A6C7-442A-873F-66F513A699E3}" presName="parentText" presStyleLbl="node1" presStyleIdx="3" presStyleCnt="4">
        <dgm:presLayoutVars>
          <dgm:chMax val="0"/>
          <dgm:bulletEnabled val="1"/>
        </dgm:presLayoutVars>
      </dgm:prSet>
      <dgm:spPr/>
    </dgm:pt>
  </dgm:ptLst>
  <dgm:cxnLst>
    <dgm:cxn modelId="{D5537F2F-9E1A-4AAC-9CDD-C354ED6B4038}" type="presOf" srcId="{6B017A2B-72F2-4738-8A39-48C535B2DF50}" destId="{92A2F07C-ADAE-449C-B3A3-11B2A81516D5}" srcOrd="0" destOrd="0" presId="urn:microsoft.com/office/officeart/2005/8/layout/vList2"/>
    <dgm:cxn modelId="{D2D47035-7985-4E17-B2FE-FBFD2241EFB2}" type="presOf" srcId="{CF8C8D57-A6C7-442A-873F-66F513A699E3}" destId="{7092564D-A6E8-4F95-B406-663B41BF2BE4}" srcOrd="0" destOrd="0" presId="urn:microsoft.com/office/officeart/2005/8/layout/vList2"/>
    <dgm:cxn modelId="{5A65CC60-1F90-4414-91F7-E12918E5D93C}" type="presOf" srcId="{D6724865-AC1F-48BD-A11A-D6524BA03443}" destId="{E066977B-2783-428F-B272-4FF186ECBA8E}" srcOrd="0" destOrd="0" presId="urn:microsoft.com/office/officeart/2005/8/layout/vList2"/>
    <dgm:cxn modelId="{8323EB4C-ADF3-410A-9F36-18D6BFBB2ED3}" srcId="{6B017A2B-72F2-4738-8A39-48C535B2DF50}" destId="{CF8C8D57-A6C7-442A-873F-66F513A699E3}" srcOrd="3" destOrd="0" parTransId="{6013B062-DA07-4484-82EB-58476B0C0623}" sibTransId="{3FA0B442-5E0C-4140-8759-9C18BFB985F1}"/>
    <dgm:cxn modelId="{63353A52-080C-4982-8C3C-E7D2FCB9F1B0}" type="presOf" srcId="{7F274FE7-909F-4DB6-AF27-30DEB4F8DC36}" destId="{01D5958B-4F24-4E9D-BE42-B97752A96D30}" srcOrd="0" destOrd="0" presId="urn:microsoft.com/office/officeart/2005/8/layout/vList2"/>
    <dgm:cxn modelId="{FF061B77-F980-474A-9814-4C4A39215D9A}" type="presOf" srcId="{7C83A6A2-C4C1-43C8-9DE2-4038FADD945D}" destId="{86FFA9BF-CC2A-4517-8943-05DDB3E36513}" srcOrd="0" destOrd="0" presId="urn:microsoft.com/office/officeart/2005/8/layout/vList2"/>
    <dgm:cxn modelId="{6F8A99A3-7403-4A3F-8720-9BB453D6D8A9}" srcId="{6B017A2B-72F2-4738-8A39-48C535B2DF50}" destId="{7F274FE7-909F-4DB6-AF27-30DEB4F8DC36}" srcOrd="1" destOrd="0" parTransId="{9C15ABCD-16C5-4B6F-AF00-2BD840A37C90}" sibTransId="{2F6F903A-AB91-482C-A58B-FE48AACF8667}"/>
    <dgm:cxn modelId="{87AB11ED-A9C7-40E3-B521-9E072A0C9979}" srcId="{6B017A2B-72F2-4738-8A39-48C535B2DF50}" destId="{7C83A6A2-C4C1-43C8-9DE2-4038FADD945D}" srcOrd="0" destOrd="0" parTransId="{E200B353-BB65-4AD2-844D-98F8B2996905}" sibTransId="{99913360-2695-4FE4-95A1-4BCD5480D725}"/>
    <dgm:cxn modelId="{31829DF9-76F1-43D5-BCDF-07D5E8FBC911}" srcId="{6B017A2B-72F2-4738-8A39-48C535B2DF50}" destId="{D6724865-AC1F-48BD-A11A-D6524BA03443}" srcOrd="2" destOrd="0" parTransId="{7E8F75BF-89CF-466E-AAF6-A485A8F52A75}" sibTransId="{FE09121F-7D6E-4E22-AF8C-8F0BF75798B7}"/>
    <dgm:cxn modelId="{B35F5488-8865-45B0-8D0A-A282AB9B6116}" type="presParOf" srcId="{92A2F07C-ADAE-449C-B3A3-11B2A81516D5}" destId="{86FFA9BF-CC2A-4517-8943-05DDB3E36513}" srcOrd="0" destOrd="0" presId="urn:microsoft.com/office/officeart/2005/8/layout/vList2"/>
    <dgm:cxn modelId="{ACF06962-A6F5-4873-9C26-FCC30BAEE415}" type="presParOf" srcId="{92A2F07C-ADAE-449C-B3A3-11B2A81516D5}" destId="{AA96506A-9BFB-4008-BF8F-23F3E0AB9924}" srcOrd="1" destOrd="0" presId="urn:microsoft.com/office/officeart/2005/8/layout/vList2"/>
    <dgm:cxn modelId="{3A21ED41-2A03-450C-8212-AB1E5BEE1A39}" type="presParOf" srcId="{92A2F07C-ADAE-449C-B3A3-11B2A81516D5}" destId="{01D5958B-4F24-4E9D-BE42-B97752A96D30}" srcOrd="2" destOrd="0" presId="urn:microsoft.com/office/officeart/2005/8/layout/vList2"/>
    <dgm:cxn modelId="{FA5C7D14-1B1B-4152-B093-547152C11559}" type="presParOf" srcId="{92A2F07C-ADAE-449C-B3A3-11B2A81516D5}" destId="{08305224-3415-4A0E-BDB6-38A973A54C28}" srcOrd="3" destOrd="0" presId="urn:microsoft.com/office/officeart/2005/8/layout/vList2"/>
    <dgm:cxn modelId="{3B7D46D5-E95A-49F8-9413-DB187A0FD00B}" type="presParOf" srcId="{92A2F07C-ADAE-449C-B3A3-11B2A81516D5}" destId="{E066977B-2783-428F-B272-4FF186ECBA8E}" srcOrd="4" destOrd="0" presId="urn:microsoft.com/office/officeart/2005/8/layout/vList2"/>
    <dgm:cxn modelId="{D872901E-4DFF-4802-948D-DA91F7EB4360}" type="presParOf" srcId="{92A2F07C-ADAE-449C-B3A3-11B2A81516D5}" destId="{3782A739-33C0-4A2B-8559-9B280367EFDB}" srcOrd="5" destOrd="0" presId="urn:microsoft.com/office/officeart/2005/8/layout/vList2"/>
    <dgm:cxn modelId="{FF3F0069-3552-4FEB-BA00-D43B3D7F9F13}" type="presParOf" srcId="{92A2F07C-ADAE-449C-B3A3-11B2A81516D5}" destId="{7092564D-A6E8-4F95-B406-663B41BF2BE4}" srcOrd="6"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FFA9BF-CC2A-4517-8943-05DDB3E36513}">
      <dsp:nvSpPr>
        <dsp:cNvPr id="0" name=""/>
        <dsp:cNvSpPr/>
      </dsp:nvSpPr>
      <dsp:spPr>
        <a:xfrm>
          <a:off x="0" y="236621"/>
          <a:ext cx="11756571" cy="684450"/>
        </a:xfrm>
        <a:prstGeom prst="round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latin typeface="Times New Roman" panose="02020603050405020304" pitchFamily="18" charset="0"/>
              <a:cs typeface="Times New Roman" panose="02020603050405020304" pitchFamily="18" charset="0"/>
            </a:rPr>
            <a:t>The SWAT (Soil and water assessments tool) model managed to simulate adequately the poorly gauged N’fis watershed.</a:t>
          </a:r>
        </a:p>
      </dsp:txBody>
      <dsp:txXfrm>
        <a:off x="33412" y="270033"/>
        <a:ext cx="11689747" cy="617626"/>
      </dsp:txXfrm>
    </dsp:sp>
    <dsp:sp modelId="{01D5958B-4F24-4E9D-BE42-B97752A96D30}">
      <dsp:nvSpPr>
        <dsp:cNvPr id="0" name=""/>
        <dsp:cNvSpPr/>
      </dsp:nvSpPr>
      <dsp:spPr>
        <a:xfrm>
          <a:off x="0" y="972911"/>
          <a:ext cx="11756571" cy="684450"/>
        </a:xfrm>
        <a:prstGeom prst="round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latin typeface="Times New Roman" panose="02020603050405020304" pitchFamily="18" charset="0"/>
              <a:cs typeface="Times New Roman" panose="02020603050405020304" pitchFamily="18" charset="0"/>
            </a:rPr>
            <a:t>Comparing the  goodness‐of‐fit Gumbel, GEV and LP3 distributions for flood frequency analysis in </a:t>
          </a:r>
          <a:r>
            <a:rPr lang="en-US" sz="1800" kern="1200" dirty="0" err="1">
              <a:latin typeface="Times New Roman" panose="02020603050405020304" pitchFamily="18" charset="0"/>
              <a:cs typeface="Times New Roman" panose="02020603050405020304" pitchFamily="18" charset="0"/>
            </a:rPr>
            <a:t>Nfis</a:t>
          </a:r>
          <a:r>
            <a:rPr lang="en-US" sz="1800" kern="1200" dirty="0">
              <a:latin typeface="Times New Roman" panose="02020603050405020304" pitchFamily="18" charset="0"/>
              <a:cs typeface="Times New Roman" panose="02020603050405020304" pitchFamily="18" charset="0"/>
            </a:rPr>
            <a:t> watershed, the GEV distribution shows good results and appears to be the more suitable one. </a:t>
          </a:r>
        </a:p>
      </dsp:txBody>
      <dsp:txXfrm>
        <a:off x="33412" y="1006323"/>
        <a:ext cx="11689747" cy="617626"/>
      </dsp:txXfrm>
    </dsp:sp>
    <dsp:sp modelId="{E066977B-2783-428F-B272-4FF186ECBA8E}">
      <dsp:nvSpPr>
        <dsp:cNvPr id="0" name=""/>
        <dsp:cNvSpPr/>
      </dsp:nvSpPr>
      <dsp:spPr>
        <a:xfrm>
          <a:off x="0" y="1709201"/>
          <a:ext cx="11756571" cy="684450"/>
        </a:xfrm>
        <a:prstGeom prst="round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latin typeface="Times New Roman" panose="02020603050405020304" pitchFamily="18" charset="0"/>
              <a:cs typeface="Times New Roman" panose="02020603050405020304" pitchFamily="18" charset="0"/>
            </a:rPr>
            <a:t>For </a:t>
          </a:r>
          <a:r>
            <a:rPr lang="en-US" sz="1800" b="1" kern="1200" dirty="0">
              <a:latin typeface="Times New Roman" panose="02020603050405020304" pitchFamily="18" charset="0"/>
              <a:cs typeface="Times New Roman" panose="02020603050405020304" pitchFamily="18" charset="0"/>
            </a:rPr>
            <a:t>study limitation </a:t>
          </a:r>
          <a:r>
            <a:rPr lang="en-US" sz="1800" kern="1200" dirty="0">
              <a:latin typeface="Times New Roman" panose="02020603050405020304" pitchFamily="18" charset="0"/>
              <a:cs typeface="Times New Roman" panose="02020603050405020304" pitchFamily="18" charset="0"/>
            </a:rPr>
            <a:t>include the data scarcity and also the SWAT model is not being able to capture the single events and reach the high peaks of flow during dry period. These results are reflected in the statistical evaluation values of the model.</a:t>
          </a:r>
        </a:p>
      </dsp:txBody>
      <dsp:txXfrm>
        <a:off x="33412" y="1742613"/>
        <a:ext cx="11689747" cy="617626"/>
      </dsp:txXfrm>
    </dsp:sp>
    <dsp:sp modelId="{7092564D-A6E8-4F95-B406-663B41BF2BE4}">
      <dsp:nvSpPr>
        <dsp:cNvPr id="0" name=""/>
        <dsp:cNvSpPr/>
      </dsp:nvSpPr>
      <dsp:spPr>
        <a:xfrm>
          <a:off x="0" y="2445491"/>
          <a:ext cx="11756571" cy="684450"/>
        </a:xfrm>
        <a:prstGeom prst="round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dirty="0">
              <a:latin typeface="Times New Roman" panose="02020603050405020304" pitchFamily="18" charset="0"/>
              <a:cs typeface="Times New Roman" panose="02020603050405020304" pitchFamily="18" charset="0"/>
            </a:rPr>
            <a:t>Future scope </a:t>
          </a:r>
          <a:r>
            <a:rPr lang="en-US" sz="1800" kern="1200" dirty="0">
              <a:latin typeface="Times New Roman" panose="02020603050405020304" pitchFamily="18" charset="0"/>
              <a:cs typeface="Times New Roman" panose="02020603050405020304" pitchFamily="18" charset="0"/>
            </a:rPr>
            <a:t>: the SWAT model is able to help in the sediment yield simulation which can also be used in land management of the watershed.</a:t>
          </a:r>
        </a:p>
      </dsp:txBody>
      <dsp:txXfrm>
        <a:off x="33412" y="2478903"/>
        <a:ext cx="11689747" cy="617626"/>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image" Target="../media/image20.wmf"/><Relationship Id="rId1" Type="http://schemas.openxmlformats.org/officeDocument/2006/relationships/image" Target="../media/image19.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14B1804-5BF6-48FF-8F20-6A6159DF099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3906F19-ADF8-4AF1-BBE6-2C6AD78F6B3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C4DF3E9-910C-471C-8780-B933BDA170E2}" type="datetimeFigureOut">
              <a:rPr lang="en-US" smtClean="0"/>
              <a:t>1/29/2023</a:t>
            </a:fld>
            <a:endParaRPr lang="en-US"/>
          </a:p>
        </p:txBody>
      </p:sp>
      <p:sp>
        <p:nvSpPr>
          <p:cNvPr id="4" name="Footer Placeholder 3">
            <a:extLst>
              <a:ext uri="{FF2B5EF4-FFF2-40B4-BE49-F238E27FC236}">
                <a16:creationId xmlns:a16="http://schemas.microsoft.com/office/drawing/2014/main" id="{2A806194-343C-4D23-A5B0-66C803DA415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82A90475-A6B2-4782-8330-496AF9D030E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DF6FC49-0142-43B3-9AD1-5414C6B181DF}" type="slidenum">
              <a:rPr lang="en-US" smtClean="0"/>
              <a:t>‹#›</a:t>
            </a:fld>
            <a:endParaRPr lang="en-US"/>
          </a:p>
        </p:txBody>
      </p:sp>
    </p:spTree>
    <p:extLst>
      <p:ext uri="{BB962C8B-B14F-4D97-AF65-F5344CB8AC3E}">
        <p14:creationId xmlns:p14="http://schemas.microsoft.com/office/powerpoint/2010/main" val="948867200"/>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AEE393-A855-4BE6-96D1-463EB8EE6476}" type="datetimeFigureOut">
              <a:rPr lang="en-US" smtClean="0"/>
              <a:t>1/29/2023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D2B5E30-074D-44B6-BEB6-79EA7B7D776E}" type="slidenum">
              <a:rPr lang="en-US" smtClean="0"/>
              <a:t>‹#›</a:t>
            </a:fld>
            <a:endParaRPr lang="en-US"/>
          </a:p>
        </p:txBody>
      </p:sp>
    </p:spTree>
    <p:extLst>
      <p:ext uri="{BB962C8B-B14F-4D97-AF65-F5344CB8AC3E}">
        <p14:creationId xmlns:p14="http://schemas.microsoft.com/office/powerpoint/2010/main" val="2222203752"/>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Times New Roman" panose="02020603050405020304" pitchFamily="18" charset="0"/>
                <a:ea typeface="Times New Roman" panose="02020603050405020304" pitchFamily="18" charset="0"/>
              </a:rPr>
              <a:t>area of the basin is rural land and only 6% urban. </a:t>
            </a:r>
            <a:endParaRPr lang="en-US" dirty="0"/>
          </a:p>
        </p:txBody>
      </p:sp>
    </p:spTree>
    <p:extLst>
      <p:ext uri="{BB962C8B-B14F-4D97-AF65-F5344CB8AC3E}">
        <p14:creationId xmlns:p14="http://schemas.microsoft.com/office/powerpoint/2010/main" val="30983339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Times New Roman" panose="02020603050405020304" pitchFamily="18" charset="0"/>
                <a:ea typeface="Times New Roman" panose="02020603050405020304" pitchFamily="18" charset="0"/>
              </a:rPr>
              <a:t>. The </a:t>
            </a:r>
            <a:r>
              <a:rPr lang="en-US" dirty="0" err="1">
                <a:latin typeface="Times New Roman" panose="02020603050405020304" pitchFamily="18" charset="0"/>
                <a:ea typeface="Times New Roman" panose="02020603050405020304" pitchFamily="18" charset="0"/>
              </a:rPr>
              <a:t>spatio</a:t>
            </a:r>
            <a:r>
              <a:rPr lang="en-US" dirty="0">
                <a:latin typeface="Times New Roman" panose="02020603050405020304" pitchFamily="18" charset="0"/>
                <a:ea typeface="Times New Roman" panose="02020603050405020304" pitchFamily="18" charset="0"/>
              </a:rPr>
              <a:t>-temporal variability of precipitation is noticeable</a:t>
            </a:r>
            <a:endParaRPr lang="en-US" dirty="0"/>
          </a:p>
        </p:txBody>
      </p:sp>
    </p:spTree>
    <p:extLst>
      <p:ext uri="{BB962C8B-B14F-4D97-AF65-F5344CB8AC3E}">
        <p14:creationId xmlns:p14="http://schemas.microsoft.com/office/powerpoint/2010/main" val="7939531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686887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D830AD-D5DD-42B3-B413-52639275650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8DB1B7B-4D5D-4966-BF2A-BBE5AF2B9CF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44F0339-8D3A-4D3D-B84E-3C591E0543DC}"/>
              </a:ext>
            </a:extLst>
          </p:cNvPr>
          <p:cNvSpPr>
            <a:spLocks noGrp="1"/>
          </p:cNvSpPr>
          <p:nvPr>
            <p:ph type="dt" sz="half" idx="10"/>
          </p:nvPr>
        </p:nvSpPr>
        <p:spPr/>
        <p:txBody>
          <a:bodyPr/>
          <a:lstStyle/>
          <a:p>
            <a:fld id="{9A8E52C0-F266-4509-922F-EB2663978F5A}" type="datetime1">
              <a:rPr lang="en-US" smtClean="0"/>
              <a:t>1/29/2023</a:t>
            </a:fld>
            <a:endParaRPr lang="en-US"/>
          </a:p>
        </p:txBody>
      </p:sp>
      <p:sp>
        <p:nvSpPr>
          <p:cNvPr id="5" name="Footer Placeholder 4">
            <a:extLst>
              <a:ext uri="{FF2B5EF4-FFF2-40B4-BE49-F238E27FC236}">
                <a16:creationId xmlns:a16="http://schemas.microsoft.com/office/drawing/2014/main" id="{CA9C520C-066D-4287-AF1F-2D12B6BD0F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37CE7F-E446-446D-96A5-6F2458083FB3}"/>
              </a:ext>
            </a:extLst>
          </p:cNvPr>
          <p:cNvSpPr>
            <a:spLocks noGrp="1"/>
          </p:cNvSpPr>
          <p:nvPr>
            <p:ph type="sldNum" sz="quarter" idx="12"/>
          </p:nvPr>
        </p:nvSpPr>
        <p:spPr/>
        <p:txBody>
          <a:bodyPr/>
          <a:lstStyle/>
          <a:p>
            <a:fld id="{7BA2DA26-EB90-4556-B774-71261717E071}" type="slidenum">
              <a:rPr lang="en-US" smtClean="0"/>
              <a:t>‹#›</a:t>
            </a:fld>
            <a:endParaRPr lang="en-US"/>
          </a:p>
        </p:txBody>
      </p:sp>
    </p:spTree>
    <p:extLst>
      <p:ext uri="{BB962C8B-B14F-4D97-AF65-F5344CB8AC3E}">
        <p14:creationId xmlns:p14="http://schemas.microsoft.com/office/powerpoint/2010/main" val="16035760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22EF58-837F-41AC-92DD-708733FE1E0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E04A7D4-62E6-4A4D-A00B-2BEF175CF98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443D53-F633-4833-A8E8-433662DEB1CF}"/>
              </a:ext>
            </a:extLst>
          </p:cNvPr>
          <p:cNvSpPr>
            <a:spLocks noGrp="1"/>
          </p:cNvSpPr>
          <p:nvPr>
            <p:ph type="dt" sz="half" idx="10"/>
          </p:nvPr>
        </p:nvSpPr>
        <p:spPr/>
        <p:txBody>
          <a:bodyPr/>
          <a:lstStyle/>
          <a:p>
            <a:fld id="{C48FA19D-E9C0-490A-B450-B70F91AA2F1A}" type="datetime1">
              <a:rPr lang="en-US" smtClean="0"/>
              <a:t>1/29/2023</a:t>
            </a:fld>
            <a:endParaRPr lang="en-US"/>
          </a:p>
        </p:txBody>
      </p:sp>
      <p:sp>
        <p:nvSpPr>
          <p:cNvPr id="5" name="Footer Placeholder 4">
            <a:extLst>
              <a:ext uri="{FF2B5EF4-FFF2-40B4-BE49-F238E27FC236}">
                <a16:creationId xmlns:a16="http://schemas.microsoft.com/office/drawing/2014/main" id="{466C0D20-B5D7-4F78-B293-790F6F235A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F7D256-E9AD-4DEB-AD46-4124D419F859}"/>
              </a:ext>
            </a:extLst>
          </p:cNvPr>
          <p:cNvSpPr>
            <a:spLocks noGrp="1"/>
          </p:cNvSpPr>
          <p:nvPr>
            <p:ph type="sldNum" sz="quarter" idx="12"/>
          </p:nvPr>
        </p:nvSpPr>
        <p:spPr/>
        <p:txBody>
          <a:bodyPr/>
          <a:lstStyle/>
          <a:p>
            <a:fld id="{7BA2DA26-EB90-4556-B774-71261717E071}" type="slidenum">
              <a:rPr lang="en-US" smtClean="0"/>
              <a:t>‹#›</a:t>
            </a:fld>
            <a:endParaRPr lang="en-US"/>
          </a:p>
        </p:txBody>
      </p:sp>
    </p:spTree>
    <p:extLst>
      <p:ext uri="{BB962C8B-B14F-4D97-AF65-F5344CB8AC3E}">
        <p14:creationId xmlns:p14="http://schemas.microsoft.com/office/powerpoint/2010/main" val="16179322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FCB26CA-2E39-4031-A56E-ABB018C9626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40E427F-466E-4CCA-85DE-EEB16A59DF1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B1DF37-5B1F-4274-B2FB-53A92D114E49}"/>
              </a:ext>
            </a:extLst>
          </p:cNvPr>
          <p:cNvSpPr>
            <a:spLocks noGrp="1"/>
          </p:cNvSpPr>
          <p:nvPr>
            <p:ph type="dt" sz="half" idx="10"/>
          </p:nvPr>
        </p:nvSpPr>
        <p:spPr/>
        <p:txBody>
          <a:bodyPr/>
          <a:lstStyle/>
          <a:p>
            <a:fld id="{92907F80-61E9-44B8-8D83-A725A81E8000}" type="datetime1">
              <a:rPr lang="en-US" smtClean="0"/>
              <a:t>1/29/2023</a:t>
            </a:fld>
            <a:endParaRPr lang="en-US"/>
          </a:p>
        </p:txBody>
      </p:sp>
      <p:sp>
        <p:nvSpPr>
          <p:cNvPr id="5" name="Footer Placeholder 4">
            <a:extLst>
              <a:ext uri="{FF2B5EF4-FFF2-40B4-BE49-F238E27FC236}">
                <a16:creationId xmlns:a16="http://schemas.microsoft.com/office/drawing/2014/main" id="{A6D0217C-9964-44BD-8D33-DCA0E094E6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51DE69-B99A-4C5B-AF6C-3E467793BFDC}"/>
              </a:ext>
            </a:extLst>
          </p:cNvPr>
          <p:cNvSpPr>
            <a:spLocks noGrp="1"/>
          </p:cNvSpPr>
          <p:nvPr>
            <p:ph type="sldNum" sz="quarter" idx="12"/>
          </p:nvPr>
        </p:nvSpPr>
        <p:spPr/>
        <p:txBody>
          <a:bodyPr/>
          <a:lstStyle/>
          <a:p>
            <a:fld id="{7BA2DA26-EB90-4556-B774-71261717E071}" type="slidenum">
              <a:rPr lang="en-US" smtClean="0"/>
              <a:t>‹#›</a:t>
            </a:fld>
            <a:endParaRPr lang="en-US"/>
          </a:p>
        </p:txBody>
      </p:sp>
    </p:spTree>
    <p:extLst>
      <p:ext uri="{BB962C8B-B14F-4D97-AF65-F5344CB8AC3E}">
        <p14:creationId xmlns:p14="http://schemas.microsoft.com/office/powerpoint/2010/main" val="40176434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9E79DF-DA21-4E4B-8C28-A41DE5A6EF1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CEC8458-B76A-46FC-894A-377F0BBDFA4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B0C664-9ABA-4202-B5FC-5B1FBCC3F340}"/>
              </a:ext>
            </a:extLst>
          </p:cNvPr>
          <p:cNvSpPr>
            <a:spLocks noGrp="1"/>
          </p:cNvSpPr>
          <p:nvPr>
            <p:ph type="dt" sz="half" idx="10"/>
          </p:nvPr>
        </p:nvSpPr>
        <p:spPr/>
        <p:txBody>
          <a:bodyPr/>
          <a:lstStyle/>
          <a:p>
            <a:fld id="{743B247C-9A7D-43AE-B5F0-1C8FAEE5E5B1}" type="datetime1">
              <a:rPr lang="en-US" smtClean="0"/>
              <a:t>1/29/2023</a:t>
            </a:fld>
            <a:endParaRPr lang="en-US"/>
          </a:p>
        </p:txBody>
      </p:sp>
      <p:sp>
        <p:nvSpPr>
          <p:cNvPr id="5" name="Footer Placeholder 4">
            <a:extLst>
              <a:ext uri="{FF2B5EF4-FFF2-40B4-BE49-F238E27FC236}">
                <a16:creationId xmlns:a16="http://schemas.microsoft.com/office/drawing/2014/main" id="{03E00A9B-E501-421E-AED3-258CABEF98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6A6D61-3DDF-48FC-9EED-9857B28933C8}"/>
              </a:ext>
            </a:extLst>
          </p:cNvPr>
          <p:cNvSpPr>
            <a:spLocks noGrp="1"/>
          </p:cNvSpPr>
          <p:nvPr>
            <p:ph type="sldNum" sz="quarter" idx="12"/>
          </p:nvPr>
        </p:nvSpPr>
        <p:spPr/>
        <p:txBody>
          <a:bodyPr/>
          <a:lstStyle/>
          <a:p>
            <a:fld id="{7BA2DA26-EB90-4556-B774-71261717E071}" type="slidenum">
              <a:rPr lang="en-US" smtClean="0"/>
              <a:t>‹#›</a:t>
            </a:fld>
            <a:endParaRPr lang="en-US"/>
          </a:p>
        </p:txBody>
      </p:sp>
    </p:spTree>
    <p:extLst>
      <p:ext uri="{BB962C8B-B14F-4D97-AF65-F5344CB8AC3E}">
        <p14:creationId xmlns:p14="http://schemas.microsoft.com/office/powerpoint/2010/main" val="25696788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7836C-5C31-4461-9042-020774AFB87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713E357-2711-4726-9349-3272DA7D474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7A42749-A427-4353-AAD5-F8446477D8F2}"/>
              </a:ext>
            </a:extLst>
          </p:cNvPr>
          <p:cNvSpPr>
            <a:spLocks noGrp="1"/>
          </p:cNvSpPr>
          <p:nvPr>
            <p:ph type="dt" sz="half" idx="10"/>
          </p:nvPr>
        </p:nvSpPr>
        <p:spPr/>
        <p:txBody>
          <a:bodyPr/>
          <a:lstStyle/>
          <a:p>
            <a:fld id="{249FF3E0-B5B3-49D9-AF32-A25A1C16CFE9}" type="datetime1">
              <a:rPr lang="en-US" smtClean="0"/>
              <a:t>1/29/2023</a:t>
            </a:fld>
            <a:endParaRPr lang="en-US"/>
          </a:p>
        </p:txBody>
      </p:sp>
      <p:sp>
        <p:nvSpPr>
          <p:cNvPr id="5" name="Footer Placeholder 4">
            <a:extLst>
              <a:ext uri="{FF2B5EF4-FFF2-40B4-BE49-F238E27FC236}">
                <a16:creationId xmlns:a16="http://schemas.microsoft.com/office/drawing/2014/main" id="{682907F3-5B49-43F5-B1E8-F05425582B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395348-5B8F-4222-9AB7-5989983D7347}"/>
              </a:ext>
            </a:extLst>
          </p:cNvPr>
          <p:cNvSpPr>
            <a:spLocks noGrp="1"/>
          </p:cNvSpPr>
          <p:nvPr>
            <p:ph type="sldNum" sz="quarter" idx="12"/>
          </p:nvPr>
        </p:nvSpPr>
        <p:spPr/>
        <p:txBody>
          <a:bodyPr/>
          <a:lstStyle/>
          <a:p>
            <a:fld id="{7BA2DA26-EB90-4556-B774-71261717E071}" type="slidenum">
              <a:rPr lang="en-US" smtClean="0"/>
              <a:t>‹#›</a:t>
            </a:fld>
            <a:endParaRPr lang="en-US"/>
          </a:p>
        </p:txBody>
      </p:sp>
    </p:spTree>
    <p:extLst>
      <p:ext uri="{BB962C8B-B14F-4D97-AF65-F5344CB8AC3E}">
        <p14:creationId xmlns:p14="http://schemas.microsoft.com/office/powerpoint/2010/main" val="30646516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0361E7-AD50-4935-A0F5-C61B69A2FA9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E6A468F-7519-45B8-A66D-7501555B1B3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3EF752E-B557-493E-A1E3-EA206DCF992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73D8189-8F06-40C3-8FD3-F6E4B10E2EEA}"/>
              </a:ext>
            </a:extLst>
          </p:cNvPr>
          <p:cNvSpPr>
            <a:spLocks noGrp="1"/>
          </p:cNvSpPr>
          <p:nvPr>
            <p:ph type="dt" sz="half" idx="10"/>
          </p:nvPr>
        </p:nvSpPr>
        <p:spPr/>
        <p:txBody>
          <a:bodyPr/>
          <a:lstStyle/>
          <a:p>
            <a:fld id="{87CF1522-61B2-4BC0-A524-37D1DFE27B89}" type="datetime1">
              <a:rPr lang="en-US" smtClean="0"/>
              <a:t>1/29/2023</a:t>
            </a:fld>
            <a:endParaRPr lang="en-US"/>
          </a:p>
        </p:txBody>
      </p:sp>
      <p:sp>
        <p:nvSpPr>
          <p:cNvPr id="6" name="Footer Placeholder 5">
            <a:extLst>
              <a:ext uri="{FF2B5EF4-FFF2-40B4-BE49-F238E27FC236}">
                <a16:creationId xmlns:a16="http://schemas.microsoft.com/office/drawing/2014/main" id="{07FAC684-C2A6-4BE5-B9A2-A7AACA9A96E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B0162D3-B514-4262-8774-08ED75EF0A48}"/>
              </a:ext>
            </a:extLst>
          </p:cNvPr>
          <p:cNvSpPr>
            <a:spLocks noGrp="1"/>
          </p:cNvSpPr>
          <p:nvPr>
            <p:ph type="sldNum" sz="quarter" idx="12"/>
          </p:nvPr>
        </p:nvSpPr>
        <p:spPr/>
        <p:txBody>
          <a:bodyPr/>
          <a:lstStyle/>
          <a:p>
            <a:fld id="{7BA2DA26-EB90-4556-B774-71261717E071}" type="slidenum">
              <a:rPr lang="en-US" smtClean="0"/>
              <a:t>‹#›</a:t>
            </a:fld>
            <a:endParaRPr lang="en-US"/>
          </a:p>
        </p:txBody>
      </p:sp>
    </p:spTree>
    <p:extLst>
      <p:ext uri="{BB962C8B-B14F-4D97-AF65-F5344CB8AC3E}">
        <p14:creationId xmlns:p14="http://schemas.microsoft.com/office/powerpoint/2010/main" val="7032213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508600-3EC2-4005-8E78-088E59B252B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BF4FAE5-44C3-4130-8AB2-79C5AC3EC41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F001E9C-A4AE-41C8-B98D-D183924994C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188EF06-1D31-4B61-A712-6A5B677A5B6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335783F-913D-4CA7-8576-14A26390E28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DBDEA0B-04DE-4373-8706-A6889F48B4B8}"/>
              </a:ext>
            </a:extLst>
          </p:cNvPr>
          <p:cNvSpPr>
            <a:spLocks noGrp="1"/>
          </p:cNvSpPr>
          <p:nvPr>
            <p:ph type="dt" sz="half" idx="10"/>
          </p:nvPr>
        </p:nvSpPr>
        <p:spPr/>
        <p:txBody>
          <a:bodyPr/>
          <a:lstStyle/>
          <a:p>
            <a:fld id="{337CDB11-0C46-4ACB-B930-3DF470B80693}" type="datetime1">
              <a:rPr lang="en-US" smtClean="0"/>
              <a:t>1/29/2023</a:t>
            </a:fld>
            <a:endParaRPr lang="en-US"/>
          </a:p>
        </p:txBody>
      </p:sp>
      <p:sp>
        <p:nvSpPr>
          <p:cNvPr id="8" name="Footer Placeholder 7">
            <a:extLst>
              <a:ext uri="{FF2B5EF4-FFF2-40B4-BE49-F238E27FC236}">
                <a16:creationId xmlns:a16="http://schemas.microsoft.com/office/drawing/2014/main" id="{DA6C2F5D-81C9-4BF2-B8E3-DC72168EC46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69B143E-AA80-4A3A-9DBE-65243AF6DDB1}"/>
              </a:ext>
            </a:extLst>
          </p:cNvPr>
          <p:cNvSpPr>
            <a:spLocks noGrp="1"/>
          </p:cNvSpPr>
          <p:nvPr>
            <p:ph type="sldNum" sz="quarter" idx="12"/>
          </p:nvPr>
        </p:nvSpPr>
        <p:spPr/>
        <p:txBody>
          <a:bodyPr/>
          <a:lstStyle/>
          <a:p>
            <a:fld id="{7BA2DA26-EB90-4556-B774-71261717E071}" type="slidenum">
              <a:rPr lang="en-US" smtClean="0"/>
              <a:t>‹#›</a:t>
            </a:fld>
            <a:endParaRPr lang="en-US"/>
          </a:p>
        </p:txBody>
      </p:sp>
    </p:spTree>
    <p:extLst>
      <p:ext uri="{BB962C8B-B14F-4D97-AF65-F5344CB8AC3E}">
        <p14:creationId xmlns:p14="http://schemas.microsoft.com/office/powerpoint/2010/main" val="20800110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11F89B-0FCB-4AE0-ABA1-4DD0E252AD2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BA792F4-8F47-485C-BDDB-7386298F3A65}"/>
              </a:ext>
            </a:extLst>
          </p:cNvPr>
          <p:cNvSpPr>
            <a:spLocks noGrp="1"/>
          </p:cNvSpPr>
          <p:nvPr>
            <p:ph type="dt" sz="half" idx="10"/>
          </p:nvPr>
        </p:nvSpPr>
        <p:spPr/>
        <p:txBody>
          <a:bodyPr/>
          <a:lstStyle/>
          <a:p>
            <a:fld id="{D48EB358-D125-4B16-A8B0-3244AD055799}" type="datetime1">
              <a:rPr lang="en-US" smtClean="0"/>
              <a:t>1/29/2023</a:t>
            </a:fld>
            <a:endParaRPr lang="en-US"/>
          </a:p>
        </p:txBody>
      </p:sp>
      <p:sp>
        <p:nvSpPr>
          <p:cNvPr id="4" name="Footer Placeholder 3">
            <a:extLst>
              <a:ext uri="{FF2B5EF4-FFF2-40B4-BE49-F238E27FC236}">
                <a16:creationId xmlns:a16="http://schemas.microsoft.com/office/drawing/2014/main" id="{7B100384-FF03-47B9-A1EC-04FF3E107CA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026117B-94A0-4C28-AEE3-696569B1853F}"/>
              </a:ext>
            </a:extLst>
          </p:cNvPr>
          <p:cNvSpPr>
            <a:spLocks noGrp="1"/>
          </p:cNvSpPr>
          <p:nvPr>
            <p:ph type="sldNum" sz="quarter" idx="12"/>
          </p:nvPr>
        </p:nvSpPr>
        <p:spPr/>
        <p:txBody>
          <a:bodyPr/>
          <a:lstStyle/>
          <a:p>
            <a:fld id="{7BA2DA26-EB90-4556-B774-71261717E071}" type="slidenum">
              <a:rPr lang="en-US" smtClean="0"/>
              <a:t>‹#›</a:t>
            </a:fld>
            <a:endParaRPr lang="en-US"/>
          </a:p>
        </p:txBody>
      </p:sp>
    </p:spTree>
    <p:extLst>
      <p:ext uri="{BB962C8B-B14F-4D97-AF65-F5344CB8AC3E}">
        <p14:creationId xmlns:p14="http://schemas.microsoft.com/office/powerpoint/2010/main" val="33452034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B1CE1AF-7C21-43D6-B42F-220CC14355AF}"/>
              </a:ext>
            </a:extLst>
          </p:cNvPr>
          <p:cNvSpPr>
            <a:spLocks noGrp="1"/>
          </p:cNvSpPr>
          <p:nvPr>
            <p:ph type="dt" sz="half" idx="10"/>
          </p:nvPr>
        </p:nvSpPr>
        <p:spPr/>
        <p:txBody>
          <a:bodyPr/>
          <a:lstStyle/>
          <a:p>
            <a:fld id="{0FF560A7-FA77-4B46-8732-8243C163DE71}" type="datetime1">
              <a:rPr lang="en-US" smtClean="0"/>
              <a:t>1/29/2023</a:t>
            </a:fld>
            <a:endParaRPr lang="en-US"/>
          </a:p>
        </p:txBody>
      </p:sp>
      <p:sp>
        <p:nvSpPr>
          <p:cNvPr id="3" name="Footer Placeholder 2">
            <a:extLst>
              <a:ext uri="{FF2B5EF4-FFF2-40B4-BE49-F238E27FC236}">
                <a16:creationId xmlns:a16="http://schemas.microsoft.com/office/drawing/2014/main" id="{877E4BA6-6ED4-41A8-BF48-8B7F5544F8A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E6F0197-8B4C-4D8B-9898-D71B2DD91EED}"/>
              </a:ext>
            </a:extLst>
          </p:cNvPr>
          <p:cNvSpPr>
            <a:spLocks noGrp="1"/>
          </p:cNvSpPr>
          <p:nvPr>
            <p:ph type="sldNum" sz="quarter" idx="12"/>
          </p:nvPr>
        </p:nvSpPr>
        <p:spPr/>
        <p:txBody>
          <a:bodyPr/>
          <a:lstStyle/>
          <a:p>
            <a:fld id="{7BA2DA26-EB90-4556-B774-71261717E071}" type="slidenum">
              <a:rPr lang="en-US" smtClean="0"/>
              <a:t>‹#›</a:t>
            </a:fld>
            <a:endParaRPr lang="en-US"/>
          </a:p>
        </p:txBody>
      </p:sp>
    </p:spTree>
    <p:extLst>
      <p:ext uri="{BB962C8B-B14F-4D97-AF65-F5344CB8AC3E}">
        <p14:creationId xmlns:p14="http://schemas.microsoft.com/office/powerpoint/2010/main" val="4784934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2D7FA5-0CA0-4100-8ED2-842A52A29AE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A97B166-154C-499A-AA72-BA81CA7FAF4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A1037AE-AC50-46F3-ADAC-405C8A75271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EC0968A-E51F-43C5-A1EC-F75BF128A966}"/>
              </a:ext>
            </a:extLst>
          </p:cNvPr>
          <p:cNvSpPr>
            <a:spLocks noGrp="1"/>
          </p:cNvSpPr>
          <p:nvPr>
            <p:ph type="dt" sz="half" idx="10"/>
          </p:nvPr>
        </p:nvSpPr>
        <p:spPr/>
        <p:txBody>
          <a:bodyPr/>
          <a:lstStyle/>
          <a:p>
            <a:fld id="{E5A5205F-B04B-4D15-8B45-16DFD99630C0}" type="datetime1">
              <a:rPr lang="en-US" smtClean="0"/>
              <a:t>1/29/2023</a:t>
            </a:fld>
            <a:endParaRPr lang="en-US"/>
          </a:p>
        </p:txBody>
      </p:sp>
      <p:sp>
        <p:nvSpPr>
          <p:cNvPr id="6" name="Footer Placeholder 5">
            <a:extLst>
              <a:ext uri="{FF2B5EF4-FFF2-40B4-BE49-F238E27FC236}">
                <a16:creationId xmlns:a16="http://schemas.microsoft.com/office/drawing/2014/main" id="{7058DA51-31C8-46AA-8497-7E58ECEFA1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6BF07F-D2E4-4C41-AC64-BFD35FB2C450}"/>
              </a:ext>
            </a:extLst>
          </p:cNvPr>
          <p:cNvSpPr>
            <a:spLocks noGrp="1"/>
          </p:cNvSpPr>
          <p:nvPr>
            <p:ph type="sldNum" sz="quarter" idx="12"/>
          </p:nvPr>
        </p:nvSpPr>
        <p:spPr/>
        <p:txBody>
          <a:bodyPr/>
          <a:lstStyle/>
          <a:p>
            <a:fld id="{7BA2DA26-EB90-4556-B774-71261717E071}" type="slidenum">
              <a:rPr lang="en-US" smtClean="0"/>
              <a:t>‹#›</a:t>
            </a:fld>
            <a:endParaRPr lang="en-US"/>
          </a:p>
        </p:txBody>
      </p:sp>
    </p:spTree>
    <p:extLst>
      <p:ext uri="{BB962C8B-B14F-4D97-AF65-F5344CB8AC3E}">
        <p14:creationId xmlns:p14="http://schemas.microsoft.com/office/powerpoint/2010/main" val="7586097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9396A-2B41-4F6C-ADED-776D7987F68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A1D6496-33EA-4AC0-90C0-2D90C59E738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05DCBBE-8E67-4D9A-A718-CC0A1842FA1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B216491-80A4-4D20-BCCE-C2126C444EE3}"/>
              </a:ext>
            </a:extLst>
          </p:cNvPr>
          <p:cNvSpPr>
            <a:spLocks noGrp="1"/>
          </p:cNvSpPr>
          <p:nvPr>
            <p:ph type="dt" sz="half" idx="10"/>
          </p:nvPr>
        </p:nvSpPr>
        <p:spPr/>
        <p:txBody>
          <a:bodyPr/>
          <a:lstStyle/>
          <a:p>
            <a:fld id="{31235A9B-FC82-4517-B8F1-1B5DCF70E58B}" type="datetime1">
              <a:rPr lang="en-US" smtClean="0"/>
              <a:t>1/29/2023</a:t>
            </a:fld>
            <a:endParaRPr lang="en-US"/>
          </a:p>
        </p:txBody>
      </p:sp>
      <p:sp>
        <p:nvSpPr>
          <p:cNvPr id="6" name="Footer Placeholder 5">
            <a:extLst>
              <a:ext uri="{FF2B5EF4-FFF2-40B4-BE49-F238E27FC236}">
                <a16:creationId xmlns:a16="http://schemas.microsoft.com/office/drawing/2014/main" id="{9C6D2B5C-A5DD-4DB0-AD9E-4BAE12F4EFE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E16A604-3E7C-4BB2-A965-E885A009114F}"/>
              </a:ext>
            </a:extLst>
          </p:cNvPr>
          <p:cNvSpPr>
            <a:spLocks noGrp="1"/>
          </p:cNvSpPr>
          <p:nvPr>
            <p:ph type="sldNum" sz="quarter" idx="12"/>
          </p:nvPr>
        </p:nvSpPr>
        <p:spPr/>
        <p:txBody>
          <a:bodyPr/>
          <a:lstStyle/>
          <a:p>
            <a:fld id="{7BA2DA26-EB90-4556-B774-71261717E071}" type="slidenum">
              <a:rPr lang="en-US" smtClean="0"/>
              <a:t>‹#›</a:t>
            </a:fld>
            <a:endParaRPr lang="en-US"/>
          </a:p>
        </p:txBody>
      </p:sp>
    </p:spTree>
    <p:extLst>
      <p:ext uri="{BB962C8B-B14F-4D97-AF65-F5344CB8AC3E}">
        <p14:creationId xmlns:p14="http://schemas.microsoft.com/office/powerpoint/2010/main" val="16254723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834A92F-56B2-4E9F-B214-5A445C38342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EE5F25C-F6C5-4A20-89DD-714C7E177C7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732C0F-7A50-415C-A232-D793664120D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CC229C-6ED5-4D9A-B7F9-19FDA21DA352}" type="datetime1">
              <a:rPr lang="en-US" smtClean="0"/>
              <a:t>1/29/2023</a:t>
            </a:fld>
            <a:endParaRPr lang="en-US"/>
          </a:p>
        </p:txBody>
      </p:sp>
      <p:sp>
        <p:nvSpPr>
          <p:cNvPr id="5" name="Footer Placeholder 4">
            <a:extLst>
              <a:ext uri="{FF2B5EF4-FFF2-40B4-BE49-F238E27FC236}">
                <a16:creationId xmlns:a16="http://schemas.microsoft.com/office/drawing/2014/main" id="{559D1350-EF8F-4319-8969-4A23BB84AC9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5DF92F9-5702-4BEE-B20D-A8BAFB55C00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A2DA26-EB90-4556-B774-71261717E071}" type="slidenum">
              <a:rPr lang="en-US" smtClean="0"/>
              <a:t>‹#›</a:t>
            </a:fld>
            <a:endParaRPr lang="en-US"/>
          </a:p>
        </p:txBody>
      </p:sp>
    </p:spTree>
    <p:extLst>
      <p:ext uri="{BB962C8B-B14F-4D97-AF65-F5344CB8AC3E}">
        <p14:creationId xmlns:p14="http://schemas.microsoft.com/office/powerpoint/2010/main" val="22902381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4.png"/><Relationship Id="rId4" Type="http://schemas.openxmlformats.org/officeDocument/2006/relationships/hyperlink" Target="https://earthexplorer.usgs.gov/" TargetMode="Externa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audio" Target="../media/media14.m4a"/><Relationship Id="rId7" Type="http://schemas.openxmlformats.org/officeDocument/2006/relationships/image" Target="../media/image19.wmf"/><Relationship Id="rId12" Type="http://schemas.openxmlformats.org/officeDocument/2006/relationships/image" Target="../media/image4.png"/><Relationship Id="rId2" Type="http://schemas.microsoft.com/office/2007/relationships/media" Target="../media/media14.m4a"/><Relationship Id="rId1" Type="http://schemas.openxmlformats.org/officeDocument/2006/relationships/vmlDrawing" Target="../drawings/vmlDrawing1.vml"/><Relationship Id="rId6" Type="http://schemas.openxmlformats.org/officeDocument/2006/relationships/oleObject" Target="../embeddings/oleObject1.bin"/><Relationship Id="rId11" Type="http://schemas.openxmlformats.org/officeDocument/2006/relationships/image" Target="../media/image21.wmf"/><Relationship Id="rId5" Type="http://schemas.openxmlformats.org/officeDocument/2006/relationships/notesSlide" Target="../notesSlides/notesSlide3.xml"/><Relationship Id="rId10" Type="http://schemas.openxmlformats.org/officeDocument/2006/relationships/oleObject" Target="../embeddings/oleObject3.bin"/><Relationship Id="rId4" Type="http://schemas.openxmlformats.org/officeDocument/2006/relationships/slideLayout" Target="../slideLayouts/slideLayout6.xml"/><Relationship Id="rId9" Type="http://schemas.openxmlformats.org/officeDocument/2006/relationships/image" Target="../media/image20.wmf"/></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4.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slideLayout" Target="../slideLayouts/slideLayout6.xml"/><Relationship Id="rId7" Type="http://schemas.openxmlformats.org/officeDocument/2006/relationships/diagramColors" Target="../diagrams/colors1.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6.xml"/><Relationship Id="rId1" Type="http://schemas.openxmlformats.org/officeDocument/2006/relationships/themeOverride" Target="../theme/themeOverride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4.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notesSlide" Target="../notesSlides/notesSlide1.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4.png"/><Relationship Id="rId5" Type="http://schemas.openxmlformats.org/officeDocument/2006/relationships/chart" Target="../charts/chart1.xml"/><Relationship Id="rId4" Type="http://schemas.openxmlformats.org/officeDocument/2006/relationships/notesSlide" Target="../notesSlides/notesSlide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4.png"/><Relationship Id="rId4" Type="http://schemas.openxmlformats.org/officeDocument/2006/relationships/image" Target="../media/image8.jpg"/></Relationships>
</file>

<file path=ppt/slides/_rels/slide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6.xml"/><Relationship Id="rId7" Type="http://schemas.openxmlformats.org/officeDocument/2006/relationships/image" Target="../media/image12.jp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4.png"/><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9D9F6E-7B07-455E-8E4A-8DCCB98E9FD1}"/>
              </a:ext>
            </a:extLst>
          </p:cNvPr>
          <p:cNvSpPr>
            <a:spLocks noGrp="1"/>
          </p:cNvSpPr>
          <p:nvPr>
            <p:ph type="ctrTitle"/>
          </p:nvPr>
        </p:nvSpPr>
        <p:spPr>
          <a:xfrm>
            <a:off x="1982849" y="1529008"/>
            <a:ext cx="9144000" cy="2387600"/>
          </a:xfrm>
          <a:ln>
            <a:noFill/>
          </a:ln>
        </p:spPr>
        <p:style>
          <a:lnRef idx="2">
            <a:schemeClr val="dk1"/>
          </a:lnRef>
          <a:fillRef idx="1">
            <a:schemeClr val="lt1"/>
          </a:fillRef>
          <a:effectRef idx="0">
            <a:schemeClr val="dk1"/>
          </a:effectRef>
          <a:fontRef idx="minor">
            <a:schemeClr val="dk1"/>
          </a:fontRef>
        </p:style>
        <p:txBody>
          <a:bodyPr>
            <a:normAutofit/>
          </a:bodyPr>
          <a:lstStyle/>
          <a:p>
            <a:r>
              <a:rPr lang="en-US" sz="4400" dirty="0"/>
              <a:t> </a:t>
            </a:r>
            <a:r>
              <a:rPr lang="en-US" sz="4000" dirty="0"/>
              <a:t>Assessment of Flood Frequency pattern in a complex mountainous terrain using the SWAT model Simulation</a:t>
            </a:r>
            <a:endParaRPr lang="en-US" sz="4400" dirty="0"/>
          </a:p>
        </p:txBody>
      </p:sp>
      <p:sp>
        <p:nvSpPr>
          <p:cNvPr id="3" name="Subtitle 2">
            <a:extLst>
              <a:ext uri="{FF2B5EF4-FFF2-40B4-BE49-F238E27FC236}">
                <a16:creationId xmlns:a16="http://schemas.microsoft.com/office/drawing/2014/main" id="{08BAA280-1F0E-4715-823F-9E06E85FA55C}"/>
              </a:ext>
            </a:extLst>
          </p:cNvPr>
          <p:cNvSpPr>
            <a:spLocks noGrp="1"/>
          </p:cNvSpPr>
          <p:nvPr>
            <p:ph type="subTitle" idx="1"/>
          </p:nvPr>
        </p:nvSpPr>
        <p:spPr>
          <a:xfrm>
            <a:off x="516835" y="4587710"/>
            <a:ext cx="10972800" cy="1912775"/>
          </a:xfrm>
          <a:ln>
            <a:noFill/>
          </a:ln>
        </p:spPr>
        <p:style>
          <a:lnRef idx="2">
            <a:schemeClr val="dk1"/>
          </a:lnRef>
          <a:fillRef idx="1">
            <a:schemeClr val="lt1"/>
          </a:fillRef>
          <a:effectRef idx="0">
            <a:schemeClr val="dk1"/>
          </a:effectRef>
          <a:fontRef idx="minor">
            <a:schemeClr val="dk1"/>
          </a:fontRef>
        </p:style>
        <p:txBody>
          <a:bodyPr>
            <a:normAutofit/>
          </a:bodyPr>
          <a:lstStyle/>
          <a:p>
            <a:pPr marL="0" marR="0" algn="ctr">
              <a:spcBef>
                <a:spcPts val="0"/>
              </a:spcBef>
              <a:spcAft>
                <a:spcPts val="0"/>
              </a:spcAft>
            </a:pPr>
            <a:r>
              <a:rPr lang="en-US" sz="1800" dirty="0">
                <a:effectLst/>
                <a:latin typeface="Palatino Linotype" panose="02040502050505030304" pitchFamily="18" charset="0"/>
                <a:ea typeface="Times New Roman" panose="02020603050405020304" pitchFamily="18" charset="0"/>
              </a:rPr>
              <a:t>Nada </a:t>
            </a:r>
            <a:r>
              <a:rPr lang="en-US" sz="1800" dirty="0" err="1">
                <a:effectLst/>
                <a:latin typeface="Palatino Linotype" panose="02040502050505030304" pitchFamily="18" charset="0"/>
                <a:ea typeface="Times New Roman" panose="02020603050405020304" pitchFamily="18" charset="0"/>
              </a:rPr>
              <a:t>Joumar</a:t>
            </a:r>
            <a:endParaRPr lang="en-US" sz="1800" baseline="30000" dirty="0">
              <a:latin typeface="Palatino Linotype" panose="02040502050505030304" pitchFamily="18" charset="0"/>
              <a:ea typeface="Times New Roman" panose="02020603050405020304" pitchFamily="18" charset="0"/>
            </a:endParaRPr>
          </a:p>
          <a:p>
            <a:pPr marL="0" marR="0" algn="ctr">
              <a:spcBef>
                <a:spcPts val="0"/>
              </a:spcBef>
              <a:spcAft>
                <a:spcPts val="0"/>
              </a:spcAft>
            </a:pPr>
            <a:r>
              <a:rPr lang="en-US" sz="1800" dirty="0">
                <a:effectLst/>
                <a:latin typeface="Palatino Linotype" panose="02040502050505030304" pitchFamily="18" charset="0"/>
                <a:ea typeface="Times New Roman" panose="02020603050405020304" pitchFamily="18" charset="0"/>
              </a:rPr>
              <a:t> Amal </a:t>
            </a:r>
            <a:r>
              <a:rPr lang="en-US" sz="1800" dirty="0" err="1">
                <a:effectLst/>
                <a:latin typeface="Palatino Linotype" panose="02040502050505030304" pitchFamily="18" charset="0"/>
                <a:ea typeface="Times New Roman" panose="02020603050405020304" pitchFamily="18" charset="0"/>
              </a:rPr>
              <a:t>Markhi</a:t>
            </a:r>
            <a:endParaRPr lang="en-US" sz="1800" dirty="0">
              <a:effectLst/>
              <a:latin typeface="Palatino Linotype" panose="02040502050505030304" pitchFamily="18" charset="0"/>
              <a:ea typeface="Times New Roman" panose="02020603050405020304" pitchFamily="18" charset="0"/>
            </a:endParaRPr>
          </a:p>
          <a:p>
            <a:pPr marL="0" marR="0" algn="ctr">
              <a:spcBef>
                <a:spcPts val="0"/>
              </a:spcBef>
              <a:spcAft>
                <a:spcPts val="0"/>
              </a:spcAft>
            </a:pPr>
            <a:r>
              <a:rPr lang="en-US" sz="1800" dirty="0">
                <a:effectLst/>
                <a:latin typeface="Palatino Linotype" panose="02040502050505030304" pitchFamily="18" charset="0"/>
                <a:ea typeface="Times New Roman" panose="02020603050405020304" pitchFamily="18" charset="0"/>
              </a:rPr>
              <a:t>Jamal </a:t>
            </a:r>
            <a:r>
              <a:rPr lang="en-US" sz="1800" dirty="0" err="1">
                <a:effectLst/>
                <a:latin typeface="Palatino Linotype" panose="02040502050505030304" pitchFamily="18" charset="0"/>
                <a:ea typeface="Times New Roman" panose="02020603050405020304" pitchFamily="18" charset="0"/>
              </a:rPr>
              <a:t>Eddine</a:t>
            </a:r>
            <a:r>
              <a:rPr lang="en-US" sz="1800" dirty="0">
                <a:effectLst/>
                <a:latin typeface="Palatino Linotype" panose="02040502050505030304" pitchFamily="18" charset="0"/>
                <a:ea typeface="Times New Roman" panose="02020603050405020304" pitchFamily="18" charset="0"/>
              </a:rPr>
              <a:t> </a:t>
            </a:r>
            <a:r>
              <a:rPr lang="en-US" sz="1800" dirty="0" err="1">
                <a:effectLst/>
                <a:latin typeface="Palatino Linotype" panose="02040502050505030304" pitchFamily="18" charset="0"/>
                <a:ea typeface="Times New Roman" panose="02020603050405020304" pitchFamily="18" charset="0"/>
              </a:rPr>
              <a:t>Stitou</a:t>
            </a:r>
            <a:r>
              <a:rPr lang="en-US" sz="1800" dirty="0">
                <a:effectLst/>
                <a:latin typeface="Palatino Linotype" panose="02040502050505030304" pitchFamily="18" charset="0"/>
                <a:ea typeface="Times New Roman" panose="02020603050405020304" pitchFamily="18" charset="0"/>
              </a:rPr>
              <a:t> El </a:t>
            </a:r>
            <a:r>
              <a:rPr lang="en-US" sz="1800" dirty="0" err="1">
                <a:effectLst/>
                <a:latin typeface="Palatino Linotype" panose="02040502050505030304" pitchFamily="18" charset="0"/>
                <a:ea typeface="Times New Roman" panose="02020603050405020304" pitchFamily="18" charset="0"/>
              </a:rPr>
              <a:t>Messari</a:t>
            </a:r>
            <a:endParaRPr lang="en-US" sz="1800" dirty="0">
              <a:effectLst/>
              <a:latin typeface="Palatino Linotype" panose="02040502050505030304" pitchFamily="18" charset="0"/>
              <a:ea typeface="Times New Roman" panose="02020603050405020304" pitchFamily="18" charset="0"/>
            </a:endParaRPr>
          </a:p>
          <a:p>
            <a:pPr marL="0" marR="0" algn="ctr">
              <a:spcBef>
                <a:spcPts val="0"/>
              </a:spcBef>
              <a:spcAft>
                <a:spcPts val="0"/>
              </a:spcAft>
            </a:pPr>
            <a:r>
              <a:rPr lang="en-US" sz="1800" dirty="0">
                <a:effectLst/>
                <a:latin typeface="Palatino Linotype" panose="02040502050505030304" pitchFamily="18" charset="0"/>
                <a:ea typeface="Times New Roman" panose="02020603050405020304" pitchFamily="18" charset="0"/>
              </a:rPr>
              <a:t> Lahcen </a:t>
            </a:r>
            <a:r>
              <a:rPr lang="en-US" sz="1800" dirty="0" err="1">
                <a:effectLst/>
                <a:latin typeface="Palatino Linotype" panose="02040502050505030304" pitchFamily="18" charset="0"/>
                <a:ea typeface="Times New Roman" panose="02020603050405020304" pitchFamily="18" charset="0"/>
              </a:rPr>
              <a:t>Benaabidate</a:t>
            </a:r>
            <a:endParaRPr lang="en-US" sz="1800" dirty="0">
              <a:effectLst/>
              <a:latin typeface="Times New Roman" panose="02020603050405020304" pitchFamily="18" charset="0"/>
              <a:ea typeface="Times New Roman" panose="02020603050405020304" pitchFamily="18" charset="0"/>
            </a:endParaRPr>
          </a:p>
          <a:p>
            <a:pPr marL="0" marR="0" algn="ctr">
              <a:spcBef>
                <a:spcPts val="0"/>
              </a:spcBef>
              <a:spcAft>
                <a:spcPts val="0"/>
              </a:spcAft>
            </a:pPr>
            <a:r>
              <a:rPr lang="en-US" sz="1800" dirty="0">
                <a:effectLst/>
                <a:latin typeface="Palatino Linotype" panose="02040502050505030304" pitchFamily="18"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endParaRPr lang="en-US" sz="1800" dirty="0">
              <a:effectLst/>
              <a:latin typeface="Times New Roman" panose="02020603050405020304" pitchFamily="18" charset="0"/>
              <a:ea typeface="Times New Roman" panose="02020603050405020304" pitchFamily="18" charset="0"/>
            </a:endParaRPr>
          </a:p>
          <a:p>
            <a:pPr algn="l"/>
            <a:endParaRPr lang="en-US" sz="2000" dirty="0"/>
          </a:p>
        </p:txBody>
      </p:sp>
      <p:sp>
        <p:nvSpPr>
          <p:cNvPr id="8" name="TextBox 7">
            <a:extLst>
              <a:ext uri="{FF2B5EF4-FFF2-40B4-BE49-F238E27FC236}">
                <a16:creationId xmlns:a16="http://schemas.microsoft.com/office/drawing/2014/main" id="{B9700DF0-18B7-4A76-A422-77762F12B82D}"/>
              </a:ext>
            </a:extLst>
          </p:cNvPr>
          <p:cNvSpPr txBox="1"/>
          <p:nvPr/>
        </p:nvSpPr>
        <p:spPr>
          <a:xfrm>
            <a:off x="2895600" y="357514"/>
            <a:ext cx="7162800" cy="923330"/>
          </a:xfrm>
          <a:prstGeom prst="rect">
            <a:avLst/>
          </a:prstGeom>
          <a:noFill/>
        </p:spPr>
        <p:txBody>
          <a:bodyPr wrap="square" rtlCol="0">
            <a:spAutoFit/>
          </a:bodyPr>
          <a:lstStyle/>
          <a:p>
            <a:pPr algn="ctr"/>
            <a:r>
              <a:rPr lang="en-US" dirty="0"/>
              <a:t>The 7th International Electronic Conference on Water Sciences</a:t>
            </a:r>
          </a:p>
          <a:p>
            <a:pPr algn="ctr"/>
            <a:r>
              <a:rPr lang="en-US" dirty="0"/>
              <a:t>Adaptive Water Resources Management in an Era of Changing Climatic, Environmental and Social Conditions</a:t>
            </a:r>
          </a:p>
        </p:txBody>
      </p:sp>
      <p:sp>
        <p:nvSpPr>
          <p:cNvPr id="11" name="Rectangle 10">
            <a:extLst>
              <a:ext uri="{FF2B5EF4-FFF2-40B4-BE49-F238E27FC236}">
                <a16:creationId xmlns:a16="http://schemas.microsoft.com/office/drawing/2014/main" id="{B194528F-62FB-48D4-926B-F4313618165F}"/>
              </a:ext>
            </a:extLst>
          </p:cNvPr>
          <p:cNvSpPr/>
          <p:nvPr/>
        </p:nvSpPr>
        <p:spPr>
          <a:xfrm>
            <a:off x="4439505" y="6056982"/>
            <a:ext cx="3127459" cy="369332"/>
          </a:xfrm>
          <a:prstGeom prst="rect">
            <a:avLst/>
          </a:prstGeom>
        </p:spPr>
        <p:txBody>
          <a:bodyPr wrap="none">
            <a:spAutoFit/>
          </a:bodyPr>
          <a:lstStyle/>
          <a:p>
            <a:r>
              <a:rPr lang="en-US" dirty="0"/>
              <a:t>Email: joumarnada@gmail.com</a:t>
            </a:r>
          </a:p>
        </p:txBody>
      </p:sp>
      <p:sp>
        <p:nvSpPr>
          <p:cNvPr id="13" name="Slide Number Placeholder 12">
            <a:extLst>
              <a:ext uri="{FF2B5EF4-FFF2-40B4-BE49-F238E27FC236}">
                <a16:creationId xmlns:a16="http://schemas.microsoft.com/office/drawing/2014/main" id="{8F60B524-CC08-4FB8-A1C5-8075CABF91E8}"/>
              </a:ext>
            </a:extLst>
          </p:cNvPr>
          <p:cNvSpPr>
            <a:spLocks noGrp="1"/>
          </p:cNvSpPr>
          <p:nvPr>
            <p:ph type="sldNum" sz="quarter" idx="12"/>
          </p:nvPr>
        </p:nvSpPr>
        <p:spPr/>
        <p:txBody>
          <a:bodyPr/>
          <a:lstStyle/>
          <a:p>
            <a:fld id="{7BA2DA26-EB90-4556-B774-71261717E071}" type="slidenum">
              <a:rPr lang="en-US" smtClean="0"/>
              <a:t>1</a:t>
            </a:fld>
            <a:endParaRPr lang="en-US" dirty="0"/>
          </a:p>
        </p:txBody>
      </p:sp>
      <p:pic>
        <p:nvPicPr>
          <p:cNvPr id="6" name="Picture 5">
            <a:extLst>
              <a:ext uri="{FF2B5EF4-FFF2-40B4-BE49-F238E27FC236}">
                <a16:creationId xmlns:a16="http://schemas.microsoft.com/office/drawing/2014/main" id="{17D46044-E3F8-4030-9960-1C0F6A945D28}"/>
              </a:ext>
            </a:extLst>
          </p:cNvPr>
          <p:cNvPicPr>
            <a:picLocks noChangeAspect="1"/>
          </p:cNvPicPr>
          <p:nvPr/>
        </p:nvPicPr>
        <p:blipFill>
          <a:blip r:embed="rId4"/>
          <a:stretch>
            <a:fillRect/>
          </a:stretch>
        </p:blipFill>
        <p:spPr>
          <a:xfrm>
            <a:off x="10360409" y="173339"/>
            <a:ext cx="1831591" cy="821058"/>
          </a:xfrm>
          <a:prstGeom prst="rect">
            <a:avLst/>
          </a:prstGeom>
        </p:spPr>
      </p:pic>
      <p:pic>
        <p:nvPicPr>
          <p:cNvPr id="5122" name="Picture 2" descr="Université Abdelmalek Essaâdi | Tétouan">
            <a:extLst>
              <a:ext uri="{FF2B5EF4-FFF2-40B4-BE49-F238E27FC236}">
                <a16:creationId xmlns:a16="http://schemas.microsoft.com/office/drawing/2014/main" id="{41645A31-4EB4-45E9-9398-40BA2CAFDC5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867924" cy="186792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B715FF6C-FE6B-4EBE-8A53-94BF012D75AD}"/>
              </a:ext>
            </a:extLst>
          </p:cNvPr>
          <p:cNvPicPr>
            <a:picLocks noChangeAspect="1"/>
          </p:cNvPicPr>
          <p:nvPr/>
        </p:nvPicPr>
        <p:blipFill>
          <a:blip r:embed="rId6"/>
          <a:stretch>
            <a:fillRect/>
          </a:stretch>
        </p:blipFill>
        <p:spPr>
          <a:xfrm>
            <a:off x="2193124" y="278978"/>
            <a:ext cx="922100" cy="914479"/>
          </a:xfrm>
          <a:prstGeom prst="rect">
            <a:avLst/>
          </a:prstGeom>
        </p:spPr>
      </p:pic>
      <p:pic>
        <p:nvPicPr>
          <p:cNvPr id="12" name="Recorded Sound">
            <a:hlinkClick r:id="" action="ppaction://media"/>
            <a:extLst>
              <a:ext uri="{FF2B5EF4-FFF2-40B4-BE49-F238E27FC236}">
                <a16:creationId xmlns:a16="http://schemas.microsoft.com/office/drawing/2014/main" id="{F335BE8B-5699-47B9-B555-069B0AC715F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826508" y="6112668"/>
            <a:ext cx="487363" cy="487363"/>
          </a:xfrm>
          <a:prstGeom prst="rect">
            <a:avLst/>
          </a:prstGeom>
        </p:spPr>
      </p:pic>
    </p:spTree>
    <p:extLst>
      <p:ext uri="{BB962C8B-B14F-4D97-AF65-F5344CB8AC3E}">
        <p14:creationId xmlns:p14="http://schemas.microsoft.com/office/powerpoint/2010/main" val="1875482203"/>
      </p:ext>
    </p:extLst>
  </p:cSld>
  <p:clrMapOvr>
    <a:masterClrMapping/>
  </p:clrMapOvr>
  <mc:AlternateContent xmlns:mc="http://schemas.openxmlformats.org/markup-compatibility/2006" xmlns:p14="http://schemas.microsoft.com/office/powerpoint/2010/main">
    <mc:Choice Requires="p14">
      <p:transition spd="slow" p14:dur="2000" advTm="15736"/>
    </mc:Choice>
    <mc:Fallback xmlns="">
      <p:transition spd="slow" advTm="1573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569"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38F78B-7548-4DE0-BC2C-75B6411B85C6}"/>
              </a:ext>
            </a:extLst>
          </p:cNvPr>
          <p:cNvSpPr>
            <a:spLocks noGrp="1"/>
          </p:cNvSpPr>
          <p:nvPr>
            <p:ph type="title"/>
          </p:nvPr>
        </p:nvSpPr>
        <p:spPr>
          <a:xfrm>
            <a:off x="408992" y="0"/>
            <a:ext cx="10515600" cy="1325563"/>
          </a:xfrm>
        </p:spPr>
        <p:txBody>
          <a:bodyPr/>
          <a:lstStyle/>
          <a:p>
            <a:r>
              <a:rPr lang="en-US" sz="2400" b="1" dirty="0"/>
              <a:t>Input Data</a:t>
            </a:r>
            <a:endParaRPr lang="en-US" b="1" dirty="0"/>
          </a:p>
        </p:txBody>
      </p:sp>
      <p:graphicFrame>
        <p:nvGraphicFramePr>
          <p:cNvPr id="3" name="Table 2">
            <a:extLst>
              <a:ext uri="{FF2B5EF4-FFF2-40B4-BE49-F238E27FC236}">
                <a16:creationId xmlns:a16="http://schemas.microsoft.com/office/drawing/2014/main" id="{12218C5B-C7D0-40FB-86E5-7C572FDE7357}"/>
              </a:ext>
            </a:extLst>
          </p:cNvPr>
          <p:cNvGraphicFramePr>
            <a:graphicFrameLocks noGrp="1"/>
          </p:cNvGraphicFramePr>
          <p:nvPr>
            <p:extLst>
              <p:ext uri="{D42A27DB-BD31-4B8C-83A1-F6EECF244321}">
                <p14:modId xmlns:p14="http://schemas.microsoft.com/office/powerpoint/2010/main" val="635571698"/>
              </p:ext>
            </p:extLst>
          </p:nvPr>
        </p:nvGraphicFramePr>
        <p:xfrm>
          <a:off x="1156996" y="1138335"/>
          <a:ext cx="10107632" cy="4863631"/>
        </p:xfrm>
        <a:graphic>
          <a:graphicData uri="http://schemas.openxmlformats.org/drawingml/2006/table">
            <a:tbl>
              <a:tblPr firstRow="1" firstCol="1" bandRow="1">
                <a:tableStyleId>{5C22544A-7EE6-4342-B048-85BDC9FD1C3A}</a:tableStyleId>
              </a:tblPr>
              <a:tblGrid>
                <a:gridCol w="2449634">
                  <a:extLst>
                    <a:ext uri="{9D8B030D-6E8A-4147-A177-3AD203B41FA5}">
                      <a16:colId xmlns:a16="http://schemas.microsoft.com/office/drawing/2014/main" val="3582453870"/>
                    </a:ext>
                  </a:extLst>
                </a:gridCol>
                <a:gridCol w="3223588">
                  <a:extLst>
                    <a:ext uri="{9D8B030D-6E8A-4147-A177-3AD203B41FA5}">
                      <a16:colId xmlns:a16="http://schemas.microsoft.com/office/drawing/2014/main" val="1110820132"/>
                    </a:ext>
                  </a:extLst>
                </a:gridCol>
                <a:gridCol w="2217205">
                  <a:extLst>
                    <a:ext uri="{9D8B030D-6E8A-4147-A177-3AD203B41FA5}">
                      <a16:colId xmlns:a16="http://schemas.microsoft.com/office/drawing/2014/main" val="2340788581"/>
                    </a:ext>
                  </a:extLst>
                </a:gridCol>
                <a:gridCol w="2217205">
                  <a:extLst>
                    <a:ext uri="{9D8B030D-6E8A-4147-A177-3AD203B41FA5}">
                      <a16:colId xmlns:a16="http://schemas.microsoft.com/office/drawing/2014/main" val="766879644"/>
                    </a:ext>
                  </a:extLst>
                </a:gridCol>
              </a:tblGrid>
              <a:tr h="637740">
                <a:tc>
                  <a:txBody>
                    <a:bodyPr/>
                    <a:lstStyle/>
                    <a:p>
                      <a:pPr marL="0" marR="0" algn="ctr">
                        <a:lnSpc>
                          <a:spcPct val="115000"/>
                        </a:lnSpc>
                        <a:spcBef>
                          <a:spcPts val="0"/>
                        </a:spcBef>
                        <a:spcAft>
                          <a:spcPts val="0"/>
                        </a:spcAft>
                      </a:pPr>
                      <a:r>
                        <a:rPr lang="fr-FR" sz="1000">
                          <a:effectLst/>
                        </a:rPr>
                        <a:t>Data</a:t>
                      </a:r>
                      <a:endParaRPr lang="fr-FR" sz="1100">
                        <a:effectLst/>
                        <a:latin typeface="Arial" panose="020B0604020202020204" pitchFamily="34" charset="0"/>
                        <a:ea typeface="Arial" panose="020B0604020202020204" pitchFamily="34" charset="0"/>
                      </a:endParaRPr>
                    </a:p>
                  </a:txBody>
                  <a:tcPr marL="68580" marR="68580" marT="0" marB="0"/>
                </a:tc>
                <a:tc>
                  <a:txBody>
                    <a:bodyPr/>
                    <a:lstStyle/>
                    <a:p>
                      <a:pPr marL="0" marR="0" algn="ctr">
                        <a:lnSpc>
                          <a:spcPct val="115000"/>
                        </a:lnSpc>
                        <a:spcBef>
                          <a:spcPts val="0"/>
                        </a:spcBef>
                        <a:spcAft>
                          <a:spcPts val="0"/>
                        </a:spcAft>
                      </a:pPr>
                      <a:r>
                        <a:rPr lang="fr-FR" sz="1000">
                          <a:effectLst/>
                        </a:rPr>
                        <a:t>Source</a:t>
                      </a:r>
                      <a:endParaRPr lang="fr-FR" sz="1100">
                        <a:effectLst/>
                        <a:latin typeface="Arial" panose="020B0604020202020204" pitchFamily="34" charset="0"/>
                        <a:ea typeface="Arial" panose="020B0604020202020204" pitchFamily="34" charset="0"/>
                      </a:endParaRPr>
                    </a:p>
                  </a:txBody>
                  <a:tcPr marL="68580" marR="68580" marT="0" marB="0"/>
                </a:tc>
                <a:tc>
                  <a:txBody>
                    <a:bodyPr/>
                    <a:lstStyle/>
                    <a:p>
                      <a:pPr marL="0" marR="0" algn="ctr">
                        <a:lnSpc>
                          <a:spcPct val="115000"/>
                        </a:lnSpc>
                        <a:spcBef>
                          <a:spcPts val="0"/>
                        </a:spcBef>
                        <a:spcAft>
                          <a:spcPts val="0"/>
                        </a:spcAft>
                      </a:pPr>
                      <a:r>
                        <a:rPr lang="fr-FR" sz="1000">
                          <a:effectLst/>
                        </a:rPr>
                        <a:t>Spatial resolution</a:t>
                      </a:r>
                      <a:endParaRPr lang="fr-FR" sz="1100">
                        <a:effectLst/>
                        <a:latin typeface="Arial" panose="020B0604020202020204" pitchFamily="34" charset="0"/>
                        <a:ea typeface="Arial" panose="020B0604020202020204" pitchFamily="34" charset="0"/>
                      </a:endParaRPr>
                    </a:p>
                  </a:txBody>
                  <a:tcPr marL="68580" marR="68580" marT="0" marB="0"/>
                </a:tc>
                <a:tc>
                  <a:txBody>
                    <a:bodyPr/>
                    <a:lstStyle/>
                    <a:p>
                      <a:pPr marL="0" marR="0" algn="ctr">
                        <a:lnSpc>
                          <a:spcPct val="115000"/>
                        </a:lnSpc>
                        <a:spcBef>
                          <a:spcPts val="0"/>
                        </a:spcBef>
                        <a:spcAft>
                          <a:spcPts val="0"/>
                        </a:spcAft>
                      </a:pPr>
                      <a:r>
                        <a:rPr lang="fr-FR" sz="1000">
                          <a:effectLst/>
                        </a:rPr>
                        <a:t>Temporal resolution</a:t>
                      </a:r>
                      <a:endParaRPr lang="fr-FR" sz="1100">
                        <a:effectLst/>
                        <a:latin typeface="Arial" panose="020B0604020202020204" pitchFamily="34" charset="0"/>
                        <a:ea typeface="Arial" panose="020B0604020202020204" pitchFamily="34" charset="0"/>
                      </a:endParaRPr>
                    </a:p>
                  </a:txBody>
                  <a:tcPr marL="68580" marR="68580" marT="0" marB="0"/>
                </a:tc>
                <a:extLst>
                  <a:ext uri="{0D108BD9-81ED-4DB2-BD59-A6C34878D82A}">
                    <a16:rowId xmlns:a16="http://schemas.microsoft.com/office/drawing/2014/main" val="1330539958"/>
                  </a:ext>
                </a:extLst>
              </a:tr>
              <a:tr h="1296729">
                <a:tc>
                  <a:txBody>
                    <a:bodyPr/>
                    <a:lstStyle/>
                    <a:p>
                      <a:pPr marL="0" marR="0" algn="ctr">
                        <a:lnSpc>
                          <a:spcPct val="115000"/>
                        </a:lnSpc>
                        <a:spcBef>
                          <a:spcPts val="0"/>
                        </a:spcBef>
                        <a:spcAft>
                          <a:spcPts val="0"/>
                        </a:spcAft>
                      </a:pPr>
                      <a:r>
                        <a:rPr lang="fr-FR" sz="1000">
                          <a:effectLst/>
                        </a:rPr>
                        <a:t>DEM</a:t>
                      </a:r>
                      <a:endParaRPr lang="fr-FR" sz="1100">
                        <a:effectLst/>
                        <a:latin typeface="Arial" panose="020B0604020202020204" pitchFamily="34" charset="0"/>
                        <a:ea typeface="Arial" panose="020B0604020202020204" pitchFamily="34" charset="0"/>
                      </a:endParaRPr>
                    </a:p>
                  </a:txBody>
                  <a:tcPr marL="68580" marR="68580" marT="0" marB="0"/>
                </a:tc>
                <a:tc>
                  <a:txBody>
                    <a:bodyPr/>
                    <a:lstStyle/>
                    <a:p>
                      <a:pPr marL="0" marR="0" algn="ctr">
                        <a:lnSpc>
                          <a:spcPct val="115000"/>
                        </a:lnSpc>
                        <a:spcBef>
                          <a:spcPts val="0"/>
                        </a:spcBef>
                        <a:spcAft>
                          <a:spcPts val="0"/>
                        </a:spcAft>
                      </a:pPr>
                      <a:r>
                        <a:rPr lang="en-US" sz="1000">
                          <a:effectLst/>
                        </a:rPr>
                        <a:t>STRM- United States Geological Survey  (USGS) </a:t>
                      </a:r>
                      <a:r>
                        <a:rPr lang="en-US" sz="1000" u="sng">
                          <a:effectLst/>
                          <a:hlinkClick r:id="rId4"/>
                        </a:rPr>
                        <a:t>https://earthexplorer.usgs.gov/</a:t>
                      </a:r>
                      <a:r>
                        <a:rPr lang="en-US" sz="1000">
                          <a:effectLst/>
                        </a:rPr>
                        <a:t> </a:t>
                      </a:r>
                      <a:endParaRPr lang="fr-FR" sz="1100">
                        <a:effectLst/>
                        <a:latin typeface="Arial" panose="020B0604020202020204" pitchFamily="34" charset="0"/>
                        <a:ea typeface="Arial" panose="020B0604020202020204" pitchFamily="34" charset="0"/>
                      </a:endParaRPr>
                    </a:p>
                  </a:txBody>
                  <a:tcPr marL="68580" marR="68580" marT="0" marB="0"/>
                </a:tc>
                <a:tc>
                  <a:txBody>
                    <a:bodyPr/>
                    <a:lstStyle/>
                    <a:p>
                      <a:pPr marL="0" marR="0" algn="ctr">
                        <a:lnSpc>
                          <a:spcPct val="115000"/>
                        </a:lnSpc>
                        <a:spcBef>
                          <a:spcPts val="0"/>
                        </a:spcBef>
                        <a:spcAft>
                          <a:spcPts val="0"/>
                        </a:spcAft>
                      </a:pPr>
                      <a:r>
                        <a:rPr lang="fr-FR" sz="1000">
                          <a:effectLst/>
                        </a:rPr>
                        <a:t>30 m</a:t>
                      </a:r>
                      <a:endParaRPr lang="fr-FR" sz="1100">
                        <a:effectLst/>
                        <a:latin typeface="Arial" panose="020B0604020202020204" pitchFamily="34" charset="0"/>
                        <a:ea typeface="Arial" panose="020B0604020202020204" pitchFamily="34" charset="0"/>
                      </a:endParaRPr>
                    </a:p>
                  </a:txBody>
                  <a:tcPr marL="68580" marR="68580" marT="0" marB="0"/>
                </a:tc>
                <a:tc>
                  <a:txBody>
                    <a:bodyPr/>
                    <a:lstStyle/>
                    <a:p>
                      <a:pPr marL="0" marR="0" algn="ctr">
                        <a:lnSpc>
                          <a:spcPct val="115000"/>
                        </a:lnSpc>
                        <a:spcBef>
                          <a:spcPts val="0"/>
                        </a:spcBef>
                        <a:spcAft>
                          <a:spcPts val="0"/>
                        </a:spcAft>
                      </a:pPr>
                      <a:r>
                        <a:rPr lang="fr-FR" sz="1200">
                          <a:effectLst/>
                        </a:rPr>
                        <a:t>-</a:t>
                      </a:r>
                      <a:endParaRPr lang="fr-FR" sz="1100">
                        <a:effectLst/>
                        <a:latin typeface="Arial" panose="020B0604020202020204" pitchFamily="34" charset="0"/>
                        <a:ea typeface="Arial" panose="020B0604020202020204" pitchFamily="34" charset="0"/>
                      </a:endParaRPr>
                    </a:p>
                  </a:txBody>
                  <a:tcPr marL="68580" marR="68580" marT="0" marB="0"/>
                </a:tc>
                <a:extLst>
                  <a:ext uri="{0D108BD9-81ED-4DB2-BD59-A6C34878D82A}">
                    <a16:rowId xmlns:a16="http://schemas.microsoft.com/office/drawing/2014/main" val="3201241522"/>
                  </a:ext>
                </a:extLst>
              </a:tr>
              <a:tr h="686446">
                <a:tc>
                  <a:txBody>
                    <a:bodyPr/>
                    <a:lstStyle/>
                    <a:p>
                      <a:pPr marL="0" marR="0" algn="ctr">
                        <a:lnSpc>
                          <a:spcPct val="115000"/>
                        </a:lnSpc>
                        <a:spcBef>
                          <a:spcPts val="0"/>
                        </a:spcBef>
                        <a:spcAft>
                          <a:spcPts val="0"/>
                        </a:spcAft>
                      </a:pPr>
                      <a:r>
                        <a:rPr lang="fr-FR" sz="1000">
                          <a:effectLst/>
                        </a:rPr>
                        <a:t>Land use Map</a:t>
                      </a:r>
                      <a:endParaRPr lang="fr-FR" sz="1100">
                        <a:effectLst/>
                        <a:latin typeface="Arial" panose="020B0604020202020204" pitchFamily="34" charset="0"/>
                        <a:ea typeface="Arial" panose="020B0604020202020204" pitchFamily="34" charset="0"/>
                      </a:endParaRPr>
                    </a:p>
                  </a:txBody>
                  <a:tcPr marL="68580" marR="68580" marT="0" marB="0"/>
                </a:tc>
                <a:tc>
                  <a:txBody>
                    <a:bodyPr/>
                    <a:lstStyle/>
                    <a:p>
                      <a:pPr marL="0" marR="0" algn="ctr">
                        <a:lnSpc>
                          <a:spcPct val="115000"/>
                        </a:lnSpc>
                        <a:spcBef>
                          <a:spcPts val="0"/>
                        </a:spcBef>
                        <a:spcAft>
                          <a:spcPts val="0"/>
                        </a:spcAft>
                      </a:pPr>
                      <a:r>
                        <a:rPr lang="en-US" sz="1000" dirty="0">
                          <a:effectLst/>
                        </a:rPr>
                        <a:t>(MODIS) Land Cover Type (MCD12Q1)</a:t>
                      </a:r>
                      <a:endParaRPr lang="fr-FR" sz="1100" dirty="0">
                        <a:effectLst/>
                        <a:latin typeface="Arial" panose="020B0604020202020204" pitchFamily="34" charset="0"/>
                        <a:ea typeface="Arial" panose="020B0604020202020204" pitchFamily="34" charset="0"/>
                      </a:endParaRPr>
                    </a:p>
                  </a:txBody>
                  <a:tcPr marL="68580" marR="68580" marT="0" marB="0"/>
                </a:tc>
                <a:tc>
                  <a:txBody>
                    <a:bodyPr/>
                    <a:lstStyle/>
                    <a:p>
                      <a:pPr marL="0" marR="0" algn="ctr">
                        <a:lnSpc>
                          <a:spcPct val="115000"/>
                        </a:lnSpc>
                        <a:spcBef>
                          <a:spcPts val="0"/>
                        </a:spcBef>
                        <a:spcAft>
                          <a:spcPts val="0"/>
                        </a:spcAft>
                      </a:pPr>
                      <a:r>
                        <a:rPr lang="fr-FR" sz="1000">
                          <a:effectLst/>
                        </a:rPr>
                        <a:t>500 m</a:t>
                      </a:r>
                      <a:endParaRPr lang="fr-FR" sz="1100">
                        <a:effectLst/>
                        <a:latin typeface="Arial" panose="020B0604020202020204" pitchFamily="34" charset="0"/>
                        <a:ea typeface="Arial" panose="020B0604020202020204" pitchFamily="34" charset="0"/>
                      </a:endParaRPr>
                    </a:p>
                  </a:txBody>
                  <a:tcPr marL="68580" marR="68580" marT="0" marB="0"/>
                </a:tc>
                <a:tc>
                  <a:txBody>
                    <a:bodyPr/>
                    <a:lstStyle/>
                    <a:p>
                      <a:pPr marL="0" marR="0" algn="ctr">
                        <a:lnSpc>
                          <a:spcPct val="115000"/>
                        </a:lnSpc>
                        <a:spcBef>
                          <a:spcPts val="0"/>
                        </a:spcBef>
                        <a:spcAft>
                          <a:spcPts val="0"/>
                        </a:spcAft>
                      </a:pPr>
                      <a:r>
                        <a:rPr lang="fr-FR" sz="1200">
                          <a:effectLst/>
                        </a:rPr>
                        <a:t>Yearly</a:t>
                      </a:r>
                      <a:endParaRPr lang="fr-FR" sz="1100">
                        <a:effectLst/>
                        <a:latin typeface="Arial" panose="020B0604020202020204" pitchFamily="34" charset="0"/>
                        <a:ea typeface="Arial" panose="020B0604020202020204" pitchFamily="34" charset="0"/>
                      </a:endParaRPr>
                    </a:p>
                  </a:txBody>
                  <a:tcPr marL="68580" marR="68580" marT="0" marB="0"/>
                </a:tc>
                <a:extLst>
                  <a:ext uri="{0D108BD9-81ED-4DB2-BD59-A6C34878D82A}">
                    <a16:rowId xmlns:a16="http://schemas.microsoft.com/office/drawing/2014/main" val="3473403423"/>
                  </a:ext>
                </a:extLst>
              </a:tr>
              <a:tr h="967236">
                <a:tc>
                  <a:txBody>
                    <a:bodyPr/>
                    <a:lstStyle/>
                    <a:p>
                      <a:pPr marL="0" marR="0" algn="ctr">
                        <a:lnSpc>
                          <a:spcPct val="115000"/>
                        </a:lnSpc>
                        <a:spcBef>
                          <a:spcPts val="0"/>
                        </a:spcBef>
                        <a:spcAft>
                          <a:spcPts val="0"/>
                        </a:spcAft>
                      </a:pPr>
                      <a:r>
                        <a:rPr lang="fr-FR" sz="1000">
                          <a:effectLst/>
                        </a:rPr>
                        <a:t>Soil Map</a:t>
                      </a:r>
                      <a:endParaRPr lang="fr-FR" sz="1100">
                        <a:effectLst/>
                        <a:latin typeface="Arial" panose="020B0604020202020204" pitchFamily="34" charset="0"/>
                        <a:ea typeface="Arial" panose="020B0604020202020204" pitchFamily="34" charset="0"/>
                      </a:endParaRPr>
                    </a:p>
                  </a:txBody>
                  <a:tcPr marL="68580" marR="68580" marT="0" marB="0"/>
                </a:tc>
                <a:tc>
                  <a:txBody>
                    <a:bodyPr/>
                    <a:lstStyle/>
                    <a:p>
                      <a:pPr marL="0" marR="0" algn="ctr">
                        <a:lnSpc>
                          <a:spcPct val="115000"/>
                        </a:lnSpc>
                        <a:spcBef>
                          <a:spcPts val="0"/>
                        </a:spcBef>
                        <a:spcAft>
                          <a:spcPts val="0"/>
                        </a:spcAft>
                      </a:pPr>
                      <a:r>
                        <a:rPr lang="en-US" sz="1000">
                          <a:effectLst/>
                        </a:rPr>
                        <a:t>Tensift Basin Hydraulic Agency (TBHA)</a:t>
                      </a:r>
                      <a:endParaRPr lang="fr-FR" sz="1100">
                        <a:effectLst/>
                        <a:latin typeface="Arial" panose="020B0604020202020204" pitchFamily="34" charset="0"/>
                        <a:ea typeface="Arial" panose="020B0604020202020204" pitchFamily="34" charset="0"/>
                      </a:endParaRPr>
                    </a:p>
                  </a:txBody>
                  <a:tcPr marL="68580" marR="68580" marT="0" marB="0"/>
                </a:tc>
                <a:tc>
                  <a:txBody>
                    <a:bodyPr/>
                    <a:lstStyle/>
                    <a:p>
                      <a:pPr marL="0" marR="0" algn="ctr">
                        <a:lnSpc>
                          <a:spcPct val="115000"/>
                        </a:lnSpc>
                        <a:spcBef>
                          <a:spcPts val="0"/>
                        </a:spcBef>
                        <a:spcAft>
                          <a:spcPts val="0"/>
                        </a:spcAft>
                      </a:pPr>
                      <a:r>
                        <a:rPr lang="fr-FR" sz="1000">
                          <a:effectLst/>
                        </a:rPr>
                        <a:t>ArcInfo format (scale 1:100000)</a:t>
                      </a:r>
                      <a:endParaRPr lang="fr-FR" sz="1100">
                        <a:effectLst/>
                      </a:endParaRPr>
                    </a:p>
                    <a:p>
                      <a:pPr marL="0" marR="0" algn="ctr">
                        <a:lnSpc>
                          <a:spcPct val="115000"/>
                        </a:lnSpc>
                        <a:spcBef>
                          <a:spcPts val="0"/>
                        </a:spcBef>
                        <a:spcAft>
                          <a:spcPts val="0"/>
                        </a:spcAft>
                      </a:pPr>
                      <a:r>
                        <a:rPr lang="fr-FR" sz="1000">
                          <a:effectLst/>
                        </a:rPr>
                        <a:t> </a:t>
                      </a:r>
                      <a:endParaRPr lang="fr-FR" sz="1100">
                        <a:effectLst/>
                        <a:latin typeface="Arial" panose="020B0604020202020204" pitchFamily="34" charset="0"/>
                        <a:ea typeface="Arial" panose="020B0604020202020204" pitchFamily="34" charset="0"/>
                      </a:endParaRPr>
                    </a:p>
                  </a:txBody>
                  <a:tcPr marL="68580" marR="68580" marT="0" marB="0"/>
                </a:tc>
                <a:tc>
                  <a:txBody>
                    <a:bodyPr/>
                    <a:lstStyle/>
                    <a:p>
                      <a:pPr marL="0" marR="0" algn="ctr">
                        <a:lnSpc>
                          <a:spcPct val="115000"/>
                        </a:lnSpc>
                        <a:spcBef>
                          <a:spcPts val="0"/>
                        </a:spcBef>
                        <a:spcAft>
                          <a:spcPts val="0"/>
                        </a:spcAft>
                      </a:pPr>
                      <a:r>
                        <a:rPr lang="fr-FR" sz="1200">
                          <a:effectLst/>
                        </a:rPr>
                        <a:t>-</a:t>
                      </a:r>
                      <a:endParaRPr lang="fr-FR" sz="1100">
                        <a:effectLst/>
                        <a:latin typeface="Arial" panose="020B0604020202020204" pitchFamily="34" charset="0"/>
                        <a:ea typeface="Arial" panose="020B0604020202020204" pitchFamily="34" charset="0"/>
                      </a:endParaRPr>
                    </a:p>
                  </a:txBody>
                  <a:tcPr marL="68580" marR="68580" marT="0" marB="0"/>
                </a:tc>
                <a:extLst>
                  <a:ext uri="{0D108BD9-81ED-4DB2-BD59-A6C34878D82A}">
                    <a16:rowId xmlns:a16="http://schemas.microsoft.com/office/drawing/2014/main" val="2032433425"/>
                  </a:ext>
                </a:extLst>
              </a:tr>
              <a:tr h="637740">
                <a:tc>
                  <a:txBody>
                    <a:bodyPr/>
                    <a:lstStyle/>
                    <a:p>
                      <a:pPr marL="0" marR="0" algn="ctr">
                        <a:lnSpc>
                          <a:spcPct val="115000"/>
                        </a:lnSpc>
                        <a:spcBef>
                          <a:spcPts val="0"/>
                        </a:spcBef>
                        <a:spcAft>
                          <a:spcPts val="0"/>
                        </a:spcAft>
                      </a:pPr>
                      <a:r>
                        <a:rPr lang="fr-FR" sz="1000">
                          <a:effectLst/>
                        </a:rPr>
                        <a:t>Soil Data</a:t>
                      </a:r>
                      <a:endParaRPr lang="fr-FR" sz="1100">
                        <a:effectLst/>
                        <a:latin typeface="Arial" panose="020B0604020202020204" pitchFamily="34" charset="0"/>
                        <a:ea typeface="Arial" panose="020B0604020202020204" pitchFamily="34" charset="0"/>
                      </a:endParaRPr>
                    </a:p>
                  </a:txBody>
                  <a:tcPr marL="68580" marR="68580" marT="0" marB="0"/>
                </a:tc>
                <a:tc>
                  <a:txBody>
                    <a:bodyPr/>
                    <a:lstStyle/>
                    <a:p>
                      <a:pPr marL="0" marR="0" algn="ctr">
                        <a:lnSpc>
                          <a:spcPct val="115000"/>
                        </a:lnSpc>
                        <a:spcBef>
                          <a:spcPts val="0"/>
                        </a:spcBef>
                        <a:spcAft>
                          <a:spcPts val="0"/>
                        </a:spcAft>
                      </a:pPr>
                      <a:r>
                        <a:rPr lang="en-US" sz="1000">
                          <a:effectLst/>
                        </a:rPr>
                        <a:t>Field work (Markhi et al., 2019)</a:t>
                      </a:r>
                      <a:endParaRPr lang="fr-FR" sz="1100">
                        <a:effectLst/>
                        <a:latin typeface="Arial" panose="020B0604020202020204" pitchFamily="34" charset="0"/>
                        <a:ea typeface="Arial" panose="020B0604020202020204" pitchFamily="34" charset="0"/>
                      </a:endParaRPr>
                    </a:p>
                  </a:txBody>
                  <a:tcPr marL="68580" marR="68580" marT="0" marB="0"/>
                </a:tc>
                <a:tc>
                  <a:txBody>
                    <a:bodyPr/>
                    <a:lstStyle/>
                    <a:p>
                      <a:pPr marL="0" marR="0" algn="ctr">
                        <a:lnSpc>
                          <a:spcPct val="115000"/>
                        </a:lnSpc>
                        <a:spcBef>
                          <a:spcPts val="0"/>
                        </a:spcBef>
                        <a:spcAft>
                          <a:spcPts val="0"/>
                        </a:spcAft>
                      </a:pPr>
                      <a:r>
                        <a:rPr lang="fr-FR" sz="1000">
                          <a:effectLst/>
                        </a:rPr>
                        <a:t>ArcInfo format (scale 1:100000)</a:t>
                      </a:r>
                      <a:endParaRPr lang="fr-FR" sz="1100">
                        <a:effectLst/>
                        <a:latin typeface="Arial" panose="020B0604020202020204" pitchFamily="34" charset="0"/>
                        <a:ea typeface="Arial" panose="020B0604020202020204" pitchFamily="34" charset="0"/>
                      </a:endParaRPr>
                    </a:p>
                  </a:txBody>
                  <a:tcPr marL="68580" marR="68580" marT="0" marB="0"/>
                </a:tc>
                <a:tc>
                  <a:txBody>
                    <a:bodyPr/>
                    <a:lstStyle/>
                    <a:p>
                      <a:pPr marL="0" marR="0" algn="ctr">
                        <a:lnSpc>
                          <a:spcPct val="115000"/>
                        </a:lnSpc>
                        <a:spcBef>
                          <a:spcPts val="0"/>
                        </a:spcBef>
                        <a:spcAft>
                          <a:spcPts val="0"/>
                        </a:spcAft>
                      </a:pPr>
                      <a:r>
                        <a:rPr lang="fr-FR" sz="1200">
                          <a:effectLst/>
                        </a:rPr>
                        <a:t>-</a:t>
                      </a:r>
                      <a:endParaRPr lang="fr-FR" sz="1100">
                        <a:effectLst/>
                        <a:latin typeface="Arial" panose="020B0604020202020204" pitchFamily="34" charset="0"/>
                        <a:ea typeface="Arial" panose="020B0604020202020204" pitchFamily="34" charset="0"/>
                      </a:endParaRPr>
                    </a:p>
                  </a:txBody>
                  <a:tcPr marL="68580" marR="68580" marT="0" marB="0"/>
                </a:tc>
                <a:extLst>
                  <a:ext uri="{0D108BD9-81ED-4DB2-BD59-A6C34878D82A}">
                    <a16:rowId xmlns:a16="http://schemas.microsoft.com/office/drawing/2014/main" val="1300646180"/>
                  </a:ext>
                </a:extLst>
              </a:tr>
              <a:tr h="637740">
                <a:tc>
                  <a:txBody>
                    <a:bodyPr/>
                    <a:lstStyle/>
                    <a:p>
                      <a:pPr marL="0" marR="0" algn="ctr">
                        <a:lnSpc>
                          <a:spcPct val="115000"/>
                        </a:lnSpc>
                        <a:spcBef>
                          <a:spcPts val="0"/>
                        </a:spcBef>
                        <a:spcAft>
                          <a:spcPts val="0"/>
                        </a:spcAft>
                      </a:pPr>
                      <a:r>
                        <a:rPr lang="fr-FR" sz="1000" dirty="0" err="1">
                          <a:effectLst/>
                        </a:rPr>
                        <a:t>Observed</a:t>
                      </a:r>
                      <a:r>
                        <a:rPr lang="fr-FR" sz="1000" dirty="0">
                          <a:effectLst/>
                        </a:rPr>
                        <a:t> </a:t>
                      </a:r>
                      <a:r>
                        <a:rPr lang="fr-FR" sz="1000" dirty="0" err="1">
                          <a:effectLst/>
                        </a:rPr>
                        <a:t>Hydrometeorology</a:t>
                      </a:r>
                      <a:endParaRPr lang="fr-FR" sz="1100" dirty="0">
                        <a:effectLst/>
                        <a:latin typeface="Arial" panose="020B0604020202020204" pitchFamily="34" charset="0"/>
                        <a:ea typeface="Arial" panose="020B0604020202020204" pitchFamily="34" charset="0"/>
                      </a:endParaRPr>
                    </a:p>
                  </a:txBody>
                  <a:tcPr marL="68580" marR="68580" marT="0" marB="0"/>
                </a:tc>
                <a:tc>
                  <a:txBody>
                    <a:bodyPr/>
                    <a:lstStyle/>
                    <a:p>
                      <a:pPr marL="0" marR="0" algn="ctr">
                        <a:lnSpc>
                          <a:spcPct val="115000"/>
                        </a:lnSpc>
                        <a:spcBef>
                          <a:spcPts val="0"/>
                        </a:spcBef>
                        <a:spcAft>
                          <a:spcPts val="0"/>
                        </a:spcAft>
                      </a:pPr>
                      <a:r>
                        <a:rPr lang="en-US" sz="1000">
                          <a:effectLst/>
                        </a:rPr>
                        <a:t>Tensift Basin Hydraulic Agency (TBHA)</a:t>
                      </a:r>
                      <a:endParaRPr lang="fr-FR" sz="1100">
                        <a:effectLst/>
                        <a:latin typeface="Arial" panose="020B0604020202020204" pitchFamily="34" charset="0"/>
                        <a:ea typeface="Arial" panose="020B0604020202020204" pitchFamily="34" charset="0"/>
                      </a:endParaRPr>
                    </a:p>
                  </a:txBody>
                  <a:tcPr marL="68580" marR="68580" marT="0" marB="0"/>
                </a:tc>
                <a:tc>
                  <a:txBody>
                    <a:bodyPr/>
                    <a:lstStyle/>
                    <a:p>
                      <a:pPr marL="0" marR="0" algn="ctr">
                        <a:lnSpc>
                          <a:spcPct val="115000"/>
                        </a:lnSpc>
                        <a:spcBef>
                          <a:spcPts val="0"/>
                        </a:spcBef>
                        <a:spcAft>
                          <a:spcPts val="0"/>
                        </a:spcAft>
                      </a:pPr>
                      <a:r>
                        <a:rPr lang="fr-FR" sz="1000">
                          <a:effectLst/>
                        </a:rPr>
                        <a:t>-</a:t>
                      </a:r>
                      <a:endParaRPr lang="fr-FR" sz="1100">
                        <a:effectLst/>
                        <a:latin typeface="Arial" panose="020B0604020202020204" pitchFamily="34" charset="0"/>
                        <a:ea typeface="Arial" panose="020B0604020202020204" pitchFamily="34" charset="0"/>
                      </a:endParaRPr>
                    </a:p>
                  </a:txBody>
                  <a:tcPr marL="68580" marR="68580" marT="0" marB="0"/>
                </a:tc>
                <a:tc>
                  <a:txBody>
                    <a:bodyPr/>
                    <a:lstStyle/>
                    <a:p>
                      <a:pPr marL="0" marR="0" algn="ctr">
                        <a:lnSpc>
                          <a:spcPct val="115000"/>
                        </a:lnSpc>
                        <a:spcBef>
                          <a:spcPts val="0"/>
                        </a:spcBef>
                        <a:spcAft>
                          <a:spcPts val="0"/>
                        </a:spcAft>
                      </a:pPr>
                      <a:r>
                        <a:rPr lang="fr-FR" sz="1000" dirty="0">
                          <a:effectLst/>
                        </a:rPr>
                        <a:t>Daily</a:t>
                      </a:r>
                      <a:endParaRPr lang="fr-FR" sz="1100" dirty="0">
                        <a:effectLst/>
                        <a:latin typeface="Arial" panose="020B0604020202020204" pitchFamily="34" charset="0"/>
                        <a:ea typeface="Arial" panose="020B0604020202020204" pitchFamily="34" charset="0"/>
                      </a:endParaRPr>
                    </a:p>
                  </a:txBody>
                  <a:tcPr marL="68580" marR="68580" marT="0" marB="0"/>
                </a:tc>
                <a:extLst>
                  <a:ext uri="{0D108BD9-81ED-4DB2-BD59-A6C34878D82A}">
                    <a16:rowId xmlns:a16="http://schemas.microsoft.com/office/drawing/2014/main" val="3090105278"/>
                  </a:ext>
                </a:extLst>
              </a:tr>
            </a:tbl>
          </a:graphicData>
        </a:graphic>
      </p:graphicFrame>
      <p:sp>
        <p:nvSpPr>
          <p:cNvPr id="4" name="Rectangle 3">
            <a:extLst>
              <a:ext uri="{FF2B5EF4-FFF2-40B4-BE49-F238E27FC236}">
                <a16:creationId xmlns:a16="http://schemas.microsoft.com/office/drawing/2014/main" id="{BAE93749-ABB4-4D8E-A345-A7256F95C4AA}"/>
              </a:ext>
            </a:extLst>
          </p:cNvPr>
          <p:cNvSpPr/>
          <p:nvPr/>
        </p:nvSpPr>
        <p:spPr>
          <a:xfrm>
            <a:off x="4923914" y="6120622"/>
            <a:ext cx="2344168" cy="320024"/>
          </a:xfrm>
          <a:prstGeom prst="rect">
            <a:avLst/>
          </a:prstGeom>
        </p:spPr>
        <p:txBody>
          <a:bodyPr wrap="none">
            <a:spAutoFit/>
          </a:bodyPr>
          <a:lstStyle/>
          <a:p>
            <a:pPr algn="ctr">
              <a:lnSpc>
                <a:spcPct val="115000"/>
              </a:lnSpc>
            </a:pPr>
            <a:r>
              <a:rPr lang="fr-FR" sz="1400" dirty="0">
                <a:latin typeface="Times New Roman" panose="02020603050405020304" pitchFamily="18" charset="0"/>
                <a:ea typeface="Times New Roman" panose="02020603050405020304" pitchFamily="18" charset="0"/>
              </a:rPr>
              <a:t>Table : </a:t>
            </a:r>
            <a:r>
              <a:rPr lang="fr-FR" sz="1400" dirty="0" err="1">
                <a:latin typeface="Times New Roman" panose="02020603050405020304" pitchFamily="18" charset="0"/>
                <a:ea typeface="Times New Roman" panose="02020603050405020304" pitchFamily="18" charset="0"/>
              </a:rPr>
              <a:t>Geo</a:t>
            </a:r>
            <a:r>
              <a:rPr lang="fr-FR" sz="1400" dirty="0">
                <a:latin typeface="Times New Roman" panose="02020603050405020304" pitchFamily="18" charset="0"/>
                <a:ea typeface="Times New Roman" panose="02020603050405020304" pitchFamily="18" charset="0"/>
              </a:rPr>
              <a:t>-spatial </a:t>
            </a:r>
            <a:r>
              <a:rPr lang="fr-FR" sz="1400" dirty="0" err="1">
                <a:latin typeface="Times New Roman" panose="02020603050405020304" pitchFamily="18" charset="0"/>
                <a:ea typeface="Times New Roman" panose="02020603050405020304" pitchFamily="18" charset="0"/>
              </a:rPr>
              <a:t>datasets</a:t>
            </a:r>
            <a:r>
              <a:rPr lang="fr-FR" sz="1400" dirty="0">
                <a:latin typeface="Times New Roman" panose="02020603050405020304" pitchFamily="18" charset="0"/>
                <a:ea typeface="Times New Roman" panose="02020603050405020304" pitchFamily="18" charset="0"/>
              </a:rPr>
              <a:t>. </a:t>
            </a:r>
            <a:endParaRPr lang="fr-FR" sz="1400" dirty="0">
              <a:effectLst/>
              <a:latin typeface="Arial" panose="020B0604020202020204" pitchFamily="34" charset="0"/>
              <a:ea typeface="Arial" panose="020B0604020202020204" pitchFamily="34" charset="0"/>
            </a:endParaRPr>
          </a:p>
        </p:txBody>
      </p:sp>
      <p:sp>
        <p:nvSpPr>
          <p:cNvPr id="6" name="Slide Number Placeholder 5">
            <a:extLst>
              <a:ext uri="{FF2B5EF4-FFF2-40B4-BE49-F238E27FC236}">
                <a16:creationId xmlns:a16="http://schemas.microsoft.com/office/drawing/2014/main" id="{6429B949-F8E0-43AF-B956-D502AE5F0F6A}"/>
              </a:ext>
            </a:extLst>
          </p:cNvPr>
          <p:cNvSpPr>
            <a:spLocks noGrp="1"/>
          </p:cNvSpPr>
          <p:nvPr>
            <p:ph type="sldNum" sz="quarter" idx="12"/>
          </p:nvPr>
        </p:nvSpPr>
        <p:spPr/>
        <p:txBody>
          <a:bodyPr/>
          <a:lstStyle/>
          <a:p>
            <a:fld id="{7BA2DA26-EB90-4556-B774-71261717E071}" type="slidenum">
              <a:rPr lang="en-US" smtClean="0"/>
              <a:t>10</a:t>
            </a:fld>
            <a:endParaRPr lang="en-US"/>
          </a:p>
        </p:txBody>
      </p:sp>
      <p:pic>
        <p:nvPicPr>
          <p:cNvPr id="15" name="Audio 14">
            <a:hlinkClick r:id="" action="ppaction://media"/>
            <a:extLst>
              <a:ext uri="{FF2B5EF4-FFF2-40B4-BE49-F238E27FC236}">
                <a16:creationId xmlns:a16="http://schemas.microsoft.com/office/drawing/2014/main" id="{903E7270-79A6-4C04-B20C-D47F3B2FF8F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505319667"/>
      </p:ext>
    </p:extLst>
  </p:cSld>
  <p:clrMapOvr>
    <a:masterClrMapping/>
  </p:clrMapOvr>
  <mc:AlternateContent xmlns:mc="http://schemas.openxmlformats.org/markup-compatibility/2006" xmlns:p14="http://schemas.microsoft.com/office/powerpoint/2010/main">
    <mc:Choice Requires="p14">
      <p:transition spd="slow" p14:dur="2000" advTm="17202"/>
    </mc:Choice>
    <mc:Fallback xmlns="">
      <p:transition spd="slow" advTm="172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1595406" y="1214422"/>
            <a:ext cx="2143140" cy="1571636"/>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r>
              <a:rPr lang="en-US" dirty="0">
                <a:solidFill>
                  <a:srgbClr val="FF0000"/>
                </a:solidFill>
              </a:rPr>
              <a:t>Meteorological data</a:t>
            </a:r>
          </a:p>
          <a:p>
            <a:pPr algn="ctr">
              <a:buFont typeface="Arial" charset="0"/>
              <a:buChar char="•"/>
            </a:pPr>
            <a:r>
              <a:rPr lang="en-US" dirty="0"/>
              <a:t>Precipitation 4stations</a:t>
            </a:r>
          </a:p>
          <a:p>
            <a:pPr algn="ctr">
              <a:buFont typeface="Arial" charset="0"/>
              <a:buChar char="•"/>
            </a:pPr>
            <a:r>
              <a:rPr lang="en-US" dirty="0"/>
              <a:t>Temperature 1Station</a:t>
            </a:r>
          </a:p>
        </p:txBody>
      </p:sp>
      <p:sp>
        <p:nvSpPr>
          <p:cNvPr id="17" name="Rectangle 16"/>
          <p:cNvSpPr/>
          <p:nvPr/>
        </p:nvSpPr>
        <p:spPr>
          <a:xfrm>
            <a:off x="4452926" y="1214422"/>
            <a:ext cx="1928826" cy="1571636"/>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a:solidFill>
                  <a:srgbClr val="FF0000"/>
                </a:solidFill>
              </a:rPr>
              <a:t>GIS data</a:t>
            </a:r>
          </a:p>
          <a:p>
            <a:pPr>
              <a:buFont typeface="Arial" pitchFamily="34" charset="0"/>
              <a:buChar char="•"/>
            </a:pPr>
            <a:r>
              <a:rPr lang="en-US" dirty="0"/>
              <a:t>DEM</a:t>
            </a:r>
          </a:p>
          <a:p>
            <a:pPr>
              <a:buFont typeface="Arial" pitchFamily="34" charset="0"/>
              <a:buChar char="•"/>
            </a:pPr>
            <a:r>
              <a:rPr lang="en-US" dirty="0"/>
              <a:t>Soil data</a:t>
            </a:r>
          </a:p>
          <a:p>
            <a:pPr>
              <a:buFont typeface="Arial" pitchFamily="34" charset="0"/>
              <a:buChar char="•"/>
            </a:pPr>
            <a:r>
              <a:rPr lang="en-US" dirty="0"/>
              <a:t>Land use</a:t>
            </a:r>
          </a:p>
          <a:p>
            <a:endParaRPr lang="en-US" dirty="0"/>
          </a:p>
        </p:txBody>
      </p:sp>
      <p:sp>
        <p:nvSpPr>
          <p:cNvPr id="18" name="Plus 17"/>
          <p:cNvSpPr/>
          <p:nvPr/>
        </p:nvSpPr>
        <p:spPr>
          <a:xfrm>
            <a:off x="3738546" y="1928802"/>
            <a:ext cx="714380" cy="571504"/>
          </a:xfrm>
          <a:prstGeom prst="mathPlus">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9" name="Rectangle 18"/>
          <p:cNvSpPr/>
          <p:nvPr/>
        </p:nvSpPr>
        <p:spPr>
          <a:xfrm>
            <a:off x="6881818" y="1214422"/>
            <a:ext cx="1928826" cy="1571636"/>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a:solidFill>
                  <a:srgbClr val="FF0000"/>
                </a:solidFill>
              </a:rPr>
              <a:t>Observed data</a:t>
            </a:r>
          </a:p>
          <a:p>
            <a:pPr algn="ctr"/>
            <a:r>
              <a:rPr lang="en-US" dirty="0"/>
              <a:t>Stream Flow</a:t>
            </a:r>
          </a:p>
        </p:txBody>
      </p:sp>
      <p:sp>
        <p:nvSpPr>
          <p:cNvPr id="20" name="Accolade ouvrante 19"/>
          <p:cNvSpPr/>
          <p:nvPr/>
        </p:nvSpPr>
        <p:spPr>
          <a:xfrm rot="16200000">
            <a:off x="4060018" y="2107398"/>
            <a:ext cx="392909" cy="1750231"/>
          </a:xfrm>
          <a:prstGeom prst="leftBrace">
            <a:avLst/>
          </a:prstGeom>
          <a:ln w="19050"/>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sp>
        <p:nvSpPr>
          <p:cNvPr id="21" name="Rectangle 20"/>
          <p:cNvSpPr/>
          <p:nvPr/>
        </p:nvSpPr>
        <p:spPr>
          <a:xfrm>
            <a:off x="2666976" y="3214686"/>
            <a:ext cx="3214710" cy="500066"/>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a:t>Setup SWAT model</a:t>
            </a:r>
          </a:p>
        </p:txBody>
      </p:sp>
      <p:cxnSp>
        <p:nvCxnSpPr>
          <p:cNvPr id="23" name="Connecteur droit avec flèche 22"/>
          <p:cNvCxnSpPr/>
          <p:nvPr/>
        </p:nvCxnSpPr>
        <p:spPr>
          <a:xfrm rot="5400000">
            <a:off x="4102883" y="3850481"/>
            <a:ext cx="285752" cy="14294"/>
          </a:xfrm>
          <a:prstGeom prst="straightConnector1">
            <a:avLst/>
          </a:prstGeom>
          <a:ln w="19050">
            <a:tailEnd type="arrow"/>
          </a:ln>
        </p:spPr>
        <p:style>
          <a:lnRef idx="1">
            <a:schemeClr val="accent2"/>
          </a:lnRef>
          <a:fillRef idx="0">
            <a:schemeClr val="accent2"/>
          </a:fillRef>
          <a:effectRef idx="0">
            <a:schemeClr val="accent2"/>
          </a:effectRef>
          <a:fontRef idx="minor">
            <a:schemeClr val="tx1"/>
          </a:fontRef>
        </p:style>
      </p:cxnSp>
      <p:sp>
        <p:nvSpPr>
          <p:cNvPr id="24" name="Rectangle 23"/>
          <p:cNvSpPr/>
          <p:nvPr/>
        </p:nvSpPr>
        <p:spPr>
          <a:xfrm>
            <a:off x="2595538" y="4000504"/>
            <a:ext cx="3214710" cy="500066"/>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a:t>simulation</a:t>
            </a:r>
          </a:p>
        </p:txBody>
      </p:sp>
      <p:cxnSp>
        <p:nvCxnSpPr>
          <p:cNvPr id="25" name="Connecteur en arc 28"/>
          <p:cNvCxnSpPr>
            <a:stCxn id="19" idx="2"/>
          </p:cNvCxnSpPr>
          <p:nvPr/>
        </p:nvCxnSpPr>
        <p:spPr>
          <a:xfrm rot="5400000">
            <a:off x="6149579" y="2589605"/>
            <a:ext cx="1500198" cy="1893107"/>
          </a:xfrm>
          <a:prstGeom prst="curvedConnector2">
            <a:avLst/>
          </a:prstGeom>
          <a:ln w="12700">
            <a:solidFill>
              <a:schemeClr val="accent2">
                <a:lumMod val="75000"/>
              </a:schemeClr>
            </a:solidFill>
            <a:headEnd type="arrow"/>
            <a:tailEnd type="arrow"/>
          </a:ln>
        </p:spPr>
        <p:style>
          <a:lnRef idx="1">
            <a:schemeClr val="accent2"/>
          </a:lnRef>
          <a:fillRef idx="0">
            <a:schemeClr val="accent2"/>
          </a:fillRef>
          <a:effectRef idx="0">
            <a:schemeClr val="accent2"/>
          </a:effectRef>
          <a:fontRef idx="minor">
            <a:schemeClr val="tx1"/>
          </a:fontRef>
        </p:style>
      </p:cxnSp>
      <p:cxnSp>
        <p:nvCxnSpPr>
          <p:cNvPr id="26" name="Connecteur droit avec flèche 25"/>
          <p:cNvCxnSpPr/>
          <p:nvPr/>
        </p:nvCxnSpPr>
        <p:spPr>
          <a:xfrm rot="5400000">
            <a:off x="3960007" y="4850613"/>
            <a:ext cx="714380" cy="14294"/>
          </a:xfrm>
          <a:prstGeom prst="straightConnector1">
            <a:avLst/>
          </a:prstGeom>
          <a:ln w="19050">
            <a:tailEnd type="arrow"/>
          </a:ln>
        </p:spPr>
        <p:style>
          <a:lnRef idx="1">
            <a:schemeClr val="accent2"/>
          </a:lnRef>
          <a:fillRef idx="0">
            <a:schemeClr val="accent2"/>
          </a:fillRef>
          <a:effectRef idx="0">
            <a:schemeClr val="accent2"/>
          </a:effectRef>
          <a:fontRef idx="minor">
            <a:schemeClr val="tx1"/>
          </a:fontRef>
        </p:style>
      </p:cxnSp>
      <p:sp>
        <p:nvSpPr>
          <p:cNvPr id="27" name="Ellipse 26"/>
          <p:cNvSpPr/>
          <p:nvPr/>
        </p:nvSpPr>
        <p:spPr>
          <a:xfrm>
            <a:off x="3024166" y="5214950"/>
            <a:ext cx="2643206" cy="7143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Well conducted</a:t>
            </a:r>
          </a:p>
        </p:txBody>
      </p:sp>
      <p:cxnSp>
        <p:nvCxnSpPr>
          <p:cNvPr id="28" name="Connecteur en angle 27"/>
          <p:cNvCxnSpPr/>
          <p:nvPr/>
        </p:nvCxnSpPr>
        <p:spPr>
          <a:xfrm>
            <a:off x="4452926" y="5929330"/>
            <a:ext cx="3286148" cy="642942"/>
          </a:xfrm>
          <a:prstGeom prst="bentConnector3">
            <a:avLst>
              <a:gd name="adj1" fmla="val 2338"/>
            </a:avLst>
          </a:prstGeom>
          <a:ln>
            <a:tailEnd type="arrow"/>
          </a:ln>
        </p:spPr>
        <p:style>
          <a:lnRef idx="1">
            <a:schemeClr val="accent1"/>
          </a:lnRef>
          <a:fillRef idx="0">
            <a:schemeClr val="accent1"/>
          </a:fillRef>
          <a:effectRef idx="0">
            <a:schemeClr val="accent1"/>
          </a:effectRef>
          <a:fontRef idx="minor">
            <a:schemeClr val="tx1"/>
          </a:fontRef>
        </p:style>
      </p:cxnSp>
      <p:sp>
        <p:nvSpPr>
          <p:cNvPr id="29" name="ZoneTexte 28"/>
          <p:cNvSpPr txBox="1"/>
          <p:nvPr/>
        </p:nvSpPr>
        <p:spPr>
          <a:xfrm flipH="1">
            <a:off x="6667504" y="6215082"/>
            <a:ext cx="857256" cy="369332"/>
          </a:xfrm>
          <a:prstGeom prst="rect">
            <a:avLst/>
          </a:prstGeom>
          <a:noFill/>
        </p:spPr>
        <p:txBody>
          <a:bodyPr wrap="square" rtlCol="0">
            <a:spAutoFit/>
          </a:bodyPr>
          <a:lstStyle/>
          <a:p>
            <a:r>
              <a:rPr lang="en-US" dirty="0"/>
              <a:t>Yes</a:t>
            </a:r>
          </a:p>
        </p:txBody>
      </p:sp>
      <p:sp>
        <p:nvSpPr>
          <p:cNvPr id="30" name="Rectangle 29"/>
          <p:cNvSpPr/>
          <p:nvPr/>
        </p:nvSpPr>
        <p:spPr>
          <a:xfrm>
            <a:off x="7667636" y="6215082"/>
            <a:ext cx="1276360" cy="652466"/>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a:t>End </a:t>
            </a:r>
          </a:p>
        </p:txBody>
      </p:sp>
      <p:cxnSp>
        <p:nvCxnSpPr>
          <p:cNvPr id="31" name="Connecteur droit avec flèche 30"/>
          <p:cNvCxnSpPr>
            <a:stCxn id="27" idx="6"/>
          </p:cNvCxnSpPr>
          <p:nvPr/>
        </p:nvCxnSpPr>
        <p:spPr>
          <a:xfrm>
            <a:off x="5667372" y="5572140"/>
            <a:ext cx="1214446"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2" name="ZoneTexte 31"/>
          <p:cNvSpPr txBox="1"/>
          <p:nvPr/>
        </p:nvSpPr>
        <p:spPr>
          <a:xfrm>
            <a:off x="5881686" y="5286388"/>
            <a:ext cx="571504" cy="369332"/>
          </a:xfrm>
          <a:prstGeom prst="rect">
            <a:avLst/>
          </a:prstGeom>
          <a:noFill/>
        </p:spPr>
        <p:txBody>
          <a:bodyPr wrap="square" rtlCol="0">
            <a:spAutoFit/>
          </a:bodyPr>
          <a:lstStyle/>
          <a:p>
            <a:r>
              <a:rPr lang="en-US" dirty="0"/>
              <a:t>No</a:t>
            </a:r>
          </a:p>
        </p:txBody>
      </p:sp>
      <p:sp>
        <p:nvSpPr>
          <p:cNvPr id="33" name="Rectangle 32"/>
          <p:cNvSpPr/>
          <p:nvPr/>
        </p:nvSpPr>
        <p:spPr>
          <a:xfrm>
            <a:off x="6881818" y="4929198"/>
            <a:ext cx="2286016" cy="86678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dirty="0"/>
              <a:t>Calibration using SWAT-Cup,  SUFI2 </a:t>
            </a:r>
          </a:p>
        </p:txBody>
      </p:sp>
      <p:cxnSp>
        <p:nvCxnSpPr>
          <p:cNvPr id="34" name="Connecteur en angle 58"/>
          <p:cNvCxnSpPr>
            <a:stCxn id="33" idx="0"/>
          </p:cNvCxnSpPr>
          <p:nvPr/>
        </p:nvCxnSpPr>
        <p:spPr>
          <a:xfrm rot="16200000" flipV="1">
            <a:off x="6667504" y="3571876"/>
            <a:ext cx="500066" cy="2214578"/>
          </a:xfrm>
          <a:prstGeom prst="bentConnector2">
            <a:avLst/>
          </a:prstGeom>
          <a:ln>
            <a:tailEnd type="arrow"/>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735FD977-87D7-4E32-A5E5-5653105B5C04}"/>
              </a:ext>
            </a:extLst>
          </p:cNvPr>
          <p:cNvSpPr/>
          <p:nvPr/>
        </p:nvSpPr>
        <p:spPr>
          <a:xfrm>
            <a:off x="354554" y="491803"/>
            <a:ext cx="2229393" cy="400110"/>
          </a:xfrm>
          <a:prstGeom prst="rect">
            <a:avLst/>
          </a:prstGeom>
        </p:spPr>
        <p:txBody>
          <a:bodyPr wrap="none">
            <a:spAutoFit/>
          </a:bodyPr>
          <a:lstStyle/>
          <a:p>
            <a:r>
              <a:rPr lang="en-US" sz="2000" dirty="0">
                <a:latin typeface="Times New Roman" panose="02020603050405020304" pitchFamily="18" charset="0"/>
                <a:cs typeface="Times New Roman" panose="02020603050405020304" pitchFamily="18" charset="0"/>
              </a:rPr>
              <a:t>SWAT</a:t>
            </a:r>
            <a:r>
              <a:rPr lang="en-US" sz="2000" dirty="0"/>
              <a:t> </a:t>
            </a:r>
            <a:r>
              <a:rPr lang="en-US" sz="2000" dirty="0">
                <a:latin typeface="Times New Roman" panose="02020603050405020304" pitchFamily="18" charset="0"/>
                <a:cs typeface="Times New Roman" panose="02020603050405020304" pitchFamily="18" charset="0"/>
              </a:rPr>
              <a:t>Model Setup</a:t>
            </a:r>
            <a:endParaRPr lang="en-US" sz="2000" dirty="0"/>
          </a:p>
        </p:txBody>
      </p:sp>
      <p:sp>
        <p:nvSpPr>
          <p:cNvPr id="3" name="Oval 2">
            <a:extLst>
              <a:ext uri="{FF2B5EF4-FFF2-40B4-BE49-F238E27FC236}">
                <a16:creationId xmlns:a16="http://schemas.microsoft.com/office/drawing/2014/main" id="{8EE9F6FE-8657-4CD6-AA56-2C5C0ECEEBDF}"/>
              </a:ext>
            </a:extLst>
          </p:cNvPr>
          <p:cNvSpPr/>
          <p:nvPr/>
        </p:nvSpPr>
        <p:spPr>
          <a:xfrm>
            <a:off x="7096132" y="3752948"/>
            <a:ext cx="1803064" cy="1066615"/>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New parameters</a:t>
            </a:r>
          </a:p>
        </p:txBody>
      </p:sp>
      <p:pic>
        <p:nvPicPr>
          <p:cNvPr id="50" name="Audio 49">
            <a:hlinkClick r:id="" action="ppaction://media"/>
            <a:extLst>
              <a:ext uri="{FF2B5EF4-FFF2-40B4-BE49-F238E27FC236}">
                <a16:creationId xmlns:a16="http://schemas.microsoft.com/office/drawing/2014/main" id="{F79CA75D-E759-4FF0-8C37-894EE7204C4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3979"/>
    </mc:Choice>
    <mc:Fallback xmlns="">
      <p:transition spd="slow" advTm="239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0"/>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AC86359-9BA5-48E6-A9AB-ADD9CE886B8F}"/>
              </a:ext>
            </a:extLst>
          </p:cNvPr>
          <p:cNvSpPr txBox="1"/>
          <p:nvPr/>
        </p:nvSpPr>
        <p:spPr>
          <a:xfrm>
            <a:off x="119742" y="190813"/>
            <a:ext cx="2923261" cy="400110"/>
          </a:xfrm>
          <a:prstGeom prst="rect">
            <a:avLst/>
          </a:prstGeom>
          <a:noFill/>
        </p:spPr>
        <p:txBody>
          <a:bodyPr wrap="square" rtlCol="0">
            <a:spAutoFit/>
          </a:bodyPr>
          <a:lstStyle/>
          <a:p>
            <a:r>
              <a:rPr lang="en-US" sz="2000" dirty="0">
                <a:latin typeface="Times New Roman" panose="02020603050405020304" pitchFamily="18" charset="0"/>
                <a:cs typeface="Times New Roman" panose="02020603050405020304" pitchFamily="18" charset="0"/>
              </a:rPr>
              <a:t>Calibration Results</a:t>
            </a:r>
          </a:p>
        </p:txBody>
      </p:sp>
      <p:sp>
        <p:nvSpPr>
          <p:cNvPr id="7" name="Rectangle 6">
            <a:extLst>
              <a:ext uri="{FF2B5EF4-FFF2-40B4-BE49-F238E27FC236}">
                <a16:creationId xmlns:a16="http://schemas.microsoft.com/office/drawing/2014/main" id="{677B67D4-72CB-4066-818C-3A948ADDEB86}"/>
              </a:ext>
            </a:extLst>
          </p:cNvPr>
          <p:cNvSpPr/>
          <p:nvPr/>
        </p:nvSpPr>
        <p:spPr>
          <a:xfrm>
            <a:off x="6070342" y="6144209"/>
            <a:ext cx="6096000" cy="567784"/>
          </a:xfrm>
          <a:prstGeom prst="rect">
            <a:avLst/>
          </a:prstGeom>
        </p:spPr>
        <p:txBody>
          <a:bodyPr>
            <a:spAutoFit/>
          </a:bodyPr>
          <a:lstStyle/>
          <a:p>
            <a:pPr algn="ctr">
              <a:lnSpc>
                <a:spcPct val="115000"/>
              </a:lnSpc>
            </a:pPr>
            <a:r>
              <a:rPr lang="en-US" sz="1400" dirty="0">
                <a:latin typeface="Times New Roman" panose="02020603050405020304" pitchFamily="18" charset="0"/>
                <a:ea typeface="Times New Roman" panose="02020603050405020304" pitchFamily="18" charset="0"/>
              </a:rPr>
              <a:t>Figure.  Daily simulated and observed discharge (m³/s) for the period (2002-2012) </a:t>
            </a:r>
            <a:r>
              <a:rPr lang="en-US" sz="1400" dirty="0" err="1">
                <a:latin typeface="Times New Roman" panose="02020603050405020304" pitchFamily="18" charset="0"/>
                <a:ea typeface="Times New Roman" panose="02020603050405020304" pitchFamily="18" charset="0"/>
              </a:rPr>
              <a:t>Iguir</a:t>
            </a:r>
            <a:r>
              <a:rPr lang="en-US" sz="1400" dirty="0">
                <a:latin typeface="Times New Roman" panose="02020603050405020304" pitchFamily="18" charset="0"/>
                <a:ea typeface="Times New Roman" panose="02020603050405020304" pitchFamily="18" charset="0"/>
              </a:rPr>
              <a:t> </a:t>
            </a:r>
            <a:r>
              <a:rPr lang="en-US" sz="1400" dirty="0" err="1">
                <a:latin typeface="Times New Roman" panose="02020603050405020304" pitchFamily="18" charset="0"/>
                <a:ea typeface="Times New Roman" panose="02020603050405020304" pitchFamily="18" charset="0"/>
              </a:rPr>
              <a:t>Nkouris</a:t>
            </a:r>
            <a:r>
              <a:rPr lang="en-US" sz="1400" dirty="0">
                <a:latin typeface="Times New Roman" panose="02020603050405020304" pitchFamily="18" charset="0"/>
                <a:ea typeface="Times New Roman" panose="02020603050405020304" pitchFamily="18" charset="0"/>
              </a:rPr>
              <a:t> station.</a:t>
            </a:r>
            <a:endParaRPr lang="fr-FR" sz="1400" dirty="0">
              <a:latin typeface="Arial" panose="020B0604020202020204" pitchFamily="34" charset="0"/>
              <a:ea typeface="Arial" panose="020B0604020202020204" pitchFamily="34" charset="0"/>
            </a:endParaRPr>
          </a:p>
        </p:txBody>
      </p:sp>
      <p:sp>
        <p:nvSpPr>
          <p:cNvPr id="8" name="Rectangle 7">
            <a:extLst>
              <a:ext uri="{FF2B5EF4-FFF2-40B4-BE49-F238E27FC236}">
                <a16:creationId xmlns:a16="http://schemas.microsoft.com/office/drawing/2014/main" id="{19727368-74C8-4744-B7C6-D0673C54CA07}"/>
              </a:ext>
            </a:extLst>
          </p:cNvPr>
          <p:cNvSpPr/>
          <p:nvPr/>
        </p:nvSpPr>
        <p:spPr>
          <a:xfrm>
            <a:off x="-68426" y="3526814"/>
            <a:ext cx="6096000" cy="567784"/>
          </a:xfrm>
          <a:prstGeom prst="rect">
            <a:avLst/>
          </a:prstGeom>
        </p:spPr>
        <p:txBody>
          <a:bodyPr>
            <a:spAutoFit/>
          </a:bodyPr>
          <a:lstStyle/>
          <a:p>
            <a:pPr>
              <a:lnSpc>
                <a:spcPct val="115000"/>
              </a:lnSpc>
            </a:pPr>
            <a:r>
              <a:rPr lang="en-US" sz="1400" dirty="0">
                <a:latin typeface="Times New Roman" panose="02020603050405020304" pitchFamily="18" charset="0"/>
                <a:ea typeface="Times New Roman" panose="02020603050405020304" pitchFamily="18" charset="0"/>
              </a:rPr>
              <a:t>Figure. Daily simulated and observed discharge (m³/s) for the period (2002-2012) </a:t>
            </a:r>
            <a:r>
              <a:rPr lang="en-US" sz="1400" dirty="0" err="1">
                <a:latin typeface="Times New Roman" panose="02020603050405020304" pitchFamily="18" charset="0"/>
                <a:ea typeface="Times New Roman" panose="02020603050405020304" pitchFamily="18" charset="0"/>
              </a:rPr>
              <a:t>Imin</a:t>
            </a:r>
            <a:r>
              <a:rPr lang="en-US" sz="1400" dirty="0">
                <a:latin typeface="Times New Roman" panose="02020603050405020304" pitchFamily="18" charset="0"/>
                <a:ea typeface="Times New Roman" panose="02020603050405020304" pitchFamily="18" charset="0"/>
              </a:rPr>
              <a:t> </a:t>
            </a:r>
            <a:r>
              <a:rPr lang="en-US" sz="1400" dirty="0" err="1">
                <a:latin typeface="Times New Roman" panose="02020603050405020304" pitchFamily="18" charset="0"/>
                <a:ea typeface="Times New Roman" panose="02020603050405020304" pitchFamily="18" charset="0"/>
              </a:rPr>
              <a:t>lhemmam</a:t>
            </a:r>
            <a:r>
              <a:rPr lang="en-US" sz="1400" dirty="0">
                <a:latin typeface="Times New Roman" panose="02020603050405020304" pitchFamily="18" charset="0"/>
                <a:ea typeface="Times New Roman" panose="02020603050405020304" pitchFamily="18" charset="0"/>
              </a:rPr>
              <a:t> station.</a:t>
            </a:r>
            <a:endParaRPr lang="fr-FR" sz="1400" dirty="0">
              <a:latin typeface="Arial" panose="020B0604020202020204" pitchFamily="34" charset="0"/>
              <a:ea typeface="Arial" panose="020B0604020202020204" pitchFamily="34" charset="0"/>
            </a:endParaRPr>
          </a:p>
        </p:txBody>
      </p:sp>
      <p:sp>
        <p:nvSpPr>
          <p:cNvPr id="10" name="Slide Number Placeholder 9">
            <a:extLst>
              <a:ext uri="{FF2B5EF4-FFF2-40B4-BE49-F238E27FC236}">
                <a16:creationId xmlns:a16="http://schemas.microsoft.com/office/drawing/2014/main" id="{9D00007C-B8A3-4518-AF86-5047D4D699EE}"/>
              </a:ext>
            </a:extLst>
          </p:cNvPr>
          <p:cNvSpPr>
            <a:spLocks noGrp="1"/>
          </p:cNvSpPr>
          <p:nvPr>
            <p:ph type="sldNum" sz="quarter" idx="12"/>
          </p:nvPr>
        </p:nvSpPr>
        <p:spPr/>
        <p:txBody>
          <a:bodyPr/>
          <a:lstStyle/>
          <a:p>
            <a:fld id="{7BA2DA26-EB90-4556-B774-71261717E071}" type="slidenum">
              <a:rPr lang="en-US" smtClean="0"/>
              <a:t>12</a:t>
            </a:fld>
            <a:endParaRPr lang="en-US" dirty="0"/>
          </a:p>
        </p:txBody>
      </p:sp>
      <p:pic>
        <p:nvPicPr>
          <p:cNvPr id="16" name="Audio 15">
            <a:hlinkClick r:id="" action="ppaction://media"/>
            <a:extLst>
              <a:ext uri="{FF2B5EF4-FFF2-40B4-BE49-F238E27FC236}">
                <a16:creationId xmlns:a16="http://schemas.microsoft.com/office/drawing/2014/main" id="{9AF87383-7362-4573-B959-A5A670C7D9A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pic>
        <p:nvPicPr>
          <p:cNvPr id="19" name="Picture 18">
            <a:extLst>
              <a:ext uri="{FF2B5EF4-FFF2-40B4-BE49-F238E27FC236}">
                <a16:creationId xmlns:a16="http://schemas.microsoft.com/office/drawing/2014/main" id="{E4E01024-625B-484A-AAEE-4DEAA4D033E4}"/>
              </a:ext>
            </a:extLst>
          </p:cNvPr>
          <p:cNvPicPr>
            <a:picLocks noChangeAspect="1"/>
          </p:cNvPicPr>
          <p:nvPr/>
        </p:nvPicPr>
        <p:blipFill>
          <a:blip r:embed="rId5"/>
          <a:stretch>
            <a:fillRect/>
          </a:stretch>
        </p:blipFill>
        <p:spPr>
          <a:xfrm>
            <a:off x="119742" y="639762"/>
            <a:ext cx="6184252" cy="2776976"/>
          </a:xfrm>
          <a:prstGeom prst="rect">
            <a:avLst/>
          </a:prstGeom>
        </p:spPr>
      </p:pic>
      <p:pic>
        <p:nvPicPr>
          <p:cNvPr id="20" name="Picture 19">
            <a:extLst>
              <a:ext uri="{FF2B5EF4-FFF2-40B4-BE49-F238E27FC236}">
                <a16:creationId xmlns:a16="http://schemas.microsoft.com/office/drawing/2014/main" id="{8F7360B9-6F57-4486-910E-F483BD5BAAFC}"/>
              </a:ext>
            </a:extLst>
          </p:cNvPr>
          <p:cNvPicPr>
            <a:picLocks noChangeAspect="1"/>
          </p:cNvPicPr>
          <p:nvPr/>
        </p:nvPicPr>
        <p:blipFill>
          <a:blip r:embed="rId6"/>
          <a:stretch>
            <a:fillRect/>
          </a:stretch>
        </p:blipFill>
        <p:spPr>
          <a:xfrm>
            <a:off x="6064510" y="3443797"/>
            <a:ext cx="6007748" cy="2774441"/>
          </a:xfrm>
          <a:prstGeom prst="rect">
            <a:avLst/>
          </a:prstGeom>
        </p:spPr>
      </p:pic>
    </p:spTree>
    <p:extLst>
      <p:ext uri="{BB962C8B-B14F-4D97-AF65-F5344CB8AC3E}">
        <p14:creationId xmlns:p14="http://schemas.microsoft.com/office/powerpoint/2010/main" val="3673603997"/>
      </p:ext>
    </p:extLst>
  </p:cSld>
  <p:clrMapOvr>
    <a:masterClrMapping/>
  </p:clrMapOvr>
  <mc:AlternateContent xmlns:mc="http://schemas.openxmlformats.org/markup-compatibility/2006" xmlns:p14="http://schemas.microsoft.com/office/powerpoint/2010/main">
    <mc:Choice Requires="p14">
      <p:transition spd="slow" p14:dur="2000" advTm="36946"/>
    </mc:Choice>
    <mc:Fallback xmlns="">
      <p:transition spd="slow" advTm="369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BFC8228-AA2E-4679-B917-16D9836E40B8}"/>
              </a:ext>
            </a:extLst>
          </p:cNvPr>
          <p:cNvSpPr txBox="1"/>
          <p:nvPr/>
        </p:nvSpPr>
        <p:spPr>
          <a:xfrm>
            <a:off x="233265" y="305967"/>
            <a:ext cx="2597961" cy="400110"/>
          </a:xfrm>
          <a:prstGeom prst="rect">
            <a:avLst/>
          </a:prstGeom>
          <a:noFill/>
        </p:spPr>
        <p:txBody>
          <a:bodyPr wrap="square" rtlCol="0">
            <a:spAutoFit/>
          </a:bodyPr>
          <a:lstStyle/>
          <a:p>
            <a:r>
              <a:rPr lang="en-US" sz="2000" dirty="0">
                <a:latin typeface="Times New Roman" panose="02020603050405020304" pitchFamily="18" charset="0"/>
                <a:cs typeface="Times New Roman" panose="02020603050405020304" pitchFamily="18" charset="0"/>
              </a:rPr>
              <a:t>Validation Results</a:t>
            </a:r>
          </a:p>
        </p:txBody>
      </p:sp>
      <p:sp>
        <p:nvSpPr>
          <p:cNvPr id="7" name="Rectangle 6">
            <a:extLst>
              <a:ext uri="{FF2B5EF4-FFF2-40B4-BE49-F238E27FC236}">
                <a16:creationId xmlns:a16="http://schemas.microsoft.com/office/drawing/2014/main" id="{501E5C43-9604-4BEF-BD09-8E5A75B03007}"/>
              </a:ext>
            </a:extLst>
          </p:cNvPr>
          <p:cNvSpPr/>
          <p:nvPr/>
        </p:nvSpPr>
        <p:spPr>
          <a:xfrm>
            <a:off x="6202687" y="6290216"/>
            <a:ext cx="6096000" cy="567784"/>
          </a:xfrm>
          <a:prstGeom prst="rect">
            <a:avLst/>
          </a:prstGeom>
        </p:spPr>
        <p:txBody>
          <a:bodyPr>
            <a:spAutoFit/>
          </a:bodyPr>
          <a:lstStyle/>
          <a:p>
            <a:pPr algn="ctr">
              <a:lnSpc>
                <a:spcPct val="115000"/>
              </a:lnSpc>
            </a:pPr>
            <a:r>
              <a:rPr lang="en-US" sz="1400" dirty="0">
                <a:latin typeface="Times New Roman" panose="02020603050405020304" pitchFamily="18" charset="0"/>
                <a:ea typeface="Times New Roman" panose="02020603050405020304" pitchFamily="18" charset="0"/>
              </a:rPr>
              <a:t>Figure. Daily validated discharge (m³/s) for the period (2013-2016) </a:t>
            </a:r>
            <a:r>
              <a:rPr lang="en-US" sz="1400" dirty="0" err="1">
                <a:latin typeface="Times New Roman" panose="02020603050405020304" pitchFamily="18" charset="0"/>
                <a:ea typeface="Times New Roman" panose="02020603050405020304" pitchFamily="18" charset="0"/>
              </a:rPr>
              <a:t>Iguir</a:t>
            </a:r>
            <a:r>
              <a:rPr lang="en-US" sz="1400" dirty="0">
                <a:latin typeface="Times New Roman" panose="02020603050405020304" pitchFamily="18" charset="0"/>
                <a:ea typeface="Times New Roman" panose="02020603050405020304" pitchFamily="18" charset="0"/>
              </a:rPr>
              <a:t> </a:t>
            </a:r>
            <a:r>
              <a:rPr lang="en-US" sz="1400" dirty="0" err="1">
                <a:latin typeface="Times New Roman" panose="02020603050405020304" pitchFamily="18" charset="0"/>
                <a:ea typeface="Times New Roman" panose="02020603050405020304" pitchFamily="18" charset="0"/>
              </a:rPr>
              <a:t>Nkouris</a:t>
            </a:r>
            <a:r>
              <a:rPr lang="en-US" sz="1400" dirty="0">
                <a:latin typeface="Times New Roman" panose="02020603050405020304" pitchFamily="18" charset="0"/>
                <a:ea typeface="Times New Roman" panose="02020603050405020304" pitchFamily="18" charset="0"/>
              </a:rPr>
              <a:t> station.</a:t>
            </a:r>
            <a:endParaRPr lang="fr-FR" sz="1400" dirty="0">
              <a:latin typeface="Arial" panose="020B0604020202020204" pitchFamily="34" charset="0"/>
              <a:ea typeface="Arial" panose="020B0604020202020204" pitchFamily="34" charset="0"/>
            </a:endParaRPr>
          </a:p>
        </p:txBody>
      </p:sp>
      <p:sp>
        <p:nvSpPr>
          <p:cNvPr id="8" name="Rectangle 7">
            <a:extLst>
              <a:ext uri="{FF2B5EF4-FFF2-40B4-BE49-F238E27FC236}">
                <a16:creationId xmlns:a16="http://schemas.microsoft.com/office/drawing/2014/main" id="{C403F3DE-B946-4E84-BD37-DEC433B193B1}"/>
              </a:ext>
            </a:extLst>
          </p:cNvPr>
          <p:cNvSpPr/>
          <p:nvPr/>
        </p:nvSpPr>
        <p:spPr>
          <a:xfrm>
            <a:off x="0" y="3771393"/>
            <a:ext cx="6096000" cy="567784"/>
          </a:xfrm>
          <a:prstGeom prst="rect">
            <a:avLst/>
          </a:prstGeom>
        </p:spPr>
        <p:txBody>
          <a:bodyPr>
            <a:spAutoFit/>
          </a:bodyPr>
          <a:lstStyle/>
          <a:p>
            <a:pPr algn="ctr">
              <a:lnSpc>
                <a:spcPct val="115000"/>
              </a:lnSpc>
            </a:pPr>
            <a:r>
              <a:rPr lang="en-US" sz="1400" dirty="0">
                <a:latin typeface="Times New Roman" panose="02020603050405020304" pitchFamily="18" charset="0"/>
                <a:ea typeface="Times New Roman" panose="02020603050405020304" pitchFamily="18" charset="0"/>
              </a:rPr>
              <a:t>Figure. Daily validated discharge (m³/s) for the period (2013-2016) </a:t>
            </a:r>
            <a:r>
              <a:rPr lang="en-US" sz="1400" dirty="0" err="1">
                <a:latin typeface="Times New Roman" panose="02020603050405020304" pitchFamily="18" charset="0"/>
                <a:ea typeface="Times New Roman" panose="02020603050405020304" pitchFamily="18" charset="0"/>
              </a:rPr>
              <a:t>Imin</a:t>
            </a:r>
            <a:r>
              <a:rPr lang="en-US" sz="1400" dirty="0">
                <a:latin typeface="Times New Roman" panose="02020603050405020304" pitchFamily="18" charset="0"/>
                <a:ea typeface="Times New Roman" panose="02020603050405020304" pitchFamily="18" charset="0"/>
              </a:rPr>
              <a:t> </a:t>
            </a:r>
            <a:r>
              <a:rPr lang="en-US" sz="1400" dirty="0" err="1">
                <a:latin typeface="Times New Roman" panose="02020603050405020304" pitchFamily="18" charset="0"/>
                <a:ea typeface="Times New Roman" panose="02020603050405020304" pitchFamily="18" charset="0"/>
              </a:rPr>
              <a:t>Lhemmam</a:t>
            </a:r>
            <a:r>
              <a:rPr lang="en-US" sz="1400" dirty="0">
                <a:latin typeface="Times New Roman" panose="02020603050405020304" pitchFamily="18" charset="0"/>
                <a:ea typeface="Times New Roman" panose="02020603050405020304" pitchFamily="18" charset="0"/>
              </a:rPr>
              <a:t> station.</a:t>
            </a:r>
            <a:endParaRPr lang="fr-FR" sz="1400" dirty="0">
              <a:latin typeface="Arial" panose="020B0604020202020204" pitchFamily="34" charset="0"/>
              <a:ea typeface="Arial" panose="020B0604020202020204" pitchFamily="34" charset="0"/>
            </a:endParaRPr>
          </a:p>
        </p:txBody>
      </p:sp>
      <p:sp>
        <p:nvSpPr>
          <p:cNvPr id="10" name="Slide Number Placeholder 9">
            <a:extLst>
              <a:ext uri="{FF2B5EF4-FFF2-40B4-BE49-F238E27FC236}">
                <a16:creationId xmlns:a16="http://schemas.microsoft.com/office/drawing/2014/main" id="{AAC78CCF-83A2-4D8C-BE3B-600951E93E6B}"/>
              </a:ext>
            </a:extLst>
          </p:cNvPr>
          <p:cNvSpPr>
            <a:spLocks noGrp="1"/>
          </p:cNvSpPr>
          <p:nvPr>
            <p:ph type="sldNum" sz="quarter" idx="12"/>
          </p:nvPr>
        </p:nvSpPr>
        <p:spPr/>
        <p:txBody>
          <a:bodyPr/>
          <a:lstStyle/>
          <a:p>
            <a:fld id="{7BA2DA26-EB90-4556-B774-71261717E071}" type="slidenum">
              <a:rPr lang="en-US" smtClean="0"/>
              <a:t>13</a:t>
            </a:fld>
            <a:endParaRPr lang="en-US" dirty="0"/>
          </a:p>
        </p:txBody>
      </p:sp>
      <p:pic>
        <p:nvPicPr>
          <p:cNvPr id="12" name="Audio 11">
            <a:hlinkClick r:id="" action="ppaction://media"/>
            <a:extLst>
              <a:ext uri="{FF2B5EF4-FFF2-40B4-BE49-F238E27FC236}">
                <a16:creationId xmlns:a16="http://schemas.microsoft.com/office/drawing/2014/main" id="{9822A1F5-7808-4223-9B57-550B14602A9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pic>
        <p:nvPicPr>
          <p:cNvPr id="9" name="Picture 8">
            <a:extLst>
              <a:ext uri="{FF2B5EF4-FFF2-40B4-BE49-F238E27FC236}">
                <a16:creationId xmlns:a16="http://schemas.microsoft.com/office/drawing/2014/main" id="{E79EF18E-7192-426B-932A-F19B37F1702F}"/>
              </a:ext>
            </a:extLst>
          </p:cNvPr>
          <p:cNvPicPr>
            <a:picLocks noChangeAspect="1"/>
          </p:cNvPicPr>
          <p:nvPr/>
        </p:nvPicPr>
        <p:blipFill>
          <a:blip r:embed="rId5"/>
          <a:stretch>
            <a:fillRect/>
          </a:stretch>
        </p:blipFill>
        <p:spPr>
          <a:xfrm>
            <a:off x="233264" y="706077"/>
            <a:ext cx="5746055" cy="3065316"/>
          </a:xfrm>
          <a:prstGeom prst="rect">
            <a:avLst/>
          </a:prstGeom>
        </p:spPr>
      </p:pic>
      <p:pic>
        <p:nvPicPr>
          <p:cNvPr id="11" name="Picture 10">
            <a:extLst>
              <a:ext uri="{FF2B5EF4-FFF2-40B4-BE49-F238E27FC236}">
                <a16:creationId xmlns:a16="http://schemas.microsoft.com/office/drawing/2014/main" id="{129114A4-6E60-4AB6-9C92-2C5665250B5A}"/>
              </a:ext>
            </a:extLst>
          </p:cNvPr>
          <p:cNvPicPr>
            <a:picLocks noChangeAspect="1"/>
          </p:cNvPicPr>
          <p:nvPr/>
        </p:nvPicPr>
        <p:blipFill>
          <a:blip r:embed="rId6"/>
          <a:stretch>
            <a:fillRect/>
          </a:stretch>
        </p:blipFill>
        <p:spPr>
          <a:xfrm>
            <a:off x="6212681" y="3088375"/>
            <a:ext cx="5746054" cy="3065316"/>
          </a:xfrm>
          <a:prstGeom prst="rect">
            <a:avLst/>
          </a:prstGeom>
        </p:spPr>
      </p:pic>
    </p:spTree>
    <p:extLst>
      <p:ext uri="{BB962C8B-B14F-4D97-AF65-F5344CB8AC3E}">
        <p14:creationId xmlns:p14="http://schemas.microsoft.com/office/powerpoint/2010/main" val="687702010"/>
      </p:ext>
    </p:extLst>
  </p:cSld>
  <p:clrMapOvr>
    <a:masterClrMapping/>
  </p:clrMapOvr>
  <mc:AlternateContent xmlns:mc="http://schemas.openxmlformats.org/markup-compatibility/2006" xmlns:p14="http://schemas.microsoft.com/office/powerpoint/2010/main">
    <mc:Choice Requires="p14">
      <p:transition spd="slow" p14:dur="2000" advTm="6890"/>
    </mc:Choice>
    <mc:Fallback xmlns="">
      <p:transition spd="slow" advTm="68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8F977ECB-6A10-4576-A105-DFC0B2AE309B}"/>
              </a:ext>
            </a:extLst>
          </p:cNvPr>
          <p:cNvGraphicFramePr>
            <a:graphicFrameLocks noGrp="1"/>
          </p:cNvGraphicFramePr>
          <p:nvPr>
            <p:extLst>
              <p:ext uri="{D42A27DB-BD31-4B8C-83A1-F6EECF244321}">
                <p14:modId xmlns:p14="http://schemas.microsoft.com/office/powerpoint/2010/main" val="1314944599"/>
              </p:ext>
            </p:extLst>
          </p:nvPr>
        </p:nvGraphicFramePr>
        <p:xfrm>
          <a:off x="5638178" y="1391307"/>
          <a:ext cx="5730240" cy="2359599"/>
        </p:xfrm>
        <a:graphic>
          <a:graphicData uri="http://schemas.openxmlformats.org/drawingml/2006/table">
            <a:tbl>
              <a:tblPr>
                <a:tableStyleId>{5C22544A-7EE6-4342-B048-85BDC9FD1C3A}</a:tableStyleId>
              </a:tblPr>
              <a:tblGrid>
                <a:gridCol w="955040">
                  <a:extLst>
                    <a:ext uri="{9D8B030D-6E8A-4147-A177-3AD203B41FA5}">
                      <a16:colId xmlns:a16="http://schemas.microsoft.com/office/drawing/2014/main" val="3093410448"/>
                    </a:ext>
                  </a:extLst>
                </a:gridCol>
                <a:gridCol w="955040">
                  <a:extLst>
                    <a:ext uri="{9D8B030D-6E8A-4147-A177-3AD203B41FA5}">
                      <a16:colId xmlns:a16="http://schemas.microsoft.com/office/drawing/2014/main" val="1342108665"/>
                    </a:ext>
                  </a:extLst>
                </a:gridCol>
                <a:gridCol w="955040">
                  <a:extLst>
                    <a:ext uri="{9D8B030D-6E8A-4147-A177-3AD203B41FA5}">
                      <a16:colId xmlns:a16="http://schemas.microsoft.com/office/drawing/2014/main" val="1334590860"/>
                    </a:ext>
                  </a:extLst>
                </a:gridCol>
                <a:gridCol w="955040">
                  <a:extLst>
                    <a:ext uri="{9D8B030D-6E8A-4147-A177-3AD203B41FA5}">
                      <a16:colId xmlns:a16="http://schemas.microsoft.com/office/drawing/2014/main" val="2568536312"/>
                    </a:ext>
                  </a:extLst>
                </a:gridCol>
                <a:gridCol w="955040">
                  <a:extLst>
                    <a:ext uri="{9D8B030D-6E8A-4147-A177-3AD203B41FA5}">
                      <a16:colId xmlns:a16="http://schemas.microsoft.com/office/drawing/2014/main" val="1858654720"/>
                    </a:ext>
                  </a:extLst>
                </a:gridCol>
                <a:gridCol w="955040">
                  <a:extLst>
                    <a:ext uri="{9D8B030D-6E8A-4147-A177-3AD203B41FA5}">
                      <a16:colId xmlns:a16="http://schemas.microsoft.com/office/drawing/2014/main" val="1997246942"/>
                    </a:ext>
                  </a:extLst>
                </a:gridCol>
              </a:tblGrid>
              <a:tr h="279400">
                <a:tc>
                  <a:txBody>
                    <a:bodyPr/>
                    <a:lstStyle/>
                    <a:p>
                      <a:pPr marL="0" marR="0" algn="ctr">
                        <a:lnSpc>
                          <a:spcPct val="115000"/>
                        </a:lnSpc>
                        <a:spcBef>
                          <a:spcPts val="0"/>
                        </a:spcBef>
                        <a:spcAft>
                          <a:spcPts val="0"/>
                        </a:spcAft>
                      </a:pPr>
                      <a:r>
                        <a:rPr lang="fr-FR" sz="1200">
                          <a:effectLst/>
                        </a:rPr>
                        <a:t>Statistical evaluation parameters</a:t>
                      </a:r>
                      <a:endParaRPr lang="fr-FR" sz="1100">
                        <a:effectLst/>
                        <a:latin typeface="Arial" panose="020B0604020202020204" pitchFamily="34" charset="0"/>
                        <a:ea typeface="Arial" panose="020B0604020202020204" pitchFamily="34" charset="0"/>
                      </a:endParaRPr>
                    </a:p>
                  </a:txBody>
                  <a:tcPr marL="63500" marR="63500" marT="63500" marB="63500" anchor="ctr"/>
                </a:tc>
                <a:tc gridSpan="2">
                  <a:txBody>
                    <a:bodyPr/>
                    <a:lstStyle/>
                    <a:p>
                      <a:pPr marL="0" marR="0" algn="ctr">
                        <a:lnSpc>
                          <a:spcPct val="115000"/>
                        </a:lnSpc>
                        <a:spcBef>
                          <a:spcPts val="1200"/>
                        </a:spcBef>
                        <a:spcAft>
                          <a:spcPts val="0"/>
                        </a:spcAft>
                      </a:pPr>
                      <a:r>
                        <a:rPr lang="fr-FR" sz="1200" dirty="0" err="1">
                          <a:effectLst/>
                        </a:rPr>
                        <a:t>Imin</a:t>
                      </a:r>
                      <a:r>
                        <a:rPr lang="fr-FR" sz="1200" dirty="0">
                          <a:effectLst/>
                        </a:rPr>
                        <a:t> </a:t>
                      </a:r>
                      <a:r>
                        <a:rPr lang="fr-FR" sz="1200" dirty="0" err="1">
                          <a:effectLst/>
                        </a:rPr>
                        <a:t>lhemam</a:t>
                      </a:r>
                      <a:endParaRPr lang="fr-FR" sz="1100" dirty="0">
                        <a:effectLst/>
                        <a:latin typeface="Arial" panose="020B0604020202020204" pitchFamily="34" charset="0"/>
                        <a:ea typeface="Arial" panose="020B0604020202020204" pitchFamily="34" charset="0"/>
                      </a:endParaRPr>
                    </a:p>
                  </a:txBody>
                  <a:tcPr marL="63500" marR="63500" marT="63500" marB="63500" anchor="ctr"/>
                </a:tc>
                <a:tc hMerge="1">
                  <a:txBody>
                    <a:bodyPr/>
                    <a:lstStyle/>
                    <a:p>
                      <a:endParaRPr lang="en-US"/>
                    </a:p>
                  </a:txBody>
                  <a:tcPr/>
                </a:tc>
                <a:tc gridSpan="2">
                  <a:txBody>
                    <a:bodyPr/>
                    <a:lstStyle/>
                    <a:p>
                      <a:pPr marL="0" marR="0" algn="ctr">
                        <a:lnSpc>
                          <a:spcPct val="115000"/>
                        </a:lnSpc>
                        <a:spcBef>
                          <a:spcPts val="1200"/>
                        </a:spcBef>
                        <a:spcAft>
                          <a:spcPts val="0"/>
                        </a:spcAft>
                      </a:pPr>
                      <a:r>
                        <a:rPr lang="fr-FR" sz="1200" dirty="0" err="1">
                          <a:effectLst/>
                        </a:rPr>
                        <a:t>Nkouris</a:t>
                      </a:r>
                      <a:endParaRPr lang="fr-FR" sz="1100" dirty="0">
                        <a:effectLst/>
                        <a:latin typeface="Arial" panose="020B0604020202020204" pitchFamily="34" charset="0"/>
                        <a:ea typeface="Arial" panose="020B0604020202020204" pitchFamily="34" charset="0"/>
                      </a:endParaRPr>
                    </a:p>
                  </a:txBody>
                  <a:tcPr marL="63500" marR="63500" marT="63500" marB="63500" anchor="ctr"/>
                </a:tc>
                <a:tc hMerge="1">
                  <a:txBody>
                    <a:bodyPr/>
                    <a:lstStyle/>
                    <a:p>
                      <a:endParaRPr lang="en-US"/>
                    </a:p>
                  </a:txBody>
                  <a:tcPr/>
                </a:tc>
                <a:tc>
                  <a:txBody>
                    <a:bodyPr/>
                    <a:lstStyle/>
                    <a:p>
                      <a:pPr marL="0" marR="0" algn="ctr">
                        <a:lnSpc>
                          <a:spcPct val="115000"/>
                        </a:lnSpc>
                        <a:spcBef>
                          <a:spcPts val="0"/>
                        </a:spcBef>
                        <a:spcAft>
                          <a:spcPts val="0"/>
                        </a:spcAft>
                      </a:pPr>
                      <a:r>
                        <a:rPr lang="fr-FR" sz="1200">
                          <a:effectLst/>
                        </a:rPr>
                        <a:t>conditions</a:t>
                      </a:r>
                      <a:endParaRPr lang="fr-FR" sz="1100">
                        <a:effectLst/>
                        <a:latin typeface="Arial" panose="020B0604020202020204" pitchFamily="34" charset="0"/>
                        <a:ea typeface="Arial" panose="020B0604020202020204" pitchFamily="34" charset="0"/>
                      </a:endParaRPr>
                    </a:p>
                  </a:txBody>
                  <a:tcPr marL="63500" marR="63500" marT="63500" marB="63500" anchor="ctr"/>
                </a:tc>
                <a:extLst>
                  <a:ext uri="{0D108BD9-81ED-4DB2-BD59-A6C34878D82A}">
                    <a16:rowId xmlns:a16="http://schemas.microsoft.com/office/drawing/2014/main" val="2261017337"/>
                  </a:ext>
                </a:extLst>
              </a:tr>
              <a:tr h="0">
                <a:tc>
                  <a:txBody>
                    <a:bodyPr/>
                    <a:lstStyle/>
                    <a:p>
                      <a:pPr marL="0" marR="0" algn="ctr">
                        <a:lnSpc>
                          <a:spcPct val="115000"/>
                        </a:lnSpc>
                        <a:spcBef>
                          <a:spcPts val="0"/>
                        </a:spcBef>
                        <a:spcAft>
                          <a:spcPts val="0"/>
                        </a:spcAft>
                      </a:pPr>
                      <a:r>
                        <a:rPr lang="fr-FR" sz="1100">
                          <a:effectLst/>
                        </a:rPr>
                        <a:t> </a:t>
                      </a:r>
                      <a:endParaRPr lang="fr-FR" sz="1100">
                        <a:effectLst/>
                        <a:latin typeface="Arial" panose="020B0604020202020204" pitchFamily="34" charset="0"/>
                        <a:ea typeface="Arial" panose="020B0604020202020204" pitchFamily="34" charset="0"/>
                      </a:endParaRPr>
                    </a:p>
                  </a:txBody>
                  <a:tcPr marL="63500" marR="63500" marT="63500" marB="63500"/>
                </a:tc>
                <a:tc>
                  <a:txBody>
                    <a:bodyPr/>
                    <a:lstStyle/>
                    <a:p>
                      <a:pPr marL="0" marR="0" algn="ctr">
                        <a:lnSpc>
                          <a:spcPct val="115000"/>
                        </a:lnSpc>
                        <a:spcBef>
                          <a:spcPts val="0"/>
                        </a:spcBef>
                        <a:spcAft>
                          <a:spcPts val="0"/>
                        </a:spcAft>
                      </a:pPr>
                      <a:r>
                        <a:rPr lang="fr-FR" sz="1100">
                          <a:effectLst/>
                        </a:rPr>
                        <a:t>Calibration</a:t>
                      </a:r>
                      <a:endParaRPr lang="fr-FR" sz="1100">
                        <a:effectLst/>
                        <a:latin typeface="Arial" panose="020B0604020202020204" pitchFamily="34" charset="0"/>
                        <a:ea typeface="Arial" panose="020B0604020202020204" pitchFamily="34" charset="0"/>
                      </a:endParaRPr>
                    </a:p>
                  </a:txBody>
                  <a:tcPr marL="63500" marR="63500" marT="63500" marB="63500"/>
                </a:tc>
                <a:tc>
                  <a:txBody>
                    <a:bodyPr/>
                    <a:lstStyle/>
                    <a:p>
                      <a:pPr marL="0" marR="0" algn="ctr">
                        <a:lnSpc>
                          <a:spcPct val="115000"/>
                        </a:lnSpc>
                        <a:spcBef>
                          <a:spcPts val="0"/>
                        </a:spcBef>
                        <a:spcAft>
                          <a:spcPts val="0"/>
                        </a:spcAft>
                      </a:pPr>
                      <a:r>
                        <a:rPr lang="fr-FR" sz="1100">
                          <a:effectLst/>
                        </a:rPr>
                        <a:t>Validation</a:t>
                      </a:r>
                      <a:endParaRPr lang="fr-FR" sz="1100">
                        <a:effectLst/>
                        <a:latin typeface="Arial" panose="020B0604020202020204" pitchFamily="34" charset="0"/>
                        <a:ea typeface="Arial" panose="020B0604020202020204" pitchFamily="34" charset="0"/>
                      </a:endParaRPr>
                    </a:p>
                  </a:txBody>
                  <a:tcPr marL="63500" marR="63500" marT="63500" marB="63500"/>
                </a:tc>
                <a:tc>
                  <a:txBody>
                    <a:bodyPr/>
                    <a:lstStyle/>
                    <a:p>
                      <a:pPr marL="0" marR="0" algn="ctr">
                        <a:lnSpc>
                          <a:spcPct val="115000"/>
                        </a:lnSpc>
                        <a:spcBef>
                          <a:spcPts val="0"/>
                        </a:spcBef>
                        <a:spcAft>
                          <a:spcPts val="0"/>
                        </a:spcAft>
                      </a:pPr>
                      <a:r>
                        <a:rPr lang="fr-FR" sz="1100">
                          <a:effectLst/>
                        </a:rPr>
                        <a:t>Calibration</a:t>
                      </a:r>
                      <a:endParaRPr lang="fr-FR" sz="1100">
                        <a:effectLst/>
                        <a:latin typeface="Arial" panose="020B0604020202020204" pitchFamily="34" charset="0"/>
                        <a:ea typeface="Arial" panose="020B0604020202020204" pitchFamily="34" charset="0"/>
                      </a:endParaRPr>
                    </a:p>
                  </a:txBody>
                  <a:tcPr marL="63500" marR="63500" marT="63500" marB="63500"/>
                </a:tc>
                <a:tc>
                  <a:txBody>
                    <a:bodyPr/>
                    <a:lstStyle/>
                    <a:p>
                      <a:pPr marL="0" marR="0" algn="ctr">
                        <a:lnSpc>
                          <a:spcPct val="115000"/>
                        </a:lnSpc>
                        <a:spcBef>
                          <a:spcPts val="0"/>
                        </a:spcBef>
                        <a:spcAft>
                          <a:spcPts val="0"/>
                        </a:spcAft>
                      </a:pPr>
                      <a:r>
                        <a:rPr lang="fr-FR" sz="1100">
                          <a:effectLst/>
                        </a:rPr>
                        <a:t>Validation</a:t>
                      </a:r>
                      <a:endParaRPr lang="fr-FR" sz="1100">
                        <a:effectLst/>
                        <a:latin typeface="Arial" panose="020B0604020202020204" pitchFamily="34" charset="0"/>
                        <a:ea typeface="Arial" panose="020B0604020202020204" pitchFamily="34" charset="0"/>
                      </a:endParaRPr>
                    </a:p>
                  </a:txBody>
                  <a:tcPr marL="63500" marR="63500" marT="63500" marB="63500"/>
                </a:tc>
                <a:tc>
                  <a:txBody>
                    <a:bodyPr/>
                    <a:lstStyle/>
                    <a:p>
                      <a:pPr marL="0" marR="0" algn="ctr">
                        <a:lnSpc>
                          <a:spcPct val="115000"/>
                        </a:lnSpc>
                        <a:spcBef>
                          <a:spcPts val="0"/>
                        </a:spcBef>
                        <a:spcAft>
                          <a:spcPts val="0"/>
                        </a:spcAft>
                      </a:pPr>
                      <a:r>
                        <a:rPr lang="fr-FR" sz="1100">
                          <a:effectLst/>
                        </a:rPr>
                        <a:t> </a:t>
                      </a:r>
                      <a:endParaRPr lang="fr-FR" sz="1100">
                        <a:effectLst/>
                        <a:latin typeface="Arial" panose="020B0604020202020204" pitchFamily="34" charset="0"/>
                        <a:ea typeface="Arial" panose="020B0604020202020204" pitchFamily="34" charset="0"/>
                      </a:endParaRPr>
                    </a:p>
                  </a:txBody>
                  <a:tcPr marL="63500" marR="63500" marT="63500" marB="63500"/>
                </a:tc>
                <a:extLst>
                  <a:ext uri="{0D108BD9-81ED-4DB2-BD59-A6C34878D82A}">
                    <a16:rowId xmlns:a16="http://schemas.microsoft.com/office/drawing/2014/main" val="2574646483"/>
                  </a:ext>
                </a:extLst>
              </a:tr>
              <a:tr h="0">
                <a:tc>
                  <a:txBody>
                    <a:bodyPr/>
                    <a:lstStyle/>
                    <a:p>
                      <a:pPr marL="0" marR="0" algn="ctr">
                        <a:lnSpc>
                          <a:spcPct val="115000"/>
                        </a:lnSpc>
                        <a:spcBef>
                          <a:spcPts val="1200"/>
                        </a:spcBef>
                        <a:spcAft>
                          <a:spcPts val="0"/>
                        </a:spcAft>
                      </a:pPr>
                      <a:r>
                        <a:rPr lang="fr-FR" sz="1100">
                          <a:effectLst/>
                        </a:rPr>
                        <a:t>NSE</a:t>
                      </a:r>
                      <a:endParaRPr lang="fr-FR" sz="1100">
                        <a:effectLst/>
                        <a:latin typeface="Arial" panose="020B0604020202020204" pitchFamily="34" charset="0"/>
                        <a:ea typeface="Arial" panose="020B0604020202020204" pitchFamily="34" charset="0"/>
                      </a:endParaRPr>
                    </a:p>
                  </a:txBody>
                  <a:tcPr marL="63500" marR="63500" marT="63500" marB="63500" anchor="ctr"/>
                </a:tc>
                <a:tc>
                  <a:txBody>
                    <a:bodyPr/>
                    <a:lstStyle/>
                    <a:p>
                      <a:pPr marL="0" marR="0" algn="ctr">
                        <a:lnSpc>
                          <a:spcPct val="115000"/>
                        </a:lnSpc>
                        <a:spcBef>
                          <a:spcPts val="0"/>
                        </a:spcBef>
                        <a:spcAft>
                          <a:spcPts val="0"/>
                        </a:spcAft>
                      </a:pPr>
                      <a:r>
                        <a:rPr lang="fr-FR" sz="1100" dirty="0">
                          <a:effectLst/>
                        </a:rPr>
                        <a:t>0.51</a:t>
                      </a:r>
                      <a:endParaRPr lang="fr-FR" sz="1100" dirty="0">
                        <a:effectLst/>
                        <a:latin typeface="Arial" panose="020B0604020202020204" pitchFamily="34" charset="0"/>
                        <a:ea typeface="Arial" panose="020B0604020202020204" pitchFamily="34" charset="0"/>
                      </a:endParaRPr>
                    </a:p>
                  </a:txBody>
                  <a:tcPr marL="63500" marR="63500" marT="63500" marB="63500" anchor="ctr"/>
                </a:tc>
                <a:tc>
                  <a:txBody>
                    <a:bodyPr/>
                    <a:lstStyle/>
                    <a:p>
                      <a:pPr marL="0" marR="0" algn="ctr">
                        <a:lnSpc>
                          <a:spcPct val="115000"/>
                        </a:lnSpc>
                        <a:spcBef>
                          <a:spcPts val="0"/>
                        </a:spcBef>
                        <a:spcAft>
                          <a:spcPts val="0"/>
                        </a:spcAft>
                      </a:pPr>
                      <a:r>
                        <a:rPr lang="fr-FR" sz="1100">
                          <a:effectLst/>
                        </a:rPr>
                        <a:t>0.56</a:t>
                      </a:r>
                      <a:endParaRPr lang="fr-FR" sz="1100">
                        <a:effectLst/>
                        <a:latin typeface="Arial" panose="020B0604020202020204" pitchFamily="34" charset="0"/>
                        <a:ea typeface="Arial" panose="020B0604020202020204" pitchFamily="34" charset="0"/>
                      </a:endParaRPr>
                    </a:p>
                  </a:txBody>
                  <a:tcPr marL="63500" marR="63500" marT="63500" marB="63500" anchor="ctr"/>
                </a:tc>
                <a:tc>
                  <a:txBody>
                    <a:bodyPr/>
                    <a:lstStyle/>
                    <a:p>
                      <a:pPr marL="0" marR="0" algn="ctr">
                        <a:lnSpc>
                          <a:spcPct val="115000"/>
                        </a:lnSpc>
                        <a:spcBef>
                          <a:spcPts val="0"/>
                        </a:spcBef>
                        <a:spcAft>
                          <a:spcPts val="0"/>
                        </a:spcAft>
                      </a:pPr>
                      <a:r>
                        <a:rPr lang="fr-FR" sz="1100">
                          <a:effectLst/>
                        </a:rPr>
                        <a:t>0.54</a:t>
                      </a:r>
                      <a:endParaRPr lang="fr-FR" sz="1100">
                        <a:effectLst/>
                        <a:latin typeface="Arial" panose="020B0604020202020204" pitchFamily="34" charset="0"/>
                        <a:ea typeface="Arial" panose="020B0604020202020204" pitchFamily="34" charset="0"/>
                      </a:endParaRPr>
                    </a:p>
                  </a:txBody>
                  <a:tcPr marL="63500" marR="63500" marT="63500" marB="63500" anchor="ctr"/>
                </a:tc>
                <a:tc>
                  <a:txBody>
                    <a:bodyPr/>
                    <a:lstStyle/>
                    <a:p>
                      <a:pPr marL="0" marR="0" algn="ctr">
                        <a:lnSpc>
                          <a:spcPct val="115000"/>
                        </a:lnSpc>
                        <a:spcBef>
                          <a:spcPts val="0"/>
                        </a:spcBef>
                        <a:spcAft>
                          <a:spcPts val="0"/>
                        </a:spcAft>
                      </a:pPr>
                      <a:r>
                        <a:rPr lang="fr-FR" sz="1100">
                          <a:effectLst/>
                        </a:rPr>
                        <a:t>0.62</a:t>
                      </a:r>
                      <a:endParaRPr lang="fr-FR" sz="1100">
                        <a:effectLst/>
                        <a:latin typeface="Arial" panose="020B0604020202020204" pitchFamily="34" charset="0"/>
                        <a:ea typeface="Arial" panose="020B0604020202020204" pitchFamily="34" charset="0"/>
                      </a:endParaRPr>
                    </a:p>
                  </a:txBody>
                  <a:tcPr marL="63500" marR="63500" marT="63500" marB="63500" anchor="ctr"/>
                </a:tc>
                <a:tc>
                  <a:txBody>
                    <a:bodyPr/>
                    <a:lstStyle/>
                    <a:p>
                      <a:pPr marL="0" marR="0" algn="ctr">
                        <a:lnSpc>
                          <a:spcPct val="115000"/>
                        </a:lnSpc>
                        <a:spcBef>
                          <a:spcPts val="1200"/>
                        </a:spcBef>
                        <a:spcAft>
                          <a:spcPts val="0"/>
                        </a:spcAft>
                      </a:pPr>
                      <a:r>
                        <a:rPr lang="fr-FR" sz="1100">
                          <a:effectLst/>
                        </a:rPr>
                        <a:t>satisfactory &gt;0.5</a:t>
                      </a:r>
                      <a:endParaRPr lang="fr-FR" sz="1100">
                        <a:effectLst/>
                        <a:latin typeface="Arial" panose="020B0604020202020204" pitchFamily="34" charset="0"/>
                        <a:ea typeface="Arial" panose="020B0604020202020204" pitchFamily="34" charset="0"/>
                      </a:endParaRPr>
                    </a:p>
                  </a:txBody>
                  <a:tcPr marL="63500" marR="63500" marT="63500" marB="63500" anchor="ctr"/>
                </a:tc>
                <a:extLst>
                  <a:ext uri="{0D108BD9-81ED-4DB2-BD59-A6C34878D82A}">
                    <a16:rowId xmlns:a16="http://schemas.microsoft.com/office/drawing/2014/main" val="226671899"/>
                  </a:ext>
                </a:extLst>
              </a:tr>
              <a:tr h="0">
                <a:tc>
                  <a:txBody>
                    <a:bodyPr/>
                    <a:lstStyle/>
                    <a:p>
                      <a:pPr marL="0" marR="0" algn="ctr">
                        <a:lnSpc>
                          <a:spcPct val="115000"/>
                        </a:lnSpc>
                        <a:spcBef>
                          <a:spcPts val="1200"/>
                        </a:spcBef>
                        <a:spcAft>
                          <a:spcPts val="0"/>
                        </a:spcAft>
                      </a:pPr>
                      <a:r>
                        <a:rPr lang="fr-FR" sz="1100">
                          <a:effectLst/>
                        </a:rPr>
                        <a:t>PBIAS</a:t>
                      </a:r>
                      <a:endParaRPr lang="fr-FR" sz="1100">
                        <a:effectLst/>
                        <a:latin typeface="Arial" panose="020B0604020202020204" pitchFamily="34" charset="0"/>
                        <a:ea typeface="Arial" panose="020B0604020202020204" pitchFamily="34" charset="0"/>
                      </a:endParaRPr>
                    </a:p>
                  </a:txBody>
                  <a:tcPr marL="63500" marR="63500" marT="63500" marB="63500" anchor="ctr"/>
                </a:tc>
                <a:tc>
                  <a:txBody>
                    <a:bodyPr/>
                    <a:lstStyle/>
                    <a:p>
                      <a:pPr marL="0" marR="0" algn="ctr">
                        <a:lnSpc>
                          <a:spcPct val="115000"/>
                        </a:lnSpc>
                        <a:spcBef>
                          <a:spcPts val="0"/>
                        </a:spcBef>
                        <a:spcAft>
                          <a:spcPts val="0"/>
                        </a:spcAft>
                      </a:pPr>
                      <a:r>
                        <a:rPr lang="fr-FR" sz="1100">
                          <a:effectLst/>
                        </a:rPr>
                        <a:t>16.4</a:t>
                      </a:r>
                      <a:endParaRPr lang="fr-FR" sz="1100">
                        <a:effectLst/>
                        <a:latin typeface="Arial" panose="020B0604020202020204" pitchFamily="34" charset="0"/>
                        <a:ea typeface="Arial" panose="020B0604020202020204" pitchFamily="34" charset="0"/>
                      </a:endParaRPr>
                    </a:p>
                  </a:txBody>
                  <a:tcPr marL="63500" marR="63500" marT="63500" marB="63500" anchor="ctr"/>
                </a:tc>
                <a:tc>
                  <a:txBody>
                    <a:bodyPr/>
                    <a:lstStyle/>
                    <a:p>
                      <a:pPr marL="0" marR="0" algn="ctr">
                        <a:lnSpc>
                          <a:spcPct val="115000"/>
                        </a:lnSpc>
                        <a:spcBef>
                          <a:spcPts val="0"/>
                        </a:spcBef>
                        <a:spcAft>
                          <a:spcPts val="0"/>
                        </a:spcAft>
                      </a:pPr>
                      <a:r>
                        <a:rPr lang="fr-FR" sz="1100">
                          <a:effectLst/>
                        </a:rPr>
                        <a:t>15.3</a:t>
                      </a:r>
                      <a:endParaRPr lang="fr-FR" sz="1100">
                        <a:effectLst/>
                        <a:latin typeface="Arial" panose="020B0604020202020204" pitchFamily="34" charset="0"/>
                        <a:ea typeface="Arial" panose="020B0604020202020204" pitchFamily="34" charset="0"/>
                      </a:endParaRPr>
                    </a:p>
                  </a:txBody>
                  <a:tcPr marL="63500" marR="63500" marT="63500" marB="63500" anchor="ctr"/>
                </a:tc>
                <a:tc>
                  <a:txBody>
                    <a:bodyPr/>
                    <a:lstStyle/>
                    <a:p>
                      <a:pPr marL="0" marR="0" algn="ctr">
                        <a:lnSpc>
                          <a:spcPct val="115000"/>
                        </a:lnSpc>
                        <a:spcBef>
                          <a:spcPts val="0"/>
                        </a:spcBef>
                        <a:spcAft>
                          <a:spcPts val="0"/>
                        </a:spcAft>
                      </a:pPr>
                      <a:r>
                        <a:rPr lang="fr-FR" sz="1100">
                          <a:effectLst/>
                        </a:rPr>
                        <a:t>22.9</a:t>
                      </a:r>
                      <a:endParaRPr lang="fr-FR" sz="1100">
                        <a:effectLst/>
                        <a:latin typeface="Arial" panose="020B0604020202020204" pitchFamily="34" charset="0"/>
                        <a:ea typeface="Arial" panose="020B0604020202020204" pitchFamily="34" charset="0"/>
                      </a:endParaRPr>
                    </a:p>
                  </a:txBody>
                  <a:tcPr marL="63500" marR="63500" marT="63500" marB="63500" anchor="ctr"/>
                </a:tc>
                <a:tc>
                  <a:txBody>
                    <a:bodyPr/>
                    <a:lstStyle/>
                    <a:p>
                      <a:pPr marL="0" marR="0" algn="ctr">
                        <a:lnSpc>
                          <a:spcPct val="115000"/>
                        </a:lnSpc>
                        <a:spcBef>
                          <a:spcPts val="0"/>
                        </a:spcBef>
                        <a:spcAft>
                          <a:spcPts val="0"/>
                        </a:spcAft>
                      </a:pPr>
                      <a:r>
                        <a:rPr lang="fr-FR" sz="1100">
                          <a:effectLst/>
                        </a:rPr>
                        <a:t>21.03</a:t>
                      </a:r>
                      <a:endParaRPr lang="fr-FR" sz="1100">
                        <a:effectLst/>
                        <a:latin typeface="Arial" panose="020B0604020202020204" pitchFamily="34" charset="0"/>
                        <a:ea typeface="Arial" panose="020B0604020202020204" pitchFamily="34" charset="0"/>
                      </a:endParaRPr>
                    </a:p>
                  </a:txBody>
                  <a:tcPr marL="63500" marR="63500" marT="63500" marB="63500" anchor="ctr"/>
                </a:tc>
                <a:tc>
                  <a:txBody>
                    <a:bodyPr/>
                    <a:lstStyle/>
                    <a:p>
                      <a:pPr marL="0" marR="0" algn="ctr">
                        <a:lnSpc>
                          <a:spcPct val="115000"/>
                        </a:lnSpc>
                        <a:spcBef>
                          <a:spcPts val="1200"/>
                        </a:spcBef>
                        <a:spcAft>
                          <a:spcPts val="0"/>
                        </a:spcAft>
                      </a:pPr>
                      <a:r>
                        <a:rPr lang="fr-FR" sz="1100">
                          <a:effectLst/>
                        </a:rPr>
                        <a:t>satisfactory  25%</a:t>
                      </a:r>
                      <a:endParaRPr lang="fr-FR" sz="1100">
                        <a:effectLst/>
                        <a:latin typeface="Arial" panose="020B0604020202020204" pitchFamily="34" charset="0"/>
                        <a:ea typeface="Arial" panose="020B0604020202020204" pitchFamily="34" charset="0"/>
                      </a:endParaRPr>
                    </a:p>
                  </a:txBody>
                  <a:tcPr marL="63500" marR="63500" marT="63500" marB="63500" anchor="ctr"/>
                </a:tc>
                <a:extLst>
                  <a:ext uri="{0D108BD9-81ED-4DB2-BD59-A6C34878D82A}">
                    <a16:rowId xmlns:a16="http://schemas.microsoft.com/office/drawing/2014/main" val="1235424547"/>
                  </a:ext>
                </a:extLst>
              </a:tr>
              <a:tr h="0">
                <a:tc>
                  <a:txBody>
                    <a:bodyPr/>
                    <a:lstStyle/>
                    <a:p>
                      <a:pPr marL="0" marR="0" algn="ctr">
                        <a:lnSpc>
                          <a:spcPct val="115000"/>
                        </a:lnSpc>
                        <a:spcBef>
                          <a:spcPts val="1200"/>
                        </a:spcBef>
                        <a:spcAft>
                          <a:spcPts val="0"/>
                        </a:spcAft>
                      </a:pPr>
                      <a:r>
                        <a:rPr lang="fr-FR" sz="1100">
                          <a:effectLst/>
                        </a:rPr>
                        <a:t>RMSE</a:t>
                      </a:r>
                      <a:endParaRPr lang="fr-FR" sz="1100">
                        <a:effectLst/>
                        <a:latin typeface="Arial" panose="020B0604020202020204" pitchFamily="34" charset="0"/>
                        <a:ea typeface="Arial" panose="020B0604020202020204" pitchFamily="34" charset="0"/>
                      </a:endParaRPr>
                    </a:p>
                  </a:txBody>
                  <a:tcPr marL="63500" marR="63500" marT="63500" marB="63500" anchor="ctr"/>
                </a:tc>
                <a:tc>
                  <a:txBody>
                    <a:bodyPr/>
                    <a:lstStyle/>
                    <a:p>
                      <a:pPr marL="0" marR="0" algn="ctr">
                        <a:lnSpc>
                          <a:spcPct val="115000"/>
                        </a:lnSpc>
                        <a:spcBef>
                          <a:spcPts val="0"/>
                        </a:spcBef>
                        <a:spcAft>
                          <a:spcPts val="0"/>
                        </a:spcAft>
                      </a:pPr>
                      <a:r>
                        <a:rPr lang="fr-FR" sz="1100">
                          <a:effectLst/>
                        </a:rPr>
                        <a:t>4.00</a:t>
                      </a:r>
                      <a:endParaRPr lang="fr-FR" sz="1100">
                        <a:effectLst/>
                        <a:latin typeface="Arial" panose="020B0604020202020204" pitchFamily="34" charset="0"/>
                        <a:ea typeface="Arial" panose="020B0604020202020204" pitchFamily="34" charset="0"/>
                      </a:endParaRPr>
                    </a:p>
                  </a:txBody>
                  <a:tcPr marL="63500" marR="63500" marT="63500" marB="63500" anchor="ctr"/>
                </a:tc>
                <a:tc>
                  <a:txBody>
                    <a:bodyPr/>
                    <a:lstStyle/>
                    <a:p>
                      <a:pPr marL="0" marR="0" algn="ctr">
                        <a:lnSpc>
                          <a:spcPct val="115000"/>
                        </a:lnSpc>
                        <a:spcBef>
                          <a:spcPts val="0"/>
                        </a:spcBef>
                        <a:spcAft>
                          <a:spcPts val="0"/>
                        </a:spcAft>
                      </a:pPr>
                      <a:r>
                        <a:rPr lang="fr-FR" sz="1100">
                          <a:effectLst/>
                        </a:rPr>
                        <a:t>3.25</a:t>
                      </a:r>
                      <a:endParaRPr lang="fr-FR" sz="1100">
                        <a:effectLst/>
                        <a:latin typeface="Arial" panose="020B0604020202020204" pitchFamily="34" charset="0"/>
                        <a:ea typeface="Arial" panose="020B0604020202020204" pitchFamily="34" charset="0"/>
                      </a:endParaRPr>
                    </a:p>
                  </a:txBody>
                  <a:tcPr marL="63500" marR="63500" marT="63500" marB="63500" anchor="ctr"/>
                </a:tc>
                <a:tc>
                  <a:txBody>
                    <a:bodyPr/>
                    <a:lstStyle/>
                    <a:p>
                      <a:pPr marL="0" marR="0" algn="ctr">
                        <a:lnSpc>
                          <a:spcPct val="115000"/>
                        </a:lnSpc>
                        <a:spcBef>
                          <a:spcPts val="0"/>
                        </a:spcBef>
                        <a:spcAft>
                          <a:spcPts val="0"/>
                        </a:spcAft>
                      </a:pPr>
                      <a:r>
                        <a:rPr lang="fr-FR" sz="1100">
                          <a:effectLst/>
                        </a:rPr>
                        <a:t>3.72</a:t>
                      </a:r>
                      <a:endParaRPr lang="fr-FR" sz="1100">
                        <a:effectLst/>
                        <a:latin typeface="Arial" panose="020B0604020202020204" pitchFamily="34" charset="0"/>
                        <a:ea typeface="Arial" panose="020B0604020202020204" pitchFamily="34" charset="0"/>
                      </a:endParaRPr>
                    </a:p>
                  </a:txBody>
                  <a:tcPr marL="63500" marR="63500" marT="63500" marB="63500" anchor="ctr"/>
                </a:tc>
                <a:tc>
                  <a:txBody>
                    <a:bodyPr/>
                    <a:lstStyle/>
                    <a:p>
                      <a:pPr marL="0" marR="0" algn="ctr">
                        <a:lnSpc>
                          <a:spcPct val="115000"/>
                        </a:lnSpc>
                        <a:spcBef>
                          <a:spcPts val="0"/>
                        </a:spcBef>
                        <a:spcAft>
                          <a:spcPts val="0"/>
                        </a:spcAft>
                      </a:pPr>
                      <a:r>
                        <a:rPr lang="fr-FR" sz="1100">
                          <a:effectLst/>
                        </a:rPr>
                        <a:t>3.12</a:t>
                      </a:r>
                      <a:endParaRPr lang="fr-FR" sz="1100">
                        <a:effectLst/>
                        <a:latin typeface="Arial" panose="020B0604020202020204" pitchFamily="34" charset="0"/>
                        <a:ea typeface="Arial" panose="020B0604020202020204" pitchFamily="34" charset="0"/>
                      </a:endParaRPr>
                    </a:p>
                  </a:txBody>
                  <a:tcPr marL="63500" marR="63500" marT="63500" marB="63500" anchor="ctr"/>
                </a:tc>
                <a:tc>
                  <a:txBody>
                    <a:bodyPr/>
                    <a:lstStyle/>
                    <a:p>
                      <a:pPr marL="0" marR="0" algn="ctr">
                        <a:lnSpc>
                          <a:spcPct val="115000"/>
                        </a:lnSpc>
                        <a:spcBef>
                          <a:spcPts val="0"/>
                        </a:spcBef>
                        <a:spcAft>
                          <a:spcPts val="0"/>
                        </a:spcAft>
                      </a:pPr>
                      <a:r>
                        <a:rPr lang="fr-FR" sz="1100" dirty="0">
                          <a:effectLst/>
                        </a:rPr>
                        <a:t> </a:t>
                      </a:r>
                      <a:endParaRPr lang="fr-FR" sz="1100" dirty="0">
                        <a:effectLst/>
                        <a:latin typeface="Arial" panose="020B0604020202020204" pitchFamily="34" charset="0"/>
                        <a:ea typeface="Arial" panose="020B0604020202020204" pitchFamily="34" charset="0"/>
                      </a:endParaRPr>
                    </a:p>
                  </a:txBody>
                  <a:tcPr marL="63500" marR="63500" marT="63500" marB="63500" anchor="ctr"/>
                </a:tc>
                <a:extLst>
                  <a:ext uri="{0D108BD9-81ED-4DB2-BD59-A6C34878D82A}">
                    <a16:rowId xmlns:a16="http://schemas.microsoft.com/office/drawing/2014/main" val="2553053655"/>
                  </a:ext>
                </a:extLst>
              </a:tr>
            </a:tbl>
          </a:graphicData>
        </a:graphic>
      </p:graphicFrame>
      <p:graphicFrame>
        <p:nvGraphicFramePr>
          <p:cNvPr id="4" name="Table 3">
            <a:extLst>
              <a:ext uri="{FF2B5EF4-FFF2-40B4-BE49-F238E27FC236}">
                <a16:creationId xmlns:a16="http://schemas.microsoft.com/office/drawing/2014/main" id="{007EDECC-2AA9-4B93-B243-7148CF45258F}"/>
              </a:ext>
            </a:extLst>
          </p:cNvPr>
          <p:cNvGraphicFramePr>
            <a:graphicFrameLocks noGrp="1"/>
          </p:cNvGraphicFramePr>
          <p:nvPr>
            <p:extLst>
              <p:ext uri="{D42A27DB-BD31-4B8C-83A1-F6EECF244321}">
                <p14:modId xmlns:p14="http://schemas.microsoft.com/office/powerpoint/2010/main" val="3788355369"/>
              </p:ext>
            </p:extLst>
          </p:nvPr>
        </p:nvGraphicFramePr>
        <p:xfrm>
          <a:off x="93306" y="0"/>
          <a:ext cx="5066520" cy="6559420"/>
        </p:xfrm>
        <a:graphic>
          <a:graphicData uri="http://schemas.openxmlformats.org/drawingml/2006/table">
            <a:tbl>
              <a:tblPr>
                <a:tableStyleId>{5C22544A-7EE6-4342-B048-85BDC9FD1C3A}</a:tableStyleId>
              </a:tblPr>
              <a:tblGrid>
                <a:gridCol w="1709680">
                  <a:extLst>
                    <a:ext uri="{9D8B030D-6E8A-4147-A177-3AD203B41FA5}">
                      <a16:colId xmlns:a16="http://schemas.microsoft.com/office/drawing/2014/main" val="1262303143"/>
                    </a:ext>
                  </a:extLst>
                </a:gridCol>
                <a:gridCol w="1709680">
                  <a:extLst>
                    <a:ext uri="{9D8B030D-6E8A-4147-A177-3AD203B41FA5}">
                      <a16:colId xmlns:a16="http://schemas.microsoft.com/office/drawing/2014/main" val="2805566345"/>
                    </a:ext>
                  </a:extLst>
                </a:gridCol>
                <a:gridCol w="403007">
                  <a:extLst>
                    <a:ext uri="{9D8B030D-6E8A-4147-A177-3AD203B41FA5}">
                      <a16:colId xmlns:a16="http://schemas.microsoft.com/office/drawing/2014/main" val="1348483149"/>
                    </a:ext>
                  </a:extLst>
                </a:gridCol>
                <a:gridCol w="430390">
                  <a:extLst>
                    <a:ext uri="{9D8B030D-6E8A-4147-A177-3AD203B41FA5}">
                      <a16:colId xmlns:a16="http://schemas.microsoft.com/office/drawing/2014/main" val="1517274563"/>
                    </a:ext>
                  </a:extLst>
                </a:gridCol>
                <a:gridCol w="387506">
                  <a:extLst>
                    <a:ext uri="{9D8B030D-6E8A-4147-A177-3AD203B41FA5}">
                      <a16:colId xmlns:a16="http://schemas.microsoft.com/office/drawing/2014/main" val="298589036"/>
                    </a:ext>
                  </a:extLst>
                </a:gridCol>
                <a:gridCol w="426257">
                  <a:extLst>
                    <a:ext uri="{9D8B030D-6E8A-4147-A177-3AD203B41FA5}">
                      <a16:colId xmlns:a16="http://schemas.microsoft.com/office/drawing/2014/main" val="4082789134"/>
                    </a:ext>
                  </a:extLst>
                </a:gridCol>
              </a:tblGrid>
              <a:tr h="447794">
                <a:tc>
                  <a:txBody>
                    <a:bodyPr/>
                    <a:lstStyle/>
                    <a:p>
                      <a:pPr marL="0" marR="0" algn="ctr">
                        <a:lnSpc>
                          <a:spcPct val="115000"/>
                        </a:lnSpc>
                        <a:spcBef>
                          <a:spcPts val="0"/>
                        </a:spcBef>
                        <a:spcAft>
                          <a:spcPts val="0"/>
                        </a:spcAft>
                      </a:pPr>
                      <a:r>
                        <a:rPr lang="fr-FR" sz="700" dirty="0">
                          <a:effectLst/>
                        </a:rPr>
                        <a:t> </a:t>
                      </a:r>
                      <a:r>
                        <a:rPr lang="fr-FR" sz="700" dirty="0" err="1">
                          <a:effectLst/>
                        </a:rPr>
                        <a:t>Parameter_Name</a:t>
                      </a:r>
                      <a:r>
                        <a:rPr lang="fr-FR" sz="700" dirty="0">
                          <a:effectLst/>
                        </a:rPr>
                        <a:t>         </a:t>
                      </a:r>
                      <a:endParaRPr lang="fr-FR" sz="700" dirty="0">
                        <a:effectLst/>
                        <a:latin typeface="Arial" panose="020B0604020202020204" pitchFamily="34" charset="0"/>
                        <a:ea typeface="Arial" panose="020B0604020202020204" pitchFamily="34" charset="0"/>
                      </a:endParaRPr>
                    </a:p>
                  </a:txBody>
                  <a:tcPr marL="37757" marR="37757" marT="37757" marB="37757" anchor="ctr"/>
                </a:tc>
                <a:tc>
                  <a:txBody>
                    <a:bodyPr/>
                    <a:lstStyle/>
                    <a:p>
                      <a:pPr marL="0" marR="0" algn="ctr">
                        <a:lnSpc>
                          <a:spcPct val="115000"/>
                        </a:lnSpc>
                        <a:spcBef>
                          <a:spcPts val="0"/>
                        </a:spcBef>
                        <a:spcAft>
                          <a:spcPts val="0"/>
                        </a:spcAft>
                      </a:pPr>
                      <a:r>
                        <a:rPr lang="fr-FR" sz="700">
                          <a:effectLst/>
                        </a:rPr>
                        <a:t>Description</a:t>
                      </a:r>
                      <a:endParaRPr lang="fr-FR" sz="700">
                        <a:effectLst/>
                        <a:latin typeface="Arial" panose="020B0604020202020204" pitchFamily="34" charset="0"/>
                        <a:ea typeface="Arial" panose="020B0604020202020204" pitchFamily="34" charset="0"/>
                      </a:endParaRPr>
                    </a:p>
                  </a:txBody>
                  <a:tcPr marL="37757" marR="37757" marT="37757" marB="37757" anchor="ctr"/>
                </a:tc>
                <a:tc>
                  <a:txBody>
                    <a:bodyPr/>
                    <a:lstStyle/>
                    <a:p>
                      <a:pPr marL="0" marR="0" algn="ctr">
                        <a:lnSpc>
                          <a:spcPct val="115000"/>
                        </a:lnSpc>
                        <a:spcBef>
                          <a:spcPts val="0"/>
                        </a:spcBef>
                        <a:spcAft>
                          <a:spcPts val="0"/>
                        </a:spcAft>
                      </a:pPr>
                      <a:r>
                        <a:rPr lang="fr-FR" sz="700">
                          <a:effectLst/>
                        </a:rPr>
                        <a:t>Rank</a:t>
                      </a:r>
                      <a:endParaRPr lang="fr-FR" sz="700">
                        <a:effectLst/>
                        <a:latin typeface="Arial" panose="020B0604020202020204" pitchFamily="34" charset="0"/>
                        <a:ea typeface="Arial" panose="020B0604020202020204" pitchFamily="34" charset="0"/>
                      </a:endParaRPr>
                    </a:p>
                  </a:txBody>
                  <a:tcPr marL="37757" marR="37757" marT="37757" marB="37757" anchor="ctr"/>
                </a:tc>
                <a:tc>
                  <a:txBody>
                    <a:bodyPr/>
                    <a:lstStyle/>
                    <a:p>
                      <a:pPr marL="0" marR="0" algn="ctr">
                        <a:lnSpc>
                          <a:spcPct val="115000"/>
                        </a:lnSpc>
                        <a:spcBef>
                          <a:spcPts val="0"/>
                        </a:spcBef>
                        <a:spcAft>
                          <a:spcPts val="0"/>
                        </a:spcAft>
                      </a:pPr>
                      <a:r>
                        <a:rPr lang="fr-FR" sz="700">
                          <a:effectLst/>
                        </a:rPr>
                        <a:t>Fitted Value   </a:t>
                      </a:r>
                      <a:endParaRPr lang="fr-FR" sz="700">
                        <a:effectLst/>
                        <a:latin typeface="Arial" panose="020B0604020202020204" pitchFamily="34" charset="0"/>
                        <a:ea typeface="Arial" panose="020B0604020202020204" pitchFamily="34" charset="0"/>
                      </a:endParaRPr>
                    </a:p>
                  </a:txBody>
                  <a:tcPr marL="37757" marR="37757" marT="37757" marB="37757" anchor="ctr"/>
                </a:tc>
                <a:tc>
                  <a:txBody>
                    <a:bodyPr/>
                    <a:lstStyle/>
                    <a:p>
                      <a:pPr marL="0" marR="0" algn="ctr">
                        <a:lnSpc>
                          <a:spcPct val="115000"/>
                        </a:lnSpc>
                        <a:spcBef>
                          <a:spcPts val="0"/>
                        </a:spcBef>
                        <a:spcAft>
                          <a:spcPts val="0"/>
                        </a:spcAft>
                      </a:pPr>
                      <a:r>
                        <a:rPr lang="fr-FR" sz="700">
                          <a:effectLst/>
                        </a:rPr>
                        <a:t>  Min value      </a:t>
                      </a:r>
                      <a:endParaRPr lang="fr-FR" sz="700">
                        <a:effectLst/>
                        <a:latin typeface="Arial" panose="020B0604020202020204" pitchFamily="34" charset="0"/>
                        <a:ea typeface="Arial" panose="020B0604020202020204" pitchFamily="34" charset="0"/>
                      </a:endParaRPr>
                    </a:p>
                  </a:txBody>
                  <a:tcPr marL="37757" marR="37757" marT="37757" marB="37757" anchor="ctr"/>
                </a:tc>
                <a:tc>
                  <a:txBody>
                    <a:bodyPr/>
                    <a:lstStyle/>
                    <a:p>
                      <a:pPr marL="0" marR="0" algn="ctr">
                        <a:lnSpc>
                          <a:spcPct val="115000"/>
                        </a:lnSpc>
                        <a:spcBef>
                          <a:spcPts val="0"/>
                        </a:spcBef>
                        <a:spcAft>
                          <a:spcPts val="0"/>
                        </a:spcAft>
                      </a:pPr>
                      <a:r>
                        <a:rPr lang="fr-FR" sz="700">
                          <a:effectLst/>
                        </a:rPr>
                        <a:t>Max</a:t>
                      </a:r>
                    </a:p>
                    <a:p>
                      <a:pPr marL="0" marR="0">
                        <a:lnSpc>
                          <a:spcPct val="115000"/>
                        </a:lnSpc>
                        <a:spcBef>
                          <a:spcPts val="0"/>
                        </a:spcBef>
                        <a:spcAft>
                          <a:spcPts val="0"/>
                        </a:spcAft>
                      </a:pPr>
                      <a:r>
                        <a:rPr lang="fr-FR" sz="700">
                          <a:effectLst/>
                        </a:rPr>
                        <a:t>value</a:t>
                      </a:r>
                      <a:endParaRPr lang="fr-FR" sz="700">
                        <a:effectLst/>
                        <a:latin typeface="Arial" panose="020B0604020202020204" pitchFamily="34" charset="0"/>
                        <a:ea typeface="Arial" panose="020B0604020202020204" pitchFamily="34" charset="0"/>
                      </a:endParaRPr>
                    </a:p>
                  </a:txBody>
                  <a:tcPr marL="37757" marR="37757" marT="37757" marB="37757" anchor="ctr"/>
                </a:tc>
                <a:extLst>
                  <a:ext uri="{0D108BD9-81ED-4DB2-BD59-A6C34878D82A}">
                    <a16:rowId xmlns:a16="http://schemas.microsoft.com/office/drawing/2014/main" val="458469958"/>
                  </a:ext>
                </a:extLst>
              </a:tr>
              <a:tr h="272281">
                <a:tc>
                  <a:txBody>
                    <a:bodyPr/>
                    <a:lstStyle/>
                    <a:p>
                      <a:pPr marL="0" marR="0">
                        <a:lnSpc>
                          <a:spcPct val="115000"/>
                        </a:lnSpc>
                        <a:spcBef>
                          <a:spcPts val="0"/>
                        </a:spcBef>
                        <a:spcAft>
                          <a:spcPts val="0"/>
                        </a:spcAft>
                      </a:pPr>
                      <a:r>
                        <a:rPr lang="fr-FR" sz="700">
                          <a:effectLst/>
                        </a:rPr>
                        <a:t>CN2.mgt       </a:t>
                      </a:r>
                      <a:endParaRPr lang="fr-FR" sz="700">
                        <a:effectLst/>
                        <a:latin typeface="Arial" panose="020B0604020202020204" pitchFamily="34" charset="0"/>
                        <a:ea typeface="Arial" panose="020B0604020202020204" pitchFamily="34" charset="0"/>
                      </a:endParaRPr>
                    </a:p>
                  </a:txBody>
                  <a:tcPr marL="37757" marR="37757" marT="37757" marB="37757" anchor="ctr"/>
                </a:tc>
                <a:tc>
                  <a:txBody>
                    <a:bodyPr/>
                    <a:lstStyle/>
                    <a:p>
                      <a:pPr marL="0" marR="0">
                        <a:lnSpc>
                          <a:spcPct val="115000"/>
                        </a:lnSpc>
                        <a:spcBef>
                          <a:spcPts val="0"/>
                        </a:spcBef>
                        <a:spcAft>
                          <a:spcPts val="0"/>
                        </a:spcAft>
                      </a:pPr>
                      <a:r>
                        <a:rPr lang="fr-FR" sz="700">
                          <a:effectLst/>
                        </a:rPr>
                        <a:t>SCS Curve number</a:t>
                      </a:r>
                      <a:endParaRPr lang="fr-FR" sz="700">
                        <a:effectLst/>
                        <a:latin typeface="Arial" panose="020B0604020202020204" pitchFamily="34" charset="0"/>
                        <a:ea typeface="Arial" panose="020B0604020202020204" pitchFamily="34" charset="0"/>
                      </a:endParaRPr>
                    </a:p>
                  </a:txBody>
                  <a:tcPr marL="37757" marR="37757" marT="37757" marB="37757" anchor="ctr"/>
                </a:tc>
                <a:tc>
                  <a:txBody>
                    <a:bodyPr/>
                    <a:lstStyle/>
                    <a:p>
                      <a:pPr marL="0" marR="0">
                        <a:lnSpc>
                          <a:spcPct val="115000"/>
                        </a:lnSpc>
                        <a:spcBef>
                          <a:spcPts val="0"/>
                        </a:spcBef>
                        <a:spcAft>
                          <a:spcPts val="0"/>
                        </a:spcAft>
                      </a:pPr>
                      <a:r>
                        <a:rPr lang="fr-FR" sz="700">
                          <a:effectLst/>
                        </a:rPr>
                        <a:t>5</a:t>
                      </a:r>
                      <a:endParaRPr lang="fr-FR" sz="700">
                        <a:effectLst/>
                        <a:latin typeface="Arial" panose="020B0604020202020204" pitchFamily="34" charset="0"/>
                        <a:ea typeface="Arial" panose="020B0604020202020204" pitchFamily="34" charset="0"/>
                      </a:endParaRPr>
                    </a:p>
                  </a:txBody>
                  <a:tcPr marL="37757" marR="37757" marT="37757" marB="37757" anchor="ctr"/>
                </a:tc>
                <a:tc>
                  <a:txBody>
                    <a:bodyPr/>
                    <a:lstStyle/>
                    <a:p>
                      <a:pPr marL="0" marR="0">
                        <a:lnSpc>
                          <a:spcPct val="115000"/>
                        </a:lnSpc>
                        <a:spcBef>
                          <a:spcPts val="0"/>
                        </a:spcBef>
                        <a:spcAft>
                          <a:spcPts val="0"/>
                        </a:spcAft>
                      </a:pPr>
                      <a:r>
                        <a:rPr lang="fr-FR" sz="700">
                          <a:effectLst/>
                        </a:rPr>
                        <a:t>-0.192</a:t>
                      </a:r>
                      <a:endParaRPr lang="fr-FR" sz="700">
                        <a:effectLst/>
                        <a:latin typeface="Arial" panose="020B0604020202020204" pitchFamily="34" charset="0"/>
                        <a:ea typeface="Arial" panose="020B0604020202020204" pitchFamily="34" charset="0"/>
                      </a:endParaRPr>
                    </a:p>
                  </a:txBody>
                  <a:tcPr marL="37757" marR="37757" marT="37757" marB="37757" anchor="ctr"/>
                </a:tc>
                <a:tc>
                  <a:txBody>
                    <a:bodyPr/>
                    <a:lstStyle/>
                    <a:p>
                      <a:pPr marL="0" marR="0">
                        <a:lnSpc>
                          <a:spcPct val="115000"/>
                        </a:lnSpc>
                        <a:spcBef>
                          <a:spcPts val="0"/>
                        </a:spcBef>
                        <a:spcAft>
                          <a:spcPts val="0"/>
                        </a:spcAft>
                      </a:pPr>
                      <a:r>
                        <a:rPr lang="fr-FR" sz="700">
                          <a:effectLst/>
                        </a:rPr>
                        <a:t>-0.2</a:t>
                      </a:r>
                      <a:endParaRPr lang="fr-FR" sz="700">
                        <a:effectLst/>
                        <a:latin typeface="Arial" panose="020B0604020202020204" pitchFamily="34" charset="0"/>
                        <a:ea typeface="Arial" panose="020B0604020202020204" pitchFamily="34" charset="0"/>
                      </a:endParaRPr>
                    </a:p>
                  </a:txBody>
                  <a:tcPr marL="37757" marR="37757" marT="37757" marB="37757" anchor="ctr"/>
                </a:tc>
                <a:tc>
                  <a:txBody>
                    <a:bodyPr/>
                    <a:lstStyle/>
                    <a:p>
                      <a:pPr marL="0" marR="0">
                        <a:lnSpc>
                          <a:spcPct val="115000"/>
                        </a:lnSpc>
                        <a:spcBef>
                          <a:spcPts val="0"/>
                        </a:spcBef>
                        <a:spcAft>
                          <a:spcPts val="0"/>
                        </a:spcAft>
                      </a:pPr>
                      <a:r>
                        <a:rPr lang="fr-FR" sz="700">
                          <a:effectLst/>
                        </a:rPr>
                        <a:t>0.2</a:t>
                      </a:r>
                      <a:endParaRPr lang="fr-FR" sz="700">
                        <a:effectLst/>
                        <a:latin typeface="Arial" panose="020B0604020202020204" pitchFamily="34" charset="0"/>
                        <a:ea typeface="Arial" panose="020B0604020202020204" pitchFamily="34" charset="0"/>
                      </a:endParaRPr>
                    </a:p>
                  </a:txBody>
                  <a:tcPr marL="37757" marR="37757" marT="37757" marB="37757" anchor="ctr"/>
                </a:tc>
                <a:extLst>
                  <a:ext uri="{0D108BD9-81ED-4DB2-BD59-A6C34878D82A}">
                    <a16:rowId xmlns:a16="http://schemas.microsoft.com/office/drawing/2014/main" val="1853449364"/>
                  </a:ext>
                </a:extLst>
              </a:tr>
              <a:tr h="272281">
                <a:tc>
                  <a:txBody>
                    <a:bodyPr/>
                    <a:lstStyle/>
                    <a:p>
                      <a:pPr marL="0" marR="0">
                        <a:lnSpc>
                          <a:spcPct val="115000"/>
                        </a:lnSpc>
                        <a:spcBef>
                          <a:spcPts val="0"/>
                        </a:spcBef>
                        <a:spcAft>
                          <a:spcPts val="0"/>
                        </a:spcAft>
                      </a:pPr>
                      <a:r>
                        <a:rPr lang="fr-FR" sz="700">
                          <a:effectLst/>
                        </a:rPr>
                        <a:t>ALPHA_BF.gw        </a:t>
                      </a:r>
                      <a:endParaRPr lang="fr-FR" sz="700">
                        <a:effectLst/>
                        <a:latin typeface="Arial" panose="020B0604020202020204" pitchFamily="34" charset="0"/>
                        <a:ea typeface="Arial" panose="020B0604020202020204" pitchFamily="34" charset="0"/>
                      </a:endParaRPr>
                    </a:p>
                  </a:txBody>
                  <a:tcPr marL="37757" marR="37757" marT="37757" marB="37757" anchor="ctr"/>
                </a:tc>
                <a:tc>
                  <a:txBody>
                    <a:bodyPr/>
                    <a:lstStyle/>
                    <a:p>
                      <a:pPr marL="0" marR="0">
                        <a:lnSpc>
                          <a:spcPct val="115000"/>
                        </a:lnSpc>
                        <a:spcBef>
                          <a:spcPts val="0"/>
                        </a:spcBef>
                        <a:spcAft>
                          <a:spcPts val="0"/>
                        </a:spcAft>
                      </a:pPr>
                      <a:r>
                        <a:rPr lang="fr-FR" sz="700">
                          <a:effectLst/>
                        </a:rPr>
                        <a:t>Baseflow factor [days]</a:t>
                      </a:r>
                      <a:endParaRPr lang="fr-FR" sz="700">
                        <a:effectLst/>
                        <a:latin typeface="Arial" panose="020B0604020202020204" pitchFamily="34" charset="0"/>
                        <a:ea typeface="Arial" panose="020B0604020202020204" pitchFamily="34" charset="0"/>
                      </a:endParaRPr>
                    </a:p>
                  </a:txBody>
                  <a:tcPr marL="37757" marR="37757" marT="37757" marB="37757" anchor="ctr"/>
                </a:tc>
                <a:tc>
                  <a:txBody>
                    <a:bodyPr/>
                    <a:lstStyle/>
                    <a:p>
                      <a:pPr marL="0" marR="0">
                        <a:lnSpc>
                          <a:spcPct val="115000"/>
                        </a:lnSpc>
                        <a:spcBef>
                          <a:spcPts val="0"/>
                        </a:spcBef>
                        <a:spcAft>
                          <a:spcPts val="0"/>
                        </a:spcAft>
                      </a:pPr>
                      <a:r>
                        <a:rPr lang="fr-FR" sz="700">
                          <a:effectLst/>
                        </a:rPr>
                        <a:t>1</a:t>
                      </a:r>
                      <a:endParaRPr lang="fr-FR" sz="700">
                        <a:effectLst/>
                        <a:latin typeface="Arial" panose="020B0604020202020204" pitchFamily="34" charset="0"/>
                        <a:ea typeface="Arial" panose="020B0604020202020204" pitchFamily="34" charset="0"/>
                      </a:endParaRPr>
                    </a:p>
                  </a:txBody>
                  <a:tcPr marL="37757" marR="37757" marT="37757" marB="37757" anchor="ctr"/>
                </a:tc>
                <a:tc>
                  <a:txBody>
                    <a:bodyPr/>
                    <a:lstStyle/>
                    <a:p>
                      <a:pPr marL="0" marR="0">
                        <a:lnSpc>
                          <a:spcPct val="115000"/>
                        </a:lnSpc>
                        <a:spcBef>
                          <a:spcPts val="0"/>
                        </a:spcBef>
                        <a:spcAft>
                          <a:spcPts val="0"/>
                        </a:spcAft>
                      </a:pPr>
                      <a:r>
                        <a:rPr lang="fr-FR" sz="700">
                          <a:effectLst/>
                        </a:rPr>
                        <a:t>0.62</a:t>
                      </a:r>
                      <a:endParaRPr lang="fr-FR" sz="700">
                        <a:effectLst/>
                        <a:latin typeface="Arial" panose="020B0604020202020204" pitchFamily="34" charset="0"/>
                        <a:ea typeface="Arial" panose="020B0604020202020204" pitchFamily="34" charset="0"/>
                      </a:endParaRPr>
                    </a:p>
                  </a:txBody>
                  <a:tcPr marL="37757" marR="37757" marT="37757" marB="37757" anchor="ctr"/>
                </a:tc>
                <a:tc>
                  <a:txBody>
                    <a:bodyPr/>
                    <a:lstStyle/>
                    <a:p>
                      <a:pPr marL="0" marR="0">
                        <a:lnSpc>
                          <a:spcPct val="115000"/>
                        </a:lnSpc>
                        <a:spcBef>
                          <a:spcPts val="0"/>
                        </a:spcBef>
                        <a:spcAft>
                          <a:spcPts val="0"/>
                        </a:spcAft>
                      </a:pPr>
                      <a:r>
                        <a:rPr lang="fr-FR" sz="700">
                          <a:effectLst/>
                        </a:rPr>
                        <a:t>0</a:t>
                      </a:r>
                      <a:endParaRPr lang="fr-FR" sz="700">
                        <a:effectLst/>
                        <a:latin typeface="Arial" panose="020B0604020202020204" pitchFamily="34" charset="0"/>
                        <a:ea typeface="Arial" panose="020B0604020202020204" pitchFamily="34" charset="0"/>
                      </a:endParaRPr>
                    </a:p>
                  </a:txBody>
                  <a:tcPr marL="37757" marR="37757" marT="37757" marB="37757" anchor="ctr"/>
                </a:tc>
                <a:tc>
                  <a:txBody>
                    <a:bodyPr/>
                    <a:lstStyle/>
                    <a:p>
                      <a:pPr marL="0" marR="0">
                        <a:lnSpc>
                          <a:spcPct val="115000"/>
                        </a:lnSpc>
                        <a:spcBef>
                          <a:spcPts val="0"/>
                        </a:spcBef>
                        <a:spcAft>
                          <a:spcPts val="0"/>
                        </a:spcAft>
                      </a:pPr>
                      <a:r>
                        <a:rPr lang="fr-FR" sz="700">
                          <a:effectLst/>
                        </a:rPr>
                        <a:t>1</a:t>
                      </a:r>
                      <a:endParaRPr lang="fr-FR" sz="700">
                        <a:effectLst/>
                        <a:latin typeface="Arial" panose="020B0604020202020204" pitchFamily="34" charset="0"/>
                        <a:ea typeface="Arial" panose="020B0604020202020204" pitchFamily="34" charset="0"/>
                      </a:endParaRPr>
                    </a:p>
                  </a:txBody>
                  <a:tcPr marL="37757" marR="37757" marT="37757" marB="37757" anchor="ctr"/>
                </a:tc>
                <a:extLst>
                  <a:ext uri="{0D108BD9-81ED-4DB2-BD59-A6C34878D82A}">
                    <a16:rowId xmlns:a16="http://schemas.microsoft.com/office/drawing/2014/main" val="1366642811"/>
                  </a:ext>
                </a:extLst>
              </a:tr>
              <a:tr h="272281">
                <a:tc>
                  <a:txBody>
                    <a:bodyPr/>
                    <a:lstStyle/>
                    <a:p>
                      <a:pPr marL="0" marR="0">
                        <a:lnSpc>
                          <a:spcPct val="115000"/>
                        </a:lnSpc>
                        <a:spcBef>
                          <a:spcPts val="0"/>
                        </a:spcBef>
                        <a:spcAft>
                          <a:spcPts val="0"/>
                        </a:spcAft>
                      </a:pPr>
                      <a:r>
                        <a:rPr lang="fr-FR" sz="700">
                          <a:effectLst/>
                        </a:rPr>
                        <a:t>GW_DELAY.gw       </a:t>
                      </a:r>
                      <a:endParaRPr lang="fr-FR" sz="700">
                        <a:effectLst/>
                        <a:latin typeface="Arial" panose="020B0604020202020204" pitchFamily="34" charset="0"/>
                        <a:ea typeface="Arial" panose="020B0604020202020204" pitchFamily="34" charset="0"/>
                      </a:endParaRPr>
                    </a:p>
                  </a:txBody>
                  <a:tcPr marL="37757" marR="37757" marT="37757" marB="37757" anchor="ctr"/>
                </a:tc>
                <a:tc>
                  <a:txBody>
                    <a:bodyPr/>
                    <a:lstStyle/>
                    <a:p>
                      <a:pPr marL="0" marR="0">
                        <a:lnSpc>
                          <a:spcPct val="115000"/>
                        </a:lnSpc>
                        <a:spcBef>
                          <a:spcPts val="0"/>
                        </a:spcBef>
                        <a:spcAft>
                          <a:spcPts val="0"/>
                        </a:spcAft>
                      </a:pPr>
                      <a:r>
                        <a:rPr lang="fr-FR" sz="700">
                          <a:effectLst/>
                          <a:highlight>
                            <a:srgbClr val="FFFFFF"/>
                          </a:highlight>
                        </a:rPr>
                        <a:t>Groundwater delay time (days)</a:t>
                      </a:r>
                      <a:endParaRPr lang="fr-FR" sz="700">
                        <a:effectLst/>
                        <a:latin typeface="Arial" panose="020B0604020202020204" pitchFamily="34" charset="0"/>
                        <a:ea typeface="Arial" panose="020B0604020202020204" pitchFamily="34" charset="0"/>
                      </a:endParaRPr>
                    </a:p>
                  </a:txBody>
                  <a:tcPr marL="37757" marR="37757" marT="37757" marB="37757" anchor="ctr"/>
                </a:tc>
                <a:tc>
                  <a:txBody>
                    <a:bodyPr/>
                    <a:lstStyle/>
                    <a:p>
                      <a:pPr marL="0" marR="0">
                        <a:lnSpc>
                          <a:spcPct val="115000"/>
                        </a:lnSpc>
                        <a:spcBef>
                          <a:spcPts val="0"/>
                        </a:spcBef>
                        <a:spcAft>
                          <a:spcPts val="0"/>
                        </a:spcAft>
                      </a:pPr>
                      <a:r>
                        <a:rPr lang="fr-FR" sz="700">
                          <a:effectLst/>
                        </a:rPr>
                        <a:t>6</a:t>
                      </a:r>
                      <a:endParaRPr lang="fr-FR" sz="700">
                        <a:effectLst/>
                        <a:latin typeface="Arial" panose="020B0604020202020204" pitchFamily="34" charset="0"/>
                        <a:ea typeface="Arial" panose="020B0604020202020204" pitchFamily="34" charset="0"/>
                      </a:endParaRPr>
                    </a:p>
                  </a:txBody>
                  <a:tcPr marL="37757" marR="37757" marT="37757" marB="37757" anchor="ctr"/>
                </a:tc>
                <a:tc>
                  <a:txBody>
                    <a:bodyPr/>
                    <a:lstStyle/>
                    <a:p>
                      <a:pPr marL="0" marR="0">
                        <a:lnSpc>
                          <a:spcPct val="115000"/>
                        </a:lnSpc>
                        <a:spcBef>
                          <a:spcPts val="0"/>
                        </a:spcBef>
                        <a:spcAft>
                          <a:spcPts val="0"/>
                        </a:spcAft>
                      </a:pPr>
                      <a:r>
                        <a:rPr lang="fr-FR" sz="700" dirty="0">
                          <a:effectLst/>
                        </a:rPr>
                        <a:t>424.7</a:t>
                      </a:r>
                      <a:endParaRPr lang="fr-FR" sz="700" dirty="0">
                        <a:effectLst/>
                        <a:latin typeface="Arial" panose="020B0604020202020204" pitchFamily="34" charset="0"/>
                        <a:ea typeface="Arial" panose="020B0604020202020204" pitchFamily="34" charset="0"/>
                      </a:endParaRPr>
                    </a:p>
                  </a:txBody>
                  <a:tcPr marL="37757" marR="37757" marT="37757" marB="37757" anchor="ctr"/>
                </a:tc>
                <a:tc>
                  <a:txBody>
                    <a:bodyPr/>
                    <a:lstStyle/>
                    <a:p>
                      <a:pPr marL="0" marR="0">
                        <a:lnSpc>
                          <a:spcPct val="115000"/>
                        </a:lnSpc>
                        <a:spcBef>
                          <a:spcPts val="0"/>
                        </a:spcBef>
                        <a:spcAft>
                          <a:spcPts val="0"/>
                        </a:spcAft>
                      </a:pPr>
                      <a:r>
                        <a:rPr lang="fr-FR" sz="700">
                          <a:effectLst/>
                        </a:rPr>
                        <a:t>30</a:t>
                      </a:r>
                      <a:endParaRPr lang="fr-FR" sz="700">
                        <a:effectLst/>
                        <a:latin typeface="Arial" panose="020B0604020202020204" pitchFamily="34" charset="0"/>
                        <a:ea typeface="Arial" panose="020B0604020202020204" pitchFamily="34" charset="0"/>
                      </a:endParaRPr>
                    </a:p>
                  </a:txBody>
                  <a:tcPr marL="37757" marR="37757" marT="37757" marB="37757" anchor="ctr"/>
                </a:tc>
                <a:tc>
                  <a:txBody>
                    <a:bodyPr/>
                    <a:lstStyle/>
                    <a:p>
                      <a:pPr marL="0" marR="0">
                        <a:lnSpc>
                          <a:spcPct val="115000"/>
                        </a:lnSpc>
                        <a:spcBef>
                          <a:spcPts val="0"/>
                        </a:spcBef>
                        <a:spcAft>
                          <a:spcPts val="0"/>
                        </a:spcAft>
                      </a:pPr>
                      <a:r>
                        <a:rPr lang="fr-FR" sz="700">
                          <a:effectLst/>
                        </a:rPr>
                        <a:t>450</a:t>
                      </a:r>
                      <a:endParaRPr lang="fr-FR" sz="700">
                        <a:effectLst/>
                        <a:latin typeface="Arial" panose="020B0604020202020204" pitchFamily="34" charset="0"/>
                        <a:ea typeface="Arial" panose="020B0604020202020204" pitchFamily="34" charset="0"/>
                      </a:endParaRPr>
                    </a:p>
                  </a:txBody>
                  <a:tcPr marL="37757" marR="37757" marT="37757" marB="37757" anchor="ctr"/>
                </a:tc>
                <a:extLst>
                  <a:ext uri="{0D108BD9-81ED-4DB2-BD59-A6C34878D82A}">
                    <a16:rowId xmlns:a16="http://schemas.microsoft.com/office/drawing/2014/main" val="4188763650"/>
                  </a:ext>
                </a:extLst>
              </a:tr>
              <a:tr h="623307">
                <a:tc>
                  <a:txBody>
                    <a:bodyPr/>
                    <a:lstStyle/>
                    <a:p>
                      <a:pPr marL="0" marR="0">
                        <a:lnSpc>
                          <a:spcPct val="115000"/>
                        </a:lnSpc>
                        <a:spcBef>
                          <a:spcPts val="0"/>
                        </a:spcBef>
                        <a:spcAft>
                          <a:spcPts val="0"/>
                        </a:spcAft>
                      </a:pPr>
                      <a:r>
                        <a:rPr lang="fr-FR" sz="700" dirty="0">
                          <a:effectLst/>
                        </a:rPr>
                        <a:t>GWQMN.gw           </a:t>
                      </a:r>
                      <a:endParaRPr lang="fr-FR" sz="700" dirty="0">
                        <a:effectLst/>
                        <a:latin typeface="Arial" panose="020B0604020202020204" pitchFamily="34" charset="0"/>
                        <a:ea typeface="Arial" panose="020B0604020202020204" pitchFamily="34" charset="0"/>
                      </a:endParaRPr>
                    </a:p>
                  </a:txBody>
                  <a:tcPr marL="37757" marR="37757" marT="37757" marB="37757" anchor="ctr"/>
                </a:tc>
                <a:tc>
                  <a:txBody>
                    <a:bodyPr/>
                    <a:lstStyle/>
                    <a:p>
                      <a:pPr marL="0" marR="0">
                        <a:lnSpc>
                          <a:spcPct val="115000"/>
                        </a:lnSpc>
                        <a:spcBef>
                          <a:spcPts val="0"/>
                        </a:spcBef>
                        <a:spcAft>
                          <a:spcPts val="0"/>
                        </a:spcAft>
                      </a:pPr>
                      <a:r>
                        <a:rPr lang="en-US" sz="700">
                          <a:effectLst/>
                        </a:rPr>
                        <a:t>Threshold depth of water in the shallow aquifer required for return flow to occur [mm]</a:t>
                      </a:r>
                      <a:endParaRPr lang="fr-FR" sz="700">
                        <a:effectLst/>
                        <a:latin typeface="Arial" panose="020B0604020202020204" pitchFamily="34" charset="0"/>
                        <a:ea typeface="Arial" panose="020B0604020202020204" pitchFamily="34" charset="0"/>
                      </a:endParaRPr>
                    </a:p>
                  </a:txBody>
                  <a:tcPr marL="37757" marR="37757" marT="37757" marB="37757" anchor="ctr"/>
                </a:tc>
                <a:tc>
                  <a:txBody>
                    <a:bodyPr/>
                    <a:lstStyle/>
                    <a:p>
                      <a:pPr marL="0" marR="0">
                        <a:lnSpc>
                          <a:spcPct val="115000"/>
                        </a:lnSpc>
                        <a:spcBef>
                          <a:spcPts val="0"/>
                        </a:spcBef>
                        <a:spcAft>
                          <a:spcPts val="0"/>
                        </a:spcAft>
                      </a:pPr>
                      <a:r>
                        <a:rPr lang="fr-FR" sz="700">
                          <a:effectLst/>
                        </a:rPr>
                        <a:t>3</a:t>
                      </a:r>
                      <a:endParaRPr lang="fr-FR" sz="700">
                        <a:effectLst/>
                        <a:latin typeface="Arial" panose="020B0604020202020204" pitchFamily="34" charset="0"/>
                        <a:ea typeface="Arial" panose="020B0604020202020204" pitchFamily="34" charset="0"/>
                      </a:endParaRPr>
                    </a:p>
                  </a:txBody>
                  <a:tcPr marL="37757" marR="37757" marT="37757" marB="37757" anchor="ctr"/>
                </a:tc>
                <a:tc>
                  <a:txBody>
                    <a:bodyPr/>
                    <a:lstStyle/>
                    <a:p>
                      <a:pPr marL="0" marR="0">
                        <a:lnSpc>
                          <a:spcPct val="115000"/>
                        </a:lnSpc>
                        <a:spcBef>
                          <a:spcPts val="0"/>
                        </a:spcBef>
                        <a:spcAft>
                          <a:spcPts val="0"/>
                        </a:spcAft>
                      </a:pPr>
                      <a:r>
                        <a:rPr lang="fr-FR" sz="700">
                          <a:effectLst/>
                        </a:rPr>
                        <a:t>1.24</a:t>
                      </a:r>
                      <a:endParaRPr lang="fr-FR" sz="700">
                        <a:effectLst/>
                        <a:latin typeface="Arial" panose="020B0604020202020204" pitchFamily="34" charset="0"/>
                        <a:ea typeface="Arial" panose="020B0604020202020204" pitchFamily="34" charset="0"/>
                      </a:endParaRPr>
                    </a:p>
                  </a:txBody>
                  <a:tcPr marL="37757" marR="37757" marT="37757" marB="37757" anchor="ctr"/>
                </a:tc>
                <a:tc>
                  <a:txBody>
                    <a:bodyPr/>
                    <a:lstStyle/>
                    <a:p>
                      <a:pPr marL="0" marR="0">
                        <a:lnSpc>
                          <a:spcPct val="115000"/>
                        </a:lnSpc>
                        <a:spcBef>
                          <a:spcPts val="0"/>
                        </a:spcBef>
                        <a:spcAft>
                          <a:spcPts val="0"/>
                        </a:spcAft>
                      </a:pPr>
                      <a:r>
                        <a:rPr lang="fr-FR" sz="700">
                          <a:effectLst/>
                        </a:rPr>
                        <a:t>0</a:t>
                      </a:r>
                      <a:endParaRPr lang="fr-FR" sz="700">
                        <a:effectLst/>
                        <a:latin typeface="Arial" panose="020B0604020202020204" pitchFamily="34" charset="0"/>
                        <a:ea typeface="Arial" panose="020B0604020202020204" pitchFamily="34" charset="0"/>
                      </a:endParaRPr>
                    </a:p>
                  </a:txBody>
                  <a:tcPr marL="37757" marR="37757" marT="37757" marB="37757" anchor="ctr"/>
                </a:tc>
                <a:tc>
                  <a:txBody>
                    <a:bodyPr/>
                    <a:lstStyle/>
                    <a:p>
                      <a:pPr marL="0" marR="0">
                        <a:lnSpc>
                          <a:spcPct val="115000"/>
                        </a:lnSpc>
                        <a:spcBef>
                          <a:spcPts val="0"/>
                        </a:spcBef>
                        <a:spcAft>
                          <a:spcPts val="0"/>
                        </a:spcAft>
                      </a:pPr>
                      <a:r>
                        <a:rPr lang="fr-FR" sz="700">
                          <a:effectLst/>
                        </a:rPr>
                        <a:t>2</a:t>
                      </a:r>
                      <a:endParaRPr lang="fr-FR" sz="700">
                        <a:effectLst/>
                        <a:latin typeface="Arial" panose="020B0604020202020204" pitchFamily="34" charset="0"/>
                        <a:ea typeface="Arial" panose="020B0604020202020204" pitchFamily="34" charset="0"/>
                      </a:endParaRPr>
                    </a:p>
                  </a:txBody>
                  <a:tcPr marL="37757" marR="37757" marT="37757" marB="37757" anchor="ctr"/>
                </a:tc>
                <a:extLst>
                  <a:ext uri="{0D108BD9-81ED-4DB2-BD59-A6C34878D82A}">
                    <a16:rowId xmlns:a16="http://schemas.microsoft.com/office/drawing/2014/main" val="1414675046"/>
                  </a:ext>
                </a:extLst>
              </a:tr>
              <a:tr h="272281">
                <a:tc>
                  <a:txBody>
                    <a:bodyPr/>
                    <a:lstStyle/>
                    <a:p>
                      <a:pPr marL="0" marR="0">
                        <a:lnSpc>
                          <a:spcPct val="115000"/>
                        </a:lnSpc>
                        <a:spcBef>
                          <a:spcPts val="0"/>
                        </a:spcBef>
                        <a:spcAft>
                          <a:spcPts val="0"/>
                        </a:spcAft>
                      </a:pPr>
                      <a:r>
                        <a:rPr lang="fr-FR" sz="700">
                          <a:effectLst/>
                        </a:rPr>
                        <a:t>GW_REVAP.gw        </a:t>
                      </a:r>
                      <a:endParaRPr lang="fr-FR" sz="700">
                        <a:effectLst/>
                        <a:latin typeface="Arial" panose="020B0604020202020204" pitchFamily="34" charset="0"/>
                        <a:ea typeface="Arial" panose="020B0604020202020204" pitchFamily="34" charset="0"/>
                      </a:endParaRPr>
                    </a:p>
                  </a:txBody>
                  <a:tcPr marL="37757" marR="37757" marT="37757" marB="37757" anchor="ctr"/>
                </a:tc>
                <a:tc>
                  <a:txBody>
                    <a:bodyPr/>
                    <a:lstStyle/>
                    <a:p>
                      <a:pPr marL="0" marR="0">
                        <a:lnSpc>
                          <a:spcPct val="115000"/>
                        </a:lnSpc>
                        <a:spcBef>
                          <a:spcPts val="0"/>
                        </a:spcBef>
                        <a:spcAft>
                          <a:spcPts val="0"/>
                        </a:spcAft>
                      </a:pPr>
                      <a:r>
                        <a:rPr lang="fr-FR" sz="700">
                          <a:effectLst/>
                        </a:rPr>
                        <a:t>Revap coefficient</a:t>
                      </a:r>
                      <a:endParaRPr lang="fr-FR" sz="700">
                        <a:effectLst/>
                        <a:latin typeface="Arial" panose="020B0604020202020204" pitchFamily="34" charset="0"/>
                        <a:ea typeface="Arial" panose="020B0604020202020204" pitchFamily="34" charset="0"/>
                      </a:endParaRPr>
                    </a:p>
                  </a:txBody>
                  <a:tcPr marL="37757" marR="37757" marT="37757" marB="37757" anchor="ctr"/>
                </a:tc>
                <a:tc>
                  <a:txBody>
                    <a:bodyPr/>
                    <a:lstStyle/>
                    <a:p>
                      <a:pPr marL="0" marR="0">
                        <a:lnSpc>
                          <a:spcPct val="115000"/>
                        </a:lnSpc>
                        <a:spcBef>
                          <a:spcPts val="0"/>
                        </a:spcBef>
                        <a:spcAft>
                          <a:spcPts val="0"/>
                        </a:spcAft>
                      </a:pPr>
                      <a:r>
                        <a:rPr lang="fr-FR" sz="700">
                          <a:effectLst/>
                        </a:rPr>
                        <a:t>10</a:t>
                      </a:r>
                      <a:endParaRPr lang="fr-FR" sz="700">
                        <a:effectLst/>
                        <a:latin typeface="Arial" panose="020B0604020202020204" pitchFamily="34" charset="0"/>
                        <a:ea typeface="Arial" panose="020B0604020202020204" pitchFamily="34" charset="0"/>
                      </a:endParaRPr>
                    </a:p>
                  </a:txBody>
                  <a:tcPr marL="37757" marR="37757" marT="37757" marB="37757" anchor="ctr"/>
                </a:tc>
                <a:tc>
                  <a:txBody>
                    <a:bodyPr/>
                    <a:lstStyle/>
                    <a:p>
                      <a:pPr marL="0" marR="0">
                        <a:lnSpc>
                          <a:spcPct val="115000"/>
                        </a:lnSpc>
                        <a:spcBef>
                          <a:spcPts val="0"/>
                        </a:spcBef>
                        <a:spcAft>
                          <a:spcPts val="0"/>
                        </a:spcAft>
                      </a:pPr>
                      <a:r>
                        <a:rPr lang="fr-FR" sz="700">
                          <a:effectLst/>
                        </a:rPr>
                        <a:t>0.11</a:t>
                      </a:r>
                      <a:endParaRPr lang="fr-FR" sz="700">
                        <a:effectLst/>
                        <a:latin typeface="Arial" panose="020B0604020202020204" pitchFamily="34" charset="0"/>
                        <a:ea typeface="Arial" panose="020B0604020202020204" pitchFamily="34" charset="0"/>
                      </a:endParaRPr>
                    </a:p>
                  </a:txBody>
                  <a:tcPr marL="37757" marR="37757" marT="37757" marB="37757" anchor="ctr"/>
                </a:tc>
                <a:tc>
                  <a:txBody>
                    <a:bodyPr/>
                    <a:lstStyle/>
                    <a:p>
                      <a:pPr marL="0" marR="0">
                        <a:lnSpc>
                          <a:spcPct val="115000"/>
                        </a:lnSpc>
                        <a:spcBef>
                          <a:spcPts val="0"/>
                        </a:spcBef>
                        <a:spcAft>
                          <a:spcPts val="0"/>
                        </a:spcAft>
                      </a:pPr>
                      <a:r>
                        <a:rPr lang="fr-FR" sz="700">
                          <a:effectLst/>
                        </a:rPr>
                        <a:t>0</a:t>
                      </a:r>
                      <a:endParaRPr lang="fr-FR" sz="700">
                        <a:effectLst/>
                        <a:latin typeface="Arial" panose="020B0604020202020204" pitchFamily="34" charset="0"/>
                        <a:ea typeface="Arial" panose="020B0604020202020204" pitchFamily="34" charset="0"/>
                      </a:endParaRPr>
                    </a:p>
                  </a:txBody>
                  <a:tcPr marL="37757" marR="37757" marT="37757" marB="37757" anchor="ctr"/>
                </a:tc>
                <a:tc>
                  <a:txBody>
                    <a:bodyPr/>
                    <a:lstStyle/>
                    <a:p>
                      <a:pPr marL="0" marR="0">
                        <a:lnSpc>
                          <a:spcPct val="115000"/>
                        </a:lnSpc>
                        <a:spcBef>
                          <a:spcPts val="0"/>
                        </a:spcBef>
                        <a:spcAft>
                          <a:spcPts val="0"/>
                        </a:spcAft>
                      </a:pPr>
                      <a:r>
                        <a:rPr lang="fr-FR" sz="700">
                          <a:effectLst/>
                        </a:rPr>
                        <a:t>0.2</a:t>
                      </a:r>
                      <a:endParaRPr lang="fr-FR" sz="700">
                        <a:effectLst/>
                        <a:latin typeface="Arial" panose="020B0604020202020204" pitchFamily="34" charset="0"/>
                        <a:ea typeface="Arial" panose="020B0604020202020204" pitchFamily="34" charset="0"/>
                      </a:endParaRPr>
                    </a:p>
                  </a:txBody>
                  <a:tcPr marL="37757" marR="37757" marT="37757" marB="37757" anchor="ctr"/>
                </a:tc>
                <a:extLst>
                  <a:ext uri="{0D108BD9-81ED-4DB2-BD59-A6C34878D82A}">
                    <a16:rowId xmlns:a16="http://schemas.microsoft.com/office/drawing/2014/main" val="3599962551"/>
                  </a:ext>
                </a:extLst>
              </a:tr>
              <a:tr h="447794">
                <a:tc>
                  <a:txBody>
                    <a:bodyPr/>
                    <a:lstStyle/>
                    <a:p>
                      <a:pPr marL="0" marR="0">
                        <a:lnSpc>
                          <a:spcPct val="115000"/>
                        </a:lnSpc>
                        <a:spcBef>
                          <a:spcPts val="0"/>
                        </a:spcBef>
                        <a:spcAft>
                          <a:spcPts val="0"/>
                        </a:spcAft>
                      </a:pPr>
                      <a:r>
                        <a:rPr lang="fr-FR" sz="700">
                          <a:effectLst/>
                        </a:rPr>
                        <a:t>ESCO.hru         </a:t>
                      </a:r>
                      <a:endParaRPr lang="fr-FR" sz="700">
                        <a:effectLst/>
                        <a:latin typeface="Arial" panose="020B0604020202020204" pitchFamily="34" charset="0"/>
                        <a:ea typeface="Arial" panose="020B0604020202020204" pitchFamily="34" charset="0"/>
                      </a:endParaRPr>
                    </a:p>
                  </a:txBody>
                  <a:tcPr marL="37757" marR="37757" marT="37757" marB="37757" anchor="ctr"/>
                </a:tc>
                <a:tc>
                  <a:txBody>
                    <a:bodyPr/>
                    <a:lstStyle/>
                    <a:p>
                      <a:pPr marL="0" marR="0">
                        <a:lnSpc>
                          <a:spcPct val="115000"/>
                        </a:lnSpc>
                        <a:spcBef>
                          <a:spcPts val="0"/>
                        </a:spcBef>
                        <a:spcAft>
                          <a:spcPts val="0"/>
                        </a:spcAft>
                      </a:pPr>
                      <a:r>
                        <a:rPr lang="fr-FR" sz="700">
                          <a:effectLst/>
                        </a:rPr>
                        <a:t>Soil Evaporation compensation factor</a:t>
                      </a:r>
                      <a:endParaRPr lang="fr-FR" sz="700">
                        <a:effectLst/>
                        <a:latin typeface="Arial" panose="020B0604020202020204" pitchFamily="34" charset="0"/>
                        <a:ea typeface="Arial" panose="020B0604020202020204" pitchFamily="34" charset="0"/>
                      </a:endParaRPr>
                    </a:p>
                  </a:txBody>
                  <a:tcPr marL="37757" marR="37757" marT="37757" marB="37757" anchor="ctr"/>
                </a:tc>
                <a:tc>
                  <a:txBody>
                    <a:bodyPr/>
                    <a:lstStyle/>
                    <a:p>
                      <a:pPr marL="0" marR="0">
                        <a:lnSpc>
                          <a:spcPct val="115000"/>
                        </a:lnSpc>
                        <a:spcBef>
                          <a:spcPts val="0"/>
                        </a:spcBef>
                        <a:spcAft>
                          <a:spcPts val="0"/>
                        </a:spcAft>
                      </a:pPr>
                      <a:r>
                        <a:rPr lang="fr-FR" sz="700" dirty="0">
                          <a:effectLst/>
                        </a:rPr>
                        <a:t>4</a:t>
                      </a:r>
                      <a:endParaRPr lang="fr-FR" sz="700" dirty="0">
                        <a:effectLst/>
                        <a:latin typeface="Arial" panose="020B0604020202020204" pitchFamily="34" charset="0"/>
                        <a:ea typeface="Arial" panose="020B0604020202020204" pitchFamily="34" charset="0"/>
                      </a:endParaRPr>
                    </a:p>
                  </a:txBody>
                  <a:tcPr marL="37757" marR="37757" marT="37757" marB="37757" anchor="ctr"/>
                </a:tc>
                <a:tc>
                  <a:txBody>
                    <a:bodyPr/>
                    <a:lstStyle/>
                    <a:p>
                      <a:pPr marL="0" marR="0">
                        <a:lnSpc>
                          <a:spcPct val="115000"/>
                        </a:lnSpc>
                        <a:spcBef>
                          <a:spcPts val="0"/>
                        </a:spcBef>
                        <a:spcAft>
                          <a:spcPts val="0"/>
                        </a:spcAft>
                      </a:pPr>
                      <a:r>
                        <a:rPr lang="fr-FR" sz="700">
                          <a:effectLst/>
                        </a:rPr>
                        <a:t>0.87</a:t>
                      </a:r>
                      <a:endParaRPr lang="fr-FR" sz="700">
                        <a:effectLst/>
                        <a:latin typeface="Arial" panose="020B0604020202020204" pitchFamily="34" charset="0"/>
                        <a:ea typeface="Arial" panose="020B0604020202020204" pitchFamily="34" charset="0"/>
                      </a:endParaRPr>
                    </a:p>
                  </a:txBody>
                  <a:tcPr marL="37757" marR="37757" marT="37757" marB="37757" anchor="ctr"/>
                </a:tc>
                <a:tc>
                  <a:txBody>
                    <a:bodyPr/>
                    <a:lstStyle/>
                    <a:p>
                      <a:pPr marL="0" marR="0">
                        <a:lnSpc>
                          <a:spcPct val="115000"/>
                        </a:lnSpc>
                        <a:spcBef>
                          <a:spcPts val="0"/>
                        </a:spcBef>
                        <a:spcAft>
                          <a:spcPts val="0"/>
                        </a:spcAft>
                      </a:pPr>
                      <a:r>
                        <a:rPr lang="fr-FR" sz="700">
                          <a:effectLst/>
                        </a:rPr>
                        <a:t>0.8</a:t>
                      </a:r>
                      <a:endParaRPr lang="fr-FR" sz="700">
                        <a:effectLst/>
                        <a:latin typeface="Arial" panose="020B0604020202020204" pitchFamily="34" charset="0"/>
                        <a:ea typeface="Arial" panose="020B0604020202020204" pitchFamily="34" charset="0"/>
                      </a:endParaRPr>
                    </a:p>
                  </a:txBody>
                  <a:tcPr marL="37757" marR="37757" marT="37757" marB="37757" anchor="ctr"/>
                </a:tc>
                <a:tc>
                  <a:txBody>
                    <a:bodyPr/>
                    <a:lstStyle/>
                    <a:p>
                      <a:pPr marL="0" marR="0">
                        <a:lnSpc>
                          <a:spcPct val="115000"/>
                        </a:lnSpc>
                        <a:spcBef>
                          <a:spcPts val="0"/>
                        </a:spcBef>
                        <a:spcAft>
                          <a:spcPts val="0"/>
                        </a:spcAft>
                      </a:pPr>
                      <a:r>
                        <a:rPr lang="fr-FR" sz="700">
                          <a:effectLst/>
                        </a:rPr>
                        <a:t>1</a:t>
                      </a:r>
                      <a:endParaRPr lang="fr-FR" sz="700">
                        <a:effectLst/>
                        <a:latin typeface="Arial" panose="020B0604020202020204" pitchFamily="34" charset="0"/>
                        <a:ea typeface="Arial" panose="020B0604020202020204" pitchFamily="34" charset="0"/>
                      </a:endParaRPr>
                    </a:p>
                  </a:txBody>
                  <a:tcPr marL="37757" marR="37757" marT="37757" marB="37757" anchor="ctr"/>
                </a:tc>
                <a:extLst>
                  <a:ext uri="{0D108BD9-81ED-4DB2-BD59-A6C34878D82A}">
                    <a16:rowId xmlns:a16="http://schemas.microsoft.com/office/drawing/2014/main" val="1828740363"/>
                  </a:ext>
                </a:extLst>
              </a:tr>
              <a:tr h="447794">
                <a:tc>
                  <a:txBody>
                    <a:bodyPr/>
                    <a:lstStyle/>
                    <a:p>
                      <a:pPr marL="0" marR="0">
                        <a:lnSpc>
                          <a:spcPct val="115000"/>
                        </a:lnSpc>
                        <a:spcBef>
                          <a:spcPts val="0"/>
                        </a:spcBef>
                        <a:spcAft>
                          <a:spcPts val="0"/>
                        </a:spcAft>
                      </a:pPr>
                      <a:r>
                        <a:rPr lang="fr-FR" sz="700">
                          <a:effectLst/>
                        </a:rPr>
                        <a:t>EPCO.hru          </a:t>
                      </a:r>
                      <a:endParaRPr lang="fr-FR" sz="700">
                        <a:effectLst/>
                        <a:latin typeface="Arial" panose="020B0604020202020204" pitchFamily="34" charset="0"/>
                        <a:ea typeface="Arial" panose="020B0604020202020204" pitchFamily="34" charset="0"/>
                      </a:endParaRPr>
                    </a:p>
                  </a:txBody>
                  <a:tcPr marL="37757" marR="37757" marT="37757" marB="37757" anchor="ctr"/>
                </a:tc>
                <a:tc>
                  <a:txBody>
                    <a:bodyPr/>
                    <a:lstStyle/>
                    <a:p>
                      <a:pPr marL="0" marR="0">
                        <a:lnSpc>
                          <a:spcPct val="115000"/>
                        </a:lnSpc>
                        <a:spcBef>
                          <a:spcPts val="0"/>
                        </a:spcBef>
                        <a:spcAft>
                          <a:spcPts val="0"/>
                        </a:spcAft>
                      </a:pPr>
                      <a:r>
                        <a:rPr lang="en-US" sz="700">
                          <a:effectLst/>
                        </a:rPr>
                        <a:t>the plant uptake compensation factor</a:t>
                      </a:r>
                      <a:endParaRPr lang="fr-FR" sz="700">
                        <a:effectLst/>
                        <a:latin typeface="Arial" panose="020B0604020202020204" pitchFamily="34" charset="0"/>
                        <a:ea typeface="Arial" panose="020B0604020202020204" pitchFamily="34" charset="0"/>
                      </a:endParaRPr>
                    </a:p>
                  </a:txBody>
                  <a:tcPr marL="37757" marR="37757" marT="37757" marB="37757" anchor="ctr"/>
                </a:tc>
                <a:tc>
                  <a:txBody>
                    <a:bodyPr/>
                    <a:lstStyle/>
                    <a:p>
                      <a:pPr marL="0" marR="0">
                        <a:lnSpc>
                          <a:spcPct val="115000"/>
                        </a:lnSpc>
                        <a:spcBef>
                          <a:spcPts val="0"/>
                        </a:spcBef>
                        <a:spcAft>
                          <a:spcPts val="0"/>
                        </a:spcAft>
                      </a:pPr>
                      <a:r>
                        <a:rPr lang="fr-FR" sz="700">
                          <a:effectLst/>
                        </a:rPr>
                        <a:t>16</a:t>
                      </a:r>
                      <a:endParaRPr lang="fr-FR" sz="700">
                        <a:effectLst/>
                        <a:latin typeface="Arial" panose="020B0604020202020204" pitchFamily="34" charset="0"/>
                        <a:ea typeface="Arial" panose="020B0604020202020204" pitchFamily="34" charset="0"/>
                      </a:endParaRPr>
                    </a:p>
                  </a:txBody>
                  <a:tcPr marL="37757" marR="37757" marT="37757" marB="37757" anchor="ctr"/>
                </a:tc>
                <a:tc>
                  <a:txBody>
                    <a:bodyPr/>
                    <a:lstStyle/>
                    <a:p>
                      <a:pPr marL="0" marR="0">
                        <a:lnSpc>
                          <a:spcPct val="115000"/>
                        </a:lnSpc>
                        <a:spcBef>
                          <a:spcPts val="0"/>
                        </a:spcBef>
                        <a:spcAft>
                          <a:spcPts val="0"/>
                        </a:spcAft>
                      </a:pPr>
                      <a:r>
                        <a:rPr lang="fr-FR" sz="700">
                          <a:effectLst/>
                        </a:rPr>
                        <a:t>0.96</a:t>
                      </a:r>
                      <a:endParaRPr lang="fr-FR" sz="700">
                        <a:effectLst/>
                        <a:latin typeface="Arial" panose="020B0604020202020204" pitchFamily="34" charset="0"/>
                        <a:ea typeface="Arial" panose="020B0604020202020204" pitchFamily="34" charset="0"/>
                      </a:endParaRPr>
                    </a:p>
                  </a:txBody>
                  <a:tcPr marL="37757" marR="37757" marT="37757" marB="37757" anchor="ctr"/>
                </a:tc>
                <a:tc>
                  <a:txBody>
                    <a:bodyPr/>
                    <a:lstStyle/>
                    <a:p>
                      <a:pPr marL="0" marR="0">
                        <a:lnSpc>
                          <a:spcPct val="115000"/>
                        </a:lnSpc>
                        <a:spcBef>
                          <a:spcPts val="0"/>
                        </a:spcBef>
                        <a:spcAft>
                          <a:spcPts val="0"/>
                        </a:spcAft>
                      </a:pPr>
                      <a:r>
                        <a:rPr lang="fr-FR" sz="700">
                          <a:effectLst/>
                        </a:rPr>
                        <a:t>0.8</a:t>
                      </a:r>
                      <a:endParaRPr lang="fr-FR" sz="700">
                        <a:effectLst/>
                        <a:latin typeface="Arial" panose="020B0604020202020204" pitchFamily="34" charset="0"/>
                        <a:ea typeface="Arial" panose="020B0604020202020204" pitchFamily="34" charset="0"/>
                      </a:endParaRPr>
                    </a:p>
                  </a:txBody>
                  <a:tcPr marL="37757" marR="37757" marT="37757" marB="37757" anchor="ctr"/>
                </a:tc>
                <a:tc>
                  <a:txBody>
                    <a:bodyPr/>
                    <a:lstStyle/>
                    <a:p>
                      <a:pPr marL="0" marR="0">
                        <a:lnSpc>
                          <a:spcPct val="115000"/>
                        </a:lnSpc>
                        <a:spcBef>
                          <a:spcPts val="0"/>
                        </a:spcBef>
                        <a:spcAft>
                          <a:spcPts val="0"/>
                        </a:spcAft>
                      </a:pPr>
                      <a:r>
                        <a:rPr lang="fr-FR" sz="700">
                          <a:effectLst/>
                        </a:rPr>
                        <a:t>1</a:t>
                      </a:r>
                      <a:endParaRPr lang="fr-FR" sz="700">
                        <a:effectLst/>
                        <a:latin typeface="Arial" panose="020B0604020202020204" pitchFamily="34" charset="0"/>
                        <a:ea typeface="Arial" panose="020B0604020202020204" pitchFamily="34" charset="0"/>
                      </a:endParaRPr>
                    </a:p>
                  </a:txBody>
                  <a:tcPr marL="37757" marR="37757" marT="37757" marB="37757" anchor="ctr"/>
                </a:tc>
                <a:extLst>
                  <a:ext uri="{0D108BD9-81ED-4DB2-BD59-A6C34878D82A}">
                    <a16:rowId xmlns:a16="http://schemas.microsoft.com/office/drawing/2014/main" val="2851336932"/>
                  </a:ext>
                </a:extLst>
              </a:tr>
              <a:tr h="447794">
                <a:tc>
                  <a:txBody>
                    <a:bodyPr/>
                    <a:lstStyle/>
                    <a:p>
                      <a:pPr marL="0" marR="0">
                        <a:lnSpc>
                          <a:spcPct val="115000"/>
                        </a:lnSpc>
                        <a:spcBef>
                          <a:spcPts val="0"/>
                        </a:spcBef>
                        <a:spcAft>
                          <a:spcPts val="0"/>
                        </a:spcAft>
                      </a:pPr>
                      <a:r>
                        <a:rPr lang="fr-FR" sz="700">
                          <a:effectLst/>
                        </a:rPr>
                        <a:t>CH_N2.rte          </a:t>
                      </a:r>
                      <a:endParaRPr lang="fr-FR" sz="700">
                        <a:effectLst/>
                        <a:latin typeface="Arial" panose="020B0604020202020204" pitchFamily="34" charset="0"/>
                        <a:ea typeface="Arial" panose="020B0604020202020204" pitchFamily="34" charset="0"/>
                      </a:endParaRPr>
                    </a:p>
                  </a:txBody>
                  <a:tcPr marL="37757" marR="37757" marT="37757" marB="37757" anchor="ctr"/>
                </a:tc>
                <a:tc>
                  <a:txBody>
                    <a:bodyPr/>
                    <a:lstStyle/>
                    <a:p>
                      <a:pPr marL="0" marR="0">
                        <a:lnSpc>
                          <a:spcPct val="115000"/>
                        </a:lnSpc>
                        <a:spcBef>
                          <a:spcPts val="0"/>
                        </a:spcBef>
                        <a:spcAft>
                          <a:spcPts val="0"/>
                        </a:spcAft>
                      </a:pPr>
                      <a:r>
                        <a:rPr lang="en-US" sz="700">
                          <a:effectLst/>
                          <a:highlight>
                            <a:srgbClr val="FFFFFF"/>
                          </a:highlight>
                        </a:rPr>
                        <a:t>Manning's "n" value for the main channel.</a:t>
                      </a:r>
                      <a:endParaRPr lang="fr-FR" sz="700">
                        <a:effectLst/>
                        <a:latin typeface="Arial" panose="020B0604020202020204" pitchFamily="34" charset="0"/>
                        <a:ea typeface="Arial" panose="020B0604020202020204" pitchFamily="34" charset="0"/>
                      </a:endParaRPr>
                    </a:p>
                  </a:txBody>
                  <a:tcPr marL="37757" marR="37757" marT="37757" marB="37757" anchor="ctr"/>
                </a:tc>
                <a:tc>
                  <a:txBody>
                    <a:bodyPr/>
                    <a:lstStyle/>
                    <a:p>
                      <a:pPr marL="0" marR="0">
                        <a:lnSpc>
                          <a:spcPct val="115000"/>
                        </a:lnSpc>
                        <a:spcBef>
                          <a:spcPts val="0"/>
                        </a:spcBef>
                        <a:spcAft>
                          <a:spcPts val="0"/>
                        </a:spcAft>
                      </a:pPr>
                      <a:r>
                        <a:rPr lang="fr-FR" sz="700">
                          <a:effectLst/>
                        </a:rPr>
                        <a:t>12</a:t>
                      </a:r>
                      <a:endParaRPr lang="fr-FR" sz="700">
                        <a:effectLst/>
                        <a:latin typeface="Arial" panose="020B0604020202020204" pitchFamily="34" charset="0"/>
                        <a:ea typeface="Arial" panose="020B0604020202020204" pitchFamily="34" charset="0"/>
                      </a:endParaRPr>
                    </a:p>
                  </a:txBody>
                  <a:tcPr marL="37757" marR="37757" marT="37757" marB="37757" anchor="ctr"/>
                </a:tc>
                <a:tc>
                  <a:txBody>
                    <a:bodyPr/>
                    <a:lstStyle/>
                    <a:p>
                      <a:pPr marL="0" marR="0">
                        <a:lnSpc>
                          <a:spcPct val="115000"/>
                        </a:lnSpc>
                        <a:spcBef>
                          <a:spcPts val="0"/>
                        </a:spcBef>
                        <a:spcAft>
                          <a:spcPts val="0"/>
                        </a:spcAft>
                      </a:pPr>
                      <a:r>
                        <a:rPr lang="fr-FR" sz="700">
                          <a:effectLst/>
                        </a:rPr>
                        <a:t>0.17</a:t>
                      </a:r>
                      <a:endParaRPr lang="fr-FR" sz="700">
                        <a:effectLst/>
                        <a:latin typeface="Arial" panose="020B0604020202020204" pitchFamily="34" charset="0"/>
                        <a:ea typeface="Arial" panose="020B0604020202020204" pitchFamily="34" charset="0"/>
                      </a:endParaRPr>
                    </a:p>
                  </a:txBody>
                  <a:tcPr marL="37757" marR="37757" marT="37757" marB="37757" anchor="ctr"/>
                </a:tc>
                <a:tc>
                  <a:txBody>
                    <a:bodyPr/>
                    <a:lstStyle/>
                    <a:p>
                      <a:pPr marL="0" marR="0">
                        <a:lnSpc>
                          <a:spcPct val="115000"/>
                        </a:lnSpc>
                        <a:spcBef>
                          <a:spcPts val="0"/>
                        </a:spcBef>
                        <a:spcAft>
                          <a:spcPts val="0"/>
                        </a:spcAft>
                      </a:pPr>
                      <a:r>
                        <a:rPr lang="fr-FR" sz="700">
                          <a:effectLst/>
                        </a:rPr>
                        <a:t>0</a:t>
                      </a:r>
                      <a:endParaRPr lang="fr-FR" sz="700">
                        <a:effectLst/>
                        <a:latin typeface="Arial" panose="020B0604020202020204" pitchFamily="34" charset="0"/>
                        <a:ea typeface="Arial" panose="020B0604020202020204" pitchFamily="34" charset="0"/>
                      </a:endParaRPr>
                    </a:p>
                  </a:txBody>
                  <a:tcPr marL="37757" marR="37757" marT="37757" marB="37757" anchor="ctr"/>
                </a:tc>
                <a:tc>
                  <a:txBody>
                    <a:bodyPr/>
                    <a:lstStyle/>
                    <a:p>
                      <a:pPr marL="0" marR="0">
                        <a:lnSpc>
                          <a:spcPct val="115000"/>
                        </a:lnSpc>
                        <a:spcBef>
                          <a:spcPts val="0"/>
                        </a:spcBef>
                        <a:spcAft>
                          <a:spcPts val="0"/>
                        </a:spcAft>
                      </a:pPr>
                      <a:r>
                        <a:rPr lang="fr-FR" sz="700">
                          <a:effectLst/>
                        </a:rPr>
                        <a:t>0.3</a:t>
                      </a:r>
                      <a:endParaRPr lang="fr-FR" sz="700">
                        <a:effectLst/>
                        <a:latin typeface="Arial" panose="020B0604020202020204" pitchFamily="34" charset="0"/>
                        <a:ea typeface="Arial" panose="020B0604020202020204" pitchFamily="34" charset="0"/>
                      </a:endParaRPr>
                    </a:p>
                  </a:txBody>
                  <a:tcPr marL="37757" marR="37757" marT="37757" marB="37757" anchor="ctr"/>
                </a:tc>
                <a:extLst>
                  <a:ext uri="{0D108BD9-81ED-4DB2-BD59-A6C34878D82A}">
                    <a16:rowId xmlns:a16="http://schemas.microsoft.com/office/drawing/2014/main" val="1195125822"/>
                  </a:ext>
                </a:extLst>
              </a:tr>
              <a:tr h="447794">
                <a:tc>
                  <a:txBody>
                    <a:bodyPr/>
                    <a:lstStyle/>
                    <a:p>
                      <a:pPr marL="0" marR="0">
                        <a:lnSpc>
                          <a:spcPct val="115000"/>
                        </a:lnSpc>
                        <a:spcBef>
                          <a:spcPts val="0"/>
                        </a:spcBef>
                        <a:spcAft>
                          <a:spcPts val="0"/>
                        </a:spcAft>
                      </a:pPr>
                      <a:r>
                        <a:rPr lang="fr-FR" sz="700">
                          <a:effectLst/>
                        </a:rPr>
                        <a:t>CH_K2.rte         </a:t>
                      </a:r>
                      <a:endParaRPr lang="fr-FR" sz="700">
                        <a:effectLst/>
                        <a:latin typeface="Arial" panose="020B0604020202020204" pitchFamily="34" charset="0"/>
                        <a:ea typeface="Arial" panose="020B0604020202020204" pitchFamily="34" charset="0"/>
                      </a:endParaRPr>
                    </a:p>
                  </a:txBody>
                  <a:tcPr marL="37757" marR="37757" marT="37757" marB="37757" anchor="ctr"/>
                </a:tc>
                <a:tc>
                  <a:txBody>
                    <a:bodyPr/>
                    <a:lstStyle/>
                    <a:p>
                      <a:pPr marL="0" marR="0">
                        <a:lnSpc>
                          <a:spcPct val="115000"/>
                        </a:lnSpc>
                        <a:spcBef>
                          <a:spcPts val="0"/>
                        </a:spcBef>
                        <a:spcAft>
                          <a:spcPts val="0"/>
                        </a:spcAft>
                      </a:pPr>
                      <a:r>
                        <a:rPr lang="en-US" sz="700">
                          <a:effectLst/>
                          <a:highlight>
                            <a:srgbClr val="FFFFFF"/>
                          </a:highlight>
                        </a:rPr>
                        <a:t>Effective hydraulic conductivity in main channel alluvium.</a:t>
                      </a:r>
                      <a:endParaRPr lang="fr-FR" sz="700">
                        <a:effectLst/>
                        <a:latin typeface="Arial" panose="020B0604020202020204" pitchFamily="34" charset="0"/>
                        <a:ea typeface="Arial" panose="020B0604020202020204" pitchFamily="34" charset="0"/>
                      </a:endParaRPr>
                    </a:p>
                  </a:txBody>
                  <a:tcPr marL="37757" marR="37757" marT="37757" marB="37757" anchor="ctr"/>
                </a:tc>
                <a:tc>
                  <a:txBody>
                    <a:bodyPr/>
                    <a:lstStyle/>
                    <a:p>
                      <a:pPr marL="0" marR="0">
                        <a:lnSpc>
                          <a:spcPct val="115000"/>
                        </a:lnSpc>
                        <a:spcBef>
                          <a:spcPts val="0"/>
                        </a:spcBef>
                        <a:spcAft>
                          <a:spcPts val="0"/>
                        </a:spcAft>
                      </a:pPr>
                      <a:r>
                        <a:rPr lang="fr-FR" sz="700">
                          <a:effectLst/>
                        </a:rPr>
                        <a:t>2</a:t>
                      </a:r>
                      <a:endParaRPr lang="fr-FR" sz="700">
                        <a:effectLst/>
                        <a:latin typeface="Arial" panose="020B0604020202020204" pitchFamily="34" charset="0"/>
                        <a:ea typeface="Arial" panose="020B0604020202020204" pitchFamily="34" charset="0"/>
                      </a:endParaRPr>
                    </a:p>
                  </a:txBody>
                  <a:tcPr marL="37757" marR="37757" marT="37757" marB="37757" anchor="ctr"/>
                </a:tc>
                <a:tc>
                  <a:txBody>
                    <a:bodyPr/>
                    <a:lstStyle/>
                    <a:p>
                      <a:pPr marL="0" marR="0">
                        <a:lnSpc>
                          <a:spcPct val="115000"/>
                        </a:lnSpc>
                        <a:spcBef>
                          <a:spcPts val="0"/>
                        </a:spcBef>
                        <a:spcAft>
                          <a:spcPts val="0"/>
                        </a:spcAft>
                      </a:pPr>
                      <a:r>
                        <a:rPr lang="fr-FR" sz="700">
                          <a:effectLst/>
                        </a:rPr>
                        <a:t>22.5</a:t>
                      </a:r>
                      <a:endParaRPr lang="fr-FR" sz="700">
                        <a:effectLst/>
                        <a:latin typeface="Arial" panose="020B0604020202020204" pitchFamily="34" charset="0"/>
                        <a:ea typeface="Arial" panose="020B0604020202020204" pitchFamily="34" charset="0"/>
                      </a:endParaRPr>
                    </a:p>
                  </a:txBody>
                  <a:tcPr marL="37757" marR="37757" marT="37757" marB="37757" anchor="ctr"/>
                </a:tc>
                <a:tc>
                  <a:txBody>
                    <a:bodyPr/>
                    <a:lstStyle/>
                    <a:p>
                      <a:pPr marL="0" marR="0">
                        <a:lnSpc>
                          <a:spcPct val="115000"/>
                        </a:lnSpc>
                        <a:spcBef>
                          <a:spcPts val="0"/>
                        </a:spcBef>
                        <a:spcAft>
                          <a:spcPts val="0"/>
                        </a:spcAft>
                      </a:pPr>
                      <a:r>
                        <a:rPr lang="fr-FR" sz="700">
                          <a:effectLst/>
                        </a:rPr>
                        <a:t>5</a:t>
                      </a:r>
                      <a:endParaRPr lang="fr-FR" sz="700">
                        <a:effectLst/>
                        <a:latin typeface="Arial" panose="020B0604020202020204" pitchFamily="34" charset="0"/>
                        <a:ea typeface="Arial" panose="020B0604020202020204" pitchFamily="34" charset="0"/>
                      </a:endParaRPr>
                    </a:p>
                  </a:txBody>
                  <a:tcPr marL="37757" marR="37757" marT="37757" marB="37757" anchor="ctr"/>
                </a:tc>
                <a:tc>
                  <a:txBody>
                    <a:bodyPr/>
                    <a:lstStyle/>
                    <a:p>
                      <a:pPr marL="0" marR="0">
                        <a:lnSpc>
                          <a:spcPct val="115000"/>
                        </a:lnSpc>
                        <a:spcBef>
                          <a:spcPts val="0"/>
                        </a:spcBef>
                        <a:spcAft>
                          <a:spcPts val="0"/>
                        </a:spcAft>
                      </a:pPr>
                      <a:r>
                        <a:rPr lang="fr-FR" sz="700">
                          <a:effectLst/>
                        </a:rPr>
                        <a:t>130</a:t>
                      </a:r>
                      <a:endParaRPr lang="fr-FR" sz="700">
                        <a:effectLst/>
                        <a:latin typeface="Arial" panose="020B0604020202020204" pitchFamily="34" charset="0"/>
                        <a:ea typeface="Arial" panose="020B0604020202020204" pitchFamily="34" charset="0"/>
                      </a:endParaRPr>
                    </a:p>
                  </a:txBody>
                  <a:tcPr marL="37757" marR="37757" marT="37757" marB="37757" anchor="ctr"/>
                </a:tc>
                <a:extLst>
                  <a:ext uri="{0D108BD9-81ED-4DB2-BD59-A6C34878D82A}">
                    <a16:rowId xmlns:a16="http://schemas.microsoft.com/office/drawing/2014/main" val="891279530"/>
                  </a:ext>
                </a:extLst>
              </a:tr>
              <a:tr h="447794">
                <a:tc>
                  <a:txBody>
                    <a:bodyPr/>
                    <a:lstStyle/>
                    <a:p>
                      <a:pPr marL="0" marR="0">
                        <a:lnSpc>
                          <a:spcPct val="115000"/>
                        </a:lnSpc>
                        <a:spcBef>
                          <a:spcPts val="0"/>
                        </a:spcBef>
                        <a:spcAft>
                          <a:spcPts val="0"/>
                        </a:spcAft>
                      </a:pPr>
                      <a:r>
                        <a:rPr lang="fr-FR" sz="700">
                          <a:effectLst/>
                        </a:rPr>
                        <a:t>SOL_AWC(1).sol    </a:t>
                      </a:r>
                      <a:endParaRPr lang="fr-FR" sz="700">
                        <a:effectLst/>
                        <a:latin typeface="Arial" panose="020B0604020202020204" pitchFamily="34" charset="0"/>
                        <a:ea typeface="Arial" panose="020B0604020202020204" pitchFamily="34" charset="0"/>
                      </a:endParaRPr>
                    </a:p>
                  </a:txBody>
                  <a:tcPr marL="37757" marR="37757" marT="37757" marB="37757" anchor="ctr"/>
                </a:tc>
                <a:tc>
                  <a:txBody>
                    <a:bodyPr/>
                    <a:lstStyle/>
                    <a:p>
                      <a:pPr marL="0" marR="0">
                        <a:lnSpc>
                          <a:spcPct val="115000"/>
                        </a:lnSpc>
                        <a:spcBef>
                          <a:spcPts val="0"/>
                        </a:spcBef>
                        <a:spcAft>
                          <a:spcPts val="0"/>
                        </a:spcAft>
                      </a:pPr>
                      <a:r>
                        <a:rPr lang="en-US" sz="700">
                          <a:effectLst/>
                        </a:rPr>
                        <a:t>Available water capacity [mm H2O/mm soil]</a:t>
                      </a:r>
                      <a:endParaRPr lang="fr-FR" sz="700">
                        <a:effectLst/>
                        <a:latin typeface="Arial" panose="020B0604020202020204" pitchFamily="34" charset="0"/>
                        <a:ea typeface="Arial" panose="020B0604020202020204" pitchFamily="34" charset="0"/>
                      </a:endParaRPr>
                    </a:p>
                  </a:txBody>
                  <a:tcPr marL="37757" marR="37757" marT="37757" marB="37757" anchor="ctr"/>
                </a:tc>
                <a:tc>
                  <a:txBody>
                    <a:bodyPr/>
                    <a:lstStyle/>
                    <a:p>
                      <a:pPr marL="0" marR="0">
                        <a:lnSpc>
                          <a:spcPct val="115000"/>
                        </a:lnSpc>
                        <a:spcBef>
                          <a:spcPts val="0"/>
                        </a:spcBef>
                        <a:spcAft>
                          <a:spcPts val="0"/>
                        </a:spcAft>
                      </a:pPr>
                      <a:r>
                        <a:rPr lang="fr-FR" sz="700">
                          <a:effectLst/>
                        </a:rPr>
                        <a:t>7</a:t>
                      </a:r>
                      <a:endParaRPr lang="fr-FR" sz="700">
                        <a:effectLst/>
                        <a:latin typeface="Arial" panose="020B0604020202020204" pitchFamily="34" charset="0"/>
                        <a:ea typeface="Arial" panose="020B0604020202020204" pitchFamily="34" charset="0"/>
                      </a:endParaRPr>
                    </a:p>
                  </a:txBody>
                  <a:tcPr marL="37757" marR="37757" marT="37757" marB="37757" anchor="ctr"/>
                </a:tc>
                <a:tc>
                  <a:txBody>
                    <a:bodyPr/>
                    <a:lstStyle/>
                    <a:p>
                      <a:pPr marL="0" marR="0">
                        <a:lnSpc>
                          <a:spcPct val="115000"/>
                        </a:lnSpc>
                        <a:spcBef>
                          <a:spcPts val="0"/>
                        </a:spcBef>
                        <a:spcAft>
                          <a:spcPts val="0"/>
                        </a:spcAft>
                      </a:pPr>
                      <a:r>
                        <a:rPr lang="fr-FR" sz="700">
                          <a:effectLst/>
                        </a:rPr>
                        <a:t>-0.16</a:t>
                      </a:r>
                      <a:endParaRPr lang="fr-FR" sz="700">
                        <a:effectLst/>
                        <a:latin typeface="Arial" panose="020B0604020202020204" pitchFamily="34" charset="0"/>
                        <a:ea typeface="Arial" panose="020B0604020202020204" pitchFamily="34" charset="0"/>
                      </a:endParaRPr>
                    </a:p>
                  </a:txBody>
                  <a:tcPr marL="37757" marR="37757" marT="37757" marB="37757" anchor="ctr"/>
                </a:tc>
                <a:tc>
                  <a:txBody>
                    <a:bodyPr/>
                    <a:lstStyle/>
                    <a:p>
                      <a:pPr marL="0" marR="0">
                        <a:lnSpc>
                          <a:spcPct val="115000"/>
                        </a:lnSpc>
                        <a:spcBef>
                          <a:spcPts val="0"/>
                        </a:spcBef>
                        <a:spcAft>
                          <a:spcPts val="0"/>
                        </a:spcAft>
                      </a:pPr>
                      <a:r>
                        <a:rPr lang="fr-FR" sz="700">
                          <a:effectLst/>
                        </a:rPr>
                        <a:t>-0.2</a:t>
                      </a:r>
                      <a:endParaRPr lang="fr-FR" sz="700">
                        <a:effectLst/>
                        <a:latin typeface="Arial" panose="020B0604020202020204" pitchFamily="34" charset="0"/>
                        <a:ea typeface="Arial" panose="020B0604020202020204" pitchFamily="34" charset="0"/>
                      </a:endParaRPr>
                    </a:p>
                  </a:txBody>
                  <a:tcPr marL="37757" marR="37757" marT="37757" marB="37757" anchor="ctr"/>
                </a:tc>
                <a:tc>
                  <a:txBody>
                    <a:bodyPr/>
                    <a:lstStyle/>
                    <a:p>
                      <a:pPr marL="0" marR="0">
                        <a:lnSpc>
                          <a:spcPct val="115000"/>
                        </a:lnSpc>
                        <a:spcBef>
                          <a:spcPts val="0"/>
                        </a:spcBef>
                        <a:spcAft>
                          <a:spcPts val="0"/>
                        </a:spcAft>
                      </a:pPr>
                      <a:r>
                        <a:rPr lang="fr-FR" sz="700">
                          <a:effectLst/>
                        </a:rPr>
                        <a:t>0.4</a:t>
                      </a:r>
                      <a:endParaRPr lang="fr-FR" sz="700">
                        <a:effectLst/>
                        <a:latin typeface="Arial" panose="020B0604020202020204" pitchFamily="34" charset="0"/>
                        <a:ea typeface="Arial" panose="020B0604020202020204" pitchFamily="34" charset="0"/>
                      </a:endParaRPr>
                    </a:p>
                  </a:txBody>
                  <a:tcPr marL="37757" marR="37757" marT="37757" marB="37757" anchor="ctr"/>
                </a:tc>
                <a:extLst>
                  <a:ext uri="{0D108BD9-81ED-4DB2-BD59-A6C34878D82A}">
                    <a16:rowId xmlns:a16="http://schemas.microsoft.com/office/drawing/2014/main" val="1141749504"/>
                  </a:ext>
                </a:extLst>
              </a:tr>
              <a:tr h="447794">
                <a:tc>
                  <a:txBody>
                    <a:bodyPr/>
                    <a:lstStyle/>
                    <a:p>
                      <a:pPr marL="0" marR="0">
                        <a:lnSpc>
                          <a:spcPct val="115000"/>
                        </a:lnSpc>
                        <a:spcBef>
                          <a:spcPts val="0"/>
                        </a:spcBef>
                        <a:spcAft>
                          <a:spcPts val="0"/>
                        </a:spcAft>
                      </a:pPr>
                      <a:r>
                        <a:rPr lang="fr-FR" sz="700">
                          <a:effectLst/>
                        </a:rPr>
                        <a:t>SOL_K(1).sol    </a:t>
                      </a:r>
                      <a:endParaRPr lang="fr-FR" sz="700">
                        <a:effectLst/>
                        <a:latin typeface="Arial" panose="020B0604020202020204" pitchFamily="34" charset="0"/>
                        <a:ea typeface="Arial" panose="020B0604020202020204" pitchFamily="34" charset="0"/>
                      </a:endParaRPr>
                    </a:p>
                  </a:txBody>
                  <a:tcPr marL="37757" marR="37757" marT="37757" marB="37757" anchor="ctr"/>
                </a:tc>
                <a:tc>
                  <a:txBody>
                    <a:bodyPr/>
                    <a:lstStyle/>
                    <a:p>
                      <a:pPr marL="0" marR="0">
                        <a:lnSpc>
                          <a:spcPct val="115000"/>
                        </a:lnSpc>
                        <a:spcBef>
                          <a:spcPts val="0"/>
                        </a:spcBef>
                        <a:spcAft>
                          <a:spcPts val="0"/>
                        </a:spcAft>
                      </a:pPr>
                      <a:r>
                        <a:rPr lang="fr-FR" sz="700">
                          <a:effectLst/>
                          <a:highlight>
                            <a:srgbClr val="FFFFFF"/>
                          </a:highlight>
                        </a:rPr>
                        <a:t>Saturated hydraulic conductivity parameter</a:t>
                      </a:r>
                      <a:endParaRPr lang="fr-FR" sz="700">
                        <a:effectLst/>
                        <a:latin typeface="Arial" panose="020B0604020202020204" pitchFamily="34" charset="0"/>
                        <a:ea typeface="Arial" panose="020B0604020202020204" pitchFamily="34" charset="0"/>
                      </a:endParaRPr>
                    </a:p>
                  </a:txBody>
                  <a:tcPr marL="37757" marR="37757" marT="37757" marB="37757" anchor="ctr"/>
                </a:tc>
                <a:tc>
                  <a:txBody>
                    <a:bodyPr/>
                    <a:lstStyle/>
                    <a:p>
                      <a:pPr marL="0" marR="0">
                        <a:lnSpc>
                          <a:spcPct val="115000"/>
                        </a:lnSpc>
                        <a:spcBef>
                          <a:spcPts val="0"/>
                        </a:spcBef>
                        <a:spcAft>
                          <a:spcPts val="0"/>
                        </a:spcAft>
                      </a:pPr>
                      <a:r>
                        <a:rPr lang="fr-FR" sz="700">
                          <a:effectLst/>
                        </a:rPr>
                        <a:t>13</a:t>
                      </a:r>
                      <a:endParaRPr lang="fr-FR" sz="700">
                        <a:effectLst/>
                        <a:latin typeface="Arial" panose="020B0604020202020204" pitchFamily="34" charset="0"/>
                        <a:ea typeface="Arial" panose="020B0604020202020204" pitchFamily="34" charset="0"/>
                      </a:endParaRPr>
                    </a:p>
                  </a:txBody>
                  <a:tcPr marL="37757" marR="37757" marT="37757" marB="37757" anchor="ctr"/>
                </a:tc>
                <a:tc>
                  <a:txBody>
                    <a:bodyPr/>
                    <a:lstStyle/>
                    <a:p>
                      <a:pPr marL="0" marR="0">
                        <a:lnSpc>
                          <a:spcPct val="115000"/>
                        </a:lnSpc>
                        <a:spcBef>
                          <a:spcPts val="0"/>
                        </a:spcBef>
                        <a:spcAft>
                          <a:spcPts val="0"/>
                        </a:spcAft>
                      </a:pPr>
                      <a:r>
                        <a:rPr lang="fr-FR" sz="700">
                          <a:effectLst/>
                        </a:rPr>
                        <a:t>0.64</a:t>
                      </a:r>
                      <a:endParaRPr lang="fr-FR" sz="700">
                        <a:effectLst/>
                        <a:latin typeface="Arial" panose="020B0604020202020204" pitchFamily="34" charset="0"/>
                        <a:ea typeface="Arial" panose="020B0604020202020204" pitchFamily="34" charset="0"/>
                      </a:endParaRPr>
                    </a:p>
                  </a:txBody>
                  <a:tcPr marL="37757" marR="37757" marT="37757" marB="37757" anchor="ctr"/>
                </a:tc>
                <a:tc>
                  <a:txBody>
                    <a:bodyPr/>
                    <a:lstStyle/>
                    <a:p>
                      <a:pPr marL="0" marR="0">
                        <a:lnSpc>
                          <a:spcPct val="115000"/>
                        </a:lnSpc>
                        <a:spcBef>
                          <a:spcPts val="0"/>
                        </a:spcBef>
                        <a:spcAft>
                          <a:spcPts val="0"/>
                        </a:spcAft>
                      </a:pPr>
                      <a:r>
                        <a:rPr lang="fr-FR" sz="700">
                          <a:effectLst/>
                        </a:rPr>
                        <a:t>-0.8</a:t>
                      </a:r>
                      <a:endParaRPr lang="fr-FR" sz="700">
                        <a:effectLst/>
                        <a:latin typeface="Arial" panose="020B0604020202020204" pitchFamily="34" charset="0"/>
                        <a:ea typeface="Arial" panose="020B0604020202020204" pitchFamily="34" charset="0"/>
                      </a:endParaRPr>
                    </a:p>
                  </a:txBody>
                  <a:tcPr marL="37757" marR="37757" marT="37757" marB="37757" anchor="ctr"/>
                </a:tc>
                <a:tc>
                  <a:txBody>
                    <a:bodyPr/>
                    <a:lstStyle/>
                    <a:p>
                      <a:pPr marL="0" marR="0">
                        <a:lnSpc>
                          <a:spcPct val="115000"/>
                        </a:lnSpc>
                        <a:spcBef>
                          <a:spcPts val="0"/>
                        </a:spcBef>
                        <a:spcAft>
                          <a:spcPts val="0"/>
                        </a:spcAft>
                      </a:pPr>
                      <a:r>
                        <a:rPr lang="fr-FR" sz="700">
                          <a:effectLst/>
                        </a:rPr>
                        <a:t>0.8</a:t>
                      </a:r>
                      <a:endParaRPr lang="fr-FR" sz="700">
                        <a:effectLst/>
                        <a:latin typeface="Arial" panose="020B0604020202020204" pitchFamily="34" charset="0"/>
                        <a:ea typeface="Arial" panose="020B0604020202020204" pitchFamily="34" charset="0"/>
                      </a:endParaRPr>
                    </a:p>
                  </a:txBody>
                  <a:tcPr marL="37757" marR="37757" marT="37757" marB="37757" anchor="ctr"/>
                </a:tc>
                <a:extLst>
                  <a:ext uri="{0D108BD9-81ED-4DB2-BD59-A6C34878D82A}">
                    <a16:rowId xmlns:a16="http://schemas.microsoft.com/office/drawing/2014/main" val="179736297"/>
                  </a:ext>
                </a:extLst>
              </a:tr>
              <a:tr h="272281">
                <a:tc>
                  <a:txBody>
                    <a:bodyPr/>
                    <a:lstStyle/>
                    <a:p>
                      <a:pPr marL="0" marR="0">
                        <a:lnSpc>
                          <a:spcPct val="115000"/>
                        </a:lnSpc>
                        <a:spcBef>
                          <a:spcPts val="0"/>
                        </a:spcBef>
                        <a:spcAft>
                          <a:spcPts val="0"/>
                        </a:spcAft>
                      </a:pPr>
                      <a:r>
                        <a:rPr lang="fr-FR" sz="700">
                          <a:effectLst/>
                        </a:rPr>
                        <a:t>SOL_BD(1).sol    </a:t>
                      </a:r>
                      <a:endParaRPr lang="fr-FR" sz="700">
                        <a:effectLst/>
                        <a:latin typeface="Arial" panose="020B0604020202020204" pitchFamily="34" charset="0"/>
                        <a:ea typeface="Arial" panose="020B0604020202020204" pitchFamily="34" charset="0"/>
                      </a:endParaRPr>
                    </a:p>
                  </a:txBody>
                  <a:tcPr marL="37757" marR="37757" marT="37757" marB="37757" anchor="ctr"/>
                </a:tc>
                <a:tc>
                  <a:txBody>
                    <a:bodyPr/>
                    <a:lstStyle/>
                    <a:p>
                      <a:pPr marL="0" marR="0">
                        <a:lnSpc>
                          <a:spcPct val="115000"/>
                        </a:lnSpc>
                        <a:spcBef>
                          <a:spcPts val="0"/>
                        </a:spcBef>
                        <a:spcAft>
                          <a:spcPts val="0"/>
                        </a:spcAft>
                      </a:pPr>
                      <a:r>
                        <a:rPr lang="fr-FR" sz="700">
                          <a:effectLst/>
                          <a:highlight>
                            <a:srgbClr val="FFFFFF"/>
                          </a:highlight>
                        </a:rPr>
                        <a:t>soil bulk density</a:t>
                      </a:r>
                      <a:endParaRPr lang="fr-FR" sz="700">
                        <a:effectLst/>
                        <a:latin typeface="Arial" panose="020B0604020202020204" pitchFamily="34" charset="0"/>
                        <a:ea typeface="Arial" panose="020B0604020202020204" pitchFamily="34" charset="0"/>
                      </a:endParaRPr>
                    </a:p>
                  </a:txBody>
                  <a:tcPr marL="37757" marR="37757" marT="37757" marB="37757" anchor="ctr"/>
                </a:tc>
                <a:tc>
                  <a:txBody>
                    <a:bodyPr/>
                    <a:lstStyle/>
                    <a:p>
                      <a:pPr marL="0" marR="0">
                        <a:lnSpc>
                          <a:spcPct val="115000"/>
                        </a:lnSpc>
                        <a:spcBef>
                          <a:spcPts val="0"/>
                        </a:spcBef>
                        <a:spcAft>
                          <a:spcPts val="0"/>
                        </a:spcAft>
                      </a:pPr>
                      <a:r>
                        <a:rPr lang="fr-FR" sz="700">
                          <a:effectLst/>
                        </a:rPr>
                        <a:t>14</a:t>
                      </a:r>
                      <a:endParaRPr lang="fr-FR" sz="700">
                        <a:effectLst/>
                        <a:latin typeface="Arial" panose="020B0604020202020204" pitchFamily="34" charset="0"/>
                        <a:ea typeface="Arial" panose="020B0604020202020204" pitchFamily="34" charset="0"/>
                      </a:endParaRPr>
                    </a:p>
                  </a:txBody>
                  <a:tcPr marL="37757" marR="37757" marT="37757" marB="37757" anchor="ctr"/>
                </a:tc>
                <a:tc>
                  <a:txBody>
                    <a:bodyPr/>
                    <a:lstStyle/>
                    <a:p>
                      <a:pPr marL="0" marR="0">
                        <a:lnSpc>
                          <a:spcPct val="115000"/>
                        </a:lnSpc>
                        <a:spcBef>
                          <a:spcPts val="0"/>
                        </a:spcBef>
                        <a:spcAft>
                          <a:spcPts val="0"/>
                        </a:spcAft>
                      </a:pPr>
                      <a:r>
                        <a:rPr lang="fr-FR" sz="700">
                          <a:effectLst/>
                        </a:rPr>
                        <a:t>-0.3</a:t>
                      </a:r>
                      <a:endParaRPr lang="fr-FR" sz="700">
                        <a:effectLst/>
                        <a:latin typeface="Arial" panose="020B0604020202020204" pitchFamily="34" charset="0"/>
                        <a:ea typeface="Arial" panose="020B0604020202020204" pitchFamily="34" charset="0"/>
                      </a:endParaRPr>
                    </a:p>
                  </a:txBody>
                  <a:tcPr marL="37757" marR="37757" marT="37757" marB="37757" anchor="ctr"/>
                </a:tc>
                <a:tc>
                  <a:txBody>
                    <a:bodyPr/>
                    <a:lstStyle/>
                    <a:p>
                      <a:pPr marL="0" marR="0">
                        <a:lnSpc>
                          <a:spcPct val="115000"/>
                        </a:lnSpc>
                        <a:spcBef>
                          <a:spcPts val="0"/>
                        </a:spcBef>
                        <a:spcAft>
                          <a:spcPts val="0"/>
                        </a:spcAft>
                      </a:pPr>
                      <a:r>
                        <a:rPr lang="fr-FR" sz="700">
                          <a:effectLst/>
                        </a:rPr>
                        <a:t>-0.5</a:t>
                      </a:r>
                      <a:endParaRPr lang="fr-FR" sz="700">
                        <a:effectLst/>
                        <a:latin typeface="Arial" panose="020B0604020202020204" pitchFamily="34" charset="0"/>
                        <a:ea typeface="Arial" panose="020B0604020202020204" pitchFamily="34" charset="0"/>
                      </a:endParaRPr>
                    </a:p>
                  </a:txBody>
                  <a:tcPr marL="37757" marR="37757" marT="37757" marB="37757" anchor="ctr"/>
                </a:tc>
                <a:tc>
                  <a:txBody>
                    <a:bodyPr/>
                    <a:lstStyle/>
                    <a:p>
                      <a:pPr marL="0" marR="0">
                        <a:lnSpc>
                          <a:spcPct val="115000"/>
                        </a:lnSpc>
                        <a:spcBef>
                          <a:spcPts val="0"/>
                        </a:spcBef>
                        <a:spcAft>
                          <a:spcPts val="0"/>
                        </a:spcAft>
                      </a:pPr>
                      <a:r>
                        <a:rPr lang="fr-FR" sz="700">
                          <a:effectLst/>
                        </a:rPr>
                        <a:t>0.6</a:t>
                      </a:r>
                      <a:endParaRPr lang="fr-FR" sz="700">
                        <a:effectLst/>
                        <a:latin typeface="Arial" panose="020B0604020202020204" pitchFamily="34" charset="0"/>
                        <a:ea typeface="Arial" panose="020B0604020202020204" pitchFamily="34" charset="0"/>
                      </a:endParaRPr>
                    </a:p>
                  </a:txBody>
                  <a:tcPr marL="37757" marR="37757" marT="37757" marB="37757" anchor="ctr"/>
                </a:tc>
                <a:extLst>
                  <a:ext uri="{0D108BD9-81ED-4DB2-BD59-A6C34878D82A}">
                    <a16:rowId xmlns:a16="http://schemas.microsoft.com/office/drawing/2014/main" val="3956107007"/>
                  </a:ext>
                </a:extLst>
              </a:tr>
              <a:tr h="272281">
                <a:tc>
                  <a:txBody>
                    <a:bodyPr/>
                    <a:lstStyle/>
                    <a:p>
                      <a:pPr marL="0" marR="0">
                        <a:lnSpc>
                          <a:spcPct val="115000"/>
                        </a:lnSpc>
                        <a:spcBef>
                          <a:spcPts val="0"/>
                        </a:spcBef>
                        <a:spcAft>
                          <a:spcPts val="0"/>
                        </a:spcAft>
                      </a:pPr>
                      <a:r>
                        <a:rPr lang="fr-FR" sz="700">
                          <a:effectLst/>
                        </a:rPr>
                        <a:t>SFTMP.bsn         </a:t>
                      </a:r>
                      <a:endParaRPr lang="fr-FR" sz="700">
                        <a:effectLst/>
                        <a:latin typeface="Arial" panose="020B0604020202020204" pitchFamily="34" charset="0"/>
                        <a:ea typeface="Arial" panose="020B0604020202020204" pitchFamily="34" charset="0"/>
                      </a:endParaRPr>
                    </a:p>
                  </a:txBody>
                  <a:tcPr marL="37757" marR="37757" marT="37757" marB="37757" anchor="ctr"/>
                </a:tc>
                <a:tc>
                  <a:txBody>
                    <a:bodyPr/>
                    <a:lstStyle/>
                    <a:p>
                      <a:pPr marL="0" marR="0">
                        <a:lnSpc>
                          <a:spcPct val="115000"/>
                        </a:lnSpc>
                        <a:spcBef>
                          <a:spcPts val="0"/>
                        </a:spcBef>
                        <a:spcAft>
                          <a:spcPts val="0"/>
                        </a:spcAft>
                      </a:pPr>
                      <a:r>
                        <a:rPr lang="fr-FR" sz="700">
                          <a:effectLst/>
                          <a:highlight>
                            <a:srgbClr val="FFFFFF"/>
                          </a:highlight>
                        </a:rPr>
                        <a:t>Snowfall temperature (°C).</a:t>
                      </a:r>
                      <a:endParaRPr lang="fr-FR" sz="700">
                        <a:effectLst/>
                        <a:latin typeface="Arial" panose="020B0604020202020204" pitchFamily="34" charset="0"/>
                        <a:ea typeface="Arial" panose="020B0604020202020204" pitchFamily="34" charset="0"/>
                      </a:endParaRPr>
                    </a:p>
                  </a:txBody>
                  <a:tcPr marL="37757" marR="37757" marT="37757" marB="37757" anchor="ctr"/>
                </a:tc>
                <a:tc>
                  <a:txBody>
                    <a:bodyPr/>
                    <a:lstStyle/>
                    <a:p>
                      <a:pPr marL="0" marR="0">
                        <a:lnSpc>
                          <a:spcPct val="115000"/>
                        </a:lnSpc>
                        <a:spcBef>
                          <a:spcPts val="0"/>
                        </a:spcBef>
                        <a:spcAft>
                          <a:spcPts val="0"/>
                        </a:spcAft>
                      </a:pPr>
                      <a:r>
                        <a:rPr lang="fr-FR" sz="700">
                          <a:effectLst/>
                        </a:rPr>
                        <a:t>8</a:t>
                      </a:r>
                      <a:endParaRPr lang="fr-FR" sz="700">
                        <a:effectLst/>
                        <a:latin typeface="Arial" panose="020B0604020202020204" pitchFamily="34" charset="0"/>
                        <a:ea typeface="Arial" panose="020B0604020202020204" pitchFamily="34" charset="0"/>
                      </a:endParaRPr>
                    </a:p>
                  </a:txBody>
                  <a:tcPr marL="37757" marR="37757" marT="37757" marB="37757" anchor="ctr"/>
                </a:tc>
                <a:tc>
                  <a:txBody>
                    <a:bodyPr/>
                    <a:lstStyle/>
                    <a:p>
                      <a:pPr marL="0" marR="0">
                        <a:lnSpc>
                          <a:spcPct val="115000"/>
                        </a:lnSpc>
                        <a:spcBef>
                          <a:spcPts val="0"/>
                        </a:spcBef>
                        <a:spcAft>
                          <a:spcPts val="0"/>
                        </a:spcAft>
                      </a:pPr>
                      <a:r>
                        <a:rPr lang="fr-FR" sz="700">
                          <a:effectLst/>
                        </a:rPr>
                        <a:t>-4.8</a:t>
                      </a:r>
                      <a:endParaRPr lang="fr-FR" sz="700">
                        <a:effectLst/>
                        <a:latin typeface="Arial" panose="020B0604020202020204" pitchFamily="34" charset="0"/>
                        <a:ea typeface="Arial" panose="020B0604020202020204" pitchFamily="34" charset="0"/>
                      </a:endParaRPr>
                    </a:p>
                  </a:txBody>
                  <a:tcPr marL="37757" marR="37757" marT="37757" marB="37757" anchor="ctr"/>
                </a:tc>
                <a:tc>
                  <a:txBody>
                    <a:bodyPr/>
                    <a:lstStyle/>
                    <a:p>
                      <a:pPr marL="0" marR="0">
                        <a:lnSpc>
                          <a:spcPct val="115000"/>
                        </a:lnSpc>
                        <a:spcBef>
                          <a:spcPts val="0"/>
                        </a:spcBef>
                        <a:spcAft>
                          <a:spcPts val="0"/>
                        </a:spcAft>
                      </a:pPr>
                      <a:r>
                        <a:rPr lang="fr-FR" sz="700">
                          <a:effectLst/>
                        </a:rPr>
                        <a:t>-5</a:t>
                      </a:r>
                      <a:endParaRPr lang="fr-FR" sz="700">
                        <a:effectLst/>
                        <a:latin typeface="Arial" panose="020B0604020202020204" pitchFamily="34" charset="0"/>
                        <a:ea typeface="Arial" panose="020B0604020202020204" pitchFamily="34" charset="0"/>
                      </a:endParaRPr>
                    </a:p>
                  </a:txBody>
                  <a:tcPr marL="37757" marR="37757" marT="37757" marB="37757" anchor="ctr"/>
                </a:tc>
                <a:tc>
                  <a:txBody>
                    <a:bodyPr/>
                    <a:lstStyle/>
                    <a:p>
                      <a:pPr marL="0" marR="0">
                        <a:lnSpc>
                          <a:spcPct val="115000"/>
                        </a:lnSpc>
                        <a:spcBef>
                          <a:spcPts val="0"/>
                        </a:spcBef>
                        <a:spcAft>
                          <a:spcPts val="0"/>
                        </a:spcAft>
                      </a:pPr>
                      <a:r>
                        <a:rPr lang="fr-FR" sz="700">
                          <a:effectLst/>
                        </a:rPr>
                        <a:t>5</a:t>
                      </a:r>
                      <a:endParaRPr lang="fr-FR" sz="700">
                        <a:effectLst/>
                        <a:latin typeface="Arial" panose="020B0604020202020204" pitchFamily="34" charset="0"/>
                        <a:ea typeface="Arial" panose="020B0604020202020204" pitchFamily="34" charset="0"/>
                      </a:endParaRPr>
                    </a:p>
                  </a:txBody>
                  <a:tcPr marL="37757" marR="37757" marT="37757" marB="37757" anchor="ctr"/>
                </a:tc>
                <a:extLst>
                  <a:ext uri="{0D108BD9-81ED-4DB2-BD59-A6C34878D82A}">
                    <a16:rowId xmlns:a16="http://schemas.microsoft.com/office/drawing/2014/main" val="290993377"/>
                  </a:ext>
                </a:extLst>
              </a:tr>
              <a:tr h="447794">
                <a:tc>
                  <a:txBody>
                    <a:bodyPr/>
                    <a:lstStyle/>
                    <a:p>
                      <a:pPr marL="0" marR="0">
                        <a:lnSpc>
                          <a:spcPct val="115000"/>
                        </a:lnSpc>
                        <a:spcBef>
                          <a:spcPts val="0"/>
                        </a:spcBef>
                        <a:spcAft>
                          <a:spcPts val="0"/>
                        </a:spcAft>
                      </a:pPr>
                      <a:r>
                        <a:rPr lang="fr-FR" sz="700">
                          <a:effectLst/>
                        </a:rPr>
                        <a:t>SMFMX.bsn         </a:t>
                      </a:r>
                      <a:endParaRPr lang="fr-FR" sz="700">
                        <a:effectLst/>
                        <a:latin typeface="Arial" panose="020B0604020202020204" pitchFamily="34" charset="0"/>
                        <a:ea typeface="Arial" panose="020B0604020202020204" pitchFamily="34" charset="0"/>
                      </a:endParaRPr>
                    </a:p>
                  </a:txBody>
                  <a:tcPr marL="37757" marR="37757" marT="37757" marB="37757" anchor="ctr"/>
                </a:tc>
                <a:tc>
                  <a:txBody>
                    <a:bodyPr/>
                    <a:lstStyle/>
                    <a:p>
                      <a:pPr marL="0" marR="0">
                        <a:lnSpc>
                          <a:spcPct val="115000"/>
                        </a:lnSpc>
                        <a:spcBef>
                          <a:spcPts val="0"/>
                        </a:spcBef>
                        <a:spcAft>
                          <a:spcPts val="0"/>
                        </a:spcAft>
                      </a:pPr>
                      <a:r>
                        <a:rPr lang="en-US" sz="700">
                          <a:effectLst/>
                          <a:highlight>
                            <a:srgbClr val="FFFFFF"/>
                          </a:highlight>
                        </a:rPr>
                        <a:t>Maximum melt rate for snow during the year</a:t>
                      </a:r>
                      <a:endParaRPr lang="fr-FR" sz="700">
                        <a:effectLst/>
                        <a:latin typeface="Arial" panose="020B0604020202020204" pitchFamily="34" charset="0"/>
                        <a:ea typeface="Arial" panose="020B0604020202020204" pitchFamily="34" charset="0"/>
                      </a:endParaRPr>
                    </a:p>
                  </a:txBody>
                  <a:tcPr marL="37757" marR="37757" marT="37757" marB="37757" anchor="ctr"/>
                </a:tc>
                <a:tc>
                  <a:txBody>
                    <a:bodyPr/>
                    <a:lstStyle/>
                    <a:p>
                      <a:pPr marL="0" marR="0">
                        <a:lnSpc>
                          <a:spcPct val="115000"/>
                        </a:lnSpc>
                        <a:spcBef>
                          <a:spcPts val="0"/>
                        </a:spcBef>
                        <a:spcAft>
                          <a:spcPts val="0"/>
                        </a:spcAft>
                      </a:pPr>
                      <a:r>
                        <a:rPr lang="fr-FR" sz="700">
                          <a:effectLst/>
                        </a:rPr>
                        <a:t>17</a:t>
                      </a:r>
                      <a:endParaRPr lang="fr-FR" sz="700">
                        <a:effectLst/>
                        <a:latin typeface="Arial" panose="020B0604020202020204" pitchFamily="34" charset="0"/>
                        <a:ea typeface="Arial" panose="020B0604020202020204" pitchFamily="34" charset="0"/>
                      </a:endParaRPr>
                    </a:p>
                  </a:txBody>
                  <a:tcPr marL="37757" marR="37757" marT="37757" marB="37757" anchor="ctr"/>
                </a:tc>
                <a:tc>
                  <a:txBody>
                    <a:bodyPr/>
                    <a:lstStyle/>
                    <a:p>
                      <a:pPr marL="0" marR="0">
                        <a:lnSpc>
                          <a:spcPct val="115000"/>
                        </a:lnSpc>
                        <a:spcBef>
                          <a:spcPts val="0"/>
                        </a:spcBef>
                        <a:spcAft>
                          <a:spcPts val="0"/>
                        </a:spcAft>
                      </a:pPr>
                      <a:r>
                        <a:rPr lang="fr-FR" sz="700">
                          <a:effectLst/>
                        </a:rPr>
                        <a:t>7.37</a:t>
                      </a:r>
                      <a:endParaRPr lang="fr-FR" sz="700">
                        <a:effectLst/>
                        <a:latin typeface="Arial" panose="020B0604020202020204" pitchFamily="34" charset="0"/>
                        <a:ea typeface="Arial" panose="020B0604020202020204" pitchFamily="34" charset="0"/>
                      </a:endParaRPr>
                    </a:p>
                  </a:txBody>
                  <a:tcPr marL="37757" marR="37757" marT="37757" marB="37757" anchor="ctr"/>
                </a:tc>
                <a:tc>
                  <a:txBody>
                    <a:bodyPr/>
                    <a:lstStyle/>
                    <a:p>
                      <a:pPr marL="0" marR="0">
                        <a:lnSpc>
                          <a:spcPct val="115000"/>
                        </a:lnSpc>
                        <a:spcBef>
                          <a:spcPts val="0"/>
                        </a:spcBef>
                        <a:spcAft>
                          <a:spcPts val="0"/>
                        </a:spcAft>
                      </a:pPr>
                      <a:r>
                        <a:rPr lang="fr-FR" sz="700">
                          <a:effectLst/>
                        </a:rPr>
                        <a:t>1.4</a:t>
                      </a:r>
                      <a:endParaRPr lang="fr-FR" sz="700">
                        <a:effectLst/>
                        <a:latin typeface="Arial" panose="020B0604020202020204" pitchFamily="34" charset="0"/>
                        <a:ea typeface="Arial" panose="020B0604020202020204" pitchFamily="34" charset="0"/>
                      </a:endParaRPr>
                    </a:p>
                  </a:txBody>
                  <a:tcPr marL="37757" marR="37757" marT="37757" marB="37757" anchor="ctr"/>
                </a:tc>
                <a:tc>
                  <a:txBody>
                    <a:bodyPr/>
                    <a:lstStyle/>
                    <a:p>
                      <a:pPr marL="0" marR="0">
                        <a:lnSpc>
                          <a:spcPct val="115000"/>
                        </a:lnSpc>
                        <a:spcBef>
                          <a:spcPts val="0"/>
                        </a:spcBef>
                        <a:spcAft>
                          <a:spcPts val="0"/>
                        </a:spcAft>
                      </a:pPr>
                      <a:r>
                        <a:rPr lang="fr-FR" sz="700">
                          <a:effectLst/>
                        </a:rPr>
                        <a:t>7.5</a:t>
                      </a:r>
                      <a:endParaRPr lang="fr-FR" sz="700">
                        <a:effectLst/>
                        <a:latin typeface="Arial" panose="020B0604020202020204" pitchFamily="34" charset="0"/>
                        <a:ea typeface="Arial" panose="020B0604020202020204" pitchFamily="34" charset="0"/>
                      </a:endParaRPr>
                    </a:p>
                  </a:txBody>
                  <a:tcPr marL="37757" marR="37757" marT="37757" marB="37757" anchor="ctr"/>
                </a:tc>
                <a:extLst>
                  <a:ext uri="{0D108BD9-81ED-4DB2-BD59-A6C34878D82A}">
                    <a16:rowId xmlns:a16="http://schemas.microsoft.com/office/drawing/2014/main" val="1139996610"/>
                  </a:ext>
                </a:extLst>
              </a:tr>
              <a:tr h="447794">
                <a:tc>
                  <a:txBody>
                    <a:bodyPr/>
                    <a:lstStyle/>
                    <a:p>
                      <a:pPr marL="0" marR="0">
                        <a:lnSpc>
                          <a:spcPct val="115000"/>
                        </a:lnSpc>
                        <a:spcBef>
                          <a:spcPts val="0"/>
                        </a:spcBef>
                        <a:spcAft>
                          <a:spcPts val="0"/>
                        </a:spcAft>
                      </a:pPr>
                      <a:r>
                        <a:rPr lang="fr-FR" sz="700">
                          <a:effectLst/>
                        </a:rPr>
                        <a:t>DEEPST.gw        </a:t>
                      </a:r>
                      <a:endParaRPr lang="fr-FR" sz="700">
                        <a:effectLst/>
                        <a:latin typeface="Arial" panose="020B0604020202020204" pitchFamily="34" charset="0"/>
                        <a:ea typeface="Arial" panose="020B0604020202020204" pitchFamily="34" charset="0"/>
                      </a:endParaRPr>
                    </a:p>
                  </a:txBody>
                  <a:tcPr marL="37757" marR="37757" marT="37757" marB="37757" anchor="ctr"/>
                </a:tc>
                <a:tc>
                  <a:txBody>
                    <a:bodyPr/>
                    <a:lstStyle/>
                    <a:p>
                      <a:pPr marL="0" marR="0">
                        <a:lnSpc>
                          <a:spcPct val="115000"/>
                        </a:lnSpc>
                        <a:spcBef>
                          <a:spcPts val="0"/>
                        </a:spcBef>
                        <a:spcAft>
                          <a:spcPts val="0"/>
                        </a:spcAft>
                      </a:pPr>
                      <a:r>
                        <a:rPr lang="en-US" sz="700">
                          <a:effectLst/>
                          <a:highlight>
                            <a:srgbClr val="FFFFFF"/>
                          </a:highlight>
                        </a:rPr>
                        <a:t> Initial depth of water in the deep aquifer (mm H2O)</a:t>
                      </a:r>
                      <a:endParaRPr lang="fr-FR" sz="700">
                        <a:effectLst/>
                        <a:latin typeface="Arial" panose="020B0604020202020204" pitchFamily="34" charset="0"/>
                        <a:ea typeface="Arial" panose="020B0604020202020204" pitchFamily="34" charset="0"/>
                      </a:endParaRPr>
                    </a:p>
                  </a:txBody>
                  <a:tcPr marL="37757" marR="37757" marT="37757" marB="37757" anchor="ctr"/>
                </a:tc>
                <a:tc>
                  <a:txBody>
                    <a:bodyPr/>
                    <a:lstStyle/>
                    <a:p>
                      <a:pPr marL="0" marR="0">
                        <a:lnSpc>
                          <a:spcPct val="115000"/>
                        </a:lnSpc>
                        <a:spcBef>
                          <a:spcPts val="0"/>
                        </a:spcBef>
                        <a:spcAft>
                          <a:spcPts val="0"/>
                        </a:spcAft>
                      </a:pPr>
                      <a:r>
                        <a:rPr lang="fr-FR" sz="700">
                          <a:effectLst/>
                        </a:rPr>
                        <a:t>9</a:t>
                      </a:r>
                      <a:endParaRPr lang="fr-FR" sz="700">
                        <a:effectLst/>
                        <a:latin typeface="Arial" panose="020B0604020202020204" pitchFamily="34" charset="0"/>
                        <a:ea typeface="Arial" panose="020B0604020202020204" pitchFamily="34" charset="0"/>
                      </a:endParaRPr>
                    </a:p>
                  </a:txBody>
                  <a:tcPr marL="37757" marR="37757" marT="37757" marB="37757" anchor="ctr"/>
                </a:tc>
                <a:tc>
                  <a:txBody>
                    <a:bodyPr/>
                    <a:lstStyle/>
                    <a:p>
                      <a:pPr marL="0" marR="0">
                        <a:lnSpc>
                          <a:spcPct val="115000"/>
                        </a:lnSpc>
                        <a:spcBef>
                          <a:spcPts val="0"/>
                        </a:spcBef>
                        <a:spcAft>
                          <a:spcPts val="0"/>
                        </a:spcAft>
                      </a:pPr>
                      <a:r>
                        <a:rPr lang="fr-FR" sz="700">
                          <a:effectLst/>
                        </a:rPr>
                        <a:t>41000</a:t>
                      </a:r>
                      <a:endParaRPr lang="fr-FR" sz="700">
                        <a:effectLst/>
                        <a:latin typeface="Arial" panose="020B0604020202020204" pitchFamily="34" charset="0"/>
                        <a:ea typeface="Arial" panose="020B0604020202020204" pitchFamily="34" charset="0"/>
                      </a:endParaRPr>
                    </a:p>
                  </a:txBody>
                  <a:tcPr marL="37757" marR="37757" marT="37757" marB="37757" anchor="ctr"/>
                </a:tc>
                <a:tc>
                  <a:txBody>
                    <a:bodyPr/>
                    <a:lstStyle/>
                    <a:p>
                      <a:pPr marL="0" marR="0">
                        <a:lnSpc>
                          <a:spcPct val="115000"/>
                        </a:lnSpc>
                        <a:spcBef>
                          <a:spcPts val="0"/>
                        </a:spcBef>
                        <a:spcAft>
                          <a:spcPts val="0"/>
                        </a:spcAft>
                      </a:pPr>
                      <a:r>
                        <a:rPr lang="fr-FR" sz="700">
                          <a:effectLst/>
                        </a:rPr>
                        <a:t>0</a:t>
                      </a:r>
                      <a:endParaRPr lang="fr-FR" sz="700">
                        <a:effectLst/>
                        <a:latin typeface="Arial" panose="020B0604020202020204" pitchFamily="34" charset="0"/>
                        <a:ea typeface="Arial" panose="020B0604020202020204" pitchFamily="34" charset="0"/>
                      </a:endParaRPr>
                    </a:p>
                  </a:txBody>
                  <a:tcPr marL="37757" marR="37757" marT="37757" marB="37757" anchor="ctr"/>
                </a:tc>
                <a:tc>
                  <a:txBody>
                    <a:bodyPr/>
                    <a:lstStyle/>
                    <a:p>
                      <a:pPr marL="0" marR="0">
                        <a:lnSpc>
                          <a:spcPct val="115000"/>
                        </a:lnSpc>
                        <a:spcBef>
                          <a:spcPts val="0"/>
                        </a:spcBef>
                        <a:spcAft>
                          <a:spcPts val="0"/>
                        </a:spcAft>
                      </a:pPr>
                      <a:r>
                        <a:rPr lang="fr-FR" sz="700">
                          <a:effectLst/>
                        </a:rPr>
                        <a:t>50000</a:t>
                      </a:r>
                      <a:endParaRPr lang="fr-FR" sz="700">
                        <a:effectLst/>
                        <a:latin typeface="Arial" panose="020B0604020202020204" pitchFamily="34" charset="0"/>
                        <a:ea typeface="Arial" panose="020B0604020202020204" pitchFamily="34" charset="0"/>
                      </a:endParaRPr>
                    </a:p>
                  </a:txBody>
                  <a:tcPr marL="37757" marR="37757" marT="37757" marB="37757" anchor="ctr"/>
                </a:tc>
                <a:extLst>
                  <a:ext uri="{0D108BD9-81ED-4DB2-BD59-A6C34878D82A}">
                    <a16:rowId xmlns:a16="http://schemas.microsoft.com/office/drawing/2014/main" val="1284778399"/>
                  </a:ext>
                </a:extLst>
              </a:tr>
              <a:tr h="272281">
                <a:tc>
                  <a:txBody>
                    <a:bodyPr/>
                    <a:lstStyle/>
                    <a:p>
                      <a:pPr marL="0" marR="0">
                        <a:lnSpc>
                          <a:spcPct val="115000"/>
                        </a:lnSpc>
                        <a:spcBef>
                          <a:spcPts val="0"/>
                        </a:spcBef>
                        <a:spcAft>
                          <a:spcPts val="0"/>
                        </a:spcAft>
                      </a:pPr>
                      <a:r>
                        <a:rPr lang="fr-FR" sz="700" dirty="0" err="1">
                          <a:effectLst/>
                        </a:rPr>
                        <a:t>LAT_TTIME.hru</a:t>
                      </a:r>
                      <a:r>
                        <a:rPr lang="fr-FR" sz="700" dirty="0">
                          <a:effectLst/>
                        </a:rPr>
                        <a:t>     </a:t>
                      </a:r>
                      <a:endParaRPr lang="fr-FR" sz="700" dirty="0">
                        <a:effectLst/>
                        <a:latin typeface="Arial" panose="020B0604020202020204" pitchFamily="34" charset="0"/>
                        <a:ea typeface="Arial" panose="020B0604020202020204" pitchFamily="34" charset="0"/>
                      </a:endParaRPr>
                    </a:p>
                  </a:txBody>
                  <a:tcPr marL="37757" marR="37757" marT="37757" marB="37757" anchor="ctr"/>
                </a:tc>
                <a:tc>
                  <a:txBody>
                    <a:bodyPr/>
                    <a:lstStyle/>
                    <a:p>
                      <a:pPr marL="0" marR="0">
                        <a:lnSpc>
                          <a:spcPct val="115000"/>
                        </a:lnSpc>
                        <a:spcBef>
                          <a:spcPts val="0"/>
                        </a:spcBef>
                        <a:spcAft>
                          <a:spcPts val="0"/>
                        </a:spcAft>
                      </a:pPr>
                      <a:r>
                        <a:rPr lang="en-US" sz="700" dirty="0">
                          <a:effectLst/>
                          <a:highlight>
                            <a:srgbClr val="FFFFFF"/>
                          </a:highlight>
                        </a:rPr>
                        <a:t>Lateral flow travel time (days)</a:t>
                      </a:r>
                      <a:endParaRPr lang="fr-FR" sz="700" dirty="0">
                        <a:effectLst/>
                        <a:latin typeface="Arial" panose="020B0604020202020204" pitchFamily="34" charset="0"/>
                        <a:ea typeface="Arial" panose="020B0604020202020204" pitchFamily="34" charset="0"/>
                      </a:endParaRPr>
                    </a:p>
                  </a:txBody>
                  <a:tcPr marL="37757" marR="37757" marT="37757" marB="37757" anchor="ctr"/>
                </a:tc>
                <a:tc>
                  <a:txBody>
                    <a:bodyPr/>
                    <a:lstStyle/>
                    <a:p>
                      <a:pPr marL="0" marR="0">
                        <a:lnSpc>
                          <a:spcPct val="115000"/>
                        </a:lnSpc>
                        <a:spcBef>
                          <a:spcPts val="0"/>
                        </a:spcBef>
                        <a:spcAft>
                          <a:spcPts val="0"/>
                        </a:spcAft>
                      </a:pPr>
                      <a:r>
                        <a:rPr lang="fr-FR" sz="700">
                          <a:effectLst/>
                        </a:rPr>
                        <a:t>15</a:t>
                      </a:r>
                      <a:endParaRPr lang="fr-FR" sz="700">
                        <a:effectLst/>
                        <a:latin typeface="Arial" panose="020B0604020202020204" pitchFamily="34" charset="0"/>
                        <a:ea typeface="Arial" panose="020B0604020202020204" pitchFamily="34" charset="0"/>
                      </a:endParaRPr>
                    </a:p>
                  </a:txBody>
                  <a:tcPr marL="37757" marR="37757" marT="37757" marB="37757" anchor="ctr"/>
                </a:tc>
                <a:tc>
                  <a:txBody>
                    <a:bodyPr/>
                    <a:lstStyle/>
                    <a:p>
                      <a:pPr marL="0" marR="0">
                        <a:lnSpc>
                          <a:spcPct val="115000"/>
                        </a:lnSpc>
                        <a:spcBef>
                          <a:spcPts val="0"/>
                        </a:spcBef>
                        <a:spcAft>
                          <a:spcPts val="0"/>
                        </a:spcAft>
                      </a:pPr>
                      <a:r>
                        <a:rPr lang="fr-FR" sz="700">
                          <a:effectLst/>
                        </a:rPr>
                        <a:t>39.59</a:t>
                      </a:r>
                      <a:endParaRPr lang="fr-FR" sz="700">
                        <a:effectLst/>
                        <a:latin typeface="Arial" panose="020B0604020202020204" pitchFamily="34" charset="0"/>
                        <a:ea typeface="Arial" panose="020B0604020202020204" pitchFamily="34" charset="0"/>
                      </a:endParaRPr>
                    </a:p>
                  </a:txBody>
                  <a:tcPr marL="37757" marR="37757" marT="37757" marB="37757" anchor="ctr"/>
                </a:tc>
                <a:tc>
                  <a:txBody>
                    <a:bodyPr/>
                    <a:lstStyle/>
                    <a:p>
                      <a:pPr marL="0" marR="0">
                        <a:lnSpc>
                          <a:spcPct val="115000"/>
                        </a:lnSpc>
                        <a:spcBef>
                          <a:spcPts val="0"/>
                        </a:spcBef>
                        <a:spcAft>
                          <a:spcPts val="0"/>
                        </a:spcAft>
                      </a:pPr>
                      <a:r>
                        <a:rPr lang="fr-FR" sz="700">
                          <a:effectLst/>
                        </a:rPr>
                        <a:t>0</a:t>
                      </a:r>
                      <a:endParaRPr lang="fr-FR" sz="700">
                        <a:effectLst/>
                        <a:latin typeface="Arial" panose="020B0604020202020204" pitchFamily="34" charset="0"/>
                        <a:ea typeface="Arial" panose="020B0604020202020204" pitchFamily="34" charset="0"/>
                      </a:endParaRPr>
                    </a:p>
                  </a:txBody>
                  <a:tcPr marL="37757" marR="37757" marT="37757" marB="37757" anchor="ctr"/>
                </a:tc>
                <a:tc>
                  <a:txBody>
                    <a:bodyPr/>
                    <a:lstStyle/>
                    <a:p>
                      <a:pPr marL="0" marR="0">
                        <a:lnSpc>
                          <a:spcPct val="115000"/>
                        </a:lnSpc>
                        <a:spcBef>
                          <a:spcPts val="0"/>
                        </a:spcBef>
                        <a:spcAft>
                          <a:spcPts val="0"/>
                        </a:spcAft>
                      </a:pPr>
                      <a:r>
                        <a:rPr lang="fr-FR" sz="700" dirty="0">
                          <a:effectLst/>
                        </a:rPr>
                        <a:t>180</a:t>
                      </a:r>
                      <a:endParaRPr lang="fr-FR" sz="700" dirty="0">
                        <a:effectLst/>
                        <a:latin typeface="Arial" panose="020B0604020202020204" pitchFamily="34" charset="0"/>
                        <a:ea typeface="Arial" panose="020B0604020202020204" pitchFamily="34" charset="0"/>
                      </a:endParaRPr>
                    </a:p>
                  </a:txBody>
                  <a:tcPr marL="37757" marR="37757" marT="37757" marB="37757" anchor="ctr"/>
                </a:tc>
                <a:extLst>
                  <a:ext uri="{0D108BD9-81ED-4DB2-BD59-A6C34878D82A}">
                    <a16:rowId xmlns:a16="http://schemas.microsoft.com/office/drawing/2014/main" val="2363697590"/>
                  </a:ext>
                </a:extLst>
              </a:tr>
            </a:tbl>
          </a:graphicData>
        </a:graphic>
      </p:graphicFrame>
      <p:sp>
        <p:nvSpPr>
          <p:cNvPr id="5" name="Rectangle 4">
            <a:extLst>
              <a:ext uri="{FF2B5EF4-FFF2-40B4-BE49-F238E27FC236}">
                <a16:creationId xmlns:a16="http://schemas.microsoft.com/office/drawing/2014/main" id="{D0CDB43D-8ED7-441C-8943-DD12D76887BE}"/>
              </a:ext>
            </a:extLst>
          </p:cNvPr>
          <p:cNvSpPr/>
          <p:nvPr/>
        </p:nvSpPr>
        <p:spPr>
          <a:xfrm>
            <a:off x="5876024" y="3990718"/>
            <a:ext cx="4586768" cy="320024"/>
          </a:xfrm>
          <a:prstGeom prst="rect">
            <a:avLst/>
          </a:prstGeom>
        </p:spPr>
        <p:txBody>
          <a:bodyPr wrap="none">
            <a:spAutoFit/>
          </a:bodyPr>
          <a:lstStyle/>
          <a:p>
            <a:pPr algn="just">
              <a:lnSpc>
                <a:spcPct val="115000"/>
              </a:lnSpc>
              <a:spcBef>
                <a:spcPts val="1200"/>
              </a:spcBef>
            </a:pPr>
            <a:r>
              <a:rPr lang="en-US" sz="1400" dirty="0">
                <a:latin typeface="Times New Roman" panose="02020603050405020304" pitchFamily="18" charset="0"/>
                <a:ea typeface="Times New Roman" panose="02020603050405020304" pitchFamily="18" charset="0"/>
              </a:rPr>
              <a:t>Table. results of statistical evaluation for the daily calibration</a:t>
            </a:r>
            <a:endParaRPr lang="fr-FR" sz="1400" dirty="0">
              <a:latin typeface="Arial" panose="020B0604020202020204" pitchFamily="34" charset="0"/>
              <a:ea typeface="Arial" panose="020B0604020202020204" pitchFamily="34" charset="0"/>
            </a:endParaRPr>
          </a:p>
        </p:txBody>
      </p:sp>
      <p:sp>
        <p:nvSpPr>
          <p:cNvPr id="6" name="Rectangle 5">
            <a:extLst>
              <a:ext uri="{FF2B5EF4-FFF2-40B4-BE49-F238E27FC236}">
                <a16:creationId xmlns:a16="http://schemas.microsoft.com/office/drawing/2014/main" id="{404B2D89-EE88-42D7-ADFD-6D37057A44A1}"/>
              </a:ext>
            </a:extLst>
          </p:cNvPr>
          <p:cNvSpPr/>
          <p:nvPr/>
        </p:nvSpPr>
        <p:spPr>
          <a:xfrm>
            <a:off x="360783" y="6537976"/>
            <a:ext cx="5629470" cy="320024"/>
          </a:xfrm>
          <a:prstGeom prst="rect">
            <a:avLst/>
          </a:prstGeom>
        </p:spPr>
        <p:txBody>
          <a:bodyPr wrap="square">
            <a:spAutoFit/>
          </a:bodyPr>
          <a:lstStyle/>
          <a:p>
            <a:pPr algn="just">
              <a:lnSpc>
                <a:spcPct val="115000"/>
              </a:lnSpc>
              <a:spcBef>
                <a:spcPts val="1200"/>
              </a:spcBef>
            </a:pPr>
            <a:r>
              <a:rPr lang="en-US" sz="1400" dirty="0">
                <a:latin typeface="Times New Roman" panose="02020603050405020304" pitchFamily="18" charset="0"/>
                <a:ea typeface="Times New Roman" panose="02020603050405020304" pitchFamily="18" charset="0"/>
              </a:rPr>
              <a:t>Table. results of best fitted parameters for calibration</a:t>
            </a:r>
            <a:endParaRPr lang="fr-FR" sz="1400" dirty="0">
              <a:latin typeface="Arial" panose="020B0604020202020204" pitchFamily="34" charset="0"/>
              <a:ea typeface="Arial" panose="020B0604020202020204" pitchFamily="34" charset="0"/>
            </a:endParaRPr>
          </a:p>
        </p:txBody>
      </p:sp>
      <p:sp>
        <p:nvSpPr>
          <p:cNvPr id="7" name="TextBox 6">
            <a:extLst>
              <a:ext uri="{FF2B5EF4-FFF2-40B4-BE49-F238E27FC236}">
                <a16:creationId xmlns:a16="http://schemas.microsoft.com/office/drawing/2014/main" id="{5AB9397E-6E97-487B-9BE6-6C4CEEBD6375}"/>
              </a:ext>
            </a:extLst>
          </p:cNvPr>
          <p:cNvSpPr txBox="1"/>
          <p:nvPr/>
        </p:nvSpPr>
        <p:spPr>
          <a:xfrm>
            <a:off x="7465101" y="574778"/>
            <a:ext cx="4158862" cy="400110"/>
          </a:xfrm>
          <a:prstGeom prst="rect">
            <a:avLst/>
          </a:prstGeom>
          <a:noFill/>
        </p:spPr>
        <p:txBody>
          <a:bodyPr wrap="square" rtlCol="0">
            <a:spAutoFit/>
          </a:bodyPr>
          <a:lstStyle/>
          <a:p>
            <a:r>
              <a:rPr lang="en-US" sz="2000" dirty="0">
                <a:latin typeface="Times New Roman" panose="02020603050405020304" pitchFamily="18" charset="0"/>
                <a:cs typeface="Times New Roman" panose="02020603050405020304" pitchFamily="18" charset="0"/>
              </a:rPr>
              <a:t>Statistical Results</a:t>
            </a:r>
          </a:p>
        </p:txBody>
      </p:sp>
      <p:sp>
        <p:nvSpPr>
          <p:cNvPr id="9" name="Slide Number Placeholder 8">
            <a:extLst>
              <a:ext uri="{FF2B5EF4-FFF2-40B4-BE49-F238E27FC236}">
                <a16:creationId xmlns:a16="http://schemas.microsoft.com/office/drawing/2014/main" id="{42CACB80-1988-4707-AE4E-E5EBFA0B5A50}"/>
              </a:ext>
            </a:extLst>
          </p:cNvPr>
          <p:cNvSpPr>
            <a:spLocks noGrp="1"/>
          </p:cNvSpPr>
          <p:nvPr>
            <p:ph type="sldNum" sz="quarter" idx="12"/>
          </p:nvPr>
        </p:nvSpPr>
        <p:spPr/>
        <p:txBody>
          <a:bodyPr/>
          <a:lstStyle/>
          <a:p>
            <a:fld id="{7BA2DA26-EB90-4556-B774-71261717E071}" type="slidenum">
              <a:rPr lang="en-US" smtClean="0"/>
              <a:t>14</a:t>
            </a:fld>
            <a:endParaRPr lang="en-US"/>
          </a:p>
        </p:txBody>
      </p:sp>
      <p:pic>
        <p:nvPicPr>
          <p:cNvPr id="11" name="Audio 10">
            <a:hlinkClick r:id="" action="ppaction://media"/>
            <a:extLst>
              <a:ext uri="{FF2B5EF4-FFF2-40B4-BE49-F238E27FC236}">
                <a16:creationId xmlns:a16="http://schemas.microsoft.com/office/drawing/2014/main" id="{C13CE4DC-AB75-461F-AA1B-67F14256CF8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162542981"/>
      </p:ext>
    </p:extLst>
  </p:cSld>
  <p:clrMapOvr>
    <a:masterClrMapping/>
  </p:clrMapOvr>
  <mc:AlternateContent xmlns:mc="http://schemas.openxmlformats.org/markup-compatibility/2006" xmlns:p14="http://schemas.microsoft.com/office/powerpoint/2010/main">
    <mc:Choice Requires="p14">
      <p:transition spd="slow" p14:dur="2000" advTm="29849"/>
    </mc:Choice>
    <mc:Fallback xmlns="">
      <p:transition spd="slow" advTm="298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026A36-7A12-456E-AF8A-4BAD421C319A}"/>
              </a:ext>
            </a:extLst>
          </p:cNvPr>
          <p:cNvSpPr>
            <a:spLocks noGrp="1"/>
          </p:cNvSpPr>
          <p:nvPr>
            <p:ph type="title"/>
          </p:nvPr>
        </p:nvSpPr>
        <p:spPr>
          <a:xfrm>
            <a:off x="139326" y="610926"/>
            <a:ext cx="4435387" cy="567936"/>
          </a:xfrm>
          <a:noFill/>
          <a:ln>
            <a:noFill/>
          </a:ln>
        </p:spPr>
        <p:style>
          <a:lnRef idx="1">
            <a:schemeClr val="accent5"/>
          </a:lnRef>
          <a:fillRef idx="2">
            <a:schemeClr val="accent5"/>
          </a:fillRef>
          <a:effectRef idx="1">
            <a:schemeClr val="accent5"/>
          </a:effectRef>
          <a:fontRef idx="minor">
            <a:schemeClr val="dk1"/>
          </a:fontRef>
        </p:style>
        <p:txBody>
          <a:bodyPr>
            <a:normAutofit fontScale="90000"/>
          </a:bodyPr>
          <a:lstStyle/>
          <a:p>
            <a:r>
              <a:rPr lang="en-US" sz="3600" dirty="0"/>
              <a:t>Flood Frequency analysis</a:t>
            </a:r>
          </a:p>
        </p:txBody>
      </p:sp>
      <p:sp>
        <p:nvSpPr>
          <p:cNvPr id="10" name="Rectangle 9">
            <a:extLst>
              <a:ext uri="{FF2B5EF4-FFF2-40B4-BE49-F238E27FC236}">
                <a16:creationId xmlns:a16="http://schemas.microsoft.com/office/drawing/2014/main" id="{D52E6701-75FF-44D7-868F-319706D85CEF}"/>
              </a:ext>
            </a:extLst>
          </p:cNvPr>
          <p:cNvSpPr>
            <a:spLocks noChangeArrowheads="1"/>
          </p:cNvSpPr>
          <p:nvPr/>
        </p:nvSpPr>
        <p:spPr bwMode="auto">
          <a:xfrm>
            <a:off x="402209" y="4334314"/>
            <a:ext cx="223138" cy="5386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a:t>
            </a:r>
            <a:endParaRPr kumimoji="0" lang="fr-FR" altLang="en-US" sz="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en-US" sz="1800" b="0" i="0" u="none" strike="noStrike" cap="none" normalizeH="0" baseline="0" dirty="0">
              <a:ln>
                <a:noFill/>
              </a:ln>
              <a:solidFill>
                <a:schemeClr val="tx1"/>
              </a:solidFill>
              <a:effectLst/>
              <a:latin typeface="Arial" panose="020B0604020202020204" pitchFamily="34" charset="0"/>
            </a:endParaRPr>
          </a:p>
        </p:txBody>
      </p:sp>
      <p:graphicFrame>
        <p:nvGraphicFramePr>
          <p:cNvPr id="11" name="Object 10">
            <a:extLst>
              <a:ext uri="{FF2B5EF4-FFF2-40B4-BE49-F238E27FC236}">
                <a16:creationId xmlns:a16="http://schemas.microsoft.com/office/drawing/2014/main" id="{FC96E3CC-0062-4380-B452-D4A49E5B69DF}"/>
              </a:ext>
            </a:extLst>
          </p:cNvPr>
          <p:cNvGraphicFramePr>
            <a:graphicFrameLocks noChangeAspect="1"/>
          </p:cNvGraphicFramePr>
          <p:nvPr>
            <p:extLst>
              <p:ext uri="{D42A27DB-BD31-4B8C-83A1-F6EECF244321}">
                <p14:modId xmlns:p14="http://schemas.microsoft.com/office/powerpoint/2010/main" val="1779688391"/>
              </p:ext>
            </p:extLst>
          </p:nvPr>
        </p:nvGraphicFramePr>
        <p:xfrm>
          <a:off x="402209" y="4775846"/>
          <a:ext cx="2841625" cy="495300"/>
        </p:xfrm>
        <a:graphic>
          <a:graphicData uri="http://schemas.openxmlformats.org/presentationml/2006/ole">
            <mc:AlternateContent xmlns:mc="http://schemas.openxmlformats.org/markup-compatibility/2006">
              <mc:Choice xmlns:v="urn:schemas-microsoft-com:vml" Requires="v">
                <p:oleObj spid="_x0000_s4296" r:id="rId6" imgW="2844800" imgH="495300" progId="Equation.3">
                  <p:embed/>
                </p:oleObj>
              </mc:Choice>
              <mc:Fallback>
                <p:oleObj r:id="rId6" imgW="2844800" imgH="495300" progId="Equation.3">
                  <p:embed/>
                  <p:pic>
                    <p:nvPicPr>
                      <p:cNvPr id="0" name="Object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2209" y="4775846"/>
                        <a:ext cx="2841625" cy="495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 name="Rectangle 10">
            <a:extLst>
              <a:ext uri="{FF2B5EF4-FFF2-40B4-BE49-F238E27FC236}">
                <a16:creationId xmlns:a16="http://schemas.microsoft.com/office/drawing/2014/main" id="{17C96EA7-1715-4152-8DE3-8626FA118BF9}"/>
              </a:ext>
            </a:extLst>
          </p:cNvPr>
          <p:cNvSpPr>
            <a:spLocks noChangeArrowheads="1"/>
          </p:cNvSpPr>
          <p:nvPr/>
        </p:nvSpPr>
        <p:spPr bwMode="auto">
          <a:xfrm>
            <a:off x="252919" y="5570333"/>
            <a:ext cx="4208203"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Low" defTabSz="914400" rtl="0" eaLnBrk="0" fontAlgn="base" latinLnBrk="0" hangingPunct="0">
              <a:lnSpc>
                <a:spcPct val="100000"/>
              </a:lnSpc>
              <a:spcBef>
                <a:spcPct val="0"/>
              </a:spcBef>
              <a:spcAft>
                <a:spcPct val="0"/>
              </a:spcAft>
              <a:buClrTx/>
              <a:buSzTx/>
              <a:buFontTx/>
              <a:buNone/>
              <a:tabLst/>
            </a:pPr>
            <a:r>
              <a:rPr kumimoji="0" lang="fr-FR" altLang="en-US" sz="12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α</a:t>
            </a:r>
            <a:r>
              <a:rPr kumimoji="0" lang="en-US" altLang="en-US" sz="12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 shape parameter (</a:t>
            </a:r>
            <a:r>
              <a:rPr kumimoji="0" lang="fr-FR" altLang="en-US" sz="12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α</a:t>
            </a:r>
            <a:r>
              <a:rPr kumimoji="0" lang="en-US" altLang="en-US" sz="12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&gt; 0)</a:t>
            </a:r>
            <a:endParaRPr kumimoji="0" lang="fr-FR" altLang="en-US" sz="1200" b="0" i="0" u="none" strike="noStrike" cap="none" normalizeH="0" baseline="0" dirty="0">
              <a:ln>
                <a:noFill/>
              </a:ln>
              <a:solidFill>
                <a:schemeClr val="tx1"/>
              </a:solidFill>
              <a:effectLst/>
              <a:latin typeface="Arial" panose="020B0604020202020204" pitchFamily="34" charset="0"/>
            </a:endParaRPr>
          </a:p>
          <a:p>
            <a:pPr marL="0" marR="0" lvl="0" indent="0" algn="justLow" defTabSz="914400" rtl="0" eaLnBrk="0" fontAlgn="base" latinLnBrk="0" hangingPunct="0">
              <a:lnSpc>
                <a:spcPct val="100000"/>
              </a:lnSpc>
              <a:spcBef>
                <a:spcPct val="0"/>
              </a:spcBef>
              <a:spcAft>
                <a:spcPct val="0"/>
              </a:spcAft>
              <a:buClrTx/>
              <a:buSzTx/>
              <a:buFontTx/>
              <a:buNone/>
              <a:tabLst/>
            </a:pPr>
            <a:r>
              <a:rPr kumimoji="0" lang="fr-FR" altLang="en-US" sz="1200" b="0" i="0" u="none" strike="noStrike" cap="none" normalizeH="0" baseline="0" dirty="0">
                <a:ln>
                  <a:noFill/>
                </a:ln>
                <a:solidFill>
                  <a:schemeClr val="tx1"/>
                </a:solidFill>
                <a:effectLst/>
                <a:latin typeface="Arial" panose="020B0604020202020204" pitchFamily="34" charset="0"/>
                <a:ea typeface="Cardo"/>
                <a:cs typeface="Cardo"/>
              </a:rPr>
              <a:t>β</a:t>
            </a:r>
            <a:r>
              <a:rPr kumimoji="0" lang="en-US" altLang="en-US" sz="1200" b="0" i="0" u="none" strike="noStrike" cap="none" normalizeH="0" baseline="0" dirty="0">
                <a:ln>
                  <a:noFill/>
                </a:ln>
                <a:solidFill>
                  <a:schemeClr val="tx1"/>
                </a:solidFill>
                <a:effectLst/>
                <a:latin typeface="Arial" panose="020B0604020202020204" pitchFamily="34" charset="0"/>
                <a:ea typeface="Cardo"/>
                <a:cs typeface="Cardo"/>
              </a:rPr>
              <a:t> = scale parameter (</a:t>
            </a:r>
            <a:r>
              <a:rPr kumimoji="0" lang="fr-FR" altLang="en-US" sz="1200" b="0" i="0" u="none" strike="noStrike" cap="none" normalizeH="0" baseline="0" dirty="0">
                <a:ln>
                  <a:noFill/>
                </a:ln>
                <a:solidFill>
                  <a:schemeClr val="tx1"/>
                </a:solidFill>
                <a:effectLst/>
                <a:latin typeface="Arial" panose="020B0604020202020204" pitchFamily="34" charset="0"/>
                <a:ea typeface="Cardo"/>
                <a:cs typeface="Cardo"/>
              </a:rPr>
              <a:t>β</a:t>
            </a:r>
            <a:r>
              <a:rPr kumimoji="0" lang="en-US" altLang="en-US" sz="1200" b="0" i="0" u="none" strike="noStrike" cap="none" normalizeH="0" baseline="0" dirty="0">
                <a:ln>
                  <a:noFill/>
                </a:ln>
                <a:solidFill>
                  <a:schemeClr val="tx1"/>
                </a:solidFill>
                <a:effectLst/>
                <a:latin typeface="Arial" panose="020B0604020202020204" pitchFamily="34" charset="0"/>
                <a:ea typeface="Cardo"/>
                <a:cs typeface="Cardo"/>
              </a:rPr>
              <a:t> ≠ 0)</a:t>
            </a:r>
            <a:endParaRPr kumimoji="0" lang="fr-FR" altLang="en-US" sz="1200" b="0" i="0" u="none" strike="noStrike" cap="none" normalizeH="0" baseline="0" dirty="0">
              <a:ln>
                <a:noFill/>
              </a:ln>
              <a:solidFill>
                <a:schemeClr val="tx1"/>
              </a:solidFill>
              <a:effectLst/>
              <a:latin typeface="Arial" panose="020B0604020202020204" pitchFamily="34" charset="0"/>
            </a:endParaRPr>
          </a:p>
          <a:p>
            <a:pPr marL="0" marR="0" lvl="0" indent="0" algn="justLow" defTabSz="914400" rtl="0" eaLnBrk="0" fontAlgn="base" latinLnBrk="0" hangingPunct="0">
              <a:lnSpc>
                <a:spcPct val="100000"/>
              </a:lnSpc>
              <a:spcBef>
                <a:spcPct val="0"/>
              </a:spcBef>
              <a:spcAft>
                <a:spcPct val="0"/>
              </a:spcAft>
              <a:buClrTx/>
              <a:buSzTx/>
              <a:buFontTx/>
              <a:buNone/>
              <a:tabLst/>
            </a:pPr>
            <a:r>
              <a:rPr kumimoji="0" lang="fr-FR" altLang="en-US" sz="12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γ</a:t>
            </a:r>
            <a:r>
              <a:rPr kumimoji="0" lang="en-US" altLang="en-US" sz="12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 location parameter</a:t>
            </a:r>
            <a:endParaRPr kumimoji="0" lang="fr-FR" altLang="en-US" sz="1200" b="0" i="0" u="none" strike="noStrike" cap="none" normalizeH="0" baseline="0" dirty="0">
              <a:ln>
                <a:noFill/>
              </a:ln>
              <a:solidFill>
                <a:schemeClr val="tx1"/>
              </a:solidFill>
              <a:effectLst/>
              <a:latin typeface="Arial" panose="020B0604020202020204" pitchFamily="34" charset="0"/>
            </a:endParaRPr>
          </a:p>
          <a:p>
            <a:pPr marL="0" marR="0" lvl="0" indent="0" algn="justLow" defTabSz="914400" rtl="0" eaLnBrk="0" fontAlgn="base" latinLnBrk="0" hangingPunct="0">
              <a:lnSpc>
                <a:spcPct val="100000"/>
              </a:lnSpc>
              <a:spcBef>
                <a:spcPct val="0"/>
              </a:spcBef>
              <a:spcAft>
                <a:spcPct val="0"/>
              </a:spcAft>
              <a:buClrTx/>
              <a:buSzTx/>
              <a:buFontTx/>
              <a:buNone/>
              <a:tabLst/>
            </a:pPr>
            <a:r>
              <a:rPr kumimoji="0" lang="fr-FR" altLang="en-US" sz="12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Γ</a:t>
            </a:r>
            <a:r>
              <a:rPr kumimoji="0" lang="en-US" altLang="en-US" sz="12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a:t>
            </a:r>
            <a:r>
              <a:rPr kumimoji="0" lang="fr-FR" altLang="en-US" sz="12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β</a:t>
            </a:r>
            <a:r>
              <a:rPr kumimoji="0" lang="en-US" altLang="en-US" sz="12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=The Gamma distribution function for the parameter </a:t>
            </a:r>
            <a:r>
              <a:rPr kumimoji="0" lang="fr-FR" altLang="en-US" sz="12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β</a:t>
            </a:r>
            <a:r>
              <a:rPr kumimoji="0" lang="en-US" altLang="en-US" sz="12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a:t>
            </a:r>
            <a:endParaRPr kumimoji="0" lang="en-US" altLang="en-US" sz="1200" b="0" i="0" u="none" strike="noStrike" cap="none" normalizeH="0" baseline="0" dirty="0">
              <a:ln>
                <a:noFill/>
              </a:ln>
              <a:solidFill>
                <a:schemeClr val="tx1"/>
              </a:solidFill>
              <a:effectLst/>
              <a:latin typeface="Arial" panose="020B0604020202020204" pitchFamily="34" charset="0"/>
            </a:endParaRPr>
          </a:p>
        </p:txBody>
      </p:sp>
      <p:sp>
        <p:nvSpPr>
          <p:cNvPr id="13" name="Rectangle 12">
            <a:extLst>
              <a:ext uri="{FF2B5EF4-FFF2-40B4-BE49-F238E27FC236}">
                <a16:creationId xmlns:a16="http://schemas.microsoft.com/office/drawing/2014/main" id="{DDA6A319-033B-4ECE-BE13-C956D5CECEEF}"/>
              </a:ext>
            </a:extLst>
          </p:cNvPr>
          <p:cNvSpPr>
            <a:spLocks noChangeArrowheads="1"/>
          </p:cNvSpPr>
          <p:nvPr/>
        </p:nvSpPr>
        <p:spPr bwMode="auto">
          <a:xfrm>
            <a:off x="4981035" y="4370429"/>
            <a:ext cx="12192000"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Low"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aphicFrame>
        <p:nvGraphicFramePr>
          <p:cNvPr id="14" name="Object 13">
            <a:extLst>
              <a:ext uri="{FF2B5EF4-FFF2-40B4-BE49-F238E27FC236}">
                <a16:creationId xmlns:a16="http://schemas.microsoft.com/office/drawing/2014/main" id="{4CF3F91C-9C02-4C71-B357-875D37EA9AB6}"/>
              </a:ext>
            </a:extLst>
          </p:cNvPr>
          <p:cNvGraphicFramePr>
            <a:graphicFrameLocks noChangeAspect="1"/>
          </p:cNvGraphicFramePr>
          <p:nvPr>
            <p:extLst>
              <p:ext uri="{D42A27DB-BD31-4B8C-83A1-F6EECF244321}">
                <p14:modId xmlns:p14="http://schemas.microsoft.com/office/powerpoint/2010/main" val="1678362792"/>
              </p:ext>
            </p:extLst>
          </p:nvPr>
        </p:nvGraphicFramePr>
        <p:xfrm>
          <a:off x="4854575" y="4724372"/>
          <a:ext cx="2316163" cy="555625"/>
        </p:xfrm>
        <a:graphic>
          <a:graphicData uri="http://schemas.openxmlformats.org/presentationml/2006/ole">
            <mc:AlternateContent xmlns:mc="http://schemas.openxmlformats.org/markup-compatibility/2006">
              <mc:Choice xmlns:v="urn:schemas-microsoft-com:vml" Requires="v">
                <p:oleObj spid="_x0000_s4297" r:id="rId8" imgW="2311400" imgH="558800" progId="Equation.3">
                  <p:embed/>
                </p:oleObj>
              </mc:Choice>
              <mc:Fallback>
                <p:oleObj r:id="rId8" imgW="2311400" imgH="558800" progId="Equation.3">
                  <p:embed/>
                  <p:pic>
                    <p:nvPicPr>
                      <p:cNvPr id="0" name="Object 1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54575" y="4724372"/>
                        <a:ext cx="2316163" cy="5556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5" name="Rectangle 13">
            <a:extLst>
              <a:ext uri="{FF2B5EF4-FFF2-40B4-BE49-F238E27FC236}">
                <a16:creationId xmlns:a16="http://schemas.microsoft.com/office/drawing/2014/main" id="{6E4F26D6-6377-4E8E-A82C-60B768087562}"/>
              </a:ext>
            </a:extLst>
          </p:cNvPr>
          <p:cNvSpPr>
            <a:spLocks noChangeArrowheads="1"/>
          </p:cNvSpPr>
          <p:nvPr/>
        </p:nvSpPr>
        <p:spPr bwMode="auto">
          <a:xfrm>
            <a:off x="4758467" y="5389982"/>
            <a:ext cx="2294218"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Low" defTabSz="914400" rtl="0" eaLnBrk="0" fontAlgn="base" latinLnBrk="0" hangingPunct="0">
              <a:lnSpc>
                <a:spcPct val="100000"/>
              </a:lnSpc>
              <a:spcBef>
                <a:spcPct val="0"/>
              </a:spcBef>
              <a:spcAft>
                <a:spcPct val="0"/>
              </a:spcAft>
              <a:buClrTx/>
              <a:buSzTx/>
              <a:buFontTx/>
              <a:buNone/>
              <a:tabLst/>
            </a:pPr>
            <a:r>
              <a:rPr kumimoji="0" lang="fr-FR" altLang="en-US" sz="1100" b="0" i="0" u="none" strike="noStrike" cap="none" normalizeH="0" baseline="0" dirty="0">
                <a:ln>
                  <a:noFill/>
                </a:ln>
                <a:solidFill>
                  <a:schemeClr val="tx1"/>
                </a:solidFill>
                <a:effectLst/>
                <a:latin typeface="Arial" panose="020B0604020202020204" pitchFamily="34" charset="0"/>
                <a:ea typeface="Cardo" charset="0"/>
                <a:cs typeface="Cardo" charset="0"/>
              </a:rPr>
              <a:t>μ</a:t>
            </a:r>
            <a:r>
              <a:rPr kumimoji="0" lang="en-US" altLang="en-US" sz="1100" b="0" i="0" u="none" strike="noStrike" cap="none" normalizeH="0" baseline="0" dirty="0">
                <a:ln>
                  <a:noFill/>
                </a:ln>
                <a:solidFill>
                  <a:schemeClr val="tx1"/>
                </a:solidFill>
                <a:effectLst/>
                <a:latin typeface="Arial" panose="020B0604020202020204" pitchFamily="34" charset="0"/>
                <a:ea typeface="Cardo" charset="0"/>
                <a:cs typeface="Cardo" charset="0"/>
              </a:rPr>
              <a:t> = shape parameter (−∞ &lt; </a:t>
            </a:r>
            <a:r>
              <a:rPr kumimoji="0" lang="fr-FR" altLang="en-US" sz="1100" b="0" i="0" u="none" strike="noStrike" cap="none" normalizeH="0" baseline="0" dirty="0">
                <a:ln>
                  <a:noFill/>
                </a:ln>
                <a:solidFill>
                  <a:schemeClr val="tx1"/>
                </a:solidFill>
                <a:effectLst/>
                <a:latin typeface="Arial" panose="020B0604020202020204" pitchFamily="34" charset="0"/>
                <a:ea typeface="Cardo" charset="0"/>
                <a:cs typeface="Cardo" charset="0"/>
              </a:rPr>
              <a:t>α</a:t>
            </a:r>
            <a:r>
              <a:rPr kumimoji="0" lang="en-US" altLang="en-US" sz="1100" b="0" i="0" u="none" strike="noStrike" cap="none" normalizeH="0" baseline="0" dirty="0">
                <a:ln>
                  <a:noFill/>
                </a:ln>
                <a:solidFill>
                  <a:schemeClr val="tx1"/>
                </a:solidFill>
                <a:effectLst/>
                <a:latin typeface="Arial" panose="020B0604020202020204" pitchFamily="34" charset="0"/>
                <a:ea typeface="Cardo" charset="0"/>
                <a:cs typeface="Cardo" charset="0"/>
              </a:rPr>
              <a:t> &lt; ∞)</a:t>
            </a:r>
            <a:endParaRPr kumimoji="0" lang="fr-FR" altLang="en-US" sz="1100" b="0" i="0" u="none" strike="noStrike" cap="none" normalizeH="0" baseline="0" dirty="0">
              <a:ln>
                <a:noFill/>
              </a:ln>
              <a:solidFill>
                <a:schemeClr val="tx1"/>
              </a:solidFill>
              <a:effectLst/>
              <a:latin typeface="Arial" panose="020B0604020202020204" pitchFamily="34" charset="0"/>
            </a:endParaRPr>
          </a:p>
          <a:p>
            <a:pPr marL="0" marR="0" lvl="0" indent="0" algn="justLow" defTabSz="914400" rtl="0" eaLnBrk="0" fontAlgn="base" latinLnBrk="0" hangingPunct="0">
              <a:lnSpc>
                <a:spcPct val="100000"/>
              </a:lnSpc>
              <a:spcBef>
                <a:spcPct val="0"/>
              </a:spcBef>
              <a:spcAft>
                <a:spcPct val="0"/>
              </a:spcAft>
              <a:buClrTx/>
              <a:buSzTx/>
              <a:buFontTx/>
              <a:buNone/>
              <a:tabLst/>
            </a:pPr>
            <a:r>
              <a:rPr kumimoji="0" lang="fr-FR" altLang="en-US" sz="11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σ</a:t>
            </a:r>
            <a:r>
              <a:rPr kumimoji="0" lang="en-US" altLang="en-US" sz="11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  scale parameter (</a:t>
            </a:r>
            <a:r>
              <a:rPr kumimoji="0" lang="fr-FR" altLang="en-US" sz="11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β</a:t>
            </a:r>
            <a:r>
              <a:rPr kumimoji="0" lang="en-US" altLang="en-US" sz="11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&gt; 0)</a:t>
            </a:r>
            <a:endParaRPr kumimoji="0" lang="en-US" altLang="en-US" sz="1100" b="0" i="0" u="none" strike="noStrike" cap="none" normalizeH="0" baseline="0" dirty="0">
              <a:ln>
                <a:noFill/>
              </a:ln>
              <a:solidFill>
                <a:schemeClr val="tx1"/>
              </a:solidFill>
              <a:effectLst/>
              <a:latin typeface="Arial" panose="020B0604020202020204" pitchFamily="34" charset="0"/>
            </a:endParaRPr>
          </a:p>
        </p:txBody>
      </p:sp>
      <p:sp>
        <p:nvSpPr>
          <p:cNvPr id="16" name="Rectangle 15">
            <a:extLst>
              <a:ext uri="{FF2B5EF4-FFF2-40B4-BE49-F238E27FC236}">
                <a16:creationId xmlns:a16="http://schemas.microsoft.com/office/drawing/2014/main" id="{75DA4469-4414-405D-8B04-171CB7517889}"/>
              </a:ext>
            </a:extLst>
          </p:cNvPr>
          <p:cNvSpPr>
            <a:spLocks noChangeArrowheads="1"/>
          </p:cNvSpPr>
          <p:nvPr/>
        </p:nvSpPr>
        <p:spPr bwMode="auto">
          <a:xfrm>
            <a:off x="8012312" y="4261626"/>
            <a:ext cx="3560398"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Low"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Generalized Extreme Value Distribution (GEV) (3)</a:t>
            </a:r>
            <a:endParaRPr kumimoji="0" lang="fr-FR" altLang="en-US" sz="900" b="0" i="0" u="none" strike="noStrike" cap="none" normalizeH="0" baseline="0" dirty="0">
              <a:ln>
                <a:noFill/>
              </a:ln>
              <a:solidFill>
                <a:schemeClr val="tx1"/>
              </a:solidFill>
              <a:effectLst/>
              <a:latin typeface="Arial" panose="020B0604020202020204" pitchFamily="34" charset="0"/>
            </a:endParaRPr>
          </a:p>
          <a:p>
            <a:pPr marL="0" marR="0" lvl="0" indent="0" algn="justLow"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aphicFrame>
        <p:nvGraphicFramePr>
          <p:cNvPr id="17" name="Object 16">
            <a:extLst>
              <a:ext uri="{FF2B5EF4-FFF2-40B4-BE49-F238E27FC236}">
                <a16:creationId xmlns:a16="http://schemas.microsoft.com/office/drawing/2014/main" id="{EF4A304A-8B9B-47CC-9076-8E08538ACCA0}"/>
              </a:ext>
            </a:extLst>
          </p:cNvPr>
          <p:cNvGraphicFramePr>
            <a:graphicFrameLocks noChangeAspect="1"/>
          </p:cNvGraphicFramePr>
          <p:nvPr>
            <p:extLst>
              <p:ext uri="{D42A27DB-BD31-4B8C-83A1-F6EECF244321}">
                <p14:modId xmlns:p14="http://schemas.microsoft.com/office/powerpoint/2010/main" val="2496513404"/>
              </p:ext>
            </p:extLst>
          </p:nvPr>
        </p:nvGraphicFramePr>
        <p:xfrm>
          <a:off x="8229600" y="4701999"/>
          <a:ext cx="2720975" cy="511175"/>
        </p:xfrm>
        <a:graphic>
          <a:graphicData uri="http://schemas.openxmlformats.org/presentationml/2006/ole">
            <mc:AlternateContent xmlns:mc="http://schemas.openxmlformats.org/markup-compatibility/2006">
              <mc:Choice xmlns:v="urn:schemas-microsoft-com:vml" Requires="v">
                <p:oleObj spid="_x0000_s4298" r:id="rId10" imgW="2717800" imgH="508000" progId="Equation.3">
                  <p:embed/>
                </p:oleObj>
              </mc:Choice>
              <mc:Fallback>
                <p:oleObj r:id="rId10" imgW="2717800" imgH="508000" progId="Equation.3">
                  <p:embed/>
                  <p:pic>
                    <p:nvPicPr>
                      <p:cNvPr id="0" name="Object 1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229600" y="4701999"/>
                        <a:ext cx="2720975" cy="5111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8" name="Rectangle 16">
            <a:extLst>
              <a:ext uri="{FF2B5EF4-FFF2-40B4-BE49-F238E27FC236}">
                <a16:creationId xmlns:a16="http://schemas.microsoft.com/office/drawing/2014/main" id="{85B5C305-BF1B-4ABB-AC1B-2B2C7D5029ED}"/>
              </a:ext>
            </a:extLst>
          </p:cNvPr>
          <p:cNvSpPr>
            <a:spLocks noChangeArrowheads="1"/>
          </p:cNvSpPr>
          <p:nvPr/>
        </p:nvSpPr>
        <p:spPr bwMode="auto">
          <a:xfrm>
            <a:off x="8217263" y="5387052"/>
            <a:ext cx="1856598" cy="600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en-US" sz="11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σ</a:t>
            </a:r>
            <a:r>
              <a:rPr kumimoji="0" lang="en-US" altLang="en-US" sz="11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 scale parameter (</a:t>
            </a:r>
            <a:r>
              <a:rPr kumimoji="0" lang="fr-FR" altLang="en-US" sz="11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σ</a:t>
            </a:r>
            <a:r>
              <a:rPr kumimoji="0" lang="en-US" altLang="en-US" sz="11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&gt; 0)</a:t>
            </a:r>
            <a:endParaRPr kumimoji="0" lang="fr-FR" altLang="en-US" sz="11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k = shape parameter</a:t>
            </a:r>
            <a:endParaRPr kumimoji="0" lang="fr-FR" altLang="en-US" sz="11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en-US" sz="11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μ</a:t>
            </a:r>
            <a:r>
              <a:rPr kumimoji="0" lang="en-US" altLang="en-US" sz="11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 location parameter</a:t>
            </a:r>
            <a:r>
              <a:rPr kumimoji="0" lang="fr-FR" altLang="en-US" sz="1100" b="0" i="0" u="none" strike="noStrike" cap="none" normalizeH="0" baseline="0" dirty="0">
                <a:ln>
                  <a:noFill/>
                </a:ln>
                <a:solidFill>
                  <a:schemeClr val="tx1"/>
                </a:solidFill>
                <a:effectLst/>
                <a:latin typeface="Arial" panose="020B0604020202020204" pitchFamily="34" charset="0"/>
              </a:rPr>
              <a:t> </a:t>
            </a:r>
          </a:p>
        </p:txBody>
      </p:sp>
      <p:sp>
        <p:nvSpPr>
          <p:cNvPr id="19" name="Rectangle 18">
            <a:extLst>
              <a:ext uri="{FF2B5EF4-FFF2-40B4-BE49-F238E27FC236}">
                <a16:creationId xmlns:a16="http://schemas.microsoft.com/office/drawing/2014/main" id="{A03D0D90-BD31-491E-9353-7EA83A88E4B8}"/>
              </a:ext>
            </a:extLst>
          </p:cNvPr>
          <p:cNvSpPr/>
          <p:nvPr/>
        </p:nvSpPr>
        <p:spPr>
          <a:xfrm>
            <a:off x="402209" y="1992354"/>
            <a:ext cx="8501974" cy="757130"/>
          </a:xfrm>
          <a:prstGeom prst="rect">
            <a:avLst/>
          </a:prstGeom>
        </p:spPr>
        <p:txBody>
          <a:bodyPr wrap="square">
            <a:spAutoFit/>
          </a:bodyPr>
          <a:lstStyle/>
          <a:p>
            <a:pPr marL="457200" indent="-457200">
              <a:lnSpc>
                <a:spcPct val="80000"/>
              </a:lnSpc>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Extreme events : Floods or Droughts</a:t>
            </a:r>
          </a:p>
          <a:p>
            <a:pPr lvl="1">
              <a:lnSpc>
                <a:spcPct val="80000"/>
              </a:lnSpc>
            </a:pPr>
            <a:endParaRPr lang="en-US" dirty="0">
              <a:latin typeface="Times New Roman" panose="02020603050405020304" pitchFamily="18" charset="0"/>
              <a:cs typeface="Times New Roman" panose="02020603050405020304" pitchFamily="18" charset="0"/>
            </a:endParaRPr>
          </a:p>
          <a:p>
            <a:pPr marL="457200" indent="-457200">
              <a:lnSpc>
                <a:spcPct val="80000"/>
              </a:lnSpc>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Magnitude of extreme events is related to their frequency of occurrence.</a:t>
            </a:r>
          </a:p>
        </p:txBody>
      </p:sp>
      <p:sp>
        <p:nvSpPr>
          <p:cNvPr id="25" name="Rectangle 24">
            <a:extLst>
              <a:ext uri="{FF2B5EF4-FFF2-40B4-BE49-F238E27FC236}">
                <a16:creationId xmlns:a16="http://schemas.microsoft.com/office/drawing/2014/main" id="{26B988D2-7617-463C-8476-4EB7829038EB}"/>
              </a:ext>
            </a:extLst>
          </p:cNvPr>
          <p:cNvSpPr/>
          <p:nvPr/>
        </p:nvSpPr>
        <p:spPr>
          <a:xfrm>
            <a:off x="402209" y="4234286"/>
            <a:ext cx="1269899" cy="276999"/>
          </a:xfrm>
          <a:prstGeom prst="rect">
            <a:avLst/>
          </a:prstGeom>
        </p:spPr>
        <p:txBody>
          <a:bodyPr wrap="none">
            <a:spAutoFit/>
          </a:bodyPr>
          <a:lstStyle/>
          <a:p>
            <a:pPr lvl="0">
              <a:defRPr/>
            </a:pPr>
            <a:r>
              <a:rPr lang="en-US" altLang="en-US" sz="1200" dirty="0">
                <a:latin typeface="Arial" panose="020B0604020202020204" pitchFamily="34" charset="0"/>
              </a:rPr>
              <a:t>Log Pearson III </a:t>
            </a:r>
            <a:endParaRPr lang="fr-FR" altLang="en-US" sz="1200" dirty="0">
              <a:latin typeface="Arial" panose="020B0604020202020204" pitchFamily="34" charset="0"/>
            </a:endParaRPr>
          </a:p>
        </p:txBody>
      </p:sp>
      <p:sp>
        <p:nvSpPr>
          <p:cNvPr id="26" name="Rectangle 25">
            <a:extLst>
              <a:ext uri="{FF2B5EF4-FFF2-40B4-BE49-F238E27FC236}">
                <a16:creationId xmlns:a16="http://schemas.microsoft.com/office/drawing/2014/main" id="{79F98F2C-5C81-46B4-8EFD-86462CF726C3}"/>
              </a:ext>
            </a:extLst>
          </p:cNvPr>
          <p:cNvSpPr>
            <a:spLocks noChangeArrowheads="1"/>
          </p:cNvSpPr>
          <p:nvPr/>
        </p:nvSpPr>
        <p:spPr bwMode="auto">
          <a:xfrm>
            <a:off x="4758467" y="3969496"/>
            <a:ext cx="12192000"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US" dirty="0"/>
              <a:t> </a:t>
            </a:r>
            <a:endParaRPr lang="fr-FR" dirty="0"/>
          </a:p>
          <a:p>
            <a:r>
              <a:rPr lang="en-US" sz="1200" dirty="0">
                <a:latin typeface="Arial" panose="020B0604020202020204" pitchFamily="34" charset="0"/>
              </a:rPr>
              <a:t>Gumbel (EV I)</a:t>
            </a:r>
            <a:endParaRPr lang="en-US" altLang="en-US" sz="1200" dirty="0">
              <a:latin typeface="Arial" panose="020B0604020202020204" pitchFamily="34" charset="0"/>
            </a:endParaRPr>
          </a:p>
        </p:txBody>
      </p:sp>
      <p:sp>
        <p:nvSpPr>
          <p:cNvPr id="27" name="Rectangle 26">
            <a:extLst>
              <a:ext uri="{FF2B5EF4-FFF2-40B4-BE49-F238E27FC236}">
                <a16:creationId xmlns:a16="http://schemas.microsoft.com/office/drawing/2014/main" id="{DB3A4F6F-76D5-4D45-B7C1-32574C079BED}"/>
              </a:ext>
            </a:extLst>
          </p:cNvPr>
          <p:cNvSpPr/>
          <p:nvPr/>
        </p:nvSpPr>
        <p:spPr>
          <a:xfrm>
            <a:off x="797668" y="3086185"/>
            <a:ext cx="11186808" cy="923330"/>
          </a:xfrm>
          <a:prstGeom prst="rect">
            <a:avLst/>
          </a:prstGeom>
        </p:spPr>
        <p:txBody>
          <a:bodyPr wrap="square">
            <a:spAutoFit/>
          </a:bodyPr>
          <a:lstStyle/>
          <a:p>
            <a:r>
              <a:rPr lang="en-US" dirty="0">
                <a:latin typeface="Times New Roman" panose="02020603050405020304" pitchFamily="18" charset="0"/>
                <a:ea typeface="Times New Roman" panose="02020603050405020304" pitchFamily="18" charset="0"/>
              </a:rPr>
              <a:t>50 years of annual discharge (m3 /s) (1966 to 2016) were used for deriving the flood frequency curve by applying the commonly used probability distribution functions which are the Gumbel Distribution (EV), Log Pearson Type 3 and Generalized Extreme Value Distribution (GEV). </a:t>
            </a:r>
            <a:endParaRPr lang="en-US" dirty="0"/>
          </a:p>
        </p:txBody>
      </p:sp>
      <p:sp>
        <p:nvSpPr>
          <p:cNvPr id="29" name="Slide Number Placeholder 28">
            <a:extLst>
              <a:ext uri="{FF2B5EF4-FFF2-40B4-BE49-F238E27FC236}">
                <a16:creationId xmlns:a16="http://schemas.microsoft.com/office/drawing/2014/main" id="{DD32A730-5868-42DC-B40D-DF5DD16528D3}"/>
              </a:ext>
            </a:extLst>
          </p:cNvPr>
          <p:cNvSpPr>
            <a:spLocks noGrp="1"/>
          </p:cNvSpPr>
          <p:nvPr>
            <p:ph type="sldNum" sz="quarter" idx="12"/>
          </p:nvPr>
        </p:nvSpPr>
        <p:spPr/>
        <p:txBody>
          <a:bodyPr/>
          <a:lstStyle/>
          <a:p>
            <a:fld id="{7BA2DA26-EB90-4556-B774-71261717E071}" type="slidenum">
              <a:rPr lang="en-US" smtClean="0"/>
              <a:t>15</a:t>
            </a:fld>
            <a:endParaRPr lang="en-US"/>
          </a:p>
        </p:txBody>
      </p:sp>
      <p:pic>
        <p:nvPicPr>
          <p:cNvPr id="31" name="Audio 30">
            <a:hlinkClick r:id="" action="ppaction://media"/>
            <a:extLst>
              <a:ext uri="{FF2B5EF4-FFF2-40B4-BE49-F238E27FC236}">
                <a16:creationId xmlns:a16="http://schemas.microsoft.com/office/drawing/2014/main" id="{705EFD82-DCA6-4EE7-BABC-1B895E42F56B}"/>
              </a:ext>
            </a:extLst>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830418253"/>
      </p:ext>
    </p:extLst>
  </p:cSld>
  <p:clrMapOvr>
    <a:masterClrMapping/>
  </p:clrMapOvr>
  <mc:AlternateContent xmlns:mc="http://schemas.openxmlformats.org/markup-compatibility/2006" xmlns:p14="http://schemas.microsoft.com/office/powerpoint/2010/main">
    <mc:Choice Requires="p14">
      <p:transition spd="slow" p14:dur="2000" advTm="38462"/>
    </mc:Choice>
    <mc:Fallback xmlns="">
      <p:transition spd="slow" advTm="384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1"/>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9.png">
            <a:extLst>
              <a:ext uri="{FF2B5EF4-FFF2-40B4-BE49-F238E27FC236}">
                <a16:creationId xmlns:a16="http://schemas.microsoft.com/office/drawing/2014/main" id="{4B6D0B00-1ED0-48BD-A0A1-8B84C9DEE196}"/>
              </a:ext>
            </a:extLst>
          </p:cNvPr>
          <p:cNvPicPr/>
          <p:nvPr/>
        </p:nvPicPr>
        <p:blipFill>
          <a:blip r:embed="rId4"/>
          <a:srcRect/>
          <a:stretch>
            <a:fillRect/>
          </a:stretch>
        </p:blipFill>
        <p:spPr>
          <a:xfrm>
            <a:off x="0" y="1556"/>
            <a:ext cx="6288834" cy="2889509"/>
          </a:xfrm>
          <a:prstGeom prst="rect">
            <a:avLst/>
          </a:prstGeom>
          <a:ln/>
        </p:spPr>
      </p:pic>
      <p:pic>
        <p:nvPicPr>
          <p:cNvPr id="5" name="image10.png">
            <a:extLst>
              <a:ext uri="{FF2B5EF4-FFF2-40B4-BE49-F238E27FC236}">
                <a16:creationId xmlns:a16="http://schemas.microsoft.com/office/drawing/2014/main" id="{71164ED6-D2A3-407E-8773-57DB5CE2E2F2}"/>
              </a:ext>
            </a:extLst>
          </p:cNvPr>
          <p:cNvPicPr/>
          <p:nvPr/>
        </p:nvPicPr>
        <p:blipFill>
          <a:blip r:embed="rId5"/>
          <a:srcRect/>
          <a:stretch>
            <a:fillRect/>
          </a:stretch>
        </p:blipFill>
        <p:spPr>
          <a:xfrm>
            <a:off x="-1" y="3378142"/>
            <a:ext cx="6288834" cy="2889509"/>
          </a:xfrm>
          <a:prstGeom prst="rect">
            <a:avLst/>
          </a:prstGeom>
          <a:ln/>
        </p:spPr>
      </p:pic>
      <p:pic>
        <p:nvPicPr>
          <p:cNvPr id="6" name="image1.png">
            <a:extLst>
              <a:ext uri="{FF2B5EF4-FFF2-40B4-BE49-F238E27FC236}">
                <a16:creationId xmlns:a16="http://schemas.microsoft.com/office/drawing/2014/main" id="{E707225D-4916-4CD8-9C93-65FCCDC32D35}"/>
              </a:ext>
            </a:extLst>
          </p:cNvPr>
          <p:cNvPicPr/>
          <p:nvPr/>
        </p:nvPicPr>
        <p:blipFill>
          <a:blip r:embed="rId6"/>
          <a:srcRect/>
          <a:stretch>
            <a:fillRect/>
          </a:stretch>
        </p:blipFill>
        <p:spPr>
          <a:xfrm>
            <a:off x="6374362" y="3378142"/>
            <a:ext cx="5800531" cy="2889509"/>
          </a:xfrm>
          <a:prstGeom prst="rect">
            <a:avLst/>
          </a:prstGeom>
          <a:ln/>
        </p:spPr>
      </p:pic>
      <p:graphicFrame>
        <p:nvGraphicFramePr>
          <p:cNvPr id="7" name="Table 6">
            <a:extLst>
              <a:ext uri="{FF2B5EF4-FFF2-40B4-BE49-F238E27FC236}">
                <a16:creationId xmlns:a16="http://schemas.microsoft.com/office/drawing/2014/main" id="{C6C94569-27B3-4CDB-8987-5B9CF10CB28B}"/>
              </a:ext>
            </a:extLst>
          </p:cNvPr>
          <p:cNvGraphicFramePr>
            <a:graphicFrameLocks noGrp="1"/>
          </p:cNvGraphicFramePr>
          <p:nvPr>
            <p:extLst>
              <p:ext uri="{D42A27DB-BD31-4B8C-83A1-F6EECF244321}">
                <p14:modId xmlns:p14="http://schemas.microsoft.com/office/powerpoint/2010/main" val="3339238981"/>
              </p:ext>
            </p:extLst>
          </p:nvPr>
        </p:nvGraphicFramePr>
        <p:xfrm>
          <a:off x="6606072" y="335902"/>
          <a:ext cx="5337112" cy="2220818"/>
        </p:xfrm>
        <a:graphic>
          <a:graphicData uri="http://schemas.openxmlformats.org/drawingml/2006/table">
            <a:tbl>
              <a:tblPr bandRow="1">
                <a:tableStyleId>{5C22544A-7EE6-4342-B048-85BDC9FD1C3A}</a:tableStyleId>
              </a:tblPr>
              <a:tblGrid>
                <a:gridCol w="2132842">
                  <a:extLst>
                    <a:ext uri="{9D8B030D-6E8A-4147-A177-3AD203B41FA5}">
                      <a16:colId xmlns:a16="http://schemas.microsoft.com/office/drawing/2014/main" val="4219043778"/>
                    </a:ext>
                  </a:extLst>
                </a:gridCol>
                <a:gridCol w="1068090">
                  <a:extLst>
                    <a:ext uri="{9D8B030D-6E8A-4147-A177-3AD203B41FA5}">
                      <a16:colId xmlns:a16="http://schemas.microsoft.com/office/drawing/2014/main" val="2335099612"/>
                    </a:ext>
                  </a:extLst>
                </a:gridCol>
                <a:gridCol w="1068090">
                  <a:extLst>
                    <a:ext uri="{9D8B030D-6E8A-4147-A177-3AD203B41FA5}">
                      <a16:colId xmlns:a16="http://schemas.microsoft.com/office/drawing/2014/main" val="614818373"/>
                    </a:ext>
                  </a:extLst>
                </a:gridCol>
                <a:gridCol w="1068090">
                  <a:extLst>
                    <a:ext uri="{9D8B030D-6E8A-4147-A177-3AD203B41FA5}">
                      <a16:colId xmlns:a16="http://schemas.microsoft.com/office/drawing/2014/main" val="1525923941"/>
                    </a:ext>
                  </a:extLst>
                </a:gridCol>
              </a:tblGrid>
              <a:tr h="963220">
                <a:tc>
                  <a:txBody>
                    <a:bodyPr/>
                    <a:lstStyle/>
                    <a:p>
                      <a:pPr marL="0" marR="0">
                        <a:lnSpc>
                          <a:spcPct val="115000"/>
                        </a:lnSpc>
                        <a:spcBef>
                          <a:spcPts val="0"/>
                        </a:spcBef>
                        <a:spcAft>
                          <a:spcPts val="0"/>
                        </a:spcAft>
                      </a:pPr>
                      <a:r>
                        <a:rPr lang="fr-FR" sz="1100" dirty="0">
                          <a:effectLst/>
                        </a:rPr>
                        <a:t>T</a:t>
                      </a:r>
                      <a:endParaRPr lang="fr-FR" sz="1100" dirty="0">
                        <a:effectLst/>
                        <a:latin typeface="Arial" panose="020B0604020202020204" pitchFamily="34" charset="0"/>
                        <a:ea typeface="Arial" panose="020B0604020202020204" pitchFamily="34" charset="0"/>
                      </a:endParaRPr>
                    </a:p>
                  </a:txBody>
                  <a:tcPr marL="68580" marR="68580" marT="0" marB="0" anchor="b"/>
                </a:tc>
                <a:tc>
                  <a:txBody>
                    <a:bodyPr/>
                    <a:lstStyle/>
                    <a:p>
                      <a:pPr marL="0" marR="0">
                        <a:lnSpc>
                          <a:spcPct val="115000"/>
                        </a:lnSpc>
                        <a:spcBef>
                          <a:spcPts val="0"/>
                        </a:spcBef>
                        <a:spcAft>
                          <a:spcPts val="0"/>
                        </a:spcAft>
                      </a:pPr>
                      <a:r>
                        <a:rPr lang="fr-FR" sz="1100">
                          <a:effectLst/>
                        </a:rPr>
                        <a:t>log Pearson III</a:t>
                      </a:r>
                      <a:endParaRPr lang="fr-FR" sz="1100">
                        <a:effectLst/>
                        <a:latin typeface="Arial" panose="020B0604020202020204" pitchFamily="34" charset="0"/>
                        <a:ea typeface="Arial" panose="020B0604020202020204" pitchFamily="34" charset="0"/>
                      </a:endParaRPr>
                    </a:p>
                  </a:txBody>
                  <a:tcPr marL="68580" marR="68580" marT="0" marB="0" anchor="b"/>
                </a:tc>
                <a:tc>
                  <a:txBody>
                    <a:bodyPr/>
                    <a:lstStyle/>
                    <a:p>
                      <a:pPr marL="0" marR="0">
                        <a:lnSpc>
                          <a:spcPct val="115000"/>
                        </a:lnSpc>
                        <a:spcBef>
                          <a:spcPts val="0"/>
                        </a:spcBef>
                        <a:spcAft>
                          <a:spcPts val="0"/>
                        </a:spcAft>
                      </a:pPr>
                      <a:r>
                        <a:rPr lang="fr-FR" sz="1100">
                          <a:effectLst/>
                        </a:rPr>
                        <a:t>Gumbel</a:t>
                      </a:r>
                      <a:endParaRPr lang="fr-FR" sz="1100">
                        <a:effectLst/>
                        <a:latin typeface="Arial" panose="020B0604020202020204" pitchFamily="34" charset="0"/>
                        <a:ea typeface="Arial" panose="020B0604020202020204" pitchFamily="34" charset="0"/>
                      </a:endParaRPr>
                    </a:p>
                  </a:txBody>
                  <a:tcPr marL="68580" marR="68580" marT="0" marB="0" anchor="b"/>
                </a:tc>
                <a:tc>
                  <a:txBody>
                    <a:bodyPr/>
                    <a:lstStyle/>
                    <a:p>
                      <a:pPr marL="0" marR="0">
                        <a:lnSpc>
                          <a:spcPct val="115000"/>
                        </a:lnSpc>
                        <a:spcBef>
                          <a:spcPts val="0"/>
                        </a:spcBef>
                        <a:spcAft>
                          <a:spcPts val="0"/>
                        </a:spcAft>
                      </a:pPr>
                      <a:r>
                        <a:rPr lang="fr-FR" sz="1100">
                          <a:effectLst/>
                        </a:rPr>
                        <a:t>GEV</a:t>
                      </a:r>
                      <a:endParaRPr lang="fr-FR" sz="1100">
                        <a:effectLst/>
                        <a:latin typeface="Arial" panose="020B0604020202020204" pitchFamily="34" charset="0"/>
                        <a:ea typeface="Arial" panose="020B0604020202020204" pitchFamily="34" charset="0"/>
                      </a:endParaRPr>
                    </a:p>
                  </a:txBody>
                  <a:tcPr marL="68580" marR="68580" marT="0" marB="0" anchor="b"/>
                </a:tc>
                <a:extLst>
                  <a:ext uri="{0D108BD9-81ED-4DB2-BD59-A6C34878D82A}">
                    <a16:rowId xmlns:a16="http://schemas.microsoft.com/office/drawing/2014/main" val="2732941778"/>
                  </a:ext>
                </a:extLst>
              </a:tr>
              <a:tr h="635122">
                <a:tc>
                  <a:txBody>
                    <a:bodyPr/>
                    <a:lstStyle/>
                    <a:p>
                      <a:pPr marL="0" marR="0">
                        <a:lnSpc>
                          <a:spcPct val="115000"/>
                        </a:lnSpc>
                        <a:spcBef>
                          <a:spcPts val="0"/>
                        </a:spcBef>
                        <a:spcAft>
                          <a:spcPts val="0"/>
                        </a:spcAft>
                      </a:pPr>
                      <a:r>
                        <a:rPr lang="fr-FR" sz="1100">
                          <a:effectLst/>
                        </a:rPr>
                        <a:t>Kolmogorov-Smirnov</a:t>
                      </a:r>
                      <a:endParaRPr lang="fr-FR" sz="1100">
                        <a:effectLst/>
                        <a:latin typeface="Arial" panose="020B0604020202020204" pitchFamily="34" charset="0"/>
                        <a:ea typeface="Arial" panose="020B0604020202020204" pitchFamily="34" charset="0"/>
                      </a:endParaRPr>
                    </a:p>
                  </a:txBody>
                  <a:tcPr marL="68580" marR="68580" marT="0" marB="0" anchor="b"/>
                </a:tc>
                <a:tc>
                  <a:txBody>
                    <a:bodyPr/>
                    <a:lstStyle/>
                    <a:p>
                      <a:pPr marL="0" marR="0">
                        <a:lnSpc>
                          <a:spcPct val="115000"/>
                        </a:lnSpc>
                        <a:spcBef>
                          <a:spcPts val="0"/>
                        </a:spcBef>
                        <a:spcAft>
                          <a:spcPts val="0"/>
                        </a:spcAft>
                      </a:pPr>
                      <a:r>
                        <a:rPr lang="fr-FR" sz="1100">
                          <a:effectLst/>
                        </a:rPr>
                        <a:t>0.978</a:t>
                      </a:r>
                      <a:endParaRPr lang="fr-FR" sz="1100">
                        <a:effectLst/>
                        <a:latin typeface="Arial" panose="020B0604020202020204" pitchFamily="34" charset="0"/>
                        <a:ea typeface="Arial" panose="020B0604020202020204" pitchFamily="34" charset="0"/>
                      </a:endParaRPr>
                    </a:p>
                  </a:txBody>
                  <a:tcPr marL="68580" marR="68580" marT="0" marB="0" anchor="b"/>
                </a:tc>
                <a:tc>
                  <a:txBody>
                    <a:bodyPr/>
                    <a:lstStyle/>
                    <a:p>
                      <a:pPr marL="0" marR="0">
                        <a:lnSpc>
                          <a:spcPct val="115000"/>
                        </a:lnSpc>
                        <a:spcBef>
                          <a:spcPts val="0"/>
                        </a:spcBef>
                        <a:spcAft>
                          <a:spcPts val="0"/>
                        </a:spcAft>
                      </a:pPr>
                      <a:r>
                        <a:rPr lang="fr-FR" sz="1100">
                          <a:effectLst/>
                        </a:rPr>
                        <a:t>0.179</a:t>
                      </a:r>
                      <a:endParaRPr lang="fr-FR" sz="1100">
                        <a:effectLst/>
                        <a:latin typeface="Arial" panose="020B0604020202020204" pitchFamily="34" charset="0"/>
                        <a:ea typeface="Arial" panose="020B0604020202020204" pitchFamily="34" charset="0"/>
                      </a:endParaRPr>
                    </a:p>
                  </a:txBody>
                  <a:tcPr marL="68580" marR="68580" marT="0" marB="0" anchor="b"/>
                </a:tc>
                <a:tc>
                  <a:txBody>
                    <a:bodyPr/>
                    <a:lstStyle/>
                    <a:p>
                      <a:pPr marL="0" marR="0">
                        <a:lnSpc>
                          <a:spcPct val="115000"/>
                        </a:lnSpc>
                        <a:spcBef>
                          <a:spcPts val="0"/>
                        </a:spcBef>
                        <a:spcAft>
                          <a:spcPts val="0"/>
                        </a:spcAft>
                      </a:pPr>
                      <a:r>
                        <a:rPr lang="fr-FR" sz="1100">
                          <a:effectLst/>
                        </a:rPr>
                        <a:t>0.141</a:t>
                      </a:r>
                      <a:endParaRPr lang="fr-FR" sz="1100">
                        <a:effectLst/>
                        <a:latin typeface="Arial" panose="020B0604020202020204" pitchFamily="34" charset="0"/>
                        <a:ea typeface="Arial" panose="020B0604020202020204" pitchFamily="34" charset="0"/>
                      </a:endParaRPr>
                    </a:p>
                  </a:txBody>
                  <a:tcPr marL="68580" marR="68580" marT="0" marB="0" anchor="b"/>
                </a:tc>
                <a:extLst>
                  <a:ext uri="{0D108BD9-81ED-4DB2-BD59-A6C34878D82A}">
                    <a16:rowId xmlns:a16="http://schemas.microsoft.com/office/drawing/2014/main" val="3250116068"/>
                  </a:ext>
                </a:extLst>
              </a:tr>
              <a:tr h="311238">
                <a:tc>
                  <a:txBody>
                    <a:bodyPr/>
                    <a:lstStyle/>
                    <a:p>
                      <a:pPr marL="0" marR="0">
                        <a:lnSpc>
                          <a:spcPct val="115000"/>
                        </a:lnSpc>
                        <a:spcBef>
                          <a:spcPts val="0"/>
                        </a:spcBef>
                        <a:spcAft>
                          <a:spcPts val="0"/>
                        </a:spcAft>
                      </a:pPr>
                      <a:r>
                        <a:rPr lang="fr-FR" sz="1100">
                          <a:effectLst/>
                        </a:rPr>
                        <a:t>Anderson-Darling</a:t>
                      </a:r>
                      <a:endParaRPr lang="fr-FR" sz="1100">
                        <a:effectLst/>
                        <a:latin typeface="Arial" panose="020B0604020202020204" pitchFamily="34" charset="0"/>
                        <a:ea typeface="Arial" panose="020B0604020202020204" pitchFamily="34" charset="0"/>
                      </a:endParaRPr>
                    </a:p>
                  </a:txBody>
                  <a:tcPr marL="68580" marR="68580" marT="0" marB="0" anchor="b"/>
                </a:tc>
                <a:tc>
                  <a:txBody>
                    <a:bodyPr/>
                    <a:lstStyle/>
                    <a:p>
                      <a:pPr marL="0" marR="0">
                        <a:lnSpc>
                          <a:spcPct val="115000"/>
                        </a:lnSpc>
                        <a:spcBef>
                          <a:spcPts val="0"/>
                        </a:spcBef>
                        <a:spcAft>
                          <a:spcPts val="0"/>
                        </a:spcAft>
                      </a:pPr>
                      <a:r>
                        <a:rPr lang="fr-FR" sz="1100">
                          <a:effectLst/>
                        </a:rPr>
                        <a:t>-8.009</a:t>
                      </a:r>
                      <a:endParaRPr lang="fr-FR" sz="1100">
                        <a:effectLst/>
                        <a:latin typeface="Arial" panose="020B0604020202020204" pitchFamily="34" charset="0"/>
                        <a:ea typeface="Arial" panose="020B0604020202020204" pitchFamily="34" charset="0"/>
                      </a:endParaRPr>
                    </a:p>
                  </a:txBody>
                  <a:tcPr marL="68580" marR="68580" marT="0" marB="0" anchor="b"/>
                </a:tc>
                <a:tc>
                  <a:txBody>
                    <a:bodyPr/>
                    <a:lstStyle/>
                    <a:p>
                      <a:pPr marL="0" marR="0">
                        <a:lnSpc>
                          <a:spcPct val="115000"/>
                        </a:lnSpc>
                        <a:spcBef>
                          <a:spcPts val="0"/>
                        </a:spcBef>
                        <a:spcAft>
                          <a:spcPts val="0"/>
                        </a:spcAft>
                      </a:pPr>
                      <a:r>
                        <a:rPr lang="fr-FR" sz="1100">
                          <a:effectLst/>
                        </a:rPr>
                        <a:t>4.524</a:t>
                      </a:r>
                      <a:endParaRPr lang="fr-FR" sz="1100">
                        <a:effectLst/>
                        <a:latin typeface="Arial" panose="020B0604020202020204" pitchFamily="34" charset="0"/>
                        <a:ea typeface="Arial" panose="020B0604020202020204" pitchFamily="34" charset="0"/>
                      </a:endParaRPr>
                    </a:p>
                  </a:txBody>
                  <a:tcPr marL="68580" marR="68580" marT="0" marB="0" anchor="b"/>
                </a:tc>
                <a:tc>
                  <a:txBody>
                    <a:bodyPr/>
                    <a:lstStyle/>
                    <a:p>
                      <a:pPr marL="0" marR="0">
                        <a:lnSpc>
                          <a:spcPct val="115000"/>
                        </a:lnSpc>
                        <a:spcBef>
                          <a:spcPts val="0"/>
                        </a:spcBef>
                        <a:spcAft>
                          <a:spcPts val="0"/>
                        </a:spcAft>
                      </a:pPr>
                      <a:r>
                        <a:rPr lang="fr-FR" sz="1100">
                          <a:effectLst/>
                        </a:rPr>
                        <a:t>2.763</a:t>
                      </a:r>
                      <a:endParaRPr lang="fr-FR" sz="1100">
                        <a:effectLst/>
                        <a:latin typeface="Arial" panose="020B0604020202020204" pitchFamily="34" charset="0"/>
                        <a:ea typeface="Arial" panose="020B0604020202020204" pitchFamily="34" charset="0"/>
                      </a:endParaRPr>
                    </a:p>
                  </a:txBody>
                  <a:tcPr marL="68580" marR="68580" marT="0" marB="0" anchor="b"/>
                </a:tc>
                <a:extLst>
                  <a:ext uri="{0D108BD9-81ED-4DB2-BD59-A6C34878D82A}">
                    <a16:rowId xmlns:a16="http://schemas.microsoft.com/office/drawing/2014/main" val="4285063699"/>
                  </a:ext>
                </a:extLst>
              </a:tr>
              <a:tr h="311238">
                <a:tc>
                  <a:txBody>
                    <a:bodyPr/>
                    <a:lstStyle/>
                    <a:p>
                      <a:pPr marL="0" marR="0">
                        <a:lnSpc>
                          <a:spcPct val="115000"/>
                        </a:lnSpc>
                        <a:spcBef>
                          <a:spcPts val="0"/>
                        </a:spcBef>
                        <a:spcAft>
                          <a:spcPts val="0"/>
                        </a:spcAft>
                      </a:pPr>
                      <a:r>
                        <a:rPr lang="fr-FR" sz="1100">
                          <a:effectLst/>
                        </a:rPr>
                        <a:t> </a:t>
                      </a:r>
                      <a:endParaRPr lang="fr-FR" sz="1100">
                        <a:effectLst/>
                        <a:latin typeface="Arial" panose="020B0604020202020204" pitchFamily="34" charset="0"/>
                        <a:ea typeface="Arial" panose="020B0604020202020204" pitchFamily="34" charset="0"/>
                      </a:endParaRPr>
                    </a:p>
                  </a:txBody>
                  <a:tcPr marL="68580" marR="68580" marT="0" marB="0" anchor="b"/>
                </a:tc>
                <a:tc>
                  <a:txBody>
                    <a:bodyPr/>
                    <a:lstStyle/>
                    <a:p>
                      <a:pPr marL="0" marR="0">
                        <a:lnSpc>
                          <a:spcPct val="115000"/>
                        </a:lnSpc>
                        <a:spcBef>
                          <a:spcPts val="0"/>
                        </a:spcBef>
                        <a:spcAft>
                          <a:spcPts val="0"/>
                        </a:spcAft>
                      </a:pPr>
                      <a:r>
                        <a:rPr lang="fr-FR" sz="1100">
                          <a:effectLst/>
                        </a:rPr>
                        <a:t> </a:t>
                      </a:r>
                      <a:endParaRPr lang="fr-FR" sz="1100">
                        <a:effectLst/>
                        <a:latin typeface="Arial" panose="020B0604020202020204" pitchFamily="34" charset="0"/>
                        <a:ea typeface="Arial" panose="020B0604020202020204" pitchFamily="34" charset="0"/>
                      </a:endParaRPr>
                    </a:p>
                  </a:txBody>
                  <a:tcPr marL="68580" marR="68580" marT="0" marB="0" anchor="b"/>
                </a:tc>
                <a:tc>
                  <a:txBody>
                    <a:bodyPr/>
                    <a:lstStyle/>
                    <a:p>
                      <a:pPr marL="0" marR="0">
                        <a:lnSpc>
                          <a:spcPct val="115000"/>
                        </a:lnSpc>
                        <a:spcBef>
                          <a:spcPts val="0"/>
                        </a:spcBef>
                        <a:spcAft>
                          <a:spcPts val="0"/>
                        </a:spcAft>
                      </a:pPr>
                      <a:r>
                        <a:rPr lang="fr-FR" sz="1100">
                          <a:effectLst/>
                        </a:rPr>
                        <a:t> </a:t>
                      </a:r>
                      <a:endParaRPr lang="fr-FR" sz="1100">
                        <a:effectLst/>
                        <a:latin typeface="Arial" panose="020B0604020202020204" pitchFamily="34" charset="0"/>
                        <a:ea typeface="Arial" panose="020B0604020202020204" pitchFamily="34" charset="0"/>
                      </a:endParaRPr>
                    </a:p>
                  </a:txBody>
                  <a:tcPr marL="68580" marR="68580" marT="0" marB="0" anchor="b"/>
                </a:tc>
                <a:tc>
                  <a:txBody>
                    <a:bodyPr/>
                    <a:lstStyle/>
                    <a:p>
                      <a:pPr marL="0" marR="0">
                        <a:lnSpc>
                          <a:spcPct val="115000"/>
                        </a:lnSpc>
                        <a:spcBef>
                          <a:spcPts val="0"/>
                        </a:spcBef>
                        <a:spcAft>
                          <a:spcPts val="0"/>
                        </a:spcAft>
                      </a:pPr>
                      <a:r>
                        <a:rPr lang="fr-FR" sz="1100" dirty="0">
                          <a:effectLst/>
                        </a:rPr>
                        <a:t> </a:t>
                      </a:r>
                      <a:endParaRPr lang="fr-FR" sz="1100" dirty="0">
                        <a:effectLst/>
                        <a:latin typeface="Arial" panose="020B0604020202020204" pitchFamily="34" charset="0"/>
                        <a:ea typeface="Arial" panose="020B0604020202020204" pitchFamily="34" charset="0"/>
                      </a:endParaRPr>
                    </a:p>
                  </a:txBody>
                  <a:tcPr marL="68580" marR="68580" marT="0" marB="0" anchor="b"/>
                </a:tc>
                <a:extLst>
                  <a:ext uri="{0D108BD9-81ED-4DB2-BD59-A6C34878D82A}">
                    <a16:rowId xmlns:a16="http://schemas.microsoft.com/office/drawing/2014/main" val="2020891617"/>
                  </a:ext>
                </a:extLst>
              </a:tr>
            </a:tbl>
          </a:graphicData>
        </a:graphic>
      </p:graphicFrame>
      <p:sp>
        <p:nvSpPr>
          <p:cNvPr id="9" name="Rectangle 8">
            <a:extLst>
              <a:ext uri="{FF2B5EF4-FFF2-40B4-BE49-F238E27FC236}">
                <a16:creationId xmlns:a16="http://schemas.microsoft.com/office/drawing/2014/main" id="{64F88B8A-65B6-4D52-B638-33E108E7B2FE}"/>
              </a:ext>
            </a:extLst>
          </p:cNvPr>
          <p:cNvSpPr/>
          <p:nvPr/>
        </p:nvSpPr>
        <p:spPr>
          <a:xfrm>
            <a:off x="7395193" y="2556722"/>
            <a:ext cx="3969292" cy="307777"/>
          </a:xfrm>
          <a:prstGeom prst="rect">
            <a:avLst/>
          </a:prstGeom>
        </p:spPr>
        <p:txBody>
          <a:bodyPr wrap="none">
            <a:spAutoFit/>
          </a:bodyPr>
          <a:lstStyle/>
          <a:p>
            <a:r>
              <a:rPr lang="en-US" sz="1400" dirty="0"/>
              <a:t>Table. Goodness-of-fit test result for </a:t>
            </a:r>
            <a:r>
              <a:rPr lang="en-US" sz="1400" dirty="0" err="1"/>
              <a:t>Imin</a:t>
            </a:r>
            <a:r>
              <a:rPr lang="en-US" sz="1400" dirty="0"/>
              <a:t> </a:t>
            </a:r>
            <a:r>
              <a:rPr lang="en-US" sz="1400" dirty="0" err="1"/>
              <a:t>lhemmam</a:t>
            </a:r>
            <a:endParaRPr lang="en-US" sz="1400" dirty="0"/>
          </a:p>
        </p:txBody>
      </p:sp>
      <p:sp>
        <p:nvSpPr>
          <p:cNvPr id="10" name="Rectangle 9">
            <a:extLst>
              <a:ext uri="{FF2B5EF4-FFF2-40B4-BE49-F238E27FC236}">
                <a16:creationId xmlns:a16="http://schemas.microsoft.com/office/drawing/2014/main" id="{21EDB9FA-6F85-4472-AEBE-2B38AD6621D9}"/>
              </a:ext>
            </a:extLst>
          </p:cNvPr>
          <p:cNvSpPr/>
          <p:nvPr/>
        </p:nvSpPr>
        <p:spPr>
          <a:xfrm>
            <a:off x="6288834" y="6295015"/>
            <a:ext cx="5903166" cy="567784"/>
          </a:xfrm>
          <a:prstGeom prst="rect">
            <a:avLst/>
          </a:prstGeom>
        </p:spPr>
        <p:txBody>
          <a:bodyPr wrap="square">
            <a:spAutoFit/>
          </a:bodyPr>
          <a:lstStyle/>
          <a:p>
            <a:pPr algn="ctr">
              <a:lnSpc>
                <a:spcPct val="115000"/>
              </a:lnSpc>
              <a:spcBef>
                <a:spcPts val="1200"/>
              </a:spcBef>
              <a:spcAft>
                <a:spcPts val="1200"/>
              </a:spcAft>
            </a:pPr>
            <a:r>
              <a:rPr lang="en-US" sz="1400" dirty="0">
                <a:latin typeface="Times New Roman" panose="02020603050405020304" pitchFamily="18" charset="0"/>
                <a:ea typeface="Times New Roman" panose="02020603050405020304" pitchFamily="18" charset="0"/>
              </a:rPr>
              <a:t>Figure. Flood frequency analysis  Gumbel (EVI), N’fis watershed using data from </a:t>
            </a:r>
            <a:r>
              <a:rPr lang="en-US" sz="1400" dirty="0" err="1">
                <a:latin typeface="Times New Roman" panose="02020603050405020304" pitchFamily="18" charset="0"/>
                <a:ea typeface="Times New Roman" panose="02020603050405020304" pitchFamily="18" charset="0"/>
              </a:rPr>
              <a:t>Imin</a:t>
            </a:r>
            <a:r>
              <a:rPr lang="en-US" sz="1400" dirty="0">
                <a:latin typeface="Times New Roman" panose="02020603050405020304" pitchFamily="18" charset="0"/>
                <a:ea typeface="Times New Roman" panose="02020603050405020304" pitchFamily="18" charset="0"/>
              </a:rPr>
              <a:t> </a:t>
            </a:r>
            <a:r>
              <a:rPr lang="en-US" sz="1400" dirty="0" err="1">
                <a:latin typeface="Times New Roman" panose="02020603050405020304" pitchFamily="18" charset="0"/>
                <a:ea typeface="Times New Roman" panose="02020603050405020304" pitchFamily="18" charset="0"/>
              </a:rPr>
              <a:t>lhemmam</a:t>
            </a:r>
            <a:r>
              <a:rPr lang="en-US" sz="1400" dirty="0">
                <a:latin typeface="Times New Roman" panose="02020603050405020304" pitchFamily="18" charset="0"/>
                <a:ea typeface="Times New Roman" panose="02020603050405020304" pitchFamily="18" charset="0"/>
              </a:rPr>
              <a:t> station of the period 1966-2016</a:t>
            </a:r>
            <a:endParaRPr lang="fr-FR" sz="1400" dirty="0">
              <a:latin typeface="Arial" panose="020B0604020202020204" pitchFamily="34" charset="0"/>
              <a:ea typeface="Arial" panose="020B0604020202020204" pitchFamily="34" charset="0"/>
            </a:endParaRPr>
          </a:p>
        </p:txBody>
      </p:sp>
      <p:sp>
        <p:nvSpPr>
          <p:cNvPr id="11" name="Rectangle 10">
            <a:extLst>
              <a:ext uri="{FF2B5EF4-FFF2-40B4-BE49-F238E27FC236}">
                <a16:creationId xmlns:a16="http://schemas.microsoft.com/office/drawing/2014/main" id="{DB6E5197-A9AA-4F50-A5C9-3D3A0888246C}"/>
              </a:ext>
            </a:extLst>
          </p:cNvPr>
          <p:cNvSpPr/>
          <p:nvPr/>
        </p:nvSpPr>
        <p:spPr>
          <a:xfrm>
            <a:off x="0" y="6267651"/>
            <a:ext cx="6096000" cy="567784"/>
          </a:xfrm>
          <a:prstGeom prst="rect">
            <a:avLst/>
          </a:prstGeom>
        </p:spPr>
        <p:txBody>
          <a:bodyPr>
            <a:spAutoFit/>
          </a:bodyPr>
          <a:lstStyle/>
          <a:p>
            <a:pPr algn="ctr">
              <a:lnSpc>
                <a:spcPct val="115000"/>
              </a:lnSpc>
              <a:spcBef>
                <a:spcPts val="1200"/>
              </a:spcBef>
              <a:spcAft>
                <a:spcPts val="1200"/>
              </a:spcAft>
            </a:pPr>
            <a:r>
              <a:rPr lang="en-US" sz="1400" dirty="0">
                <a:latin typeface="Times New Roman" panose="02020603050405020304" pitchFamily="18" charset="0"/>
                <a:ea typeface="Times New Roman" panose="02020603050405020304" pitchFamily="18" charset="0"/>
              </a:rPr>
              <a:t>Figure. Flood frequency analysis  log Pearson III, N’fis watershed using data from </a:t>
            </a:r>
            <a:r>
              <a:rPr lang="en-US" sz="1400" dirty="0" err="1">
                <a:latin typeface="Times New Roman" panose="02020603050405020304" pitchFamily="18" charset="0"/>
                <a:ea typeface="Times New Roman" panose="02020603050405020304" pitchFamily="18" charset="0"/>
              </a:rPr>
              <a:t>Imin</a:t>
            </a:r>
            <a:r>
              <a:rPr lang="en-US" sz="1400" dirty="0">
                <a:latin typeface="Times New Roman" panose="02020603050405020304" pitchFamily="18" charset="0"/>
                <a:ea typeface="Times New Roman" panose="02020603050405020304" pitchFamily="18" charset="0"/>
              </a:rPr>
              <a:t> </a:t>
            </a:r>
            <a:r>
              <a:rPr lang="en-US" sz="1400" dirty="0" err="1">
                <a:latin typeface="Times New Roman" panose="02020603050405020304" pitchFamily="18" charset="0"/>
                <a:ea typeface="Times New Roman" panose="02020603050405020304" pitchFamily="18" charset="0"/>
              </a:rPr>
              <a:t>lhemmam</a:t>
            </a:r>
            <a:r>
              <a:rPr lang="en-US" sz="1400" dirty="0">
                <a:latin typeface="Times New Roman" panose="02020603050405020304" pitchFamily="18" charset="0"/>
                <a:ea typeface="Times New Roman" panose="02020603050405020304" pitchFamily="18" charset="0"/>
              </a:rPr>
              <a:t> station of the period 1966-2016</a:t>
            </a:r>
            <a:endParaRPr lang="fr-FR" sz="1400" dirty="0">
              <a:latin typeface="Arial" panose="020B0604020202020204" pitchFamily="34" charset="0"/>
              <a:ea typeface="Arial" panose="020B0604020202020204" pitchFamily="34" charset="0"/>
            </a:endParaRPr>
          </a:p>
        </p:txBody>
      </p:sp>
      <p:sp>
        <p:nvSpPr>
          <p:cNvPr id="12" name="Rectangle 11">
            <a:extLst>
              <a:ext uri="{FF2B5EF4-FFF2-40B4-BE49-F238E27FC236}">
                <a16:creationId xmlns:a16="http://schemas.microsoft.com/office/drawing/2014/main" id="{61698323-1C7A-410C-BF80-6379FEB0F1C6}"/>
              </a:ext>
            </a:extLst>
          </p:cNvPr>
          <p:cNvSpPr/>
          <p:nvPr/>
        </p:nvSpPr>
        <p:spPr>
          <a:xfrm>
            <a:off x="-2" y="2808305"/>
            <a:ext cx="6096000" cy="567784"/>
          </a:xfrm>
          <a:prstGeom prst="rect">
            <a:avLst/>
          </a:prstGeom>
        </p:spPr>
        <p:txBody>
          <a:bodyPr>
            <a:spAutoFit/>
          </a:bodyPr>
          <a:lstStyle/>
          <a:p>
            <a:pPr algn="ctr">
              <a:lnSpc>
                <a:spcPct val="115000"/>
              </a:lnSpc>
              <a:spcBef>
                <a:spcPts val="1200"/>
              </a:spcBef>
              <a:spcAft>
                <a:spcPts val="1200"/>
              </a:spcAft>
            </a:pPr>
            <a:r>
              <a:rPr lang="en-US" sz="1400" dirty="0">
                <a:latin typeface="Times New Roman" panose="02020603050405020304" pitchFamily="18" charset="0"/>
                <a:ea typeface="Times New Roman" panose="02020603050405020304" pitchFamily="18" charset="0"/>
              </a:rPr>
              <a:t>Figure. Flood frequency analysis GEV, N’fis watershed using data from </a:t>
            </a:r>
            <a:r>
              <a:rPr lang="en-US" sz="1400" dirty="0" err="1">
                <a:latin typeface="Times New Roman" panose="02020603050405020304" pitchFamily="18" charset="0"/>
                <a:ea typeface="Times New Roman" panose="02020603050405020304" pitchFamily="18" charset="0"/>
              </a:rPr>
              <a:t>Imin</a:t>
            </a:r>
            <a:r>
              <a:rPr lang="en-US" sz="1400" dirty="0">
                <a:latin typeface="Times New Roman" panose="02020603050405020304" pitchFamily="18" charset="0"/>
                <a:ea typeface="Times New Roman" panose="02020603050405020304" pitchFamily="18" charset="0"/>
              </a:rPr>
              <a:t> </a:t>
            </a:r>
            <a:r>
              <a:rPr lang="en-US" sz="1400" dirty="0" err="1">
                <a:latin typeface="Times New Roman" panose="02020603050405020304" pitchFamily="18" charset="0"/>
                <a:ea typeface="Times New Roman" panose="02020603050405020304" pitchFamily="18" charset="0"/>
              </a:rPr>
              <a:t>lhemmam</a:t>
            </a:r>
            <a:r>
              <a:rPr lang="en-US" sz="1400" dirty="0">
                <a:latin typeface="Times New Roman" panose="02020603050405020304" pitchFamily="18" charset="0"/>
                <a:ea typeface="Times New Roman" panose="02020603050405020304" pitchFamily="18" charset="0"/>
              </a:rPr>
              <a:t> station of the period 1966-2016</a:t>
            </a:r>
            <a:endParaRPr lang="fr-FR" sz="1400" dirty="0">
              <a:latin typeface="Arial" panose="020B0604020202020204" pitchFamily="34" charset="0"/>
              <a:ea typeface="Arial" panose="020B0604020202020204" pitchFamily="34" charset="0"/>
            </a:endParaRPr>
          </a:p>
        </p:txBody>
      </p:sp>
      <p:sp>
        <p:nvSpPr>
          <p:cNvPr id="14" name="Slide Number Placeholder 13">
            <a:extLst>
              <a:ext uri="{FF2B5EF4-FFF2-40B4-BE49-F238E27FC236}">
                <a16:creationId xmlns:a16="http://schemas.microsoft.com/office/drawing/2014/main" id="{9F679517-A843-489A-AB8D-5E5B4DA16BBA}"/>
              </a:ext>
            </a:extLst>
          </p:cNvPr>
          <p:cNvSpPr>
            <a:spLocks noGrp="1"/>
          </p:cNvSpPr>
          <p:nvPr>
            <p:ph type="sldNum" sz="quarter" idx="12"/>
          </p:nvPr>
        </p:nvSpPr>
        <p:spPr/>
        <p:txBody>
          <a:bodyPr/>
          <a:lstStyle/>
          <a:p>
            <a:fld id="{7BA2DA26-EB90-4556-B774-71261717E071}" type="slidenum">
              <a:rPr lang="en-US" smtClean="0"/>
              <a:t>16</a:t>
            </a:fld>
            <a:endParaRPr lang="en-US"/>
          </a:p>
        </p:txBody>
      </p:sp>
      <p:pic>
        <p:nvPicPr>
          <p:cNvPr id="16" name="Audio 15">
            <a:hlinkClick r:id="" action="ppaction://media"/>
            <a:extLst>
              <a:ext uri="{FF2B5EF4-FFF2-40B4-BE49-F238E27FC236}">
                <a16:creationId xmlns:a16="http://schemas.microsoft.com/office/drawing/2014/main" id="{C778336C-0D9A-4873-B097-C1C9CFA1914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078471249"/>
      </p:ext>
    </p:extLst>
  </p:cSld>
  <p:clrMapOvr>
    <a:masterClrMapping/>
  </p:clrMapOvr>
  <mc:AlternateContent xmlns:mc="http://schemas.openxmlformats.org/markup-compatibility/2006" xmlns:p14="http://schemas.microsoft.com/office/powerpoint/2010/main">
    <mc:Choice Requires="p14">
      <p:transition spd="slow" p14:dur="2000" advTm="42772"/>
    </mc:Choice>
    <mc:Fallback xmlns="">
      <p:transition spd="slow" advTm="427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5001-08D7-4C10-A43F-1DBD368A13D9}"/>
              </a:ext>
            </a:extLst>
          </p:cNvPr>
          <p:cNvSpPr>
            <a:spLocks noGrp="1"/>
          </p:cNvSpPr>
          <p:nvPr>
            <p:ph type="title"/>
          </p:nvPr>
        </p:nvSpPr>
        <p:spPr>
          <a:xfrm>
            <a:off x="217714" y="665284"/>
            <a:ext cx="2604796" cy="641307"/>
          </a:xfrm>
          <a:noFill/>
          <a:ln>
            <a:noFill/>
          </a:ln>
        </p:spPr>
        <p:style>
          <a:lnRef idx="1">
            <a:schemeClr val="accent5"/>
          </a:lnRef>
          <a:fillRef idx="2">
            <a:schemeClr val="accent5"/>
          </a:fillRef>
          <a:effectRef idx="1">
            <a:schemeClr val="accent5"/>
          </a:effectRef>
          <a:fontRef idx="minor">
            <a:schemeClr val="dk1"/>
          </a:fontRef>
        </p:style>
        <p:txBody>
          <a:bodyPr>
            <a:normAutofit/>
          </a:bodyPr>
          <a:lstStyle/>
          <a:p>
            <a:r>
              <a:rPr lang="en-US" sz="3600" dirty="0"/>
              <a:t>Conclusion</a:t>
            </a:r>
          </a:p>
        </p:txBody>
      </p:sp>
      <p:graphicFrame>
        <p:nvGraphicFramePr>
          <p:cNvPr id="6" name="Diagram 5">
            <a:extLst>
              <a:ext uri="{FF2B5EF4-FFF2-40B4-BE49-F238E27FC236}">
                <a16:creationId xmlns:a16="http://schemas.microsoft.com/office/drawing/2014/main" id="{5C06EEF8-1E95-4331-B184-ACD64D3E3772}"/>
              </a:ext>
            </a:extLst>
          </p:cNvPr>
          <p:cNvGraphicFramePr/>
          <p:nvPr>
            <p:extLst>
              <p:ext uri="{D42A27DB-BD31-4B8C-83A1-F6EECF244321}">
                <p14:modId xmlns:p14="http://schemas.microsoft.com/office/powerpoint/2010/main" val="1857652262"/>
              </p:ext>
            </p:extLst>
          </p:nvPr>
        </p:nvGraphicFramePr>
        <p:xfrm>
          <a:off x="217714" y="1907511"/>
          <a:ext cx="11756571" cy="336656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Slide Number Placeholder 4">
            <a:extLst>
              <a:ext uri="{FF2B5EF4-FFF2-40B4-BE49-F238E27FC236}">
                <a16:creationId xmlns:a16="http://schemas.microsoft.com/office/drawing/2014/main" id="{0258B765-A80E-4AA6-976B-41821E996DBE}"/>
              </a:ext>
            </a:extLst>
          </p:cNvPr>
          <p:cNvSpPr>
            <a:spLocks noGrp="1"/>
          </p:cNvSpPr>
          <p:nvPr>
            <p:ph type="sldNum" sz="quarter" idx="12"/>
          </p:nvPr>
        </p:nvSpPr>
        <p:spPr/>
        <p:txBody>
          <a:bodyPr/>
          <a:lstStyle/>
          <a:p>
            <a:fld id="{7BA2DA26-EB90-4556-B774-71261717E071}" type="slidenum">
              <a:rPr lang="en-US" smtClean="0"/>
              <a:t>17</a:t>
            </a:fld>
            <a:endParaRPr lang="en-US"/>
          </a:p>
        </p:txBody>
      </p:sp>
      <p:pic>
        <p:nvPicPr>
          <p:cNvPr id="8" name="Audio 7">
            <a:hlinkClick r:id="" action="ppaction://media"/>
            <a:extLst>
              <a:ext uri="{FF2B5EF4-FFF2-40B4-BE49-F238E27FC236}">
                <a16:creationId xmlns:a16="http://schemas.microsoft.com/office/drawing/2014/main" id="{8B3E8D57-1229-4872-B383-1D66BD2D354D}"/>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543311474"/>
      </p:ext>
    </p:extLst>
  </p:cSld>
  <p:clrMapOvr>
    <a:masterClrMapping/>
  </p:clrMapOvr>
  <mc:AlternateContent xmlns:mc="http://schemas.openxmlformats.org/markup-compatibility/2006" xmlns:p14="http://schemas.microsoft.com/office/powerpoint/2010/main">
    <mc:Choice Requires="p14">
      <p:transition spd="slow" p14:dur="2000" advTm="56077"/>
    </mc:Choice>
    <mc:Fallback xmlns="">
      <p:transition spd="slow" advTm="560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1FBA0C-7AA5-47B2-AC9D-8FCE5EB23C4C}"/>
              </a:ext>
            </a:extLst>
          </p:cNvPr>
          <p:cNvSpPr>
            <a:spLocks noGrp="1"/>
          </p:cNvSpPr>
          <p:nvPr>
            <p:ph type="title"/>
          </p:nvPr>
        </p:nvSpPr>
        <p:spPr>
          <a:xfrm>
            <a:off x="2998034" y="2628094"/>
            <a:ext cx="5294650" cy="1584142"/>
          </a:xfrm>
        </p:spPr>
        <p:txBody>
          <a:bodyPr>
            <a:normAutofit/>
          </a:bodyPr>
          <a:lstStyle/>
          <a:p>
            <a:pPr algn="ctr"/>
            <a:r>
              <a:rPr lang="en-US" sz="8000" dirty="0">
                <a:ln w="0"/>
                <a:solidFill>
                  <a:schemeClr val="accent1"/>
                </a:solidFill>
                <a:effectLst>
                  <a:outerShdw blurRad="38100" dist="25400" dir="5400000" algn="ctr" rotWithShape="0">
                    <a:srgbClr val="6E747A">
                      <a:alpha val="43000"/>
                    </a:srgbClr>
                  </a:outerShdw>
                </a:effectLst>
              </a:rPr>
              <a:t>Thank you </a:t>
            </a:r>
          </a:p>
        </p:txBody>
      </p:sp>
      <p:sp>
        <p:nvSpPr>
          <p:cNvPr id="3" name="Slide Number Placeholder 2">
            <a:extLst>
              <a:ext uri="{FF2B5EF4-FFF2-40B4-BE49-F238E27FC236}">
                <a16:creationId xmlns:a16="http://schemas.microsoft.com/office/drawing/2014/main" id="{4245AF99-5DF9-4A9B-BE45-297CE9DE2DB4}"/>
              </a:ext>
            </a:extLst>
          </p:cNvPr>
          <p:cNvSpPr>
            <a:spLocks noGrp="1"/>
          </p:cNvSpPr>
          <p:nvPr>
            <p:ph type="sldNum" sz="quarter" idx="12"/>
          </p:nvPr>
        </p:nvSpPr>
        <p:spPr/>
        <p:txBody>
          <a:bodyPr/>
          <a:lstStyle/>
          <a:p>
            <a:fld id="{7BA2DA26-EB90-4556-B774-71261717E071}" type="slidenum">
              <a:rPr lang="en-US" smtClean="0"/>
              <a:t>18</a:t>
            </a:fld>
            <a:endParaRPr lang="en-US"/>
          </a:p>
        </p:txBody>
      </p:sp>
      <p:sp>
        <p:nvSpPr>
          <p:cNvPr id="4" name="Rectangle 3">
            <a:extLst>
              <a:ext uri="{FF2B5EF4-FFF2-40B4-BE49-F238E27FC236}">
                <a16:creationId xmlns:a16="http://schemas.microsoft.com/office/drawing/2014/main" id="{912F9255-2778-4634-88E5-B5631EFDDE9D}"/>
              </a:ext>
            </a:extLst>
          </p:cNvPr>
          <p:cNvSpPr/>
          <p:nvPr/>
        </p:nvSpPr>
        <p:spPr>
          <a:xfrm>
            <a:off x="8849438" y="5747692"/>
            <a:ext cx="3127459" cy="369332"/>
          </a:xfrm>
          <a:prstGeom prst="rect">
            <a:avLst/>
          </a:prstGeom>
        </p:spPr>
        <p:txBody>
          <a:bodyPr wrap="none">
            <a:spAutoFit/>
          </a:bodyPr>
          <a:lstStyle/>
          <a:p>
            <a:r>
              <a:rPr lang="en-US" dirty="0"/>
              <a:t>Email: joumarnada@gmail.com</a:t>
            </a:r>
          </a:p>
        </p:txBody>
      </p:sp>
      <p:pic>
        <p:nvPicPr>
          <p:cNvPr id="12" name="Audio 11">
            <a:hlinkClick r:id="" action="ppaction://media"/>
            <a:extLst>
              <a:ext uri="{FF2B5EF4-FFF2-40B4-BE49-F238E27FC236}">
                <a16:creationId xmlns:a16="http://schemas.microsoft.com/office/drawing/2014/main" id="{A160BCFB-AFE9-442C-9909-A1EEE5FFE38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387410089"/>
      </p:ext>
    </p:extLst>
  </p:cSld>
  <p:clrMapOvr>
    <a:masterClrMapping/>
  </p:clrMapOvr>
  <mc:AlternateContent xmlns:mc="http://schemas.openxmlformats.org/markup-compatibility/2006" xmlns:p14="http://schemas.microsoft.com/office/powerpoint/2010/main">
    <mc:Choice Requires="p14">
      <p:transition spd="slow" p14:dur="2000" advTm="4508"/>
    </mc:Choice>
    <mc:Fallback xmlns="">
      <p:transition spd="slow" advTm="45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69A75C-CA04-4EDC-B150-8762BB8067A9}"/>
              </a:ext>
            </a:extLst>
          </p:cNvPr>
          <p:cNvSpPr>
            <a:spLocks noGrp="1"/>
          </p:cNvSpPr>
          <p:nvPr>
            <p:ph type="title"/>
          </p:nvPr>
        </p:nvSpPr>
        <p:spPr>
          <a:xfrm>
            <a:off x="82420" y="365124"/>
            <a:ext cx="2819806" cy="688423"/>
          </a:xfrm>
          <a:noFill/>
          <a:ln>
            <a:noFill/>
          </a:ln>
        </p:spPr>
        <p:style>
          <a:lnRef idx="1">
            <a:schemeClr val="accent5"/>
          </a:lnRef>
          <a:fillRef idx="2">
            <a:schemeClr val="accent5"/>
          </a:fillRef>
          <a:effectRef idx="1">
            <a:schemeClr val="accent5"/>
          </a:effectRef>
          <a:fontRef idx="minor">
            <a:schemeClr val="dk1"/>
          </a:fontRef>
        </p:style>
        <p:txBody>
          <a:bodyPr>
            <a:normAutofit fontScale="90000"/>
          </a:bodyPr>
          <a:lstStyle/>
          <a:p>
            <a:r>
              <a:rPr lang="en-US" dirty="0"/>
              <a:t>Summary</a:t>
            </a:r>
          </a:p>
        </p:txBody>
      </p:sp>
      <p:sp>
        <p:nvSpPr>
          <p:cNvPr id="3" name="TextBox 2">
            <a:extLst>
              <a:ext uri="{FF2B5EF4-FFF2-40B4-BE49-F238E27FC236}">
                <a16:creationId xmlns:a16="http://schemas.microsoft.com/office/drawing/2014/main" id="{EFCAD199-35F3-4B51-899E-E272FE7FB6B6}"/>
              </a:ext>
            </a:extLst>
          </p:cNvPr>
          <p:cNvSpPr txBox="1"/>
          <p:nvPr/>
        </p:nvSpPr>
        <p:spPr>
          <a:xfrm>
            <a:off x="1714634" y="1139653"/>
            <a:ext cx="9556339" cy="5565947"/>
          </a:xfrm>
          <a:prstGeom prst="rect">
            <a:avLst/>
          </a:prstGeom>
          <a:noFill/>
          <a:ln>
            <a:noFill/>
          </a:ln>
        </p:spPr>
        <p:style>
          <a:lnRef idx="1">
            <a:schemeClr val="accent5"/>
          </a:lnRef>
          <a:fillRef idx="2">
            <a:schemeClr val="accent5"/>
          </a:fillRef>
          <a:effectRef idx="1">
            <a:schemeClr val="accent5"/>
          </a:effectRef>
          <a:fontRef idx="minor">
            <a:schemeClr val="dk1"/>
          </a:fontRef>
        </p:style>
        <p:txBody>
          <a:bodyPr wrap="square" rtlCol="0">
            <a:spAutoFit/>
          </a:bodyPr>
          <a:lstStyle/>
          <a:p>
            <a:pPr marL="342900" indent="-342900">
              <a:lnSpc>
                <a:spcPct val="150000"/>
              </a:lnSpc>
              <a:buFont typeface="+mj-lt"/>
              <a:buAutoNum type="arabicPeriod"/>
            </a:pPr>
            <a:r>
              <a:rPr lang="en-US" sz="2400" dirty="0">
                <a:latin typeface="Times New Roman" panose="02020603050405020304" pitchFamily="18" charset="0"/>
                <a:cs typeface="Times New Roman" panose="02020603050405020304" pitchFamily="18" charset="0"/>
              </a:rPr>
              <a:t>Introduction</a:t>
            </a:r>
          </a:p>
          <a:p>
            <a:pPr marL="342900" indent="-342900">
              <a:lnSpc>
                <a:spcPct val="150000"/>
              </a:lnSpc>
              <a:buFont typeface="+mj-lt"/>
              <a:buAutoNum type="arabicPeriod"/>
            </a:pPr>
            <a:r>
              <a:rPr lang="en-US" sz="2400" dirty="0">
                <a:latin typeface="Times New Roman" panose="02020603050405020304" pitchFamily="18" charset="0"/>
                <a:cs typeface="Times New Roman" panose="02020603050405020304" pitchFamily="18" charset="0"/>
              </a:rPr>
              <a:t>Material and methods</a:t>
            </a:r>
          </a:p>
          <a:p>
            <a:pPr marL="800100" lvl="2" indent="-342900">
              <a:lnSpc>
                <a:spcPct val="150000"/>
              </a:lnSpc>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Study area description</a:t>
            </a:r>
          </a:p>
          <a:p>
            <a:pPr marL="800100" lvl="2" indent="-342900">
              <a:lnSpc>
                <a:spcPct val="150000"/>
              </a:lnSpc>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SWAT model</a:t>
            </a:r>
          </a:p>
          <a:p>
            <a:pPr marL="742950" lvl="4" indent="-285750">
              <a:lnSpc>
                <a:spcPct val="150000"/>
              </a:lnSpc>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Input data </a:t>
            </a:r>
          </a:p>
          <a:p>
            <a:pPr marL="742950" lvl="4" indent="-285750">
              <a:lnSpc>
                <a:spcPct val="150000"/>
              </a:lnSpc>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Set up </a:t>
            </a:r>
          </a:p>
          <a:p>
            <a:pPr marL="742950" lvl="4" indent="-285750">
              <a:lnSpc>
                <a:spcPct val="150000"/>
              </a:lnSpc>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Calibration </a:t>
            </a:r>
          </a:p>
          <a:p>
            <a:pPr marL="742950" lvl="4" indent="-285750">
              <a:lnSpc>
                <a:spcPct val="150000"/>
              </a:lnSpc>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Results</a:t>
            </a:r>
          </a:p>
          <a:p>
            <a:pPr marL="0" lvl="2">
              <a:lnSpc>
                <a:spcPct val="150000"/>
              </a:lnSpc>
            </a:pPr>
            <a:r>
              <a:rPr lang="en-US" sz="2000" dirty="0">
                <a:latin typeface="Times New Roman" panose="02020603050405020304" pitchFamily="18" charset="0"/>
                <a:cs typeface="Times New Roman" panose="02020603050405020304" pitchFamily="18" charset="0"/>
              </a:rPr>
              <a:t>3. Flood Frequency Analysis</a:t>
            </a:r>
          </a:p>
          <a:p>
            <a:pPr marL="457200" lvl="2" indent="290513">
              <a:lnSpc>
                <a:spcPct val="150000"/>
              </a:lnSpc>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Definition </a:t>
            </a:r>
          </a:p>
          <a:p>
            <a:pPr marL="457200" lvl="4" indent="290513">
              <a:lnSpc>
                <a:spcPct val="150000"/>
              </a:lnSpc>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Results</a:t>
            </a:r>
          </a:p>
          <a:p>
            <a:pPr>
              <a:lnSpc>
                <a:spcPct val="150000"/>
              </a:lnSpc>
            </a:pPr>
            <a:r>
              <a:rPr lang="en-US" sz="2400" dirty="0">
                <a:latin typeface="Times New Roman" panose="02020603050405020304" pitchFamily="18" charset="0"/>
                <a:cs typeface="Times New Roman" panose="02020603050405020304" pitchFamily="18" charset="0"/>
              </a:rPr>
              <a:t>3.  Conclusion</a:t>
            </a:r>
          </a:p>
        </p:txBody>
      </p:sp>
      <p:sp>
        <p:nvSpPr>
          <p:cNvPr id="5" name="Slide Number Placeholder 4">
            <a:extLst>
              <a:ext uri="{FF2B5EF4-FFF2-40B4-BE49-F238E27FC236}">
                <a16:creationId xmlns:a16="http://schemas.microsoft.com/office/drawing/2014/main" id="{9CB1007E-D37E-433F-970C-0E435485F6BC}"/>
              </a:ext>
            </a:extLst>
          </p:cNvPr>
          <p:cNvSpPr>
            <a:spLocks noGrp="1"/>
          </p:cNvSpPr>
          <p:nvPr>
            <p:ph type="sldNum" sz="quarter" idx="12"/>
          </p:nvPr>
        </p:nvSpPr>
        <p:spPr/>
        <p:txBody>
          <a:bodyPr/>
          <a:lstStyle/>
          <a:p>
            <a:fld id="{7BA2DA26-EB90-4556-B774-71261717E071}" type="slidenum">
              <a:rPr lang="en-US" smtClean="0"/>
              <a:t>2</a:t>
            </a:fld>
            <a:endParaRPr lang="en-US"/>
          </a:p>
        </p:txBody>
      </p:sp>
      <p:pic>
        <p:nvPicPr>
          <p:cNvPr id="12" name="Audio 11">
            <a:hlinkClick r:id="" action="ppaction://media"/>
            <a:extLst>
              <a:ext uri="{FF2B5EF4-FFF2-40B4-BE49-F238E27FC236}">
                <a16:creationId xmlns:a16="http://schemas.microsoft.com/office/drawing/2014/main" id="{AA63AE7C-8AAC-4BDF-A1A8-D89D1697461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4016735804"/>
      </p:ext>
    </p:extLst>
  </p:cSld>
  <p:clrMapOvr>
    <a:masterClrMapping/>
  </p:clrMapOvr>
  <mc:AlternateContent xmlns:mc="http://schemas.openxmlformats.org/markup-compatibility/2006" xmlns:p14="http://schemas.microsoft.com/office/powerpoint/2010/main">
    <mc:Choice Requires="p14">
      <p:transition spd="slow" p14:dur="2000" advTm="14781"/>
    </mc:Choice>
    <mc:Fallback xmlns="">
      <p:transition spd="slow" advTm="147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33A5D7-AF4C-4752-B6D3-A8901C534BB7}"/>
              </a:ext>
            </a:extLst>
          </p:cNvPr>
          <p:cNvSpPr>
            <a:spLocks noGrp="1"/>
          </p:cNvSpPr>
          <p:nvPr>
            <p:ph type="title"/>
          </p:nvPr>
        </p:nvSpPr>
        <p:spPr>
          <a:xfrm>
            <a:off x="397565" y="879246"/>
            <a:ext cx="3071325" cy="645823"/>
          </a:xfrm>
          <a:noFill/>
          <a:ln>
            <a:noFill/>
          </a:ln>
        </p:spPr>
        <p:style>
          <a:lnRef idx="1">
            <a:schemeClr val="accent5"/>
          </a:lnRef>
          <a:fillRef idx="2">
            <a:schemeClr val="accent5"/>
          </a:fillRef>
          <a:effectRef idx="1">
            <a:schemeClr val="accent5"/>
          </a:effectRef>
          <a:fontRef idx="minor">
            <a:schemeClr val="dk1"/>
          </a:fontRef>
        </p:style>
        <p:txBody>
          <a:bodyPr>
            <a:normAutofit fontScale="90000"/>
          </a:bodyPr>
          <a:lstStyle/>
          <a:p>
            <a:r>
              <a:rPr lang="en-US" dirty="0"/>
              <a:t>Introduction</a:t>
            </a:r>
          </a:p>
        </p:txBody>
      </p:sp>
      <p:sp>
        <p:nvSpPr>
          <p:cNvPr id="3" name="Rectangle 2">
            <a:extLst>
              <a:ext uri="{FF2B5EF4-FFF2-40B4-BE49-F238E27FC236}">
                <a16:creationId xmlns:a16="http://schemas.microsoft.com/office/drawing/2014/main" id="{D68027BB-C7EE-4BCB-BA06-2978506CCBBD}"/>
              </a:ext>
            </a:extLst>
          </p:cNvPr>
          <p:cNvSpPr/>
          <p:nvPr/>
        </p:nvSpPr>
        <p:spPr>
          <a:xfrm>
            <a:off x="553002" y="1778112"/>
            <a:ext cx="10999236" cy="3554819"/>
          </a:xfrm>
          <a:prstGeom prst="rect">
            <a:avLst/>
          </a:prstGeom>
        </p:spPr>
        <p:txBody>
          <a:bodyPr wrap="square">
            <a:spAutoFit/>
          </a:bodyPr>
          <a:lstStyle/>
          <a:p>
            <a:pPr algn="just">
              <a:lnSpc>
                <a:spcPct val="150000"/>
              </a:lnSpc>
            </a:pPr>
            <a:r>
              <a:rPr lang="en-US" dirty="0">
                <a:latin typeface="Times New Roman" panose="02020603050405020304" pitchFamily="18" charset="0"/>
              </a:rPr>
              <a:t>Extreme events such as floods are one of the most dangerous meteorological hazards affecting the Mediterranean countries. N’fis is a typical semi-arid catchment. </a:t>
            </a:r>
            <a:r>
              <a:rPr lang="en-US" altLang="en-US" dirty="0">
                <a:latin typeface="Times New Roman" panose="02020603050405020304" pitchFamily="18" charset="0"/>
              </a:rPr>
              <a:t>Flood risk assessment of this type of catchments requires the development/application of modern methodologies, which in many cases, should overcome the lack of suitable field data.</a:t>
            </a:r>
            <a:endParaRPr lang="en-US" dirty="0">
              <a:latin typeface="Times New Roman" panose="02020603050405020304" pitchFamily="18" charset="0"/>
            </a:endParaRPr>
          </a:p>
          <a:p>
            <a:pPr marL="342900" indent="-342900" algn="just">
              <a:lnSpc>
                <a:spcPct val="150000"/>
              </a:lnSpc>
              <a:buFont typeface="Wingdings" panose="05000000000000000000" pitchFamily="2" charset="2"/>
              <a:buChar char="ü"/>
            </a:pPr>
            <a:r>
              <a:rPr lang="en-US" dirty="0">
                <a:latin typeface="Times New Roman" panose="02020603050405020304" pitchFamily="18" charset="0"/>
              </a:rPr>
              <a:t>This study includes </a:t>
            </a:r>
            <a:r>
              <a:rPr lang="en-US" altLang="en-US" dirty="0">
                <a:latin typeface="Times New Roman" panose="02020603050405020304" pitchFamily="18" charset="0"/>
              </a:rPr>
              <a:t>Hydrological simulation of the N’fis watershed using SWAT model.</a:t>
            </a:r>
          </a:p>
          <a:p>
            <a:pPr marL="342900" indent="-342900" algn="just">
              <a:lnSpc>
                <a:spcPct val="150000"/>
              </a:lnSpc>
              <a:buFont typeface="Wingdings" panose="05000000000000000000" pitchFamily="2" charset="2"/>
              <a:buChar char="ü"/>
            </a:pPr>
            <a:r>
              <a:rPr lang="en-US" altLang="en-US" dirty="0">
                <a:latin typeface="Times New Roman" panose="02020603050405020304" pitchFamily="18" charset="0"/>
              </a:rPr>
              <a:t>Assessment of the flood risk using</a:t>
            </a:r>
            <a:r>
              <a:rPr lang="en-US" dirty="0">
                <a:latin typeface="Times New Roman" panose="02020603050405020304" pitchFamily="18" charset="0"/>
              </a:rPr>
              <a:t> comparison of the statistical probability distributions, such as Generalized Extreme Value (GEV), Log-Pearson type 3 (LP3), and Gumbel (EV1).</a:t>
            </a:r>
          </a:p>
          <a:p>
            <a:pPr marL="285750" indent="-285750" algn="just">
              <a:buFont typeface="Wingdings" panose="05000000000000000000" pitchFamily="2" charset="2"/>
              <a:buChar char="ü"/>
            </a:pPr>
            <a:endParaRPr lang="en-US" altLang="en-US" dirty="0">
              <a:latin typeface="Calibri" panose="020F0502020204030204" pitchFamily="34" charset="0"/>
            </a:endParaRPr>
          </a:p>
          <a:p>
            <a:pPr algn="just"/>
            <a:endParaRPr lang="en-US" dirty="0">
              <a:latin typeface="Calibri" panose="020F0502020204030204" pitchFamily="34" charset="0"/>
              <a:cs typeface="Calibri" panose="020F0502020204030204" pitchFamily="34" charset="0"/>
            </a:endParaRPr>
          </a:p>
        </p:txBody>
      </p:sp>
      <p:sp>
        <p:nvSpPr>
          <p:cNvPr id="5" name="Slide Number Placeholder 4">
            <a:extLst>
              <a:ext uri="{FF2B5EF4-FFF2-40B4-BE49-F238E27FC236}">
                <a16:creationId xmlns:a16="http://schemas.microsoft.com/office/drawing/2014/main" id="{4D7E4EB8-339E-4E05-9E35-CE3CB6A7BD46}"/>
              </a:ext>
            </a:extLst>
          </p:cNvPr>
          <p:cNvSpPr>
            <a:spLocks noGrp="1"/>
          </p:cNvSpPr>
          <p:nvPr>
            <p:ph type="sldNum" sz="quarter" idx="12"/>
          </p:nvPr>
        </p:nvSpPr>
        <p:spPr/>
        <p:txBody>
          <a:bodyPr/>
          <a:lstStyle/>
          <a:p>
            <a:fld id="{7BA2DA26-EB90-4556-B774-71261717E071}" type="slidenum">
              <a:rPr lang="en-US" smtClean="0"/>
              <a:t>3</a:t>
            </a:fld>
            <a:endParaRPr lang="en-US"/>
          </a:p>
        </p:txBody>
      </p:sp>
      <p:pic>
        <p:nvPicPr>
          <p:cNvPr id="10" name="Audio 9">
            <a:hlinkClick r:id="" action="ppaction://media"/>
            <a:extLst>
              <a:ext uri="{FF2B5EF4-FFF2-40B4-BE49-F238E27FC236}">
                <a16:creationId xmlns:a16="http://schemas.microsoft.com/office/drawing/2014/main" id="{45BB494B-90C2-40CB-A333-920267D3E52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980399431"/>
      </p:ext>
    </p:extLst>
  </p:cSld>
  <p:clrMapOvr>
    <a:masterClrMapping/>
  </p:clrMapOvr>
  <mc:AlternateContent xmlns:mc="http://schemas.openxmlformats.org/markup-compatibility/2006" xmlns:p14="http://schemas.microsoft.com/office/powerpoint/2010/main">
    <mc:Choice Requires="p14">
      <p:transition spd="slow" p14:dur="2000" advTm="45625"/>
    </mc:Choice>
    <mc:Fallback xmlns="">
      <p:transition spd="slow" advTm="456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76829"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56016D-2A3C-430F-A926-6A8BCA6ED824}"/>
              </a:ext>
            </a:extLst>
          </p:cNvPr>
          <p:cNvSpPr>
            <a:spLocks noGrp="1"/>
          </p:cNvSpPr>
          <p:nvPr>
            <p:ph type="title"/>
          </p:nvPr>
        </p:nvSpPr>
        <p:spPr>
          <a:xfrm>
            <a:off x="87061" y="266117"/>
            <a:ext cx="6407045" cy="626463"/>
          </a:xfrm>
          <a:noFill/>
          <a:ln>
            <a:noFill/>
          </a:ln>
        </p:spPr>
        <p:style>
          <a:lnRef idx="1">
            <a:schemeClr val="accent5"/>
          </a:lnRef>
          <a:fillRef idx="2">
            <a:schemeClr val="accent5"/>
          </a:fillRef>
          <a:effectRef idx="1">
            <a:schemeClr val="accent5"/>
          </a:effectRef>
          <a:fontRef idx="minor">
            <a:schemeClr val="dk1"/>
          </a:fontRef>
        </p:style>
        <p:txBody>
          <a:bodyPr>
            <a:normAutofit fontScale="90000"/>
          </a:bodyPr>
          <a:lstStyle/>
          <a:p>
            <a:r>
              <a:rPr lang="en-US" dirty="0"/>
              <a:t>Material and Methodology</a:t>
            </a:r>
          </a:p>
        </p:txBody>
      </p:sp>
      <p:sp>
        <p:nvSpPr>
          <p:cNvPr id="3" name="TextBox 2">
            <a:extLst>
              <a:ext uri="{FF2B5EF4-FFF2-40B4-BE49-F238E27FC236}">
                <a16:creationId xmlns:a16="http://schemas.microsoft.com/office/drawing/2014/main" id="{7B925510-09C9-4A86-B9B7-139589890DDA}"/>
              </a:ext>
            </a:extLst>
          </p:cNvPr>
          <p:cNvSpPr txBox="1"/>
          <p:nvPr/>
        </p:nvSpPr>
        <p:spPr>
          <a:xfrm>
            <a:off x="293336" y="1858443"/>
            <a:ext cx="10758196"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Study area description: </a:t>
            </a:r>
          </a:p>
        </p:txBody>
      </p:sp>
      <p:pic>
        <p:nvPicPr>
          <p:cNvPr id="6" name="image4.png">
            <a:extLst>
              <a:ext uri="{FF2B5EF4-FFF2-40B4-BE49-F238E27FC236}">
                <a16:creationId xmlns:a16="http://schemas.microsoft.com/office/drawing/2014/main" id="{1B2ADAD0-A4B4-49AD-B4C1-42EDFD5B63E3}"/>
              </a:ext>
            </a:extLst>
          </p:cNvPr>
          <p:cNvPicPr/>
          <p:nvPr/>
        </p:nvPicPr>
        <p:blipFill>
          <a:blip r:embed="rId3"/>
          <a:srcRect/>
          <a:stretch>
            <a:fillRect/>
          </a:stretch>
        </p:blipFill>
        <p:spPr>
          <a:xfrm>
            <a:off x="6880839" y="927481"/>
            <a:ext cx="4851530" cy="5380011"/>
          </a:xfrm>
          <a:prstGeom prst="rect">
            <a:avLst/>
          </a:prstGeom>
          <a:ln/>
        </p:spPr>
      </p:pic>
      <p:sp>
        <p:nvSpPr>
          <p:cNvPr id="7" name="Rectangle 6">
            <a:extLst>
              <a:ext uri="{FF2B5EF4-FFF2-40B4-BE49-F238E27FC236}">
                <a16:creationId xmlns:a16="http://schemas.microsoft.com/office/drawing/2014/main" id="{D4C0F89E-0DF2-497E-988D-83FECCFA5813}"/>
              </a:ext>
            </a:extLst>
          </p:cNvPr>
          <p:cNvSpPr/>
          <p:nvPr/>
        </p:nvSpPr>
        <p:spPr>
          <a:xfrm>
            <a:off x="6355136" y="6380918"/>
            <a:ext cx="8158065" cy="307777"/>
          </a:xfrm>
          <a:prstGeom prst="rect">
            <a:avLst/>
          </a:prstGeom>
        </p:spPr>
        <p:txBody>
          <a:bodyPr wrap="square">
            <a:spAutoFit/>
          </a:bodyPr>
          <a:lstStyle/>
          <a:p>
            <a:r>
              <a:rPr lang="en-US" sz="1400" b="1" dirty="0"/>
              <a:t>Figure .</a:t>
            </a:r>
            <a:r>
              <a:rPr lang="en-US" sz="1400" dirty="0"/>
              <a:t> the location of N’fis watershed and the hydrometeorological stations</a:t>
            </a:r>
          </a:p>
        </p:txBody>
      </p:sp>
      <p:sp>
        <p:nvSpPr>
          <p:cNvPr id="8" name="Rectangle 7">
            <a:extLst>
              <a:ext uri="{FF2B5EF4-FFF2-40B4-BE49-F238E27FC236}">
                <a16:creationId xmlns:a16="http://schemas.microsoft.com/office/drawing/2014/main" id="{3C14E33A-B4A0-41FC-BA24-1F29C2F07648}"/>
              </a:ext>
            </a:extLst>
          </p:cNvPr>
          <p:cNvSpPr/>
          <p:nvPr/>
        </p:nvSpPr>
        <p:spPr>
          <a:xfrm>
            <a:off x="293336" y="2368966"/>
            <a:ext cx="6587503" cy="2535566"/>
          </a:xfrm>
          <a:prstGeom prst="rect">
            <a:avLst/>
          </a:prstGeom>
        </p:spPr>
        <p:txBody>
          <a:bodyPr wrap="square">
            <a:spAutoFit/>
          </a:bodyPr>
          <a:lstStyle/>
          <a:p>
            <a:pPr marL="285750" indent="-285750">
              <a:lnSpc>
                <a:spcPct val="150000"/>
              </a:lnSpc>
              <a:buFont typeface="Arial" panose="020B0604020202020204" pitchFamily="34" charset="0"/>
              <a:buChar char="•"/>
            </a:pPr>
            <a:r>
              <a:rPr lang="en-US" dirty="0">
                <a:latin typeface="Times New Roman" panose="02020603050405020304" pitchFamily="18" charset="0"/>
              </a:rPr>
              <a:t> N’fis is a subbasin of the Tensift watershed that drains a total area of 1270 km². It is a mountainous watershed located in the part of High Atlas of Marrakech geographic area. More specifically on the northern flank of the central massif west of Toubkal between 30.5 and 31.2 ° North and between longitudes 7, 55 ° and 8, 40 ° W. </a:t>
            </a:r>
          </a:p>
        </p:txBody>
      </p:sp>
      <p:sp>
        <p:nvSpPr>
          <p:cNvPr id="9" name="Rectangle 8">
            <a:extLst>
              <a:ext uri="{FF2B5EF4-FFF2-40B4-BE49-F238E27FC236}">
                <a16:creationId xmlns:a16="http://schemas.microsoft.com/office/drawing/2014/main" id="{A48F3043-5AEE-46FE-AAB5-09F663D5881E}"/>
              </a:ext>
            </a:extLst>
          </p:cNvPr>
          <p:cNvSpPr/>
          <p:nvPr/>
        </p:nvSpPr>
        <p:spPr>
          <a:xfrm>
            <a:off x="209550" y="4961021"/>
            <a:ext cx="6096000" cy="646331"/>
          </a:xfrm>
          <a:prstGeom prst="rect">
            <a:avLst/>
          </a:prstGeom>
        </p:spPr>
        <p:txBody>
          <a:bodyPr>
            <a:spAutoFit/>
          </a:bodyPr>
          <a:lstStyle/>
          <a:p>
            <a:pPr marL="285750" indent="-285750">
              <a:buFont typeface="Arial" panose="020B0604020202020204" pitchFamily="34" charset="0"/>
              <a:buChar char="•"/>
            </a:pPr>
            <a:r>
              <a:rPr lang="en-US" dirty="0">
                <a:latin typeface="Times New Roman" panose="02020603050405020304" pitchFamily="18" charset="0"/>
                <a:ea typeface="Times New Roman" panose="02020603050405020304" pitchFamily="18" charset="0"/>
              </a:rPr>
              <a:t> The watershed’s elevation ranges from 583 m to 4102 m and a mean elevation of 1868m. </a:t>
            </a:r>
            <a:endParaRPr lang="en-US" dirty="0"/>
          </a:p>
        </p:txBody>
      </p:sp>
      <p:sp>
        <p:nvSpPr>
          <p:cNvPr id="11" name="Slide Number Placeholder 10">
            <a:extLst>
              <a:ext uri="{FF2B5EF4-FFF2-40B4-BE49-F238E27FC236}">
                <a16:creationId xmlns:a16="http://schemas.microsoft.com/office/drawing/2014/main" id="{F96CCE80-8282-48E4-9B57-D0A330DD7929}"/>
              </a:ext>
            </a:extLst>
          </p:cNvPr>
          <p:cNvSpPr>
            <a:spLocks noGrp="1"/>
          </p:cNvSpPr>
          <p:nvPr>
            <p:ph type="sldNum" sz="quarter" idx="12"/>
          </p:nvPr>
        </p:nvSpPr>
        <p:spPr/>
        <p:txBody>
          <a:bodyPr/>
          <a:lstStyle/>
          <a:p>
            <a:fld id="{7BA2DA26-EB90-4556-B774-71261717E071}" type="slidenum">
              <a:rPr lang="en-US" smtClean="0"/>
              <a:t>4</a:t>
            </a:fld>
            <a:endParaRPr lang="en-US"/>
          </a:p>
        </p:txBody>
      </p:sp>
    </p:spTree>
    <p:extLst>
      <p:ext uri="{BB962C8B-B14F-4D97-AF65-F5344CB8AC3E}">
        <p14:creationId xmlns:p14="http://schemas.microsoft.com/office/powerpoint/2010/main" val="277141102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23355"/>
    </mc:Choice>
    <mc:Fallback xmlns="">
      <p:transition spd="slow" advTm="23355"/>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2.png">
            <a:extLst>
              <a:ext uri="{FF2B5EF4-FFF2-40B4-BE49-F238E27FC236}">
                <a16:creationId xmlns:a16="http://schemas.microsoft.com/office/drawing/2014/main" id="{D487BAFE-2B45-4A88-8364-BEEF8F3D09A1}"/>
              </a:ext>
            </a:extLst>
          </p:cNvPr>
          <p:cNvPicPr/>
          <p:nvPr/>
        </p:nvPicPr>
        <p:blipFill>
          <a:blip r:embed="rId5"/>
          <a:srcRect/>
          <a:stretch>
            <a:fillRect/>
          </a:stretch>
        </p:blipFill>
        <p:spPr>
          <a:xfrm>
            <a:off x="7724727" y="68532"/>
            <a:ext cx="4115456" cy="3812324"/>
          </a:xfrm>
          <a:prstGeom prst="rect">
            <a:avLst/>
          </a:prstGeom>
          <a:ln/>
        </p:spPr>
      </p:pic>
      <p:pic>
        <p:nvPicPr>
          <p:cNvPr id="4" name="image7.png">
            <a:extLst>
              <a:ext uri="{FF2B5EF4-FFF2-40B4-BE49-F238E27FC236}">
                <a16:creationId xmlns:a16="http://schemas.microsoft.com/office/drawing/2014/main" id="{C26DAD37-5C3F-471C-B3EC-CD3019B7251C}"/>
              </a:ext>
            </a:extLst>
          </p:cNvPr>
          <p:cNvPicPr/>
          <p:nvPr/>
        </p:nvPicPr>
        <p:blipFill>
          <a:blip r:embed="rId6"/>
          <a:srcRect/>
          <a:stretch>
            <a:fillRect/>
          </a:stretch>
        </p:blipFill>
        <p:spPr>
          <a:xfrm>
            <a:off x="943582" y="5404"/>
            <a:ext cx="4480006" cy="3938581"/>
          </a:xfrm>
          <a:prstGeom prst="rect">
            <a:avLst/>
          </a:prstGeom>
          <a:ln/>
        </p:spPr>
      </p:pic>
      <p:sp>
        <p:nvSpPr>
          <p:cNvPr id="5" name="Rectangle 4">
            <a:extLst>
              <a:ext uri="{FF2B5EF4-FFF2-40B4-BE49-F238E27FC236}">
                <a16:creationId xmlns:a16="http://schemas.microsoft.com/office/drawing/2014/main" id="{6F94919E-659F-470F-A363-6AC6BC2D203F}"/>
              </a:ext>
            </a:extLst>
          </p:cNvPr>
          <p:cNvSpPr/>
          <p:nvPr/>
        </p:nvSpPr>
        <p:spPr>
          <a:xfrm>
            <a:off x="815932" y="4803561"/>
            <a:ext cx="11139791" cy="878895"/>
          </a:xfrm>
          <a:prstGeom prst="rect">
            <a:avLst/>
          </a:prstGeom>
        </p:spPr>
        <p:txBody>
          <a:bodyPr wrap="square">
            <a:spAutoFit/>
          </a:bodyPr>
          <a:lstStyle/>
          <a:p>
            <a:pPr marL="285750" indent="-285750">
              <a:lnSpc>
                <a:spcPct val="150000"/>
              </a:lnSpc>
              <a:buFont typeface="Arial" panose="020B0604020202020204" pitchFamily="34" charset="0"/>
              <a:buChar char="•"/>
            </a:pPr>
            <a:r>
              <a:rPr lang="en-US" dirty="0">
                <a:latin typeface="Times New Roman" panose="02020603050405020304" pitchFamily="18" charset="0"/>
                <a:ea typeface="Times New Roman" panose="02020603050405020304" pitchFamily="18" charset="0"/>
              </a:rPr>
              <a:t>The watershed is 94% rural land and only 6% urban.</a:t>
            </a:r>
          </a:p>
          <a:p>
            <a:pPr marL="285750" indent="-285750">
              <a:lnSpc>
                <a:spcPct val="150000"/>
              </a:lnSpc>
              <a:buFont typeface="Arial" panose="020B0604020202020204" pitchFamily="34" charset="0"/>
              <a:buChar char="•"/>
            </a:pPr>
            <a:r>
              <a:rPr lang="en-US" dirty="0">
                <a:latin typeface="Times New Roman" panose="02020603050405020304" pitchFamily="18" charset="0"/>
                <a:ea typeface="Times New Roman" panose="02020603050405020304" pitchFamily="18" charset="0"/>
              </a:rPr>
              <a:t>The dominant soil type is zonal brown soils on shale socle (79.3 %)</a:t>
            </a:r>
            <a:endParaRPr lang="en-US" dirty="0"/>
          </a:p>
        </p:txBody>
      </p:sp>
      <p:sp>
        <p:nvSpPr>
          <p:cNvPr id="6" name="Rectangle 5">
            <a:extLst>
              <a:ext uri="{FF2B5EF4-FFF2-40B4-BE49-F238E27FC236}">
                <a16:creationId xmlns:a16="http://schemas.microsoft.com/office/drawing/2014/main" id="{DBD2F6DE-0965-4D06-B3A6-01D36F8CB1A7}"/>
              </a:ext>
            </a:extLst>
          </p:cNvPr>
          <p:cNvSpPr/>
          <p:nvPr/>
        </p:nvSpPr>
        <p:spPr>
          <a:xfrm>
            <a:off x="1224449" y="4038728"/>
            <a:ext cx="2797561" cy="457369"/>
          </a:xfrm>
          <a:prstGeom prst="rect">
            <a:avLst/>
          </a:prstGeom>
        </p:spPr>
        <p:txBody>
          <a:bodyPr wrap="none">
            <a:spAutoFit/>
          </a:bodyPr>
          <a:lstStyle/>
          <a:p>
            <a:pPr algn="ctr">
              <a:lnSpc>
                <a:spcPct val="200000"/>
              </a:lnSpc>
              <a:spcBef>
                <a:spcPts val="1200"/>
              </a:spcBef>
              <a:spcAft>
                <a:spcPts val="1200"/>
              </a:spcAft>
            </a:pPr>
            <a:r>
              <a:rPr lang="en-US" sz="1400" dirty="0">
                <a:latin typeface="Times New Roman" panose="02020603050405020304" pitchFamily="18" charset="0"/>
                <a:ea typeface="Times New Roman" panose="02020603050405020304" pitchFamily="18" charset="0"/>
              </a:rPr>
              <a:t>Figure. Soil map, N’fis watershed. </a:t>
            </a:r>
            <a:endParaRPr lang="fr-FR" sz="1400" dirty="0">
              <a:latin typeface="Arial" panose="020B0604020202020204" pitchFamily="34" charset="0"/>
              <a:ea typeface="Arial" panose="020B0604020202020204" pitchFamily="34" charset="0"/>
            </a:endParaRPr>
          </a:p>
        </p:txBody>
      </p:sp>
      <p:sp>
        <p:nvSpPr>
          <p:cNvPr id="8" name="Rectangle 7">
            <a:extLst>
              <a:ext uri="{FF2B5EF4-FFF2-40B4-BE49-F238E27FC236}">
                <a16:creationId xmlns:a16="http://schemas.microsoft.com/office/drawing/2014/main" id="{FDFE3AE3-9563-4E5A-A65B-9B6A038B9009}"/>
              </a:ext>
            </a:extLst>
          </p:cNvPr>
          <p:cNvSpPr/>
          <p:nvPr/>
        </p:nvSpPr>
        <p:spPr>
          <a:xfrm>
            <a:off x="8421010" y="4188320"/>
            <a:ext cx="3028393" cy="307777"/>
          </a:xfrm>
          <a:prstGeom prst="rect">
            <a:avLst/>
          </a:prstGeom>
        </p:spPr>
        <p:txBody>
          <a:bodyPr wrap="none">
            <a:spAutoFit/>
          </a:bodyPr>
          <a:lstStyle/>
          <a:p>
            <a:r>
              <a:rPr lang="en-US" sz="1400" dirty="0">
                <a:latin typeface="Times New Roman" panose="02020603050405020304" pitchFamily="18" charset="0"/>
                <a:ea typeface="Times New Roman" panose="02020603050405020304" pitchFamily="18" charset="0"/>
              </a:rPr>
              <a:t>Figure. </a:t>
            </a:r>
            <a:r>
              <a:rPr lang="en-US" sz="1400" dirty="0" err="1">
                <a:latin typeface="Times New Roman" panose="02020603050405020304" pitchFamily="18" charset="0"/>
                <a:ea typeface="Times New Roman" panose="02020603050405020304" pitchFamily="18" charset="0"/>
              </a:rPr>
              <a:t>Landuse</a:t>
            </a:r>
            <a:r>
              <a:rPr lang="en-US" sz="1400" dirty="0">
                <a:latin typeface="Times New Roman" panose="02020603050405020304" pitchFamily="18" charset="0"/>
                <a:ea typeface="Times New Roman" panose="02020603050405020304" pitchFamily="18" charset="0"/>
              </a:rPr>
              <a:t> map, N’fis watershed</a:t>
            </a:r>
            <a:endParaRPr lang="en-US" sz="1400" dirty="0"/>
          </a:p>
        </p:txBody>
      </p:sp>
      <p:sp>
        <p:nvSpPr>
          <p:cNvPr id="10" name="Slide Number Placeholder 9">
            <a:extLst>
              <a:ext uri="{FF2B5EF4-FFF2-40B4-BE49-F238E27FC236}">
                <a16:creationId xmlns:a16="http://schemas.microsoft.com/office/drawing/2014/main" id="{8C3CFFB3-1641-46EA-A96D-06FDBA2A54E5}"/>
              </a:ext>
            </a:extLst>
          </p:cNvPr>
          <p:cNvSpPr>
            <a:spLocks noGrp="1"/>
          </p:cNvSpPr>
          <p:nvPr>
            <p:ph type="sldNum" sz="quarter" idx="12"/>
          </p:nvPr>
        </p:nvSpPr>
        <p:spPr/>
        <p:txBody>
          <a:bodyPr/>
          <a:lstStyle/>
          <a:p>
            <a:fld id="{7BA2DA26-EB90-4556-B774-71261717E071}" type="slidenum">
              <a:rPr lang="en-US" smtClean="0"/>
              <a:t>5</a:t>
            </a:fld>
            <a:endParaRPr lang="en-US"/>
          </a:p>
        </p:txBody>
      </p:sp>
      <p:pic>
        <p:nvPicPr>
          <p:cNvPr id="31" name="Audio 30">
            <a:hlinkClick r:id="" action="ppaction://media"/>
            <a:extLst>
              <a:ext uri="{FF2B5EF4-FFF2-40B4-BE49-F238E27FC236}">
                <a16:creationId xmlns:a16="http://schemas.microsoft.com/office/drawing/2014/main" id="{AA402BF6-E448-483F-8719-12A810DD1B5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845356774"/>
      </p:ext>
    </p:extLst>
  </p:cSld>
  <p:clrMapOvr>
    <a:masterClrMapping/>
  </p:clrMapOvr>
  <mc:AlternateContent xmlns:mc="http://schemas.openxmlformats.org/markup-compatibility/2006" xmlns:p14="http://schemas.microsoft.com/office/powerpoint/2010/main">
    <mc:Choice Requires="p14">
      <p:transition spd="slow" p14:dur="2000" advTm="18432"/>
    </mc:Choice>
    <mc:Fallback xmlns="">
      <p:transition spd="slow" advTm="184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1"/>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3281F84-5CF6-4CFB-B3EF-04A6BBBBAACC}"/>
              </a:ext>
            </a:extLst>
          </p:cNvPr>
          <p:cNvSpPr/>
          <p:nvPr/>
        </p:nvSpPr>
        <p:spPr>
          <a:xfrm>
            <a:off x="825174" y="4949956"/>
            <a:ext cx="11159412" cy="878895"/>
          </a:xfrm>
          <a:prstGeom prst="rect">
            <a:avLst/>
          </a:prstGeom>
        </p:spPr>
        <p:txBody>
          <a:bodyPr wrap="square">
            <a:spAutoFit/>
          </a:bodyPr>
          <a:lstStyle/>
          <a:p>
            <a:pPr>
              <a:lnSpc>
                <a:spcPct val="150000"/>
              </a:lnSpc>
            </a:pPr>
            <a:r>
              <a:rPr lang="en-US" dirty="0">
                <a:latin typeface="Times New Roman" panose="02020603050405020304" pitchFamily="18" charset="0"/>
                <a:ea typeface="Times New Roman" panose="02020603050405020304" pitchFamily="18" charset="0"/>
              </a:rPr>
              <a:t>The basin’s general climate is semi-arid, The weather is characterized by hot ( max: 46°) and dry summers then cold (min: -7.4°C) humid winters. The annual rainfall ranges from 254.1mm in low altitude to 796,9mm in high altitudes..</a:t>
            </a:r>
            <a:endParaRPr lang="en-US" dirty="0"/>
          </a:p>
        </p:txBody>
      </p:sp>
      <p:graphicFrame>
        <p:nvGraphicFramePr>
          <p:cNvPr id="4" name="Graphique 2">
            <a:extLst>
              <a:ext uri="{FF2B5EF4-FFF2-40B4-BE49-F238E27FC236}">
                <a16:creationId xmlns:a16="http://schemas.microsoft.com/office/drawing/2014/main" id="{E03B32DB-1B08-4B60-8D29-75E35C723E4D}"/>
              </a:ext>
            </a:extLst>
          </p:cNvPr>
          <p:cNvGraphicFramePr>
            <a:graphicFrameLocks/>
          </p:cNvGraphicFramePr>
          <p:nvPr>
            <p:extLst>
              <p:ext uri="{D42A27DB-BD31-4B8C-83A1-F6EECF244321}">
                <p14:modId xmlns:p14="http://schemas.microsoft.com/office/powerpoint/2010/main" val="935539506"/>
              </p:ext>
            </p:extLst>
          </p:nvPr>
        </p:nvGraphicFramePr>
        <p:xfrm>
          <a:off x="2650252" y="508920"/>
          <a:ext cx="7209452" cy="3269978"/>
        </p:xfrm>
        <a:graphic>
          <a:graphicData uri="http://schemas.openxmlformats.org/drawingml/2006/chart">
            <c:chart xmlns:c="http://schemas.openxmlformats.org/drawingml/2006/chart" xmlns:r="http://schemas.openxmlformats.org/officeDocument/2006/relationships" r:id="rId5"/>
          </a:graphicData>
        </a:graphic>
      </p:graphicFrame>
      <p:sp>
        <p:nvSpPr>
          <p:cNvPr id="5" name="TextBox 4">
            <a:extLst>
              <a:ext uri="{FF2B5EF4-FFF2-40B4-BE49-F238E27FC236}">
                <a16:creationId xmlns:a16="http://schemas.microsoft.com/office/drawing/2014/main" id="{6D81F7B1-B245-4037-9FDC-C9D34588906B}"/>
              </a:ext>
            </a:extLst>
          </p:cNvPr>
          <p:cNvSpPr txBox="1"/>
          <p:nvPr/>
        </p:nvSpPr>
        <p:spPr>
          <a:xfrm rot="16200000">
            <a:off x="1169175" y="1335737"/>
            <a:ext cx="2603241" cy="276999"/>
          </a:xfrm>
          <a:prstGeom prst="rect">
            <a:avLst/>
          </a:prstGeom>
          <a:noFill/>
        </p:spPr>
        <p:txBody>
          <a:bodyPr wrap="square" rtlCol="0">
            <a:spAutoFit/>
          </a:bodyPr>
          <a:lstStyle/>
          <a:p>
            <a:r>
              <a:rPr lang="en-US" sz="1200" dirty="0"/>
              <a:t>Precipitation mm</a:t>
            </a:r>
          </a:p>
        </p:txBody>
      </p:sp>
      <p:sp>
        <p:nvSpPr>
          <p:cNvPr id="7" name="Rectangle 6">
            <a:extLst>
              <a:ext uri="{FF2B5EF4-FFF2-40B4-BE49-F238E27FC236}">
                <a16:creationId xmlns:a16="http://schemas.microsoft.com/office/drawing/2014/main" id="{D3A8CD48-0505-4511-B4FC-F6680D7705D7}"/>
              </a:ext>
            </a:extLst>
          </p:cNvPr>
          <p:cNvSpPr/>
          <p:nvPr/>
        </p:nvSpPr>
        <p:spPr>
          <a:xfrm>
            <a:off x="1586935" y="3946915"/>
            <a:ext cx="7918578" cy="307777"/>
          </a:xfrm>
          <a:prstGeom prst="rect">
            <a:avLst/>
          </a:prstGeom>
        </p:spPr>
        <p:txBody>
          <a:bodyPr wrap="none">
            <a:spAutoFit/>
          </a:bodyPr>
          <a:lstStyle/>
          <a:p>
            <a:r>
              <a:rPr lang="en-US" sz="1400" dirty="0">
                <a:latin typeface="Times New Roman" panose="02020603050405020304" pitchFamily="18" charset="0"/>
                <a:ea typeface="Times New Roman" panose="02020603050405020304" pitchFamily="18" charset="0"/>
              </a:rPr>
              <a:t>Figure. Average annual precipitation in </a:t>
            </a:r>
            <a:r>
              <a:rPr lang="en-US" sz="1400" dirty="0" err="1">
                <a:latin typeface="Times New Roman" panose="02020603050405020304" pitchFamily="18" charset="0"/>
                <a:ea typeface="Times New Roman" panose="02020603050405020304" pitchFamily="18" charset="0"/>
              </a:rPr>
              <a:t>Iguir</a:t>
            </a:r>
            <a:r>
              <a:rPr lang="en-US" sz="1400" dirty="0">
                <a:latin typeface="Times New Roman" panose="02020603050405020304" pitchFamily="18" charset="0"/>
                <a:ea typeface="Times New Roman" panose="02020603050405020304" pitchFamily="18" charset="0"/>
              </a:rPr>
              <a:t> </a:t>
            </a:r>
            <a:r>
              <a:rPr lang="en-US" sz="1400" dirty="0" err="1">
                <a:latin typeface="Times New Roman" panose="02020603050405020304" pitchFamily="18" charset="0"/>
                <a:ea typeface="Times New Roman" panose="02020603050405020304" pitchFamily="18" charset="0"/>
              </a:rPr>
              <a:t>N’kouris</a:t>
            </a:r>
            <a:r>
              <a:rPr lang="en-US" sz="1400" dirty="0">
                <a:latin typeface="Times New Roman" panose="02020603050405020304" pitchFamily="18" charset="0"/>
                <a:ea typeface="Times New Roman" panose="02020603050405020304" pitchFamily="18" charset="0"/>
              </a:rPr>
              <a:t>, </a:t>
            </a:r>
            <a:r>
              <a:rPr lang="en-US" sz="1400" dirty="0" err="1">
                <a:latin typeface="Times New Roman" panose="02020603050405020304" pitchFamily="18" charset="0"/>
                <a:ea typeface="Times New Roman" panose="02020603050405020304" pitchFamily="18" charset="0"/>
              </a:rPr>
              <a:t>Immin</a:t>
            </a:r>
            <a:r>
              <a:rPr lang="en-US" sz="1400" dirty="0">
                <a:latin typeface="Times New Roman" panose="02020603050405020304" pitchFamily="18" charset="0"/>
                <a:ea typeface="Times New Roman" panose="02020603050405020304" pitchFamily="18" charset="0"/>
              </a:rPr>
              <a:t> </a:t>
            </a:r>
            <a:r>
              <a:rPr lang="en-US" sz="1400" dirty="0" err="1">
                <a:latin typeface="Times New Roman" panose="02020603050405020304" pitchFamily="18" charset="0"/>
                <a:ea typeface="Times New Roman" panose="02020603050405020304" pitchFamily="18" charset="0"/>
              </a:rPr>
              <a:t>lhemmam</a:t>
            </a:r>
            <a:r>
              <a:rPr lang="en-US" sz="1400" dirty="0">
                <a:latin typeface="Times New Roman" panose="02020603050405020304" pitchFamily="18" charset="0"/>
                <a:ea typeface="Times New Roman" panose="02020603050405020304" pitchFamily="18" charset="0"/>
              </a:rPr>
              <a:t>, Lalla </a:t>
            </a:r>
            <a:r>
              <a:rPr lang="en-US" sz="1400" dirty="0" err="1">
                <a:latin typeface="Times New Roman" panose="02020603050405020304" pitchFamily="18" charset="0"/>
                <a:ea typeface="Times New Roman" panose="02020603050405020304" pitchFamily="18" charset="0"/>
              </a:rPr>
              <a:t>Takerkoust</a:t>
            </a:r>
            <a:r>
              <a:rPr lang="en-US" sz="1400" dirty="0">
                <a:latin typeface="Times New Roman" panose="02020603050405020304" pitchFamily="18" charset="0"/>
                <a:ea typeface="Times New Roman" panose="02020603050405020304" pitchFamily="18" charset="0"/>
              </a:rPr>
              <a:t> and Sidi </a:t>
            </a:r>
            <a:r>
              <a:rPr lang="en-US" sz="1400" dirty="0" err="1">
                <a:latin typeface="Times New Roman" panose="02020603050405020304" pitchFamily="18" charset="0"/>
                <a:ea typeface="Times New Roman" panose="02020603050405020304" pitchFamily="18" charset="0"/>
              </a:rPr>
              <a:t>Hssin</a:t>
            </a:r>
            <a:r>
              <a:rPr lang="en-US" sz="1400" dirty="0">
                <a:latin typeface="Times New Roman" panose="02020603050405020304" pitchFamily="18" charset="0"/>
                <a:ea typeface="Times New Roman" panose="02020603050405020304" pitchFamily="18" charset="0"/>
              </a:rPr>
              <a:t> </a:t>
            </a:r>
            <a:endParaRPr lang="en-US" sz="1400" dirty="0"/>
          </a:p>
        </p:txBody>
      </p:sp>
      <p:sp>
        <p:nvSpPr>
          <p:cNvPr id="9" name="Slide Number Placeholder 8">
            <a:extLst>
              <a:ext uri="{FF2B5EF4-FFF2-40B4-BE49-F238E27FC236}">
                <a16:creationId xmlns:a16="http://schemas.microsoft.com/office/drawing/2014/main" id="{81B600AC-9F11-4F3C-AA94-B5BDDC093ED0}"/>
              </a:ext>
            </a:extLst>
          </p:cNvPr>
          <p:cNvSpPr>
            <a:spLocks noGrp="1"/>
          </p:cNvSpPr>
          <p:nvPr>
            <p:ph type="sldNum" sz="quarter" idx="12"/>
          </p:nvPr>
        </p:nvSpPr>
        <p:spPr/>
        <p:txBody>
          <a:bodyPr/>
          <a:lstStyle/>
          <a:p>
            <a:fld id="{7BA2DA26-EB90-4556-B774-71261717E071}" type="slidenum">
              <a:rPr lang="en-US" smtClean="0"/>
              <a:t>6</a:t>
            </a:fld>
            <a:endParaRPr lang="en-US"/>
          </a:p>
        </p:txBody>
      </p:sp>
      <p:pic>
        <p:nvPicPr>
          <p:cNvPr id="24" name="Audio 23">
            <a:hlinkClick r:id="" action="ppaction://media"/>
            <a:extLst>
              <a:ext uri="{FF2B5EF4-FFF2-40B4-BE49-F238E27FC236}">
                <a16:creationId xmlns:a16="http://schemas.microsoft.com/office/drawing/2014/main" id="{EEB71D36-B3D7-4FB7-A81F-574366FDBF7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515286783"/>
      </p:ext>
    </p:extLst>
  </p:cSld>
  <p:clrMapOvr>
    <a:masterClrMapping/>
  </p:clrMapOvr>
  <mc:AlternateContent xmlns:mc="http://schemas.openxmlformats.org/markup-compatibility/2006" xmlns:p14="http://schemas.microsoft.com/office/powerpoint/2010/main">
    <mc:Choice Requires="p14">
      <p:transition spd="slow" p14:dur="2000" advTm="30862"/>
    </mc:Choice>
    <mc:Fallback xmlns="">
      <p:transition spd="slow" advTm="308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4691C0A-20B2-4840-B5D6-0A7311D47F21}"/>
              </a:ext>
            </a:extLst>
          </p:cNvPr>
          <p:cNvPicPr>
            <a:picLocks noChangeAspect="1"/>
          </p:cNvPicPr>
          <p:nvPr/>
        </p:nvPicPr>
        <p:blipFill rotWithShape="1">
          <a:blip r:embed="rId4">
            <a:extLst>
              <a:ext uri="{28A0092B-C50C-407E-A947-70E740481C1C}">
                <a14:useLocalDpi xmlns:a14="http://schemas.microsoft.com/office/drawing/2010/main" val="0"/>
              </a:ext>
            </a:extLst>
          </a:blip>
          <a:srcRect l="12756" t="13552" r="14830" b="25027"/>
          <a:stretch/>
        </p:blipFill>
        <p:spPr>
          <a:xfrm>
            <a:off x="5852063" y="63792"/>
            <a:ext cx="5858647" cy="6430780"/>
          </a:xfrm>
          <a:prstGeom prst="rect">
            <a:avLst/>
          </a:prstGeom>
        </p:spPr>
      </p:pic>
      <p:sp>
        <p:nvSpPr>
          <p:cNvPr id="5" name="Rectangle 4">
            <a:extLst>
              <a:ext uri="{FF2B5EF4-FFF2-40B4-BE49-F238E27FC236}">
                <a16:creationId xmlns:a16="http://schemas.microsoft.com/office/drawing/2014/main" id="{06DFA198-2616-4D9A-89B6-C16419724262}"/>
              </a:ext>
            </a:extLst>
          </p:cNvPr>
          <p:cNvSpPr/>
          <p:nvPr/>
        </p:nvSpPr>
        <p:spPr>
          <a:xfrm>
            <a:off x="5553772" y="6336839"/>
            <a:ext cx="6455229" cy="457369"/>
          </a:xfrm>
          <a:prstGeom prst="rect">
            <a:avLst/>
          </a:prstGeom>
        </p:spPr>
        <p:txBody>
          <a:bodyPr wrap="none">
            <a:spAutoFit/>
          </a:bodyPr>
          <a:lstStyle/>
          <a:p>
            <a:pPr algn="ctr">
              <a:lnSpc>
                <a:spcPct val="200000"/>
              </a:lnSpc>
              <a:spcBef>
                <a:spcPts val="1200"/>
              </a:spcBef>
              <a:spcAft>
                <a:spcPts val="1200"/>
              </a:spcAft>
            </a:pPr>
            <a:r>
              <a:rPr lang="en-US" sz="1400" dirty="0">
                <a:latin typeface="Times New Roman" panose="02020603050405020304" pitchFamily="18" charset="0"/>
                <a:ea typeface="Times New Roman" panose="02020603050405020304" pitchFamily="18" charset="0"/>
              </a:rPr>
              <a:t>Figure. Location of the Moulay Yacoub and Lalla </a:t>
            </a:r>
            <a:r>
              <a:rPr lang="en-US" sz="1400" dirty="0" err="1">
                <a:latin typeface="Times New Roman" panose="02020603050405020304" pitchFamily="18" charset="0"/>
                <a:ea typeface="Times New Roman" panose="02020603050405020304" pitchFamily="18" charset="0"/>
              </a:rPr>
              <a:t>Takerkoust</a:t>
            </a:r>
            <a:r>
              <a:rPr lang="en-US" sz="1400" dirty="0">
                <a:latin typeface="Times New Roman" panose="02020603050405020304" pitchFamily="18" charset="0"/>
                <a:ea typeface="Times New Roman" panose="02020603050405020304" pitchFamily="18" charset="0"/>
              </a:rPr>
              <a:t> Dams, N’fis watershed. </a:t>
            </a:r>
            <a:endParaRPr lang="fr-FR" sz="1400" dirty="0">
              <a:latin typeface="Arial" panose="020B0604020202020204" pitchFamily="34" charset="0"/>
              <a:ea typeface="Arial" panose="020B0604020202020204" pitchFamily="34" charset="0"/>
            </a:endParaRPr>
          </a:p>
        </p:txBody>
      </p:sp>
      <p:sp>
        <p:nvSpPr>
          <p:cNvPr id="6" name="TextBox 5">
            <a:extLst>
              <a:ext uri="{FF2B5EF4-FFF2-40B4-BE49-F238E27FC236}">
                <a16:creationId xmlns:a16="http://schemas.microsoft.com/office/drawing/2014/main" id="{558BFE89-5805-43BA-BAFC-8E0B38AF0ADC}"/>
              </a:ext>
            </a:extLst>
          </p:cNvPr>
          <p:cNvSpPr txBox="1"/>
          <p:nvPr/>
        </p:nvSpPr>
        <p:spPr>
          <a:xfrm>
            <a:off x="269021" y="1903751"/>
            <a:ext cx="5342397" cy="2120068"/>
          </a:xfrm>
          <a:prstGeom prst="rect">
            <a:avLst/>
          </a:prstGeom>
          <a:noFill/>
        </p:spPr>
        <p:txBody>
          <a:bodyPr wrap="square" rtlCol="0">
            <a:spAutoFit/>
          </a:bodyPr>
          <a:lstStyle/>
          <a:p>
            <a:pPr>
              <a:lnSpc>
                <a:spcPct val="150000"/>
              </a:lnSpc>
            </a:pPr>
            <a:r>
              <a:rPr lang="en-US" dirty="0">
                <a:latin typeface="Times New Roman" panose="02020603050405020304" pitchFamily="18" charset="0"/>
              </a:rPr>
              <a:t>Two dams were constructed on N’fis river.</a:t>
            </a:r>
          </a:p>
          <a:p>
            <a:pPr marL="285750" indent="-285750">
              <a:lnSpc>
                <a:spcPct val="150000"/>
              </a:lnSpc>
              <a:buFont typeface="Arial" panose="020B0604020202020204" pitchFamily="34" charset="0"/>
              <a:buChar char="•"/>
            </a:pPr>
            <a:r>
              <a:rPr lang="en-US" dirty="0">
                <a:latin typeface="Times New Roman" panose="02020603050405020304" pitchFamily="18" charset="0"/>
              </a:rPr>
              <a:t>Moulay </a:t>
            </a:r>
            <a:r>
              <a:rPr lang="en-US" dirty="0" err="1">
                <a:latin typeface="Times New Roman" panose="02020603050405020304" pitchFamily="18" charset="0"/>
              </a:rPr>
              <a:t>yacoub</a:t>
            </a:r>
            <a:r>
              <a:rPr lang="en-US" dirty="0">
                <a:latin typeface="Times New Roman" panose="02020603050405020304" pitchFamily="18" charset="0"/>
              </a:rPr>
              <a:t> el </a:t>
            </a:r>
            <a:r>
              <a:rPr lang="en-US" dirty="0" err="1">
                <a:latin typeface="Times New Roman" panose="02020603050405020304" pitchFamily="18" charset="0"/>
              </a:rPr>
              <a:t>mansour</a:t>
            </a:r>
            <a:r>
              <a:rPr lang="en-US" dirty="0">
                <a:latin typeface="Times New Roman" panose="02020603050405020304" pitchFamily="18" charset="0"/>
              </a:rPr>
              <a:t> ( 70Mm3) in the upper stream, </a:t>
            </a:r>
          </a:p>
          <a:p>
            <a:pPr marL="285750" indent="-285750">
              <a:lnSpc>
                <a:spcPct val="150000"/>
              </a:lnSpc>
              <a:buFont typeface="Arial" panose="020B0604020202020204" pitchFamily="34" charset="0"/>
              <a:buChar char="•"/>
            </a:pPr>
            <a:r>
              <a:rPr lang="en-US" dirty="0">
                <a:latin typeface="Times New Roman" panose="02020603050405020304" pitchFamily="18" charset="0"/>
              </a:rPr>
              <a:t>Lalla </a:t>
            </a:r>
            <a:r>
              <a:rPr lang="en-US" dirty="0" err="1">
                <a:latin typeface="Times New Roman" panose="02020603050405020304" pitchFamily="18" charset="0"/>
              </a:rPr>
              <a:t>takerkoust</a:t>
            </a:r>
            <a:r>
              <a:rPr lang="en-US" dirty="0">
                <a:latin typeface="Times New Roman" panose="02020603050405020304" pitchFamily="18" charset="0"/>
              </a:rPr>
              <a:t> (53.6Mm3) downstream at the foothills</a:t>
            </a:r>
          </a:p>
        </p:txBody>
      </p:sp>
      <p:sp>
        <p:nvSpPr>
          <p:cNvPr id="8" name="Slide Number Placeholder 7">
            <a:extLst>
              <a:ext uri="{FF2B5EF4-FFF2-40B4-BE49-F238E27FC236}">
                <a16:creationId xmlns:a16="http://schemas.microsoft.com/office/drawing/2014/main" id="{B4DCFE8C-B157-4A15-8D01-80AA8AC16CFD}"/>
              </a:ext>
            </a:extLst>
          </p:cNvPr>
          <p:cNvSpPr>
            <a:spLocks noGrp="1"/>
          </p:cNvSpPr>
          <p:nvPr>
            <p:ph type="sldNum" sz="quarter" idx="12"/>
          </p:nvPr>
        </p:nvSpPr>
        <p:spPr/>
        <p:txBody>
          <a:bodyPr/>
          <a:lstStyle/>
          <a:p>
            <a:fld id="{7BA2DA26-EB90-4556-B774-71261717E071}" type="slidenum">
              <a:rPr lang="en-US" smtClean="0"/>
              <a:t>7</a:t>
            </a:fld>
            <a:endParaRPr lang="en-US"/>
          </a:p>
        </p:txBody>
      </p:sp>
      <p:pic>
        <p:nvPicPr>
          <p:cNvPr id="15" name="Audio 14">
            <a:hlinkClick r:id="" action="ppaction://media"/>
            <a:extLst>
              <a:ext uri="{FF2B5EF4-FFF2-40B4-BE49-F238E27FC236}">
                <a16:creationId xmlns:a16="http://schemas.microsoft.com/office/drawing/2014/main" id="{1C346826-F3F7-42EE-83B5-3A33EE530F1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186620039"/>
      </p:ext>
    </p:extLst>
  </p:cSld>
  <p:clrMapOvr>
    <a:masterClrMapping/>
  </p:clrMapOvr>
  <mc:AlternateContent xmlns:mc="http://schemas.openxmlformats.org/markup-compatibility/2006" xmlns:p14="http://schemas.microsoft.com/office/powerpoint/2010/main">
    <mc:Choice Requires="p14">
      <p:transition spd="slow" p14:dur="2000" advTm="8198"/>
    </mc:Choice>
    <mc:Fallback xmlns="">
      <p:transition spd="slow" advTm="81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3E4EF-5E03-445B-94EE-31C654B688EC}"/>
              </a:ext>
            </a:extLst>
          </p:cNvPr>
          <p:cNvSpPr>
            <a:spLocks noGrp="1"/>
          </p:cNvSpPr>
          <p:nvPr>
            <p:ph type="title"/>
          </p:nvPr>
        </p:nvSpPr>
        <p:spPr>
          <a:xfrm>
            <a:off x="877079" y="421416"/>
            <a:ext cx="1830681" cy="666114"/>
          </a:xfrm>
          <a:ln>
            <a:noFill/>
          </a:ln>
        </p:spPr>
        <p:style>
          <a:lnRef idx="2">
            <a:schemeClr val="accent1"/>
          </a:lnRef>
          <a:fillRef idx="1">
            <a:schemeClr val="lt1"/>
          </a:fillRef>
          <a:effectRef idx="0">
            <a:schemeClr val="accent1"/>
          </a:effectRef>
          <a:fontRef idx="minor">
            <a:schemeClr val="dk1"/>
          </a:fontRef>
        </p:style>
        <p:txBody>
          <a:bodyPr>
            <a:normAutofit fontScale="90000"/>
          </a:bodyPr>
          <a:lstStyle/>
          <a:p>
            <a:r>
              <a:rPr lang="en-US" sz="2400" dirty="0">
                <a:latin typeface="Times New Roman" panose="02020603050405020304" pitchFamily="18" charset="0"/>
                <a:ea typeface="+mn-ea"/>
                <a:cs typeface="Times New Roman" panose="02020603050405020304" pitchFamily="18" charset="0"/>
              </a:rPr>
              <a:t>SWAT</a:t>
            </a:r>
            <a:r>
              <a:rPr lang="en-US" dirty="0"/>
              <a:t> </a:t>
            </a:r>
            <a:r>
              <a:rPr lang="en-US" sz="2400" dirty="0">
                <a:latin typeface="Times New Roman" panose="02020603050405020304" pitchFamily="18" charset="0"/>
                <a:ea typeface="+mn-ea"/>
                <a:cs typeface="Times New Roman" panose="02020603050405020304" pitchFamily="18" charset="0"/>
              </a:rPr>
              <a:t>Model</a:t>
            </a:r>
          </a:p>
        </p:txBody>
      </p:sp>
      <p:pic>
        <p:nvPicPr>
          <p:cNvPr id="3" name="Picture 6" descr="http://downloads.esri.com/blogs/hydro/ArcSWAT/Fig4.jpg">
            <a:extLst>
              <a:ext uri="{FF2B5EF4-FFF2-40B4-BE49-F238E27FC236}">
                <a16:creationId xmlns:a16="http://schemas.microsoft.com/office/drawing/2014/main" id="{34F57CD3-2C27-4876-A570-30AD8B71F39D}"/>
              </a:ext>
            </a:extLst>
          </p:cNvPr>
          <p:cNvPicPr>
            <a:picLocks noChangeAspect="1" noChangeArrowheads="1"/>
          </p:cNvPicPr>
          <p:nvPr/>
        </p:nvPicPr>
        <p:blipFill>
          <a:blip r:embed="rId4"/>
          <a:srcRect/>
          <a:stretch>
            <a:fillRect/>
          </a:stretch>
        </p:blipFill>
        <p:spPr bwMode="auto">
          <a:xfrm>
            <a:off x="9722498" y="0"/>
            <a:ext cx="2383221" cy="1120052"/>
          </a:xfrm>
          <a:prstGeom prst="rect">
            <a:avLst/>
          </a:prstGeom>
          <a:noFill/>
        </p:spPr>
      </p:pic>
      <p:sp>
        <p:nvSpPr>
          <p:cNvPr id="4" name="ZoneTexte 51">
            <a:extLst>
              <a:ext uri="{FF2B5EF4-FFF2-40B4-BE49-F238E27FC236}">
                <a16:creationId xmlns:a16="http://schemas.microsoft.com/office/drawing/2014/main" id="{20B8B7DD-AE36-4752-9707-A2D9351259B6}"/>
              </a:ext>
            </a:extLst>
          </p:cNvPr>
          <p:cNvSpPr txBox="1"/>
          <p:nvPr/>
        </p:nvSpPr>
        <p:spPr>
          <a:xfrm>
            <a:off x="730765" y="1357428"/>
            <a:ext cx="8033656" cy="369332"/>
          </a:xfrm>
          <a:prstGeom prst="rect">
            <a:avLst/>
          </a:prstGeom>
          <a:noFill/>
        </p:spPr>
        <p:txBody>
          <a:bodyPr wrap="square" rtlCol="0">
            <a:spAutoFit/>
          </a:bodyPr>
          <a:lstStyle/>
          <a:p>
            <a:pPr>
              <a:buFont typeface="Wingdings" pitchFamily="2" charset="2"/>
              <a:buChar char="ü"/>
            </a:pPr>
            <a:r>
              <a:rPr lang="en-US" dirty="0">
                <a:latin typeface="Times New Roman" pitchFamily="18" charset="0"/>
                <a:ea typeface="Tahoma" pitchFamily="34" charset="0"/>
                <a:cs typeface="Times New Roman" pitchFamily="18" charset="0"/>
              </a:rPr>
              <a:t> Continuous, physically based, and semi-distributed Model.</a:t>
            </a:r>
          </a:p>
        </p:txBody>
      </p:sp>
      <p:sp>
        <p:nvSpPr>
          <p:cNvPr id="5" name="ZoneTexte 52">
            <a:extLst>
              <a:ext uri="{FF2B5EF4-FFF2-40B4-BE49-F238E27FC236}">
                <a16:creationId xmlns:a16="http://schemas.microsoft.com/office/drawing/2014/main" id="{277B74C7-2B2B-4015-933A-1E7145981D46}"/>
              </a:ext>
            </a:extLst>
          </p:cNvPr>
          <p:cNvSpPr txBox="1"/>
          <p:nvPr/>
        </p:nvSpPr>
        <p:spPr>
          <a:xfrm>
            <a:off x="737683" y="1888118"/>
            <a:ext cx="5429288" cy="369332"/>
          </a:xfrm>
          <a:prstGeom prst="rect">
            <a:avLst/>
          </a:prstGeom>
          <a:noFill/>
        </p:spPr>
        <p:txBody>
          <a:bodyPr wrap="square" rtlCol="0">
            <a:spAutoFit/>
          </a:bodyPr>
          <a:lstStyle/>
          <a:p>
            <a:pPr>
              <a:buFont typeface="Wingdings" pitchFamily="2" charset="2"/>
              <a:buChar char="ü"/>
            </a:pPr>
            <a:r>
              <a:rPr lang="en-US" dirty="0">
                <a:latin typeface="Times New Roman" pitchFamily="18" charset="0"/>
                <a:ea typeface="Tahoma" pitchFamily="34" charset="0"/>
                <a:cs typeface="Times New Roman" pitchFamily="18" charset="0"/>
              </a:rPr>
              <a:t>Predict the impact of land management practices on: </a:t>
            </a:r>
          </a:p>
        </p:txBody>
      </p:sp>
      <p:sp>
        <p:nvSpPr>
          <p:cNvPr id="6" name="ZoneTexte 55">
            <a:extLst>
              <a:ext uri="{FF2B5EF4-FFF2-40B4-BE49-F238E27FC236}">
                <a16:creationId xmlns:a16="http://schemas.microsoft.com/office/drawing/2014/main" id="{5A10F3FF-B84B-41EA-B268-BF5F1ED6E437}"/>
              </a:ext>
            </a:extLst>
          </p:cNvPr>
          <p:cNvSpPr txBox="1"/>
          <p:nvPr/>
        </p:nvSpPr>
        <p:spPr>
          <a:xfrm>
            <a:off x="7444408" y="1382195"/>
            <a:ext cx="1714512" cy="369332"/>
          </a:xfrm>
          <a:prstGeom prst="rect">
            <a:avLst/>
          </a:prstGeom>
          <a:noFill/>
        </p:spPr>
        <p:txBody>
          <a:bodyPr wrap="square" rtlCol="0">
            <a:spAutoFit/>
          </a:bodyPr>
          <a:lstStyle/>
          <a:p>
            <a:r>
              <a:rPr lang="en-US" dirty="0">
                <a:latin typeface="Times New Roman" pitchFamily="18" charset="0"/>
                <a:ea typeface="Tahoma" pitchFamily="34" charset="0"/>
                <a:cs typeface="Times New Roman" pitchFamily="18" charset="0"/>
              </a:rPr>
              <a:t>The hydrology</a:t>
            </a:r>
          </a:p>
        </p:txBody>
      </p:sp>
      <p:sp>
        <p:nvSpPr>
          <p:cNvPr id="7" name="ZoneTexte 57">
            <a:extLst>
              <a:ext uri="{FF2B5EF4-FFF2-40B4-BE49-F238E27FC236}">
                <a16:creationId xmlns:a16="http://schemas.microsoft.com/office/drawing/2014/main" id="{1436B670-B796-4D95-9F4B-0F10B1136B3E}"/>
              </a:ext>
            </a:extLst>
          </p:cNvPr>
          <p:cNvSpPr txBox="1"/>
          <p:nvPr/>
        </p:nvSpPr>
        <p:spPr>
          <a:xfrm>
            <a:off x="7371184" y="1747926"/>
            <a:ext cx="2587196" cy="369332"/>
          </a:xfrm>
          <a:prstGeom prst="rect">
            <a:avLst/>
          </a:prstGeom>
          <a:noFill/>
        </p:spPr>
        <p:txBody>
          <a:bodyPr wrap="square" rtlCol="0">
            <a:spAutoFit/>
          </a:bodyPr>
          <a:lstStyle/>
          <a:p>
            <a:r>
              <a:rPr lang="en-US" dirty="0">
                <a:latin typeface="Times New Roman" pitchFamily="18" charset="0"/>
                <a:ea typeface="Tahoma" pitchFamily="34" charset="0"/>
                <a:cs typeface="Times New Roman" pitchFamily="18" charset="0"/>
              </a:rPr>
              <a:t>Contaminant transport</a:t>
            </a:r>
          </a:p>
        </p:txBody>
      </p:sp>
      <p:sp>
        <p:nvSpPr>
          <p:cNvPr id="8" name="ZoneTexte 59">
            <a:extLst>
              <a:ext uri="{FF2B5EF4-FFF2-40B4-BE49-F238E27FC236}">
                <a16:creationId xmlns:a16="http://schemas.microsoft.com/office/drawing/2014/main" id="{BDF83A8A-01F8-43AE-AD0A-833D69C3E288}"/>
              </a:ext>
            </a:extLst>
          </p:cNvPr>
          <p:cNvSpPr txBox="1"/>
          <p:nvPr/>
        </p:nvSpPr>
        <p:spPr>
          <a:xfrm>
            <a:off x="877079" y="2788141"/>
            <a:ext cx="10748864" cy="923330"/>
          </a:xfrm>
          <a:prstGeom prst="rect">
            <a:avLst/>
          </a:prstGeom>
          <a:noFill/>
        </p:spPr>
        <p:txBody>
          <a:bodyPr wrap="square" rtlCol="0">
            <a:spAutoFit/>
          </a:bodyPr>
          <a:lstStyle/>
          <a:p>
            <a:pPr algn="just">
              <a:buFont typeface="Wingdings" pitchFamily="2" charset="2"/>
              <a:buChar char="ü"/>
            </a:pPr>
            <a:r>
              <a:rPr lang="en-US" dirty="0">
                <a:latin typeface="Times New Roman" pitchFamily="18" charset="0"/>
                <a:ea typeface="Tahoma" pitchFamily="34" charset="0"/>
                <a:cs typeface="Times New Roman" pitchFamily="18" charset="0"/>
              </a:rPr>
              <a:t>SWAT subdivides a watershed into subbasin connected by a stream network, and further delineates HRUs (Hydrological response units) consisting of unique combinations of land cover, soils and slopes within each sub-basin.</a:t>
            </a:r>
          </a:p>
        </p:txBody>
      </p:sp>
      <p:sp>
        <p:nvSpPr>
          <p:cNvPr id="15" name="ZoneTexte 56">
            <a:extLst>
              <a:ext uri="{FF2B5EF4-FFF2-40B4-BE49-F238E27FC236}">
                <a16:creationId xmlns:a16="http://schemas.microsoft.com/office/drawing/2014/main" id="{5C86B61F-71C4-44EF-B181-40C81409B473}"/>
              </a:ext>
            </a:extLst>
          </p:cNvPr>
          <p:cNvSpPr txBox="1"/>
          <p:nvPr/>
        </p:nvSpPr>
        <p:spPr>
          <a:xfrm>
            <a:off x="7444408" y="2148911"/>
            <a:ext cx="1714512" cy="369332"/>
          </a:xfrm>
          <a:prstGeom prst="rect">
            <a:avLst/>
          </a:prstGeom>
          <a:noFill/>
        </p:spPr>
        <p:txBody>
          <a:bodyPr wrap="square" rtlCol="0">
            <a:spAutoFit/>
          </a:bodyPr>
          <a:lstStyle/>
          <a:p>
            <a:r>
              <a:rPr lang="en-US" dirty="0">
                <a:latin typeface="Times New Roman" pitchFamily="18" charset="0"/>
                <a:ea typeface="Tahoma" pitchFamily="34" charset="0"/>
                <a:cs typeface="Times New Roman" pitchFamily="18" charset="0"/>
              </a:rPr>
              <a:t>Sediment yield</a:t>
            </a:r>
          </a:p>
        </p:txBody>
      </p:sp>
      <p:pic>
        <p:nvPicPr>
          <p:cNvPr id="17" name="Picture 16">
            <a:extLst>
              <a:ext uri="{FF2B5EF4-FFF2-40B4-BE49-F238E27FC236}">
                <a16:creationId xmlns:a16="http://schemas.microsoft.com/office/drawing/2014/main" id="{59908294-6050-4766-9149-B3E31044080B}"/>
              </a:ext>
            </a:extLst>
          </p:cNvPr>
          <p:cNvPicPr>
            <a:picLocks noChangeAspect="1"/>
          </p:cNvPicPr>
          <p:nvPr/>
        </p:nvPicPr>
        <p:blipFill rotWithShape="1">
          <a:blip r:embed="rId5">
            <a:extLst>
              <a:ext uri="{28A0092B-C50C-407E-A947-70E740481C1C}">
                <a14:useLocalDpi xmlns:a14="http://schemas.microsoft.com/office/drawing/2010/main" val="0"/>
              </a:ext>
            </a:extLst>
          </a:blip>
          <a:srcRect l="12791" t="14184" r="14106" b="25578"/>
          <a:stretch/>
        </p:blipFill>
        <p:spPr>
          <a:xfrm>
            <a:off x="627976" y="4062492"/>
            <a:ext cx="2548322" cy="271744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9" name="Picture 18">
            <a:extLst>
              <a:ext uri="{FF2B5EF4-FFF2-40B4-BE49-F238E27FC236}">
                <a16:creationId xmlns:a16="http://schemas.microsoft.com/office/drawing/2014/main" id="{1BDBD91A-FBBB-4746-8FAA-4A514B37FF54}"/>
              </a:ext>
            </a:extLst>
          </p:cNvPr>
          <p:cNvPicPr>
            <a:picLocks noChangeAspect="1"/>
          </p:cNvPicPr>
          <p:nvPr/>
        </p:nvPicPr>
        <p:blipFill rotWithShape="1">
          <a:blip r:embed="rId6">
            <a:extLst>
              <a:ext uri="{28A0092B-C50C-407E-A947-70E740481C1C}">
                <a14:useLocalDpi xmlns:a14="http://schemas.microsoft.com/office/drawing/2010/main" val="0"/>
              </a:ext>
            </a:extLst>
          </a:blip>
          <a:srcRect l="12792" t="14184" r="15372" b="25442"/>
          <a:stretch/>
        </p:blipFill>
        <p:spPr>
          <a:xfrm>
            <a:off x="4553339" y="3996841"/>
            <a:ext cx="2548322" cy="277160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1" name="Picture 20">
            <a:extLst>
              <a:ext uri="{FF2B5EF4-FFF2-40B4-BE49-F238E27FC236}">
                <a16:creationId xmlns:a16="http://schemas.microsoft.com/office/drawing/2014/main" id="{7D02FD30-DD53-4E8F-A971-E8ED5145D701}"/>
              </a:ext>
            </a:extLst>
          </p:cNvPr>
          <p:cNvPicPr>
            <a:picLocks noChangeAspect="1"/>
          </p:cNvPicPr>
          <p:nvPr/>
        </p:nvPicPr>
        <p:blipFill rotWithShape="1">
          <a:blip r:embed="rId7">
            <a:extLst>
              <a:ext uri="{28A0092B-C50C-407E-A947-70E740481C1C}">
                <a14:useLocalDpi xmlns:a14="http://schemas.microsoft.com/office/drawing/2010/main" val="0"/>
              </a:ext>
            </a:extLst>
          </a:blip>
          <a:srcRect l="12967" t="13197" r="14106" b="25170"/>
          <a:stretch/>
        </p:blipFill>
        <p:spPr>
          <a:xfrm>
            <a:off x="8301664" y="3981369"/>
            <a:ext cx="2548322" cy="278707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2" name="Arrow: Right 21">
            <a:extLst>
              <a:ext uri="{FF2B5EF4-FFF2-40B4-BE49-F238E27FC236}">
                <a16:creationId xmlns:a16="http://schemas.microsoft.com/office/drawing/2014/main" id="{A38BAC28-A91B-4CD0-BCF0-485F7D63D008}"/>
              </a:ext>
            </a:extLst>
          </p:cNvPr>
          <p:cNvSpPr/>
          <p:nvPr/>
        </p:nvSpPr>
        <p:spPr>
          <a:xfrm>
            <a:off x="3452327" y="4889241"/>
            <a:ext cx="923974" cy="587828"/>
          </a:xfrm>
          <a:prstGeom prst="rightArrow">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Arrow: Right 22">
            <a:extLst>
              <a:ext uri="{FF2B5EF4-FFF2-40B4-BE49-F238E27FC236}">
                <a16:creationId xmlns:a16="http://schemas.microsoft.com/office/drawing/2014/main" id="{9212BE30-73CA-4FCB-B0F5-554188EB91DC}"/>
              </a:ext>
            </a:extLst>
          </p:cNvPr>
          <p:cNvSpPr/>
          <p:nvPr/>
        </p:nvSpPr>
        <p:spPr>
          <a:xfrm>
            <a:off x="7239675" y="4889241"/>
            <a:ext cx="923974" cy="587828"/>
          </a:xfrm>
          <a:prstGeom prst="rightArrow">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Chevron 5">
            <a:extLst>
              <a:ext uri="{FF2B5EF4-FFF2-40B4-BE49-F238E27FC236}">
                <a16:creationId xmlns:a16="http://schemas.microsoft.com/office/drawing/2014/main" id="{0C54BE28-FBB3-408D-9369-98BC1E9CB72F}"/>
              </a:ext>
            </a:extLst>
          </p:cNvPr>
          <p:cNvSpPr/>
          <p:nvPr/>
        </p:nvSpPr>
        <p:spPr>
          <a:xfrm>
            <a:off x="5970105" y="1559964"/>
            <a:ext cx="1437691" cy="1047744"/>
          </a:xfrm>
          <a:custGeom>
            <a:avLst/>
            <a:gdLst>
              <a:gd name="connsiteX0" fmla="*/ 3653760 w 3954968"/>
              <a:gd name="connsiteY0" fmla="*/ 1161244 h 3131418"/>
              <a:gd name="connsiteX1" fmla="*/ 3954968 w 3954968"/>
              <a:gd name="connsiteY1" fmla="*/ 1570288 h 3131418"/>
              <a:gd name="connsiteX2" fmla="*/ 3653753 w 3954968"/>
              <a:gd name="connsiteY2" fmla="*/ 1979342 h 3131418"/>
              <a:gd name="connsiteX3" fmla="*/ 3653760 w 3954968"/>
              <a:gd name="connsiteY3" fmla="*/ 1161244 h 3131418"/>
              <a:gd name="connsiteX4" fmla="*/ 3038841 w 3954968"/>
              <a:gd name="connsiteY4" fmla="*/ 0 h 3131418"/>
              <a:gd name="connsiteX5" fmla="*/ 3218924 w 3954968"/>
              <a:gd name="connsiteY5" fmla="*/ 475001 h 3131418"/>
              <a:gd name="connsiteX6" fmla="*/ 3105731 w 3954968"/>
              <a:gd name="connsiteY6" fmla="*/ 401855 h 3131418"/>
              <a:gd name="connsiteX7" fmla="*/ 2378245 w 3954968"/>
              <a:gd name="connsiteY7" fmla="*/ 1273550 h 3131418"/>
              <a:gd name="connsiteX8" fmla="*/ 3653753 w 3954968"/>
              <a:gd name="connsiteY8" fmla="*/ 1273550 h 3131418"/>
              <a:gd name="connsiteX9" fmla="*/ 3653753 w 3954968"/>
              <a:gd name="connsiteY9" fmla="*/ 1841458 h 3131418"/>
              <a:gd name="connsiteX10" fmla="*/ 2374426 w 3954968"/>
              <a:gd name="connsiteY10" fmla="*/ 1841458 h 3131418"/>
              <a:gd name="connsiteX11" fmla="*/ 2376982 w 3954968"/>
              <a:gd name="connsiteY11" fmla="*/ 1842749 h 3131418"/>
              <a:gd name="connsiteX12" fmla="*/ 3116627 w 3954968"/>
              <a:gd name="connsiteY12" fmla="*/ 2733356 h 3131418"/>
              <a:gd name="connsiteX13" fmla="*/ 3235478 w 3954968"/>
              <a:gd name="connsiteY13" fmla="*/ 2658099 h 3131418"/>
              <a:gd name="connsiteX14" fmla="*/ 3051019 w 3954968"/>
              <a:gd name="connsiteY14" fmla="*/ 3131418 h 3131418"/>
              <a:gd name="connsiteX15" fmla="*/ 2544292 w 3954968"/>
              <a:gd name="connsiteY15" fmla="*/ 3095761 h 3131418"/>
              <a:gd name="connsiteX16" fmla="*/ 2644843 w 3954968"/>
              <a:gd name="connsiteY16" fmla="*/ 3032091 h 3131418"/>
              <a:gd name="connsiteX17" fmla="*/ 1538174 w 3954968"/>
              <a:gd name="connsiteY17" fmla="*/ 2017828 h 3131418"/>
              <a:gd name="connsiteX18" fmla="*/ 0 w 3954968"/>
              <a:gd name="connsiteY18" fmla="*/ 2017828 h 3131418"/>
              <a:gd name="connsiteX19" fmla="*/ 308893 w 3954968"/>
              <a:gd name="connsiteY19" fmla="*/ 1560628 h 3131418"/>
              <a:gd name="connsiteX20" fmla="*/ 0 w 3954968"/>
              <a:gd name="connsiteY20" fmla="*/ 1103428 h 3131418"/>
              <a:gd name="connsiteX21" fmla="*/ 1529554 w 3954968"/>
              <a:gd name="connsiteY21" fmla="*/ 1027228 h 3131418"/>
              <a:gd name="connsiteX22" fmla="*/ 2641933 w 3954968"/>
              <a:gd name="connsiteY22" fmla="*/ 102144 h 3131418"/>
              <a:gd name="connsiteX23" fmla="*/ 2531807 w 3954968"/>
              <a:gd name="connsiteY23" fmla="*/ 30979 h 3131418"/>
              <a:gd name="connsiteX24" fmla="*/ 3038841 w 3954968"/>
              <a:gd name="connsiteY24" fmla="*/ 0 h 3131418"/>
              <a:gd name="connsiteX0" fmla="*/ 3653760 w 3954968"/>
              <a:gd name="connsiteY0" fmla="*/ 1161244 h 3131418"/>
              <a:gd name="connsiteX1" fmla="*/ 3954968 w 3954968"/>
              <a:gd name="connsiteY1" fmla="*/ 1570288 h 3131418"/>
              <a:gd name="connsiteX2" fmla="*/ 3653753 w 3954968"/>
              <a:gd name="connsiteY2" fmla="*/ 1979342 h 3131418"/>
              <a:gd name="connsiteX3" fmla="*/ 3653760 w 3954968"/>
              <a:gd name="connsiteY3" fmla="*/ 1161244 h 3131418"/>
              <a:gd name="connsiteX4" fmla="*/ 3038841 w 3954968"/>
              <a:gd name="connsiteY4" fmla="*/ 0 h 3131418"/>
              <a:gd name="connsiteX5" fmla="*/ 3218924 w 3954968"/>
              <a:gd name="connsiteY5" fmla="*/ 475001 h 3131418"/>
              <a:gd name="connsiteX6" fmla="*/ 3105731 w 3954968"/>
              <a:gd name="connsiteY6" fmla="*/ 401855 h 3131418"/>
              <a:gd name="connsiteX7" fmla="*/ 2378245 w 3954968"/>
              <a:gd name="connsiteY7" fmla="*/ 1273550 h 3131418"/>
              <a:gd name="connsiteX8" fmla="*/ 3653753 w 3954968"/>
              <a:gd name="connsiteY8" fmla="*/ 1273550 h 3131418"/>
              <a:gd name="connsiteX9" fmla="*/ 3653753 w 3954968"/>
              <a:gd name="connsiteY9" fmla="*/ 1841458 h 3131418"/>
              <a:gd name="connsiteX10" fmla="*/ 2374426 w 3954968"/>
              <a:gd name="connsiteY10" fmla="*/ 1841458 h 3131418"/>
              <a:gd name="connsiteX11" fmla="*/ 2376982 w 3954968"/>
              <a:gd name="connsiteY11" fmla="*/ 1842749 h 3131418"/>
              <a:gd name="connsiteX12" fmla="*/ 3116627 w 3954968"/>
              <a:gd name="connsiteY12" fmla="*/ 2733356 h 3131418"/>
              <a:gd name="connsiteX13" fmla="*/ 3235478 w 3954968"/>
              <a:gd name="connsiteY13" fmla="*/ 2658099 h 3131418"/>
              <a:gd name="connsiteX14" fmla="*/ 3051019 w 3954968"/>
              <a:gd name="connsiteY14" fmla="*/ 3131418 h 3131418"/>
              <a:gd name="connsiteX15" fmla="*/ 2544292 w 3954968"/>
              <a:gd name="connsiteY15" fmla="*/ 3095761 h 3131418"/>
              <a:gd name="connsiteX16" fmla="*/ 2644843 w 3954968"/>
              <a:gd name="connsiteY16" fmla="*/ 3032091 h 3131418"/>
              <a:gd name="connsiteX17" fmla="*/ 1538174 w 3954968"/>
              <a:gd name="connsiteY17" fmla="*/ 2017828 h 3131418"/>
              <a:gd name="connsiteX18" fmla="*/ 0 w 3954968"/>
              <a:gd name="connsiteY18" fmla="*/ 2017828 h 3131418"/>
              <a:gd name="connsiteX19" fmla="*/ 308893 w 3954968"/>
              <a:gd name="connsiteY19" fmla="*/ 1560628 h 3131418"/>
              <a:gd name="connsiteX20" fmla="*/ 0 w 3954968"/>
              <a:gd name="connsiteY20" fmla="*/ 1103428 h 3131418"/>
              <a:gd name="connsiteX21" fmla="*/ 1529554 w 3954968"/>
              <a:gd name="connsiteY21" fmla="*/ 1027228 h 3131418"/>
              <a:gd name="connsiteX22" fmla="*/ 2641933 w 3954968"/>
              <a:gd name="connsiteY22" fmla="*/ 102144 h 3131418"/>
              <a:gd name="connsiteX23" fmla="*/ 2531807 w 3954968"/>
              <a:gd name="connsiteY23" fmla="*/ 30979 h 3131418"/>
              <a:gd name="connsiteX24" fmla="*/ 3038841 w 3954968"/>
              <a:gd name="connsiteY24" fmla="*/ 0 h 3131418"/>
              <a:gd name="connsiteX0" fmla="*/ 3653760 w 3954968"/>
              <a:gd name="connsiteY0" fmla="*/ 1161244 h 3131418"/>
              <a:gd name="connsiteX1" fmla="*/ 3954968 w 3954968"/>
              <a:gd name="connsiteY1" fmla="*/ 1570288 h 3131418"/>
              <a:gd name="connsiteX2" fmla="*/ 3653753 w 3954968"/>
              <a:gd name="connsiteY2" fmla="*/ 1979342 h 3131418"/>
              <a:gd name="connsiteX3" fmla="*/ 3653760 w 3954968"/>
              <a:gd name="connsiteY3" fmla="*/ 1161244 h 3131418"/>
              <a:gd name="connsiteX4" fmla="*/ 3038841 w 3954968"/>
              <a:gd name="connsiteY4" fmla="*/ 0 h 3131418"/>
              <a:gd name="connsiteX5" fmla="*/ 3218924 w 3954968"/>
              <a:gd name="connsiteY5" fmla="*/ 475001 h 3131418"/>
              <a:gd name="connsiteX6" fmla="*/ 3105731 w 3954968"/>
              <a:gd name="connsiteY6" fmla="*/ 401855 h 3131418"/>
              <a:gd name="connsiteX7" fmla="*/ 2378245 w 3954968"/>
              <a:gd name="connsiteY7" fmla="*/ 1273550 h 3131418"/>
              <a:gd name="connsiteX8" fmla="*/ 3653753 w 3954968"/>
              <a:gd name="connsiteY8" fmla="*/ 1273550 h 3131418"/>
              <a:gd name="connsiteX9" fmla="*/ 3653753 w 3954968"/>
              <a:gd name="connsiteY9" fmla="*/ 1841458 h 3131418"/>
              <a:gd name="connsiteX10" fmla="*/ 2374426 w 3954968"/>
              <a:gd name="connsiteY10" fmla="*/ 1841458 h 3131418"/>
              <a:gd name="connsiteX11" fmla="*/ 2376982 w 3954968"/>
              <a:gd name="connsiteY11" fmla="*/ 1842749 h 3131418"/>
              <a:gd name="connsiteX12" fmla="*/ 3116627 w 3954968"/>
              <a:gd name="connsiteY12" fmla="*/ 2733356 h 3131418"/>
              <a:gd name="connsiteX13" fmla="*/ 3235478 w 3954968"/>
              <a:gd name="connsiteY13" fmla="*/ 2658099 h 3131418"/>
              <a:gd name="connsiteX14" fmla="*/ 3051019 w 3954968"/>
              <a:gd name="connsiteY14" fmla="*/ 3131418 h 3131418"/>
              <a:gd name="connsiteX15" fmla="*/ 2544292 w 3954968"/>
              <a:gd name="connsiteY15" fmla="*/ 3095761 h 3131418"/>
              <a:gd name="connsiteX16" fmla="*/ 2644843 w 3954968"/>
              <a:gd name="connsiteY16" fmla="*/ 3032091 h 3131418"/>
              <a:gd name="connsiteX17" fmla="*/ 1538174 w 3954968"/>
              <a:gd name="connsiteY17" fmla="*/ 2017828 h 3131418"/>
              <a:gd name="connsiteX18" fmla="*/ 0 w 3954968"/>
              <a:gd name="connsiteY18" fmla="*/ 2017828 h 3131418"/>
              <a:gd name="connsiteX19" fmla="*/ 308893 w 3954968"/>
              <a:gd name="connsiteY19" fmla="*/ 1560628 h 3131418"/>
              <a:gd name="connsiteX20" fmla="*/ 0 w 3954968"/>
              <a:gd name="connsiteY20" fmla="*/ 1103428 h 3131418"/>
              <a:gd name="connsiteX21" fmla="*/ 1529554 w 3954968"/>
              <a:gd name="connsiteY21" fmla="*/ 1027228 h 3131418"/>
              <a:gd name="connsiteX22" fmla="*/ 2641933 w 3954968"/>
              <a:gd name="connsiteY22" fmla="*/ 102144 h 3131418"/>
              <a:gd name="connsiteX23" fmla="*/ 2531807 w 3954968"/>
              <a:gd name="connsiteY23" fmla="*/ 30979 h 3131418"/>
              <a:gd name="connsiteX24" fmla="*/ 3038841 w 3954968"/>
              <a:gd name="connsiteY24" fmla="*/ 0 h 3131418"/>
              <a:gd name="connsiteX0" fmla="*/ 3653760 w 3954968"/>
              <a:gd name="connsiteY0" fmla="*/ 1161244 h 3131418"/>
              <a:gd name="connsiteX1" fmla="*/ 3954968 w 3954968"/>
              <a:gd name="connsiteY1" fmla="*/ 1570288 h 3131418"/>
              <a:gd name="connsiteX2" fmla="*/ 3653753 w 3954968"/>
              <a:gd name="connsiteY2" fmla="*/ 1979342 h 3131418"/>
              <a:gd name="connsiteX3" fmla="*/ 3653760 w 3954968"/>
              <a:gd name="connsiteY3" fmla="*/ 1161244 h 3131418"/>
              <a:gd name="connsiteX4" fmla="*/ 3038841 w 3954968"/>
              <a:gd name="connsiteY4" fmla="*/ 0 h 3131418"/>
              <a:gd name="connsiteX5" fmla="*/ 3218924 w 3954968"/>
              <a:gd name="connsiteY5" fmla="*/ 475001 h 3131418"/>
              <a:gd name="connsiteX6" fmla="*/ 3105731 w 3954968"/>
              <a:gd name="connsiteY6" fmla="*/ 401855 h 3131418"/>
              <a:gd name="connsiteX7" fmla="*/ 2378245 w 3954968"/>
              <a:gd name="connsiteY7" fmla="*/ 1273550 h 3131418"/>
              <a:gd name="connsiteX8" fmla="*/ 3653753 w 3954968"/>
              <a:gd name="connsiteY8" fmla="*/ 1273550 h 3131418"/>
              <a:gd name="connsiteX9" fmla="*/ 3653753 w 3954968"/>
              <a:gd name="connsiteY9" fmla="*/ 1841458 h 3131418"/>
              <a:gd name="connsiteX10" fmla="*/ 2374426 w 3954968"/>
              <a:gd name="connsiteY10" fmla="*/ 1841458 h 3131418"/>
              <a:gd name="connsiteX11" fmla="*/ 2376982 w 3954968"/>
              <a:gd name="connsiteY11" fmla="*/ 1842749 h 3131418"/>
              <a:gd name="connsiteX12" fmla="*/ 3116627 w 3954968"/>
              <a:gd name="connsiteY12" fmla="*/ 2733356 h 3131418"/>
              <a:gd name="connsiteX13" fmla="*/ 3235478 w 3954968"/>
              <a:gd name="connsiteY13" fmla="*/ 2658099 h 3131418"/>
              <a:gd name="connsiteX14" fmla="*/ 3051019 w 3954968"/>
              <a:gd name="connsiteY14" fmla="*/ 3131418 h 3131418"/>
              <a:gd name="connsiteX15" fmla="*/ 2544292 w 3954968"/>
              <a:gd name="connsiteY15" fmla="*/ 3095761 h 3131418"/>
              <a:gd name="connsiteX16" fmla="*/ 2644843 w 3954968"/>
              <a:gd name="connsiteY16" fmla="*/ 3032091 h 3131418"/>
              <a:gd name="connsiteX17" fmla="*/ 1538174 w 3954968"/>
              <a:gd name="connsiteY17" fmla="*/ 2071168 h 3131418"/>
              <a:gd name="connsiteX18" fmla="*/ 0 w 3954968"/>
              <a:gd name="connsiteY18" fmla="*/ 2017828 h 3131418"/>
              <a:gd name="connsiteX19" fmla="*/ 308893 w 3954968"/>
              <a:gd name="connsiteY19" fmla="*/ 1560628 h 3131418"/>
              <a:gd name="connsiteX20" fmla="*/ 0 w 3954968"/>
              <a:gd name="connsiteY20" fmla="*/ 1103428 h 3131418"/>
              <a:gd name="connsiteX21" fmla="*/ 1529554 w 3954968"/>
              <a:gd name="connsiteY21" fmla="*/ 1027228 h 3131418"/>
              <a:gd name="connsiteX22" fmla="*/ 2641933 w 3954968"/>
              <a:gd name="connsiteY22" fmla="*/ 102144 h 3131418"/>
              <a:gd name="connsiteX23" fmla="*/ 2531807 w 3954968"/>
              <a:gd name="connsiteY23" fmla="*/ 30979 h 3131418"/>
              <a:gd name="connsiteX24" fmla="*/ 3038841 w 3954968"/>
              <a:gd name="connsiteY24" fmla="*/ 0 h 3131418"/>
              <a:gd name="connsiteX0" fmla="*/ 3653760 w 3954968"/>
              <a:gd name="connsiteY0" fmla="*/ 1161244 h 3131418"/>
              <a:gd name="connsiteX1" fmla="*/ 3954968 w 3954968"/>
              <a:gd name="connsiteY1" fmla="*/ 1570288 h 3131418"/>
              <a:gd name="connsiteX2" fmla="*/ 3653753 w 3954968"/>
              <a:gd name="connsiteY2" fmla="*/ 1979342 h 3131418"/>
              <a:gd name="connsiteX3" fmla="*/ 3653760 w 3954968"/>
              <a:gd name="connsiteY3" fmla="*/ 1161244 h 3131418"/>
              <a:gd name="connsiteX4" fmla="*/ 3038841 w 3954968"/>
              <a:gd name="connsiteY4" fmla="*/ 0 h 3131418"/>
              <a:gd name="connsiteX5" fmla="*/ 3218924 w 3954968"/>
              <a:gd name="connsiteY5" fmla="*/ 475001 h 3131418"/>
              <a:gd name="connsiteX6" fmla="*/ 3105731 w 3954968"/>
              <a:gd name="connsiteY6" fmla="*/ 401855 h 3131418"/>
              <a:gd name="connsiteX7" fmla="*/ 2378245 w 3954968"/>
              <a:gd name="connsiteY7" fmla="*/ 1273550 h 3131418"/>
              <a:gd name="connsiteX8" fmla="*/ 3653753 w 3954968"/>
              <a:gd name="connsiteY8" fmla="*/ 1273550 h 3131418"/>
              <a:gd name="connsiteX9" fmla="*/ 3653753 w 3954968"/>
              <a:gd name="connsiteY9" fmla="*/ 1841458 h 3131418"/>
              <a:gd name="connsiteX10" fmla="*/ 2374426 w 3954968"/>
              <a:gd name="connsiteY10" fmla="*/ 1841458 h 3131418"/>
              <a:gd name="connsiteX11" fmla="*/ 2376982 w 3954968"/>
              <a:gd name="connsiteY11" fmla="*/ 1842749 h 3131418"/>
              <a:gd name="connsiteX12" fmla="*/ 3116627 w 3954968"/>
              <a:gd name="connsiteY12" fmla="*/ 2733356 h 3131418"/>
              <a:gd name="connsiteX13" fmla="*/ 3235478 w 3954968"/>
              <a:gd name="connsiteY13" fmla="*/ 2658099 h 3131418"/>
              <a:gd name="connsiteX14" fmla="*/ 3051019 w 3954968"/>
              <a:gd name="connsiteY14" fmla="*/ 3131418 h 3131418"/>
              <a:gd name="connsiteX15" fmla="*/ 2544292 w 3954968"/>
              <a:gd name="connsiteY15" fmla="*/ 3095761 h 3131418"/>
              <a:gd name="connsiteX16" fmla="*/ 2644843 w 3954968"/>
              <a:gd name="connsiteY16" fmla="*/ 3032091 h 3131418"/>
              <a:gd name="connsiteX17" fmla="*/ 1538174 w 3954968"/>
              <a:gd name="connsiteY17" fmla="*/ 2086408 h 3131418"/>
              <a:gd name="connsiteX18" fmla="*/ 0 w 3954968"/>
              <a:gd name="connsiteY18" fmla="*/ 2017828 h 3131418"/>
              <a:gd name="connsiteX19" fmla="*/ 308893 w 3954968"/>
              <a:gd name="connsiteY19" fmla="*/ 1560628 h 3131418"/>
              <a:gd name="connsiteX20" fmla="*/ 0 w 3954968"/>
              <a:gd name="connsiteY20" fmla="*/ 1103428 h 3131418"/>
              <a:gd name="connsiteX21" fmla="*/ 1529554 w 3954968"/>
              <a:gd name="connsiteY21" fmla="*/ 1027228 h 3131418"/>
              <a:gd name="connsiteX22" fmla="*/ 2641933 w 3954968"/>
              <a:gd name="connsiteY22" fmla="*/ 102144 h 3131418"/>
              <a:gd name="connsiteX23" fmla="*/ 2531807 w 3954968"/>
              <a:gd name="connsiteY23" fmla="*/ 30979 h 3131418"/>
              <a:gd name="connsiteX24" fmla="*/ 3038841 w 3954968"/>
              <a:gd name="connsiteY24" fmla="*/ 0 h 3131418"/>
              <a:gd name="connsiteX0" fmla="*/ 3653760 w 3954968"/>
              <a:gd name="connsiteY0" fmla="*/ 1161244 h 3131418"/>
              <a:gd name="connsiteX1" fmla="*/ 3954968 w 3954968"/>
              <a:gd name="connsiteY1" fmla="*/ 1570288 h 3131418"/>
              <a:gd name="connsiteX2" fmla="*/ 3653753 w 3954968"/>
              <a:gd name="connsiteY2" fmla="*/ 1979342 h 3131418"/>
              <a:gd name="connsiteX3" fmla="*/ 3653760 w 3954968"/>
              <a:gd name="connsiteY3" fmla="*/ 1161244 h 3131418"/>
              <a:gd name="connsiteX4" fmla="*/ 3038841 w 3954968"/>
              <a:gd name="connsiteY4" fmla="*/ 0 h 3131418"/>
              <a:gd name="connsiteX5" fmla="*/ 3218924 w 3954968"/>
              <a:gd name="connsiteY5" fmla="*/ 475001 h 3131418"/>
              <a:gd name="connsiteX6" fmla="*/ 3105731 w 3954968"/>
              <a:gd name="connsiteY6" fmla="*/ 401855 h 3131418"/>
              <a:gd name="connsiteX7" fmla="*/ 2378245 w 3954968"/>
              <a:gd name="connsiteY7" fmla="*/ 1273550 h 3131418"/>
              <a:gd name="connsiteX8" fmla="*/ 3653753 w 3954968"/>
              <a:gd name="connsiteY8" fmla="*/ 1273550 h 3131418"/>
              <a:gd name="connsiteX9" fmla="*/ 3653753 w 3954968"/>
              <a:gd name="connsiteY9" fmla="*/ 1841458 h 3131418"/>
              <a:gd name="connsiteX10" fmla="*/ 2374426 w 3954968"/>
              <a:gd name="connsiteY10" fmla="*/ 1841458 h 3131418"/>
              <a:gd name="connsiteX11" fmla="*/ 2376982 w 3954968"/>
              <a:gd name="connsiteY11" fmla="*/ 1842749 h 3131418"/>
              <a:gd name="connsiteX12" fmla="*/ 3116627 w 3954968"/>
              <a:gd name="connsiteY12" fmla="*/ 2733356 h 3131418"/>
              <a:gd name="connsiteX13" fmla="*/ 3235478 w 3954968"/>
              <a:gd name="connsiteY13" fmla="*/ 2658099 h 3131418"/>
              <a:gd name="connsiteX14" fmla="*/ 3051019 w 3954968"/>
              <a:gd name="connsiteY14" fmla="*/ 3131418 h 3131418"/>
              <a:gd name="connsiteX15" fmla="*/ 2544292 w 3954968"/>
              <a:gd name="connsiteY15" fmla="*/ 3095761 h 3131418"/>
              <a:gd name="connsiteX16" fmla="*/ 2644843 w 3954968"/>
              <a:gd name="connsiteY16" fmla="*/ 3032091 h 3131418"/>
              <a:gd name="connsiteX17" fmla="*/ 1538174 w 3954968"/>
              <a:gd name="connsiteY17" fmla="*/ 2086408 h 3131418"/>
              <a:gd name="connsiteX18" fmla="*/ 0 w 3954968"/>
              <a:gd name="connsiteY18" fmla="*/ 2017828 h 3131418"/>
              <a:gd name="connsiteX19" fmla="*/ 308893 w 3954968"/>
              <a:gd name="connsiteY19" fmla="*/ 1560628 h 3131418"/>
              <a:gd name="connsiteX20" fmla="*/ 0 w 3954968"/>
              <a:gd name="connsiteY20" fmla="*/ 1103428 h 3131418"/>
              <a:gd name="connsiteX21" fmla="*/ 1529554 w 3954968"/>
              <a:gd name="connsiteY21" fmla="*/ 1027228 h 3131418"/>
              <a:gd name="connsiteX22" fmla="*/ 2641933 w 3954968"/>
              <a:gd name="connsiteY22" fmla="*/ 102144 h 3131418"/>
              <a:gd name="connsiteX23" fmla="*/ 2531807 w 3954968"/>
              <a:gd name="connsiteY23" fmla="*/ 30979 h 3131418"/>
              <a:gd name="connsiteX24" fmla="*/ 3038841 w 3954968"/>
              <a:gd name="connsiteY24" fmla="*/ 0 h 3131418"/>
              <a:gd name="connsiteX0" fmla="*/ 3653760 w 3954968"/>
              <a:gd name="connsiteY0" fmla="*/ 1161244 h 3131418"/>
              <a:gd name="connsiteX1" fmla="*/ 3954968 w 3954968"/>
              <a:gd name="connsiteY1" fmla="*/ 1570288 h 3131418"/>
              <a:gd name="connsiteX2" fmla="*/ 3653753 w 3954968"/>
              <a:gd name="connsiteY2" fmla="*/ 1979342 h 3131418"/>
              <a:gd name="connsiteX3" fmla="*/ 3653760 w 3954968"/>
              <a:gd name="connsiteY3" fmla="*/ 1161244 h 3131418"/>
              <a:gd name="connsiteX4" fmla="*/ 3038841 w 3954968"/>
              <a:gd name="connsiteY4" fmla="*/ 0 h 3131418"/>
              <a:gd name="connsiteX5" fmla="*/ 3218924 w 3954968"/>
              <a:gd name="connsiteY5" fmla="*/ 475001 h 3131418"/>
              <a:gd name="connsiteX6" fmla="*/ 3105731 w 3954968"/>
              <a:gd name="connsiteY6" fmla="*/ 401855 h 3131418"/>
              <a:gd name="connsiteX7" fmla="*/ 2378245 w 3954968"/>
              <a:gd name="connsiteY7" fmla="*/ 1273550 h 3131418"/>
              <a:gd name="connsiteX8" fmla="*/ 3653753 w 3954968"/>
              <a:gd name="connsiteY8" fmla="*/ 1273550 h 3131418"/>
              <a:gd name="connsiteX9" fmla="*/ 3653753 w 3954968"/>
              <a:gd name="connsiteY9" fmla="*/ 1841458 h 3131418"/>
              <a:gd name="connsiteX10" fmla="*/ 2374426 w 3954968"/>
              <a:gd name="connsiteY10" fmla="*/ 1841458 h 3131418"/>
              <a:gd name="connsiteX11" fmla="*/ 2376982 w 3954968"/>
              <a:gd name="connsiteY11" fmla="*/ 1842749 h 3131418"/>
              <a:gd name="connsiteX12" fmla="*/ 3116627 w 3954968"/>
              <a:gd name="connsiteY12" fmla="*/ 2733356 h 3131418"/>
              <a:gd name="connsiteX13" fmla="*/ 3235478 w 3954968"/>
              <a:gd name="connsiteY13" fmla="*/ 2658099 h 3131418"/>
              <a:gd name="connsiteX14" fmla="*/ 3051019 w 3954968"/>
              <a:gd name="connsiteY14" fmla="*/ 3131418 h 3131418"/>
              <a:gd name="connsiteX15" fmla="*/ 2544292 w 3954968"/>
              <a:gd name="connsiteY15" fmla="*/ 3095761 h 3131418"/>
              <a:gd name="connsiteX16" fmla="*/ 2644843 w 3954968"/>
              <a:gd name="connsiteY16" fmla="*/ 3032091 h 3131418"/>
              <a:gd name="connsiteX17" fmla="*/ 1538174 w 3954968"/>
              <a:gd name="connsiteY17" fmla="*/ 2086408 h 3131418"/>
              <a:gd name="connsiteX18" fmla="*/ 0 w 3954968"/>
              <a:gd name="connsiteY18" fmla="*/ 2017828 h 3131418"/>
              <a:gd name="connsiteX19" fmla="*/ 308893 w 3954968"/>
              <a:gd name="connsiteY19" fmla="*/ 1560628 h 3131418"/>
              <a:gd name="connsiteX20" fmla="*/ 0 w 3954968"/>
              <a:gd name="connsiteY20" fmla="*/ 1103428 h 3131418"/>
              <a:gd name="connsiteX21" fmla="*/ 1529554 w 3954968"/>
              <a:gd name="connsiteY21" fmla="*/ 1027228 h 3131418"/>
              <a:gd name="connsiteX22" fmla="*/ 2641933 w 3954968"/>
              <a:gd name="connsiteY22" fmla="*/ 102144 h 3131418"/>
              <a:gd name="connsiteX23" fmla="*/ 2531807 w 3954968"/>
              <a:gd name="connsiteY23" fmla="*/ 30979 h 3131418"/>
              <a:gd name="connsiteX24" fmla="*/ 3038841 w 3954968"/>
              <a:gd name="connsiteY24" fmla="*/ 0 h 31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954968" h="3131418">
                <a:moveTo>
                  <a:pt x="3653760" y="1161244"/>
                </a:moveTo>
                <a:lnTo>
                  <a:pt x="3954968" y="1570288"/>
                </a:lnTo>
                <a:lnTo>
                  <a:pt x="3653753" y="1979342"/>
                </a:lnTo>
                <a:cubicBezTo>
                  <a:pt x="3653755" y="1706643"/>
                  <a:pt x="3653758" y="1433943"/>
                  <a:pt x="3653760" y="1161244"/>
                </a:cubicBezTo>
                <a:close/>
                <a:moveTo>
                  <a:pt x="3038841" y="0"/>
                </a:moveTo>
                <a:lnTo>
                  <a:pt x="3218924" y="475001"/>
                </a:lnTo>
                <a:lnTo>
                  <a:pt x="3105731" y="401855"/>
                </a:lnTo>
                <a:cubicBezTo>
                  <a:pt x="2891810" y="734738"/>
                  <a:pt x="2640831" y="1014574"/>
                  <a:pt x="2378245" y="1273550"/>
                </a:cubicBezTo>
                <a:lnTo>
                  <a:pt x="3653753" y="1273550"/>
                </a:lnTo>
                <a:lnTo>
                  <a:pt x="3653753" y="1841458"/>
                </a:lnTo>
                <a:lnTo>
                  <a:pt x="2374426" y="1841458"/>
                </a:lnTo>
                <a:lnTo>
                  <a:pt x="2376982" y="1842749"/>
                </a:lnTo>
                <a:cubicBezTo>
                  <a:pt x="2648012" y="2110031"/>
                  <a:pt x="2895624" y="2383763"/>
                  <a:pt x="3116627" y="2733356"/>
                </a:cubicBezTo>
                <a:lnTo>
                  <a:pt x="3235478" y="2658099"/>
                </a:lnTo>
                <a:lnTo>
                  <a:pt x="3051019" y="3131418"/>
                </a:lnTo>
                <a:lnTo>
                  <a:pt x="2544292" y="3095761"/>
                </a:lnTo>
                <a:lnTo>
                  <a:pt x="2644843" y="3032091"/>
                </a:lnTo>
                <a:cubicBezTo>
                  <a:pt x="2410743" y="2661949"/>
                  <a:pt x="2169096" y="2254209"/>
                  <a:pt x="1538174" y="2086408"/>
                </a:cubicBezTo>
                <a:cubicBezTo>
                  <a:pt x="1097469" y="1969197"/>
                  <a:pt x="512725" y="2040688"/>
                  <a:pt x="0" y="2017828"/>
                </a:cubicBezTo>
                <a:lnTo>
                  <a:pt x="308893" y="1560628"/>
                </a:lnTo>
                <a:lnTo>
                  <a:pt x="0" y="1103428"/>
                </a:lnTo>
                <a:cubicBezTo>
                  <a:pt x="509851" y="1103428"/>
                  <a:pt x="1231418" y="1137742"/>
                  <a:pt x="1529554" y="1027228"/>
                </a:cubicBezTo>
                <a:cubicBezTo>
                  <a:pt x="2208605" y="775516"/>
                  <a:pt x="2407512" y="472776"/>
                  <a:pt x="2641933" y="102144"/>
                </a:cubicBezTo>
                <a:lnTo>
                  <a:pt x="2531807" y="30979"/>
                </a:lnTo>
                <a:lnTo>
                  <a:pt x="3038841" y="0"/>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ea typeface="Tahoma" pitchFamily="34" charset="0"/>
              <a:cs typeface="Times New Roman" pitchFamily="18" charset="0"/>
            </a:endParaRPr>
          </a:p>
        </p:txBody>
      </p:sp>
      <p:sp>
        <p:nvSpPr>
          <p:cNvPr id="27" name="Slide Number Placeholder 26">
            <a:extLst>
              <a:ext uri="{FF2B5EF4-FFF2-40B4-BE49-F238E27FC236}">
                <a16:creationId xmlns:a16="http://schemas.microsoft.com/office/drawing/2014/main" id="{13FF7A98-EBDF-40D0-8B6D-AA0F79636866}"/>
              </a:ext>
            </a:extLst>
          </p:cNvPr>
          <p:cNvSpPr>
            <a:spLocks noGrp="1"/>
          </p:cNvSpPr>
          <p:nvPr>
            <p:ph type="sldNum" sz="quarter" idx="12"/>
          </p:nvPr>
        </p:nvSpPr>
        <p:spPr/>
        <p:txBody>
          <a:bodyPr/>
          <a:lstStyle/>
          <a:p>
            <a:fld id="{7BA2DA26-EB90-4556-B774-71261717E071}" type="slidenum">
              <a:rPr lang="en-US" smtClean="0"/>
              <a:t>8</a:t>
            </a:fld>
            <a:endParaRPr lang="en-US"/>
          </a:p>
        </p:txBody>
      </p:sp>
      <p:pic>
        <p:nvPicPr>
          <p:cNvPr id="32" name="Audio 31">
            <a:hlinkClick r:id="" action="ppaction://media"/>
            <a:extLst>
              <a:ext uri="{FF2B5EF4-FFF2-40B4-BE49-F238E27FC236}">
                <a16:creationId xmlns:a16="http://schemas.microsoft.com/office/drawing/2014/main" id="{9AA9E155-013E-4360-B9F4-B0C6274F223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9119302"/>
      </p:ext>
    </p:extLst>
  </p:cSld>
  <p:clrMapOvr>
    <a:masterClrMapping/>
  </p:clrMapOvr>
  <mc:AlternateContent xmlns:mc="http://schemas.openxmlformats.org/markup-compatibility/2006" xmlns:p14="http://schemas.microsoft.com/office/powerpoint/2010/main">
    <mc:Choice Requires="p14">
      <p:transition spd="slow" p14:dur="2000" advTm="38449"/>
    </mc:Choice>
    <mc:Fallback xmlns="">
      <p:transition spd="slow" advTm="384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Image 68"/>
          <p:cNvPicPr/>
          <p:nvPr/>
        </p:nvPicPr>
        <p:blipFill>
          <a:blip r:embed="rId4"/>
          <a:srcRect/>
          <a:stretch>
            <a:fillRect/>
          </a:stretch>
        </p:blipFill>
        <p:spPr bwMode="auto">
          <a:xfrm>
            <a:off x="5556505" y="1130869"/>
            <a:ext cx="5782189" cy="4328832"/>
          </a:xfrm>
          <a:prstGeom prst="rect">
            <a:avLst/>
          </a:prstGeom>
          <a:noFill/>
          <a:ln w="9525">
            <a:solidFill>
              <a:schemeClr val="accent1"/>
            </a:solidFill>
            <a:miter lim="800000"/>
            <a:headEnd/>
            <a:tailEnd/>
          </a:ln>
        </p:spPr>
      </p:pic>
      <p:sp>
        <p:nvSpPr>
          <p:cNvPr id="2" name="Rectangle 2">
            <a:extLst>
              <a:ext uri="{FF2B5EF4-FFF2-40B4-BE49-F238E27FC236}">
                <a16:creationId xmlns:a16="http://schemas.microsoft.com/office/drawing/2014/main" id="{BBC0E9A4-D360-420D-A206-666A327074ED}"/>
              </a:ext>
            </a:extLst>
          </p:cNvPr>
          <p:cNvSpPr>
            <a:spLocks noChangeArrowheads="1"/>
          </p:cNvSpPr>
          <p:nvPr/>
        </p:nvSpPr>
        <p:spPr bwMode="auto">
          <a:xfrm flipV="1">
            <a:off x="0" y="-45719"/>
            <a:ext cx="5077736"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3073" name="Image 12">
            <a:extLst>
              <a:ext uri="{FF2B5EF4-FFF2-40B4-BE49-F238E27FC236}">
                <a16:creationId xmlns:a16="http://schemas.microsoft.com/office/drawing/2014/main" id="{BF612471-4384-48ED-9954-D082E54E831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6166" y="2221072"/>
            <a:ext cx="4980007" cy="4303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Rectangle 3">
            <a:extLst>
              <a:ext uri="{FF2B5EF4-FFF2-40B4-BE49-F238E27FC236}">
                <a16:creationId xmlns:a16="http://schemas.microsoft.com/office/drawing/2014/main" id="{FE18BA0F-A5FE-4492-80B7-C23041501E66}"/>
              </a:ext>
            </a:extLst>
          </p:cNvPr>
          <p:cNvSpPr>
            <a:spLocks noChangeArrowheads="1"/>
          </p:cNvSpPr>
          <p:nvPr/>
        </p:nvSpPr>
        <p:spPr bwMode="auto">
          <a:xfrm>
            <a:off x="478769" y="2651432"/>
            <a:ext cx="5077736" cy="2808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a:t>
            </a:r>
            <a:endParaRPr kumimoji="0" lang="en-US" altLang="en-US" sz="12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endParaRPr>
          </a:p>
          <a:p>
            <a:pPr marL="171450" marR="0" lvl="0" indent="-171450" algn="l" defTabSz="914400" rtl="0" eaLnBrk="0" fontAlgn="base" latinLnBrk="0" hangingPunct="0">
              <a:lnSpc>
                <a:spcPct val="150000"/>
              </a:lnSpc>
              <a:spcBef>
                <a:spcPct val="0"/>
              </a:spcBef>
              <a:spcAft>
                <a:spcPct val="0"/>
              </a:spcAft>
              <a:buClrTx/>
              <a:buSzTx/>
              <a:buFont typeface="Arial" panose="020B0604020202020204" pitchFamily="34" charset="0"/>
              <a:buChar char="•"/>
              <a:tabLst/>
            </a:pPr>
            <a:r>
              <a:rPr kumimoji="0" lang="en-US" altLang="en-US" sz="14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SWt</a:t>
            </a:r>
            <a:r>
              <a:rPr kumimoji="0" lang="en-US" altLang="en-US" sz="1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is the soil water content (mm), </a:t>
            </a:r>
          </a:p>
          <a:p>
            <a:pPr marL="171450" marR="0" lvl="0" indent="-171450" algn="l" defTabSz="914400" rtl="0" eaLnBrk="0" fontAlgn="base" latinLnBrk="0" hangingPunct="0">
              <a:lnSpc>
                <a:spcPct val="150000"/>
              </a:lnSpc>
              <a:spcBef>
                <a:spcPct val="0"/>
              </a:spcBef>
              <a:spcAft>
                <a:spcPct val="0"/>
              </a:spcAft>
              <a:buClrTx/>
              <a:buSzTx/>
              <a:buFont typeface="Arial" panose="020B0604020202020204" pitchFamily="34" charset="0"/>
              <a:buChar char="•"/>
              <a:tabLst/>
            </a:pPr>
            <a:r>
              <a:rPr kumimoji="0" lang="en-US" altLang="en-US" sz="1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SW0 is the water available to plants (mm), </a:t>
            </a:r>
          </a:p>
          <a:p>
            <a:pPr marL="171450" marR="0" lvl="0" indent="-171450" algn="l" defTabSz="914400" rtl="0" eaLnBrk="0" fontAlgn="base" latinLnBrk="0" hangingPunct="0">
              <a:lnSpc>
                <a:spcPct val="150000"/>
              </a:lnSpc>
              <a:spcBef>
                <a:spcPct val="0"/>
              </a:spcBef>
              <a:spcAft>
                <a:spcPct val="0"/>
              </a:spcAft>
              <a:buClrTx/>
              <a:buSzTx/>
              <a:buFont typeface="Arial" panose="020B0604020202020204" pitchFamily="34" charset="0"/>
              <a:buChar char="•"/>
              <a:tabLst/>
            </a:pPr>
            <a:r>
              <a:rPr kumimoji="0" lang="en-US" altLang="en-US" sz="14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Rday</a:t>
            </a:r>
            <a:r>
              <a:rPr kumimoji="0" lang="en-US" altLang="en-US" sz="1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is the daily precipitation (mm), </a:t>
            </a:r>
          </a:p>
          <a:p>
            <a:pPr marL="171450" marR="0" lvl="0" indent="-171450" algn="l" defTabSz="914400" rtl="0" eaLnBrk="0" fontAlgn="base" latinLnBrk="0" hangingPunct="0">
              <a:lnSpc>
                <a:spcPct val="150000"/>
              </a:lnSpc>
              <a:spcBef>
                <a:spcPct val="0"/>
              </a:spcBef>
              <a:spcAft>
                <a:spcPct val="0"/>
              </a:spcAft>
              <a:buClrTx/>
              <a:buSzTx/>
              <a:buFont typeface="Arial" panose="020B0604020202020204" pitchFamily="34" charset="0"/>
              <a:buChar char="•"/>
              <a:tabLst/>
            </a:pPr>
            <a:r>
              <a:rPr kumimoji="0" lang="en-US" altLang="en-US" sz="14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Qsurf</a:t>
            </a:r>
            <a:r>
              <a:rPr kumimoji="0" lang="en-US" altLang="en-US" sz="1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is the surface runoff (mm), </a:t>
            </a:r>
          </a:p>
          <a:p>
            <a:pPr marL="171450" marR="0" lvl="0" indent="-171450" algn="l" defTabSz="914400" rtl="0" eaLnBrk="0" fontAlgn="base" latinLnBrk="0" hangingPunct="0">
              <a:lnSpc>
                <a:spcPct val="150000"/>
              </a:lnSpc>
              <a:spcBef>
                <a:spcPct val="0"/>
              </a:spcBef>
              <a:spcAft>
                <a:spcPct val="0"/>
              </a:spcAft>
              <a:buClrTx/>
              <a:buSzTx/>
              <a:buFont typeface="Arial" panose="020B0604020202020204" pitchFamily="34" charset="0"/>
              <a:buChar char="•"/>
              <a:tabLst/>
            </a:pPr>
            <a:r>
              <a:rPr kumimoji="0" lang="en-US" altLang="en-US" sz="1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E</a:t>
            </a:r>
            <a:r>
              <a:rPr kumimoji="0" lang="fr-FR" altLang="en-US" sz="1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α</a:t>
            </a:r>
            <a:r>
              <a:rPr kumimoji="0" lang="en-US" altLang="en-US" sz="1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is the evapotranspiration (mm), </a:t>
            </a:r>
          </a:p>
          <a:p>
            <a:pPr marL="171450" marR="0" lvl="0" indent="-171450" algn="l" defTabSz="914400" rtl="0" eaLnBrk="0" fontAlgn="base" latinLnBrk="0" hangingPunct="0">
              <a:lnSpc>
                <a:spcPct val="150000"/>
              </a:lnSpc>
              <a:spcBef>
                <a:spcPct val="0"/>
              </a:spcBef>
              <a:spcAft>
                <a:spcPct val="0"/>
              </a:spcAft>
              <a:buClrTx/>
              <a:buSzTx/>
              <a:buFont typeface="Arial" panose="020B0604020202020204" pitchFamily="34" charset="0"/>
              <a:buChar char="•"/>
              <a:tabLst/>
            </a:pPr>
            <a:r>
              <a:rPr kumimoji="0" lang="en-US" altLang="en-US" sz="1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Sweep is the percolation (mm), </a:t>
            </a:r>
          </a:p>
          <a:p>
            <a:pPr marL="171450" marR="0" lvl="0" indent="-171450" algn="l" defTabSz="914400" rtl="0" eaLnBrk="0" fontAlgn="base" latinLnBrk="0" hangingPunct="0">
              <a:lnSpc>
                <a:spcPct val="150000"/>
              </a:lnSpc>
              <a:spcBef>
                <a:spcPct val="0"/>
              </a:spcBef>
              <a:spcAft>
                <a:spcPct val="0"/>
              </a:spcAft>
              <a:buClrTx/>
              <a:buSzTx/>
              <a:buFont typeface="Arial" panose="020B0604020202020204" pitchFamily="34" charset="0"/>
              <a:buChar char="•"/>
              <a:tabLst/>
            </a:pPr>
            <a:r>
              <a:rPr kumimoji="0" lang="en-US" altLang="en-US" sz="14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Qgw</a:t>
            </a:r>
            <a:r>
              <a:rPr kumimoji="0" lang="en-US" altLang="en-US" sz="1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is the low flow (mm)  </a:t>
            </a:r>
          </a:p>
          <a:p>
            <a:pPr marL="171450" marR="0" lvl="0" indent="-171450" algn="l" defTabSz="914400" rtl="0" eaLnBrk="0" fontAlgn="base" latinLnBrk="0" hangingPunct="0">
              <a:lnSpc>
                <a:spcPct val="150000"/>
              </a:lnSpc>
              <a:spcBef>
                <a:spcPct val="0"/>
              </a:spcBef>
              <a:spcAft>
                <a:spcPct val="0"/>
              </a:spcAft>
              <a:buClrTx/>
              <a:buSzTx/>
              <a:buFont typeface="Arial" panose="020B0604020202020204" pitchFamily="34" charset="0"/>
              <a:buChar char="•"/>
              <a:tabLst/>
            </a:pPr>
            <a:r>
              <a:rPr kumimoji="0" lang="en-US" altLang="en-US" sz="1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 is the time (days). </a:t>
            </a:r>
            <a:endParaRPr kumimoji="0" lang="en-US" altLang="en-US" sz="2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B282D5F9-FA1E-4F8F-8F69-D05BC154161C}"/>
              </a:ext>
            </a:extLst>
          </p:cNvPr>
          <p:cNvSpPr txBox="1"/>
          <p:nvPr/>
        </p:nvSpPr>
        <p:spPr>
          <a:xfrm>
            <a:off x="1295870" y="1451894"/>
            <a:ext cx="4105469" cy="369332"/>
          </a:xfrm>
          <a:prstGeom prst="rect">
            <a:avLst/>
          </a:prstGeom>
          <a:noFill/>
        </p:spPr>
        <p:txBody>
          <a:bodyPr wrap="square" rtlCol="0">
            <a:spAutoFit/>
          </a:bodyPr>
          <a:lstStyle/>
          <a:p>
            <a:r>
              <a:rPr lang="en-US" b="1" dirty="0"/>
              <a:t>Water balance equation: </a:t>
            </a:r>
          </a:p>
        </p:txBody>
      </p:sp>
      <p:sp>
        <p:nvSpPr>
          <p:cNvPr id="26" name="Rectangle 25">
            <a:extLst>
              <a:ext uri="{FF2B5EF4-FFF2-40B4-BE49-F238E27FC236}">
                <a16:creationId xmlns:a16="http://schemas.microsoft.com/office/drawing/2014/main" id="{E525684A-6967-483A-8B66-E4B76BCE0ECD}"/>
              </a:ext>
            </a:extLst>
          </p:cNvPr>
          <p:cNvSpPr/>
          <p:nvPr/>
        </p:nvSpPr>
        <p:spPr>
          <a:xfrm>
            <a:off x="5731116" y="5498446"/>
            <a:ext cx="4457246" cy="457369"/>
          </a:xfrm>
          <a:prstGeom prst="rect">
            <a:avLst/>
          </a:prstGeom>
        </p:spPr>
        <p:txBody>
          <a:bodyPr wrap="none">
            <a:spAutoFit/>
          </a:bodyPr>
          <a:lstStyle/>
          <a:p>
            <a:pPr algn="ctr">
              <a:lnSpc>
                <a:spcPct val="200000"/>
              </a:lnSpc>
              <a:spcBef>
                <a:spcPts val="1200"/>
              </a:spcBef>
              <a:spcAft>
                <a:spcPts val="1200"/>
              </a:spcAft>
            </a:pPr>
            <a:r>
              <a:rPr lang="en-US" sz="1400" dirty="0">
                <a:latin typeface="Times New Roman" panose="02020603050405020304" pitchFamily="18" charset="0"/>
                <a:ea typeface="Times New Roman" panose="02020603050405020304" pitchFamily="18" charset="0"/>
              </a:rPr>
              <a:t>Figure. Hydrological balance description in  </a:t>
            </a:r>
            <a:r>
              <a:rPr lang="en-US" sz="1400" dirty="0" err="1">
                <a:latin typeface="Times New Roman" panose="02020603050405020304" pitchFamily="18" charset="0"/>
                <a:ea typeface="Times New Roman" panose="02020603050405020304" pitchFamily="18" charset="0"/>
              </a:rPr>
              <a:t>SWATcheck</a:t>
            </a:r>
            <a:r>
              <a:rPr lang="en-US" sz="1400" dirty="0">
                <a:latin typeface="Times New Roman" panose="02020603050405020304" pitchFamily="18" charset="0"/>
                <a:ea typeface="Times New Roman" panose="02020603050405020304" pitchFamily="18" charset="0"/>
              </a:rPr>
              <a:t>. </a:t>
            </a:r>
            <a:endParaRPr lang="fr-FR" sz="1400" dirty="0">
              <a:latin typeface="Arial" panose="020B0604020202020204" pitchFamily="34" charset="0"/>
              <a:ea typeface="Arial" panose="020B0604020202020204" pitchFamily="34" charset="0"/>
            </a:endParaRPr>
          </a:p>
        </p:txBody>
      </p:sp>
      <p:sp>
        <p:nvSpPr>
          <p:cNvPr id="7" name="Slide Number Placeholder 6">
            <a:extLst>
              <a:ext uri="{FF2B5EF4-FFF2-40B4-BE49-F238E27FC236}">
                <a16:creationId xmlns:a16="http://schemas.microsoft.com/office/drawing/2014/main" id="{05816FD7-5527-446C-B7B4-02D9D192C7D8}"/>
              </a:ext>
            </a:extLst>
          </p:cNvPr>
          <p:cNvSpPr>
            <a:spLocks noGrp="1"/>
          </p:cNvSpPr>
          <p:nvPr>
            <p:ph type="sldNum" sz="quarter" idx="12"/>
          </p:nvPr>
        </p:nvSpPr>
        <p:spPr/>
        <p:txBody>
          <a:bodyPr/>
          <a:lstStyle/>
          <a:p>
            <a:fld id="{7BA2DA26-EB90-4556-B774-71261717E071}" type="slidenum">
              <a:rPr lang="en-US" smtClean="0"/>
              <a:t>9</a:t>
            </a:fld>
            <a:endParaRPr lang="en-US"/>
          </a:p>
        </p:txBody>
      </p:sp>
      <p:pic>
        <p:nvPicPr>
          <p:cNvPr id="13" name="Audio 12">
            <a:hlinkClick r:id="" action="ppaction://media"/>
            <a:extLst>
              <a:ext uri="{FF2B5EF4-FFF2-40B4-BE49-F238E27FC236}">
                <a16:creationId xmlns:a16="http://schemas.microsoft.com/office/drawing/2014/main" id="{AFEAB62A-7693-411F-BE80-52A5E26D73C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0737"/>
    </mc:Choice>
    <mc:Fallback xmlns="">
      <p:transition spd="slow" advTm="107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0</TotalTime>
  <Words>1563</Words>
  <Application>Microsoft Office PowerPoint</Application>
  <PresentationFormat>Widescreen</PresentationFormat>
  <Paragraphs>313</Paragraphs>
  <Slides>18</Slides>
  <Notes>3</Notes>
  <HiddenSlides>0</HiddenSlides>
  <MMClips>17</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18</vt:i4>
      </vt:variant>
    </vt:vector>
  </HeadingPairs>
  <TitlesOfParts>
    <vt:vector size="26" baseType="lpstr">
      <vt:lpstr>Arial</vt:lpstr>
      <vt:lpstr>Calibri</vt:lpstr>
      <vt:lpstr>Calibri Light</vt:lpstr>
      <vt:lpstr>Palatino Linotype</vt:lpstr>
      <vt:lpstr>Times New Roman</vt:lpstr>
      <vt:lpstr>Wingdings</vt:lpstr>
      <vt:lpstr>Office Theme</vt:lpstr>
      <vt:lpstr>Equation.3</vt:lpstr>
      <vt:lpstr> Assessment of Flood Frequency pattern in a complex mountainous terrain using the SWAT model Simulation</vt:lpstr>
      <vt:lpstr>Summary</vt:lpstr>
      <vt:lpstr>Introduction</vt:lpstr>
      <vt:lpstr>Material and Methodology</vt:lpstr>
      <vt:lpstr>PowerPoint Presentation</vt:lpstr>
      <vt:lpstr>PowerPoint Presentation</vt:lpstr>
      <vt:lpstr>PowerPoint Presentation</vt:lpstr>
      <vt:lpstr>SWAT Model</vt:lpstr>
      <vt:lpstr>PowerPoint Presentation</vt:lpstr>
      <vt:lpstr>Input Data</vt:lpstr>
      <vt:lpstr>PowerPoint Presentation</vt:lpstr>
      <vt:lpstr>PowerPoint Presentation</vt:lpstr>
      <vt:lpstr>PowerPoint Presentation</vt:lpstr>
      <vt:lpstr>PowerPoint Presentation</vt:lpstr>
      <vt:lpstr>Flood Frequency analysis</vt:lpstr>
      <vt:lpstr>PowerPoint Presentation</vt:lpstr>
      <vt:lpstr>Conclusion</vt:lpstr>
      <vt:lpstr>Thank you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dc:creator>Ninas nina</dc:creator>
  <cp:lastModifiedBy>Ninas nina</cp:lastModifiedBy>
  <cp:revision>87</cp:revision>
  <dcterms:created xsi:type="dcterms:W3CDTF">2021-05-06T14:15:04Z</dcterms:created>
  <dcterms:modified xsi:type="dcterms:W3CDTF">2023-01-29T17:05:32Z</dcterms:modified>
</cp:coreProperties>
</file>