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1" r:id="rId2"/>
    <p:sldId id="257" r:id="rId3"/>
    <p:sldId id="272" r:id="rId4"/>
    <p:sldId id="259" r:id="rId5"/>
    <p:sldId id="273" r:id="rId6"/>
    <p:sldId id="261" r:id="rId7"/>
    <p:sldId id="274" r:id="rId8"/>
    <p:sldId id="263" r:id="rId9"/>
    <p:sldId id="264" r:id="rId10"/>
    <p:sldId id="265" r:id="rId11"/>
    <p:sldId id="266" r:id="rId12"/>
    <p:sldId id="275" r:id="rId13"/>
    <p:sldId id="268" r:id="rId14"/>
    <p:sldId id="269" r:id="rId15"/>
    <p:sldId id="270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F8BFCE-9503-42B5-90B2-C9BC90D8BDF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B0CCDA1-024B-42AA-B00E-08090D2F526F}">
      <dgm:prSet phldrT="[نص]"/>
      <dgm:spPr/>
      <dgm:t>
        <a:bodyPr/>
        <a:lstStyle/>
        <a:p>
          <a:pPr rtl="1"/>
          <a:r>
            <a:rPr lang="ar-EG">
              <a:solidFill>
                <a:schemeClr val="bg1"/>
              </a:solidFill>
            </a:rPr>
            <a:t> </a:t>
          </a:r>
          <a:r>
            <a:rPr lang="en-US">
              <a:solidFill>
                <a:schemeClr val="bg1"/>
              </a:solidFill>
            </a:rPr>
            <a:t>Primary GBM</a:t>
          </a:r>
          <a:endParaRPr lang="ar-SA">
            <a:solidFill>
              <a:schemeClr val="bg1"/>
            </a:solidFill>
          </a:endParaRPr>
        </a:p>
      </dgm:t>
    </dgm:pt>
    <dgm:pt modelId="{5F583B33-EA31-4113-B5C0-ABE745A66D51}" type="parTrans" cxnId="{E389BC91-8BC0-433F-A159-C6D4D268EC84}">
      <dgm:prSet/>
      <dgm:spPr/>
      <dgm:t>
        <a:bodyPr/>
        <a:lstStyle/>
        <a:p>
          <a:pPr rtl="1"/>
          <a:endParaRPr lang="ar-SA"/>
        </a:p>
      </dgm:t>
    </dgm:pt>
    <dgm:pt modelId="{7382D1D8-4108-43DA-8588-0805E1ACD2F0}" type="sibTrans" cxnId="{E389BC91-8BC0-433F-A159-C6D4D268EC84}">
      <dgm:prSet/>
      <dgm:spPr/>
      <dgm:t>
        <a:bodyPr/>
        <a:lstStyle/>
        <a:p>
          <a:pPr rtl="1"/>
          <a:endParaRPr lang="ar-SA"/>
        </a:p>
      </dgm:t>
    </dgm:pt>
    <dgm:pt modelId="{BC9950E8-60ED-497E-BFCD-198F39091BC5}">
      <dgm:prSet phldrT="[نص]" custT="1"/>
      <dgm:spPr/>
      <dgm:t>
        <a:bodyPr/>
        <a:lstStyle/>
        <a:p>
          <a:pPr rtl="1"/>
          <a:r>
            <a:rPr lang="en-US" sz="2000"/>
            <a:t>EGFR over expression</a:t>
          </a:r>
          <a:endParaRPr lang="ar-SA" sz="2000"/>
        </a:p>
      </dgm:t>
    </dgm:pt>
    <dgm:pt modelId="{0691A85A-5FE1-4B4D-8A81-29DCE5D762C1}" type="parTrans" cxnId="{7FC8EE35-E6E7-4490-9143-57C494CD3EA4}">
      <dgm:prSet/>
      <dgm:spPr/>
      <dgm:t>
        <a:bodyPr/>
        <a:lstStyle/>
        <a:p>
          <a:pPr rtl="1"/>
          <a:endParaRPr lang="ar-SA"/>
        </a:p>
      </dgm:t>
    </dgm:pt>
    <dgm:pt modelId="{4D89D3F0-F8C3-4933-9010-D3B254CCACFB}" type="sibTrans" cxnId="{7FC8EE35-E6E7-4490-9143-57C494CD3EA4}">
      <dgm:prSet/>
      <dgm:spPr/>
      <dgm:t>
        <a:bodyPr/>
        <a:lstStyle/>
        <a:p>
          <a:pPr rtl="1"/>
          <a:endParaRPr lang="ar-SA"/>
        </a:p>
      </dgm:t>
    </dgm:pt>
    <dgm:pt modelId="{E9752296-4AEC-47B5-A78A-C9C7B78CE6BF}">
      <dgm:prSet phldrT="[نص]"/>
      <dgm:spPr/>
      <dgm:t>
        <a:bodyPr/>
        <a:lstStyle/>
        <a:p>
          <a:pPr rtl="1"/>
          <a:r>
            <a:rPr lang="en-US"/>
            <a:t>Pleitrophin mutation</a:t>
          </a:r>
          <a:endParaRPr lang="ar-SA"/>
        </a:p>
      </dgm:t>
    </dgm:pt>
    <dgm:pt modelId="{E95AB49B-07B4-45B1-B9B6-D8632B387E95}" type="parTrans" cxnId="{9AA74B5F-23C6-4C89-9D3C-C3B756B5AF0E}">
      <dgm:prSet/>
      <dgm:spPr/>
      <dgm:t>
        <a:bodyPr/>
        <a:lstStyle/>
        <a:p>
          <a:pPr rtl="1"/>
          <a:endParaRPr lang="ar-SA"/>
        </a:p>
      </dgm:t>
    </dgm:pt>
    <dgm:pt modelId="{947E3B87-137B-4AF9-A75E-BCFF12D68CD1}" type="sibTrans" cxnId="{9AA74B5F-23C6-4C89-9D3C-C3B756B5AF0E}">
      <dgm:prSet/>
      <dgm:spPr/>
      <dgm:t>
        <a:bodyPr/>
        <a:lstStyle/>
        <a:p>
          <a:pPr rtl="1"/>
          <a:endParaRPr lang="ar-SA"/>
        </a:p>
      </dgm:t>
    </dgm:pt>
    <dgm:pt modelId="{8EE875F4-06B1-46E8-AF87-300099821075}">
      <dgm:prSet phldrT="[نص]"/>
      <dgm:spPr/>
      <dgm:t>
        <a:bodyPr/>
        <a:lstStyle/>
        <a:p>
          <a:pPr rtl="1"/>
          <a:r>
            <a:rPr lang="en-US"/>
            <a:t>Secondary GBM</a:t>
          </a:r>
          <a:endParaRPr lang="ar-SA"/>
        </a:p>
      </dgm:t>
    </dgm:pt>
    <dgm:pt modelId="{CFBEA082-C136-41D0-9B7E-E7F07EC6A496}" type="parTrans" cxnId="{BA586E71-1B09-47F8-BA4F-DA0B6820C812}">
      <dgm:prSet/>
      <dgm:spPr/>
      <dgm:t>
        <a:bodyPr/>
        <a:lstStyle/>
        <a:p>
          <a:pPr rtl="1"/>
          <a:endParaRPr lang="ar-SA"/>
        </a:p>
      </dgm:t>
    </dgm:pt>
    <dgm:pt modelId="{B8811B9E-5856-42C0-9A5F-90BDB0305034}" type="sibTrans" cxnId="{BA586E71-1B09-47F8-BA4F-DA0B6820C812}">
      <dgm:prSet/>
      <dgm:spPr/>
      <dgm:t>
        <a:bodyPr/>
        <a:lstStyle/>
        <a:p>
          <a:pPr rtl="1"/>
          <a:endParaRPr lang="ar-SA"/>
        </a:p>
      </dgm:t>
    </dgm:pt>
    <dgm:pt modelId="{68CDB08D-FCCF-4B6E-BBC8-15EAFE4A7A8B}">
      <dgm:prSet phldrT="[نص]"/>
      <dgm:spPr/>
      <dgm:t>
        <a:bodyPr/>
        <a:lstStyle/>
        <a:p>
          <a:pPr rtl="1"/>
          <a:r>
            <a:rPr lang="en-US"/>
            <a:t>IDH 1 mutation</a:t>
          </a:r>
          <a:endParaRPr lang="ar-SA"/>
        </a:p>
      </dgm:t>
    </dgm:pt>
    <dgm:pt modelId="{F7B8BD3F-1136-43D3-9821-7C494EE508FC}" type="parTrans" cxnId="{DB330682-20E7-47F4-81FB-3AC152ABFD6F}">
      <dgm:prSet/>
      <dgm:spPr/>
      <dgm:t>
        <a:bodyPr/>
        <a:lstStyle/>
        <a:p>
          <a:pPr rtl="1"/>
          <a:endParaRPr lang="ar-SA"/>
        </a:p>
      </dgm:t>
    </dgm:pt>
    <dgm:pt modelId="{B24DCAF6-B4B4-40DA-A586-F7D6015C263B}" type="sibTrans" cxnId="{DB330682-20E7-47F4-81FB-3AC152ABFD6F}">
      <dgm:prSet/>
      <dgm:spPr/>
      <dgm:t>
        <a:bodyPr/>
        <a:lstStyle/>
        <a:p>
          <a:pPr rtl="1"/>
          <a:endParaRPr lang="ar-SA"/>
        </a:p>
      </dgm:t>
    </dgm:pt>
    <dgm:pt modelId="{2B668F53-FE13-4CAD-A535-7E650CE46991}">
      <dgm:prSet phldrT="[نص]"/>
      <dgm:spPr/>
      <dgm:t>
        <a:bodyPr/>
        <a:lstStyle/>
        <a:p>
          <a:pPr rtl="1"/>
          <a:r>
            <a:rPr lang="en-US"/>
            <a:t>TP 53</a:t>
          </a:r>
          <a:r>
            <a:rPr lang="ar-EG"/>
            <a:t> </a:t>
          </a:r>
          <a:r>
            <a:rPr lang="en-US"/>
            <a:t>mutation</a:t>
          </a:r>
          <a:endParaRPr lang="ar-SA"/>
        </a:p>
      </dgm:t>
    </dgm:pt>
    <dgm:pt modelId="{E711CF00-6971-4D74-8E75-DEBEF410EDB2}" type="parTrans" cxnId="{FCA6FA97-F1BA-444D-84CA-55367A19EFE2}">
      <dgm:prSet/>
      <dgm:spPr/>
      <dgm:t>
        <a:bodyPr/>
        <a:lstStyle/>
        <a:p>
          <a:pPr rtl="1"/>
          <a:endParaRPr lang="ar-SA"/>
        </a:p>
      </dgm:t>
    </dgm:pt>
    <dgm:pt modelId="{48908B9A-52D0-45E4-87BE-E5F398C2520B}" type="sibTrans" cxnId="{FCA6FA97-F1BA-444D-84CA-55367A19EFE2}">
      <dgm:prSet/>
      <dgm:spPr/>
      <dgm:t>
        <a:bodyPr/>
        <a:lstStyle/>
        <a:p>
          <a:pPr rtl="1"/>
          <a:endParaRPr lang="ar-SA"/>
        </a:p>
      </dgm:t>
    </dgm:pt>
    <dgm:pt modelId="{6FD230CF-0B90-4080-8BBE-2A9AE05B369F}" type="pres">
      <dgm:prSet presAssocID="{FAF8BFCE-9503-42B5-90B2-C9BC90D8BDF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B7CC508-5B6A-4482-A390-A39BD3935A90}" type="pres">
      <dgm:prSet presAssocID="{DB0CCDA1-024B-42AA-B00E-08090D2F526F}" presName="root" presStyleCnt="0"/>
      <dgm:spPr/>
    </dgm:pt>
    <dgm:pt modelId="{E7D5CFD0-21FB-437A-9C3E-B8ED2B2F7040}" type="pres">
      <dgm:prSet presAssocID="{DB0CCDA1-024B-42AA-B00E-08090D2F526F}" presName="rootComposite" presStyleCnt="0"/>
      <dgm:spPr/>
    </dgm:pt>
    <dgm:pt modelId="{32064D2A-0C3E-4D8F-AA67-19ADBDB16D16}" type="pres">
      <dgm:prSet presAssocID="{DB0CCDA1-024B-42AA-B00E-08090D2F526F}" presName="rootText" presStyleLbl="node1" presStyleIdx="0" presStyleCnt="2"/>
      <dgm:spPr/>
    </dgm:pt>
    <dgm:pt modelId="{524B83CE-640F-43F2-B2A4-54CB5BCBAA4A}" type="pres">
      <dgm:prSet presAssocID="{DB0CCDA1-024B-42AA-B00E-08090D2F526F}" presName="rootConnector" presStyleLbl="node1" presStyleIdx="0" presStyleCnt="2"/>
      <dgm:spPr/>
    </dgm:pt>
    <dgm:pt modelId="{F65924D6-12EC-40ED-BC8D-324AFA59FC0D}" type="pres">
      <dgm:prSet presAssocID="{DB0CCDA1-024B-42AA-B00E-08090D2F526F}" presName="childShape" presStyleCnt="0"/>
      <dgm:spPr/>
    </dgm:pt>
    <dgm:pt modelId="{763E06BE-FAB4-425E-9484-F3F35399E89E}" type="pres">
      <dgm:prSet presAssocID="{0691A85A-5FE1-4B4D-8A81-29DCE5D762C1}" presName="Name13" presStyleLbl="parChTrans1D2" presStyleIdx="0" presStyleCnt="4"/>
      <dgm:spPr/>
    </dgm:pt>
    <dgm:pt modelId="{B9AD108E-AAD1-4D6F-9563-52099E906CD3}" type="pres">
      <dgm:prSet presAssocID="{BC9950E8-60ED-497E-BFCD-198F39091BC5}" presName="childText" presStyleLbl="bgAcc1" presStyleIdx="0" presStyleCnt="4">
        <dgm:presLayoutVars>
          <dgm:bulletEnabled val="1"/>
        </dgm:presLayoutVars>
      </dgm:prSet>
      <dgm:spPr/>
    </dgm:pt>
    <dgm:pt modelId="{0CAB374F-FB89-4B49-9AAC-51663FF20C02}" type="pres">
      <dgm:prSet presAssocID="{E95AB49B-07B4-45B1-B9B6-D8632B387E95}" presName="Name13" presStyleLbl="parChTrans1D2" presStyleIdx="1" presStyleCnt="4"/>
      <dgm:spPr/>
    </dgm:pt>
    <dgm:pt modelId="{D4BD1578-541A-4028-B14F-56BAD2104661}" type="pres">
      <dgm:prSet presAssocID="{E9752296-4AEC-47B5-A78A-C9C7B78CE6BF}" presName="childText" presStyleLbl="bgAcc1" presStyleIdx="1" presStyleCnt="4">
        <dgm:presLayoutVars>
          <dgm:bulletEnabled val="1"/>
        </dgm:presLayoutVars>
      </dgm:prSet>
      <dgm:spPr/>
    </dgm:pt>
    <dgm:pt modelId="{042DAE2D-49DC-48B7-946D-8D218701F91F}" type="pres">
      <dgm:prSet presAssocID="{8EE875F4-06B1-46E8-AF87-300099821075}" presName="root" presStyleCnt="0"/>
      <dgm:spPr/>
    </dgm:pt>
    <dgm:pt modelId="{A128893A-A4DD-4877-95D4-D9C683B72A93}" type="pres">
      <dgm:prSet presAssocID="{8EE875F4-06B1-46E8-AF87-300099821075}" presName="rootComposite" presStyleCnt="0"/>
      <dgm:spPr/>
    </dgm:pt>
    <dgm:pt modelId="{9E5FF66D-BE19-4F15-ABC8-528F2545ADC9}" type="pres">
      <dgm:prSet presAssocID="{8EE875F4-06B1-46E8-AF87-300099821075}" presName="rootText" presStyleLbl="node1" presStyleIdx="1" presStyleCnt="2"/>
      <dgm:spPr/>
    </dgm:pt>
    <dgm:pt modelId="{6926CBBB-F9E1-468B-8C1C-E105FAC4DB17}" type="pres">
      <dgm:prSet presAssocID="{8EE875F4-06B1-46E8-AF87-300099821075}" presName="rootConnector" presStyleLbl="node1" presStyleIdx="1" presStyleCnt="2"/>
      <dgm:spPr/>
    </dgm:pt>
    <dgm:pt modelId="{C5F58BB5-885C-46E2-8FD3-B7FA0431D886}" type="pres">
      <dgm:prSet presAssocID="{8EE875F4-06B1-46E8-AF87-300099821075}" presName="childShape" presStyleCnt="0"/>
      <dgm:spPr/>
    </dgm:pt>
    <dgm:pt modelId="{F44DF9E3-8D5D-45A6-AFC4-4C6C1572528E}" type="pres">
      <dgm:prSet presAssocID="{F7B8BD3F-1136-43D3-9821-7C494EE508FC}" presName="Name13" presStyleLbl="parChTrans1D2" presStyleIdx="2" presStyleCnt="4"/>
      <dgm:spPr/>
    </dgm:pt>
    <dgm:pt modelId="{E982D3DB-4FEF-4AFB-A163-C76C5344BB42}" type="pres">
      <dgm:prSet presAssocID="{68CDB08D-FCCF-4B6E-BBC8-15EAFE4A7A8B}" presName="childText" presStyleLbl="bgAcc1" presStyleIdx="2" presStyleCnt="4">
        <dgm:presLayoutVars>
          <dgm:bulletEnabled val="1"/>
        </dgm:presLayoutVars>
      </dgm:prSet>
      <dgm:spPr/>
    </dgm:pt>
    <dgm:pt modelId="{EE2057F2-1B05-4661-A627-433A95A5F30C}" type="pres">
      <dgm:prSet presAssocID="{E711CF00-6971-4D74-8E75-DEBEF410EDB2}" presName="Name13" presStyleLbl="parChTrans1D2" presStyleIdx="3" presStyleCnt="4"/>
      <dgm:spPr/>
    </dgm:pt>
    <dgm:pt modelId="{B57BE719-7683-40AD-88B0-2DB3B9BBF24B}" type="pres">
      <dgm:prSet presAssocID="{2B668F53-FE13-4CAD-A535-7E650CE46991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7410940A-4E70-4D41-BDAB-F4DD81E5FE92}" type="presOf" srcId="{E711CF00-6971-4D74-8E75-DEBEF410EDB2}" destId="{EE2057F2-1B05-4661-A627-433A95A5F30C}" srcOrd="0" destOrd="0" presId="urn:microsoft.com/office/officeart/2005/8/layout/hierarchy3"/>
    <dgm:cxn modelId="{35555C0B-1938-4B64-A0C3-933DC9C58DBF}" type="presOf" srcId="{DB0CCDA1-024B-42AA-B00E-08090D2F526F}" destId="{524B83CE-640F-43F2-B2A4-54CB5BCBAA4A}" srcOrd="1" destOrd="0" presId="urn:microsoft.com/office/officeart/2005/8/layout/hierarchy3"/>
    <dgm:cxn modelId="{EF9E900B-37D4-477F-A63E-7C902DB135D2}" type="presOf" srcId="{68CDB08D-FCCF-4B6E-BBC8-15EAFE4A7A8B}" destId="{E982D3DB-4FEF-4AFB-A163-C76C5344BB42}" srcOrd="0" destOrd="0" presId="urn:microsoft.com/office/officeart/2005/8/layout/hierarchy3"/>
    <dgm:cxn modelId="{63959517-39F3-4811-A38C-6B7F62AA6D0D}" type="presOf" srcId="{8EE875F4-06B1-46E8-AF87-300099821075}" destId="{6926CBBB-F9E1-468B-8C1C-E105FAC4DB17}" srcOrd="1" destOrd="0" presId="urn:microsoft.com/office/officeart/2005/8/layout/hierarchy3"/>
    <dgm:cxn modelId="{5059342F-6BAD-400B-9A6D-1570A0B70497}" type="presOf" srcId="{BC9950E8-60ED-497E-BFCD-198F39091BC5}" destId="{B9AD108E-AAD1-4D6F-9563-52099E906CD3}" srcOrd="0" destOrd="0" presId="urn:microsoft.com/office/officeart/2005/8/layout/hierarchy3"/>
    <dgm:cxn modelId="{9657762F-E0FA-41FE-A551-109B6F33FB38}" type="presOf" srcId="{2B668F53-FE13-4CAD-A535-7E650CE46991}" destId="{B57BE719-7683-40AD-88B0-2DB3B9BBF24B}" srcOrd="0" destOrd="0" presId="urn:microsoft.com/office/officeart/2005/8/layout/hierarchy3"/>
    <dgm:cxn modelId="{7FC8EE35-E6E7-4490-9143-57C494CD3EA4}" srcId="{DB0CCDA1-024B-42AA-B00E-08090D2F526F}" destId="{BC9950E8-60ED-497E-BFCD-198F39091BC5}" srcOrd="0" destOrd="0" parTransId="{0691A85A-5FE1-4B4D-8A81-29DCE5D762C1}" sibTransId="{4D89D3F0-F8C3-4933-9010-D3B254CCACFB}"/>
    <dgm:cxn modelId="{7288C539-41B6-4672-A3B2-38522B9C8F05}" type="presOf" srcId="{DB0CCDA1-024B-42AA-B00E-08090D2F526F}" destId="{32064D2A-0C3E-4D8F-AA67-19ADBDB16D16}" srcOrd="0" destOrd="0" presId="urn:microsoft.com/office/officeart/2005/8/layout/hierarchy3"/>
    <dgm:cxn modelId="{2DFF9A5D-0634-43BA-BD67-67B2B2EE09FC}" type="presOf" srcId="{0691A85A-5FE1-4B4D-8A81-29DCE5D762C1}" destId="{763E06BE-FAB4-425E-9484-F3F35399E89E}" srcOrd="0" destOrd="0" presId="urn:microsoft.com/office/officeart/2005/8/layout/hierarchy3"/>
    <dgm:cxn modelId="{9AA74B5F-23C6-4C89-9D3C-C3B756B5AF0E}" srcId="{DB0CCDA1-024B-42AA-B00E-08090D2F526F}" destId="{E9752296-4AEC-47B5-A78A-C9C7B78CE6BF}" srcOrd="1" destOrd="0" parTransId="{E95AB49B-07B4-45B1-B9B6-D8632B387E95}" sibTransId="{947E3B87-137B-4AF9-A75E-BCFF12D68CD1}"/>
    <dgm:cxn modelId="{BA586E71-1B09-47F8-BA4F-DA0B6820C812}" srcId="{FAF8BFCE-9503-42B5-90B2-C9BC90D8BDFA}" destId="{8EE875F4-06B1-46E8-AF87-300099821075}" srcOrd="1" destOrd="0" parTransId="{CFBEA082-C136-41D0-9B7E-E7F07EC6A496}" sibTransId="{B8811B9E-5856-42C0-9A5F-90BDB0305034}"/>
    <dgm:cxn modelId="{DB330682-20E7-47F4-81FB-3AC152ABFD6F}" srcId="{8EE875F4-06B1-46E8-AF87-300099821075}" destId="{68CDB08D-FCCF-4B6E-BBC8-15EAFE4A7A8B}" srcOrd="0" destOrd="0" parTransId="{F7B8BD3F-1136-43D3-9821-7C494EE508FC}" sibTransId="{B24DCAF6-B4B4-40DA-A586-F7D6015C263B}"/>
    <dgm:cxn modelId="{E389BC91-8BC0-433F-A159-C6D4D268EC84}" srcId="{FAF8BFCE-9503-42B5-90B2-C9BC90D8BDFA}" destId="{DB0CCDA1-024B-42AA-B00E-08090D2F526F}" srcOrd="0" destOrd="0" parTransId="{5F583B33-EA31-4113-B5C0-ABE745A66D51}" sibTransId="{7382D1D8-4108-43DA-8588-0805E1ACD2F0}"/>
    <dgm:cxn modelId="{FCA6FA97-F1BA-444D-84CA-55367A19EFE2}" srcId="{8EE875F4-06B1-46E8-AF87-300099821075}" destId="{2B668F53-FE13-4CAD-A535-7E650CE46991}" srcOrd="1" destOrd="0" parTransId="{E711CF00-6971-4D74-8E75-DEBEF410EDB2}" sibTransId="{48908B9A-52D0-45E4-87BE-E5F398C2520B}"/>
    <dgm:cxn modelId="{DD3689AB-CEAF-459B-BCE4-ACD7ED69720E}" type="presOf" srcId="{E9752296-4AEC-47B5-A78A-C9C7B78CE6BF}" destId="{D4BD1578-541A-4028-B14F-56BAD2104661}" srcOrd="0" destOrd="0" presId="urn:microsoft.com/office/officeart/2005/8/layout/hierarchy3"/>
    <dgm:cxn modelId="{BFDA6FB1-E46A-4CFF-92B5-0C93BAA85CE4}" type="presOf" srcId="{F7B8BD3F-1136-43D3-9821-7C494EE508FC}" destId="{F44DF9E3-8D5D-45A6-AFC4-4C6C1572528E}" srcOrd="0" destOrd="0" presId="urn:microsoft.com/office/officeart/2005/8/layout/hierarchy3"/>
    <dgm:cxn modelId="{6A416FB8-C0FA-4C80-B421-BC74C7BCCBBE}" type="presOf" srcId="{FAF8BFCE-9503-42B5-90B2-C9BC90D8BDFA}" destId="{6FD230CF-0B90-4080-8BBE-2A9AE05B369F}" srcOrd="0" destOrd="0" presId="urn:microsoft.com/office/officeart/2005/8/layout/hierarchy3"/>
    <dgm:cxn modelId="{12839CEE-6A13-4DA2-AA48-8458680BF966}" type="presOf" srcId="{8EE875F4-06B1-46E8-AF87-300099821075}" destId="{9E5FF66D-BE19-4F15-ABC8-528F2545ADC9}" srcOrd="0" destOrd="0" presId="urn:microsoft.com/office/officeart/2005/8/layout/hierarchy3"/>
    <dgm:cxn modelId="{1211A0FF-1336-48A5-8C66-24139603C3B5}" type="presOf" srcId="{E95AB49B-07B4-45B1-B9B6-D8632B387E95}" destId="{0CAB374F-FB89-4B49-9AAC-51663FF20C02}" srcOrd="0" destOrd="0" presId="urn:microsoft.com/office/officeart/2005/8/layout/hierarchy3"/>
    <dgm:cxn modelId="{AADFAA67-4D95-4398-9AEA-7C60EBE3D54E}" type="presParOf" srcId="{6FD230CF-0B90-4080-8BBE-2A9AE05B369F}" destId="{7B7CC508-5B6A-4482-A390-A39BD3935A90}" srcOrd="0" destOrd="0" presId="urn:microsoft.com/office/officeart/2005/8/layout/hierarchy3"/>
    <dgm:cxn modelId="{8F40A943-6A9F-4BAC-AC7B-9ABDAB08554E}" type="presParOf" srcId="{7B7CC508-5B6A-4482-A390-A39BD3935A90}" destId="{E7D5CFD0-21FB-437A-9C3E-B8ED2B2F7040}" srcOrd="0" destOrd="0" presId="urn:microsoft.com/office/officeart/2005/8/layout/hierarchy3"/>
    <dgm:cxn modelId="{499BD12D-261F-4EA7-87F7-336C4C12CE93}" type="presParOf" srcId="{E7D5CFD0-21FB-437A-9C3E-B8ED2B2F7040}" destId="{32064D2A-0C3E-4D8F-AA67-19ADBDB16D16}" srcOrd="0" destOrd="0" presId="urn:microsoft.com/office/officeart/2005/8/layout/hierarchy3"/>
    <dgm:cxn modelId="{22765A7F-8F45-44BC-8214-CEE4677D79FD}" type="presParOf" srcId="{E7D5CFD0-21FB-437A-9C3E-B8ED2B2F7040}" destId="{524B83CE-640F-43F2-B2A4-54CB5BCBAA4A}" srcOrd="1" destOrd="0" presId="urn:microsoft.com/office/officeart/2005/8/layout/hierarchy3"/>
    <dgm:cxn modelId="{41CE9CCB-367C-462F-8D9D-AF665788B1E5}" type="presParOf" srcId="{7B7CC508-5B6A-4482-A390-A39BD3935A90}" destId="{F65924D6-12EC-40ED-BC8D-324AFA59FC0D}" srcOrd="1" destOrd="0" presId="urn:microsoft.com/office/officeart/2005/8/layout/hierarchy3"/>
    <dgm:cxn modelId="{09BDF3A3-BD51-400F-A65F-73C21903D64C}" type="presParOf" srcId="{F65924D6-12EC-40ED-BC8D-324AFA59FC0D}" destId="{763E06BE-FAB4-425E-9484-F3F35399E89E}" srcOrd="0" destOrd="0" presId="urn:microsoft.com/office/officeart/2005/8/layout/hierarchy3"/>
    <dgm:cxn modelId="{732C6BA5-446C-4A0B-806E-AB0B6963BB8A}" type="presParOf" srcId="{F65924D6-12EC-40ED-BC8D-324AFA59FC0D}" destId="{B9AD108E-AAD1-4D6F-9563-52099E906CD3}" srcOrd="1" destOrd="0" presId="urn:microsoft.com/office/officeart/2005/8/layout/hierarchy3"/>
    <dgm:cxn modelId="{1B0CEA0F-CD12-4CF4-B105-F9380BC1D4D3}" type="presParOf" srcId="{F65924D6-12EC-40ED-BC8D-324AFA59FC0D}" destId="{0CAB374F-FB89-4B49-9AAC-51663FF20C02}" srcOrd="2" destOrd="0" presId="urn:microsoft.com/office/officeart/2005/8/layout/hierarchy3"/>
    <dgm:cxn modelId="{96E979A0-ACD9-4C83-A755-B4ACA19CFD61}" type="presParOf" srcId="{F65924D6-12EC-40ED-BC8D-324AFA59FC0D}" destId="{D4BD1578-541A-4028-B14F-56BAD2104661}" srcOrd="3" destOrd="0" presId="urn:microsoft.com/office/officeart/2005/8/layout/hierarchy3"/>
    <dgm:cxn modelId="{1E451AF9-52C4-4276-97EA-5029A1DB0BE6}" type="presParOf" srcId="{6FD230CF-0B90-4080-8BBE-2A9AE05B369F}" destId="{042DAE2D-49DC-48B7-946D-8D218701F91F}" srcOrd="1" destOrd="0" presId="urn:microsoft.com/office/officeart/2005/8/layout/hierarchy3"/>
    <dgm:cxn modelId="{E1A4EFC4-DD8D-4609-AB05-51BEE79F30B7}" type="presParOf" srcId="{042DAE2D-49DC-48B7-946D-8D218701F91F}" destId="{A128893A-A4DD-4877-95D4-D9C683B72A93}" srcOrd="0" destOrd="0" presId="urn:microsoft.com/office/officeart/2005/8/layout/hierarchy3"/>
    <dgm:cxn modelId="{9566C7EC-3566-4769-9F6E-63B10E590F3B}" type="presParOf" srcId="{A128893A-A4DD-4877-95D4-D9C683B72A93}" destId="{9E5FF66D-BE19-4F15-ABC8-528F2545ADC9}" srcOrd="0" destOrd="0" presId="urn:microsoft.com/office/officeart/2005/8/layout/hierarchy3"/>
    <dgm:cxn modelId="{EEF1F8B3-B227-4A3E-9EEE-24C29D94D1BF}" type="presParOf" srcId="{A128893A-A4DD-4877-95D4-D9C683B72A93}" destId="{6926CBBB-F9E1-468B-8C1C-E105FAC4DB17}" srcOrd="1" destOrd="0" presId="urn:microsoft.com/office/officeart/2005/8/layout/hierarchy3"/>
    <dgm:cxn modelId="{FE7531E1-4794-4743-A1B4-898C02142643}" type="presParOf" srcId="{042DAE2D-49DC-48B7-946D-8D218701F91F}" destId="{C5F58BB5-885C-46E2-8FD3-B7FA0431D886}" srcOrd="1" destOrd="0" presId="urn:microsoft.com/office/officeart/2005/8/layout/hierarchy3"/>
    <dgm:cxn modelId="{463C694A-B4D2-4949-9042-80C6F5B9B0BE}" type="presParOf" srcId="{C5F58BB5-885C-46E2-8FD3-B7FA0431D886}" destId="{F44DF9E3-8D5D-45A6-AFC4-4C6C1572528E}" srcOrd="0" destOrd="0" presId="urn:microsoft.com/office/officeart/2005/8/layout/hierarchy3"/>
    <dgm:cxn modelId="{97399DDD-3F22-45A3-8760-FAFED95306DC}" type="presParOf" srcId="{C5F58BB5-885C-46E2-8FD3-B7FA0431D886}" destId="{E982D3DB-4FEF-4AFB-A163-C76C5344BB42}" srcOrd="1" destOrd="0" presId="urn:microsoft.com/office/officeart/2005/8/layout/hierarchy3"/>
    <dgm:cxn modelId="{C23BECA6-7317-43B5-8AD8-AD4D133BC0F1}" type="presParOf" srcId="{C5F58BB5-885C-46E2-8FD3-B7FA0431D886}" destId="{EE2057F2-1B05-4661-A627-433A95A5F30C}" srcOrd="2" destOrd="0" presId="urn:microsoft.com/office/officeart/2005/8/layout/hierarchy3"/>
    <dgm:cxn modelId="{E4C0CB86-2295-4706-88A9-4DC4786495EB}" type="presParOf" srcId="{C5F58BB5-885C-46E2-8FD3-B7FA0431D886}" destId="{B57BE719-7683-40AD-88B0-2DB3B9BBF24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064D2A-0C3E-4D8F-AA67-19ADBDB16D16}">
      <dsp:nvSpPr>
        <dsp:cNvPr id="0" name=""/>
        <dsp:cNvSpPr/>
      </dsp:nvSpPr>
      <dsp:spPr>
        <a:xfrm>
          <a:off x="289991" y="127"/>
          <a:ext cx="2180629" cy="1090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300" kern="1200">
              <a:solidFill>
                <a:schemeClr val="bg1"/>
              </a:solidFill>
            </a:rPr>
            <a:t> </a:t>
          </a:r>
          <a:r>
            <a:rPr lang="en-US" sz="3300" kern="1200">
              <a:solidFill>
                <a:schemeClr val="bg1"/>
              </a:solidFill>
            </a:rPr>
            <a:t>Primary GBM</a:t>
          </a:r>
          <a:endParaRPr lang="ar-SA" sz="3300" kern="1200">
            <a:solidFill>
              <a:schemeClr val="bg1"/>
            </a:solidFill>
          </a:endParaRPr>
        </a:p>
      </dsp:txBody>
      <dsp:txXfrm>
        <a:off x="321925" y="32061"/>
        <a:ext cx="2116761" cy="1026446"/>
      </dsp:txXfrm>
    </dsp:sp>
    <dsp:sp modelId="{763E06BE-FAB4-425E-9484-F3F35399E89E}">
      <dsp:nvSpPr>
        <dsp:cNvPr id="0" name=""/>
        <dsp:cNvSpPr/>
      </dsp:nvSpPr>
      <dsp:spPr>
        <a:xfrm>
          <a:off x="508054" y="1090442"/>
          <a:ext cx="218062" cy="817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7736"/>
              </a:lnTo>
              <a:lnTo>
                <a:pt x="218062" y="817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D108E-AAD1-4D6F-9563-52099E906CD3}">
      <dsp:nvSpPr>
        <dsp:cNvPr id="0" name=""/>
        <dsp:cNvSpPr/>
      </dsp:nvSpPr>
      <dsp:spPr>
        <a:xfrm>
          <a:off x="726117" y="1363021"/>
          <a:ext cx="1744503" cy="1090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EGFR over expression</a:t>
          </a:r>
          <a:endParaRPr lang="ar-SA" sz="2000" kern="1200"/>
        </a:p>
      </dsp:txBody>
      <dsp:txXfrm>
        <a:off x="758051" y="1394955"/>
        <a:ext cx="1680635" cy="1026446"/>
      </dsp:txXfrm>
    </dsp:sp>
    <dsp:sp modelId="{0CAB374F-FB89-4B49-9AAC-51663FF20C02}">
      <dsp:nvSpPr>
        <dsp:cNvPr id="0" name=""/>
        <dsp:cNvSpPr/>
      </dsp:nvSpPr>
      <dsp:spPr>
        <a:xfrm>
          <a:off x="508054" y="1090442"/>
          <a:ext cx="218062" cy="2180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0629"/>
              </a:lnTo>
              <a:lnTo>
                <a:pt x="218062" y="21806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D1578-541A-4028-B14F-56BAD2104661}">
      <dsp:nvSpPr>
        <dsp:cNvPr id="0" name=""/>
        <dsp:cNvSpPr/>
      </dsp:nvSpPr>
      <dsp:spPr>
        <a:xfrm>
          <a:off x="726117" y="2725914"/>
          <a:ext cx="1744503" cy="1090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Pleitrophin mutation</a:t>
          </a:r>
          <a:endParaRPr lang="ar-SA" sz="2700" kern="1200"/>
        </a:p>
      </dsp:txBody>
      <dsp:txXfrm>
        <a:off x="758051" y="2757848"/>
        <a:ext cx="1680635" cy="1026446"/>
      </dsp:txXfrm>
    </dsp:sp>
    <dsp:sp modelId="{9E5FF66D-BE19-4F15-ABC8-528F2545ADC9}">
      <dsp:nvSpPr>
        <dsp:cNvPr id="0" name=""/>
        <dsp:cNvSpPr/>
      </dsp:nvSpPr>
      <dsp:spPr>
        <a:xfrm>
          <a:off x="3015778" y="127"/>
          <a:ext cx="2180629" cy="1090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Secondary GBM</a:t>
          </a:r>
          <a:endParaRPr lang="ar-SA" sz="3300" kern="1200"/>
        </a:p>
      </dsp:txBody>
      <dsp:txXfrm>
        <a:off x="3047712" y="32061"/>
        <a:ext cx="2116761" cy="1026446"/>
      </dsp:txXfrm>
    </dsp:sp>
    <dsp:sp modelId="{F44DF9E3-8D5D-45A6-AFC4-4C6C1572528E}">
      <dsp:nvSpPr>
        <dsp:cNvPr id="0" name=""/>
        <dsp:cNvSpPr/>
      </dsp:nvSpPr>
      <dsp:spPr>
        <a:xfrm>
          <a:off x="3233841" y="1090442"/>
          <a:ext cx="218062" cy="817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7736"/>
              </a:lnTo>
              <a:lnTo>
                <a:pt x="218062" y="817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2D3DB-4FEF-4AFB-A163-C76C5344BB42}">
      <dsp:nvSpPr>
        <dsp:cNvPr id="0" name=""/>
        <dsp:cNvSpPr/>
      </dsp:nvSpPr>
      <dsp:spPr>
        <a:xfrm>
          <a:off x="3451904" y="1363021"/>
          <a:ext cx="1744503" cy="1090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IDH 1 mutation</a:t>
          </a:r>
          <a:endParaRPr lang="ar-SA" sz="2700" kern="1200"/>
        </a:p>
      </dsp:txBody>
      <dsp:txXfrm>
        <a:off x="3483838" y="1394955"/>
        <a:ext cx="1680635" cy="1026446"/>
      </dsp:txXfrm>
    </dsp:sp>
    <dsp:sp modelId="{EE2057F2-1B05-4661-A627-433A95A5F30C}">
      <dsp:nvSpPr>
        <dsp:cNvPr id="0" name=""/>
        <dsp:cNvSpPr/>
      </dsp:nvSpPr>
      <dsp:spPr>
        <a:xfrm>
          <a:off x="3233841" y="1090442"/>
          <a:ext cx="218062" cy="2180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0629"/>
              </a:lnTo>
              <a:lnTo>
                <a:pt x="218062" y="21806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7BE719-7683-40AD-88B0-2DB3B9BBF24B}">
      <dsp:nvSpPr>
        <dsp:cNvPr id="0" name=""/>
        <dsp:cNvSpPr/>
      </dsp:nvSpPr>
      <dsp:spPr>
        <a:xfrm>
          <a:off x="3451904" y="2725914"/>
          <a:ext cx="1744503" cy="1090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TP 53</a:t>
          </a:r>
          <a:r>
            <a:rPr lang="ar-EG" sz="2700" kern="1200"/>
            <a:t> </a:t>
          </a:r>
          <a:r>
            <a:rPr lang="en-US" sz="2700" kern="1200"/>
            <a:t>mutation</a:t>
          </a:r>
          <a:endParaRPr lang="ar-SA" sz="2700" kern="1200"/>
        </a:p>
      </dsp:txBody>
      <dsp:txXfrm>
        <a:off x="3483838" y="2757848"/>
        <a:ext cx="1680635" cy="1026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02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08/07/1444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9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dpi.com/2072-6694/11/4/469" TargetMode="External" /><Relationship Id="rId2" Type="http://schemas.openxmlformats.org/officeDocument/2006/relationships/hyperlink" Target="https://academic.oup.com/neuro-oncology/article/15/suppl_2/ii1/1042185?login=false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www.mdpi.com/2673-9976/9/1/9/htm" TargetMode="External" /><Relationship Id="rId5" Type="http://schemas.openxmlformats.org/officeDocument/2006/relationships/hyperlink" Target="https://www.ncbi.nlm.nih.gov/pmc/articles/PMC8946011/" TargetMode="External" /><Relationship Id="rId4" Type="http://schemas.openxmlformats.org/officeDocument/2006/relationships/hyperlink" Target="https://thejns.org/focus/view/journals/neurosurg-focus/19/5/foc.2005.19.5.6.xml" TargetMode="Externa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16/j.wneu.2011.06.053" TargetMode="External" /><Relationship Id="rId2" Type="http://schemas.openxmlformats.org/officeDocument/2006/relationships/hyperlink" Target="https://doi.org/10.36472/msd.v8i9.595" TargetMode="External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s://ui.adsabs.harvard.edu/abs/2012cosp...39..274C/abstract" TargetMode="Externa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16/j.neulet.2009.07.045" TargetMode="External" /><Relationship Id="rId2" Type="http://schemas.openxmlformats.org/officeDocument/2006/relationships/hyperlink" Target="http://dx.doi.org/10.1155/2021/5566872" TargetMode="External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21037/atm-21-491" TargetMode="External" /><Relationship Id="rId2" Type="http://schemas.openxmlformats.org/officeDocument/2006/relationships/hyperlink" Target="http://dx.doi.org/10.1359/jbmr.1997.12.5.786" TargetMode="External" /><Relationship Id="rId1" Type="http://schemas.openxmlformats.org/officeDocument/2006/relationships/slideLayout" Target="../slideLayouts/slideLayout2.xml" /><Relationship Id="rId5" Type="http://schemas.openxmlformats.org/officeDocument/2006/relationships/hyperlink" Target="https://www.nature.com/articles/nrd4663" TargetMode="External" /><Relationship Id="rId4" Type="http://schemas.openxmlformats.org/officeDocument/2006/relationships/hyperlink" Target="http://dx.doi.org/10.1126/science.1851332" TargetMode="Externa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hyperlink" Target="https://www.shutterstock.com/image-photo/mri-brain-show-left-frontal-gliblastoma-1080095912" TargetMode="External" /><Relationship Id="rId1" Type="http://schemas.openxmlformats.org/officeDocument/2006/relationships/slideLayout" Target="../slideLayouts/slideLayout9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hyperlink" Target="https://stock.adobe.com/search?load_type=search&amp;native_visual_search=&amp;similar_content_id=&amp;is_recent_search=&amp;search_type=usertyped&amp;k=glioblastoma+multiforme&amp;asset_id=271680381" TargetMode="External" /><Relationship Id="rId1" Type="http://schemas.openxmlformats.org/officeDocument/2006/relationships/slideLayout" Target="../slideLayouts/slideLayout9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9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/>
          <a:lstStyle/>
          <a:p>
            <a:r>
              <a:rPr lang="en-US" b="1" dirty="0"/>
              <a:t>Amelioration of </a:t>
            </a:r>
            <a:r>
              <a:rPr lang="en-US" b="1" dirty="0" err="1"/>
              <a:t>Glioblastoma</a:t>
            </a:r>
            <a:r>
              <a:rPr lang="en-US" b="1" dirty="0"/>
              <a:t> </a:t>
            </a:r>
            <a:r>
              <a:rPr lang="en-US" b="1" dirty="0" err="1"/>
              <a:t>multiforme</a:t>
            </a:r>
            <a:r>
              <a:rPr lang="en-US" b="1" dirty="0"/>
              <a:t> by the combination of Simulation microgravity and </a:t>
            </a:r>
            <a:r>
              <a:rPr lang="en-US" b="1" dirty="0" err="1"/>
              <a:t>Oncolytic</a:t>
            </a:r>
            <a:r>
              <a:rPr lang="en-US" b="1" dirty="0"/>
              <a:t> Viral therapy.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Discussion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b="1" dirty="0"/>
              <a:t>A) Simulated microgravity effect on tumor cells :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algn="l" rtl="0">
              <a:buNone/>
            </a:pPr>
            <a:r>
              <a:rPr lang="en-US" b="1" dirty="0"/>
              <a:t>1- Simulated microgravity effects on </a:t>
            </a:r>
            <a:r>
              <a:rPr lang="en-US" b="1" dirty="0" err="1"/>
              <a:t>Glioblastoma</a:t>
            </a:r>
            <a:r>
              <a:rPr lang="en-US" b="1" dirty="0"/>
              <a:t> </a:t>
            </a:r>
            <a:r>
              <a:rPr lang="en-US" b="1" dirty="0" err="1"/>
              <a:t>multiforme</a:t>
            </a:r>
            <a:r>
              <a:rPr lang="en-US" b="1" dirty="0"/>
              <a:t>:</a:t>
            </a:r>
            <a:endParaRPr lang="en-US" dirty="0"/>
          </a:p>
          <a:p>
            <a:pPr algn="l" rtl="0"/>
            <a:r>
              <a:rPr lang="en-US" sz="3100" dirty="0"/>
              <a:t>Multiple studies have been conducted by </a:t>
            </a:r>
            <a:r>
              <a:rPr lang="en-US" sz="3100" dirty="0" err="1"/>
              <a:t>Gliolab</a:t>
            </a:r>
            <a:r>
              <a:rPr lang="en-US" sz="3100" dirty="0"/>
              <a:t> at Kentucky state University to examine the effect of microgravity during spaceflights on different tumor cells including GBM and the results showed that microgravity caused decreased cell proliferation, decreased </a:t>
            </a:r>
            <a:r>
              <a:rPr lang="en-US" sz="3100" dirty="0" err="1"/>
              <a:t>secretory</a:t>
            </a:r>
            <a:r>
              <a:rPr lang="en-US" sz="3100" dirty="0"/>
              <a:t> activity,  and induction of apoptosis(10). Simulated microgravity can be produced on earth by floating or using a device to generate gravitational waves in 3 dimensions resulting in an environment with an average of 10</a:t>
            </a:r>
            <a:r>
              <a:rPr lang="en-US" sz="3100" baseline="30000" dirty="0"/>
              <a:t>−3</a:t>
            </a:r>
            <a:r>
              <a:rPr lang="en-US" sz="3100" dirty="0"/>
              <a:t> G called 3D clinostat(11)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/>
            <a:r>
              <a:rPr lang="en-US" dirty="0"/>
              <a:t>A study was conducted  in Japan to examine the effects of simulated microgravity using a 3D clinostat on cell proliferation of </a:t>
            </a:r>
            <a:r>
              <a:rPr lang="en-US" dirty="0" err="1"/>
              <a:t>glioblastima</a:t>
            </a:r>
            <a:r>
              <a:rPr lang="en-US" dirty="0"/>
              <a:t> </a:t>
            </a:r>
            <a:r>
              <a:rPr lang="en-US" dirty="0" err="1"/>
              <a:t>multiforme</a:t>
            </a:r>
            <a:r>
              <a:rPr lang="en-US" dirty="0"/>
              <a:t>, mitochondrial activity and sensitivity of tumor cells to </a:t>
            </a:r>
            <a:r>
              <a:rPr lang="en-US" dirty="0" err="1"/>
              <a:t>cisplatin</a:t>
            </a:r>
            <a:r>
              <a:rPr lang="en-US" dirty="0"/>
              <a:t>; a chemotherapy drug. Various cell lines were used in this study, including the D54MG (human </a:t>
            </a:r>
            <a:r>
              <a:rPr lang="en-US" dirty="0" err="1"/>
              <a:t>glioma</a:t>
            </a:r>
            <a:r>
              <a:rPr lang="en-US" dirty="0"/>
              <a:t>; wild p53), U251MG (human </a:t>
            </a:r>
            <a:r>
              <a:rPr lang="en-US" dirty="0" err="1"/>
              <a:t>glioma</a:t>
            </a:r>
            <a:r>
              <a:rPr lang="en-US" dirty="0"/>
              <a:t>; mutant p53), and T98G (human </a:t>
            </a:r>
            <a:r>
              <a:rPr lang="en-US" dirty="0" err="1"/>
              <a:t>glioma</a:t>
            </a:r>
            <a:r>
              <a:rPr lang="en-US" dirty="0"/>
              <a:t>; mutant p53) cell lines. The samples were divided into 2 groups; C group; cells under 100 G force and CL group; cells incubated in 1 G force generated by a 3D clinostat. An inverted phase contrast microscope was used to examine the morphological changes in tumor cells. The fluorescent dye rhodamine123 was used to measure the mitochondrial membrane potential. A Define first FACS caliber flow </a:t>
            </a:r>
            <a:r>
              <a:rPr lang="en-US" dirty="0" err="1"/>
              <a:t>cytometer</a:t>
            </a:r>
            <a:r>
              <a:rPr lang="en-US" dirty="0"/>
              <a:t> was used to measure cell cycle distribution. </a:t>
            </a:r>
          </a:p>
          <a:p>
            <a:pPr algn="l" rtl="0"/>
            <a:r>
              <a:rPr lang="en-US" dirty="0"/>
              <a:t>The results of this experiment showed that after 3 days, simulated microgravity induces cell growth inhibition by worsening mitochondrial activity and increases the sensitivity of tumor cells to cisplatin,12)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Fig 4: </a:t>
            </a:r>
          </a:p>
        </p:txBody>
      </p:sp>
      <p:pic>
        <p:nvPicPr>
          <p:cNvPr id="5" name="عنصر نائب للصورة 4" descr="3d-clinostat-500x50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5036" b="5036"/>
          <a:stretch>
            <a:fillRect/>
          </a:stretch>
        </p:blipFill>
        <p:spPr/>
      </p:pic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l"/>
            <a:r>
              <a:rPr lang="en-US" sz="1600" dirty="0"/>
              <a:t>This figure shows a 3D clinostat device used to generate gravitational waves in 3 dimensions resulting in an environment with an average of 10</a:t>
            </a:r>
            <a:r>
              <a:rPr lang="en-US" sz="1600" baseline="30000" dirty="0"/>
              <a:t>−3</a:t>
            </a:r>
            <a:r>
              <a:rPr lang="en-US" sz="1600" dirty="0"/>
              <a:t> G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b="1" dirty="0"/>
              <a:t>2- Simulated Microgravity effects on Thyroid Cancer cells :</a:t>
            </a:r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Different ESA ground-based facilities, including the RPM and the 2D and 3D clinostat S-g, have been used to expose thyroid cancer cells. These exposures have resulted in a variety of changes in the exposed TCC, including early changes to the cytoskeleton, ECM, focal adhesion molecules, proliferation, the rate of apoptosis, migration, and growth ([13, 14, 15, 16, 17, 18) The development of MCS was the main discovery. After varying exposure times, the examined TCC and cells from other cancers (such as breast carcinoma and prostate carcinoma) developed in r- and s-g in the form of 3D MCS ( 19, 20, 21, 22, 23, 24, 25, 26)</a:t>
            </a:r>
            <a:r>
              <a:rPr lang="ar-SA" dirty="0"/>
              <a:t>.</a:t>
            </a:r>
            <a:endParaRPr lang="en-US" dirty="0"/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US" b="1" dirty="0"/>
              <a:t>B)</a:t>
            </a:r>
            <a:r>
              <a:rPr lang="en-US" b="1" dirty="0" err="1"/>
              <a:t>Oncolytic</a:t>
            </a:r>
            <a:r>
              <a:rPr lang="en-US" b="1" dirty="0"/>
              <a:t> Viral Therapy:</a:t>
            </a:r>
          </a:p>
          <a:p>
            <a:pPr algn="l" rtl="0"/>
            <a:endParaRPr lang="en-US" b="1" dirty="0"/>
          </a:p>
          <a:p>
            <a:pPr algn="l" rtl="0"/>
            <a:r>
              <a:rPr lang="en-US" b="1" dirty="0"/>
              <a:t>1- Melanoma and HSV-1: </a:t>
            </a:r>
            <a:r>
              <a:rPr lang="en-US" dirty="0"/>
              <a:t> </a:t>
            </a:r>
          </a:p>
          <a:p>
            <a:pPr algn="l" rtl="0"/>
            <a:endParaRPr lang="en-US" sz="3100" dirty="0"/>
          </a:p>
          <a:p>
            <a:pPr algn="l" rtl="0"/>
            <a:r>
              <a:rPr lang="en-US" sz="3100" dirty="0"/>
              <a:t>A new promising treatment for cancer is </a:t>
            </a:r>
            <a:r>
              <a:rPr lang="en-US" sz="3100" dirty="0" err="1"/>
              <a:t>oncolytic</a:t>
            </a:r>
            <a:r>
              <a:rPr lang="en-US" sz="3100" dirty="0"/>
              <a:t> viral therapy, in which a virus or a genetically modified virus is injected into tumor cells directly or via a systemic route (</a:t>
            </a:r>
            <a:r>
              <a:rPr lang="en-US" sz="3100" dirty="0" err="1"/>
              <a:t>eg</a:t>
            </a:r>
            <a:r>
              <a:rPr lang="en-US" sz="3100" dirty="0"/>
              <a:t>, intravenously) to induce direct </a:t>
            </a:r>
            <a:r>
              <a:rPr lang="en-US" sz="3100" dirty="0" err="1"/>
              <a:t>lysis</a:t>
            </a:r>
            <a:r>
              <a:rPr lang="en-US" sz="3100" dirty="0"/>
              <a:t> of tumor cells and/or systemic induction of an immune response against the tumor cells. </a:t>
            </a:r>
          </a:p>
          <a:p>
            <a:pPr algn="l" rtl="0"/>
            <a:r>
              <a:rPr lang="en-US" sz="3100" dirty="0"/>
              <a:t>A clinical trial on advanced melanoma showed that tumor was </a:t>
            </a:r>
            <a:r>
              <a:rPr lang="en-US" sz="3100" dirty="0" err="1"/>
              <a:t>lysed</a:t>
            </a:r>
            <a:r>
              <a:rPr lang="en-US" sz="3100" dirty="0"/>
              <a:t> by a genetically modified herpes simplex virus type 1 (HSV-1) encoding granulocyte-macrophage colony-stimulating factor (GM-CSF). This virus is called </a:t>
            </a:r>
            <a:r>
              <a:rPr lang="en-US" sz="3100" dirty="0" err="1"/>
              <a:t>Ltalimogenelaherparepvec</a:t>
            </a:r>
            <a:r>
              <a:rPr lang="en-US" sz="3100" dirty="0"/>
              <a:t> and is expected to be approved by the FDA in the near future. (28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sz="2800" b="1" dirty="0"/>
              <a:t>2- </a:t>
            </a:r>
            <a:r>
              <a:rPr lang="en-US" sz="2800" b="1" dirty="0" err="1"/>
              <a:t>Glioblastoma</a:t>
            </a:r>
            <a:r>
              <a:rPr lang="en-US" sz="2800" b="1" dirty="0"/>
              <a:t> </a:t>
            </a:r>
            <a:r>
              <a:rPr lang="en-US" sz="2800" b="1" dirty="0" err="1"/>
              <a:t>multiforme</a:t>
            </a:r>
            <a:r>
              <a:rPr lang="en-US" sz="2800" b="1" dirty="0"/>
              <a:t> and Parvovirus H1: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 err="1"/>
              <a:t>Parvo</a:t>
            </a:r>
            <a:r>
              <a:rPr lang="en-US" sz="2800" dirty="0"/>
              <a:t> virus H1 (12)which has been used in experiments on </a:t>
            </a:r>
            <a:r>
              <a:rPr lang="en-US" sz="2800" dirty="0" err="1"/>
              <a:t>glioblastoma</a:t>
            </a:r>
            <a:r>
              <a:rPr lang="en-US" sz="2800" dirty="0"/>
              <a:t> </a:t>
            </a:r>
            <a:r>
              <a:rPr lang="en-US" sz="2800" dirty="0" err="1"/>
              <a:t>multiforme</a:t>
            </a:r>
            <a:r>
              <a:rPr lang="en-US" sz="2800" dirty="0"/>
              <a:t> due to its kinetics being able to cross the blood brain barrier.(29</a:t>
            </a:r>
          </a:p>
          <a:p>
            <a:pPr algn="l" rtl="0"/>
            <a:r>
              <a:rPr lang="en-US" sz="2800" dirty="0"/>
              <a:t>Multiple factors are involved in clearing the viral particles in </a:t>
            </a:r>
            <a:r>
              <a:rPr lang="en-US" sz="2800" dirty="0" err="1"/>
              <a:t>glioblastoma</a:t>
            </a:r>
            <a:r>
              <a:rPr lang="en-US" sz="2800" dirty="0"/>
              <a:t> cells such as TRAF3, INF-related factor 3, INF7 and RIG-1. These factors activate JAK-STAT pathway which activate PKR pathway leading to termination of protein synthesis and cell death .(16) The other mechanism by which Parvovirus H1 cause </a:t>
            </a:r>
            <a:r>
              <a:rPr lang="en-US" sz="2800" dirty="0" err="1"/>
              <a:t>glioblastoma</a:t>
            </a:r>
            <a:r>
              <a:rPr lang="en-US" sz="2800" dirty="0"/>
              <a:t>  cell death is induction of a systemic immune response , multiple cytokines such as type 1  INF , TNF alpha, INF gamma and IL-12 which play a role in stimulation of antigen presenting cells(APCs) such as </a:t>
            </a:r>
            <a:r>
              <a:rPr lang="en-US" sz="2800" dirty="0" err="1"/>
              <a:t>dendiritic</a:t>
            </a:r>
            <a:r>
              <a:rPr lang="en-US" sz="2800" dirty="0"/>
              <a:t> cells then activation of T-helper cells CD 4 and C-</a:t>
            </a:r>
            <a:r>
              <a:rPr lang="en-US" sz="2800" dirty="0" err="1"/>
              <a:t>cytotoxic</a:t>
            </a:r>
            <a:r>
              <a:rPr lang="en-US" sz="2800" dirty="0"/>
              <a:t> cells CD 8 occurs leading to tumor cell </a:t>
            </a:r>
            <a:r>
              <a:rPr lang="en-US" sz="2800" dirty="0" err="1"/>
              <a:t>lysis</a:t>
            </a:r>
            <a:r>
              <a:rPr lang="en-US" sz="2800" dirty="0"/>
              <a:t>.(30</a:t>
            </a:r>
          </a:p>
          <a:p>
            <a:pPr algn="l" rtl="0"/>
            <a:endParaRPr lang="en-US" sz="2800" dirty="0"/>
          </a:p>
          <a:p>
            <a:pPr algn="l" rtl="0"/>
            <a:endParaRPr lang="en-US" dirty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9113" y="1948070"/>
            <a:ext cx="7997687" cy="4178093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dirty="0"/>
              <a:t> C) Limitations of our hypothesis : </a:t>
            </a:r>
          </a:p>
          <a:p>
            <a:pPr algn="l" rtl="0"/>
            <a:r>
              <a:rPr lang="en-US" dirty="0"/>
              <a:t>Unfavorable results would be decreased efficacy due to the inhibitory effects of microgravity on the human immune system which is one of the mechanisms </a:t>
            </a:r>
            <a:r>
              <a:rPr lang="en-US" dirty="0" err="1"/>
              <a:t>oncolytic</a:t>
            </a:r>
            <a:r>
              <a:rPr lang="en-US" dirty="0"/>
              <a:t> viruses utilize to abort the growth of tumor cells. We suggest adding Immune stimulants such as GM-CSF to escape this inhibitory effect.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treatment of </a:t>
            </a:r>
            <a:r>
              <a:rPr lang="en-US" dirty="0" err="1"/>
              <a:t>Glioblastoma</a:t>
            </a:r>
            <a:r>
              <a:rPr lang="en-US" dirty="0"/>
              <a:t> </a:t>
            </a:r>
            <a:r>
              <a:rPr lang="en-US" dirty="0" err="1"/>
              <a:t>multiforme</a:t>
            </a:r>
            <a:r>
              <a:rPr lang="en-US"/>
              <a:t> remains </a:t>
            </a:r>
            <a:r>
              <a:rPr lang="en-US" dirty="0"/>
              <a:t>a challenge. We are pleased to publish our hypothesis that could offer a novel therapy for this highly malignant CNS tumor. We aim to conduct an experiment to confirm this hypothesis and, if confirmed, to conduct clinical trials.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 rtl="0"/>
            <a:r>
              <a:rPr lang="en-US" dirty="0"/>
              <a:t>1)</a:t>
            </a:r>
            <a:r>
              <a:rPr lang="en-US" dirty="0" err="1"/>
              <a:t>Ostrom</a:t>
            </a:r>
            <a:r>
              <a:rPr lang="en-US" dirty="0"/>
              <a:t> QT, </a:t>
            </a:r>
            <a:r>
              <a:rPr lang="en-US" dirty="0" err="1"/>
              <a:t>Gittleman</a:t>
            </a:r>
            <a:r>
              <a:rPr lang="en-US" dirty="0"/>
              <a:t> H, Farah P, </a:t>
            </a:r>
            <a:r>
              <a:rPr lang="en-US" dirty="0" err="1"/>
              <a:t>Ondracek</a:t>
            </a:r>
            <a:r>
              <a:rPr lang="en-US" dirty="0"/>
              <a:t> A, Chen Y, </a:t>
            </a:r>
            <a:r>
              <a:rPr lang="en-US" dirty="0" err="1"/>
              <a:t>Wolinsky</a:t>
            </a:r>
            <a:r>
              <a:rPr lang="en-US" dirty="0"/>
              <a:t> Y, et al. CBTRUS statistical report: Primary brain and central nervous system tumors diagnosed in the United States in 2006-2010. </a:t>
            </a:r>
            <a:r>
              <a:rPr lang="en-US" dirty="0" err="1"/>
              <a:t>Neuro</a:t>
            </a:r>
            <a:r>
              <a:rPr lang="en-US" dirty="0"/>
              <a:t> </a:t>
            </a:r>
            <a:r>
              <a:rPr lang="en-US" dirty="0" err="1"/>
              <a:t>Oncol</a:t>
            </a:r>
            <a:r>
              <a:rPr lang="en-US" dirty="0"/>
              <a:t> [Internet]. 2013 [cited 2022 Mar 23];15 </a:t>
            </a:r>
            <a:r>
              <a:rPr lang="en-US" dirty="0" err="1"/>
              <a:t>Suppl</a:t>
            </a:r>
            <a:r>
              <a:rPr lang="en-US" dirty="0"/>
              <a:t> 2(</a:t>
            </a:r>
            <a:r>
              <a:rPr lang="en-US" dirty="0" err="1"/>
              <a:t>suppl</a:t>
            </a:r>
            <a:r>
              <a:rPr lang="en-US" dirty="0"/>
              <a:t> 2):ii1-56. Available from: </a:t>
            </a:r>
            <a:r>
              <a:rPr lang="en-US" u="sng" dirty="0">
                <a:hlinkClick r:id="rId2"/>
              </a:rPr>
              <a:t>https://academic.oup.com/neuro-oncology/article/15/suppl_2/ii1/1042185?login=false</a:t>
            </a:r>
            <a:endParaRPr lang="en-US" dirty="0"/>
          </a:p>
          <a:p>
            <a:pPr algn="l" rtl="0"/>
            <a:r>
              <a:rPr lang="en-US" dirty="0"/>
              <a:t>2)</a:t>
            </a:r>
            <a:r>
              <a:rPr lang="en-US" dirty="0" err="1"/>
              <a:t>D’Alessio</a:t>
            </a:r>
            <a:r>
              <a:rPr lang="en-US" dirty="0"/>
              <a:t> A, </a:t>
            </a:r>
            <a:r>
              <a:rPr lang="en-US" dirty="0" err="1"/>
              <a:t>Proietti</a:t>
            </a:r>
            <a:r>
              <a:rPr lang="en-US" dirty="0"/>
              <a:t> G, </a:t>
            </a:r>
            <a:r>
              <a:rPr lang="en-US" dirty="0" err="1"/>
              <a:t>Sica</a:t>
            </a:r>
            <a:r>
              <a:rPr lang="en-US" dirty="0"/>
              <a:t> G, </a:t>
            </a:r>
            <a:r>
              <a:rPr lang="en-US" dirty="0" err="1"/>
              <a:t>Scicchitano</a:t>
            </a:r>
            <a:r>
              <a:rPr lang="en-US" dirty="0"/>
              <a:t> BM. Pathological and molecular features of </a:t>
            </a:r>
            <a:r>
              <a:rPr lang="en-US" dirty="0" err="1"/>
              <a:t>glioblastoma</a:t>
            </a:r>
            <a:r>
              <a:rPr lang="en-US" dirty="0"/>
              <a:t> and its </a:t>
            </a:r>
            <a:r>
              <a:rPr lang="en-US" dirty="0" err="1"/>
              <a:t>peritumoral</a:t>
            </a:r>
            <a:r>
              <a:rPr lang="en-US" dirty="0"/>
              <a:t> tissue. Cancers (Basel) [Internet]. 2019 [cited 2022 Mar 23];11(4):469. Available from: </a:t>
            </a:r>
            <a:r>
              <a:rPr lang="en-US" u="sng" dirty="0">
                <a:hlinkClick r:id="rId3"/>
              </a:rPr>
              <a:t>https://www.mdpi.com/2072-6694/11/4/469</a:t>
            </a:r>
            <a:endParaRPr lang="en-US" dirty="0"/>
          </a:p>
          <a:p>
            <a:pPr algn="l" rtl="0">
              <a:buNone/>
            </a:pPr>
            <a:r>
              <a:rPr lang="ar-EG" dirty="0"/>
              <a:t> </a:t>
            </a:r>
            <a:endParaRPr lang="en-US" dirty="0"/>
          </a:p>
          <a:p>
            <a:pPr algn="l" rtl="0"/>
            <a:r>
              <a:rPr lang="en-US" dirty="0"/>
              <a:t>3)</a:t>
            </a:r>
            <a:r>
              <a:rPr lang="en-US" dirty="0" err="1"/>
              <a:t>Wrensch</a:t>
            </a:r>
            <a:r>
              <a:rPr lang="en-US" dirty="0"/>
              <a:t> M, Fisher JL, </a:t>
            </a:r>
            <a:r>
              <a:rPr lang="en-US" dirty="0" err="1"/>
              <a:t>Schwartzbaum</a:t>
            </a:r>
            <a:r>
              <a:rPr lang="en-US" dirty="0"/>
              <a:t> JA, </a:t>
            </a:r>
            <a:r>
              <a:rPr lang="en-US" dirty="0" err="1"/>
              <a:t>Bondy</a:t>
            </a:r>
            <a:r>
              <a:rPr lang="en-US" dirty="0"/>
              <a:t> M, Berger M, </a:t>
            </a:r>
            <a:r>
              <a:rPr lang="en-US" dirty="0" err="1"/>
              <a:t>Aldape</a:t>
            </a:r>
            <a:r>
              <a:rPr lang="en-US" dirty="0"/>
              <a:t> KD. The molecular epidemiology of </a:t>
            </a:r>
            <a:r>
              <a:rPr lang="en-US" dirty="0" err="1"/>
              <a:t>gliomas</a:t>
            </a:r>
            <a:r>
              <a:rPr lang="en-US" dirty="0"/>
              <a:t> in adults. </a:t>
            </a:r>
            <a:r>
              <a:rPr lang="en-US" dirty="0" err="1"/>
              <a:t>Neurosurg</a:t>
            </a:r>
            <a:r>
              <a:rPr lang="en-US" dirty="0"/>
              <a:t> Focus [Internet]. 2005 [cited 2022 Mar 23];19(5):E5. Available from: </a:t>
            </a:r>
            <a:r>
              <a:rPr lang="en-US" u="sng" dirty="0">
                <a:hlinkClick r:id="rId4"/>
              </a:rPr>
              <a:t>https://thejns.org/focus/view/journals/neurosurg-focus/19/5/foc.2005.19.5.6.xml</a:t>
            </a:r>
            <a:endParaRPr lang="en-US" dirty="0"/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/>
            <a:r>
              <a:rPr lang="en-US" dirty="0"/>
              <a:t>4) </a:t>
            </a:r>
            <a:r>
              <a:rPr lang="en-US" dirty="0" err="1"/>
              <a:t>Ryskalin</a:t>
            </a:r>
            <a:r>
              <a:rPr lang="en-US" dirty="0"/>
              <a:t> L, </a:t>
            </a:r>
            <a:r>
              <a:rPr lang="en-US" dirty="0" err="1"/>
              <a:t>Biagioni</a:t>
            </a:r>
            <a:r>
              <a:rPr lang="en-US" dirty="0"/>
              <a:t> F, </a:t>
            </a:r>
            <a:r>
              <a:rPr lang="en-US" dirty="0" err="1"/>
              <a:t>Morucci</a:t>
            </a:r>
            <a:r>
              <a:rPr lang="en-US" dirty="0"/>
              <a:t> G, </a:t>
            </a:r>
            <a:r>
              <a:rPr lang="en-US" dirty="0" err="1"/>
              <a:t>Busceti</a:t>
            </a:r>
            <a:r>
              <a:rPr lang="en-US" dirty="0"/>
              <a:t> CL, </a:t>
            </a:r>
            <a:r>
              <a:rPr lang="en-US" dirty="0" err="1"/>
              <a:t>Frati</a:t>
            </a:r>
            <a:r>
              <a:rPr lang="en-US" dirty="0"/>
              <a:t> A, Puglisi-Allegra S, et al. Spreading of Alpha </a:t>
            </a:r>
            <a:r>
              <a:rPr lang="en-US" dirty="0" err="1"/>
              <a:t>Synuclein</a:t>
            </a:r>
            <a:r>
              <a:rPr lang="en-US" dirty="0"/>
              <a:t> from </a:t>
            </a:r>
            <a:r>
              <a:rPr lang="en-US" dirty="0" err="1"/>
              <a:t>Glioblastoma</a:t>
            </a:r>
            <a:r>
              <a:rPr lang="en-US" dirty="0"/>
              <a:t> Cells towards </a:t>
            </a:r>
            <a:r>
              <a:rPr lang="en-US" dirty="0" err="1"/>
              <a:t>Astrocytes</a:t>
            </a:r>
            <a:r>
              <a:rPr lang="en-US" dirty="0"/>
              <a:t> Correlates with Stem-like Properties. Cancers [Internet]. 2022 Mar 10 [cited 2022 Jul 22];14(6):1417. Available from: </a:t>
            </a:r>
            <a:r>
              <a:rPr lang="en-US" u="sng" dirty="0">
                <a:hlinkClick r:id="rId5"/>
              </a:rPr>
              <a:t>https://www.ncbi.nlm.nih.gov/pmc/articles/PMC8946011/</a:t>
            </a:r>
            <a:endParaRPr lang="en-US" dirty="0"/>
          </a:p>
          <a:p>
            <a:pPr algn="l" rtl="0"/>
            <a:r>
              <a:rPr lang="en-US" dirty="0"/>
              <a:t>‌5)</a:t>
            </a:r>
            <a:r>
              <a:rPr lang="en-US" dirty="0" err="1"/>
              <a:t>Elshourbagy</a:t>
            </a:r>
            <a:r>
              <a:rPr lang="en-US" dirty="0"/>
              <a:t> T, </a:t>
            </a:r>
            <a:r>
              <a:rPr lang="en-US" dirty="0" err="1"/>
              <a:t>Brašić</a:t>
            </a:r>
            <a:r>
              <a:rPr lang="en-US" dirty="0"/>
              <a:t> JR, </a:t>
            </a:r>
            <a:r>
              <a:rPr lang="en-US" dirty="0" err="1"/>
              <a:t>Syed</a:t>
            </a:r>
            <a:r>
              <a:rPr lang="en-US" dirty="0"/>
              <a:t> AB. Guidelines for the Diagnosis and Treatment of Parkinson’s Disease. Biology and Life Sciences Forum [Internet]. 2021 [cited 2022 Jul 22];9(1):9. Available from: </a:t>
            </a:r>
            <a:r>
              <a:rPr lang="en-US" u="sng" dirty="0">
                <a:hlinkClick r:id="rId6"/>
              </a:rPr>
              <a:t>https://www.mdpi.com/2673-9976/9/1/9/htm</a:t>
            </a:r>
            <a:endParaRPr lang="en-US" dirty="0"/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 rtl="0"/>
            <a:r>
              <a:rPr lang="en-US" dirty="0"/>
              <a:t>6) </a:t>
            </a:r>
            <a:r>
              <a:rPr lang="en-US" dirty="0" err="1"/>
              <a:t>Elshourbagy</a:t>
            </a:r>
            <a:r>
              <a:rPr lang="en-US" dirty="0"/>
              <a:t> T, </a:t>
            </a:r>
            <a:r>
              <a:rPr lang="en-US" dirty="0" err="1"/>
              <a:t>Syed</a:t>
            </a:r>
            <a:r>
              <a:rPr lang="en-US" dirty="0"/>
              <a:t> AB, </a:t>
            </a:r>
            <a:r>
              <a:rPr lang="en-US" dirty="0" err="1"/>
              <a:t>Amer</a:t>
            </a:r>
            <a:r>
              <a:rPr lang="en-US" dirty="0"/>
              <a:t> MAM, </a:t>
            </a:r>
            <a:r>
              <a:rPr lang="en-US" dirty="0" err="1"/>
              <a:t>Brasic</a:t>
            </a:r>
            <a:r>
              <a:rPr lang="en-US" dirty="0"/>
              <a:t> JR. Precision medicine to identify optimal diagnostic and therapeutic interventions for Parkinson’s Disease. Medical Science and Discovery. 2021 Sep 11;8(9):514–9. Available from : </a:t>
            </a:r>
            <a:r>
              <a:rPr lang="en-US" u="sng" dirty="0">
                <a:hlinkClick r:id="rId2"/>
              </a:rPr>
              <a:t>https://doi.org/10.36472/msd.v8i9.595</a:t>
            </a:r>
            <a:endParaRPr lang="en-US" dirty="0"/>
          </a:p>
          <a:p>
            <a:pPr algn="l" rtl="0">
              <a:buNone/>
            </a:pPr>
            <a:r>
              <a:rPr lang="ar-EG" dirty="0"/>
              <a:t> </a:t>
            </a:r>
            <a:endParaRPr lang="en-US" dirty="0"/>
          </a:p>
          <a:p>
            <a:pPr algn="l" rtl="0"/>
            <a:r>
              <a:rPr lang="en-US" dirty="0"/>
              <a:t>7) Yong RL, </a:t>
            </a:r>
            <a:r>
              <a:rPr lang="en-US" dirty="0" err="1"/>
              <a:t>Lonser</a:t>
            </a:r>
            <a:r>
              <a:rPr lang="en-US" dirty="0"/>
              <a:t> RR. Surgery for </a:t>
            </a:r>
            <a:r>
              <a:rPr lang="en-US" dirty="0" err="1"/>
              <a:t>glioblastoma</a:t>
            </a:r>
            <a:r>
              <a:rPr lang="en-US" dirty="0"/>
              <a:t> </a:t>
            </a:r>
            <a:r>
              <a:rPr lang="en-US" dirty="0" err="1"/>
              <a:t>multiforme</a:t>
            </a:r>
            <a:r>
              <a:rPr lang="en-US" dirty="0"/>
              <a:t>: striking a balance. World </a:t>
            </a:r>
            <a:r>
              <a:rPr lang="en-US" dirty="0" err="1"/>
              <a:t>Neurosurg</a:t>
            </a:r>
            <a:r>
              <a:rPr lang="en-US" dirty="0"/>
              <a:t> [Internet]. 2011 [cited 2022 Mar 23];76(6):528–30. Available from: </a:t>
            </a:r>
            <a:r>
              <a:rPr lang="en-US" u="sng" dirty="0">
                <a:hlinkClick r:id="rId3"/>
              </a:rPr>
              <a:t>http://dx.doi.org/10.1016/j.wneu.2011.06.053</a:t>
            </a:r>
            <a:endParaRPr lang="en-US" dirty="0"/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/>
            <a:r>
              <a:rPr lang="en-US" dirty="0"/>
              <a:t>8) </a:t>
            </a:r>
            <a:r>
              <a:rPr lang="en-US" dirty="0" err="1"/>
              <a:t>Barani</a:t>
            </a:r>
            <a:r>
              <a:rPr lang="en-US" dirty="0"/>
              <a:t> IJ, Larson DA. Radiation Therapy of </a:t>
            </a:r>
            <a:r>
              <a:rPr lang="en-US" dirty="0" err="1"/>
              <a:t>Glioblastoma</a:t>
            </a:r>
            <a:r>
              <a:rPr lang="en-US" dirty="0"/>
              <a:t>. In: Cancer Treatment and Research. Cham: Springer International Publishing; 2015. p. 49–73</a:t>
            </a:r>
          </a:p>
          <a:p>
            <a:pPr algn="l" rtl="0"/>
            <a:r>
              <a:rPr lang="en-US" dirty="0"/>
              <a:t>9)  </a:t>
            </a:r>
            <a:r>
              <a:rPr lang="en-US" dirty="0" err="1"/>
              <a:t>Fernandes</a:t>
            </a:r>
            <a:r>
              <a:rPr lang="en-US" dirty="0"/>
              <a:t> C, Department of Medical Oncology, Centro </a:t>
            </a:r>
            <a:r>
              <a:rPr lang="en-US" dirty="0" err="1"/>
              <a:t>Hospitalar</a:t>
            </a:r>
            <a:r>
              <a:rPr lang="en-US" dirty="0"/>
              <a:t> de São </a:t>
            </a:r>
            <a:r>
              <a:rPr lang="en-US" dirty="0" err="1"/>
              <a:t>João</a:t>
            </a:r>
            <a:r>
              <a:rPr lang="en-US" dirty="0"/>
              <a:t>, Porto, Portugal, Costa A, </a:t>
            </a:r>
            <a:r>
              <a:rPr lang="en-US" dirty="0" err="1"/>
              <a:t>Osório</a:t>
            </a:r>
            <a:r>
              <a:rPr lang="en-US" dirty="0"/>
              <a:t> L, </a:t>
            </a:r>
            <a:r>
              <a:rPr lang="en-US" dirty="0" err="1"/>
              <a:t>Lago</a:t>
            </a:r>
            <a:r>
              <a:rPr lang="en-US" dirty="0"/>
              <a:t> RC, </a:t>
            </a:r>
            <a:r>
              <a:rPr lang="en-US" dirty="0" err="1"/>
              <a:t>Linhares</a:t>
            </a:r>
            <a:r>
              <a:rPr lang="en-US" dirty="0"/>
              <a:t> P, et al. Current standards of care in </a:t>
            </a:r>
            <a:r>
              <a:rPr lang="en-US" dirty="0" err="1"/>
              <a:t>glioblastoma</a:t>
            </a:r>
            <a:r>
              <a:rPr lang="en-US" dirty="0"/>
              <a:t> therapy. In: </a:t>
            </a:r>
            <a:r>
              <a:rPr lang="en-US" dirty="0" err="1"/>
              <a:t>Glioblastoma</a:t>
            </a:r>
            <a:r>
              <a:rPr lang="en-US" dirty="0"/>
              <a:t>. </a:t>
            </a:r>
            <a:r>
              <a:rPr lang="en-US" dirty="0" err="1"/>
              <a:t>Codon</a:t>
            </a:r>
            <a:r>
              <a:rPr lang="en-US" dirty="0"/>
              <a:t> Publications; 2017. p. 197–241</a:t>
            </a:r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/>
            <a:r>
              <a:rPr lang="en-US" dirty="0"/>
              <a:t>10) Harvard.edu. [cited 2022 Apr 9]. Available from: </a:t>
            </a:r>
            <a:r>
              <a:rPr lang="en-US" u="sng" dirty="0">
                <a:hlinkClick r:id="rId4"/>
              </a:rPr>
              <a:t>https://ui.adsabs.harvard.edu/abs/2012cosp...39..274C/abstract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2600" dirty="0" err="1"/>
              <a:t>Glioblastoma</a:t>
            </a:r>
            <a:r>
              <a:rPr lang="en-US" sz="2600" dirty="0"/>
              <a:t> </a:t>
            </a:r>
            <a:r>
              <a:rPr lang="en-US" sz="2600" dirty="0" err="1"/>
              <a:t>multiforme</a:t>
            </a:r>
            <a:r>
              <a:rPr lang="en-US" sz="2600" dirty="0"/>
              <a:t> is the most common aggressive malignant primary brain tumor affecting approximately 3.19 per 100,000 persons in the United States with an incidence 1.6  times higher in males compared to females.</a:t>
            </a:r>
          </a:p>
          <a:p>
            <a:pPr algn="r" rtl="0"/>
            <a:endParaRPr lang="en-US" sz="2600" dirty="0"/>
          </a:p>
          <a:p>
            <a:pPr algn="l" rtl="0"/>
            <a:r>
              <a:rPr lang="en-US" sz="2600" dirty="0"/>
              <a:t>This is the highest incidence among malignant brain tumors. Incidence is highest in the northeast and lowest in the south-central region of the United States. Whites have the highest incidence rates for GBM.GBM is more common in males compared to females(3.97 vs. 2.53).(1)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 rtl="0"/>
            <a:r>
              <a:rPr lang="en-US" dirty="0"/>
              <a:t>11) </a:t>
            </a:r>
            <a:r>
              <a:rPr lang="en-US" dirty="0" err="1"/>
              <a:t>Topal</a:t>
            </a:r>
            <a:r>
              <a:rPr lang="en-US" dirty="0"/>
              <a:t> U, </a:t>
            </a:r>
            <a:r>
              <a:rPr lang="en-US" dirty="0" err="1"/>
              <a:t>Zamur</a:t>
            </a:r>
            <a:r>
              <a:rPr lang="en-US" dirty="0"/>
              <a:t> C. Microgravity, stem cells, and cancer: A New Hope for cancer treatment. Stem Cells </a:t>
            </a:r>
            <a:r>
              <a:rPr lang="en-US" dirty="0" err="1"/>
              <a:t>Int</a:t>
            </a:r>
            <a:r>
              <a:rPr lang="en-US" dirty="0"/>
              <a:t> [Internet]. 2021 [cited 2022 Mar 23];2021:1–9. Available from: </a:t>
            </a:r>
            <a:r>
              <a:rPr lang="en-US" u="sng" dirty="0">
                <a:hlinkClick r:id="rId2"/>
              </a:rPr>
              <a:t>http://dx.doi.org/10.1155/2021/5566872</a:t>
            </a:r>
            <a:endParaRPr lang="en-US" dirty="0"/>
          </a:p>
          <a:p>
            <a:pPr algn="l" rtl="0"/>
            <a:r>
              <a:rPr lang="en-US" dirty="0"/>
              <a:t>12) Takeda M, </a:t>
            </a:r>
            <a:r>
              <a:rPr lang="en-US" dirty="0" err="1"/>
              <a:t>Magaki</a:t>
            </a:r>
            <a:r>
              <a:rPr lang="en-US" dirty="0"/>
              <a:t> T, Okazaki T, Kawahara Y, </a:t>
            </a:r>
            <a:r>
              <a:rPr lang="en-US" dirty="0" err="1"/>
              <a:t>Manabe</a:t>
            </a:r>
            <a:r>
              <a:rPr lang="en-US" dirty="0"/>
              <a:t> T, </a:t>
            </a:r>
            <a:r>
              <a:rPr lang="en-US" dirty="0" err="1"/>
              <a:t>Yuge</a:t>
            </a:r>
            <a:r>
              <a:rPr lang="en-US" dirty="0"/>
              <a:t> L, et al. Effects of simulated microgravity on proliferation and </a:t>
            </a:r>
            <a:r>
              <a:rPr lang="en-US" dirty="0" err="1"/>
              <a:t>chemosensitivity</a:t>
            </a:r>
            <a:r>
              <a:rPr lang="en-US" dirty="0"/>
              <a:t> in malignant </a:t>
            </a:r>
            <a:r>
              <a:rPr lang="en-US" dirty="0" err="1"/>
              <a:t>glioma</a:t>
            </a:r>
            <a:r>
              <a:rPr lang="en-US" dirty="0"/>
              <a:t> cells. </a:t>
            </a:r>
            <a:r>
              <a:rPr lang="en-US" dirty="0" err="1"/>
              <a:t>Neurosci</a:t>
            </a:r>
            <a:r>
              <a:rPr lang="en-US" dirty="0"/>
              <a:t> </a:t>
            </a:r>
            <a:r>
              <a:rPr lang="en-US" dirty="0" err="1"/>
              <a:t>Lett</a:t>
            </a:r>
            <a:r>
              <a:rPr lang="en-US" dirty="0"/>
              <a:t> [Internet]. 2009;463(1):54–9. Available from: </a:t>
            </a:r>
            <a:r>
              <a:rPr lang="en-US" u="sng" dirty="0">
                <a:hlinkClick r:id="rId3"/>
              </a:rPr>
              <a:t>http://dx.doi.org/10.1016/j.neulet.2009.07.045</a:t>
            </a:r>
            <a:endParaRPr lang="en-US" dirty="0"/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/>
            <a:r>
              <a:rPr lang="ar-SA" u="sng" dirty="0"/>
              <a:t>13,   </a:t>
            </a:r>
            <a:r>
              <a:rPr lang="en-US" u="sng" dirty="0"/>
              <a:t> </a:t>
            </a:r>
            <a:r>
              <a:rPr lang="en-US" u="sng" dirty="0" err="1"/>
              <a:t>Svejgaard</a:t>
            </a:r>
            <a:r>
              <a:rPr lang="en-US" u="sng" dirty="0"/>
              <a:t>, B.; </a:t>
            </a:r>
            <a:r>
              <a:rPr lang="en-US" u="sng" dirty="0" err="1"/>
              <a:t>Wehland</a:t>
            </a:r>
            <a:r>
              <a:rPr lang="en-US" u="sng" dirty="0"/>
              <a:t>, M.; Ma, X.; Kopp, S.; </a:t>
            </a:r>
            <a:r>
              <a:rPr lang="en-US" u="sng" dirty="0" err="1"/>
              <a:t>Sahana</a:t>
            </a:r>
            <a:r>
              <a:rPr lang="en-US" u="sng" dirty="0"/>
              <a:t>, J.; </a:t>
            </a:r>
            <a:r>
              <a:rPr lang="en-US" u="sng" dirty="0" err="1"/>
              <a:t>Warnke</a:t>
            </a:r>
            <a:r>
              <a:rPr lang="en-US" u="sng" dirty="0"/>
              <a:t>, E.; </a:t>
            </a:r>
            <a:r>
              <a:rPr lang="en-US" u="sng" dirty="0" err="1"/>
              <a:t>Aleshcheva</a:t>
            </a:r>
            <a:r>
              <a:rPr lang="en-US" u="sng" dirty="0"/>
              <a:t>, G.; </a:t>
            </a:r>
            <a:r>
              <a:rPr lang="en-US" u="sng" dirty="0" err="1"/>
              <a:t>Hemmersbach</a:t>
            </a:r>
            <a:r>
              <a:rPr lang="en-US" u="sng" dirty="0"/>
              <a:t>, R.; </a:t>
            </a:r>
            <a:r>
              <a:rPr lang="en-US" u="sng" dirty="0" err="1"/>
              <a:t>Hauslage</a:t>
            </a:r>
            <a:r>
              <a:rPr lang="en-US" u="sng" dirty="0"/>
              <a:t>, J.; Grosse, J.; et al. Common Effects on Cancer Cells Exerted by a Random Positioning Machine and a 2D Clinostat. </a:t>
            </a:r>
            <a:r>
              <a:rPr lang="en-US" u="sng" dirty="0" err="1"/>
              <a:t>PLoS</a:t>
            </a:r>
            <a:r>
              <a:rPr lang="en-US" u="sng" dirty="0"/>
              <a:t> ONE 2015, 10,</a:t>
            </a:r>
            <a:endParaRPr lang="en-US" dirty="0"/>
          </a:p>
          <a:p>
            <a:pPr algn="l" rtl="0"/>
            <a:r>
              <a:rPr lang="en-US" u="sng" dirty="0"/>
              <a:t>e0135157</a:t>
            </a:r>
            <a:r>
              <a:rPr lang="ar-SA" u="sng" dirty="0"/>
              <a:t>.</a:t>
            </a:r>
            <a:endParaRPr lang="en-US" u="sng" dirty="0"/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/>
            <a:r>
              <a:rPr lang="en-US" u="sng" dirty="0"/>
              <a:t>14) </a:t>
            </a:r>
            <a:r>
              <a:rPr lang="en-US" u="sng" dirty="0" err="1"/>
              <a:t>Warnke</a:t>
            </a:r>
            <a:r>
              <a:rPr lang="en-US" u="sng" dirty="0"/>
              <a:t>, E.; </a:t>
            </a:r>
            <a:r>
              <a:rPr lang="en-US" u="sng" dirty="0" err="1"/>
              <a:t>Pietsch</a:t>
            </a:r>
            <a:r>
              <a:rPr lang="en-US" u="sng" dirty="0"/>
              <a:t>, J.; </a:t>
            </a:r>
            <a:r>
              <a:rPr lang="en-US" u="sng" dirty="0" err="1"/>
              <a:t>Wehland</a:t>
            </a:r>
            <a:r>
              <a:rPr lang="en-US" u="sng" dirty="0"/>
              <a:t>, M.; Bauer, J.; </a:t>
            </a:r>
            <a:r>
              <a:rPr lang="en-US" u="sng" dirty="0" err="1"/>
              <a:t>Infanger</a:t>
            </a:r>
            <a:r>
              <a:rPr lang="en-US" u="sng" dirty="0"/>
              <a:t>, M.; </a:t>
            </a:r>
            <a:r>
              <a:rPr lang="en-US" u="sng" dirty="0" err="1"/>
              <a:t>Görög</a:t>
            </a:r>
            <a:r>
              <a:rPr lang="en-US" u="sng" dirty="0"/>
              <a:t>, M.; </a:t>
            </a:r>
            <a:r>
              <a:rPr lang="en-US" u="sng" dirty="0" err="1"/>
              <a:t>Hemmersbach</a:t>
            </a:r>
            <a:r>
              <a:rPr lang="en-US" u="sng" dirty="0"/>
              <a:t>, R.; Braun, M.; Ma, X.; </a:t>
            </a:r>
            <a:r>
              <a:rPr lang="en-US" u="sng" dirty="0" err="1"/>
              <a:t>Sahana</a:t>
            </a:r>
            <a:r>
              <a:rPr lang="en-US" u="sng" dirty="0"/>
              <a:t>, J.; et al. Spheroid formation of human thyroid cancer cells under simulated microgravity: A possible role of CTGF and CAV1. Cell </a:t>
            </a:r>
            <a:r>
              <a:rPr lang="en-US" u="sng" dirty="0" err="1"/>
              <a:t>Commun</a:t>
            </a:r>
            <a:r>
              <a:rPr lang="en-US" u="sng" dirty="0"/>
              <a:t>. Signal. 2014, 12, 32. [</a:t>
            </a:r>
            <a:endParaRPr lang="en-US" dirty="0"/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/>
            <a:r>
              <a:rPr lang="en-US" dirty="0"/>
              <a:t>15) Kopp, S.; </a:t>
            </a:r>
            <a:r>
              <a:rPr lang="en-US" dirty="0" err="1"/>
              <a:t>Warnke</a:t>
            </a:r>
            <a:r>
              <a:rPr lang="en-US" dirty="0"/>
              <a:t>, E.; </a:t>
            </a:r>
            <a:r>
              <a:rPr lang="en-US" dirty="0" err="1"/>
              <a:t>Wehland</a:t>
            </a:r>
            <a:r>
              <a:rPr lang="en-US" dirty="0"/>
              <a:t>, M.; </a:t>
            </a:r>
            <a:r>
              <a:rPr lang="en-US" dirty="0" err="1"/>
              <a:t>Aleshcheva</a:t>
            </a:r>
            <a:r>
              <a:rPr lang="en-US" dirty="0"/>
              <a:t>, G.; Magnusson, N.E.; </a:t>
            </a:r>
            <a:r>
              <a:rPr lang="en-US" dirty="0" err="1"/>
              <a:t>Hemmersbach</a:t>
            </a:r>
            <a:r>
              <a:rPr lang="en-US" dirty="0"/>
              <a:t>, R.; Corydon, T.J.; Bauer, J.; </a:t>
            </a:r>
            <a:r>
              <a:rPr lang="en-US" dirty="0" err="1"/>
              <a:t>Infanger</a:t>
            </a:r>
            <a:r>
              <a:rPr lang="en-US" dirty="0"/>
              <a:t>, M.; Grimm, D. Mechanisms of three-dimensional growth of thyroid cells during long-term simulated microgravity. Sci. Rep. 2015, 5, 16691.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1200" u="sng" dirty="0"/>
              <a:t>16</a:t>
            </a:r>
            <a:r>
              <a:rPr lang="en-US" sz="1200" dirty="0"/>
              <a:t>) Grimm, D.; Bauer, J.; </a:t>
            </a:r>
            <a:r>
              <a:rPr lang="en-US" sz="1200" dirty="0" err="1"/>
              <a:t>Kossmehl</a:t>
            </a:r>
            <a:r>
              <a:rPr lang="en-US" sz="1200" dirty="0"/>
              <a:t>, P.; </a:t>
            </a:r>
            <a:r>
              <a:rPr lang="en-US" sz="1200" dirty="0" err="1"/>
              <a:t>Shakibaei</a:t>
            </a:r>
            <a:r>
              <a:rPr lang="en-US" sz="1200" dirty="0"/>
              <a:t>, M.; </a:t>
            </a:r>
            <a:r>
              <a:rPr lang="en-US" sz="1200" dirty="0" err="1"/>
              <a:t>Schöberger</a:t>
            </a:r>
            <a:r>
              <a:rPr lang="en-US" sz="1200" dirty="0"/>
              <a:t>, J.; </a:t>
            </a:r>
            <a:r>
              <a:rPr lang="en-US" sz="1200" dirty="0" err="1"/>
              <a:t>Pickenhahn</a:t>
            </a:r>
            <a:r>
              <a:rPr lang="en-US" sz="1200" dirty="0"/>
              <a:t>, H.; Schulze-</a:t>
            </a:r>
            <a:r>
              <a:rPr lang="en-US" sz="1200" dirty="0" err="1"/>
              <a:t>Tanzil</a:t>
            </a:r>
            <a:r>
              <a:rPr lang="en-US" sz="1200" dirty="0"/>
              <a:t>, G.; Vetter, R.; </a:t>
            </a:r>
            <a:r>
              <a:rPr lang="en-US" sz="1200" dirty="0" err="1"/>
              <a:t>Eilles</a:t>
            </a:r>
            <a:r>
              <a:rPr lang="en-US" sz="1200" dirty="0"/>
              <a:t>, C.; Paul, M.; et al. Simulated microgravity alters differentiation and increases apoptosis in human follicular thyroid carcinoma cells. FASEB J. 2002, 16, 604–606. [</a:t>
            </a:r>
          </a:p>
          <a:p>
            <a:pPr algn="l" rtl="0">
              <a:buNone/>
            </a:pPr>
            <a:r>
              <a:rPr lang="en-US" sz="1200" dirty="0"/>
              <a:t> </a:t>
            </a:r>
          </a:p>
          <a:p>
            <a:pPr algn="l" rtl="0"/>
            <a:r>
              <a:rPr lang="en-US" sz="1200" dirty="0"/>
              <a:t>17) </a:t>
            </a:r>
            <a:r>
              <a:rPr lang="en-US" sz="1200" u="sng" dirty="0" err="1"/>
              <a:t>Kossmehl</a:t>
            </a:r>
            <a:r>
              <a:rPr lang="en-US" sz="1200" u="sng" dirty="0"/>
              <a:t>, P.; </a:t>
            </a:r>
            <a:r>
              <a:rPr lang="en-US" sz="1200" u="sng" dirty="0" err="1"/>
              <a:t>Shakibaei</a:t>
            </a:r>
            <a:r>
              <a:rPr lang="en-US" sz="1200" u="sng" dirty="0"/>
              <a:t>, M.; </a:t>
            </a:r>
            <a:r>
              <a:rPr lang="en-US" sz="1200" u="sng" dirty="0" err="1"/>
              <a:t>Cogoli</a:t>
            </a:r>
            <a:r>
              <a:rPr lang="en-US" sz="1200" u="sng" dirty="0"/>
              <a:t>, A.; </a:t>
            </a:r>
            <a:r>
              <a:rPr lang="en-US" sz="1200" u="sng" dirty="0" err="1"/>
              <a:t>Infanger</a:t>
            </a:r>
            <a:r>
              <a:rPr lang="en-US" sz="1200" u="sng" dirty="0"/>
              <a:t>, M.; </a:t>
            </a:r>
            <a:r>
              <a:rPr lang="en-US" sz="1200" u="sng" dirty="0" err="1"/>
              <a:t>Curcio</a:t>
            </a:r>
            <a:r>
              <a:rPr lang="en-US" sz="1200" u="sng" dirty="0"/>
              <a:t>, F.; </a:t>
            </a:r>
            <a:r>
              <a:rPr lang="en-US" sz="1200" u="sng" dirty="0" err="1"/>
              <a:t>Schönberger</a:t>
            </a:r>
            <a:r>
              <a:rPr lang="en-US" sz="1200" u="sng" dirty="0"/>
              <a:t>, J.; </a:t>
            </a:r>
            <a:r>
              <a:rPr lang="en-US" sz="1200" u="sng" dirty="0" err="1"/>
              <a:t>Eilles</a:t>
            </a:r>
            <a:r>
              <a:rPr lang="en-US" sz="1200" u="sng" dirty="0"/>
              <a:t>, C.; Bauer, J.; </a:t>
            </a:r>
            <a:r>
              <a:rPr lang="en-US" sz="1200" u="sng" dirty="0" err="1"/>
              <a:t>Pickenhahn</a:t>
            </a:r>
            <a:r>
              <a:rPr lang="en-US" sz="1200" u="sng" dirty="0"/>
              <a:t>, H.; Schulze-</a:t>
            </a:r>
            <a:r>
              <a:rPr lang="en-US" sz="1200" u="sng" dirty="0" err="1"/>
              <a:t>Tanzil</a:t>
            </a:r>
            <a:r>
              <a:rPr lang="en-US" sz="1200" u="sng" dirty="0"/>
              <a:t>, G.; et al. Weightlessness induced apoptosis in normal thyroid cells and papillary thyroid carcinoma cells via extrinsic and intrinsic pathways. Endocrinology 2003, 144, 4172–4179</a:t>
            </a:r>
            <a:endParaRPr lang="en-US" sz="1200" dirty="0"/>
          </a:p>
          <a:p>
            <a:pPr algn="l" rtl="0">
              <a:buNone/>
            </a:pPr>
            <a:r>
              <a:rPr lang="en-US" sz="1200" dirty="0"/>
              <a:t> </a:t>
            </a:r>
          </a:p>
          <a:p>
            <a:pPr algn="l" rtl="0"/>
            <a:r>
              <a:rPr lang="en-US" sz="1200" u="sng" dirty="0"/>
              <a:t>18) </a:t>
            </a:r>
            <a:r>
              <a:rPr lang="en-US" sz="1200" u="sng" dirty="0" err="1"/>
              <a:t>Infanger</a:t>
            </a:r>
            <a:r>
              <a:rPr lang="en-US" sz="1200" u="sng" dirty="0"/>
              <a:t>, M.; </a:t>
            </a:r>
            <a:r>
              <a:rPr lang="en-US" sz="1200" u="sng" dirty="0" err="1"/>
              <a:t>Kossmehl</a:t>
            </a:r>
            <a:r>
              <a:rPr lang="en-US" sz="1200" u="sng" dirty="0"/>
              <a:t>, P.; </a:t>
            </a:r>
            <a:r>
              <a:rPr lang="en-US" sz="1200" u="sng" dirty="0" err="1"/>
              <a:t>Shakibaei</a:t>
            </a:r>
            <a:r>
              <a:rPr lang="en-US" sz="1200" u="sng" dirty="0"/>
              <a:t>, M.; Schulze-</a:t>
            </a:r>
            <a:r>
              <a:rPr lang="en-US" sz="1200" u="sng" dirty="0" err="1"/>
              <a:t>Tanzil</a:t>
            </a:r>
            <a:r>
              <a:rPr lang="en-US" sz="1200" u="sng" dirty="0"/>
              <a:t>, G.; </a:t>
            </a:r>
            <a:r>
              <a:rPr lang="en-US" sz="1200" u="sng" dirty="0" err="1"/>
              <a:t>Cogoli</a:t>
            </a:r>
            <a:r>
              <a:rPr lang="en-US" sz="1200" u="sng" dirty="0"/>
              <a:t>, A.; </a:t>
            </a:r>
            <a:r>
              <a:rPr lang="en-US" sz="1200" u="sng" dirty="0" err="1"/>
              <a:t>Faramarzi</a:t>
            </a:r>
            <a:r>
              <a:rPr lang="en-US" sz="1200" u="sng" dirty="0"/>
              <a:t>, S.; Bauer, J.; </a:t>
            </a:r>
            <a:r>
              <a:rPr lang="en-US" sz="1200" u="sng" dirty="0" err="1"/>
              <a:t>Curcio</a:t>
            </a:r>
            <a:r>
              <a:rPr lang="en-US" sz="1200" u="sng" dirty="0"/>
              <a:t>, F.; Paul, M.; Grimm, D. </a:t>
            </a:r>
            <a:r>
              <a:rPr lang="en-US" sz="1200" u="sng" dirty="0" err="1"/>
              <a:t>Longterm</a:t>
            </a:r>
            <a:r>
              <a:rPr lang="en-US" sz="1200" u="sng" dirty="0"/>
              <a:t> conditions of mimicked weightlessness influences the cytoskeleton in thyroid cells. J. </a:t>
            </a:r>
            <a:r>
              <a:rPr lang="en-US" sz="1200" u="sng" dirty="0" err="1"/>
              <a:t>Gravit</a:t>
            </a:r>
            <a:r>
              <a:rPr lang="en-US" sz="1200" u="sng" dirty="0"/>
              <a:t>. Physiol. </a:t>
            </a:r>
            <a:r>
              <a:rPr lang="en-US" sz="1200" dirty="0"/>
              <a:t>2004</a:t>
            </a:r>
            <a:r>
              <a:rPr lang="en-US" sz="1200" u="sng" dirty="0"/>
              <a:t>, 11, P169–P172.</a:t>
            </a:r>
            <a:endParaRPr lang="en-US" sz="1200" dirty="0"/>
          </a:p>
          <a:p>
            <a:pPr algn="l" rtl="0">
              <a:buNone/>
            </a:pPr>
            <a:r>
              <a:rPr lang="en-US" sz="1200" dirty="0"/>
              <a:t> </a:t>
            </a:r>
          </a:p>
          <a:p>
            <a:pPr algn="l" rtl="0"/>
            <a:r>
              <a:rPr lang="en-US" sz="1200" u="sng" dirty="0"/>
              <a:t>19 ) Grimm, D.; </a:t>
            </a:r>
            <a:r>
              <a:rPr lang="en-US" sz="1200" u="sng" dirty="0" err="1"/>
              <a:t>Infanger</a:t>
            </a:r>
            <a:r>
              <a:rPr lang="en-US" sz="1200" u="sng" dirty="0"/>
              <a:t>, M.; </a:t>
            </a:r>
            <a:r>
              <a:rPr lang="en-US" sz="1200" u="sng" dirty="0" err="1"/>
              <a:t>Westphal</a:t>
            </a:r>
            <a:r>
              <a:rPr lang="en-US" sz="1200" u="sng" dirty="0"/>
              <a:t>, K.; </a:t>
            </a:r>
            <a:r>
              <a:rPr lang="en-US" sz="1200" u="sng" dirty="0" err="1"/>
              <a:t>Ulbrich</a:t>
            </a:r>
            <a:r>
              <a:rPr lang="en-US" sz="1200" u="sng" dirty="0"/>
              <a:t>, C.; </a:t>
            </a:r>
            <a:r>
              <a:rPr lang="en-US" sz="1200" u="sng" dirty="0" err="1"/>
              <a:t>Pietsch</a:t>
            </a:r>
            <a:r>
              <a:rPr lang="en-US" sz="1200" u="sng" dirty="0"/>
              <a:t>, J.; </a:t>
            </a:r>
            <a:r>
              <a:rPr lang="en-US" sz="1200" u="sng" dirty="0" err="1"/>
              <a:t>Kossmehl</a:t>
            </a:r>
            <a:r>
              <a:rPr lang="en-US" sz="1200" u="sng" dirty="0"/>
              <a:t>, P.; </a:t>
            </a:r>
            <a:r>
              <a:rPr lang="en-US" sz="1200" u="sng" dirty="0" err="1"/>
              <a:t>Vadrucci</a:t>
            </a:r>
            <a:r>
              <a:rPr lang="en-US" sz="1200" u="sng" dirty="0"/>
              <a:t>, S.; </a:t>
            </a:r>
            <a:r>
              <a:rPr lang="en-US" sz="1200" u="sng" dirty="0" err="1"/>
              <a:t>Baatout</a:t>
            </a:r>
            <a:r>
              <a:rPr lang="en-US" sz="1200" u="sng" dirty="0"/>
              <a:t>, S.; Flick, B.; Paul, M.; et al. A delayed type of three-dimensional growth of human endothelial cells under simulated weightlessness. Tissue Eng. Part A 2009, 15, 2267–2275</a:t>
            </a:r>
            <a:endParaRPr lang="en-US" sz="1200" dirty="0"/>
          </a:p>
          <a:p>
            <a:pPr algn="l" rtl="0">
              <a:buNone/>
            </a:pPr>
            <a:r>
              <a:rPr lang="en-US" sz="1200" dirty="0"/>
              <a:t> </a:t>
            </a:r>
          </a:p>
          <a:p>
            <a:pPr algn="l" rtl="0"/>
            <a:r>
              <a:rPr lang="en-US" sz="1200" u="sng" dirty="0"/>
              <a:t>20 ) Freed, L.E.; Langer, R.; Martin, I.; </a:t>
            </a:r>
            <a:r>
              <a:rPr lang="en-US" sz="1200" u="sng" dirty="0" err="1"/>
              <a:t>Pellis</a:t>
            </a:r>
            <a:r>
              <a:rPr lang="en-US" sz="1200" u="sng" dirty="0"/>
              <a:t>, N.R.; </a:t>
            </a:r>
            <a:r>
              <a:rPr lang="en-US" sz="1200" u="sng" dirty="0" err="1"/>
              <a:t>Vunjak-Novakovic</a:t>
            </a:r>
            <a:r>
              <a:rPr lang="en-US" sz="1200" u="sng" dirty="0"/>
              <a:t>, G. Tissue engineering of cartilage in space. Proc. Natl. Acad. Sci. USA 1997, 94, 13885–13890</a:t>
            </a:r>
            <a:endParaRPr lang="en-US" sz="1200" dirty="0"/>
          </a:p>
          <a:p>
            <a:pPr algn="l"/>
            <a:endParaRPr lang="en-US" sz="11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 rtl="0"/>
            <a:r>
              <a:rPr lang="en-US" u="sng" dirty="0"/>
              <a:t>21) Morey-Holton, E.R.; </a:t>
            </a:r>
            <a:r>
              <a:rPr lang="en-US" u="sng" dirty="0" err="1"/>
              <a:t>Globus</a:t>
            </a:r>
            <a:r>
              <a:rPr lang="en-US" u="sng" dirty="0"/>
              <a:t>, R.K. </a:t>
            </a:r>
            <a:r>
              <a:rPr lang="en-US" u="sng" dirty="0" err="1"/>
              <a:t>Hindlimb</a:t>
            </a:r>
            <a:r>
              <a:rPr lang="en-US" u="sng" dirty="0"/>
              <a:t> unloading of growing rats: A model for predicting skeletal changes during space flight. Bone 1998, 22, 83s–88s.</a:t>
            </a:r>
            <a:endParaRPr lang="en-US" dirty="0"/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/>
            <a:r>
              <a:rPr lang="en-US" u="sng" dirty="0"/>
              <a:t>22) </a:t>
            </a:r>
            <a:r>
              <a:rPr lang="en-US" u="sng" dirty="0" err="1"/>
              <a:t>Borst</a:t>
            </a:r>
            <a:r>
              <a:rPr lang="en-US" u="sng" dirty="0"/>
              <a:t>, A.G.; van Loon, J.J.W.A. Technology and Developments for the Random Positioning Machine, RPM. Microgravity Sci. Technol. 2008, 21, 287</a:t>
            </a:r>
            <a:endParaRPr lang="en-US" dirty="0"/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/>
            <a:r>
              <a:rPr lang="en-US" u="sng" dirty="0"/>
              <a:t>23) . </a:t>
            </a:r>
            <a:r>
              <a:rPr lang="en-US" u="sng" dirty="0" err="1"/>
              <a:t>Melnik</a:t>
            </a:r>
            <a:r>
              <a:rPr lang="en-US" u="sng" dirty="0"/>
              <a:t>, D.; </a:t>
            </a:r>
            <a:r>
              <a:rPr lang="en-US" u="sng" dirty="0" err="1"/>
              <a:t>Krüger</a:t>
            </a:r>
            <a:r>
              <a:rPr lang="en-US" u="sng" dirty="0"/>
              <a:t>, M.; Schulz, H.; Kopp, S.; </a:t>
            </a:r>
            <a:r>
              <a:rPr lang="en-US" u="sng" dirty="0" err="1"/>
              <a:t>Wehland</a:t>
            </a:r>
            <a:r>
              <a:rPr lang="en-US" u="sng" dirty="0"/>
              <a:t>, M.; Bauer, J.; </a:t>
            </a:r>
            <a:r>
              <a:rPr lang="en-US" u="sng" dirty="0" err="1"/>
              <a:t>Baselet</a:t>
            </a:r>
            <a:r>
              <a:rPr lang="en-US" u="sng" dirty="0"/>
              <a:t>, B.; </a:t>
            </a:r>
            <a:r>
              <a:rPr lang="en-US" u="sng" dirty="0" err="1"/>
              <a:t>Vermeesen</a:t>
            </a:r>
            <a:r>
              <a:rPr lang="en-US" u="sng" dirty="0"/>
              <a:t>, R.; </a:t>
            </a:r>
            <a:r>
              <a:rPr lang="en-US" u="sng" dirty="0" err="1"/>
              <a:t>Baatout</a:t>
            </a:r>
            <a:r>
              <a:rPr lang="en-US" u="sng" dirty="0"/>
              <a:t>, S.; Corydon, T.J.; et al. The CellBox-2 Mission to the International Space Station: Thyroid Cancer Cells in Space. Int. J. Mol. Sci. 2021, 22, 8777</a:t>
            </a:r>
            <a:r>
              <a:rPr lang="en-US" dirty="0"/>
              <a:t> </a:t>
            </a:r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/>
            <a:r>
              <a:rPr lang="en-US" u="sng" dirty="0"/>
              <a:t>24) </a:t>
            </a:r>
            <a:r>
              <a:rPr lang="en-US" u="sng" dirty="0" err="1"/>
              <a:t>Pietsch</a:t>
            </a:r>
            <a:r>
              <a:rPr lang="en-US" u="sng" dirty="0"/>
              <a:t>, J.; Ma, X.; </a:t>
            </a:r>
            <a:r>
              <a:rPr lang="en-US" u="sng" dirty="0" err="1"/>
              <a:t>Wehland</a:t>
            </a:r>
            <a:r>
              <a:rPr lang="en-US" u="sng" dirty="0"/>
              <a:t>, M.; </a:t>
            </a:r>
            <a:r>
              <a:rPr lang="en-US" u="sng" dirty="0" err="1"/>
              <a:t>Aleshcheva</a:t>
            </a:r>
            <a:r>
              <a:rPr lang="en-US" u="sng" dirty="0"/>
              <a:t>, G.; </a:t>
            </a:r>
            <a:r>
              <a:rPr lang="en-US" u="sng" dirty="0" err="1"/>
              <a:t>Schwarzwälder</a:t>
            </a:r>
            <a:r>
              <a:rPr lang="en-US" u="sng" dirty="0"/>
              <a:t>, A.; </a:t>
            </a:r>
            <a:r>
              <a:rPr lang="en-US" u="sng" dirty="0" err="1"/>
              <a:t>Segerer</a:t>
            </a:r>
            <a:r>
              <a:rPr lang="en-US" u="sng" dirty="0"/>
              <a:t>, J.; </a:t>
            </a:r>
            <a:r>
              <a:rPr lang="en-US" u="sng" dirty="0" err="1"/>
              <a:t>Birlem</a:t>
            </a:r>
            <a:r>
              <a:rPr lang="en-US" u="sng" dirty="0"/>
              <a:t>, M.; Horn, A.; Bauer, J.; </a:t>
            </a:r>
            <a:r>
              <a:rPr lang="en-US" u="sng" dirty="0" err="1"/>
              <a:t>Infanger</a:t>
            </a:r>
            <a:r>
              <a:rPr lang="en-US" u="sng" dirty="0"/>
              <a:t>, M.; et al. Spheroid formation of human thyroid cancer cells in an automated culturing system during the Shenzhou-8 Space mission. Biomaterials 2013, 34, 7694–7705.</a:t>
            </a:r>
            <a:endParaRPr lang="en-US" dirty="0"/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/>
            <a:r>
              <a:rPr lang="en-US" u="sng" dirty="0"/>
              <a:t>25) Ma, X.; </a:t>
            </a:r>
            <a:r>
              <a:rPr lang="en-US" u="sng" dirty="0" err="1"/>
              <a:t>Pietsch</a:t>
            </a:r>
            <a:r>
              <a:rPr lang="en-US" u="sng" dirty="0"/>
              <a:t>, J.; </a:t>
            </a:r>
            <a:r>
              <a:rPr lang="en-US" u="sng" dirty="0" err="1"/>
              <a:t>Wehland</a:t>
            </a:r>
            <a:r>
              <a:rPr lang="en-US" u="sng" dirty="0"/>
              <a:t>, M.; Schulz, H.; Saar, K.; </a:t>
            </a:r>
            <a:r>
              <a:rPr lang="en-US" u="sng" dirty="0" err="1"/>
              <a:t>Hübner</a:t>
            </a:r>
            <a:r>
              <a:rPr lang="en-US" u="sng" dirty="0"/>
              <a:t>, N.; Bauer, J.; Braun, M.; </a:t>
            </a:r>
            <a:r>
              <a:rPr lang="en-US" u="sng" dirty="0" err="1"/>
              <a:t>Schwarzwälder</a:t>
            </a:r>
            <a:r>
              <a:rPr lang="en-US" u="sng" dirty="0"/>
              <a:t>, A.; </a:t>
            </a:r>
            <a:r>
              <a:rPr lang="en-US" u="sng" dirty="0" err="1"/>
              <a:t>Segerer</a:t>
            </a:r>
            <a:r>
              <a:rPr lang="en-US" u="sng" dirty="0"/>
              <a:t>, J.; et al. Differential gene expression profile and altered cytokine secretion of thyroid cancer cells in space. FASEB J. 2014, 28, 813–835.</a:t>
            </a:r>
            <a:endParaRPr lang="en-US" dirty="0"/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 rtl="0"/>
            <a:r>
              <a:rPr lang="en-US" u="sng" dirty="0"/>
              <a:t>26) </a:t>
            </a:r>
            <a:r>
              <a:rPr lang="en-US" u="sng" dirty="0" err="1"/>
              <a:t>Infanger</a:t>
            </a:r>
            <a:r>
              <a:rPr lang="en-US" u="sng" dirty="0"/>
              <a:t>, M.; </a:t>
            </a:r>
            <a:r>
              <a:rPr lang="en-US" u="sng" dirty="0" err="1"/>
              <a:t>Kossmehl</a:t>
            </a:r>
            <a:r>
              <a:rPr lang="en-US" u="sng" dirty="0"/>
              <a:t>, P.; </a:t>
            </a:r>
            <a:r>
              <a:rPr lang="en-US" u="sng" dirty="0" err="1"/>
              <a:t>Shakibaei</a:t>
            </a:r>
            <a:r>
              <a:rPr lang="en-US" u="sng" dirty="0"/>
              <a:t>, M.; Bauer, J.; </a:t>
            </a:r>
            <a:r>
              <a:rPr lang="en-US" u="sng" dirty="0" err="1"/>
              <a:t>Kossmehl</a:t>
            </a:r>
            <a:r>
              <a:rPr lang="en-US" u="sng" dirty="0"/>
              <a:t>-Zorn, S.; </a:t>
            </a:r>
            <a:r>
              <a:rPr lang="en-US" u="sng" dirty="0" err="1"/>
              <a:t>Cogoli</a:t>
            </a:r>
            <a:r>
              <a:rPr lang="en-US" u="sng" dirty="0"/>
              <a:t>, A.; </a:t>
            </a:r>
            <a:r>
              <a:rPr lang="en-US" u="sng" dirty="0" err="1"/>
              <a:t>Curcio</a:t>
            </a:r>
            <a:r>
              <a:rPr lang="en-US" u="sng" dirty="0"/>
              <a:t>, F.; </a:t>
            </a:r>
            <a:r>
              <a:rPr lang="en-US" u="sng" dirty="0" err="1"/>
              <a:t>Oksche</a:t>
            </a:r>
            <a:r>
              <a:rPr lang="en-US" u="sng" dirty="0"/>
              <a:t>, A.; </a:t>
            </a:r>
            <a:r>
              <a:rPr lang="en-US" u="sng" dirty="0" err="1"/>
              <a:t>Wehland</a:t>
            </a:r>
            <a:r>
              <a:rPr lang="en-US" u="sng" dirty="0"/>
              <a:t>, M.; </a:t>
            </a:r>
            <a:r>
              <a:rPr lang="en-US" u="sng" dirty="0" err="1"/>
              <a:t>Kreutz</a:t>
            </a:r>
            <a:r>
              <a:rPr lang="en-US" u="sng" dirty="0"/>
              <a:t>, R.; et al. Simulated weightlessness changes the cytoskeleton and extracellular matrix proteins in papillary thyroid carcinoma cells. Cell Tissue Res. 2006, 324, 267–277</a:t>
            </a:r>
            <a:r>
              <a:rPr lang="en-US" dirty="0"/>
              <a:t> </a:t>
            </a:r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/>
            <a:r>
              <a:rPr lang="en-US" dirty="0"/>
              <a:t>27)</a:t>
            </a:r>
            <a:r>
              <a:rPr lang="en-US" dirty="0" err="1"/>
              <a:t>Carmeliet</a:t>
            </a:r>
            <a:r>
              <a:rPr lang="en-US" dirty="0"/>
              <a:t> G, </a:t>
            </a:r>
            <a:r>
              <a:rPr lang="en-US" dirty="0" err="1"/>
              <a:t>Nys</a:t>
            </a:r>
            <a:r>
              <a:rPr lang="en-US" dirty="0"/>
              <a:t> G, Bouillon R. Microgravity reduces the differentiation of human </a:t>
            </a:r>
            <a:r>
              <a:rPr lang="en-US" dirty="0" err="1"/>
              <a:t>osteoblastic</a:t>
            </a:r>
            <a:r>
              <a:rPr lang="en-US" dirty="0"/>
              <a:t> MG-63 cells. J Bone Miner Res [Internet]. 1997;12(5):786–94. Available from: </a:t>
            </a:r>
            <a:r>
              <a:rPr lang="en-US" u="sng" dirty="0">
                <a:hlinkClick r:id="rId2"/>
              </a:rPr>
              <a:t>http://dx.doi.org/10.1359/jbmr.1997.12.5.786</a:t>
            </a:r>
            <a:endParaRPr lang="en-US" dirty="0"/>
          </a:p>
          <a:p>
            <a:pPr algn="l" rtl="0">
              <a:buNone/>
            </a:pPr>
            <a:r>
              <a:rPr lang="ar-EG" dirty="0"/>
              <a:t> </a:t>
            </a:r>
            <a:endParaRPr lang="en-US" dirty="0"/>
          </a:p>
          <a:p>
            <a:pPr algn="l" rtl="0"/>
            <a:r>
              <a:rPr lang="en-US" dirty="0"/>
              <a:t>28)</a:t>
            </a:r>
            <a:r>
              <a:rPr lang="en-US" dirty="0" err="1"/>
              <a:t>Zawit</a:t>
            </a:r>
            <a:r>
              <a:rPr lang="en-US" dirty="0"/>
              <a:t> M, Swami U, </a:t>
            </a:r>
            <a:r>
              <a:rPr lang="en-US" dirty="0" err="1"/>
              <a:t>Awada</a:t>
            </a:r>
            <a:r>
              <a:rPr lang="en-US" dirty="0"/>
              <a:t> H, </a:t>
            </a:r>
            <a:r>
              <a:rPr lang="en-US" dirty="0" err="1"/>
              <a:t>Arnouk</a:t>
            </a:r>
            <a:r>
              <a:rPr lang="en-US" dirty="0"/>
              <a:t> J, </a:t>
            </a:r>
            <a:r>
              <a:rPr lang="en-US" dirty="0" err="1"/>
              <a:t>Milhem</a:t>
            </a:r>
            <a:r>
              <a:rPr lang="en-US" dirty="0"/>
              <a:t> M, </a:t>
            </a:r>
            <a:r>
              <a:rPr lang="en-US" dirty="0" err="1"/>
              <a:t>Zakharia</a:t>
            </a:r>
            <a:r>
              <a:rPr lang="en-US" dirty="0"/>
              <a:t> Y. Current status of </a:t>
            </a:r>
            <a:r>
              <a:rPr lang="en-US" dirty="0" err="1"/>
              <a:t>intralesional</a:t>
            </a:r>
            <a:r>
              <a:rPr lang="en-US" dirty="0"/>
              <a:t> agents in treatment of malignant melanoma. Ann </a:t>
            </a:r>
            <a:r>
              <a:rPr lang="en-US" dirty="0" err="1"/>
              <a:t>Transl</a:t>
            </a:r>
            <a:r>
              <a:rPr lang="en-US" dirty="0"/>
              <a:t> Med [Internet]. 2021 [cited 2022 Mar 23];9(12):1038. Available from: </a:t>
            </a:r>
            <a:r>
              <a:rPr lang="en-US" u="sng" dirty="0">
                <a:hlinkClick r:id="rId3"/>
              </a:rPr>
              <a:t>http://dx.doi.org/10.21037/atm-21-491</a:t>
            </a:r>
            <a:endParaRPr lang="en-US" dirty="0"/>
          </a:p>
          <a:p>
            <a:pPr algn="l" rtl="0">
              <a:buNone/>
            </a:pPr>
            <a:r>
              <a:rPr lang="ar-EG" dirty="0"/>
              <a:t> </a:t>
            </a:r>
            <a:endParaRPr lang="en-US" dirty="0"/>
          </a:p>
          <a:p>
            <a:pPr algn="l" rtl="0"/>
            <a:r>
              <a:rPr lang="en-US" dirty="0"/>
              <a:t>29) </a:t>
            </a:r>
            <a:r>
              <a:rPr lang="en-US" dirty="0" err="1"/>
              <a:t>Martuza</a:t>
            </a:r>
            <a:r>
              <a:rPr lang="en-US" dirty="0"/>
              <a:t> RL, </a:t>
            </a:r>
            <a:r>
              <a:rPr lang="en-US" dirty="0" err="1"/>
              <a:t>Malick</a:t>
            </a:r>
            <a:r>
              <a:rPr lang="en-US" dirty="0"/>
              <a:t> A, </a:t>
            </a:r>
            <a:r>
              <a:rPr lang="en-US" dirty="0" err="1"/>
              <a:t>Markert</a:t>
            </a:r>
            <a:r>
              <a:rPr lang="en-US" dirty="0"/>
              <a:t> JM, </a:t>
            </a:r>
            <a:r>
              <a:rPr lang="en-US" dirty="0" err="1"/>
              <a:t>Ruffner</a:t>
            </a:r>
            <a:r>
              <a:rPr lang="en-US" dirty="0"/>
              <a:t> KL, </a:t>
            </a:r>
            <a:r>
              <a:rPr lang="en-US" dirty="0" err="1"/>
              <a:t>Coen</a:t>
            </a:r>
            <a:r>
              <a:rPr lang="en-US" dirty="0"/>
              <a:t> DM. Experimental therapy of human </a:t>
            </a:r>
            <a:r>
              <a:rPr lang="en-US" dirty="0" err="1"/>
              <a:t>glioma</a:t>
            </a:r>
            <a:r>
              <a:rPr lang="en-US" dirty="0"/>
              <a:t> by means of a genetically engineered virus mutant. Science [Internet]. 1991;252(5007):854–6. Available from: </a:t>
            </a:r>
            <a:r>
              <a:rPr lang="en-US" u="sng" dirty="0">
                <a:hlinkClick r:id="rId4"/>
              </a:rPr>
              <a:t>http://dx.doi.org/10.1126/science.1851332</a:t>
            </a:r>
            <a:endParaRPr lang="en-US" dirty="0"/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/>
            <a:r>
              <a:rPr lang="en-US" dirty="0"/>
              <a:t>30) Kaufman HL, </a:t>
            </a:r>
            <a:r>
              <a:rPr lang="en-US" dirty="0" err="1"/>
              <a:t>Kohlhapp</a:t>
            </a:r>
            <a:r>
              <a:rPr lang="en-US" dirty="0"/>
              <a:t> FJ, </a:t>
            </a:r>
            <a:r>
              <a:rPr lang="en-US" dirty="0" err="1"/>
              <a:t>Zloza</a:t>
            </a:r>
            <a:r>
              <a:rPr lang="en-US" dirty="0"/>
              <a:t> A. </a:t>
            </a:r>
            <a:r>
              <a:rPr lang="en-US" dirty="0" err="1"/>
              <a:t>Oncolytic</a:t>
            </a:r>
            <a:r>
              <a:rPr lang="en-US" dirty="0"/>
              <a:t> viruses: a new class of immunotherapy drugs. Nat Rev Drug </a:t>
            </a:r>
            <a:r>
              <a:rPr lang="en-US" dirty="0" err="1"/>
              <a:t>Discov</a:t>
            </a:r>
            <a:r>
              <a:rPr lang="en-US" dirty="0"/>
              <a:t> [Internet]. 2015 [cited 2022 Mar 23];14(9):642–62. Available from: </a:t>
            </a:r>
            <a:r>
              <a:rPr lang="en-US" u="sng" dirty="0">
                <a:hlinkClick r:id="rId5"/>
              </a:rPr>
              <a:t>https://www.nature.com/articles/nrd4663</a:t>
            </a:r>
            <a:endParaRPr lang="en-US" dirty="0"/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57356" y="4800600"/>
            <a:ext cx="5421332" cy="414350"/>
          </a:xfrm>
        </p:spPr>
        <p:txBody>
          <a:bodyPr>
            <a:normAutofit/>
          </a:bodyPr>
          <a:lstStyle/>
          <a:p>
            <a:pPr algn="l" rtl="0" fontAlgn="base"/>
            <a:r>
              <a:rPr lang="en-US" dirty="0"/>
              <a:t>Fig 1 :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85918" y="5214950"/>
            <a:ext cx="5492770" cy="957250"/>
          </a:xfrm>
        </p:spPr>
        <p:txBody>
          <a:bodyPr>
            <a:noAutofit/>
          </a:bodyPr>
          <a:lstStyle/>
          <a:p>
            <a:pPr algn="l" rtl="0" fontAlgn="base"/>
            <a:r>
              <a:rPr lang="en-US" sz="1600" dirty="0"/>
              <a:t>MRI showing </a:t>
            </a:r>
            <a:r>
              <a:rPr lang="en-US" sz="1600" dirty="0" err="1"/>
              <a:t>Glioblastoma</a:t>
            </a:r>
            <a:r>
              <a:rPr lang="en-US" sz="1600" dirty="0"/>
              <a:t> in the left frontal lobe of the brain.. Reproduced with permission from </a:t>
            </a:r>
            <a:endParaRPr lang="en-US" sz="1600" b="1" dirty="0"/>
          </a:p>
          <a:p>
            <a:pPr algn="l" rtl="0"/>
            <a:br>
              <a:rPr lang="en-US" sz="1600" dirty="0"/>
            </a:br>
            <a:r>
              <a:rPr lang="en-US" sz="1600" u="sng" dirty="0">
                <a:hlinkClick r:id="rId2"/>
              </a:rPr>
              <a:t>https://www.shutterstock.com/image-photo/mri-brain-show-left-frontal-gliblastoma-1080095912</a:t>
            </a:r>
            <a:endParaRPr lang="en-US" sz="1600" dirty="0"/>
          </a:p>
          <a:p>
            <a:pPr algn="l" rtl="0"/>
            <a:endParaRPr lang="en-US" sz="1600" dirty="0"/>
          </a:p>
        </p:txBody>
      </p:sp>
      <p:pic>
        <p:nvPicPr>
          <p:cNvPr id="5" name="Picture 2"/>
          <p:cNvPicPr>
            <a:picLocks noGrp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7" b="3527"/>
          <a:stretch>
            <a:fillRect/>
          </a:stretch>
        </p:blipFill>
        <p:spPr>
          <a:xfrm>
            <a:off x="1785918" y="642918"/>
            <a:ext cx="5486400" cy="40005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400" dirty="0"/>
              <a:t>GBM usually arises from the </a:t>
            </a:r>
            <a:r>
              <a:rPr lang="en-US" sz="2400" dirty="0" err="1"/>
              <a:t>glial</a:t>
            </a:r>
            <a:r>
              <a:rPr lang="en-US" sz="2400" dirty="0"/>
              <a:t> cells known as </a:t>
            </a:r>
            <a:r>
              <a:rPr lang="en-US" sz="2400" dirty="0" err="1"/>
              <a:t>astrocytes</a:t>
            </a:r>
            <a:r>
              <a:rPr lang="en-US" sz="2400" dirty="0"/>
              <a:t> and it is commonly located in the </a:t>
            </a:r>
            <a:r>
              <a:rPr lang="en-US" sz="2400" dirty="0" err="1"/>
              <a:t>supratentorial</a:t>
            </a:r>
            <a:r>
              <a:rPr lang="en-US" sz="2400" dirty="0"/>
              <a:t> region (cortical lobes),usually affecting the frontal lobe. It is </a:t>
            </a:r>
            <a:r>
              <a:rPr lang="en-US" sz="2400" dirty="0" err="1"/>
              <a:t>multiformed</a:t>
            </a:r>
            <a:r>
              <a:rPr lang="en-US" sz="2400" dirty="0"/>
              <a:t> grossly.</a:t>
            </a:r>
          </a:p>
          <a:p>
            <a:pPr algn="l" rtl="0"/>
            <a:r>
              <a:rPr lang="en-US" sz="2400" dirty="0"/>
              <a:t>Microscopically gross transverse sections how areas of hemorrhage and necrosis, </a:t>
            </a:r>
            <a:r>
              <a:rPr lang="en-US" sz="2400" dirty="0" err="1"/>
              <a:t>pleomorphic</a:t>
            </a:r>
            <a:r>
              <a:rPr lang="en-US" sz="2400" dirty="0"/>
              <a:t> nuclei and cells, </a:t>
            </a:r>
            <a:r>
              <a:rPr lang="en-US" sz="2400" dirty="0" err="1"/>
              <a:t>pseudopalisading</a:t>
            </a:r>
            <a:r>
              <a:rPr lang="en-US" sz="2400" dirty="0"/>
              <a:t> necrosis, and </a:t>
            </a:r>
            <a:r>
              <a:rPr lang="en-US" sz="2400" dirty="0" err="1"/>
              <a:t>microvascular</a:t>
            </a:r>
            <a:r>
              <a:rPr lang="en-US" sz="2400" dirty="0"/>
              <a:t> proliferation(2)</a:t>
            </a:r>
          </a:p>
          <a:p>
            <a:pPr algn="l" rtl="0"/>
            <a:r>
              <a:rPr lang="en-US" sz="2400" dirty="0"/>
              <a:t>A unique feature of this tumor is its rapid local growth and spread making the prognosis very poor with a 5-year survival rate less than 5 %.(1)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57356" y="4800600"/>
            <a:ext cx="5421332" cy="485788"/>
          </a:xfrm>
        </p:spPr>
        <p:txBody>
          <a:bodyPr/>
          <a:lstStyle/>
          <a:p>
            <a:pPr algn="l" rtl="0"/>
            <a:r>
              <a:rPr lang="en-US" dirty="0"/>
              <a:t>Fig 2: 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85918" y="5286388"/>
            <a:ext cx="5492770" cy="885812"/>
          </a:xfrm>
        </p:spPr>
        <p:txBody>
          <a:bodyPr>
            <a:noAutofit/>
          </a:bodyPr>
          <a:lstStyle/>
          <a:p>
            <a:pPr algn="l" rtl="0" fontAlgn="base"/>
            <a:r>
              <a:rPr lang="en-US" dirty="0"/>
              <a:t>Microscopic image showing histology of a </a:t>
            </a:r>
            <a:r>
              <a:rPr lang="en-US" dirty="0" err="1"/>
              <a:t>glioblastoma</a:t>
            </a:r>
            <a:r>
              <a:rPr lang="en-US" dirty="0"/>
              <a:t> </a:t>
            </a:r>
            <a:r>
              <a:rPr lang="en-US" dirty="0" err="1"/>
              <a:t>multiforme</a:t>
            </a:r>
            <a:r>
              <a:rPr lang="en-US" dirty="0"/>
              <a:t> (GBM). Necrosis and vascular proliferation are diagnostic features of this high grade malignant tumor. Reproduced with permission from</a:t>
            </a:r>
            <a:endParaRPr lang="en-US" b="1" dirty="0"/>
          </a:p>
          <a:p>
            <a:pPr algn="l" rtl="0"/>
            <a:r>
              <a:rPr lang="en-US" u="sng" dirty="0">
                <a:hlinkClick r:id="rId2"/>
              </a:rPr>
              <a:t>https://stock.adobe.com/search?load_type=search&amp;native_visual_search=&amp;similar_content_id=&amp;is_recent_search=&amp;search_type=usertyped&amp;k=glioblastoma+multiforme&amp;asset_id=271680381</a:t>
            </a:r>
            <a:endParaRPr lang="en-US" dirty="0"/>
          </a:p>
        </p:txBody>
      </p:sp>
      <p:pic>
        <p:nvPicPr>
          <p:cNvPr id="5" name="عنصر نائب للصورة 4" descr="glioblastoma. free.jpg"/>
          <p:cNvPicPr>
            <a:picLocks noGrp="1"/>
          </p:cNvPicPr>
          <p:nvPr>
            <p:ph type="pic" idx="1"/>
          </p:nvPr>
        </p:nvPicPr>
        <p:blipFill>
          <a:blip r:embed="rId3"/>
          <a:srcRect l="11733" r="11733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etiology of </a:t>
            </a:r>
            <a:r>
              <a:rPr lang="en-US" dirty="0" err="1"/>
              <a:t>Glioblastoma</a:t>
            </a:r>
            <a:r>
              <a:rPr lang="en-US" dirty="0"/>
              <a:t> </a:t>
            </a:r>
            <a:r>
              <a:rPr lang="en-US" dirty="0" err="1"/>
              <a:t>multiforme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000" dirty="0"/>
              <a:t>Multiple risk factors have been linked to GBM such as exposure to radiation, a weak immune system, and increased age. The median age of diagnosis of 64 years. It is uncommon in children accounting only approximately 3% of all brain and CNS tumors reported among individuals aged 0 to 19 years. Other risk factors include high socioeconomic status. Decreased susceptibility to allergy and the use of anti-inflammatory medications have been linked to increased risk for GBM. (1)</a:t>
            </a:r>
          </a:p>
          <a:p>
            <a:pPr algn="l" rtl="0"/>
            <a:r>
              <a:rPr lang="en-US" sz="2000" dirty="0"/>
              <a:t>Several genetic and molecular mechanisms have been identified to play a role in the development of GBM. Primary </a:t>
            </a:r>
            <a:r>
              <a:rPr lang="en-US" sz="2000" i="1" dirty="0"/>
              <a:t>de novo</a:t>
            </a:r>
            <a:r>
              <a:rPr lang="en-US" sz="2000" dirty="0"/>
              <a:t> GBM without evidence of a less malignant precursor is associated with Epidermal Growth Factor Receptor (EGFR)over-expression, </a:t>
            </a:r>
            <a:r>
              <a:rPr lang="en-US" sz="2000" dirty="0" err="1"/>
              <a:t>pleitrophin</a:t>
            </a:r>
            <a:r>
              <a:rPr lang="en-US" sz="2000" dirty="0"/>
              <a:t> mutation, and loss of chromosome 10.  Secondary GBM arising from a low grade </a:t>
            </a:r>
            <a:r>
              <a:rPr lang="en-US" sz="2000" dirty="0" err="1"/>
              <a:t>astrocytoma</a:t>
            </a:r>
            <a:r>
              <a:rPr lang="en-US" sz="2000" dirty="0"/>
              <a:t> or </a:t>
            </a:r>
            <a:r>
              <a:rPr lang="en-US" sz="2000" dirty="0" err="1"/>
              <a:t>anaplastic</a:t>
            </a:r>
            <a:r>
              <a:rPr lang="en-US" sz="2000" dirty="0"/>
              <a:t> </a:t>
            </a:r>
            <a:r>
              <a:rPr lang="en-US" sz="2000" dirty="0" err="1"/>
              <a:t>astrocytoma</a:t>
            </a:r>
            <a:r>
              <a:rPr lang="en-US" sz="2000" dirty="0"/>
              <a:t> is associated withIDH1 mutations, TP53 mutations causing alpha </a:t>
            </a:r>
            <a:r>
              <a:rPr lang="en-US" sz="2000" dirty="0" err="1"/>
              <a:t>synclean</a:t>
            </a:r>
            <a:r>
              <a:rPr lang="en-US" sz="2000" dirty="0"/>
              <a:t> protein over expression; the  same protein involved in Parkinson's disease , and chromosome 19q loss (3),(4),(5),(6)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Fig 3 : 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85918" y="5367338"/>
            <a:ext cx="5492770" cy="704868"/>
          </a:xfrm>
        </p:spPr>
        <p:txBody>
          <a:bodyPr>
            <a:noAutofit/>
          </a:bodyPr>
          <a:lstStyle/>
          <a:p>
            <a:pPr algn="l" rtl="0"/>
            <a:r>
              <a:rPr lang="en-US" sz="1600" dirty="0"/>
              <a:t>Schematic diagram to represent the genetic and molecular mechanisms of primary and secondary </a:t>
            </a:r>
            <a:r>
              <a:rPr lang="en-US" sz="1600" dirty="0" err="1"/>
              <a:t>glioblastoma</a:t>
            </a:r>
            <a:r>
              <a:rPr lang="en-US" sz="1600" dirty="0"/>
              <a:t> </a:t>
            </a:r>
            <a:r>
              <a:rPr lang="en-US" sz="1600" dirty="0" err="1"/>
              <a:t>multiforme</a:t>
            </a:r>
            <a:r>
              <a:rPr lang="en-US" sz="1600" dirty="0"/>
              <a:t> (GBM).</a:t>
            </a:r>
          </a:p>
          <a:p>
            <a:pPr algn="l" rtl="0"/>
            <a:r>
              <a:rPr lang="en-US" sz="1600" dirty="0"/>
              <a:t>GBM: </a:t>
            </a:r>
            <a:r>
              <a:rPr lang="en-US" sz="1600" dirty="0" err="1"/>
              <a:t>Glioblastoma</a:t>
            </a:r>
            <a:r>
              <a:rPr lang="en-US" sz="1600" dirty="0"/>
              <a:t> </a:t>
            </a:r>
            <a:r>
              <a:rPr lang="en-US" sz="1600" dirty="0" err="1"/>
              <a:t>multiforme</a:t>
            </a:r>
            <a:endParaRPr lang="en-US" sz="1600" dirty="0"/>
          </a:p>
          <a:p>
            <a:pPr algn="l" rtl="0"/>
            <a:r>
              <a:rPr lang="en-US" sz="1600" dirty="0"/>
              <a:t>EGFR: Epidermal Growth Factor Receptor (EGFR)</a:t>
            </a:r>
          </a:p>
        </p:txBody>
      </p:sp>
      <p:graphicFrame>
        <p:nvGraphicFramePr>
          <p:cNvPr id="5" name="عنصر نائب للصورة 4"/>
          <p:cNvGraphicFramePr>
            <a:graphicFrameLocks noGrp="1"/>
          </p:cNvGraphicFramePr>
          <p:nvPr>
            <p:ph type="pic" idx="1"/>
          </p:nvPr>
        </p:nvGraphicFramePr>
        <p:xfrm>
          <a:off x="1792288" y="612775"/>
          <a:ext cx="5486400" cy="3816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Methods- Hypothesis: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We hypothesize that the growth of malignant </a:t>
            </a:r>
            <a:r>
              <a:rPr lang="en-US" dirty="0" err="1"/>
              <a:t>glioma</a:t>
            </a:r>
            <a:r>
              <a:rPr lang="en-US" dirty="0"/>
              <a:t> cells will be aborted by the application of a combination of simulated microgravity and </a:t>
            </a:r>
            <a:r>
              <a:rPr lang="en-US" dirty="0" err="1"/>
              <a:t>oncolytic</a:t>
            </a:r>
            <a:r>
              <a:rPr lang="en-US" dirty="0"/>
              <a:t> viral therapy.</a:t>
            </a:r>
          </a:p>
          <a:p>
            <a:pPr algn="l" rtl="0"/>
            <a:r>
              <a:rPr lang="en-US" dirty="0"/>
              <a:t>Malignant </a:t>
            </a:r>
            <a:r>
              <a:rPr lang="en-US" dirty="0" err="1"/>
              <a:t>glioma</a:t>
            </a:r>
            <a:r>
              <a:rPr lang="en-US" dirty="0"/>
              <a:t> cells (Takeda, 2009) in Dulbecco’s modified medium supplemented by penicillin (100 units/ml), streptomycin (100 micrograms/ml), 10% fetal bovine serum, white blood cells, granulocyte-</a:t>
            </a:r>
            <a:r>
              <a:rPr lang="en-US" dirty="0" err="1"/>
              <a:t>monocyte</a:t>
            </a:r>
            <a:r>
              <a:rPr lang="en-US" dirty="0"/>
              <a:t> colony stimulating factor (GMSCF), and parvovirus H1 at 37 º C with a humidified 5% CO2 atmosphere will be placed in a simulated microgravity using a clinostat-based three-dimensional (3D) culture system. The necrosis of malignant </a:t>
            </a:r>
            <a:r>
              <a:rPr lang="en-US" dirty="0" err="1"/>
              <a:t>glioma</a:t>
            </a:r>
            <a:r>
              <a:rPr lang="en-US" dirty="0"/>
              <a:t> cells week by verified by inverted contrast phase and quantum microscopy, flow </a:t>
            </a:r>
            <a:r>
              <a:rPr lang="en-US" dirty="0" err="1"/>
              <a:t>cytometrymitochondrial</a:t>
            </a:r>
            <a:r>
              <a:rPr lang="en-US" dirty="0"/>
              <a:t> membrane potentials. After two weeks of this intervention, all malignant </a:t>
            </a:r>
            <a:r>
              <a:rPr lang="en-US" dirty="0" err="1"/>
              <a:t>glioma</a:t>
            </a:r>
            <a:r>
              <a:rPr lang="en-US" dirty="0"/>
              <a:t> cells will be dead.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Results- Consequences of the hypothesis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Evidence from  in vitro, animal and clinical studies were collected and evaluated. </a:t>
            </a:r>
          </a:p>
          <a:p>
            <a:pPr algn="l" rtl="0"/>
            <a:r>
              <a:rPr lang="en-US" dirty="0"/>
              <a:t>The data described in the next slides suggest that our hypothesis could provide a new therapy for </a:t>
            </a:r>
            <a:r>
              <a:rPr lang="en-US" dirty="0" err="1"/>
              <a:t>glioblastoma</a:t>
            </a:r>
            <a:r>
              <a:rPr lang="en-US" dirty="0"/>
              <a:t> </a:t>
            </a:r>
            <a:r>
              <a:rPr lang="en-US" dirty="0" err="1"/>
              <a:t>multiforme</a:t>
            </a:r>
            <a:r>
              <a:rPr lang="en-US" dirty="0"/>
              <a:t>. We aim to conduct an experiment to confirm this hypothesis and, if confirmed, to conduct clinical trials</a:t>
            </a:r>
          </a:p>
          <a:p>
            <a:r>
              <a:rPr lang="en-US" dirty="0"/>
              <a:t> </a:t>
            </a:r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1733</Words>
  <Application>Microsoft Office PowerPoint</Application>
  <PresentationFormat>On-screen Show (4:3)</PresentationFormat>
  <Paragraphs>124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سمة Office</vt:lpstr>
      <vt:lpstr>Amelioration of Glioblastoma multiforme by the combination of Simulation microgravity and Oncolytic Viral therapy.</vt:lpstr>
      <vt:lpstr>Introduction</vt:lpstr>
      <vt:lpstr>Fig 1 :</vt:lpstr>
      <vt:lpstr>Introduction</vt:lpstr>
      <vt:lpstr>Fig 2: </vt:lpstr>
      <vt:lpstr>The etiology of Glioblastoma multiforme</vt:lpstr>
      <vt:lpstr>Fig 3 : </vt:lpstr>
      <vt:lpstr>Methods- Hypothesis:</vt:lpstr>
      <vt:lpstr>Results- Consequences of the hypothesis</vt:lpstr>
      <vt:lpstr>Discussion</vt:lpstr>
      <vt:lpstr>Discussion</vt:lpstr>
      <vt:lpstr>Fig 4: </vt:lpstr>
      <vt:lpstr>Discussion</vt:lpstr>
      <vt:lpstr>Discussion</vt:lpstr>
      <vt:lpstr>Discussion</vt:lpstr>
      <vt:lpstr>Discussion</vt:lpstr>
      <vt:lpstr>Conclusion</vt:lpstr>
      <vt:lpstr>References</vt:lpstr>
      <vt:lpstr>References</vt:lpstr>
      <vt:lpstr>References</vt:lpstr>
      <vt:lpstr>References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Amelioration of Glioblastoma multiforme by the combination of Simulation microgravity and Oncolytic Viral therapy.</dc:title>
  <dc:creator>User</dc:creator>
  <cp:lastModifiedBy>tarek.elshourbagy11@gmail.com</cp:lastModifiedBy>
  <cp:revision>17</cp:revision>
  <dcterms:created xsi:type="dcterms:W3CDTF">2023-01-21T18:51:47Z</dcterms:created>
  <dcterms:modified xsi:type="dcterms:W3CDTF">2023-01-29T16:57:23Z</dcterms:modified>
</cp:coreProperties>
</file>