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7" r:id="rId2"/>
    <p:sldId id="258" r:id="rId3"/>
    <p:sldId id="259" r:id="rId4"/>
    <p:sldId id="260" r:id="rId5"/>
    <p:sldId id="261" r:id="rId6"/>
    <p:sldId id="263" r:id="rId7"/>
    <p:sldId id="262" r:id="rId8"/>
    <p:sldId id="265" r:id="rId9"/>
    <p:sldId id="264"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80" r:id="rId24"/>
    <p:sldId id="281" r:id="rId25"/>
    <p:sldId id="282" r:id="rId26"/>
    <p:sldId id="2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49C42EA-B73C-44CB-AA90-BF98061A64A5}" type="datetimeFigureOut">
              <a:rPr lang="en-IN" smtClean="0"/>
              <a:t>12-01-2023</a:t>
            </a:fld>
            <a:endParaRPr lang="en-IN" dirty="0"/>
          </a:p>
        </p:txBody>
      </p:sp>
      <p:sp>
        <p:nvSpPr>
          <p:cNvPr id="5" name="Footer Placeholder 4"/>
          <p:cNvSpPr>
            <a:spLocks noGrp="1"/>
          </p:cNvSpPr>
          <p:nvPr>
            <p:ph type="ftr" sz="quarter" idx="11"/>
          </p:nvPr>
        </p:nvSpPr>
        <p:spPr>
          <a:xfrm>
            <a:off x="1371600" y="4323845"/>
            <a:ext cx="6400800" cy="365125"/>
          </a:xfrm>
        </p:spPr>
        <p:txBody>
          <a:bodyPr/>
          <a:lstStyle/>
          <a:p>
            <a:endParaRPr lang="en-IN" dirty="0"/>
          </a:p>
        </p:txBody>
      </p:sp>
      <p:sp>
        <p:nvSpPr>
          <p:cNvPr id="6" name="Slide Number Placeholder 5"/>
          <p:cNvSpPr>
            <a:spLocks noGrp="1"/>
          </p:cNvSpPr>
          <p:nvPr>
            <p:ph type="sldNum" sz="quarter" idx="12"/>
          </p:nvPr>
        </p:nvSpPr>
        <p:spPr>
          <a:xfrm>
            <a:off x="8077200" y="1430866"/>
            <a:ext cx="2743200" cy="365125"/>
          </a:xfrm>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62947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36325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49C42EA-B73C-44CB-AA90-BF98061A64A5}" type="datetimeFigureOut">
              <a:rPr lang="en-IN" smtClean="0"/>
              <a:t>12-01-2023</a:t>
            </a:fld>
            <a:endParaRPr lang="en-IN" dirty="0"/>
          </a:p>
        </p:txBody>
      </p:sp>
      <p:sp>
        <p:nvSpPr>
          <p:cNvPr id="6" name="Footer Placeholder 5"/>
          <p:cNvSpPr>
            <a:spLocks noGrp="1"/>
          </p:cNvSpPr>
          <p:nvPr>
            <p:ph type="ftr" sz="quarter" idx="11"/>
          </p:nvPr>
        </p:nvSpPr>
        <p:spPr>
          <a:xfrm>
            <a:off x="685800" y="379941"/>
            <a:ext cx="6991492" cy="365125"/>
          </a:xfrm>
        </p:spPr>
        <p:txBody>
          <a:bodyPr/>
          <a:lstStyle/>
          <a:p>
            <a:endParaRPr lang="en-IN" dirty="0"/>
          </a:p>
        </p:txBody>
      </p:sp>
      <p:sp>
        <p:nvSpPr>
          <p:cNvPr id="7" name="Slide Number Placeholder 6"/>
          <p:cNvSpPr>
            <a:spLocks noGrp="1"/>
          </p:cNvSpPr>
          <p:nvPr>
            <p:ph type="sldNum" sz="quarter" idx="12"/>
          </p:nvPr>
        </p:nvSpPr>
        <p:spPr>
          <a:xfrm>
            <a:off x="10862452" y="381000"/>
            <a:ext cx="643748" cy="365125"/>
          </a:xfrm>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94330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49C42EA-B73C-44CB-AA90-BF98061A64A5}" type="datetimeFigureOut">
              <a:rPr lang="en-IN" smtClean="0"/>
              <a:t>12-01-2023</a:t>
            </a:fld>
            <a:endParaRPr lang="en-IN" dirty="0"/>
          </a:p>
        </p:txBody>
      </p:sp>
      <p:sp>
        <p:nvSpPr>
          <p:cNvPr id="6" name="Footer Placeholder 5"/>
          <p:cNvSpPr>
            <a:spLocks noGrp="1"/>
          </p:cNvSpPr>
          <p:nvPr>
            <p:ph type="ftr" sz="quarter" idx="11"/>
          </p:nvPr>
        </p:nvSpPr>
        <p:spPr>
          <a:xfrm>
            <a:off x="685800" y="379941"/>
            <a:ext cx="6991492" cy="365125"/>
          </a:xfrm>
        </p:spPr>
        <p:txBody>
          <a:bodyPr/>
          <a:lstStyle/>
          <a:p>
            <a:endParaRPr lang="en-IN" dirty="0"/>
          </a:p>
        </p:txBody>
      </p:sp>
      <p:sp>
        <p:nvSpPr>
          <p:cNvPr id="7" name="Slide Number Placeholder 6"/>
          <p:cNvSpPr>
            <a:spLocks noGrp="1"/>
          </p:cNvSpPr>
          <p:nvPr>
            <p:ph type="sldNum" sz="quarter" idx="12"/>
          </p:nvPr>
        </p:nvSpPr>
        <p:spPr>
          <a:xfrm>
            <a:off x="10862452" y="381000"/>
            <a:ext cx="643748" cy="365125"/>
          </a:xfrm>
        </p:spPr>
        <p:txBody>
          <a:bodyPr/>
          <a:lstStyle/>
          <a:p>
            <a:fld id="{07010348-DAE4-4C6D-ACEE-9379B1C938BA}" type="slidenum">
              <a:rPr lang="en-IN" smtClean="0"/>
              <a:t>‹#›</a:t>
            </a:fld>
            <a:endParaRPr lang="en-IN"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02554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49C42EA-B73C-44CB-AA90-BF98061A64A5}" type="datetimeFigureOut">
              <a:rPr lang="en-IN" smtClean="0"/>
              <a:t>12-01-2023</a:t>
            </a:fld>
            <a:endParaRPr lang="en-IN" dirty="0"/>
          </a:p>
        </p:txBody>
      </p:sp>
      <p:sp>
        <p:nvSpPr>
          <p:cNvPr id="6" name="Footer Placeholder 5"/>
          <p:cNvSpPr>
            <a:spLocks noGrp="1"/>
          </p:cNvSpPr>
          <p:nvPr>
            <p:ph type="ftr" sz="quarter" idx="11"/>
          </p:nvPr>
        </p:nvSpPr>
        <p:spPr>
          <a:xfrm>
            <a:off x="685800" y="378883"/>
            <a:ext cx="6991492" cy="365125"/>
          </a:xfrm>
        </p:spPr>
        <p:txBody>
          <a:bodyPr/>
          <a:lstStyle/>
          <a:p>
            <a:endParaRPr lang="en-IN" dirty="0"/>
          </a:p>
        </p:txBody>
      </p:sp>
      <p:sp>
        <p:nvSpPr>
          <p:cNvPr id="7" name="Slide Number Placeholder 6"/>
          <p:cNvSpPr>
            <a:spLocks noGrp="1"/>
          </p:cNvSpPr>
          <p:nvPr>
            <p:ph type="sldNum" sz="quarter" idx="12"/>
          </p:nvPr>
        </p:nvSpPr>
        <p:spPr>
          <a:xfrm>
            <a:off x="10862452" y="381000"/>
            <a:ext cx="643748" cy="365125"/>
          </a:xfrm>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828661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12395219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401340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3236806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49C42EA-B73C-44CB-AA90-BF98061A64A5}" type="datetimeFigureOut">
              <a:rPr lang="en-IN" smtClean="0"/>
              <a:t>12-01-2023</a:t>
            </a:fld>
            <a:endParaRPr lang="en-IN" dirty="0"/>
          </a:p>
        </p:txBody>
      </p:sp>
      <p:sp>
        <p:nvSpPr>
          <p:cNvPr id="5" name="Footer Placeholder 4"/>
          <p:cNvSpPr>
            <a:spLocks noGrp="1"/>
          </p:cNvSpPr>
          <p:nvPr>
            <p:ph type="ftr" sz="quarter" idx="11"/>
          </p:nvPr>
        </p:nvSpPr>
        <p:spPr>
          <a:xfrm>
            <a:off x="685800" y="381000"/>
            <a:ext cx="6991492" cy="365125"/>
          </a:xfrm>
        </p:spPr>
        <p:txBody>
          <a:bodyPr/>
          <a:lstStyle/>
          <a:p>
            <a:endParaRPr lang="en-IN" dirty="0"/>
          </a:p>
        </p:txBody>
      </p:sp>
      <p:sp>
        <p:nvSpPr>
          <p:cNvPr id="6" name="Slide Number Placeholder 5"/>
          <p:cNvSpPr>
            <a:spLocks noGrp="1"/>
          </p:cNvSpPr>
          <p:nvPr>
            <p:ph type="sldNum" sz="quarter" idx="12"/>
          </p:nvPr>
        </p:nvSpPr>
        <p:spPr>
          <a:xfrm>
            <a:off x="10862452" y="381000"/>
            <a:ext cx="643748" cy="365125"/>
          </a:xfrm>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11568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184028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49C42EA-B73C-44CB-AA90-BF98061A64A5}" type="datetimeFigureOut">
              <a:rPr lang="en-IN" smtClean="0"/>
              <a:t>12-01-2023</a:t>
            </a:fld>
            <a:endParaRPr lang="en-IN" dirty="0"/>
          </a:p>
        </p:txBody>
      </p:sp>
      <p:sp>
        <p:nvSpPr>
          <p:cNvPr id="5" name="Footer Placeholder 4"/>
          <p:cNvSpPr>
            <a:spLocks noGrp="1"/>
          </p:cNvSpPr>
          <p:nvPr>
            <p:ph type="ftr" sz="quarter" idx="11"/>
          </p:nvPr>
        </p:nvSpPr>
        <p:spPr>
          <a:xfrm>
            <a:off x="685800" y="381001"/>
            <a:ext cx="6991492" cy="364065"/>
          </a:xfrm>
        </p:spPr>
        <p:txBody>
          <a:bodyPr/>
          <a:lstStyle/>
          <a:p>
            <a:endParaRPr lang="en-IN" dirty="0"/>
          </a:p>
        </p:txBody>
      </p:sp>
      <p:sp>
        <p:nvSpPr>
          <p:cNvPr id="6" name="Slide Number Placeholder 5"/>
          <p:cNvSpPr>
            <a:spLocks noGrp="1"/>
          </p:cNvSpPr>
          <p:nvPr>
            <p:ph type="sldNum" sz="quarter" idx="12"/>
          </p:nvPr>
        </p:nvSpPr>
        <p:spPr>
          <a:xfrm>
            <a:off x="10862452" y="381000"/>
            <a:ext cx="643748" cy="365125"/>
          </a:xfrm>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289859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367504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319343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81897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3900953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2164472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9C42EA-B73C-44CB-AA90-BF98061A64A5}" type="datetimeFigureOut">
              <a:rPr lang="en-IN" smtClean="0"/>
              <a:t>12-01-2023</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07010348-DAE4-4C6D-ACEE-9379B1C938BA}" type="slidenum">
              <a:rPr lang="en-IN" smtClean="0"/>
              <a:t>‹#›</a:t>
            </a:fld>
            <a:endParaRPr lang="en-IN" dirty="0"/>
          </a:p>
        </p:txBody>
      </p:sp>
    </p:spTree>
    <p:extLst>
      <p:ext uri="{BB962C8B-B14F-4D97-AF65-F5344CB8AC3E}">
        <p14:creationId xmlns:p14="http://schemas.microsoft.com/office/powerpoint/2010/main" val="3627048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49C42EA-B73C-44CB-AA90-BF98061A64A5}" type="datetimeFigureOut">
              <a:rPr lang="en-IN" smtClean="0"/>
              <a:t>12-01-2023</a:t>
            </a:fld>
            <a:endParaRPr lang="en-IN"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010348-DAE4-4C6D-ACEE-9379B1C938BA}" type="slidenum">
              <a:rPr lang="en-IN" smtClean="0"/>
              <a:t>‹#›</a:t>
            </a:fld>
            <a:endParaRPr lang="en-IN" dirty="0"/>
          </a:p>
        </p:txBody>
      </p:sp>
    </p:spTree>
    <p:extLst>
      <p:ext uri="{BB962C8B-B14F-4D97-AF65-F5344CB8AC3E}">
        <p14:creationId xmlns:p14="http://schemas.microsoft.com/office/powerpoint/2010/main" val="167186431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D4E7B0-0F25-4D0A-8E7B-FE5AB92A2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Content Placeholder 2">
            <a:extLst>
              <a:ext uri="{FF2B5EF4-FFF2-40B4-BE49-F238E27FC236}">
                <a16:creationId xmlns:a16="http://schemas.microsoft.com/office/drawing/2014/main" id="{493963C8-E2E1-46D2-B2E8-8ABB4193382C}"/>
              </a:ext>
            </a:extLst>
          </p:cNvPr>
          <p:cNvSpPr>
            <a:spLocks noGrp="1"/>
          </p:cNvSpPr>
          <p:nvPr>
            <p:ph idx="1"/>
          </p:nvPr>
        </p:nvSpPr>
        <p:spPr>
          <a:xfrm>
            <a:off x="1616764" y="1690687"/>
            <a:ext cx="9737035" cy="4935399"/>
          </a:xfrm>
        </p:spPr>
        <p:txBody>
          <a:bodyPr>
            <a:normAutofit/>
          </a:bodyPr>
          <a:lstStyle/>
          <a:p>
            <a:pPr marL="0" indent="0" algn="ctr">
              <a:buNone/>
            </a:pPr>
            <a:endParaRPr lang="en-IN" sz="1700" b="1" dirty="0">
              <a:latin typeface="Times New Roman" panose="02020603050405020304" pitchFamily="18" charset="0"/>
              <a:cs typeface="Times New Roman" panose="02020603050405020304" pitchFamily="18" charset="0"/>
            </a:endParaRPr>
          </a:p>
          <a:p>
            <a:pPr marL="0" indent="0" algn="ctr">
              <a:buNone/>
            </a:pPr>
            <a:endParaRPr lang="en-IN" sz="1700" b="1" dirty="0">
              <a:latin typeface="Times New Roman" panose="02020603050405020304" pitchFamily="18" charset="0"/>
              <a:cs typeface="Times New Roman" panose="02020603050405020304" pitchFamily="18" charset="0"/>
            </a:endParaRPr>
          </a:p>
          <a:p>
            <a:pPr marL="0" indent="0" algn="ctr">
              <a:buNone/>
            </a:pPr>
            <a:endParaRPr lang="en-IN" sz="1700" b="1" dirty="0">
              <a:latin typeface="Times New Roman" panose="02020603050405020304" pitchFamily="18" charset="0"/>
              <a:cs typeface="Times New Roman" panose="02020603050405020304" pitchFamily="18" charset="0"/>
            </a:endParaRP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endParaRPr lang="en-IN" sz="2400" b="1" dirty="0">
              <a:latin typeface="Times New Roman" panose="02020603050405020304" pitchFamily="18" charset="0"/>
              <a:cs typeface="Times New Roman" panose="02020603050405020304" pitchFamily="18" charset="0"/>
            </a:endParaRPr>
          </a:p>
          <a:p>
            <a:pPr marL="0" indent="0" algn="ctr">
              <a:buNone/>
            </a:pPr>
            <a:r>
              <a:rPr lang="en-IN" sz="2400" b="1" dirty="0">
                <a:latin typeface="Times New Roman" panose="02020603050405020304" pitchFamily="18" charset="0"/>
                <a:cs typeface="Times New Roman" panose="02020603050405020304" pitchFamily="18" charset="0"/>
              </a:rPr>
              <a:t>Rainfall-Runoff Modelling Using Artificial Neural Network-a Case Study of Purna Sub-catchment of Upper Tapi Basin, India</a:t>
            </a:r>
          </a:p>
          <a:p>
            <a:pPr marL="0" indent="0" algn="ctr">
              <a:buNone/>
            </a:pPr>
            <a:r>
              <a:rPr lang="en-IN" sz="1400" b="1" dirty="0">
                <a:latin typeface="Times New Roman" panose="02020603050405020304" pitchFamily="18" charset="0"/>
                <a:cs typeface="Times New Roman" panose="02020603050405020304" pitchFamily="18" charset="0"/>
              </a:rPr>
              <a:t>Usman Mohseni1, Sai Bargav Muskula2</a:t>
            </a:r>
          </a:p>
          <a:p>
            <a:pPr marL="0" indent="0" algn="ctr">
              <a:buNone/>
            </a:pPr>
            <a:r>
              <a:rPr lang="en-IN" sz="1400" b="1" dirty="0">
                <a:latin typeface="Times New Roman" panose="02020603050405020304" pitchFamily="18" charset="0"/>
                <a:cs typeface="Times New Roman" panose="02020603050405020304" pitchFamily="18" charset="0"/>
              </a:rPr>
              <a:t>1,2Research Scholar, Department of Civil Engineering, IIT Roorkee, Roorkee, INDIA</a:t>
            </a:r>
            <a:endParaRPr lang="en-IN" sz="2400" dirty="0"/>
          </a:p>
        </p:txBody>
      </p:sp>
      <p:pic>
        <p:nvPicPr>
          <p:cNvPr id="8" name="Picture 7">
            <a:extLst>
              <a:ext uri="{FF2B5EF4-FFF2-40B4-BE49-F238E27FC236}">
                <a16:creationId xmlns:a16="http://schemas.microsoft.com/office/drawing/2014/main" id="{3A60027F-B090-4B9F-939E-422B346E62C0}"/>
              </a:ext>
            </a:extLst>
          </p:cNvPr>
          <p:cNvPicPr>
            <a:picLocks noChangeAspect="1"/>
          </p:cNvPicPr>
          <p:nvPr/>
        </p:nvPicPr>
        <p:blipFill>
          <a:blip r:embed="rId3"/>
          <a:stretch>
            <a:fillRect/>
          </a:stretch>
        </p:blipFill>
        <p:spPr>
          <a:xfrm>
            <a:off x="220575" y="4864767"/>
            <a:ext cx="1406127" cy="1406127"/>
          </a:xfrm>
          <a:prstGeom prst="rect">
            <a:avLst/>
          </a:prstGeom>
        </p:spPr>
      </p:pic>
    </p:spTree>
    <p:extLst>
      <p:ext uri="{BB962C8B-B14F-4D97-AF65-F5344CB8AC3E}">
        <p14:creationId xmlns:p14="http://schemas.microsoft.com/office/powerpoint/2010/main" val="4049902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6D6D8-58E5-40DB-B959-AE95B0A6E0BF}"/>
              </a:ext>
            </a:extLst>
          </p:cNvPr>
          <p:cNvSpPr>
            <a:spLocks noGrp="1"/>
          </p:cNvSpPr>
          <p:nvPr>
            <p:ph idx="1"/>
          </p:nvPr>
        </p:nvSpPr>
        <p:spPr>
          <a:xfrm>
            <a:off x="838200" y="1086679"/>
            <a:ext cx="10515600" cy="5579164"/>
          </a:xfrm>
        </p:spPr>
        <p:txBody>
          <a:bodyPr>
            <a:normAutofit fontScale="25000" lnSpcReduction="20000"/>
          </a:bodyPr>
          <a:lstStyle/>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Data Collection</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Neural Fitting App</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Data Selection:</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Validation and Test:</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Network Architecture:</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Select Algorithm:</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Train Network:</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Retrain:</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Output:</a:t>
            </a:r>
            <a:r>
              <a:rPr lang="en-IN" sz="7200" dirty="0">
                <a:latin typeface="Times New Roman" panose="02020603050405020304" pitchFamily="18" charset="0"/>
                <a:cs typeface="Times New Roman" panose="02020603050405020304" pitchFamily="18" charset="0"/>
              </a:rPr>
              <a:t> </a:t>
            </a:r>
          </a:p>
          <a:p>
            <a:pPr marL="0" indent="0">
              <a:lnSpc>
                <a:spcPct val="170000"/>
              </a:lnSpc>
              <a:buNone/>
            </a:pPr>
            <a:r>
              <a:rPr lang="en-IN" sz="5600" dirty="0">
                <a:latin typeface="Times New Roman" panose="02020603050405020304" pitchFamily="18" charset="0"/>
                <a:cs typeface="Times New Roman" panose="02020603050405020304" pitchFamily="18" charset="0"/>
              </a:rPr>
              <a:t>                                                                                                                      </a:t>
            </a:r>
            <a:r>
              <a:rPr lang="en-IN" sz="5600" b="1" dirty="0">
                <a:latin typeface="Times New Roman" panose="02020603050405020304" pitchFamily="18" charset="0"/>
                <a:cs typeface="Times New Roman" panose="02020603050405020304" pitchFamily="18" charset="0"/>
              </a:rPr>
              <a:t>Figure 3. </a:t>
            </a:r>
            <a:r>
              <a:rPr lang="en-IN" sz="5600" dirty="0">
                <a:latin typeface="Times New Roman" panose="02020603050405020304" pitchFamily="18" charset="0"/>
                <a:cs typeface="Times New Roman" panose="02020603050405020304" pitchFamily="18" charset="0"/>
              </a:rPr>
              <a:t>Flow chart of nnstart </a:t>
            </a:r>
            <a:endParaRPr lang="en-US" sz="5600" dirty="0">
              <a:latin typeface="Times New Roman" panose="02020603050405020304" pitchFamily="18" charset="0"/>
              <a:cs typeface="Times New Roman" panose="02020603050405020304" pitchFamily="18" charset="0"/>
            </a:endParaRPr>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pPr marL="0" indent="0">
              <a:buNone/>
            </a:pPr>
            <a:r>
              <a:rPr lang="en-US" sz="1400" dirty="0">
                <a:latin typeface="Times New Roman" panose="02020603050405020304" pitchFamily="18" charset="0"/>
                <a:cs typeface="Times New Roman" panose="02020603050405020304" pitchFamily="18" charset="0"/>
              </a:rPr>
              <a:t>                                                                                     </a:t>
            </a:r>
          </a:p>
          <a:p>
            <a:pPr marL="0" indent="0">
              <a:buNone/>
            </a:pPr>
            <a:endParaRPr lang="en-US" sz="1400" dirty="0">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                                                                                                                          Fig 3 Flow chart of nnstart</a:t>
            </a:r>
            <a:endParaRPr lang="en-IN" sz="14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D542FA0-69BF-44F6-BFF1-B436F90FBD29}"/>
              </a:ext>
            </a:extLst>
          </p:cNvPr>
          <p:cNvPicPr/>
          <p:nvPr/>
        </p:nvPicPr>
        <p:blipFill rotWithShape="1">
          <a:blip r:embed="rId2" cstate="print">
            <a:extLst>
              <a:ext uri="{28A0092B-C50C-407E-A947-70E740481C1C}">
                <a14:useLocalDpi xmlns:a14="http://schemas.microsoft.com/office/drawing/2010/main" val="0"/>
              </a:ext>
            </a:extLst>
          </a:blip>
          <a:srcRect l="13836" t="12694" r="15240" b="27916"/>
          <a:stretch/>
        </p:blipFill>
        <p:spPr bwMode="auto">
          <a:xfrm>
            <a:off x="4412975" y="1424608"/>
            <a:ext cx="5963478" cy="45852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217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88F41-3D3F-4174-A2EA-603E9FFB450B}"/>
              </a:ext>
            </a:extLst>
          </p:cNvPr>
          <p:cNvSpPr>
            <a:spLocks noGrp="1"/>
          </p:cNvSpPr>
          <p:nvPr>
            <p:ph type="title"/>
          </p:nvPr>
        </p:nvSpPr>
        <p:spPr>
          <a:xfrm>
            <a:off x="838200" y="365125"/>
            <a:ext cx="10515600" cy="748058"/>
          </a:xfrm>
        </p:spPr>
        <p:txBody>
          <a:bodyPr>
            <a:normAutofit/>
          </a:bodyPr>
          <a:lstStyle/>
          <a:p>
            <a:r>
              <a:rPr lang="en-US" sz="3600" dirty="0">
                <a:latin typeface="Rockwell Condensed" panose="02060603050405020104" pitchFamily="18" charset="0"/>
                <a:cs typeface="Times New Roman" panose="02020603050405020304" pitchFamily="18" charset="0"/>
              </a:rPr>
              <a:t>MODEL DEVELOPMENT</a:t>
            </a:r>
            <a:endParaRPr lang="en-IN" sz="3600" dirty="0">
              <a:latin typeface="Rockwell Condensed" panose="020606030504050201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4F658C87-56A3-4383-815D-73AC5544EC9A}"/>
              </a:ext>
            </a:extLst>
          </p:cNvPr>
          <p:cNvSpPr>
            <a:spLocks noGrp="1"/>
          </p:cNvSpPr>
          <p:nvPr>
            <p:ph idx="1"/>
          </p:nvPr>
        </p:nvSpPr>
        <p:spPr>
          <a:xfrm>
            <a:off x="838200" y="927652"/>
            <a:ext cx="10515600" cy="5804452"/>
          </a:xfrm>
        </p:spPr>
        <p:txBody>
          <a:bodyPr>
            <a:normAutofit/>
          </a:bodyPr>
          <a:lstStyle/>
          <a:p>
            <a:pPr marL="0" indent="0">
              <a:buNone/>
            </a:pPr>
            <a:endParaRPr lang="en-IN" dirty="0"/>
          </a:p>
          <a:p>
            <a:pPr>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The ANN contains three layers such as an input layer, a hidden layer and an output layer.</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lnSpc>
                <a:spcPct val="150000"/>
              </a:lnSpc>
              <a:buNone/>
            </a:pPr>
            <a:r>
              <a:rPr lang="en-IN" sz="1400" dirty="0">
                <a:latin typeface="Times New Roman" panose="02020603050405020304" pitchFamily="18" charset="0"/>
                <a:cs typeface="Times New Roman" panose="02020603050405020304" pitchFamily="18" charset="0"/>
              </a:rPr>
              <a:t>                                                                                         </a:t>
            </a:r>
            <a:r>
              <a:rPr lang="en-IN" sz="1400" b="1" dirty="0">
                <a:latin typeface="Times New Roman" panose="02020603050405020304" pitchFamily="18" charset="0"/>
                <a:cs typeface="Times New Roman" panose="02020603050405020304" pitchFamily="18" charset="0"/>
              </a:rPr>
              <a:t>Figure 4. </a:t>
            </a:r>
            <a:r>
              <a:rPr lang="en-IN" sz="1400" dirty="0">
                <a:latin typeface="Times New Roman" panose="02020603050405020304" pitchFamily="18" charset="0"/>
                <a:cs typeface="Times New Roman" panose="02020603050405020304" pitchFamily="18" charset="0"/>
              </a:rPr>
              <a:t>ANN Model</a:t>
            </a:r>
          </a:p>
          <a:p>
            <a:endParaRPr lang="en-IN" dirty="0"/>
          </a:p>
        </p:txBody>
      </p:sp>
      <p:pic>
        <p:nvPicPr>
          <p:cNvPr id="7" name="Picture 6">
            <a:extLst>
              <a:ext uri="{FF2B5EF4-FFF2-40B4-BE49-F238E27FC236}">
                <a16:creationId xmlns:a16="http://schemas.microsoft.com/office/drawing/2014/main" id="{54EBF96F-D1C5-4E79-B90B-73A9E7B52AC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48730" y="1868557"/>
            <a:ext cx="5332661" cy="3313042"/>
          </a:xfrm>
          <a:prstGeom prst="rect">
            <a:avLst/>
          </a:prstGeom>
          <a:ln w="19050">
            <a:solidFill>
              <a:schemeClr val="tx1"/>
            </a:solidFill>
          </a:ln>
        </p:spPr>
      </p:pic>
    </p:spTree>
    <p:extLst>
      <p:ext uri="{BB962C8B-B14F-4D97-AF65-F5344CB8AC3E}">
        <p14:creationId xmlns:p14="http://schemas.microsoft.com/office/powerpoint/2010/main" val="1092517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D78636-CBA0-4E6B-A938-9D3B2C74A72E}"/>
              </a:ext>
            </a:extLst>
          </p:cNvPr>
          <p:cNvSpPr>
            <a:spLocks noGrp="1"/>
          </p:cNvSpPr>
          <p:nvPr>
            <p:ph type="title"/>
          </p:nvPr>
        </p:nvSpPr>
        <p:spPr>
          <a:xfrm>
            <a:off x="3147391" y="602973"/>
            <a:ext cx="8610600" cy="629479"/>
          </a:xfrm>
        </p:spPr>
        <p:txBody>
          <a:bodyPr>
            <a:normAutofit fontScale="90000"/>
          </a:bodyPr>
          <a:lstStyle/>
          <a:p>
            <a:br>
              <a:rPr lang="en-IN" dirty="0">
                <a:latin typeface="Rockwell Condensed" panose="02060603050405020104" pitchFamily="18" charset="0"/>
                <a:cs typeface="Times New Roman" panose="02020603050405020304" pitchFamily="18" charset="0"/>
              </a:rPr>
            </a:br>
            <a:r>
              <a:rPr lang="en-IN" dirty="0">
                <a:latin typeface="Rockwell Condensed" panose="02060603050405020104" pitchFamily="18" charset="0"/>
                <a:cs typeface="Times New Roman" panose="02020603050405020304" pitchFamily="18" charset="0"/>
              </a:rPr>
              <a:t>MODEL USING NNTOOL</a:t>
            </a:r>
            <a:br>
              <a:rPr lang="en-IN" dirty="0">
                <a:latin typeface="Rockwell Condensed" panose="02060603050405020104" pitchFamily="18" charset="0"/>
                <a:cs typeface="Times New Roman" panose="02020603050405020304" pitchFamily="18" charset="0"/>
              </a:rPr>
            </a:br>
            <a:endParaRPr lang="en-IN" dirty="0">
              <a:latin typeface="Rockwell Condensed" panose="02060603050405020104" pitchFamily="18" charset="0"/>
            </a:endParaRPr>
          </a:p>
        </p:txBody>
      </p:sp>
      <p:sp>
        <p:nvSpPr>
          <p:cNvPr id="3" name="Content Placeholder 2">
            <a:extLst>
              <a:ext uri="{FF2B5EF4-FFF2-40B4-BE49-F238E27FC236}">
                <a16:creationId xmlns:a16="http://schemas.microsoft.com/office/drawing/2014/main" id="{C0915479-D67C-4EF9-9C52-984918BFA919}"/>
              </a:ext>
            </a:extLst>
          </p:cNvPr>
          <p:cNvSpPr>
            <a:spLocks noGrp="1"/>
          </p:cNvSpPr>
          <p:nvPr>
            <p:ph idx="1"/>
          </p:nvPr>
        </p:nvSpPr>
        <p:spPr>
          <a:xfrm>
            <a:off x="685800" y="1444488"/>
            <a:ext cx="10820400" cy="5413512"/>
          </a:xfrm>
        </p:spPr>
        <p:txBody>
          <a:bodyPr>
            <a:normAutofit/>
          </a:bodyPr>
          <a:lstStyle/>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Two different models were developed, i.e., Feed Forward Back Propagation Neural Network (FFBPNN) Cascade Forward Back Propagation neural network (CFBPNN) with three different architecture (6-2-1, 6-3-1 and 6-4-1) using several combinations of transfer functions i.e. (transig, logsig and purelin) along with two sets of neurons 10 and 20 and then compared their capability for estimation of flow for the period 1981-2016. </a:t>
            </a:r>
          </a:p>
          <a:p>
            <a:pPr algn="just">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(FFBPNN): </a:t>
            </a:r>
            <a:r>
              <a:rPr lang="en-IN" sz="1800" dirty="0">
                <a:latin typeface="Times New Roman" panose="02020603050405020304" pitchFamily="18" charset="0"/>
                <a:cs typeface="Times New Roman" panose="02020603050405020304" pitchFamily="18" charset="0"/>
              </a:rPr>
              <a:t>FFBPNN as the training method is a popular training technique that is commonly used to model hydrologic problems. </a:t>
            </a:r>
          </a:p>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Figure 5 depicts the structure of the FFBPNN.</a:t>
            </a:r>
          </a:p>
          <a:p>
            <a:pPr algn="just"/>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pPr marL="0" indent="0">
              <a:buNone/>
            </a:pPr>
            <a:r>
              <a:rPr lang="en-IN" sz="1400" dirty="0">
                <a:latin typeface="Times New Roman" panose="02020603050405020304" pitchFamily="18" charset="0"/>
                <a:cs typeface="Times New Roman" panose="02020603050405020304" pitchFamily="18" charset="0"/>
              </a:rPr>
              <a:t>                                                                                </a:t>
            </a:r>
            <a:r>
              <a:rPr lang="en-IN" sz="1400" b="1" dirty="0">
                <a:latin typeface="Times New Roman" panose="02020603050405020304" pitchFamily="18" charset="0"/>
                <a:cs typeface="Times New Roman" panose="02020603050405020304" pitchFamily="18" charset="0"/>
              </a:rPr>
              <a:t>Figure 5. </a:t>
            </a:r>
            <a:r>
              <a:rPr lang="en-IN" sz="1400" dirty="0">
                <a:latin typeface="Times New Roman" panose="02020603050405020304" pitchFamily="18" charset="0"/>
                <a:cs typeface="Times New Roman" panose="02020603050405020304" pitchFamily="18" charset="0"/>
              </a:rPr>
              <a:t>FFBPNN 3 Layer Model.</a:t>
            </a:r>
          </a:p>
          <a:p>
            <a:endParaRPr lang="en-IN" sz="1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1D7689E-14EE-44DD-ABEA-AFA9C94559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352800" y="3604591"/>
            <a:ext cx="4903305" cy="2928730"/>
          </a:xfrm>
          <a:prstGeom prst="rect">
            <a:avLst/>
          </a:prstGeom>
          <a:ln w="19050">
            <a:solidFill>
              <a:schemeClr val="tx1"/>
            </a:solidFill>
          </a:ln>
        </p:spPr>
      </p:pic>
    </p:spTree>
    <p:extLst>
      <p:ext uri="{BB962C8B-B14F-4D97-AF65-F5344CB8AC3E}">
        <p14:creationId xmlns:p14="http://schemas.microsoft.com/office/powerpoint/2010/main" val="421628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A53EA-73D7-4CA3-8430-86F57EE72278}"/>
              </a:ext>
            </a:extLst>
          </p:cNvPr>
          <p:cNvSpPr>
            <a:spLocks noGrp="1"/>
          </p:cNvSpPr>
          <p:nvPr>
            <p:ph idx="1"/>
          </p:nvPr>
        </p:nvSpPr>
        <p:spPr>
          <a:xfrm>
            <a:off x="838200" y="980660"/>
            <a:ext cx="10515600" cy="5731565"/>
          </a:xfrm>
        </p:spPr>
        <p:txBody>
          <a:bodyPr>
            <a:normAutofit/>
          </a:bodyPr>
          <a:lstStyle/>
          <a:p>
            <a:pPr>
              <a:buFont typeface="Wingdings" panose="05000000000000000000" pitchFamily="2" charset="2"/>
              <a:buChar char="q"/>
            </a:pPr>
            <a:r>
              <a:rPr lang="en-IN" sz="1800" dirty="0">
                <a:latin typeface="Times New Roman" panose="02020603050405020304" pitchFamily="18" charset="0"/>
                <a:cs typeface="Times New Roman" panose="02020603050405020304" pitchFamily="18" charset="0"/>
              </a:rPr>
              <a:t> (</a:t>
            </a:r>
            <a:r>
              <a:rPr lang="en-IN" sz="1800" b="1" dirty="0">
                <a:latin typeface="Times New Roman" panose="02020603050405020304" pitchFamily="18" charset="0"/>
                <a:cs typeface="Times New Roman" panose="02020603050405020304" pitchFamily="18" charset="0"/>
              </a:rPr>
              <a:t>CFBPNN):</a:t>
            </a:r>
          </a:p>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Cascade Forward neural networks are similar to FFNNs, except they have a weighted link from the input to each layer, which is then connected to subsequent layers. </a:t>
            </a:r>
          </a:p>
          <a:p>
            <a:pPr algn="just"/>
            <a:r>
              <a:rPr lang="en-IN" sz="1800" dirty="0">
                <a:latin typeface="Times New Roman" panose="02020603050405020304" pitchFamily="18" charset="0"/>
                <a:cs typeface="Times New Roman" panose="02020603050405020304" pitchFamily="18" charset="0"/>
              </a:rPr>
              <a:t>In CFBPNN, neurons in one layer are responsible for computing and updating the weights of all layers in front of them.</a:t>
            </a:r>
          </a:p>
          <a:p>
            <a:pPr algn="just"/>
            <a:r>
              <a:rPr lang="en-IN" sz="1800" dirty="0">
                <a:latin typeface="Times New Roman" panose="02020603050405020304" pitchFamily="18" charset="0"/>
                <a:cs typeface="Times New Roman" panose="02020603050405020304" pitchFamily="18" charset="0"/>
              </a:rPr>
              <a:t>This model is similar to FFBPNN, except it uses the back propagation algorithm to adjust the weights.</a:t>
            </a:r>
          </a:p>
          <a:p>
            <a:pPr algn="just"/>
            <a:endParaRPr lang="en-IN" dirty="0"/>
          </a:p>
          <a:p>
            <a:endParaRPr lang="en-IN" dirty="0"/>
          </a:p>
          <a:p>
            <a:endParaRPr lang="en-IN" dirty="0"/>
          </a:p>
          <a:p>
            <a:endParaRPr lang="en-IN" dirty="0"/>
          </a:p>
          <a:p>
            <a:endParaRPr lang="en-IN" dirty="0"/>
          </a:p>
          <a:p>
            <a:pPr marL="0" indent="0">
              <a:buNone/>
            </a:pPr>
            <a:r>
              <a:rPr lang="en-IN" sz="1400" dirty="0">
                <a:latin typeface="Times New Roman" panose="02020603050405020304" pitchFamily="18" charset="0"/>
                <a:cs typeface="Times New Roman" panose="02020603050405020304" pitchFamily="18" charset="0"/>
              </a:rPr>
              <a:t>                  </a:t>
            </a:r>
          </a:p>
          <a:p>
            <a:pPr marL="0" indent="0">
              <a:buNone/>
            </a:pPr>
            <a:endParaRPr lang="en-IN" sz="1400" dirty="0">
              <a:latin typeface="Times New Roman" panose="02020603050405020304" pitchFamily="18" charset="0"/>
              <a:cs typeface="Times New Roman" panose="02020603050405020304" pitchFamily="18" charset="0"/>
            </a:endParaRPr>
          </a:p>
          <a:p>
            <a:pPr marL="0" indent="0">
              <a:buNone/>
            </a:pPr>
            <a:endParaRPr lang="en-IN" sz="1400" dirty="0">
              <a:latin typeface="Times New Roman" panose="02020603050405020304" pitchFamily="18" charset="0"/>
              <a:cs typeface="Times New Roman" panose="02020603050405020304" pitchFamily="18" charset="0"/>
            </a:endParaRPr>
          </a:p>
          <a:p>
            <a:pPr marL="0" indent="0" algn="ctr">
              <a:buNone/>
            </a:pPr>
            <a:endParaRPr lang="en-IN" sz="1400" b="1" dirty="0">
              <a:latin typeface="Times New Roman" panose="02020603050405020304" pitchFamily="18" charset="0"/>
              <a:cs typeface="Times New Roman" panose="02020603050405020304" pitchFamily="18" charset="0"/>
            </a:endParaRPr>
          </a:p>
          <a:p>
            <a:pPr marL="0" indent="0" algn="ctr">
              <a:buNone/>
            </a:pPr>
            <a:r>
              <a:rPr lang="en-IN" sz="1400" b="1" dirty="0">
                <a:latin typeface="Times New Roman" panose="02020603050405020304" pitchFamily="18" charset="0"/>
                <a:cs typeface="Times New Roman" panose="02020603050405020304" pitchFamily="18" charset="0"/>
              </a:rPr>
              <a:t>Figure 6. </a:t>
            </a:r>
            <a:r>
              <a:rPr lang="en-IN" sz="1400" dirty="0">
                <a:latin typeface="Times New Roman" panose="02020603050405020304" pitchFamily="18" charset="0"/>
                <a:cs typeface="Times New Roman" panose="02020603050405020304" pitchFamily="18" charset="0"/>
              </a:rPr>
              <a:t>CFBPNN 3 Layer Model.</a:t>
            </a:r>
          </a:p>
          <a:p>
            <a:endParaRPr lang="en-IN" dirty="0"/>
          </a:p>
        </p:txBody>
      </p:sp>
      <p:pic>
        <p:nvPicPr>
          <p:cNvPr id="4" name="Picture 3">
            <a:extLst>
              <a:ext uri="{FF2B5EF4-FFF2-40B4-BE49-F238E27FC236}">
                <a16:creationId xmlns:a16="http://schemas.microsoft.com/office/drawing/2014/main" id="{AE98AFE8-735D-4A45-A31C-A12EDC16FDB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458817" y="3114261"/>
            <a:ext cx="5141844" cy="3193774"/>
          </a:xfrm>
          <a:prstGeom prst="rect">
            <a:avLst/>
          </a:prstGeom>
          <a:ln w="19050">
            <a:solidFill>
              <a:schemeClr val="tx1"/>
            </a:solidFill>
          </a:ln>
        </p:spPr>
      </p:pic>
    </p:spTree>
    <p:extLst>
      <p:ext uri="{BB962C8B-B14F-4D97-AF65-F5344CB8AC3E}">
        <p14:creationId xmlns:p14="http://schemas.microsoft.com/office/powerpoint/2010/main" val="3354485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FC7D-268B-4DEF-9532-466897396F57}"/>
              </a:ext>
            </a:extLst>
          </p:cNvPr>
          <p:cNvSpPr>
            <a:spLocks noGrp="1"/>
          </p:cNvSpPr>
          <p:nvPr>
            <p:ph type="title"/>
          </p:nvPr>
        </p:nvSpPr>
        <p:spPr>
          <a:xfrm>
            <a:off x="838200" y="365125"/>
            <a:ext cx="10515600" cy="695049"/>
          </a:xfrm>
        </p:spPr>
        <p:txBody>
          <a:bodyPr>
            <a:normAutofit/>
          </a:bodyPr>
          <a:lstStyle/>
          <a:p>
            <a:r>
              <a:rPr lang="en-US" sz="3600" dirty="0">
                <a:latin typeface="Rockwell Condensed" panose="02060603050405020104" pitchFamily="18" charset="0"/>
                <a:cs typeface="Times New Roman" panose="02020603050405020304" pitchFamily="18" charset="0"/>
              </a:rPr>
              <a:t>MODEL USING NNSTART</a:t>
            </a:r>
            <a:endParaRPr lang="en-IN" sz="3600" dirty="0">
              <a:latin typeface="Rockwell Condensed" panose="020606030504050201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67EAF6E-2338-4ADC-BD97-2FF994D48478}"/>
              </a:ext>
            </a:extLst>
          </p:cNvPr>
          <p:cNvSpPr>
            <a:spLocks noGrp="1"/>
          </p:cNvSpPr>
          <p:nvPr>
            <p:ph idx="1"/>
          </p:nvPr>
        </p:nvSpPr>
        <p:spPr>
          <a:xfrm>
            <a:off x="838200" y="1060174"/>
            <a:ext cx="10515600" cy="5645426"/>
          </a:xfrm>
        </p:spPr>
        <p:txBody>
          <a:bodyPr>
            <a:normAutofit/>
          </a:bodyPr>
          <a:lstStyle/>
          <a:p>
            <a:pPr>
              <a:buFont typeface="Wingdings" panose="05000000000000000000" pitchFamily="2" charset="2"/>
              <a:buChar char="§"/>
            </a:pPr>
            <a:endParaRPr lang="en-IN"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In this study, three different algorithms namely Levenberg Marquardt (trainlm), Bayesian Regularization (trainbr) and Scaled Conjugate Gradient (trainscg) were used for model development.</a:t>
            </a:r>
          </a:p>
          <a:p>
            <a:pPr>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Three different models were developed based on the algorithms used. Each model was developed for 36 samples (1981-2016).</a:t>
            </a:r>
          </a:p>
          <a:p>
            <a:pPr>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70% of the 36 samples are used for training, 15% for validation, and 15% for testing.</a:t>
            </a:r>
          </a:p>
          <a:p>
            <a:pPr>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The number of Neurons adopted by each model were 10,20,30,40,50 and 60 for better performance of the network during training. Finally, all the models were compared based on different model performance evaluation criteria and demonstrated the best model.</a:t>
            </a:r>
          </a:p>
          <a:p>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7206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0535A-9638-4933-AB17-AF27BF30C86B}"/>
              </a:ext>
            </a:extLst>
          </p:cNvPr>
          <p:cNvSpPr>
            <a:spLocks noGrp="1"/>
          </p:cNvSpPr>
          <p:nvPr>
            <p:ph type="title"/>
          </p:nvPr>
        </p:nvSpPr>
        <p:spPr>
          <a:xfrm>
            <a:off x="838200" y="155717"/>
            <a:ext cx="10515600" cy="732179"/>
          </a:xfrm>
        </p:spPr>
        <p:txBody>
          <a:bodyPr>
            <a:normAutofit/>
          </a:bodyPr>
          <a:lstStyle/>
          <a:p>
            <a:r>
              <a:rPr lang="en-US" sz="3600" dirty="0">
                <a:latin typeface="Rockwell Condensed" panose="02060603050405020104" pitchFamily="18" charset="0"/>
                <a:cs typeface="Times New Roman" panose="02020603050405020304" pitchFamily="18" charset="0"/>
              </a:rPr>
              <a:t>ALGORITHMS USED</a:t>
            </a:r>
            <a:endParaRPr lang="en-IN" sz="3600" dirty="0">
              <a:latin typeface="Rockwell Condensed" panose="020606030504050201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2533D4-E60F-4371-8589-EB519513B129}"/>
              </a:ext>
            </a:extLst>
          </p:cNvPr>
          <p:cNvSpPr>
            <a:spLocks noGrp="1"/>
          </p:cNvSpPr>
          <p:nvPr>
            <p:ph idx="1"/>
          </p:nvPr>
        </p:nvSpPr>
        <p:spPr>
          <a:xfrm>
            <a:off x="689113" y="887896"/>
            <a:ext cx="11383617" cy="5870713"/>
          </a:xfrm>
        </p:spPr>
        <p:txBody>
          <a:bodyPr>
            <a:normAutofit fontScale="47500" lnSpcReduction="20000"/>
          </a:bodyPr>
          <a:lstStyle/>
          <a:p>
            <a:pPr>
              <a:buFont typeface="Wingdings" panose="05000000000000000000" pitchFamily="2" charset="2"/>
              <a:buChar char="§"/>
            </a:pPr>
            <a:r>
              <a:rPr lang="en-IN" sz="3800" b="1" dirty="0">
                <a:latin typeface="Times New Roman" panose="02020603050405020304" pitchFamily="18" charset="0"/>
                <a:cs typeface="Times New Roman" panose="02020603050405020304" pitchFamily="18" charset="0"/>
              </a:rPr>
              <a:t>Levenberg Marquardt: </a:t>
            </a:r>
            <a:r>
              <a:rPr lang="en-IN" sz="3800" dirty="0">
                <a:latin typeface="Times New Roman" panose="02020603050405020304" pitchFamily="18" charset="0"/>
                <a:cs typeface="Times New Roman" panose="02020603050405020304" pitchFamily="18" charset="0"/>
              </a:rPr>
              <a:t>This algorithm is quick but consumes more memory.</a:t>
            </a: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pPr marL="0" indent="0" algn="ctr">
              <a:buNone/>
            </a:pPr>
            <a:r>
              <a:rPr lang="en-IN" sz="2900" dirty="0">
                <a:latin typeface="Times New Roman" panose="02020603050405020304" pitchFamily="18" charset="0"/>
                <a:cs typeface="Times New Roman" panose="02020603050405020304" pitchFamily="18" charset="0"/>
              </a:rPr>
              <a:t>  </a:t>
            </a:r>
            <a:r>
              <a:rPr lang="en-IN" sz="2900" b="1" dirty="0">
                <a:latin typeface="Times New Roman" panose="02020603050405020304" pitchFamily="18" charset="0"/>
                <a:cs typeface="Times New Roman" panose="02020603050405020304" pitchFamily="18" charset="0"/>
              </a:rPr>
              <a:t>Figure 7. </a:t>
            </a:r>
            <a:r>
              <a:rPr lang="en-IN" sz="2900" dirty="0">
                <a:latin typeface="Times New Roman" panose="02020603050405020304" pitchFamily="18" charset="0"/>
                <a:cs typeface="Times New Roman" panose="02020603050405020304" pitchFamily="18" charset="0"/>
              </a:rPr>
              <a:t>The Architecture of Levenberg Marquardt algorithm.</a:t>
            </a:r>
          </a:p>
          <a:p>
            <a:pPr>
              <a:buFont typeface="Wingdings" panose="05000000000000000000" pitchFamily="2" charset="2"/>
              <a:buChar char="§"/>
            </a:pPr>
            <a:r>
              <a:rPr lang="en-IN" sz="3800" b="1" dirty="0">
                <a:latin typeface="Times New Roman" panose="02020603050405020304" pitchFamily="18" charset="0"/>
                <a:cs typeface="Times New Roman" panose="02020603050405020304" pitchFamily="18" charset="0"/>
              </a:rPr>
              <a:t>Bayesian Regularization: T</a:t>
            </a:r>
            <a:r>
              <a:rPr lang="en-IN" sz="3800" dirty="0">
                <a:latin typeface="Times New Roman" panose="02020603050405020304" pitchFamily="18" charset="0"/>
                <a:cs typeface="Times New Roman" panose="02020603050405020304" pitchFamily="18" charset="0"/>
              </a:rPr>
              <a:t>his algorithm takes longer, it can provide strong generalisation for complex, tiny, or noisy datasets.</a:t>
            </a:r>
          </a:p>
          <a:p>
            <a:endParaRPr lang="en-IN" sz="2900" dirty="0">
              <a:latin typeface="Times New Roman" panose="02020603050405020304" pitchFamily="18" charset="0"/>
              <a:cs typeface="Times New Roman" panose="02020603050405020304" pitchFamily="18" charset="0"/>
            </a:endParaRPr>
          </a:p>
          <a:p>
            <a:endParaRPr lang="en-IN" sz="1800" dirty="0">
              <a:latin typeface="Times New Roman" panose="02020603050405020304" pitchFamily="18" charset="0"/>
              <a:cs typeface="Times New Roman" panose="02020603050405020304" pitchFamily="18" charset="0"/>
            </a:endParaRPr>
          </a:p>
          <a:p>
            <a:endParaRPr lang="en-IN" sz="1800" b="1" dirty="0">
              <a:latin typeface="Times New Roman" panose="02020603050405020304" pitchFamily="18" charset="0"/>
              <a:cs typeface="Times New Roman" panose="02020603050405020304" pitchFamily="18" charset="0"/>
            </a:endParaRPr>
          </a:p>
          <a:p>
            <a:endParaRPr lang="en-IN" sz="1800" b="1"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p>
          <a:p>
            <a:pPr marL="0" indent="0" algn="ctr">
              <a:buNone/>
            </a:pPr>
            <a:r>
              <a:rPr lang="en-IN" sz="2900" dirty="0">
                <a:latin typeface="Times New Roman" panose="02020603050405020304" pitchFamily="18" charset="0"/>
                <a:cs typeface="Times New Roman" panose="02020603050405020304" pitchFamily="18" charset="0"/>
              </a:rPr>
              <a:t>    </a:t>
            </a:r>
            <a:r>
              <a:rPr lang="en-IN" sz="2900" b="1" dirty="0">
                <a:latin typeface="Times New Roman" panose="02020603050405020304" pitchFamily="18" charset="0"/>
                <a:cs typeface="Times New Roman" panose="02020603050405020304" pitchFamily="18" charset="0"/>
              </a:rPr>
              <a:t>Figure 8. </a:t>
            </a:r>
            <a:r>
              <a:rPr lang="en-IN" sz="2900" dirty="0">
                <a:latin typeface="Times New Roman" panose="02020603050405020304" pitchFamily="18" charset="0"/>
                <a:cs typeface="Times New Roman" panose="02020603050405020304" pitchFamily="18" charset="0"/>
              </a:rPr>
              <a:t>The architecture of Bayesian Regularization algorithm.  </a:t>
            </a:r>
          </a:p>
          <a:p>
            <a:pPr marL="0" indent="0">
              <a:buNone/>
            </a:pPr>
            <a:r>
              <a:rPr lang="en-IN" sz="2900" dirty="0">
                <a:latin typeface="Times New Roman" panose="02020603050405020304" pitchFamily="18" charset="0"/>
                <a:cs typeface="Times New Roman" panose="02020603050405020304" pitchFamily="18" charset="0"/>
              </a:rPr>
              <a:t>                                                        </a:t>
            </a:r>
            <a:endParaRPr lang="en-IN" sz="2900" b="1"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IN" sz="3800" b="1" dirty="0">
                <a:latin typeface="Times New Roman" panose="02020603050405020304" pitchFamily="18" charset="0"/>
                <a:cs typeface="Times New Roman" panose="02020603050405020304" pitchFamily="18" charset="0"/>
              </a:rPr>
              <a:t>Scaled Conjugate Gradient: </a:t>
            </a:r>
            <a:r>
              <a:rPr lang="en-IN" sz="3800" dirty="0">
                <a:latin typeface="Times New Roman" panose="02020603050405020304" pitchFamily="18" charset="0"/>
                <a:cs typeface="Times New Roman" panose="02020603050405020304" pitchFamily="18" charset="0"/>
              </a:rPr>
              <a:t>This algorithm uses less memory. </a:t>
            </a:r>
            <a:endParaRPr lang="en-IN" sz="3800" b="1" dirty="0">
              <a:latin typeface="Times New Roman" panose="02020603050405020304" pitchFamily="18" charset="0"/>
              <a:cs typeface="Times New Roman" panose="02020603050405020304" pitchFamily="18" charset="0"/>
            </a:endParaRPr>
          </a:p>
          <a:p>
            <a:endParaRPr lang="en-IN" dirty="0"/>
          </a:p>
          <a:p>
            <a:endParaRPr lang="en-IN" dirty="0"/>
          </a:p>
          <a:p>
            <a:endParaRPr lang="en-IN" dirty="0"/>
          </a:p>
          <a:p>
            <a:pPr marL="0" indent="0">
              <a:buNone/>
            </a:pPr>
            <a:r>
              <a:rPr lang="en-IN" sz="1400" dirty="0">
                <a:latin typeface="Times New Roman" panose="02020603050405020304" pitchFamily="18" charset="0"/>
                <a:cs typeface="Times New Roman" panose="02020603050405020304" pitchFamily="18" charset="0"/>
              </a:rPr>
              <a:t>                                              </a:t>
            </a:r>
          </a:p>
          <a:p>
            <a:pPr marL="0" indent="0">
              <a:buNone/>
            </a:pPr>
            <a:endParaRPr lang="en-IN" sz="1400" dirty="0">
              <a:latin typeface="Times New Roman" panose="02020603050405020304" pitchFamily="18" charset="0"/>
              <a:cs typeface="Times New Roman" panose="02020603050405020304" pitchFamily="18" charset="0"/>
            </a:endParaRPr>
          </a:p>
          <a:p>
            <a:pPr marL="0" indent="0">
              <a:buNone/>
            </a:pPr>
            <a:r>
              <a:rPr lang="en-IN" sz="2900" dirty="0">
                <a:latin typeface="Times New Roman" panose="02020603050405020304" pitchFamily="18" charset="0"/>
                <a:cs typeface="Times New Roman" panose="02020603050405020304" pitchFamily="18" charset="0"/>
              </a:rPr>
              <a:t>                                                                           </a:t>
            </a:r>
            <a:r>
              <a:rPr lang="en-IN" sz="2900" b="1" dirty="0">
                <a:latin typeface="Times New Roman" panose="02020603050405020304" pitchFamily="18" charset="0"/>
                <a:cs typeface="Times New Roman" panose="02020603050405020304" pitchFamily="18" charset="0"/>
              </a:rPr>
              <a:t>Figure 9. </a:t>
            </a:r>
            <a:r>
              <a:rPr lang="en-IN" sz="2900" dirty="0">
                <a:latin typeface="Times New Roman" panose="02020603050405020304" pitchFamily="18" charset="0"/>
                <a:cs typeface="Times New Roman" panose="02020603050405020304" pitchFamily="18" charset="0"/>
              </a:rPr>
              <a:t>The Architecture of Scaled Conjugate Gradient algorithm.</a:t>
            </a:r>
          </a:p>
        </p:txBody>
      </p:sp>
      <p:pic>
        <p:nvPicPr>
          <p:cNvPr id="4" name="Picture 3">
            <a:extLst>
              <a:ext uri="{FF2B5EF4-FFF2-40B4-BE49-F238E27FC236}">
                <a16:creationId xmlns:a16="http://schemas.microsoft.com/office/drawing/2014/main" id="{5813C429-E92A-42B2-A343-2F0DDE4AB4ED}"/>
              </a:ext>
            </a:extLst>
          </p:cNvPr>
          <p:cNvPicPr/>
          <p:nvPr/>
        </p:nvPicPr>
        <p:blipFill>
          <a:blip r:embed="rId2">
            <a:extLst>
              <a:ext uri="{28A0092B-C50C-407E-A947-70E740481C1C}">
                <a14:useLocalDpi xmlns:a14="http://schemas.microsoft.com/office/drawing/2010/main" val="0"/>
              </a:ext>
            </a:extLst>
          </a:blip>
          <a:stretch>
            <a:fillRect/>
          </a:stretch>
        </p:blipFill>
        <p:spPr>
          <a:xfrm>
            <a:off x="2707183" y="1186071"/>
            <a:ext cx="6953649" cy="1046921"/>
          </a:xfrm>
          <a:prstGeom prst="rect">
            <a:avLst/>
          </a:prstGeom>
          <a:ln w="19050">
            <a:solidFill>
              <a:schemeClr val="tx1"/>
            </a:solidFill>
          </a:ln>
        </p:spPr>
      </p:pic>
      <p:pic>
        <p:nvPicPr>
          <p:cNvPr id="5" name="Picture 4">
            <a:extLst>
              <a:ext uri="{FF2B5EF4-FFF2-40B4-BE49-F238E27FC236}">
                <a16:creationId xmlns:a16="http://schemas.microsoft.com/office/drawing/2014/main" id="{EAE5F0C2-05FD-45F4-AE88-BC19E8217047}"/>
              </a:ext>
            </a:extLst>
          </p:cNvPr>
          <p:cNvPicPr/>
          <p:nvPr/>
        </p:nvPicPr>
        <p:blipFill>
          <a:blip r:embed="rId3">
            <a:extLst>
              <a:ext uri="{28A0092B-C50C-407E-A947-70E740481C1C}">
                <a14:useLocalDpi xmlns:a14="http://schemas.microsoft.com/office/drawing/2010/main" val="0"/>
              </a:ext>
            </a:extLst>
          </a:blip>
          <a:stretch>
            <a:fillRect/>
          </a:stretch>
        </p:blipFill>
        <p:spPr>
          <a:xfrm>
            <a:off x="2707181" y="3154018"/>
            <a:ext cx="6953651" cy="1046921"/>
          </a:xfrm>
          <a:prstGeom prst="rect">
            <a:avLst/>
          </a:prstGeom>
          <a:ln w="19050">
            <a:solidFill>
              <a:schemeClr val="tx1"/>
            </a:solidFill>
          </a:ln>
        </p:spPr>
      </p:pic>
      <p:pic>
        <p:nvPicPr>
          <p:cNvPr id="6" name="Picture 5">
            <a:extLst>
              <a:ext uri="{FF2B5EF4-FFF2-40B4-BE49-F238E27FC236}">
                <a16:creationId xmlns:a16="http://schemas.microsoft.com/office/drawing/2014/main" id="{61675D07-5C31-42A1-AACD-A76F44A769B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707181" y="5231293"/>
            <a:ext cx="6953651" cy="934279"/>
          </a:xfrm>
          <a:prstGeom prst="rect">
            <a:avLst/>
          </a:prstGeom>
          <a:ln w="19050">
            <a:solidFill>
              <a:schemeClr val="tx1"/>
            </a:solidFill>
          </a:ln>
        </p:spPr>
      </p:pic>
    </p:spTree>
    <p:extLst>
      <p:ext uri="{BB962C8B-B14F-4D97-AF65-F5344CB8AC3E}">
        <p14:creationId xmlns:p14="http://schemas.microsoft.com/office/powerpoint/2010/main" val="382513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7A875-AFAE-4EDD-ACED-7FE075A011B4}"/>
              </a:ext>
            </a:extLst>
          </p:cNvPr>
          <p:cNvSpPr>
            <a:spLocks noGrp="1"/>
          </p:cNvSpPr>
          <p:nvPr>
            <p:ph type="title"/>
          </p:nvPr>
        </p:nvSpPr>
        <p:spPr>
          <a:xfrm>
            <a:off x="838200" y="278298"/>
            <a:ext cx="10744200" cy="715614"/>
          </a:xfrm>
        </p:spPr>
        <p:txBody>
          <a:bodyPr>
            <a:normAutofit fontScale="90000"/>
          </a:bodyPr>
          <a:lstStyle/>
          <a:p>
            <a:br>
              <a:rPr lang="en-IN" sz="3100"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t>
            </a:r>
            <a:r>
              <a:rPr lang="en-IN" dirty="0">
                <a:latin typeface="Rockwell Condensed" panose="02060603050405020104" pitchFamily="18" charset="0"/>
                <a:cs typeface="Times New Roman" panose="02020603050405020304" pitchFamily="18" charset="0"/>
              </a:rPr>
              <a:t>MODEL</a:t>
            </a:r>
            <a:r>
              <a:rPr lang="en-IN" b="1" dirty="0">
                <a:latin typeface="Rockwell Condensed" panose="02060603050405020104" pitchFamily="18" charset="0"/>
                <a:cs typeface="Times New Roman" panose="02020603050405020304" pitchFamily="18" charset="0"/>
              </a:rPr>
              <a:t> </a:t>
            </a:r>
            <a:r>
              <a:rPr lang="en-IN" dirty="0">
                <a:latin typeface="Rockwell Condensed" panose="02060603050405020104" pitchFamily="18" charset="0"/>
                <a:cs typeface="Times New Roman" panose="02020603050405020304" pitchFamily="18" charset="0"/>
              </a:rPr>
              <a:t>EVALUATION CRITERIA</a:t>
            </a:r>
            <a:br>
              <a:rPr lang="en-IN" sz="4900" dirty="0">
                <a:latin typeface="Rockwell Condensed" panose="02060603050405020104" pitchFamily="18" charset="0"/>
                <a:cs typeface="Times New Roman" panose="02020603050405020304" pitchFamily="18" charset="0"/>
              </a:rPr>
            </a:br>
            <a:endParaRPr lang="en-IN" dirty="0">
              <a:latin typeface="Rockwell Condensed" panose="02060603050405020104" pitchFamily="18" charset="0"/>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8C5C5AF-3BF7-492A-967E-E977DBC6FA23}"/>
                  </a:ext>
                </a:extLst>
              </p:cNvPr>
              <p:cNvSpPr>
                <a:spLocks noGrp="1"/>
              </p:cNvSpPr>
              <p:nvPr>
                <p:ph idx="1"/>
              </p:nvPr>
            </p:nvSpPr>
            <p:spPr>
              <a:xfrm>
                <a:off x="838199" y="993912"/>
                <a:ext cx="10744199" cy="5711687"/>
              </a:xfrm>
            </p:spPr>
            <p:txBody>
              <a:bodyPr>
                <a:normAutofit/>
              </a:bodyPr>
              <a:lstStyle/>
              <a:p>
                <a:pPr>
                  <a:buFont typeface="Wingdings" panose="05000000000000000000" pitchFamily="2" charset="2"/>
                  <a:buChar char="§"/>
                </a:pPr>
                <a:endParaRPr lang="en-IN"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The findings of the ANN model applied in this study were evaluated by means of:</a:t>
                </a:r>
              </a:p>
              <a:p>
                <a:pPr lvl="0">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Mean square error (MSE):</a:t>
                </a:r>
                <a14:m>
                  <m:oMath xmlns:m="http://schemas.openxmlformats.org/officeDocument/2006/math">
                    <m:r>
                      <a:rPr lang="en-IN" sz="1800" i="1">
                        <a:latin typeface="Cambria Math" panose="02040503050406030204" pitchFamily="18" charset="0"/>
                      </a:rPr>
                      <m:t>        </m:t>
                    </m:r>
                  </m:oMath>
                </a14:m>
                <a:endParaRPr lang="en-IN" sz="18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r>
                      <a:rPr lang="en-IN" sz="1800" b="1" i="1">
                        <a:latin typeface="Cambria Math" panose="02040503050406030204" pitchFamily="18" charset="0"/>
                      </a:rPr>
                      <m:t>                                    </m:t>
                    </m:r>
                    <m:r>
                      <a:rPr lang="en-US" sz="1800" b="0" i="1" smtClean="0">
                        <a:latin typeface="Cambria Math" panose="02040503050406030204" pitchFamily="18" charset="0"/>
                      </a:rPr>
                      <m:t>  </m:t>
                    </m:r>
                    <m:r>
                      <a:rPr lang="en-IN" sz="1800" i="1">
                        <a:latin typeface="Cambria Math" panose="02040503050406030204" pitchFamily="18" charset="0"/>
                      </a:rPr>
                      <m:t> </m:t>
                    </m:r>
                    <m:r>
                      <m:rPr>
                        <m:sty m:val="p"/>
                      </m:rPr>
                      <a:rPr lang="en-IN" sz="1800">
                        <a:latin typeface="Cambria Math" panose="02040503050406030204" pitchFamily="18" charset="0"/>
                      </a:rPr>
                      <m:t>MSE</m:t>
                    </m:r>
                    <m:r>
                      <a:rPr lang="en-IN" sz="1800" b="1" i="1">
                        <a:latin typeface="Cambria Math" panose="02040503050406030204" pitchFamily="18" charset="0"/>
                      </a:rPr>
                      <m:t>=  </m:t>
                    </m:r>
                    <m:f>
                      <m:fPr>
                        <m:ctrlPr>
                          <a:rPr lang="en-IN" sz="1800" b="1" i="1">
                            <a:latin typeface="Cambria Math" panose="02040503050406030204" pitchFamily="18" charset="0"/>
                          </a:rPr>
                        </m:ctrlPr>
                      </m:fPr>
                      <m:num>
                        <m:r>
                          <a:rPr lang="en-IN" sz="1800" b="1" i="1">
                            <a:latin typeface="Cambria Math" panose="02040503050406030204" pitchFamily="18" charset="0"/>
                          </a:rPr>
                          <m:t>𝟏</m:t>
                        </m:r>
                      </m:num>
                      <m:den>
                        <m:r>
                          <a:rPr lang="en-IN" sz="1800" b="1" i="1">
                            <a:latin typeface="Cambria Math" panose="02040503050406030204" pitchFamily="18" charset="0"/>
                          </a:rPr>
                          <m:t>𝒏</m:t>
                        </m:r>
                      </m:den>
                    </m:f>
                    <m:nary>
                      <m:naryPr>
                        <m:chr m:val="∑"/>
                        <m:limLoc m:val="undOvr"/>
                        <m:ctrlPr>
                          <a:rPr lang="en-IN" sz="1800" i="1">
                            <a:latin typeface="Cambria Math" panose="02040503050406030204" pitchFamily="18" charset="0"/>
                          </a:rPr>
                        </m:ctrlPr>
                      </m:naryPr>
                      <m:sub>
                        <m:r>
                          <a:rPr lang="en-IN" sz="1800" i="1">
                            <a:latin typeface="Cambria Math" panose="02040503050406030204" pitchFamily="18" charset="0"/>
                          </a:rPr>
                          <m:t>𝑖</m:t>
                        </m:r>
                        <m:r>
                          <a:rPr lang="en-IN" sz="1800" i="1">
                            <a:latin typeface="Cambria Math" panose="02040503050406030204" pitchFamily="18" charset="0"/>
                          </a:rPr>
                          <m:t>=1</m:t>
                        </m:r>
                      </m:sub>
                      <m:sup>
                        <m:r>
                          <a:rPr lang="en-IN" sz="1800" i="1">
                            <a:latin typeface="Cambria Math" panose="02040503050406030204" pitchFamily="18" charset="0"/>
                          </a:rPr>
                          <m:t>𝑛</m:t>
                        </m:r>
                      </m:sup>
                      <m:e>
                        <m:sSup>
                          <m:sSupPr>
                            <m:ctrlPr>
                              <a:rPr lang="en-IN" sz="1800" i="1">
                                <a:latin typeface="Cambria Math" panose="02040503050406030204" pitchFamily="18" charset="0"/>
                              </a:rPr>
                            </m:ctrlPr>
                          </m:sSupPr>
                          <m:e>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𝑄</m:t>
                                </m:r>
                              </m:e>
                              <m:sub>
                                <m:r>
                                  <a:rPr lang="en-IN" sz="1800" i="1">
                                    <a:latin typeface="Cambria Math" panose="02040503050406030204" pitchFamily="18" charset="0"/>
                                  </a:rPr>
                                  <m:t>𝑝</m:t>
                                </m:r>
                                <m:r>
                                  <a:rPr lang="en-IN" sz="1800" i="1">
                                    <a:latin typeface="Cambria Math" panose="02040503050406030204" pitchFamily="18" charset="0"/>
                                  </a:rPr>
                                  <m:t> </m:t>
                                </m:r>
                              </m:sub>
                            </m:sSub>
                            <m:r>
                              <a:rPr lang="en-IN" sz="1800" i="1">
                                <a:latin typeface="Cambria Math" panose="02040503050406030204" pitchFamily="18" charset="0"/>
                              </a:rPr>
                              <m:t>−</m:t>
                            </m:r>
                            <m:sSub>
                              <m:sSubPr>
                                <m:ctrlPr>
                                  <a:rPr lang="en-IN" sz="1800" i="1">
                                    <a:latin typeface="Cambria Math" panose="02040503050406030204" pitchFamily="18" charset="0"/>
                                  </a:rPr>
                                </m:ctrlPr>
                              </m:sSubPr>
                              <m:e>
                                <m:r>
                                  <a:rPr lang="en-IN" sz="1800" i="1">
                                    <a:latin typeface="Cambria Math" panose="02040503050406030204" pitchFamily="18" charset="0"/>
                                  </a:rPr>
                                  <m:t>𝑄</m:t>
                                </m:r>
                              </m:e>
                              <m:sub>
                                <m:r>
                                  <a:rPr lang="en-IN" sz="1800" i="1">
                                    <a:latin typeface="Cambria Math" panose="02040503050406030204" pitchFamily="18" charset="0"/>
                                  </a:rPr>
                                  <m:t>𝑜</m:t>
                                </m:r>
                              </m:sub>
                            </m:sSub>
                            <m:r>
                              <a:rPr lang="en-IN" sz="1800" i="1">
                                <a:latin typeface="Cambria Math" panose="02040503050406030204" pitchFamily="18" charset="0"/>
                              </a:rPr>
                              <m:t>)</m:t>
                            </m:r>
                          </m:e>
                          <m:sup>
                            <m:r>
                              <a:rPr lang="en-IN" sz="1800" i="1">
                                <a:latin typeface="Cambria Math" panose="02040503050406030204" pitchFamily="18" charset="0"/>
                              </a:rPr>
                              <m:t>2</m:t>
                            </m:r>
                          </m:sup>
                        </m:sSup>
                      </m:e>
                    </m:nary>
                  </m:oMath>
                </a14:m>
                <a:r>
                  <a:rPr lang="en-IN" sz="1800" b="1" dirty="0">
                    <a:latin typeface="Times New Roman" panose="02020603050405020304" pitchFamily="18" charset="0"/>
                    <a:cs typeface="Times New Roman" panose="02020603050405020304" pitchFamily="18" charset="0"/>
                  </a:rPr>
                  <a:t> </a:t>
                </a:r>
                <a:r>
                  <a:rPr lang="en-IN" sz="1800" dirty="0">
                    <a:latin typeface="Times New Roman" panose="02020603050405020304" pitchFamily="18" charset="0"/>
                    <a:cs typeface="Times New Roman" panose="02020603050405020304" pitchFamily="18" charset="0"/>
                  </a:rPr>
                  <a:t>   ……………………………………. (1)</a:t>
                </a:r>
              </a:p>
              <a:p>
                <a:pPr lvl="0">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Root mean square error (RMSE):</a:t>
                </a:r>
              </a:p>
              <a:p>
                <a:pPr marL="0" indent="0">
                  <a:buNone/>
                </a:pPr>
                <a:r>
                  <a:rPr lang="en-IN" sz="1800" dirty="0">
                    <a:latin typeface="Times New Roman" panose="02020603050405020304" pitchFamily="18" charset="0"/>
                    <a:cs typeface="Times New Roman" panose="02020603050405020304" pitchFamily="18" charset="0"/>
                  </a:rPr>
                  <a:t>                                 RMSE</a:t>
                </a:r>
                <a14:m>
                  <m:oMath xmlns:m="http://schemas.openxmlformats.org/officeDocument/2006/math">
                    <m:sSup>
                      <m:sSupPr>
                        <m:ctrlPr>
                          <a:rPr lang="en-IN" sz="1800" b="1" i="1">
                            <a:latin typeface="Cambria Math" panose="02040503050406030204" pitchFamily="18" charset="0"/>
                          </a:rPr>
                        </m:ctrlPr>
                      </m:sSupPr>
                      <m:e>
                        <m:r>
                          <a:rPr lang="en-IN" sz="1800" b="1">
                            <a:latin typeface="Cambria Math" panose="02040503050406030204" pitchFamily="18" charset="0"/>
                          </a:rPr>
                          <m:t>=</m:t>
                        </m:r>
                        <m:d>
                          <m:dPr>
                            <m:begChr m:val="["/>
                            <m:endChr m:val="]"/>
                            <m:ctrlPr>
                              <a:rPr lang="en-IN" sz="1800" b="1" i="1">
                                <a:latin typeface="Cambria Math" panose="02040503050406030204" pitchFamily="18" charset="0"/>
                              </a:rPr>
                            </m:ctrlPr>
                          </m:dPr>
                          <m:e>
                            <m:f>
                              <m:fPr>
                                <m:ctrlPr>
                                  <a:rPr lang="en-IN" sz="1800" b="1" i="1">
                                    <a:latin typeface="Cambria Math" panose="02040503050406030204" pitchFamily="18" charset="0"/>
                                  </a:rPr>
                                </m:ctrlPr>
                              </m:fPr>
                              <m:num>
                                <m:nary>
                                  <m:naryPr>
                                    <m:chr m:val="∑"/>
                                    <m:limLoc m:val="undOvr"/>
                                    <m:ctrlPr>
                                      <a:rPr lang="en-IN" sz="1800" b="1" i="1">
                                        <a:latin typeface="Cambria Math" panose="02040503050406030204" pitchFamily="18" charset="0"/>
                                      </a:rPr>
                                    </m:ctrlPr>
                                  </m:naryPr>
                                  <m:sub>
                                    <m:r>
                                      <a:rPr lang="en-IN" sz="1800" b="1" i="1">
                                        <a:latin typeface="Cambria Math" panose="02040503050406030204" pitchFamily="18" charset="0"/>
                                      </a:rPr>
                                      <m:t>𝒊</m:t>
                                    </m:r>
                                    <m:r>
                                      <a:rPr lang="en-IN" sz="1800" b="1" i="1">
                                        <a:latin typeface="Cambria Math" panose="02040503050406030204" pitchFamily="18" charset="0"/>
                                      </a:rPr>
                                      <m:t>=</m:t>
                                    </m:r>
                                    <m:r>
                                      <a:rPr lang="en-IN" sz="1800" b="1" i="1">
                                        <a:latin typeface="Cambria Math" panose="02040503050406030204" pitchFamily="18" charset="0"/>
                                      </a:rPr>
                                      <m:t>𝟏</m:t>
                                    </m:r>
                                  </m:sub>
                                  <m:sup>
                                    <m:r>
                                      <a:rPr lang="en-IN" sz="1800" b="1" i="1">
                                        <a:latin typeface="Cambria Math" panose="02040503050406030204" pitchFamily="18" charset="0"/>
                                      </a:rPr>
                                      <m:t>𝒏</m:t>
                                    </m:r>
                                  </m:sup>
                                  <m:e>
                                    <m:r>
                                      <a:rPr lang="en-IN" sz="1800" b="1" i="1">
                                        <a:latin typeface="Cambria Math" panose="02040503050406030204" pitchFamily="18" charset="0"/>
                                      </a:rPr>
                                      <m:t>(</m:t>
                                    </m:r>
                                    <m:sSup>
                                      <m:sSupPr>
                                        <m:ctrlPr>
                                          <a:rPr lang="en-IN" sz="1800" b="1" i="1">
                                            <a:latin typeface="Cambria Math" panose="02040503050406030204" pitchFamily="18" charset="0"/>
                                          </a:rPr>
                                        </m:ctrlPr>
                                      </m:sSupPr>
                                      <m:e>
                                        <m:r>
                                          <a:rPr lang="en-IN" sz="1800" b="1" i="1">
                                            <a:latin typeface="Cambria Math" panose="02040503050406030204" pitchFamily="18" charset="0"/>
                                          </a:rPr>
                                          <m:t>𝑸</m:t>
                                        </m:r>
                                        <m:d>
                                          <m:dPr>
                                            <m:ctrlPr>
                                              <a:rPr lang="en-IN" sz="1800" b="1" i="1">
                                                <a:latin typeface="Cambria Math" panose="02040503050406030204" pitchFamily="18" charset="0"/>
                                              </a:rPr>
                                            </m:ctrlPr>
                                          </m:dPr>
                                          <m:e>
                                            <m:r>
                                              <a:rPr lang="en-IN" sz="1800" b="1" i="1">
                                                <a:latin typeface="Cambria Math" panose="02040503050406030204" pitchFamily="18" charset="0"/>
                                              </a:rPr>
                                              <m:t>𝒊</m:t>
                                            </m:r>
                                          </m:e>
                                        </m:d>
                                        <m:r>
                                          <a:rPr lang="en-IN" sz="1800" b="1" i="1">
                                            <a:latin typeface="Cambria Math" panose="02040503050406030204" pitchFamily="18" charset="0"/>
                                          </a:rPr>
                                          <m:t>−</m:t>
                                        </m:r>
                                        <m:acc>
                                          <m:accPr>
                                            <m:chr m:val="̂"/>
                                            <m:ctrlPr>
                                              <a:rPr lang="en-IN" sz="1800" b="1" i="1">
                                                <a:latin typeface="Cambria Math" panose="02040503050406030204" pitchFamily="18" charset="0"/>
                                              </a:rPr>
                                            </m:ctrlPr>
                                          </m:accPr>
                                          <m:e>
                                            <m:r>
                                              <a:rPr lang="en-IN" sz="1800" b="1" i="1">
                                                <a:latin typeface="Cambria Math" panose="02040503050406030204" pitchFamily="18" charset="0"/>
                                              </a:rPr>
                                              <m:t>𝑸</m:t>
                                            </m:r>
                                          </m:e>
                                        </m:acc>
                                        <m:d>
                                          <m:dPr>
                                            <m:ctrlPr>
                                              <a:rPr lang="en-IN" sz="1800" b="1" i="1">
                                                <a:latin typeface="Cambria Math" panose="02040503050406030204" pitchFamily="18" charset="0"/>
                                              </a:rPr>
                                            </m:ctrlPr>
                                          </m:dPr>
                                          <m:e>
                                            <m:r>
                                              <a:rPr lang="en-IN" sz="1800" b="1" i="1">
                                                <a:latin typeface="Cambria Math" panose="02040503050406030204" pitchFamily="18" charset="0"/>
                                              </a:rPr>
                                              <m:t>𝒊</m:t>
                                            </m:r>
                                          </m:e>
                                        </m:d>
                                        <m:r>
                                          <a:rPr lang="en-IN" sz="1800" b="1" i="1">
                                            <a:latin typeface="Cambria Math" panose="02040503050406030204" pitchFamily="18" charset="0"/>
                                          </a:rPr>
                                          <m:t>)</m:t>
                                        </m:r>
                                      </m:e>
                                      <m:sup>
                                        <m:r>
                                          <a:rPr lang="en-IN" sz="1800" b="1" i="1">
                                            <a:latin typeface="Cambria Math" panose="02040503050406030204" pitchFamily="18" charset="0"/>
                                          </a:rPr>
                                          <m:t>𝟐</m:t>
                                        </m:r>
                                      </m:sup>
                                    </m:sSup>
                                  </m:e>
                                </m:nary>
                              </m:num>
                              <m:den>
                                <m:r>
                                  <a:rPr lang="en-IN" sz="1800" b="1" i="1">
                                    <a:latin typeface="Cambria Math" panose="02040503050406030204" pitchFamily="18" charset="0"/>
                                  </a:rPr>
                                  <m:t>𝒏</m:t>
                                </m:r>
                              </m:den>
                            </m:f>
                          </m:e>
                        </m:d>
                      </m:e>
                      <m:sup>
                        <m:r>
                          <a:rPr lang="en-IN" sz="1800" b="1" i="1">
                            <a:latin typeface="Cambria Math" panose="02040503050406030204" pitchFamily="18" charset="0"/>
                          </a:rPr>
                          <m:t>𝟎</m:t>
                        </m:r>
                        <m:r>
                          <a:rPr lang="en-IN" sz="1800" b="1" i="1">
                            <a:latin typeface="Cambria Math" panose="02040503050406030204" pitchFamily="18" charset="0"/>
                          </a:rPr>
                          <m:t>.</m:t>
                        </m:r>
                        <m:r>
                          <a:rPr lang="en-IN" sz="1800" b="1" i="1">
                            <a:latin typeface="Cambria Math" panose="02040503050406030204" pitchFamily="18" charset="0"/>
                          </a:rPr>
                          <m:t>𝟓</m:t>
                        </m:r>
                      </m:sup>
                    </m:sSup>
                  </m:oMath>
                </a14:m>
                <a:r>
                  <a:rPr lang="en-IN" sz="1800" dirty="0">
                    <a:latin typeface="Times New Roman" panose="02020603050405020304" pitchFamily="18" charset="0"/>
                    <a:cs typeface="Times New Roman" panose="02020603050405020304" pitchFamily="18" charset="0"/>
                  </a:rPr>
                  <a:t>   ……………………………………….(2)</a:t>
                </a:r>
                <a:r>
                  <a:rPr lang="en-IN" sz="1800" b="1" dirty="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Regression Coefficient (R): Using Regression Plot between predicted and observed runoff.</a:t>
                </a:r>
              </a:p>
              <a:p>
                <a:pPr marL="0" lvl="0" indent="0">
                  <a:buNone/>
                </a:pPr>
                <a:r>
                  <a:rPr lang="en-IN" sz="1800" dirty="0">
                    <a:latin typeface="Times New Roman" panose="02020603050405020304" pitchFamily="18" charset="0"/>
                    <a:cs typeface="Times New Roman" panose="02020603050405020304" pitchFamily="18" charset="0"/>
                  </a:rPr>
                  <a:t>    Where,</a:t>
                </a:r>
              </a:p>
              <a:p>
                <a:pPr marL="0" indent="0">
                  <a:buNone/>
                </a:pPr>
                <a14:m>
                  <m:oMath xmlns:m="http://schemas.openxmlformats.org/officeDocument/2006/math">
                    <m:r>
                      <a:rPr lang="en-IN" sz="1800" i="1">
                        <a:latin typeface="Cambria Math" panose="02040503050406030204" pitchFamily="18" charset="0"/>
                      </a:rPr>
                      <m:t>            </m:t>
                    </m:r>
                    <m:sSub>
                      <m:sSubPr>
                        <m:ctrlPr>
                          <a:rPr lang="en-IN" sz="1800" i="1">
                            <a:latin typeface="Cambria Math" panose="02040503050406030204" pitchFamily="18" charset="0"/>
                          </a:rPr>
                        </m:ctrlPr>
                      </m:sSubPr>
                      <m:e>
                        <m:r>
                          <a:rPr lang="en-US" sz="1800" b="0" i="1" smtClean="0">
                            <a:latin typeface="Cambria Math" panose="02040503050406030204" pitchFamily="18" charset="0"/>
                          </a:rPr>
                          <m:t>    </m:t>
                        </m:r>
                        <m:r>
                          <a:rPr lang="en-IN" sz="1800" i="1">
                            <a:latin typeface="Cambria Math" panose="02040503050406030204" pitchFamily="18" charset="0"/>
                          </a:rPr>
                          <m:t>𝑄</m:t>
                        </m:r>
                      </m:e>
                      <m:sub>
                        <m:r>
                          <a:rPr lang="en-IN" sz="1800" i="1">
                            <a:latin typeface="Cambria Math" panose="02040503050406030204" pitchFamily="18" charset="0"/>
                          </a:rPr>
                          <m:t>𝑝</m:t>
                        </m:r>
                        <m:r>
                          <a:rPr lang="en-IN" sz="1800" i="1">
                            <a:latin typeface="Cambria Math" panose="02040503050406030204" pitchFamily="18" charset="0"/>
                          </a:rPr>
                          <m:t> </m:t>
                        </m:r>
                      </m:sub>
                    </m:sSub>
                  </m:oMath>
                </a14:m>
                <a:r>
                  <a:rPr lang="en-IN" sz="1800" dirty="0">
                    <a:latin typeface="Times New Roman" panose="02020603050405020304" pitchFamily="18" charset="0"/>
                    <a:cs typeface="Times New Roman" panose="02020603050405020304" pitchFamily="18" charset="0"/>
                  </a:rPr>
                  <a:t>is the value of predicted runoff </a:t>
                </a:r>
              </a:p>
              <a:p>
                <a:pPr marL="0" indent="0">
                  <a:buNone/>
                </a:pPr>
                <a14:m>
                  <m:oMath xmlns:m="http://schemas.openxmlformats.org/officeDocument/2006/math">
                    <m:r>
                      <a:rPr lang="en-IN" sz="1800" i="1">
                        <a:latin typeface="Cambria Math" panose="02040503050406030204" pitchFamily="18" charset="0"/>
                      </a:rPr>
                      <m:t>            </m:t>
                    </m:r>
                    <m:r>
                      <a:rPr lang="en-US" sz="1800" b="0" i="1" smtClean="0">
                        <a:latin typeface="Cambria Math" panose="02040503050406030204" pitchFamily="18" charset="0"/>
                      </a:rPr>
                      <m:t>    </m:t>
                    </m:r>
                    <m:sSub>
                      <m:sSubPr>
                        <m:ctrlPr>
                          <a:rPr lang="en-IN" sz="1800" i="1">
                            <a:latin typeface="Cambria Math" panose="02040503050406030204" pitchFamily="18" charset="0"/>
                          </a:rPr>
                        </m:ctrlPr>
                      </m:sSubPr>
                      <m:e>
                        <m:r>
                          <a:rPr lang="en-IN" sz="1800" i="1">
                            <a:latin typeface="Cambria Math" panose="02040503050406030204" pitchFamily="18" charset="0"/>
                          </a:rPr>
                          <m:t>𝑄</m:t>
                        </m:r>
                      </m:e>
                      <m:sub>
                        <m:r>
                          <a:rPr lang="en-IN" sz="1800" i="1">
                            <a:latin typeface="Cambria Math" panose="02040503050406030204" pitchFamily="18" charset="0"/>
                          </a:rPr>
                          <m:t>𝑜</m:t>
                        </m:r>
                      </m:sub>
                    </m:sSub>
                  </m:oMath>
                </a14:m>
                <a:r>
                  <a:rPr lang="en-IN" sz="1800" dirty="0">
                    <a:latin typeface="Times New Roman" panose="02020603050405020304" pitchFamily="18" charset="0"/>
                    <a:cs typeface="Times New Roman" panose="02020603050405020304" pitchFamily="18" charset="0"/>
                  </a:rPr>
                  <a:t> is the value of observed runoff </a:t>
                </a:r>
              </a:p>
              <a:p>
                <a:pPr marL="0" indent="0">
                  <a:buNone/>
                </a:pPr>
                <a:r>
                  <a:rPr lang="en-IN" sz="1800" b="1" dirty="0"/>
                  <a:t>                </a:t>
                </a:r>
                <a14:m>
                  <m:oMath xmlns:m="http://schemas.openxmlformats.org/officeDocument/2006/math">
                    <m:acc>
                      <m:accPr>
                        <m:chr m:val="̂"/>
                        <m:ctrlPr>
                          <a:rPr lang="en-IN" sz="1800" i="1">
                            <a:latin typeface="Cambria Math" panose="02040503050406030204" pitchFamily="18" charset="0"/>
                          </a:rPr>
                        </m:ctrlPr>
                      </m:accPr>
                      <m:e>
                        <m:r>
                          <a:rPr lang="en-IN" sz="1800" b="0" i="1">
                            <a:latin typeface="Cambria Math" panose="02040503050406030204" pitchFamily="18" charset="0"/>
                          </a:rPr>
                          <m:t>𝑄</m:t>
                        </m:r>
                      </m:e>
                    </m:acc>
                  </m:oMath>
                </a14:m>
                <a:r>
                  <a:rPr lang="en-IN" sz="1800" i="1" dirty="0">
                    <a:latin typeface="Times New Roman" panose="02020603050405020304" pitchFamily="18" charset="0"/>
                    <a:cs typeface="Times New Roman" panose="02020603050405020304" pitchFamily="18" charset="0"/>
                  </a:rPr>
                  <a:t>(i) </a:t>
                </a:r>
                <a:r>
                  <a:rPr lang="en-IN" sz="1800" dirty="0">
                    <a:latin typeface="Times New Roman" panose="02020603050405020304" pitchFamily="18" charset="0"/>
                    <a:cs typeface="Times New Roman" panose="02020603050405020304" pitchFamily="18" charset="0"/>
                  </a:rPr>
                  <a:t>is the n estimated runoff value</a:t>
                </a:r>
              </a:p>
              <a:p>
                <a:pPr marL="0" indent="0">
                  <a:buNone/>
                </a:pPr>
                <a:r>
                  <a:rPr lang="en-IN" sz="1800" dirty="0">
                    <a:latin typeface="Times New Roman" panose="02020603050405020304" pitchFamily="18" charset="0"/>
                    <a:cs typeface="Times New Roman" panose="02020603050405020304" pitchFamily="18" charset="0"/>
                  </a:rPr>
                  <a:t>               Q</a:t>
                </a:r>
                <a:r>
                  <a:rPr lang="en-IN" sz="1800" i="1" dirty="0">
                    <a:latin typeface="Times New Roman" panose="02020603050405020304" pitchFamily="18" charset="0"/>
                    <a:cs typeface="Times New Roman" panose="02020603050405020304" pitchFamily="18" charset="0"/>
                  </a:rPr>
                  <a:t>(i)</a:t>
                </a:r>
                <a:r>
                  <a:rPr lang="en-IN" sz="1800" dirty="0">
                    <a:latin typeface="Times New Roman" panose="02020603050405020304" pitchFamily="18" charset="0"/>
                    <a:cs typeface="Times New Roman" panose="02020603050405020304" pitchFamily="18" charset="0"/>
                  </a:rPr>
                  <a:t> is the n observed runoff value</a:t>
                </a:r>
              </a:p>
              <a:p>
                <a:endParaRPr lang="en-IN" dirty="0"/>
              </a:p>
            </p:txBody>
          </p:sp>
        </mc:Choice>
        <mc:Fallback>
          <p:sp>
            <p:nvSpPr>
              <p:cNvPr id="3" name="Content Placeholder 2">
                <a:extLst>
                  <a:ext uri="{FF2B5EF4-FFF2-40B4-BE49-F238E27FC236}">
                    <a16:creationId xmlns:a16="http://schemas.microsoft.com/office/drawing/2014/main" id="{78C5C5AF-3BF7-492A-967E-E977DBC6FA23}"/>
                  </a:ext>
                </a:extLst>
              </p:cNvPr>
              <p:cNvSpPr>
                <a:spLocks noGrp="1" noRot="1" noChangeAspect="1" noMove="1" noResize="1" noEditPoints="1" noAdjustHandles="1" noChangeArrowheads="1" noChangeShapeType="1" noTextEdit="1"/>
              </p:cNvSpPr>
              <p:nvPr>
                <p:ph idx="1"/>
              </p:nvPr>
            </p:nvSpPr>
            <p:spPr>
              <a:xfrm>
                <a:off x="838199" y="993912"/>
                <a:ext cx="10744199" cy="5711687"/>
              </a:xfrm>
              <a:blipFill>
                <a:blip r:embed="rId2"/>
                <a:stretch>
                  <a:fillRect l="-340"/>
                </a:stretch>
              </a:blipFill>
            </p:spPr>
            <p:txBody>
              <a:bodyPr/>
              <a:lstStyle/>
              <a:p>
                <a:r>
                  <a:rPr lang="en-IN">
                    <a:noFill/>
                  </a:rPr>
                  <a:t> </a:t>
                </a:r>
              </a:p>
            </p:txBody>
          </p:sp>
        </mc:Fallback>
      </mc:AlternateContent>
    </p:spTree>
    <p:extLst>
      <p:ext uri="{BB962C8B-B14F-4D97-AF65-F5344CB8AC3E}">
        <p14:creationId xmlns:p14="http://schemas.microsoft.com/office/powerpoint/2010/main" val="3569766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0E40-4882-423F-84F3-C7CD7A46A3AB}"/>
              </a:ext>
            </a:extLst>
          </p:cNvPr>
          <p:cNvSpPr>
            <a:spLocks noGrp="1"/>
          </p:cNvSpPr>
          <p:nvPr>
            <p:ph type="title"/>
          </p:nvPr>
        </p:nvSpPr>
        <p:spPr>
          <a:xfrm>
            <a:off x="838200" y="172278"/>
            <a:ext cx="10515600" cy="714826"/>
          </a:xfrm>
        </p:spPr>
        <p:txBody>
          <a:bodyPr>
            <a:normAutofit/>
          </a:bodyPr>
          <a:lstStyle/>
          <a:p>
            <a:r>
              <a:rPr lang="en-US" sz="3600" dirty="0">
                <a:latin typeface="Rockwell Condensed" panose="02060603050405020104" pitchFamily="18" charset="0"/>
                <a:cs typeface="Times New Roman" panose="02020603050405020304" pitchFamily="18" charset="0"/>
              </a:rPr>
              <a:t>RESULTS &amp; DISCUSSION</a:t>
            </a:r>
            <a:endParaRPr lang="en-IN" sz="3600" dirty="0">
              <a:latin typeface="Rockwell Condensed" panose="020606030504050201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B55153-2DFF-4005-BF06-C5CAE670D8BA}"/>
              </a:ext>
            </a:extLst>
          </p:cNvPr>
          <p:cNvSpPr>
            <a:spLocks noGrp="1"/>
          </p:cNvSpPr>
          <p:nvPr>
            <p:ph idx="1"/>
          </p:nvPr>
        </p:nvSpPr>
        <p:spPr>
          <a:xfrm>
            <a:off x="838200" y="681036"/>
            <a:ext cx="10515600" cy="6004685"/>
          </a:xfrm>
        </p:spPr>
        <p:txBody>
          <a:bodyPr/>
          <a:lstStyle/>
          <a:p>
            <a:pPr>
              <a:buFont typeface="Wingdings" panose="05000000000000000000" pitchFamily="2" charset="2"/>
              <a:buChar char="q"/>
            </a:pPr>
            <a:r>
              <a:rPr lang="en-IN" sz="1800" b="1" dirty="0">
                <a:latin typeface="Times New Roman" panose="02020603050405020304" pitchFamily="18" charset="0"/>
                <a:cs typeface="Times New Roman" panose="02020603050405020304" pitchFamily="18" charset="0"/>
              </a:rPr>
              <a:t>FFBPNN:</a:t>
            </a:r>
          </a:p>
          <a:p>
            <a:pPr>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Table 2 contains the inclusive outcomes.</a:t>
            </a:r>
          </a:p>
          <a:p>
            <a:endParaRPr lang="en-IN" dirty="0"/>
          </a:p>
        </p:txBody>
      </p:sp>
      <p:graphicFrame>
        <p:nvGraphicFramePr>
          <p:cNvPr id="4" name="Table 3">
            <a:extLst>
              <a:ext uri="{FF2B5EF4-FFF2-40B4-BE49-F238E27FC236}">
                <a16:creationId xmlns:a16="http://schemas.microsoft.com/office/drawing/2014/main" id="{D700FBA7-EABF-4D07-93AD-2B3B4A929656}"/>
              </a:ext>
            </a:extLst>
          </p:cNvPr>
          <p:cNvGraphicFramePr>
            <a:graphicFrameLocks noGrp="1"/>
          </p:cNvGraphicFramePr>
          <p:nvPr>
            <p:extLst>
              <p:ext uri="{D42A27DB-BD31-4B8C-83A1-F6EECF244321}">
                <p14:modId xmlns:p14="http://schemas.microsoft.com/office/powerpoint/2010/main" val="1298757662"/>
              </p:ext>
            </p:extLst>
          </p:nvPr>
        </p:nvGraphicFramePr>
        <p:xfrm>
          <a:off x="2019869" y="2006221"/>
          <a:ext cx="7929348" cy="4679492"/>
        </p:xfrm>
        <a:graphic>
          <a:graphicData uri="http://schemas.openxmlformats.org/drawingml/2006/table">
            <a:tbl>
              <a:tblPr firstRow="1" firstCol="1" bandRow="1">
                <a:tableStyleId>{5C22544A-7EE6-4342-B048-85BDC9FD1C3A}</a:tableStyleId>
              </a:tblPr>
              <a:tblGrid>
                <a:gridCol w="1300844">
                  <a:extLst>
                    <a:ext uri="{9D8B030D-6E8A-4147-A177-3AD203B41FA5}">
                      <a16:colId xmlns:a16="http://schemas.microsoft.com/office/drawing/2014/main" val="3997395846"/>
                    </a:ext>
                  </a:extLst>
                </a:gridCol>
                <a:gridCol w="1576341">
                  <a:extLst>
                    <a:ext uri="{9D8B030D-6E8A-4147-A177-3AD203B41FA5}">
                      <a16:colId xmlns:a16="http://schemas.microsoft.com/office/drawing/2014/main" val="3634469632"/>
                    </a:ext>
                  </a:extLst>
                </a:gridCol>
                <a:gridCol w="1490377">
                  <a:extLst>
                    <a:ext uri="{9D8B030D-6E8A-4147-A177-3AD203B41FA5}">
                      <a16:colId xmlns:a16="http://schemas.microsoft.com/office/drawing/2014/main" val="2842062553"/>
                    </a:ext>
                  </a:extLst>
                </a:gridCol>
                <a:gridCol w="1065739">
                  <a:extLst>
                    <a:ext uri="{9D8B030D-6E8A-4147-A177-3AD203B41FA5}">
                      <a16:colId xmlns:a16="http://schemas.microsoft.com/office/drawing/2014/main" val="2626669154"/>
                    </a:ext>
                  </a:extLst>
                </a:gridCol>
                <a:gridCol w="1270809">
                  <a:extLst>
                    <a:ext uri="{9D8B030D-6E8A-4147-A177-3AD203B41FA5}">
                      <a16:colId xmlns:a16="http://schemas.microsoft.com/office/drawing/2014/main" val="2332755792"/>
                    </a:ext>
                  </a:extLst>
                </a:gridCol>
                <a:gridCol w="1225238">
                  <a:extLst>
                    <a:ext uri="{9D8B030D-6E8A-4147-A177-3AD203B41FA5}">
                      <a16:colId xmlns:a16="http://schemas.microsoft.com/office/drawing/2014/main" val="2870059107"/>
                    </a:ext>
                  </a:extLst>
                </a:gridCol>
              </a:tblGrid>
              <a:tr h="588488">
                <a:tc>
                  <a:txBody>
                    <a:bodyPr/>
                    <a:lstStyle/>
                    <a:p>
                      <a:pPr algn="ctr">
                        <a:lnSpc>
                          <a:spcPct val="107000"/>
                        </a:lnSpc>
                        <a:spcAft>
                          <a:spcPts val="800"/>
                        </a:spcAft>
                      </a:pPr>
                      <a:r>
                        <a:rPr lang="en-IN" sz="1200" dirty="0">
                          <a:effectLst/>
                        </a:rPr>
                        <a:t>Transfer</a:t>
                      </a:r>
                      <a:endParaRPr lang="en-IN" sz="1100" dirty="0">
                        <a:effectLst/>
                      </a:endParaRPr>
                    </a:p>
                    <a:p>
                      <a:pPr algn="ctr">
                        <a:lnSpc>
                          <a:spcPct val="107000"/>
                        </a:lnSpc>
                        <a:spcAft>
                          <a:spcPts val="800"/>
                        </a:spcAft>
                      </a:pPr>
                      <a:r>
                        <a:rPr lang="en-IN" sz="1200" dirty="0">
                          <a:effectLst/>
                        </a:rPr>
                        <a:t>Function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Network</a:t>
                      </a:r>
                      <a:endParaRPr lang="en-IN" sz="1100" dirty="0">
                        <a:effectLst/>
                      </a:endParaRPr>
                    </a:p>
                    <a:p>
                      <a:pPr algn="ctr">
                        <a:lnSpc>
                          <a:spcPct val="107000"/>
                        </a:lnSpc>
                        <a:spcAft>
                          <a:spcPts val="800"/>
                        </a:spcAft>
                      </a:pPr>
                      <a:r>
                        <a:rPr lang="en-IN" sz="1200" dirty="0">
                          <a:effectLst/>
                        </a:rPr>
                        <a:t>Architecture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Number of Neurons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MSE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RMSE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51698621"/>
                  </a:ext>
                </a:extLst>
              </a:tr>
              <a:tr h="227278">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0.7905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0.8891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0.94204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0628764"/>
                  </a:ext>
                </a:extLst>
              </a:tr>
              <a:tr h="227278">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0.6872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0.8289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0.91321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2487002"/>
                  </a:ext>
                </a:extLst>
              </a:tr>
              <a:tr h="227278">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0.6618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0.8135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0.92072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2603713"/>
                  </a:ext>
                </a:extLst>
              </a:tr>
              <a:tr h="227278">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0.6028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0.7764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0.94418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0570007"/>
                  </a:ext>
                </a:extLst>
              </a:tr>
              <a:tr h="227278">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0.5750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0.7582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0.93744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1217169"/>
                  </a:ext>
                </a:extLst>
              </a:tr>
              <a:tr h="227278">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0.4982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0.7056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0.96213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7569461"/>
                  </a:ext>
                </a:extLst>
              </a:tr>
              <a:tr h="227278">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1.2126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1.1011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0.94575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4032119"/>
                  </a:ext>
                </a:extLst>
              </a:tr>
              <a:tr h="227278">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1.0872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1.0426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0.91362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5280099"/>
                  </a:ext>
                </a:extLst>
              </a:tr>
              <a:tr h="227278">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0.9861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0.9930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0.83050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6468877"/>
                  </a:ext>
                </a:extLst>
              </a:tr>
              <a:tr h="227278">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0.9812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0.9905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0.93820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5456016"/>
                  </a:ext>
                </a:extLst>
              </a:tr>
              <a:tr h="227278">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0.9794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0.9896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0.94116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02084517"/>
                  </a:ext>
                </a:extLst>
              </a:tr>
              <a:tr h="227278">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0.9713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0.9532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0.95182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8362669"/>
                  </a:ext>
                </a:extLst>
              </a:tr>
              <a:tr h="227278">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1.3811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1.1752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0.77560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8692230"/>
                  </a:ext>
                </a:extLst>
              </a:tr>
              <a:tr h="227278">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1.2972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1.1389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0.81533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2414049"/>
                  </a:ext>
                </a:extLst>
              </a:tr>
              <a:tr h="227278">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1.1988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1.0948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0.88452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7701231"/>
                  </a:ext>
                </a:extLst>
              </a:tr>
              <a:tr h="227278">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1.1697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1.0815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0.77055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3423933"/>
                  </a:ext>
                </a:extLst>
              </a:tr>
              <a:tr h="227278">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1.0836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1.0409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0.86730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0842627"/>
                  </a:ext>
                </a:extLst>
              </a:tr>
              <a:tr h="227278">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0.9891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0.9945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0.90754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9045839"/>
                  </a:ext>
                </a:extLst>
              </a:tr>
            </a:tbl>
          </a:graphicData>
        </a:graphic>
      </p:graphicFrame>
      <p:sp>
        <p:nvSpPr>
          <p:cNvPr id="5" name="Rectangle 1">
            <a:extLst>
              <a:ext uri="{FF2B5EF4-FFF2-40B4-BE49-F238E27FC236}">
                <a16:creationId xmlns:a16="http://schemas.microsoft.com/office/drawing/2014/main" id="{C7A15A33-9DD9-4926-B338-8BD7FCF8A33E}"/>
              </a:ext>
            </a:extLst>
          </p:cNvPr>
          <p:cNvSpPr>
            <a:spLocks noChangeArrowheads="1"/>
          </p:cNvSpPr>
          <p:nvPr/>
        </p:nvSpPr>
        <p:spPr bwMode="auto">
          <a:xfrm>
            <a:off x="-4241166" y="1640513"/>
            <a:ext cx="198855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2. </a:t>
            </a:r>
            <a:r>
              <a:rPr kumimoji="0" lang="en-US" altLang="en-US" sz="16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Results of FFBPNN for Yerli station.</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2396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448B16B-EE94-4F80-BB7B-221FC42522B8}"/>
              </a:ext>
            </a:extLst>
          </p:cNvPr>
          <p:cNvSpPr>
            <a:spLocks noGrp="1"/>
          </p:cNvSpPr>
          <p:nvPr>
            <p:ph idx="1"/>
          </p:nvPr>
        </p:nvSpPr>
        <p:spPr>
          <a:xfrm>
            <a:off x="795130" y="940904"/>
            <a:ext cx="10558670" cy="5804453"/>
          </a:xfrm>
        </p:spPr>
        <p:txBody>
          <a:bodyPr>
            <a:normAutofit/>
          </a:bodyPr>
          <a:lstStyle/>
          <a:p>
            <a:pPr>
              <a:buFont typeface="Wingdings" panose="05000000000000000000" pitchFamily="2" charset="2"/>
              <a:buChar char="§"/>
            </a:pPr>
            <a:r>
              <a:rPr lang="en-IN" sz="1900" dirty="0">
                <a:latin typeface="Times New Roman" panose="02020603050405020304" pitchFamily="18" charset="0"/>
                <a:cs typeface="Times New Roman" panose="02020603050405020304" pitchFamily="18" charset="0"/>
              </a:rPr>
              <a:t>The transig transfer function with architecture 6-4-1 gives better results in the current study. Figure 10 depicts the best regression plot.</a:t>
            </a:r>
          </a:p>
          <a:p>
            <a:pPr marL="0" indent="0">
              <a:buNone/>
            </a:pPr>
            <a:endParaRPr lang="en-US" sz="1900" dirty="0">
              <a:latin typeface="Times New Roman" panose="02020603050405020304" pitchFamily="18" charset="0"/>
              <a:cs typeface="Times New Roman" panose="02020603050405020304" pitchFamily="18" charset="0"/>
            </a:endParaRP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pPr marL="0" indent="0">
              <a:buNone/>
            </a:pPr>
            <a:r>
              <a:rPr lang="en-IN" sz="1400" dirty="0">
                <a:latin typeface="Times New Roman" panose="02020603050405020304" pitchFamily="18" charset="0"/>
                <a:cs typeface="Times New Roman" panose="02020603050405020304" pitchFamily="18" charset="0"/>
              </a:rPr>
              <a:t>                                                     </a:t>
            </a:r>
          </a:p>
          <a:p>
            <a:pPr marL="0" indent="0" algn="ctr">
              <a:buNone/>
            </a:pPr>
            <a:r>
              <a:rPr lang="en-IN" sz="1400" dirty="0">
                <a:latin typeface="Times New Roman" panose="02020603050405020304" pitchFamily="18" charset="0"/>
                <a:cs typeface="Times New Roman" panose="02020603050405020304" pitchFamily="18" charset="0"/>
              </a:rPr>
              <a:t>  </a:t>
            </a:r>
            <a:r>
              <a:rPr lang="en-IN" sz="1400" b="1" dirty="0">
                <a:latin typeface="Times New Roman" panose="02020603050405020304" pitchFamily="18" charset="0"/>
                <a:cs typeface="Times New Roman" panose="02020603050405020304" pitchFamily="18" charset="0"/>
              </a:rPr>
              <a:t>Figure 10. </a:t>
            </a:r>
            <a:r>
              <a:rPr lang="en-IN" sz="1400" dirty="0">
                <a:latin typeface="Times New Roman" panose="02020603050405020304" pitchFamily="18" charset="0"/>
                <a:cs typeface="Times New Roman" panose="02020603050405020304" pitchFamily="18" charset="0"/>
              </a:rPr>
              <a:t>Regression plot for FFBPNN Transig 6-4-1 model.</a:t>
            </a:r>
          </a:p>
        </p:txBody>
      </p:sp>
      <p:pic>
        <p:nvPicPr>
          <p:cNvPr id="10" name="Picture 9">
            <a:extLst>
              <a:ext uri="{FF2B5EF4-FFF2-40B4-BE49-F238E27FC236}">
                <a16:creationId xmlns:a16="http://schemas.microsoft.com/office/drawing/2014/main" id="{2A9A3CBA-0B35-4956-B3C5-33125A5F632A}"/>
              </a:ext>
            </a:extLst>
          </p:cNvPr>
          <p:cNvPicPr/>
          <p:nvPr/>
        </p:nvPicPr>
        <p:blipFill>
          <a:blip r:embed="rId2">
            <a:extLst>
              <a:ext uri="{28A0092B-C50C-407E-A947-70E740481C1C}">
                <a14:useLocalDpi xmlns:a14="http://schemas.microsoft.com/office/drawing/2010/main" val="0"/>
              </a:ext>
            </a:extLst>
          </a:blip>
          <a:stretch>
            <a:fillRect/>
          </a:stretch>
        </p:blipFill>
        <p:spPr>
          <a:xfrm>
            <a:off x="3191910" y="1908313"/>
            <a:ext cx="5765110" cy="4200938"/>
          </a:xfrm>
          <a:prstGeom prst="rect">
            <a:avLst/>
          </a:prstGeom>
          <a:ln w="19050">
            <a:solidFill>
              <a:schemeClr val="tx1"/>
            </a:solidFill>
          </a:ln>
        </p:spPr>
      </p:pic>
    </p:spTree>
    <p:extLst>
      <p:ext uri="{BB962C8B-B14F-4D97-AF65-F5344CB8AC3E}">
        <p14:creationId xmlns:p14="http://schemas.microsoft.com/office/powerpoint/2010/main" val="1795047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AD644A-84CF-41A4-8104-72FF28B016B1}"/>
              </a:ext>
            </a:extLst>
          </p:cNvPr>
          <p:cNvSpPr>
            <a:spLocks noGrp="1"/>
          </p:cNvSpPr>
          <p:nvPr>
            <p:ph idx="1"/>
          </p:nvPr>
        </p:nvSpPr>
        <p:spPr>
          <a:xfrm>
            <a:off x="838199" y="954158"/>
            <a:ext cx="11141765" cy="5903842"/>
          </a:xfrm>
        </p:spPr>
        <p:txBody>
          <a:bodyPr>
            <a:normAutofit/>
          </a:bodyPr>
          <a:lstStyle/>
          <a:p>
            <a:pPr>
              <a:buFont typeface="Wingdings" panose="05000000000000000000" pitchFamily="2" charset="2"/>
              <a:buChar char="§"/>
            </a:pPr>
            <a:r>
              <a:rPr lang="en-IN" sz="1800" b="1" dirty="0">
                <a:latin typeface="Times New Roman" panose="02020603050405020304" pitchFamily="18" charset="0"/>
                <a:cs typeface="Times New Roman" panose="02020603050405020304" pitchFamily="18" charset="0"/>
              </a:rPr>
              <a:t>CFBPNN </a:t>
            </a:r>
          </a:p>
          <a:p>
            <a:pPr marL="0" indent="0">
              <a:buNone/>
            </a:pPr>
            <a:r>
              <a:rPr lang="en-IN" sz="1800" dirty="0">
                <a:latin typeface="Times New Roman" panose="02020603050405020304" pitchFamily="18" charset="0"/>
                <a:cs typeface="Times New Roman" panose="02020603050405020304" pitchFamily="18" charset="0"/>
              </a:rPr>
              <a:t>While considering 6-2-1, 6-3-1, and 6-4-1 architectures, the transig function provides the best value for performance. The most effective model architecture for the Transig function is 6-4-1, which has MSE values of 0.8813, the value of RMSE 0.9387, and the value of R 0.96096.</a:t>
            </a:r>
          </a:p>
          <a:p>
            <a:pPr marL="0" indent="0">
              <a:buNone/>
            </a:pPr>
            <a:r>
              <a:rPr lang="en-IN" sz="2000" dirty="0">
                <a:latin typeface="Times New Roman" panose="02020603050405020304" pitchFamily="18" charset="0"/>
                <a:cs typeface="Times New Roman" panose="02020603050405020304" pitchFamily="18" charset="0"/>
              </a:rPr>
              <a:t>                                              </a:t>
            </a:r>
            <a:r>
              <a:rPr lang="en-IN" sz="1600" b="1" dirty="0">
                <a:latin typeface="Times New Roman" panose="02020603050405020304" pitchFamily="18" charset="0"/>
                <a:cs typeface="Times New Roman" panose="02020603050405020304" pitchFamily="18" charset="0"/>
              </a:rPr>
              <a:t>Table 3. </a:t>
            </a:r>
            <a:r>
              <a:rPr lang="en-IN" sz="1600" dirty="0">
                <a:latin typeface="Times New Roman" panose="02020603050405020304" pitchFamily="18" charset="0"/>
                <a:cs typeface="Times New Roman" panose="02020603050405020304" pitchFamily="18" charset="0"/>
              </a:rPr>
              <a:t>Results of CFBPNN for yerli station</a:t>
            </a:r>
          </a:p>
          <a:p>
            <a:endParaRPr lang="en-IN" sz="1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2ED35FA5-B2FD-4EC6-8C80-75A120665581}"/>
              </a:ext>
            </a:extLst>
          </p:cNvPr>
          <p:cNvGraphicFramePr>
            <a:graphicFrameLocks noGrp="1"/>
          </p:cNvGraphicFramePr>
          <p:nvPr>
            <p:extLst>
              <p:ext uri="{D42A27DB-BD31-4B8C-83A1-F6EECF244321}">
                <p14:modId xmlns:p14="http://schemas.microsoft.com/office/powerpoint/2010/main" val="209506895"/>
              </p:ext>
            </p:extLst>
          </p:nvPr>
        </p:nvGraphicFramePr>
        <p:xfrm>
          <a:off x="2080591" y="2610677"/>
          <a:ext cx="7050158" cy="4147916"/>
        </p:xfrm>
        <a:graphic>
          <a:graphicData uri="http://schemas.openxmlformats.org/drawingml/2006/table">
            <a:tbl>
              <a:tblPr firstRow="1" firstCol="1" bandRow="1">
                <a:tableStyleId>{5C22544A-7EE6-4342-B048-85BDC9FD1C3A}</a:tableStyleId>
              </a:tblPr>
              <a:tblGrid>
                <a:gridCol w="1156703">
                  <a:extLst>
                    <a:ext uri="{9D8B030D-6E8A-4147-A177-3AD203B41FA5}">
                      <a16:colId xmlns:a16="http://schemas.microsoft.com/office/drawing/2014/main" val="3841763564"/>
                    </a:ext>
                  </a:extLst>
                </a:gridCol>
                <a:gridCol w="1403279">
                  <a:extLst>
                    <a:ext uri="{9D8B030D-6E8A-4147-A177-3AD203B41FA5}">
                      <a16:colId xmlns:a16="http://schemas.microsoft.com/office/drawing/2014/main" val="1539382349"/>
                    </a:ext>
                  </a:extLst>
                </a:gridCol>
                <a:gridCol w="1327892">
                  <a:extLst>
                    <a:ext uri="{9D8B030D-6E8A-4147-A177-3AD203B41FA5}">
                      <a16:colId xmlns:a16="http://schemas.microsoft.com/office/drawing/2014/main" val="682282301"/>
                    </a:ext>
                  </a:extLst>
                </a:gridCol>
                <a:gridCol w="944680">
                  <a:extLst>
                    <a:ext uri="{9D8B030D-6E8A-4147-A177-3AD203B41FA5}">
                      <a16:colId xmlns:a16="http://schemas.microsoft.com/office/drawing/2014/main" val="1177105432"/>
                    </a:ext>
                  </a:extLst>
                </a:gridCol>
                <a:gridCol w="1129219">
                  <a:extLst>
                    <a:ext uri="{9D8B030D-6E8A-4147-A177-3AD203B41FA5}">
                      <a16:colId xmlns:a16="http://schemas.microsoft.com/office/drawing/2014/main" val="589734767"/>
                    </a:ext>
                  </a:extLst>
                </a:gridCol>
                <a:gridCol w="1088385">
                  <a:extLst>
                    <a:ext uri="{9D8B030D-6E8A-4147-A177-3AD203B41FA5}">
                      <a16:colId xmlns:a16="http://schemas.microsoft.com/office/drawing/2014/main" val="1854148029"/>
                    </a:ext>
                  </a:extLst>
                </a:gridCol>
              </a:tblGrid>
              <a:tr h="521636">
                <a:tc>
                  <a:txBody>
                    <a:bodyPr/>
                    <a:lstStyle/>
                    <a:p>
                      <a:pPr algn="ctr">
                        <a:lnSpc>
                          <a:spcPct val="107000"/>
                        </a:lnSpc>
                        <a:spcAft>
                          <a:spcPts val="800"/>
                        </a:spcAft>
                      </a:pPr>
                      <a:r>
                        <a:rPr lang="en-IN" sz="1200" dirty="0">
                          <a:effectLst/>
                        </a:rPr>
                        <a:t>Transfer</a:t>
                      </a:r>
                      <a:endParaRPr lang="en-IN" sz="1100" dirty="0">
                        <a:effectLst/>
                      </a:endParaRPr>
                    </a:p>
                    <a:p>
                      <a:pPr algn="ctr">
                        <a:lnSpc>
                          <a:spcPct val="107000"/>
                        </a:lnSpc>
                        <a:spcAft>
                          <a:spcPts val="800"/>
                        </a:spcAft>
                      </a:pPr>
                      <a:r>
                        <a:rPr lang="en-IN" sz="1200" dirty="0">
                          <a:effectLst/>
                        </a:rPr>
                        <a:t>Function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Network</a:t>
                      </a:r>
                      <a:endParaRPr lang="en-IN" sz="1100" dirty="0">
                        <a:effectLst/>
                      </a:endParaRPr>
                    </a:p>
                    <a:p>
                      <a:pPr algn="ctr">
                        <a:lnSpc>
                          <a:spcPct val="107000"/>
                        </a:lnSpc>
                        <a:spcAft>
                          <a:spcPts val="800"/>
                        </a:spcAft>
                      </a:pPr>
                      <a:r>
                        <a:rPr lang="en-IN" sz="1200" dirty="0">
                          <a:effectLst/>
                        </a:rPr>
                        <a:t>Architecture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Number of</a:t>
                      </a:r>
                      <a:endParaRPr lang="en-IN" sz="1100" dirty="0">
                        <a:effectLst/>
                      </a:endParaRPr>
                    </a:p>
                    <a:p>
                      <a:pPr algn="ctr">
                        <a:lnSpc>
                          <a:spcPct val="107000"/>
                        </a:lnSpc>
                        <a:spcAft>
                          <a:spcPts val="800"/>
                        </a:spcAft>
                      </a:pPr>
                      <a:r>
                        <a:rPr lang="en-IN" sz="1200" dirty="0">
                          <a:effectLst/>
                        </a:rPr>
                        <a:t>Neurons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MSE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RMSE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7954960"/>
                  </a:ext>
                </a:extLst>
              </a:tr>
              <a:tr h="201460">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1.6720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1.2930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0.91317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0213622"/>
                  </a:ext>
                </a:extLst>
              </a:tr>
              <a:tr h="201460">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1.5852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1.2590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0.91972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8472151"/>
                  </a:ext>
                </a:extLst>
              </a:tr>
              <a:tr h="201460">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1.5169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1.2316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0.92880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286249"/>
                  </a:ext>
                </a:extLst>
              </a:tr>
              <a:tr h="201460">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1.4723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1.2134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0.92438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873070"/>
                  </a:ext>
                </a:extLst>
              </a:tr>
              <a:tr h="201460">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1.0288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1.0142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0.94060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1126191"/>
                  </a:ext>
                </a:extLst>
              </a:tr>
              <a:tr h="201460">
                <a:tc>
                  <a:txBody>
                    <a:bodyPr/>
                    <a:lstStyle/>
                    <a:p>
                      <a:pPr algn="ctr">
                        <a:lnSpc>
                          <a:spcPct val="107000"/>
                        </a:lnSpc>
                        <a:spcAft>
                          <a:spcPts val="800"/>
                        </a:spcAft>
                      </a:pPr>
                      <a:r>
                        <a:rPr lang="en-IN" sz="1200" dirty="0">
                          <a:effectLst/>
                        </a:rPr>
                        <a:t>Transig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0.8813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0.9387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0.96096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6938030"/>
                  </a:ext>
                </a:extLst>
              </a:tr>
              <a:tr h="201460">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1.2124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1.1010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0.92847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0519745"/>
                  </a:ext>
                </a:extLst>
              </a:tr>
              <a:tr h="201460">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1.0696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1.0342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0.90271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3696849"/>
                  </a:ext>
                </a:extLst>
              </a:tr>
              <a:tr h="201460">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0.9713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0.9855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0.89329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0667226"/>
                  </a:ext>
                </a:extLst>
              </a:tr>
              <a:tr h="201460">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0.9644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0.9829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0.90213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5860600"/>
                  </a:ext>
                </a:extLst>
              </a:tr>
              <a:tr h="201460">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0.9277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0.93750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7887007"/>
                  </a:ext>
                </a:extLst>
              </a:tr>
              <a:tr h="201460">
                <a:tc>
                  <a:txBody>
                    <a:bodyPr/>
                    <a:lstStyle/>
                    <a:p>
                      <a:pPr algn="ctr">
                        <a:lnSpc>
                          <a:spcPct val="107000"/>
                        </a:lnSpc>
                        <a:spcAft>
                          <a:spcPts val="800"/>
                        </a:spcAft>
                      </a:pPr>
                      <a:r>
                        <a:rPr lang="en-IN" sz="1200" dirty="0">
                          <a:effectLst/>
                        </a:rPr>
                        <a:t>Logsig</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0.8904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0.9436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0.94575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4938979"/>
                  </a:ext>
                </a:extLst>
              </a:tr>
              <a:tr h="201460">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1.5135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1.2302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0.76575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8150981"/>
                  </a:ext>
                </a:extLst>
              </a:tr>
              <a:tr h="201460">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1.3866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1.1775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0.82150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1153558"/>
                  </a:ext>
                </a:extLst>
              </a:tr>
              <a:tr h="201460">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1.2052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1.0978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0.89772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6998283"/>
                  </a:ext>
                </a:extLst>
              </a:tr>
              <a:tr h="201460">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6-2-1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1.1745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1.0837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0.76613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1746754"/>
                  </a:ext>
                </a:extLst>
              </a:tr>
              <a:tr h="201460">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1.0289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1.0143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0.86520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22356312"/>
                  </a:ext>
                </a:extLst>
              </a:tr>
              <a:tr h="201460">
                <a:tc>
                  <a:txBody>
                    <a:bodyPr/>
                    <a:lstStyle/>
                    <a:p>
                      <a:pPr algn="ctr">
                        <a:lnSpc>
                          <a:spcPct val="107000"/>
                        </a:lnSpc>
                        <a:spcAft>
                          <a:spcPts val="800"/>
                        </a:spcAft>
                      </a:pPr>
                      <a:r>
                        <a:rPr lang="en-IN" sz="1200" dirty="0">
                          <a:effectLst/>
                        </a:rPr>
                        <a:t>Purelin</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6-4-1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0.9916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0.9957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0.98270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2648015"/>
                  </a:ext>
                </a:extLst>
              </a:tr>
            </a:tbl>
          </a:graphicData>
        </a:graphic>
      </p:graphicFrame>
    </p:spTree>
    <p:extLst>
      <p:ext uri="{BB962C8B-B14F-4D97-AF65-F5344CB8AC3E}">
        <p14:creationId xmlns:p14="http://schemas.microsoft.com/office/powerpoint/2010/main" val="411124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B7692-918D-4816-A944-9A2779711D8F}"/>
              </a:ext>
            </a:extLst>
          </p:cNvPr>
          <p:cNvSpPr>
            <a:spLocks noGrp="1"/>
          </p:cNvSpPr>
          <p:nvPr>
            <p:ph type="title"/>
          </p:nvPr>
        </p:nvSpPr>
        <p:spPr>
          <a:xfrm>
            <a:off x="2895600" y="764373"/>
            <a:ext cx="8610600" cy="1293028"/>
          </a:xfrm>
        </p:spPr>
        <p:txBody>
          <a:bodyPr>
            <a:normAutofit/>
          </a:bodyPr>
          <a:lstStyle/>
          <a:p>
            <a:r>
              <a:rPr lang="en-US" sz="3600" dirty="0">
                <a:latin typeface="Rockwell Condensed" panose="02060603050405020104" pitchFamily="18" charset="0"/>
              </a:rPr>
              <a:t>INTRODUCTION</a:t>
            </a:r>
            <a:endParaRPr lang="en-IN" sz="3600" dirty="0">
              <a:latin typeface="Rockwell Condensed" panose="02060603050405020104" pitchFamily="18" charset="0"/>
            </a:endParaRPr>
          </a:p>
        </p:txBody>
      </p:sp>
      <p:sp>
        <p:nvSpPr>
          <p:cNvPr id="3" name="Content Placeholder 2">
            <a:extLst>
              <a:ext uri="{FF2B5EF4-FFF2-40B4-BE49-F238E27FC236}">
                <a16:creationId xmlns:a16="http://schemas.microsoft.com/office/drawing/2014/main" id="{FE3F1C41-937D-4E74-8E34-7ECF42779FF2}"/>
              </a:ext>
            </a:extLst>
          </p:cNvPr>
          <p:cNvSpPr>
            <a:spLocks noGrp="1"/>
          </p:cNvSpPr>
          <p:nvPr>
            <p:ph idx="1"/>
          </p:nvPr>
        </p:nvSpPr>
        <p:spPr/>
        <p:txBody>
          <a:bodyPr>
            <a:normAutofit/>
          </a:bodyPr>
          <a:lstStyle/>
          <a:p>
            <a:pPr algn="just">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 Rainfall-runoff modelling is one of the most prominent hydrological models used to examine the relation between rainfall and runoff  </a:t>
            </a:r>
            <a:r>
              <a:rPr lang="en-IN" sz="1800" dirty="0">
                <a:solidFill>
                  <a:srgbClr val="FF0000"/>
                </a:solidFill>
                <a:latin typeface="Times New Roman" panose="02020603050405020304" pitchFamily="18" charset="0"/>
                <a:cs typeface="Times New Roman" panose="02020603050405020304" pitchFamily="18" charset="0"/>
              </a:rPr>
              <a:t>(Namara et al., 2020)</a:t>
            </a:r>
            <a:r>
              <a:rPr lang="en-IN" sz="18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These methods can be divided into two categories: (i) conceptual models that take into account the physics of the underlying process, and (ii) data-driven models that learn and behave based on the information in the data without taking into account the physics of the system </a:t>
            </a:r>
            <a:r>
              <a:rPr lang="en-IN" sz="1800" dirty="0">
                <a:solidFill>
                  <a:srgbClr val="FF0000"/>
                </a:solidFill>
                <a:latin typeface="Times New Roman" panose="02020603050405020304" pitchFamily="18" charset="0"/>
                <a:cs typeface="Times New Roman" panose="02020603050405020304" pitchFamily="18" charset="0"/>
              </a:rPr>
              <a:t>(J. Chen &amp; Adams, 2006)</a:t>
            </a:r>
            <a:r>
              <a:rPr lang="en-IN" sz="1800" dirty="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 The process of rainfall-runoff is highly nonlinear and incredibly complex, and because it is interconnected with various subprocesses involved in the hydrologic cycle </a:t>
            </a:r>
            <a:r>
              <a:rPr lang="en-IN" sz="1800" dirty="0">
                <a:solidFill>
                  <a:srgbClr val="FF0000"/>
                </a:solidFill>
                <a:latin typeface="Times New Roman" panose="02020603050405020304" pitchFamily="18" charset="0"/>
                <a:cs typeface="Times New Roman" panose="02020603050405020304" pitchFamily="18" charset="0"/>
              </a:rPr>
              <a:t>(Zhang &amp; Govindaraju, 2000)</a:t>
            </a:r>
            <a:r>
              <a:rPr lang="en-IN" sz="18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
            </a:pPr>
            <a:endParaRPr lang="en-IN"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IN" sz="1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IN" dirty="0">
              <a:solidFill>
                <a:srgbClr val="FF0000"/>
              </a:solidFill>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770404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3A765F-1F4D-408B-8EA2-C5C9ECA61D7A}"/>
              </a:ext>
            </a:extLst>
          </p:cNvPr>
          <p:cNvSpPr>
            <a:spLocks noGrp="1"/>
          </p:cNvSpPr>
          <p:nvPr>
            <p:ph idx="1"/>
          </p:nvPr>
        </p:nvSpPr>
        <p:spPr>
          <a:xfrm>
            <a:off x="838200" y="1232452"/>
            <a:ext cx="10515600" cy="5420139"/>
          </a:xfrm>
        </p:spPr>
        <p:txBody>
          <a:bodyPr>
            <a:normAutofit/>
          </a:bodyPr>
          <a:lstStyle/>
          <a:p>
            <a:pPr>
              <a:buFont typeface="Wingdings" panose="05000000000000000000" pitchFamily="2" charset="2"/>
              <a:buChar char="§"/>
            </a:pPr>
            <a:r>
              <a:rPr lang="en-IN" sz="1900" dirty="0">
                <a:latin typeface="Times New Roman" panose="02020603050405020304" pitchFamily="18" charset="0"/>
                <a:cs typeface="Times New Roman" panose="02020603050405020304" pitchFamily="18" charset="0"/>
              </a:rPr>
              <a:t>The transig transfer function with architecture 6-4-1 gives better results in the current study. Figure 11 depicts the best regression plot.</a:t>
            </a:r>
          </a:p>
          <a:p>
            <a:endParaRPr lang="en-IN" dirty="0"/>
          </a:p>
          <a:p>
            <a:endParaRPr lang="en-IN" dirty="0"/>
          </a:p>
          <a:p>
            <a:endParaRPr lang="en-IN" dirty="0"/>
          </a:p>
          <a:p>
            <a:pPr marL="0" indent="0">
              <a:buNone/>
            </a:pPr>
            <a:endParaRPr lang="en-IN" dirty="0"/>
          </a:p>
          <a:p>
            <a:endParaRPr lang="en-IN" dirty="0"/>
          </a:p>
          <a:p>
            <a:endParaRPr lang="en-IN" dirty="0"/>
          </a:p>
          <a:p>
            <a:endParaRPr lang="en-IN" dirty="0"/>
          </a:p>
          <a:p>
            <a:endParaRPr lang="en-IN" dirty="0"/>
          </a:p>
          <a:p>
            <a:endParaRPr lang="en-IN" dirty="0"/>
          </a:p>
          <a:p>
            <a:endParaRPr lang="en-IN" dirty="0"/>
          </a:p>
          <a:p>
            <a:pPr marL="0" indent="0">
              <a:buNone/>
            </a:pPr>
            <a:r>
              <a:rPr lang="en-IN" sz="1400" dirty="0">
                <a:latin typeface="Times New Roman" panose="02020603050405020304" pitchFamily="18" charset="0"/>
                <a:cs typeface="Times New Roman" panose="02020603050405020304" pitchFamily="18" charset="0"/>
              </a:rPr>
              <a:t>                                                         </a:t>
            </a:r>
            <a:r>
              <a:rPr lang="en-IN" sz="1400" b="1" dirty="0">
                <a:latin typeface="Times New Roman" panose="02020603050405020304" pitchFamily="18" charset="0"/>
                <a:cs typeface="Times New Roman" panose="02020603050405020304" pitchFamily="18" charset="0"/>
              </a:rPr>
              <a:t>Figure 11. </a:t>
            </a:r>
            <a:r>
              <a:rPr lang="en-IN" sz="1400" dirty="0">
                <a:latin typeface="Times New Roman" panose="02020603050405020304" pitchFamily="18" charset="0"/>
                <a:cs typeface="Times New Roman" panose="02020603050405020304" pitchFamily="18" charset="0"/>
              </a:rPr>
              <a:t>Regression plot for CFBPNN Transig 6-4-1 model.</a:t>
            </a:r>
          </a:p>
          <a:p>
            <a:endParaRPr lang="en-IN" dirty="0"/>
          </a:p>
        </p:txBody>
      </p:sp>
      <p:pic>
        <p:nvPicPr>
          <p:cNvPr id="4" name="Picture 3">
            <a:extLst>
              <a:ext uri="{FF2B5EF4-FFF2-40B4-BE49-F238E27FC236}">
                <a16:creationId xmlns:a16="http://schemas.microsoft.com/office/drawing/2014/main" id="{F99C6BBE-8EA7-4B59-BD89-45AA0C5D27F3}"/>
              </a:ext>
            </a:extLst>
          </p:cNvPr>
          <p:cNvPicPr/>
          <p:nvPr/>
        </p:nvPicPr>
        <p:blipFill>
          <a:blip r:embed="rId2">
            <a:extLst>
              <a:ext uri="{28A0092B-C50C-407E-A947-70E740481C1C}">
                <a14:useLocalDpi xmlns:a14="http://schemas.microsoft.com/office/drawing/2010/main" val="0"/>
              </a:ext>
            </a:extLst>
          </a:blip>
          <a:stretch>
            <a:fillRect/>
          </a:stretch>
        </p:blipFill>
        <p:spPr>
          <a:xfrm>
            <a:off x="2743200" y="1842052"/>
            <a:ext cx="5685183" cy="4306957"/>
          </a:xfrm>
          <a:prstGeom prst="rect">
            <a:avLst/>
          </a:prstGeom>
          <a:ln w="19050">
            <a:solidFill>
              <a:schemeClr val="tx1"/>
            </a:solidFill>
          </a:ln>
        </p:spPr>
      </p:pic>
    </p:spTree>
    <p:extLst>
      <p:ext uri="{BB962C8B-B14F-4D97-AF65-F5344CB8AC3E}">
        <p14:creationId xmlns:p14="http://schemas.microsoft.com/office/powerpoint/2010/main" val="4201043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26FA-27D2-464D-98CE-2F1F61A338D2}"/>
              </a:ext>
            </a:extLst>
          </p:cNvPr>
          <p:cNvSpPr>
            <a:spLocks noGrp="1"/>
          </p:cNvSpPr>
          <p:nvPr>
            <p:ph type="title"/>
          </p:nvPr>
        </p:nvSpPr>
        <p:spPr>
          <a:xfrm>
            <a:off x="838200" y="365126"/>
            <a:ext cx="10515600" cy="602284"/>
          </a:xfrm>
        </p:spPr>
        <p:txBody>
          <a:bodyPr>
            <a:normAutofit fontScale="90000"/>
          </a:bodyPr>
          <a:lstStyle/>
          <a:p>
            <a:r>
              <a:rPr lang="en-IN" dirty="0">
                <a:latin typeface="Rockwell Condensed" panose="02060603050405020104" pitchFamily="18" charset="0"/>
              </a:rPr>
              <a:t>nnstart</a:t>
            </a:r>
          </a:p>
        </p:txBody>
      </p:sp>
      <p:sp>
        <p:nvSpPr>
          <p:cNvPr id="3" name="Content Placeholder 2">
            <a:extLst>
              <a:ext uri="{FF2B5EF4-FFF2-40B4-BE49-F238E27FC236}">
                <a16:creationId xmlns:a16="http://schemas.microsoft.com/office/drawing/2014/main" id="{1F108322-D0C7-42B5-AD5E-B4F55BF1F24D}"/>
              </a:ext>
            </a:extLst>
          </p:cNvPr>
          <p:cNvSpPr>
            <a:spLocks noGrp="1"/>
          </p:cNvSpPr>
          <p:nvPr>
            <p:ph idx="1"/>
          </p:nvPr>
        </p:nvSpPr>
        <p:spPr>
          <a:xfrm>
            <a:off x="838200" y="967410"/>
            <a:ext cx="10515600" cy="5685181"/>
          </a:xfrm>
        </p:spPr>
        <p:txBody>
          <a:bodyPr>
            <a:normAutofit/>
          </a:bodyPr>
          <a:lstStyle/>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Table 3 shows the yerli station results for ANN trained by LM, BR, and CGS. The values based on R, MSE, and RMSE are used to characterize the optimum network architecture. The best number of neurons in the hidden layer and the best type of model are displayed in the best configuration column for each unique learning algorithm on the yerli station.</a:t>
            </a:r>
          </a:p>
          <a:p>
            <a:pPr marL="0" indent="0" algn="ctr">
              <a:buNone/>
            </a:pPr>
            <a:r>
              <a:rPr lang="en-IN" dirty="0"/>
              <a:t>  </a:t>
            </a:r>
            <a:r>
              <a:rPr lang="en-IN" sz="1600" b="1" dirty="0">
                <a:latin typeface="Times New Roman" panose="02020603050405020304" pitchFamily="18" charset="0"/>
                <a:cs typeface="Times New Roman" panose="02020603050405020304" pitchFamily="18" charset="0"/>
              </a:rPr>
              <a:t>Table 4. </a:t>
            </a:r>
            <a:r>
              <a:rPr lang="en-IN" sz="1600" dirty="0">
                <a:latin typeface="Times New Roman" panose="02020603050405020304" pitchFamily="18" charset="0"/>
                <a:cs typeface="Times New Roman" panose="02020603050405020304" pitchFamily="18" charset="0"/>
              </a:rPr>
              <a:t>Results of nnstart for yerli station.</a:t>
            </a:r>
          </a:p>
          <a:p>
            <a:pPr marL="0" indent="0">
              <a:buNone/>
            </a:pPr>
            <a:endParaRPr lang="en-IN" sz="1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3153D92F-4074-44E8-8AC3-EC8F7EE6F013}"/>
              </a:ext>
            </a:extLst>
          </p:cNvPr>
          <p:cNvGraphicFramePr>
            <a:graphicFrameLocks noGrp="1"/>
          </p:cNvGraphicFramePr>
          <p:nvPr>
            <p:extLst>
              <p:ext uri="{D42A27DB-BD31-4B8C-83A1-F6EECF244321}">
                <p14:modId xmlns:p14="http://schemas.microsoft.com/office/powerpoint/2010/main" val="69075404"/>
              </p:ext>
            </p:extLst>
          </p:nvPr>
        </p:nvGraphicFramePr>
        <p:xfrm>
          <a:off x="2650434" y="2503973"/>
          <a:ext cx="7248940" cy="3988901"/>
        </p:xfrm>
        <a:graphic>
          <a:graphicData uri="http://schemas.openxmlformats.org/drawingml/2006/table">
            <a:tbl>
              <a:tblPr firstRow="1" firstCol="1" bandRow="1">
                <a:tableStyleId>{5C22544A-7EE6-4342-B048-85BDC9FD1C3A}</a:tableStyleId>
              </a:tblPr>
              <a:tblGrid>
                <a:gridCol w="1475041">
                  <a:extLst>
                    <a:ext uri="{9D8B030D-6E8A-4147-A177-3AD203B41FA5}">
                      <a16:colId xmlns:a16="http://schemas.microsoft.com/office/drawing/2014/main" val="1864266956"/>
                    </a:ext>
                  </a:extLst>
                </a:gridCol>
                <a:gridCol w="1466022">
                  <a:extLst>
                    <a:ext uri="{9D8B030D-6E8A-4147-A177-3AD203B41FA5}">
                      <a16:colId xmlns:a16="http://schemas.microsoft.com/office/drawing/2014/main" val="1421647748"/>
                    </a:ext>
                  </a:extLst>
                </a:gridCol>
                <a:gridCol w="1439968">
                  <a:extLst>
                    <a:ext uri="{9D8B030D-6E8A-4147-A177-3AD203B41FA5}">
                      <a16:colId xmlns:a16="http://schemas.microsoft.com/office/drawing/2014/main" val="3236712325"/>
                    </a:ext>
                  </a:extLst>
                </a:gridCol>
                <a:gridCol w="1448985">
                  <a:extLst>
                    <a:ext uri="{9D8B030D-6E8A-4147-A177-3AD203B41FA5}">
                      <a16:colId xmlns:a16="http://schemas.microsoft.com/office/drawing/2014/main" val="1171079147"/>
                    </a:ext>
                  </a:extLst>
                </a:gridCol>
                <a:gridCol w="1418924">
                  <a:extLst>
                    <a:ext uri="{9D8B030D-6E8A-4147-A177-3AD203B41FA5}">
                      <a16:colId xmlns:a16="http://schemas.microsoft.com/office/drawing/2014/main" val="486647080"/>
                    </a:ext>
                  </a:extLst>
                </a:gridCol>
              </a:tblGrid>
              <a:tr h="891200">
                <a:tc>
                  <a:txBody>
                    <a:bodyPr/>
                    <a:lstStyle/>
                    <a:p>
                      <a:pPr algn="ctr">
                        <a:lnSpc>
                          <a:spcPct val="107000"/>
                        </a:lnSpc>
                        <a:spcAft>
                          <a:spcPts val="800"/>
                        </a:spcAft>
                      </a:pPr>
                      <a:r>
                        <a:rPr lang="en-IN" sz="1200" dirty="0">
                          <a:effectLst/>
                        </a:rPr>
                        <a:t>Algorithm</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Number of</a:t>
                      </a:r>
                      <a:endParaRPr lang="en-IN" sz="1100" dirty="0">
                        <a:effectLst/>
                      </a:endParaRPr>
                    </a:p>
                    <a:p>
                      <a:pPr algn="ctr">
                        <a:lnSpc>
                          <a:spcPct val="107000"/>
                        </a:lnSpc>
                        <a:spcAft>
                          <a:spcPts val="800"/>
                        </a:spcAft>
                      </a:pPr>
                      <a:r>
                        <a:rPr lang="en-IN" sz="1200" dirty="0">
                          <a:effectLst/>
                        </a:rPr>
                        <a:t>Neurons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MSE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RMSE</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7329813"/>
                  </a:ext>
                </a:extLst>
              </a:tr>
              <a:tr h="344189">
                <a:tc>
                  <a:txBody>
                    <a:bodyPr/>
                    <a:lstStyle/>
                    <a:p>
                      <a:pPr algn="ctr">
                        <a:lnSpc>
                          <a:spcPct val="107000"/>
                        </a:lnSpc>
                        <a:spcAft>
                          <a:spcPts val="800"/>
                        </a:spcAft>
                      </a:pPr>
                      <a:r>
                        <a:rPr lang="en-IN" sz="1200" dirty="0">
                          <a:effectLst/>
                        </a:rPr>
                        <a:t>LM</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0.9774</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0.9886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0.89887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4088998"/>
                  </a:ext>
                </a:extLst>
              </a:tr>
              <a:tr h="344189">
                <a:tc>
                  <a:txBody>
                    <a:bodyPr/>
                    <a:lstStyle/>
                    <a:p>
                      <a:pPr algn="ctr">
                        <a:lnSpc>
                          <a:spcPct val="107000"/>
                        </a:lnSpc>
                        <a:spcAft>
                          <a:spcPts val="800"/>
                        </a:spcAft>
                      </a:pPr>
                      <a:r>
                        <a:rPr lang="en-IN" sz="1200" dirty="0">
                          <a:effectLst/>
                        </a:rPr>
                        <a:t>LM</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0.8557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0.9250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0.90763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4646870"/>
                  </a:ext>
                </a:extLst>
              </a:tr>
              <a:tr h="344189">
                <a:tc>
                  <a:txBody>
                    <a:bodyPr/>
                    <a:lstStyle/>
                    <a:p>
                      <a:pPr algn="ctr">
                        <a:lnSpc>
                          <a:spcPct val="107000"/>
                        </a:lnSpc>
                        <a:spcAft>
                          <a:spcPts val="800"/>
                        </a:spcAft>
                      </a:pPr>
                      <a:r>
                        <a:rPr lang="en-IN" sz="1200" dirty="0">
                          <a:effectLst/>
                        </a:rPr>
                        <a:t>LM</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30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0.7279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0.8531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0.95057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2851353"/>
                  </a:ext>
                </a:extLst>
              </a:tr>
              <a:tr h="344189">
                <a:tc>
                  <a:txBody>
                    <a:bodyPr/>
                    <a:lstStyle/>
                    <a:p>
                      <a:pPr algn="ctr">
                        <a:lnSpc>
                          <a:spcPct val="107000"/>
                        </a:lnSpc>
                        <a:spcAft>
                          <a:spcPts val="800"/>
                        </a:spcAft>
                      </a:pPr>
                      <a:r>
                        <a:rPr lang="en-IN" sz="1200" dirty="0">
                          <a:effectLst/>
                        </a:rPr>
                        <a:t>BR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1.1745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1.0837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0.85428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4640149"/>
                  </a:ext>
                </a:extLst>
              </a:tr>
              <a:tr h="344189">
                <a:tc>
                  <a:txBody>
                    <a:bodyPr/>
                    <a:lstStyle/>
                    <a:p>
                      <a:pPr algn="ctr">
                        <a:lnSpc>
                          <a:spcPct val="107000"/>
                        </a:lnSpc>
                        <a:spcAft>
                          <a:spcPts val="800"/>
                        </a:spcAft>
                      </a:pPr>
                      <a:r>
                        <a:rPr lang="en-IN" sz="1200" dirty="0">
                          <a:effectLst/>
                        </a:rPr>
                        <a:t>BR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0.9669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0.9833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0.91349</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9608865"/>
                  </a:ext>
                </a:extLst>
              </a:tr>
              <a:tr h="344189">
                <a:tc>
                  <a:txBody>
                    <a:bodyPr/>
                    <a:lstStyle/>
                    <a:p>
                      <a:pPr algn="ctr">
                        <a:lnSpc>
                          <a:spcPct val="107000"/>
                        </a:lnSpc>
                        <a:spcAft>
                          <a:spcPts val="800"/>
                        </a:spcAft>
                      </a:pPr>
                      <a:r>
                        <a:rPr lang="en-IN" sz="1200" dirty="0">
                          <a:effectLst/>
                        </a:rPr>
                        <a:t>BR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30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0.8133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0.9018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0.92790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2047530"/>
                  </a:ext>
                </a:extLst>
              </a:tr>
              <a:tr h="344189">
                <a:tc>
                  <a:txBody>
                    <a:bodyPr/>
                    <a:lstStyle/>
                    <a:p>
                      <a:pPr algn="ctr">
                        <a:lnSpc>
                          <a:spcPct val="107000"/>
                        </a:lnSpc>
                        <a:spcAft>
                          <a:spcPts val="800"/>
                        </a:spcAft>
                      </a:pPr>
                      <a:r>
                        <a:rPr lang="en-IN" sz="1200" dirty="0">
                          <a:effectLst/>
                        </a:rPr>
                        <a:t>CGS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1.7262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1.3138</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0.91291</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6175407"/>
                  </a:ext>
                </a:extLst>
              </a:tr>
              <a:tr h="344189">
                <a:tc>
                  <a:txBody>
                    <a:bodyPr/>
                    <a:lstStyle/>
                    <a:p>
                      <a:pPr algn="ctr">
                        <a:lnSpc>
                          <a:spcPct val="107000"/>
                        </a:lnSpc>
                        <a:spcAft>
                          <a:spcPts val="800"/>
                        </a:spcAft>
                      </a:pPr>
                      <a:r>
                        <a:rPr lang="en-IN" sz="1200" dirty="0">
                          <a:effectLst/>
                        </a:rPr>
                        <a:t>CGS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20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1.1680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1.0807</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0.92185</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0070604"/>
                  </a:ext>
                </a:extLst>
              </a:tr>
              <a:tr h="344189">
                <a:tc>
                  <a:txBody>
                    <a:bodyPr/>
                    <a:lstStyle/>
                    <a:p>
                      <a:pPr algn="ctr">
                        <a:lnSpc>
                          <a:spcPct val="107000"/>
                        </a:lnSpc>
                        <a:spcAft>
                          <a:spcPts val="800"/>
                        </a:spcAft>
                      </a:pPr>
                      <a:r>
                        <a:rPr lang="en-IN" sz="1200" dirty="0">
                          <a:effectLst/>
                        </a:rPr>
                        <a:t>CGS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30</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0.9086</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0.9532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IN" sz="1200" dirty="0">
                          <a:effectLst/>
                        </a:rPr>
                        <a:t>0.94573</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4540487"/>
                  </a:ext>
                </a:extLst>
              </a:tr>
            </a:tbl>
          </a:graphicData>
        </a:graphic>
      </p:graphicFrame>
    </p:spTree>
    <p:extLst>
      <p:ext uri="{BB962C8B-B14F-4D97-AF65-F5344CB8AC3E}">
        <p14:creationId xmlns:p14="http://schemas.microsoft.com/office/powerpoint/2010/main" val="3301816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A68EB-C846-461E-94F9-83A7D1B7E751}"/>
              </a:ext>
            </a:extLst>
          </p:cNvPr>
          <p:cNvSpPr>
            <a:spLocks noGrp="1"/>
          </p:cNvSpPr>
          <p:nvPr>
            <p:ph type="title"/>
          </p:nvPr>
        </p:nvSpPr>
        <p:spPr>
          <a:xfrm>
            <a:off x="838200" y="365126"/>
            <a:ext cx="10515600" cy="655292"/>
          </a:xfrm>
        </p:spPr>
        <p:txBody>
          <a:bodyPr>
            <a:normAutofit/>
          </a:bodyPr>
          <a:lstStyle/>
          <a:p>
            <a:endParaRPr lang="en-IN" dirty="0"/>
          </a:p>
        </p:txBody>
      </p:sp>
      <p:sp>
        <p:nvSpPr>
          <p:cNvPr id="6" name="Content Placeholder 5">
            <a:extLst>
              <a:ext uri="{FF2B5EF4-FFF2-40B4-BE49-F238E27FC236}">
                <a16:creationId xmlns:a16="http://schemas.microsoft.com/office/drawing/2014/main" id="{1462F27B-666D-4406-8192-9FC2075663A3}"/>
              </a:ext>
            </a:extLst>
          </p:cNvPr>
          <p:cNvSpPr>
            <a:spLocks noGrp="1"/>
          </p:cNvSpPr>
          <p:nvPr>
            <p:ph idx="1"/>
          </p:nvPr>
        </p:nvSpPr>
        <p:spPr>
          <a:xfrm>
            <a:off x="838199" y="1232452"/>
            <a:ext cx="10836965" cy="5459896"/>
          </a:xfrm>
        </p:spPr>
        <p:txBody>
          <a:bodyPr>
            <a:normAutofit/>
          </a:bodyPr>
          <a:lstStyle/>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According to the findings, the ANN trained using LM attained the lowest value of MSE with the fewest number of iterations. However, ANN is trained by BR achieved a good MSE value, but it required the most iterations and had a propensity to overfit. ANN trained using CGS, on the other hand, achieves the maximum number of MSE values with the fewest iterations. Figure 12 Shows the best regression plot for the LM algorithm with 30 neurons.</a:t>
            </a:r>
          </a:p>
          <a:p>
            <a:pPr>
              <a:buFont typeface="Wingdings" panose="05000000000000000000" pitchFamily="2" charset="2"/>
              <a:buChar char="§"/>
            </a:pPr>
            <a:endParaRPr lang="en-IN" sz="1800" dirty="0">
              <a:latin typeface="Times New Roman" panose="02020603050405020304" pitchFamily="18" charset="0"/>
              <a:cs typeface="Times New Roman" panose="02020603050405020304" pitchFamily="18" charset="0"/>
            </a:endParaRPr>
          </a:p>
          <a:p>
            <a:endParaRPr lang="en-IN" dirty="0"/>
          </a:p>
          <a:p>
            <a:endParaRPr lang="en-IN" dirty="0"/>
          </a:p>
          <a:p>
            <a:endParaRPr lang="en-IN" dirty="0"/>
          </a:p>
          <a:p>
            <a:endParaRPr lang="en-IN" dirty="0"/>
          </a:p>
          <a:p>
            <a:endParaRPr lang="en-IN" dirty="0"/>
          </a:p>
          <a:p>
            <a:endParaRPr lang="en-IN" dirty="0"/>
          </a:p>
          <a:p>
            <a:pPr marL="0" indent="0">
              <a:buNone/>
            </a:pPr>
            <a:r>
              <a:rPr lang="en-IN" dirty="0"/>
              <a:t>                                      </a:t>
            </a:r>
          </a:p>
          <a:p>
            <a:pPr marL="0" indent="0" algn="ctr">
              <a:buNone/>
            </a:pPr>
            <a:r>
              <a:rPr lang="en-IN" dirty="0"/>
              <a:t> </a:t>
            </a:r>
          </a:p>
          <a:p>
            <a:pPr marL="0" indent="0" algn="ctr">
              <a:buNone/>
            </a:pPr>
            <a:r>
              <a:rPr lang="en-IN" sz="1400" b="1" dirty="0">
                <a:latin typeface="Times New Roman" panose="02020603050405020304" pitchFamily="18" charset="0"/>
                <a:cs typeface="Times New Roman" panose="02020603050405020304" pitchFamily="18" charset="0"/>
              </a:rPr>
              <a:t>Figure 12. </a:t>
            </a:r>
            <a:r>
              <a:rPr lang="en-IN" sz="1400" dirty="0">
                <a:latin typeface="Times New Roman" panose="02020603050405020304" pitchFamily="18" charset="0"/>
                <a:cs typeface="Times New Roman" panose="02020603050405020304" pitchFamily="18" charset="0"/>
              </a:rPr>
              <a:t>Regression plot for LM algorithm with 30 Neurons.</a:t>
            </a:r>
          </a:p>
          <a:p>
            <a:endParaRPr lang="en-IN" dirty="0"/>
          </a:p>
          <a:p>
            <a:endParaRPr lang="en-IN" dirty="0"/>
          </a:p>
        </p:txBody>
      </p:sp>
      <p:pic>
        <p:nvPicPr>
          <p:cNvPr id="7" name="Picture 6">
            <a:extLst>
              <a:ext uri="{FF2B5EF4-FFF2-40B4-BE49-F238E27FC236}">
                <a16:creationId xmlns:a16="http://schemas.microsoft.com/office/drawing/2014/main" id="{BEAB5904-33FA-460E-A91B-8083B78B390E}"/>
              </a:ext>
            </a:extLst>
          </p:cNvPr>
          <p:cNvPicPr/>
          <p:nvPr/>
        </p:nvPicPr>
        <p:blipFill>
          <a:blip r:embed="rId2">
            <a:extLst>
              <a:ext uri="{28A0092B-C50C-407E-A947-70E740481C1C}">
                <a14:useLocalDpi xmlns:a14="http://schemas.microsoft.com/office/drawing/2010/main" val="0"/>
              </a:ext>
            </a:extLst>
          </a:blip>
          <a:stretch>
            <a:fillRect/>
          </a:stretch>
        </p:blipFill>
        <p:spPr>
          <a:xfrm>
            <a:off x="3333905" y="2398644"/>
            <a:ext cx="5524189" cy="3677478"/>
          </a:xfrm>
          <a:prstGeom prst="rect">
            <a:avLst/>
          </a:prstGeom>
          <a:ln w="19050">
            <a:solidFill>
              <a:schemeClr val="tx1"/>
            </a:solidFill>
          </a:ln>
        </p:spPr>
      </p:pic>
    </p:spTree>
    <p:extLst>
      <p:ext uri="{BB962C8B-B14F-4D97-AF65-F5344CB8AC3E}">
        <p14:creationId xmlns:p14="http://schemas.microsoft.com/office/powerpoint/2010/main" val="353748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E033F-B6C1-4D2E-B117-B1CC2596F5EB}"/>
              </a:ext>
            </a:extLst>
          </p:cNvPr>
          <p:cNvSpPr>
            <a:spLocks noGrp="1"/>
          </p:cNvSpPr>
          <p:nvPr>
            <p:ph type="title"/>
          </p:nvPr>
        </p:nvSpPr>
        <p:spPr>
          <a:xfrm>
            <a:off x="838200" y="365126"/>
            <a:ext cx="10515600" cy="695048"/>
          </a:xfrm>
        </p:spPr>
        <p:txBody>
          <a:bodyPr>
            <a:normAutofit/>
          </a:bodyPr>
          <a:lstStyle/>
          <a:p>
            <a:r>
              <a:rPr lang="en-US" sz="3600" dirty="0">
                <a:latin typeface="Rockwell Condensed" panose="02060603050405020104" pitchFamily="18" charset="0"/>
                <a:cs typeface="Times New Roman" panose="02020603050405020304" pitchFamily="18" charset="0"/>
              </a:rPr>
              <a:t>CONCLUSION</a:t>
            </a:r>
            <a:endParaRPr lang="en-IN" sz="3600" dirty="0">
              <a:latin typeface="Rockwell Condensed" panose="020606030504050201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038BFC-9CCA-4173-8759-21EC360E8374}"/>
              </a:ext>
            </a:extLst>
          </p:cNvPr>
          <p:cNvSpPr>
            <a:spLocks noGrp="1"/>
          </p:cNvSpPr>
          <p:nvPr>
            <p:ph idx="1"/>
          </p:nvPr>
        </p:nvSpPr>
        <p:spPr>
          <a:xfrm>
            <a:off x="838200" y="954158"/>
            <a:ext cx="10515600" cy="5698433"/>
          </a:xfrm>
        </p:spPr>
        <p:txBody>
          <a:bodyPr/>
          <a:lstStyle/>
          <a:p>
            <a:pPr algn="just">
              <a:buFont typeface="Wingdings" panose="05000000000000000000" pitchFamily="2" charset="2"/>
              <a:buChar char="§"/>
            </a:pPr>
            <a:endParaRPr lang="en-IN" sz="1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Using the NNTOOL for the Transig function in FFBPNN, the most prominent model architecture is 6-4-1, which has MSE values of 0.4982, a value of RMSE 0.7056, and the value of R 0.96108. </a:t>
            </a:r>
          </a:p>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The 6-4-1 model architecture for the Transig function is the most effective for CFBPNN, with MSE values of 0.8813, RMSE values of 0.9387, and R values of 0.96096. </a:t>
            </a:r>
          </a:p>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Using nnstart three different algorithms LM, BR and CGS were used to predict yearly runoff. . Among the three, LM trained the algorithm with 30 neurons is the best model with MSE values of 0.7279, RMSE values of 0.8531, and R values of 0.95057. </a:t>
            </a:r>
          </a:p>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According to the findings, FFBPNN predicts better results than CFBPNN, and the LM algorithm stands out among the other algorithms.</a:t>
            </a:r>
          </a:p>
          <a:p>
            <a:pPr algn="just">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The current work contributes to policymakers' ability to design successful flood management measures in the near future by providing vital information on rainfall-runoff modeling at a regional scale.</a:t>
            </a:r>
          </a:p>
          <a:p>
            <a:pPr marL="0" indent="0" algn="just">
              <a:buNone/>
            </a:pPr>
            <a:endParaRPr lang="en-IN" sz="1800" dirty="0">
              <a:latin typeface="Times New Roman" panose="02020603050405020304" pitchFamily="18" charset="0"/>
              <a:cs typeface="Times New Roman" panose="02020603050405020304" pitchFamily="18" charset="0"/>
            </a:endParaRPr>
          </a:p>
          <a:p>
            <a:pPr marL="0" indent="0">
              <a:buNone/>
            </a:pPr>
            <a:endParaRPr lang="en-IN" dirty="0"/>
          </a:p>
        </p:txBody>
      </p:sp>
    </p:spTree>
    <p:extLst>
      <p:ext uri="{BB962C8B-B14F-4D97-AF65-F5344CB8AC3E}">
        <p14:creationId xmlns:p14="http://schemas.microsoft.com/office/powerpoint/2010/main" val="2309915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6399-52BA-49A9-9E5B-523C00AEBCF6}"/>
              </a:ext>
            </a:extLst>
          </p:cNvPr>
          <p:cNvSpPr>
            <a:spLocks noGrp="1"/>
          </p:cNvSpPr>
          <p:nvPr>
            <p:ph type="title"/>
          </p:nvPr>
        </p:nvSpPr>
        <p:spPr>
          <a:xfrm>
            <a:off x="2988365" y="410817"/>
            <a:ext cx="8610600" cy="891210"/>
          </a:xfrm>
        </p:spPr>
        <p:txBody>
          <a:bodyPr>
            <a:normAutofit/>
          </a:bodyPr>
          <a:lstStyle/>
          <a:p>
            <a:r>
              <a:rPr lang="en-IN" sz="3600" dirty="0">
                <a:latin typeface="Rockwell Condensed" panose="02060603050405020104" pitchFamily="18" charset="0"/>
              </a:rPr>
              <a:t>References</a:t>
            </a:r>
          </a:p>
        </p:txBody>
      </p:sp>
      <p:sp>
        <p:nvSpPr>
          <p:cNvPr id="3" name="Content Placeholder 2">
            <a:extLst>
              <a:ext uri="{FF2B5EF4-FFF2-40B4-BE49-F238E27FC236}">
                <a16:creationId xmlns:a16="http://schemas.microsoft.com/office/drawing/2014/main" id="{ECCC5036-34D0-4513-932B-ED30FE0B7CAA}"/>
              </a:ext>
            </a:extLst>
          </p:cNvPr>
          <p:cNvSpPr>
            <a:spLocks noGrp="1"/>
          </p:cNvSpPr>
          <p:nvPr>
            <p:ph idx="1"/>
          </p:nvPr>
        </p:nvSpPr>
        <p:spPr>
          <a:xfrm>
            <a:off x="685800" y="1302027"/>
            <a:ext cx="11347174" cy="5456582"/>
          </a:xfrm>
        </p:spPr>
        <p:txBody>
          <a:bodyPr>
            <a:normAutofit fontScale="92500" lnSpcReduction="10000"/>
          </a:bodyPr>
          <a:lstStyle/>
          <a:p>
            <a:pPr algn="just"/>
            <a:r>
              <a:rPr lang="en-IN" sz="2100" dirty="0" err="1">
                <a:latin typeface="Times New Roman" panose="02020603050405020304" pitchFamily="18" charset="0"/>
                <a:cs typeface="Times New Roman" panose="02020603050405020304" pitchFamily="18" charset="0"/>
              </a:rPr>
              <a:t>A.M.Kalteh</a:t>
            </a:r>
            <a:r>
              <a:rPr lang="en-IN" sz="2100" dirty="0">
                <a:latin typeface="Times New Roman" panose="02020603050405020304" pitchFamily="18" charset="0"/>
                <a:cs typeface="Times New Roman" panose="02020603050405020304" pitchFamily="18" charset="0"/>
              </a:rPr>
              <a:t>. (2008). Caspian Journal of Environmental Sciences. Caspian Journal of Environmental Sciences, 6(1), 53–58.</a:t>
            </a:r>
          </a:p>
          <a:p>
            <a:pPr algn="just"/>
            <a:r>
              <a:rPr lang="en-IN" sz="2100" dirty="0">
                <a:latin typeface="Times New Roman" panose="02020603050405020304" pitchFamily="18" charset="0"/>
                <a:cs typeface="Times New Roman" panose="02020603050405020304" pitchFamily="18" charset="0"/>
              </a:rPr>
              <a:t>Asadi, H., </a:t>
            </a:r>
            <a:r>
              <a:rPr lang="en-IN" sz="2100" dirty="0" err="1">
                <a:latin typeface="Times New Roman" panose="02020603050405020304" pitchFamily="18" charset="0"/>
                <a:cs typeface="Times New Roman" panose="02020603050405020304" pitchFamily="18" charset="0"/>
              </a:rPr>
              <a:t>Shahedi</a:t>
            </a:r>
            <a:r>
              <a:rPr lang="en-IN" sz="2100" dirty="0">
                <a:latin typeface="Times New Roman" panose="02020603050405020304" pitchFamily="18" charset="0"/>
                <a:cs typeface="Times New Roman" panose="02020603050405020304" pitchFamily="18" charset="0"/>
              </a:rPr>
              <a:t>, K., </a:t>
            </a:r>
            <a:r>
              <a:rPr lang="en-IN" sz="2100" dirty="0" err="1">
                <a:latin typeface="Times New Roman" panose="02020603050405020304" pitchFamily="18" charset="0"/>
                <a:cs typeface="Times New Roman" panose="02020603050405020304" pitchFamily="18" charset="0"/>
              </a:rPr>
              <a:t>Jarihani</a:t>
            </a:r>
            <a:r>
              <a:rPr lang="en-IN" sz="2100" dirty="0">
                <a:latin typeface="Times New Roman" panose="02020603050405020304" pitchFamily="18" charset="0"/>
                <a:cs typeface="Times New Roman" panose="02020603050405020304" pitchFamily="18" charset="0"/>
              </a:rPr>
              <a:t>, B., &amp; Sidle, R. C. (2019). Rainfall-runoff modelling using hydrological connectivity index and artificial neural network approach. Water (Switzerland), 11(2). https://doi.org/10.3390/w11020212</a:t>
            </a:r>
          </a:p>
          <a:p>
            <a:pPr algn="just"/>
            <a:r>
              <a:rPr lang="en-IN" sz="2100" dirty="0">
                <a:latin typeface="Times New Roman" panose="02020603050405020304" pitchFamily="18" charset="0"/>
                <a:cs typeface="Times New Roman" panose="02020603050405020304" pitchFamily="18" charset="0"/>
              </a:rPr>
              <a:t>Bakshi, S., &amp; Bhar, K. K. (2012). Estimation of Discharge in Rivers using ANN </a:t>
            </a:r>
            <a:r>
              <a:rPr lang="en-IN" sz="2100" dirty="0" err="1">
                <a:latin typeface="Times New Roman" panose="02020603050405020304" pitchFamily="18" charset="0"/>
                <a:cs typeface="Times New Roman" panose="02020603050405020304" pitchFamily="18" charset="0"/>
              </a:rPr>
              <a:t>Modeled</a:t>
            </a:r>
            <a:r>
              <a:rPr lang="en-IN" sz="2100" dirty="0">
                <a:latin typeface="Times New Roman" panose="02020603050405020304" pitchFamily="18" charset="0"/>
                <a:cs typeface="Times New Roman" panose="02020603050405020304" pitchFamily="18" charset="0"/>
              </a:rPr>
              <a:t> Rating Curves. Journal of The Institution of Engineers (India): Series A, 93(3), 181–186. https://doi.org/10.1007/s40030-013-0020-4</a:t>
            </a:r>
          </a:p>
          <a:p>
            <a:pPr algn="just"/>
            <a:r>
              <a:rPr lang="en-IN" sz="2100" dirty="0">
                <a:latin typeface="Times New Roman" panose="02020603050405020304" pitchFamily="18" charset="0"/>
                <a:cs typeface="Times New Roman" panose="02020603050405020304" pitchFamily="18" charset="0"/>
              </a:rPr>
              <a:t>Chang, T. K., </a:t>
            </a:r>
            <a:r>
              <a:rPr lang="en-IN" sz="2100" dirty="0" err="1">
                <a:latin typeface="Times New Roman" panose="02020603050405020304" pitchFamily="18" charset="0"/>
                <a:cs typeface="Times New Roman" panose="02020603050405020304" pitchFamily="18" charset="0"/>
              </a:rPr>
              <a:t>Talei</a:t>
            </a:r>
            <a:r>
              <a:rPr lang="en-IN" sz="2100" dirty="0">
                <a:latin typeface="Times New Roman" panose="02020603050405020304" pitchFamily="18" charset="0"/>
                <a:cs typeface="Times New Roman" panose="02020603050405020304" pitchFamily="18" charset="0"/>
              </a:rPr>
              <a:t>, A., Quek, C., &amp; Pauwels, V. R. N. (2018). Rainfall-runoff modelling using a self-reliant fuzzy inference network with flexible structure. Journal of Hydrology, 564(July), 1179–1193. https://doi.org/10.1016/j.jhydrol.2018.07.074</a:t>
            </a:r>
          </a:p>
          <a:p>
            <a:pPr algn="just"/>
            <a:r>
              <a:rPr lang="en-IN" sz="2100" dirty="0">
                <a:latin typeface="Times New Roman" panose="02020603050405020304" pitchFamily="18" charset="0"/>
                <a:cs typeface="Times New Roman" panose="02020603050405020304" pitchFamily="18" charset="0"/>
              </a:rPr>
              <a:t>Chen, J., &amp; Adams, B. J. (2006). Integration of artificial neural networks with conceptual models in rainfall-runoff </a:t>
            </a:r>
            <a:r>
              <a:rPr lang="en-IN" sz="2100" dirty="0" err="1">
                <a:latin typeface="Times New Roman" panose="02020603050405020304" pitchFamily="18" charset="0"/>
                <a:cs typeface="Times New Roman" panose="02020603050405020304" pitchFamily="18" charset="0"/>
              </a:rPr>
              <a:t>modeling</a:t>
            </a:r>
            <a:r>
              <a:rPr lang="en-IN" sz="2100" dirty="0">
                <a:latin typeface="Times New Roman" panose="02020603050405020304" pitchFamily="18" charset="0"/>
                <a:cs typeface="Times New Roman" panose="02020603050405020304" pitchFamily="18" charset="0"/>
              </a:rPr>
              <a:t>. Journal of Hydrology, 318(1–4), 232–249. https://doi.org/10.1016/j.jhydrol.2005.06.017</a:t>
            </a:r>
          </a:p>
          <a:p>
            <a:pPr algn="just"/>
            <a:r>
              <a:rPr lang="en-IN" sz="2100" dirty="0">
                <a:latin typeface="Times New Roman" panose="02020603050405020304" pitchFamily="18" charset="0"/>
                <a:cs typeface="Times New Roman" panose="02020603050405020304" pitchFamily="18" charset="0"/>
              </a:rPr>
              <a:t>Chen, S. M., Wang, Y. M., &amp; Tsou, I. (2013). Using artificial neural network approach for modelling rainfall-runoff due to typhoon. Journal of Earth System Science, 122(2), 399–405. https://doi.org/10.1007/s12040-013-0289-8</a:t>
            </a:r>
          </a:p>
          <a:p>
            <a:pPr algn="just"/>
            <a:r>
              <a:rPr lang="en-IN" sz="2100" dirty="0">
                <a:latin typeface="Times New Roman" panose="02020603050405020304" pitchFamily="18" charset="0"/>
                <a:cs typeface="Times New Roman" panose="02020603050405020304" pitchFamily="18" charset="0"/>
              </a:rPr>
              <a:t>Dey, K. K. (2020). A rainfall-runoff model using artificial neural networks for the district of Bankura in a time of climate change. Indian Journal of Science and Technology, 13(33), 3364–3376. https://doi.org/10.17485/ijst/v13i33.816</a:t>
            </a:r>
          </a:p>
          <a:p>
            <a:endParaRPr lang="en-IN" dirty="0"/>
          </a:p>
        </p:txBody>
      </p:sp>
    </p:spTree>
    <p:extLst>
      <p:ext uri="{BB962C8B-B14F-4D97-AF65-F5344CB8AC3E}">
        <p14:creationId xmlns:p14="http://schemas.microsoft.com/office/powerpoint/2010/main" val="378994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E6399-52BA-49A9-9E5B-523C00AEBCF6}"/>
              </a:ext>
            </a:extLst>
          </p:cNvPr>
          <p:cNvSpPr>
            <a:spLocks noGrp="1"/>
          </p:cNvSpPr>
          <p:nvPr>
            <p:ph type="title"/>
          </p:nvPr>
        </p:nvSpPr>
        <p:spPr>
          <a:xfrm>
            <a:off x="2988365" y="410817"/>
            <a:ext cx="8610600" cy="891210"/>
          </a:xfrm>
        </p:spPr>
        <p:txBody>
          <a:bodyPr>
            <a:normAutofit/>
          </a:bodyPr>
          <a:lstStyle/>
          <a:p>
            <a:r>
              <a:rPr lang="en-IN" sz="3600" dirty="0">
                <a:latin typeface="Rockwell Condensed" panose="02060603050405020104" pitchFamily="18" charset="0"/>
              </a:rPr>
              <a:t>References</a:t>
            </a:r>
          </a:p>
        </p:txBody>
      </p:sp>
      <p:sp>
        <p:nvSpPr>
          <p:cNvPr id="3" name="Content Placeholder 2">
            <a:extLst>
              <a:ext uri="{FF2B5EF4-FFF2-40B4-BE49-F238E27FC236}">
                <a16:creationId xmlns:a16="http://schemas.microsoft.com/office/drawing/2014/main" id="{ECCC5036-34D0-4513-932B-ED30FE0B7CAA}"/>
              </a:ext>
            </a:extLst>
          </p:cNvPr>
          <p:cNvSpPr>
            <a:spLocks noGrp="1"/>
          </p:cNvSpPr>
          <p:nvPr>
            <p:ph idx="1"/>
          </p:nvPr>
        </p:nvSpPr>
        <p:spPr>
          <a:xfrm>
            <a:off x="685800" y="1302027"/>
            <a:ext cx="11347174" cy="5456582"/>
          </a:xfrm>
        </p:spPr>
        <p:txBody>
          <a:bodyPr>
            <a:normAutofit/>
          </a:bodyPr>
          <a:lstStyle/>
          <a:p>
            <a:r>
              <a:rPr lang="en-IN" sz="1800" dirty="0">
                <a:latin typeface="Times New Roman" panose="02020603050405020304" pitchFamily="18" charset="0"/>
                <a:cs typeface="Times New Roman" panose="02020603050405020304" pitchFamily="18" charset="0"/>
              </a:rPr>
              <a:t>Nayak, D. R., Mahapatra, A., &amp; Mishra, P. (2013). A Survey on Rainfall Prediction using Artificial Neural Network. Int. J. </a:t>
            </a:r>
            <a:r>
              <a:rPr lang="en-IN" sz="1800" dirty="0" err="1">
                <a:latin typeface="Times New Roman" panose="02020603050405020304" pitchFamily="18" charset="0"/>
                <a:cs typeface="Times New Roman" panose="02020603050405020304" pitchFamily="18" charset="0"/>
              </a:rPr>
              <a:t>Comput</a:t>
            </a:r>
            <a:r>
              <a:rPr lang="en-IN" sz="1800" dirty="0">
                <a:latin typeface="Times New Roman" panose="02020603050405020304" pitchFamily="18" charset="0"/>
                <a:cs typeface="Times New Roman" panose="02020603050405020304" pitchFamily="18" charset="0"/>
              </a:rPr>
              <a:t>. </a:t>
            </a:r>
            <a:r>
              <a:rPr lang="en-IN" sz="1800" dirty="0" err="1">
                <a:latin typeface="Times New Roman" panose="02020603050405020304" pitchFamily="18" charset="0"/>
                <a:cs typeface="Times New Roman" panose="02020603050405020304" pitchFamily="18" charset="0"/>
              </a:rPr>
              <a:t>Appl</a:t>
            </a:r>
            <a:r>
              <a:rPr lang="en-IN" sz="1800" dirty="0">
                <a:latin typeface="Times New Roman" panose="02020603050405020304" pitchFamily="18" charset="0"/>
                <a:cs typeface="Times New Roman" panose="02020603050405020304" pitchFamily="18" charset="0"/>
              </a:rPr>
              <a:t>, 72(16), 32–40.</a:t>
            </a:r>
          </a:p>
          <a:p>
            <a:r>
              <a:rPr lang="en-IN" sz="1800" dirty="0">
                <a:latin typeface="Times New Roman" panose="02020603050405020304" pitchFamily="18" charset="0"/>
                <a:cs typeface="Times New Roman" panose="02020603050405020304" pitchFamily="18" charset="0"/>
              </a:rPr>
              <a:t>Nemade, P. S., Gupta, P. V., &amp; </a:t>
            </a:r>
            <a:r>
              <a:rPr lang="en-IN" sz="1800" dirty="0" err="1">
                <a:latin typeface="Times New Roman" panose="02020603050405020304" pitchFamily="18" charset="0"/>
                <a:cs typeface="Times New Roman" panose="02020603050405020304" pitchFamily="18" charset="0"/>
              </a:rPr>
              <a:t>Bhoite</a:t>
            </a:r>
            <a:r>
              <a:rPr lang="en-IN" sz="1800" dirty="0">
                <a:latin typeface="Times New Roman" panose="02020603050405020304" pitchFamily="18" charset="0"/>
                <a:cs typeface="Times New Roman" panose="02020603050405020304" pitchFamily="18" charset="0"/>
              </a:rPr>
              <a:t>, P. A. (2012). Comparative Rainfall Prediction Analysis Year 2012 for Indore ( MP ) Region , India by Using Artificial Neural Network. 3(5), 3–6.</a:t>
            </a:r>
          </a:p>
          <a:p>
            <a:r>
              <a:rPr lang="en-IN" sz="1800" dirty="0">
                <a:latin typeface="Times New Roman" panose="02020603050405020304" pitchFamily="18" charset="0"/>
                <a:cs typeface="Times New Roman" panose="02020603050405020304" pitchFamily="18" charset="0"/>
              </a:rPr>
              <a:t>Orimi, M. G., Farid, A., </a:t>
            </a:r>
            <a:r>
              <a:rPr lang="en-IN" sz="1800" dirty="0" err="1">
                <a:latin typeface="Times New Roman" panose="02020603050405020304" pitchFamily="18" charset="0"/>
                <a:cs typeface="Times New Roman" panose="02020603050405020304" pitchFamily="18" charset="0"/>
              </a:rPr>
              <a:t>Amiri</a:t>
            </a:r>
            <a:r>
              <a:rPr lang="en-IN" sz="1800" dirty="0">
                <a:latin typeface="Times New Roman" panose="02020603050405020304" pitchFamily="18" charset="0"/>
                <a:cs typeface="Times New Roman" panose="02020603050405020304" pitchFamily="18" charset="0"/>
              </a:rPr>
              <a:t>, R., &amp; Imani, K. (2015). </a:t>
            </a:r>
            <a:r>
              <a:rPr lang="en-IN" sz="1800" dirty="0" err="1">
                <a:latin typeface="Times New Roman" panose="02020603050405020304" pitchFamily="18" charset="0"/>
                <a:cs typeface="Times New Roman" panose="02020603050405020304" pitchFamily="18" charset="0"/>
              </a:rPr>
              <a:t>Cprecip</a:t>
            </a:r>
            <a:r>
              <a:rPr lang="en-IN" sz="1800" dirty="0">
                <a:latin typeface="Times New Roman" panose="02020603050405020304" pitchFamily="18" charset="0"/>
                <a:cs typeface="Times New Roman" panose="02020603050405020304" pitchFamily="18" charset="0"/>
              </a:rPr>
              <a:t> parameter for checking snow entry for forecasting weekly discharge of the </a:t>
            </a:r>
            <a:r>
              <a:rPr lang="en-IN" sz="1800" dirty="0" err="1">
                <a:latin typeface="Times New Roman" panose="02020603050405020304" pitchFamily="18" charset="0"/>
                <a:cs typeface="Times New Roman" panose="02020603050405020304" pitchFamily="18" charset="0"/>
              </a:rPr>
              <a:t>Haraz</a:t>
            </a:r>
            <a:r>
              <a:rPr lang="en-IN" sz="1800" dirty="0">
                <a:latin typeface="Times New Roman" panose="02020603050405020304" pitchFamily="18" charset="0"/>
                <a:cs typeface="Times New Roman" panose="02020603050405020304" pitchFamily="18" charset="0"/>
              </a:rPr>
              <a:t> River flow by artificial neural network. Water Resources, 42(5), 607–615. https://doi.org/10.1134/S0097807815050073</a:t>
            </a:r>
          </a:p>
          <a:p>
            <a:r>
              <a:rPr lang="en-IN" sz="1800" dirty="0">
                <a:latin typeface="Times New Roman" panose="02020603050405020304" pitchFamily="18" charset="0"/>
                <a:cs typeface="Times New Roman" panose="02020603050405020304" pitchFamily="18" charset="0"/>
              </a:rPr>
              <a:t>Patel, A. B., &amp; Joshi, G. S. (2017). </a:t>
            </a:r>
            <a:r>
              <a:rPr lang="en-IN" sz="1800" dirty="0" err="1">
                <a:latin typeface="Times New Roman" panose="02020603050405020304" pitchFamily="18" charset="0"/>
                <a:cs typeface="Times New Roman" panose="02020603050405020304" pitchFamily="18" charset="0"/>
              </a:rPr>
              <a:t>Modeling</a:t>
            </a:r>
            <a:r>
              <a:rPr lang="en-IN" sz="1800" dirty="0">
                <a:latin typeface="Times New Roman" panose="02020603050405020304" pitchFamily="18" charset="0"/>
                <a:cs typeface="Times New Roman" panose="02020603050405020304" pitchFamily="18" charset="0"/>
              </a:rPr>
              <a:t> of Rainfall-Runoff Correlations Using Artificial Neural Network-A Case Study of </a:t>
            </a:r>
            <a:r>
              <a:rPr lang="en-IN" sz="1800" dirty="0" err="1">
                <a:latin typeface="Times New Roman" panose="02020603050405020304" pitchFamily="18" charset="0"/>
                <a:cs typeface="Times New Roman" panose="02020603050405020304" pitchFamily="18" charset="0"/>
              </a:rPr>
              <a:t>Dharoi</a:t>
            </a:r>
            <a:r>
              <a:rPr lang="en-IN" sz="1800" dirty="0">
                <a:latin typeface="Times New Roman" panose="02020603050405020304" pitchFamily="18" charset="0"/>
                <a:cs typeface="Times New Roman" panose="02020603050405020304" pitchFamily="18" charset="0"/>
              </a:rPr>
              <a:t> Watershed of a Sabarmati River Basin, India. Civil Engineering Journal, 3(2), 78–87. https://doi.org/10.28991/cej-2017-00000074</a:t>
            </a:r>
          </a:p>
          <a:p>
            <a:r>
              <a:rPr lang="en-IN" sz="1800" dirty="0">
                <a:latin typeface="Times New Roman" panose="02020603050405020304" pitchFamily="18" charset="0"/>
                <a:cs typeface="Times New Roman" panose="02020603050405020304" pitchFamily="18" charset="0"/>
              </a:rPr>
              <a:t>Rajurkar, M. P., </a:t>
            </a:r>
            <a:r>
              <a:rPr lang="en-IN" sz="1800" dirty="0" err="1">
                <a:latin typeface="Times New Roman" panose="02020603050405020304" pitchFamily="18" charset="0"/>
                <a:cs typeface="Times New Roman" panose="02020603050405020304" pitchFamily="18" charset="0"/>
              </a:rPr>
              <a:t>Kothyari</a:t>
            </a:r>
            <a:r>
              <a:rPr lang="en-IN" sz="1800" dirty="0">
                <a:latin typeface="Times New Roman" panose="02020603050405020304" pitchFamily="18" charset="0"/>
                <a:cs typeface="Times New Roman" panose="02020603050405020304" pitchFamily="18" charset="0"/>
              </a:rPr>
              <a:t>, U. C., &amp; </a:t>
            </a:r>
            <a:r>
              <a:rPr lang="en-IN" sz="1800" dirty="0" err="1">
                <a:latin typeface="Times New Roman" panose="02020603050405020304" pitchFamily="18" charset="0"/>
                <a:cs typeface="Times New Roman" panose="02020603050405020304" pitchFamily="18" charset="0"/>
              </a:rPr>
              <a:t>Chaube</a:t>
            </a:r>
            <a:r>
              <a:rPr lang="en-IN" sz="1800" dirty="0">
                <a:latin typeface="Times New Roman" panose="02020603050405020304" pitchFamily="18" charset="0"/>
                <a:cs typeface="Times New Roman" panose="02020603050405020304" pitchFamily="18" charset="0"/>
              </a:rPr>
              <a:t>, U. C. (2004). </a:t>
            </a:r>
            <a:r>
              <a:rPr lang="en-IN" sz="1800" dirty="0" err="1">
                <a:latin typeface="Times New Roman" panose="02020603050405020304" pitchFamily="18" charset="0"/>
                <a:cs typeface="Times New Roman" panose="02020603050405020304" pitchFamily="18" charset="0"/>
              </a:rPr>
              <a:t>Modeling</a:t>
            </a:r>
            <a:r>
              <a:rPr lang="en-IN" sz="1800" dirty="0">
                <a:latin typeface="Times New Roman" panose="02020603050405020304" pitchFamily="18" charset="0"/>
                <a:cs typeface="Times New Roman" panose="02020603050405020304" pitchFamily="18" charset="0"/>
              </a:rPr>
              <a:t> of the daily rainfall-runoff relationship with artificial neural network. Journal of Hydrology, 285(1–4), 96–113. https://doi.org/10.1016/j.jhydrol.2003.08.011</a:t>
            </a:r>
          </a:p>
          <a:p>
            <a:r>
              <a:rPr lang="en-IN" sz="1800" dirty="0">
                <a:latin typeface="Times New Roman" panose="02020603050405020304" pitchFamily="18" charset="0"/>
                <a:cs typeface="Times New Roman" panose="02020603050405020304" pitchFamily="18" charset="0"/>
              </a:rPr>
              <a:t>Samantaray, S., &amp; Sahoo, A. (2020). Prediction of runoff using BPNN, FFBPNN, CFBPNN algorithm in arid watershed: A case study. International Journal of Knowledge-Based and Intelligent Engineering Systems, 24(3), 243–251. https://doi.org/10.3233/KES-200046</a:t>
            </a:r>
          </a:p>
          <a:p>
            <a:r>
              <a:rPr lang="en-IN" sz="1800" dirty="0">
                <a:latin typeface="Times New Roman" panose="02020603050405020304" pitchFamily="18" charset="0"/>
                <a:cs typeface="Times New Roman" panose="02020603050405020304" pitchFamily="18" charset="0"/>
              </a:rPr>
              <a:t>Tayebiyan, A., Mohammad, T. A., Ghazali, A. H., &amp; </a:t>
            </a:r>
            <a:r>
              <a:rPr lang="en-IN" sz="1800" dirty="0" err="1">
                <a:latin typeface="Times New Roman" panose="02020603050405020304" pitchFamily="18" charset="0"/>
                <a:cs typeface="Times New Roman" panose="02020603050405020304" pitchFamily="18" charset="0"/>
              </a:rPr>
              <a:t>Mashohor</a:t>
            </a:r>
            <a:r>
              <a:rPr lang="en-IN" sz="1800" dirty="0">
                <a:latin typeface="Times New Roman" panose="02020603050405020304" pitchFamily="18" charset="0"/>
                <a:cs typeface="Times New Roman" panose="02020603050405020304" pitchFamily="18" charset="0"/>
              </a:rPr>
              <a:t>, S. (2016). Artificial neural network for modelling rainfall-runoff. </a:t>
            </a:r>
            <a:r>
              <a:rPr lang="en-IN" sz="1800" dirty="0" err="1">
                <a:latin typeface="Times New Roman" panose="02020603050405020304" pitchFamily="18" charset="0"/>
                <a:cs typeface="Times New Roman" panose="02020603050405020304" pitchFamily="18" charset="0"/>
              </a:rPr>
              <a:t>Pertanika</a:t>
            </a:r>
            <a:r>
              <a:rPr lang="en-IN" sz="1800" dirty="0">
                <a:latin typeface="Times New Roman" panose="02020603050405020304" pitchFamily="18" charset="0"/>
                <a:cs typeface="Times New Roman" panose="02020603050405020304" pitchFamily="18" charset="0"/>
              </a:rPr>
              <a:t> Journal of Science and Technology, 24(2), 319–330</a:t>
            </a:r>
          </a:p>
        </p:txBody>
      </p:sp>
    </p:spTree>
    <p:extLst>
      <p:ext uri="{BB962C8B-B14F-4D97-AF65-F5344CB8AC3E}">
        <p14:creationId xmlns:p14="http://schemas.microsoft.com/office/powerpoint/2010/main" val="3443163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FEE71C-078B-4DF9-BAA5-5582058FDA26}"/>
              </a:ext>
            </a:extLst>
          </p:cNvPr>
          <p:cNvSpPr>
            <a:spLocks noGrp="1"/>
          </p:cNvSpPr>
          <p:nvPr>
            <p:ph idx="1"/>
          </p:nvPr>
        </p:nvSpPr>
        <p:spPr>
          <a:xfrm>
            <a:off x="685800" y="1086678"/>
            <a:ext cx="10820400" cy="5132007"/>
          </a:xfrm>
        </p:spPr>
        <p:txBody>
          <a:bodyPr/>
          <a:lstStyle/>
          <a:p>
            <a:pPr marL="0" indent="0">
              <a:buNone/>
            </a:pPr>
            <a:endParaRPr lang="en-IN" dirty="0"/>
          </a:p>
          <a:p>
            <a:pPr marL="0" indent="0">
              <a:buNone/>
            </a:pPr>
            <a:endParaRPr lang="en-IN" dirty="0"/>
          </a:p>
          <a:p>
            <a:pPr marL="0" indent="0" algn="ctr">
              <a:buNone/>
            </a:pPr>
            <a:endParaRPr lang="en-IN" sz="3200" b="1" dirty="0">
              <a:latin typeface="Rockwell Condensed" panose="02060603050405020104" pitchFamily="18" charset="0"/>
            </a:endParaRPr>
          </a:p>
          <a:p>
            <a:pPr marL="0" indent="0" algn="ctr">
              <a:buNone/>
            </a:pPr>
            <a:endParaRPr lang="en-IN" sz="3200" b="1" dirty="0">
              <a:latin typeface="Rockwell Condensed" panose="02060603050405020104" pitchFamily="18" charset="0"/>
            </a:endParaRPr>
          </a:p>
          <a:p>
            <a:pPr marL="0" indent="0" algn="ctr">
              <a:buNone/>
            </a:pPr>
            <a:r>
              <a:rPr lang="en-IN" sz="3200" b="1" dirty="0">
                <a:latin typeface="Rockwell Condensed" panose="02060603050405020104" pitchFamily="18" charset="0"/>
              </a:rPr>
              <a:t>Thank You for your Attention.</a:t>
            </a:r>
          </a:p>
        </p:txBody>
      </p:sp>
    </p:spTree>
    <p:extLst>
      <p:ext uri="{BB962C8B-B14F-4D97-AF65-F5344CB8AC3E}">
        <p14:creationId xmlns:p14="http://schemas.microsoft.com/office/powerpoint/2010/main" val="2207043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3FD7-C128-4DE3-B261-E9FEDC1E89ED}"/>
              </a:ext>
            </a:extLst>
          </p:cNvPr>
          <p:cNvSpPr>
            <a:spLocks noGrp="1"/>
          </p:cNvSpPr>
          <p:nvPr>
            <p:ph type="title"/>
          </p:nvPr>
        </p:nvSpPr>
        <p:spPr/>
        <p:txBody>
          <a:bodyPr>
            <a:normAutofit/>
          </a:bodyPr>
          <a:lstStyle/>
          <a:p>
            <a:r>
              <a:rPr lang="en-US" sz="3600" dirty="0">
                <a:latin typeface="Rockwell Condensed" panose="02060603050405020104" pitchFamily="18" charset="0"/>
              </a:rPr>
              <a:t>Introduction to ANN</a:t>
            </a:r>
            <a:endParaRPr lang="en-IN" sz="3600" dirty="0">
              <a:latin typeface="Rockwell Condensed" panose="02060603050405020104" pitchFamily="18" charset="0"/>
            </a:endParaRPr>
          </a:p>
        </p:txBody>
      </p:sp>
      <p:sp>
        <p:nvSpPr>
          <p:cNvPr id="3" name="Content Placeholder 2">
            <a:extLst>
              <a:ext uri="{FF2B5EF4-FFF2-40B4-BE49-F238E27FC236}">
                <a16:creationId xmlns:a16="http://schemas.microsoft.com/office/drawing/2014/main" id="{D75CF310-CDB3-4F51-8EDB-1DE47B689DDD}"/>
              </a:ext>
            </a:extLst>
          </p:cNvPr>
          <p:cNvSpPr>
            <a:spLocks noGrp="1"/>
          </p:cNvSpPr>
          <p:nvPr>
            <p:ph idx="1"/>
          </p:nvPr>
        </p:nvSpPr>
        <p:spPr/>
        <p:txBody>
          <a:bodyPr/>
          <a:lstStyle/>
          <a:p>
            <a:pPr>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Artificial Neural Networks (ANNs) are data-processing systems that mimic the human brain's capabilities</a:t>
            </a:r>
            <a:r>
              <a:rPr lang="en-IN" sz="1800" dirty="0">
                <a:solidFill>
                  <a:srgbClr val="FF0000"/>
                </a:solidFill>
                <a:latin typeface="Times New Roman" panose="02020603050405020304" pitchFamily="18" charset="0"/>
                <a:cs typeface="Times New Roman" panose="02020603050405020304" pitchFamily="18" charset="0"/>
              </a:rPr>
              <a:t>(Kisi et al., 2013)</a:t>
            </a:r>
            <a:r>
              <a:rPr lang="en-IN" sz="1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ANN architecture consists of three layers i.e. input layer, hidden layer and output layer </a:t>
            </a:r>
          </a:p>
          <a:p>
            <a:pPr>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Artificial neural network (ANN) models, sometimes known as black-box models, have been effectively employed for simulating complicated hydrological phenomena </a:t>
            </a:r>
            <a:r>
              <a:rPr lang="en-IN" sz="1800" dirty="0">
                <a:solidFill>
                  <a:srgbClr val="FF0000"/>
                </a:solidFill>
                <a:latin typeface="Times New Roman" panose="02020603050405020304" pitchFamily="18" charset="0"/>
                <a:cs typeface="Times New Roman" panose="02020603050405020304" pitchFamily="18" charset="0"/>
              </a:rPr>
              <a:t>(Kumar et al., 2011)</a:t>
            </a:r>
            <a:r>
              <a:rPr lang="en-IN" sz="18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ANN models have been extremely prevalent in the domains of hydrology, water resources and watershed </a:t>
            </a:r>
            <a:r>
              <a:rPr lang="en-IN" sz="1800" dirty="0">
                <a:solidFill>
                  <a:srgbClr val="FF0000"/>
                </a:solidFill>
                <a:latin typeface="Times New Roman" panose="02020603050405020304" pitchFamily="18" charset="0"/>
                <a:cs typeface="Times New Roman" panose="02020603050405020304" pitchFamily="18" charset="0"/>
              </a:rPr>
              <a:t>(Orimi et al., 2015).</a:t>
            </a:r>
          </a:p>
          <a:p>
            <a:pPr marL="0" indent="0">
              <a:buNone/>
            </a:pPr>
            <a:endParaRPr lang="en-IN"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8050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1A9A1-F7F9-45B9-B3B1-EC7DDEFBEE4C}"/>
              </a:ext>
            </a:extLst>
          </p:cNvPr>
          <p:cNvSpPr>
            <a:spLocks noGrp="1"/>
          </p:cNvSpPr>
          <p:nvPr>
            <p:ph type="title"/>
          </p:nvPr>
        </p:nvSpPr>
        <p:spPr/>
        <p:txBody>
          <a:bodyPr>
            <a:normAutofit/>
          </a:bodyPr>
          <a:lstStyle/>
          <a:p>
            <a:r>
              <a:rPr lang="en-US" sz="3600" dirty="0">
                <a:latin typeface="Rockwell Condensed" panose="02060603050405020104" pitchFamily="18" charset="0"/>
              </a:rPr>
              <a:t>Objectives of the study</a:t>
            </a:r>
            <a:endParaRPr lang="en-IN" sz="3600" dirty="0">
              <a:latin typeface="Rockwell Condensed" panose="02060603050405020104" pitchFamily="18" charset="0"/>
            </a:endParaRPr>
          </a:p>
        </p:txBody>
      </p:sp>
      <p:sp>
        <p:nvSpPr>
          <p:cNvPr id="3" name="Content Placeholder 2">
            <a:extLst>
              <a:ext uri="{FF2B5EF4-FFF2-40B4-BE49-F238E27FC236}">
                <a16:creationId xmlns:a16="http://schemas.microsoft.com/office/drawing/2014/main" id="{CE31C0BF-2C36-4167-8FBF-6314494E393B}"/>
              </a:ext>
            </a:extLst>
          </p:cNvPr>
          <p:cNvSpPr>
            <a:spLocks noGrp="1"/>
          </p:cNvSpPr>
          <p:nvPr>
            <p:ph idx="1"/>
          </p:nvPr>
        </p:nvSpPr>
        <p:spPr/>
        <p:txBody>
          <a:bodyPr/>
          <a:lstStyle/>
          <a:p>
            <a:pPr lvl="0">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To develop a rainfall-runoff model for Upper Tapi using Artificial Neural Networks Technique. </a:t>
            </a:r>
          </a:p>
          <a:p>
            <a:pPr lvl="0">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To compare ANN rainfall-runoff models developed using nntool with different neural network types i.e., FFBPNN and CFBPNN.</a:t>
            </a:r>
          </a:p>
          <a:p>
            <a:pPr lvl="0">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To compare ANN rainfall-runoff models trained using LM, BR and SCG algorithms. </a:t>
            </a:r>
          </a:p>
          <a:p>
            <a:pPr lvl="0">
              <a:lnSpc>
                <a:spcPct val="150000"/>
              </a:lnSpc>
              <a:buFont typeface="Wingdings" panose="05000000000000000000" pitchFamily="2" charset="2"/>
              <a:buChar char="§"/>
            </a:pPr>
            <a:r>
              <a:rPr lang="en-IN" sz="1800" dirty="0">
                <a:latin typeface="Times New Roman" panose="02020603050405020304" pitchFamily="18" charset="0"/>
                <a:cs typeface="Times New Roman" panose="02020603050405020304" pitchFamily="18" charset="0"/>
              </a:rPr>
              <a:t>This study attempts to improve hydrological forecasting and to determine which models’ best suit rainfall-runoff modelling.</a:t>
            </a:r>
          </a:p>
          <a:p>
            <a:pPr marL="0" indent="0">
              <a:buNone/>
            </a:pPr>
            <a:endParaRPr lang="en-IN" dirty="0"/>
          </a:p>
        </p:txBody>
      </p:sp>
    </p:spTree>
    <p:extLst>
      <p:ext uri="{BB962C8B-B14F-4D97-AF65-F5344CB8AC3E}">
        <p14:creationId xmlns:p14="http://schemas.microsoft.com/office/powerpoint/2010/main" val="235424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1A447-62A3-4FCE-8D7B-9CE3078A07BF}"/>
              </a:ext>
            </a:extLst>
          </p:cNvPr>
          <p:cNvSpPr>
            <a:spLocks noGrp="1"/>
          </p:cNvSpPr>
          <p:nvPr>
            <p:ph type="title"/>
          </p:nvPr>
        </p:nvSpPr>
        <p:spPr>
          <a:xfrm>
            <a:off x="838199" y="92766"/>
            <a:ext cx="10515601" cy="808382"/>
          </a:xfrm>
        </p:spPr>
        <p:txBody>
          <a:bodyPr>
            <a:normAutofit/>
          </a:bodyPr>
          <a:lstStyle/>
          <a:p>
            <a:r>
              <a:rPr lang="en-IN" sz="3600" dirty="0">
                <a:latin typeface="Rockwell Condensed" panose="02060603050405020104" pitchFamily="18" charset="0"/>
                <a:cs typeface="Times New Roman" panose="02020603050405020304" pitchFamily="18" charset="0"/>
              </a:rPr>
              <a:t>LITERATURE REVIEW</a:t>
            </a:r>
          </a:p>
        </p:txBody>
      </p:sp>
      <p:sp>
        <p:nvSpPr>
          <p:cNvPr id="3" name="Content Placeholder 2">
            <a:extLst>
              <a:ext uri="{FF2B5EF4-FFF2-40B4-BE49-F238E27FC236}">
                <a16:creationId xmlns:a16="http://schemas.microsoft.com/office/drawing/2014/main" id="{FC19918D-D4FE-4AE5-B713-04220C8235EA}"/>
              </a:ext>
            </a:extLst>
          </p:cNvPr>
          <p:cNvSpPr>
            <a:spLocks noGrp="1"/>
          </p:cNvSpPr>
          <p:nvPr>
            <p:ph idx="1"/>
          </p:nvPr>
        </p:nvSpPr>
        <p:spPr>
          <a:xfrm>
            <a:off x="838199" y="1139252"/>
            <a:ext cx="10659257" cy="5508886"/>
          </a:xfrm>
        </p:spPr>
        <p:txBody>
          <a:bodyPr numCol="3">
            <a:normAutofit/>
          </a:bodyPr>
          <a:lstStyle/>
          <a:p>
            <a:pPr marL="0" indent="0">
              <a:lnSpc>
                <a:spcPct val="150000"/>
              </a:lnSpc>
              <a:buNone/>
            </a:pPr>
            <a:r>
              <a:rPr lang="en-IN" sz="1800" b="1" dirty="0">
                <a:latin typeface="Times New Roman" panose="02020603050405020304" pitchFamily="18" charset="0"/>
                <a:cs typeface="Times New Roman" panose="02020603050405020304" pitchFamily="18" charset="0"/>
              </a:rPr>
              <a:t>  (Mitra &amp; Nigam, 2021)                                          </a:t>
            </a:r>
          </a:p>
          <a:p>
            <a:pPr marL="0" indent="0">
              <a:lnSpc>
                <a:spcPct val="150000"/>
              </a:lnSpc>
              <a:buNone/>
            </a:pPr>
            <a:r>
              <a:rPr lang="en-IN" sz="1800" b="1" dirty="0">
                <a:latin typeface="Times New Roman" panose="02020603050405020304" pitchFamily="18" charset="0"/>
                <a:cs typeface="Times New Roman" panose="02020603050405020304" pitchFamily="18" charset="0"/>
              </a:rPr>
              <a:t>  (Dumka &amp; Kumar, 2021)</a:t>
            </a:r>
          </a:p>
          <a:p>
            <a:pPr marL="0" indent="0">
              <a:lnSpc>
                <a:spcPct val="150000"/>
              </a:lnSpc>
              <a:buNone/>
            </a:pPr>
            <a:r>
              <a:rPr lang="en-IN" sz="1800" b="1" dirty="0">
                <a:latin typeface="Times New Roman" panose="02020603050405020304" pitchFamily="18" charset="0"/>
                <a:cs typeface="Times New Roman" panose="02020603050405020304" pitchFamily="18" charset="0"/>
              </a:rPr>
              <a:t>  (Mahsa et al., 2021)</a:t>
            </a:r>
          </a:p>
          <a:p>
            <a:pPr marL="0" indent="0">
              <a:lnSpc>
                <a:spcPct val="150000"/>
              </a:lnSpc>
              <a:buNone/>
            </a:pPr>
            <a:r>
              <a:rPr lang="en-IN" sz="1800" b="1" dirty="0">
                <a:latin typeface="Times New Roman" panose="02020603050405020304" pitchFamily="18" charset="0"/>
                <a:cs typeface="Times New Roman" panose="02020603050405020304" pitchFamily="18" charset="0"/>
              </a:rPr>
              <a:t>  (Poonia &amp; Tiwari, 2020)</a:t>
            </a:r>
          </a:p>
          <a:p>
            <a:pPr marL="0" indent="0">
              <a:lnSpc>
                <a:spcPct val="150000"/>
              </a:lnSpc>
              <a:buNone/>
            </a:pPr>
            <a:r>
              <a:rPr lang="en-IN" sz="1800" b="1" dirty="0">
                <a:latin typeface="Times New Roman" panose="02020603050405020304" pitchFamily="18" charset="0"/>
                <a:cs typeface="Times New Roman" panose="02020603050405020304" pitchFamily="18" charset="0"/>
              </a:rPr>
              <a:t>  (Dey, 2020)</a:t>
            </a:r>
          </a:p>
          <a:p>
            <a:pPr marL="0" indent="0">
              <a:lnSpc>
                <a:spcPct val="150000"/>
              </a:lnSpc>
              <a:buNone/>
            </a:pPr>
            <a:r>
              <a:rPr lang="en-IN" sz="1800" b="1" dirty="0">
                <a:latin typeface="Times New Roman" panose="02020603050405020304" pitchFamily="18" charset="0"/>
                <a:cs typeface="Times New Roman" panose="02020603050405020304" pitchFamily="18" charset="0"/>
              </a:rPr>
              <a:t>  (Obasi et al., 2020)</a:t>
            </a:r>
          </a:p>
          <a:p>
            <a:pPr marL="0" indent="0">
              <a:lnSpc>
                <a:spcPct val="150000"/>
              </a:lnSpc>
              <a:buNone/>
            </a:pPr>
            <a:r>
              <a:rPr lang="en-IN" sz="1800" b="1" dirty="0">
                <a:latin typeface="Times New Roman" panose="02020603050405020304" pitchFamily="18" charset="0"/>
                <a:cs typeface="Times New Roman" panose="02020603050405020304" pitchFamily="18" charset="0"/>
              </a:rPr>
              <a:t>   (Vidyarthi et al., 2020)</a:t>
            </a:r>
          </a:p>
          <a:p>
            <a:pPr marL="0" indent="0">
              <a:lnSpc>
                <a:spcPct val="150000"/>
              </a:lnSpc>
              <a:buNone/>
            </a:pPr>
            <a:r>
              <a:rPr lang="en-IN" sz="1800" b="1" dirty="0">
                <a:latin typeface="Times New Roman" panose="02020603050405020304" pitchFamily="18" charset="0"/>
                <a:cs typeface="Times New Roman" panose="02020603050405020304" pitchFamily="18" charset="0"/>
              </a:rPr>
              <a:t>   (Yadav et al., 2020)</a:t>
            </a:r>
          </a:p>
          <a:p>
            <a:pPr marL="0" indent="0">
              <a:lnSpc>
                <a:spcPct val="150000"/>
              </a:lnSpc>
              <a:buNone/>
            </a:pPr>
            <a:r>
              <a:rPr lang="en-IN" sz="1800" b="1" dirty="0">
                <a:latin typeface="Times New Roman" panose="02020603050405020304" pitchFamily="18" charset="0"/>
                <a:cs typeface="Times New Roman" panose="02020603050405020304" pitchFamily="18" charset="0"/>
              </a:rPr>
              <a:t>   (Samantaray &amp; Sahoo, 2020)</a:t>
            </a:r>
          </a:p>
          <a:p>
            <a:pPr marL="0" indent="0">
              <a:lnSpc>
                <a:spcPct val="150000"/>
              </a:lnSpc>
              <a:buNone/>
            </a:pPr>
            <a:r>
              <a:rPr lang="en-IN" sz="1800" b="1" dirty="0">
                <a:latin typeface="Times New Roman" panose="02020603050405020304" pitchFamily="18" charset="0"/>
                <a:cs typeface="Times New Roman" panose="02020603050405020304" pitchFamily="18" charset="0"/>
              </a:rPr>
              <a:t>    (Samantaray et al., 2019)</a:t>
            </a:r>
          </a:p>
          <a:p>
            <a:pPr marL="0" indent="0">
              <a:lnSpc>
                <a:spcPct val="150000"/>
              </a:lnSpc>
              <a:buNone/>
            </a:pPr>
            <a:r>
              <a:rPr lang="en-IN" sz="1800" b="1" dirty="0">
                <a:latin typeface="Times New Roman" panose="02020603050405020304" pitchFamily="18" charset="0"/>
                <a:cs typeface="Times New Roman" panose="02020603050405020304" pitchFamily="18" charset="0"/>
              </a:rPr>
              <a:t>(Romlay et al., 2019)</a:t>
            </a:r>
            <a:endParaRPr lang="en-IN" sz="1900" b="1" dirty="0">
              <a:latin typeface="Times New Roman" panose="02020603050405020304" pitchFamily="18" charset="0"/>
              <a:cs typeface="Times New Roman" panose="02020603050405020304" pitchFamily="18" charset="0"/>
            </a:endParaRPr>
          </a:p>
          <a:p>
            <a:pPr marL="0" indent="0">
              <a:lnSpc>
                <a:spcPct val="150000"/>
              </a:lnSpc>
              <a:buNone/>
            </a:pPr>
            <a:r>
              <a:rPr lang="en-IN" sz="1900" b="1" dirty="0">
                <a:latin typeface="Times New Roman" panose="02020603050405020304" pitchFamily="18" charset="0"/>
                <a:cs typeface="Times New Roman" panose="02020603050405020304" pitchFamily="18" charset="0"/>
              </a:rPr>
              <a:t>(Fatih et al., 2019)</a:t>
            </a:r>
          </a:p>
          <a:p>
            <a:pPr marL="0" indent="0">
              <a:lnSpc>
                <a:spcPct val="150000"/>
              </a:lnSpc>
              <a:buNone/>
            </a:pPr>
            <a:r>
              <a:rPr lang="en-IN" sz="1900" b="1" dirty="0">
                <a:latin typeface="Times New Roman" panose="02020603050405020304" pitchFamily="18" charset="0"/>
                <a:cs typeface="Times New Roman" panose="02020603050405020304" pitchFamily="18" charset="0"/>
              </a:rPr>
              <a:t>(Hussain et al., 2019)</a:t>
            </a:r>
          </a:p>
          <a:p>
            <a:pPr marL="0" indent="0">
              <a:lnSpc>
                <a:spcPct val="150000"/>
              </a:lnSpc>
              <a:buNone/>
            </a:pPr>
            <a:r>
              <a:rPr lang="en-IN" sz="1900" b="1" dirty="0">
                <a:latin typeface="Times New Roman" panose="02020603050405020304" pitchFamily="18" charset="0"/>
                <a:cs typeface="Times New Roman" panose="02020603050405020304" pitchFamily="18" charset="0"/>
              </a:rPr>
              <a:t>(Asadi et al., 2019)</a:t>
            </a:r>
          </a:p>
          <a:p>
            <a:pPr marL="0" indent="0">
              <a:lnSpc>
                <a:spcPct val="150000"/>
              </a:lnSpc>
              <a:buNone/>
            </a:pPr>
            <a:r>
              <a:rPr lang="en-IN" sz="1900" b="1" dirty="0">
                <a:latin typeface="Times New Roman" panose="02020603050405020304" pitchFamily="18" charset="0"/>
                <a:cs typeface="Times New Roman" panose="02020603050405020304" pitchFamily="18" charset="0"/>
              </a:rPr>
              <a:t>(Patel &amp; Joshi, 2017)</a:t>
            </a:r>
          </a:p>
          <a:p>
            <a:pPr marL="0" indent="0">
              <a:lnSpc>
                <a:spcPct val="150000"/>
              </a:lnSpc>
              <a:buNone/>
            </a:pPr>
            <a:r>
              <a:rPr lang="en-IN" sz="1900" b="1" dirty="0">
                <a:latin typeface="Times New Roman" panose="02020603050405020304" pitchFamily="18" charset="0"/>
                <a:cs typeface="Times New Roman" panose="02020603050405020304" pitchFamily="18" charset="0"/>
              </a:rPr>
              <a:t>(Hussain et al., 2017)</a:t>
            </a:r>
          </a:p>
          <a:p>
            <a:pPr marL="0" indent="0">
              <a:lnSpc>
                <a:spcPct val="150000"/>
              </a:lnSpc>
              <a:buNone/>
            </a:pPr>
            <a:r>
              <a:rPr lang="en-IN" sz="1900" b="1" dirty="0">
                <a:latin typeface="Times New Roman" panose="02020603050405020304" pitchFamily="18" charset="0"/>
                <a:cs typeface="Times New Roman" panose="02020603050405020304" pitchFamily="18" charset="0"/>
              </a:rPr>
              <a:t>(Tayebiyan et al., 2016)</a:t>
            </a:r>
            <a:endParaRPr lang="en-IN" sz="1800" b="1" dirty="0">
              <a:latin typeface="Times New Roman" panose="02020603050405020304" pitchFamily="18" charset="0"/>
              <a:cs typeface="Times New Roman" panose="02020603050405020304" pitchFamily="18" charset="0"/>
            </a:endParaRPr>
          </a:p>
          <a:p>
            <a:pPr marL="0" indent="0">
              <a:lnSpc>
                <a:spcPct val="150000"/>
              </a:lnSpc>
              <a:buNone/>
            </a:pPr>
            <a:r>
              <a:rPr lang="en-IN" sz="1800" b="1" dirty="0">
                <a:latin typeface="Times New Roman" panose="02020603050405020304" pitchFamily="18" charset="0"/>
                <a:cs typeface="Times New Roman" panose="02020603050405020304" pitchFamily="18" charset="0"/>
              </a:rPr>
              <a:t>(Sinha et al., 2015)</a:t>
            </a:r>
          </a:p>
          <a:p>
            <a:pPr marL="0" indent="0">
              <a:lnSpc>
                <a:spcPct val="150000"/>
              </a:lnSpc>
              <a:buNone/>
            </a:pPr>
            <a:r>
              <a:rPr lang="en-IN" sz="1800" b="1" dirty="0">
                <a:latin typeface="Times New Roman" panose="02020603050405020304" pitchFamily="18" charset="0"/>
                <a:cs typeface="Times New Roman" panose="02020603050405020304" pitchFamily="18" charset="0"/>
              </a:rPr>
              <a:t>(Chen et al., 2013)</a:t>
            </a:r>
          </a:p>
          <a:p>
            <a:pPr marL="0" indent="0">
              <a:lnSpc>
                <a:spcPct val="150000"/>
              </a:lnSpc>
              <a:buNone/>
            </a:pPr>
            <a:r>
              <a:rPr lang="en-IN" sz="1800" b="1" dirty="0">
                <a:latin typeface="Times New Roman" panose="02020603050405020304" pitchFamily="18" charset="0"/>
                <a:cs typeface="Times New Roman" panose="02020603050405020304" pitchFamily="18" charset="0"/>
              </a:rPr>
              <a:t>(Bakshi &amp; Bhar, 2012)</a:t>
            </a:r>
          </a:p>
          <a:p>
            <a:pPr marL="0" indent="0">
              <a:lnSpc>
                <a:spcPct val="150000"/>
              </a:lnSpc>
              <a:buNone/>
            </a:pPr>
            <a:r>
              <a:rPr lang="en-IN" sz="1800" b="1" dirty="0">
                <a:latin typeface="Times New Roman" panose="02020603050405020304" pitchFamily="18" charset="0"/>
                <a:cs typeface="Times New Roman" panose="02020603050405020304" pitchFamily="18" charset="0"/>
              </a:rPr>
              <a:t>(Nayak et al., 2013)</a:t>
            </a:r>
          </a:p>
          <a:p>
            <a:pPr marL="0" indent="0">
              <a:lnSpc>
                <a:spcPct val="150000"/>
              </a:lnSpc>
              <a:buNone/>
            </a:pPr>
            <a:r>
              <a:rPr lang="en-IN" sz="1800" b="1" dirty="0">
                <a:latin typeface="Times New Roman" panose="02020603050405020304" pitchFamily="18" charset="0"/>
                <a:cs typeface="Times New Roman" panose="02020603050405020304" pitchFamily="18" charset="0"/>
              </a:rPr>
              <a:t>(Sarkar &amp; Kumar, 2012)</a:t>
            </a:r>
          </a:p>
          <a:p>
            <a:pPr marL="0" indent="0">
              <a:lnSpc>
                <a:spcPct val="150000"/>
              </a:lnSpc>
              <a:buNone/>
            </a:pPr>
            <a:r>
              <a:rPr lang="en-IN" sz="1800" b="1" dirty="0">
                <a:latin typeface="Times New Roman" panose="02020603050405020304" pitchFamily="18" charset="0"/>
                <a:cs typeface="Times New Roman" panose="02020603050405020304" pitchFamily="18" charset="0"/>
              </a:rPr>
              <a:t>(Nemade et al., 2012)</a:t>
            </a:r>
          </a:p>
          <a:p>
            <a:pPr marL="0" indent="0">
              <a:lnSpc>
                <a:spcPct val="150000"/>
              </a:lnSpc>
              <a:buNone/>
            </a:pPr>
            <a:r>
              <a:rPr lang="en-IN" sz="1800" b="1" dirty="0">
                <a:latin typeface="Times New Roman" panose="02020603050405020304" pitchFamily="18" charset="0"/>
                <a:cs typeface="Times New Roman" panose="02020603050405020304" pitchFamily="18" charset="0"/>
              </a:rPr>
              <a:t>(Kalteh, 2008)</a:t>
            </a:r>
          </a:p>
          <a:p>
            <a:pPr marL="0" indent="0">
              <a:lnSpc>
                <a:spcPct val="150000"/>
              </a:lnSpc>
              <a:buNone/>
            </a:pPr>
            <a:r>
              <a:rPr lang="en-IN" sz="1800" b="1" dirty="0">
                <a:latin typeface="Times New Roman" panose="02020603050405020304" pitchFamily="18" charset="0"/>
                <a:cs typeface="Times New Roman" panose="02020603050405020304" pitchFamily="18" charset="0"/>
              </a:rPr>
              <a:t>(Senthil Kumar et al., 2005)</a:t>
            </a:r>
          </a:p>
          <a:p>
            <a:pPr marL="0" indent="0">
              <a:lnSpc>
                <a:spcPct val="150000"/>
              </a:lnSpc>
              <a:buNone/>
            </a:pPr>
            <a:r>
              <a:rPr lang="en-IN" sz="1800" b="1" dirty="0">
                <a:latin typeface="Times New Roman" panose="02020603050405020304" pitchFamily="18" charset="0"/>
                <a:cs typeface="Times New Roman" panose="02020603050405020304" pitchFamily="18" charset="0"/>
              </a:rPr>
              <a:t>(Rajurkar et al., 2004)</a:t>
            </a:r>
          </a:p>
          <a:p>
            <a:pPr marL="0" indent="0">
              <a:lnSpc>
                <a:spcPct val="150000"/>
              </a:lnSpc>
              <a:buNone/>
            </a:pPr>
            <a:r>
              <a:rPr lang="en-IN" sz="1800" b="1" dirty="0">
                <a:latin typeface="Times New Roman" panose="02020603050405020304" pitchFamily="18" charset="0"/>
                <a:cs typeface="Times New Roman" panose="02020603050405020304" pitchFamily="18" charset="0"/>
              </a:rPr>
              <a:t>(Joshi, 2001)</a:t>
            </a:r>
          </a:p>
          <a:p>
            <a:pPr marL="0" indent="0">
              <a:lnSpc>
                <a:spcPct val="150000"/>
              </a:lnSpc>
              <a:buNone/>
            </a:pPr>
            <a:r>
              <a:rPr lang="en-IN" sz="1800" b="1" dirty="0">
                <a:latin typeface="Times New Roman" panose="02020603050405020304" pitchFamily="18" charset="0"/>
                <a:cs typeface="Times New Roman" panose="02020603050405020304" pitchFamily="18" charset="0"/>
              </a:rPr>
              <a:t>(Mittal, 1943)</a:t>
            </a:r>
          </a:p>
          <a:p>
            <a:pPr marL="0" indent="0">
              <a:lnSpc>
                <a:spcPct val="150000"/>
              </a:lnSpc>
              <a:buNone/>
            </a:pPr>
            <a:endParaRPr lang="en-IN"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617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19D5D-7820-4053-B93E-84233753BAFA}"/>
              </a:ext>
            </a:extLst>
          </p:cNvPr>
          <p:cNvSpPr>
            <a:spLocks noGrp="1"/>
          </p:cNvSpPr>
          <p:nvPr>
            <p:ph type="title"/>
          </p:nvPr>
        </p:nvSpPr>
        <p:spPr>
          <a:xfrm>
            <a:off x="944380" y="365126"/>
            <a:ext cx="10409420" cy="1013970"/>
          </a:xfrm>
        </p:spPr>
        <p:txBody>
          <a:bodyPr/>
          <a:lstStyle/>
          <a:p>
            <a:endParaRPr lang="en-IN" dirty="0"/>
          </a:p>
        </p:txBody>
      </p:sp>
      <p:sp>
        <p:nvSpPr>
          <p:cNvPr id="3" name="Content Placeholder 2">
            <a:extLst>
              <a:ext uri="{FF2B5EF4-FFF2-40B4-BE49-F238E27FC236}">
                <a16:creationId xmlns:a16="http://schemas.microsoft.com/office/drawing/2014/main" id="{C769549B-7273-4D90-B1F8-A63890F16D0A}"/>
              </a:ext>
            </a:extLst>
          </p:cNvPr>
          <p:cNvSpPr>
            <a:spLocks noGrp="1"/>
          </p:cNvSpPr>
          <p:nvPr>
            <p:ph idx="1"/>
          </p:nvPr>
        </p:nvSpPr>
        <p:spPr>
          <a:xfrm>
            <a:off x="838200" y="1915566"/>
            <a:ext cx="10515600" cy="4351338"/>
          </a:xfrm>
        </p:spPr>
        <p:txBody>
          <a:bodyPr/>
          <a:lstStyle/>
          <a:p>
            <a:pPr>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CLOSURE OF REVIEW:</a:t>
            </a:r>
          </a:p>
          <a:p>
            <a:pPr algn="just">
              <a:lnSpc>
                <a:spcPct val="15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Various rainfall-runoff modelling studies using ANN technique have been conducted in various parts of the world. The above literature review helped to provide an understanding of the Methodology adopted for  rainfall-runoff modelling. The literature review shows,  the ANN as a widely used  for R-R modelling and hence the current study adopted this model.</a:t>
            </a:r>
            <a:endParaRPr lang="en-IN" sz="1800"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11760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60E4-3892-48EE-AADC-7D7C3A36447E}"/>
              </a:ext>
            </a:extLst>
          </p:cNvPr>
          <p:cNvSpPr>
            <a:spLocks noGrp="1"/>
          </p:cNvSpPr>
          <p:nvPr>
            <p:ph type="title"/>
          </p:nvPr>
        </p:nvSpPr>
        <p:spPr>
          <a:xfrm>
            <a:off x="838200" y="365126"/>
            <a:ext cx="10515600" cy="684186"/>
          </a:xfrm>
        </p:spPr>
        <p:txBody>
          <a:bodyPr>
            <a:normAutofit/>
          </a:bodyPr>
          <a:lstStyle/>
          <a:p>
            <a:r>
              <a:rPr lang="en-US" sz="3600" dirty="0">
                <a:latin typeface="Rockwell Condensed" panose="02060603050405020104" pitchFamily="18" charset="0"/>
                <a:cs typeface="Times New Roman" panose="02020603050405020304" pitchFamily="18" charset="0"/>
              </a:rPr>
              <a:t>STUDY AREA &amp; DATA COLLECTION </a:t>
            </a:r>
            <a:endParaRPr lang="en-IN" sz="3600" dirty="0">
              <a:latin typeface="Rockwell Condensed" panose="020606030504050201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0F81515-D6EA-4792-BF3C-79B59D80812D}"/>
              </a:ext>
            </a:extLst>
          </p:cNvPr>
          <p:cNvSpPr>
            <a:spLocks noGrp="1"/>
          </p:cNvSpPr>
          <p:nvPr>
            <p:ph idx="1"/>
          </p:nvPr>
        </p:nvSpPr>
        <p:spPr>
          <a:xfrm>
            <a:off x="466142" y="1345800"/>
            <a:ext cx="4532243" cy="5531371"/>
          </a:xfrm>
        </p:spPr>
        <p:txBody>
          <a:bodyPr>
            <a:normAutofit fontScale="85000" lnSpcReduction="20000"/>
          </a:bodyPr>
          <a:lstStyle/>
          <a:p>
            <a:pPr>
              <a:lnSpc>
                <a:spcPct val="150000"/>
              </a:lnSpc>
              <a:buFont typeface="Wingdings" panose="05000000000000000000" pitchFamily="2" charset="2"/>
              <a:buChar char="§"/>
            </a:pPr>
            <a:r>
              <a:rPr lang="en-IN" sz="1900" dirty="0">
                <a:latin typeface="Times New Roman" panose="02020603050405020304" pitchFamily="18" charset="0"/>
                <a:cs typeface="Times New Roman" panose="02020603050405020304" pitchFamily="18" charset="0"/>
              </a:rPr>
              <a:t>The current study area comprises a portion of the Upper Tapi Basin known as the Purna sub-catchment. </a:t>
            </a:r>
          </a:p>
          <a:p>
            <a:pPr>
              <a:lnSpc>
                <a:spcPct val="150000"/>
              </a:lnSpc>
              <a:buFont typeface="Wingdings" panose="05000000000000000000" pitchFamily="2" charset="2"/>
              <a:buChar char="§"/>
            </a:pPr>
            <a:r>
              <a:rPr lang="en-IN" sz="1900" dirty="0">
                <a:latin typeface="Times New Roman" panose="02020603050405020304" pitchFamily="18" charset="0"/>
                <a:cs typeface="Times New Roman" panose="02020603050405020304" pitchFamily="18" charset="0"/>
              </a:rPr>
              <a:t>The area lies between Maharashtra and Madhya Pradesh, between latitudes of 20°09'N to 22°03'N and longitudes of  75°56'E to 78°17’E.</a:t>
            </a:r>
          </a:p>
          <a:p>
            <a:pPr>
              <a:lnSpc>
                <a:spcPct val="150000"/>
              </a:lnSpc>
              <a:buFont typeface="Wingdings" panose="05000000000000000000" pitchFamily="2" charset="2"/>
              <a:buChar char="§"/>
            </a:pPr>
            <a:r>
              <a:rPr lang="en-IN" sz="1900" dirty="0">
                <a:latin typeface="Times New Roman" panose="02020603050405020304" pitchFamily="18" charset="0"/>
                <a:cs typeface="Times New Roman" panose="02020603050405020304" pitchFamily="18" charset="0"/>
              </a:rPr>
              <a:t>The mean annual precipitation in the chosen area varies from  833 to 990 mm.</a:t>
            </a:r>
          </a:p>
          <a:p>
            <a:pPr>
              <a:lnSpc>
                <a:spcPct val="150000"/>
              </a:lnSpc>
            </a:pPr>
            <a:endParaRPr lang="en-IN" sz="1900" dirty="0">
              <a:latin typeface="Times New Roman" panose="02020603050405020304" pitchFamily="18" charset="0"/>
              <a:cs typeface="Times New Roman" panose="02020603050405020304" pitchFamily="18" charset="0"/>
            </a:endParaRPr>
          </a:p>
          <a:p>
            <a:endParaRPr lang="en-IN" dirty="0"/>
          </a:p>
          <a:p>
            <a:endParaRPr lang="en-IN" dirty="0"/>
          </a:p>
          <a:p>
            <a:endParaRPr lang="en-IN" dirty="0"/>
          </a:p>
          <a:p>
            <a:endParaRPr lang="en-IN" dirty="0"/>
          </a:p>
          <a:p>
            <a:endParaRPr lang="en-IN" dirty="0"/>
          </a:p>
          <a:p>
            <a:pPr marL="0" indent="0">
              <a:buNone/>
            </a:pPr>
            <a:r>
              <a:rPr lang="en-IN" dirty="0"/>
              <a:t>                                    </a:t>
            </a:r>
          </a:p>
          <a:p>
            <a:endParaRPr lang="en-IN" sz="1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A6BEFDC-30BE-4E77-9A37-90C5D6A8AA1C}"/>
              </a:ext>
            </a:extLst>
          </p:cNvPr>
          <p:cNvPicPr/>
          <p:nvPr/>
        </p:nvPicPr>
        <p:blipFill rotWithShape="1">
          <a:blip r:embed="rId2" cstate="print">
            <a:extLst>
              <a:ext uri="{28A0092B-C50C-407E-A947-70E740481C1C}">
                <a14:useLocalDpi xmlns:a14="http://schemas.microsoft.com/office/drawing/2010/main" val="0"/>
              </a:ext>
            </a:extLst>
          </a:blip>
          <a:srcRect t="3655"/>
          <a:stretch/>
        </p:blipFill>
        <p:spPr bwMode="auto">
          <a:xfrm>
            <a:off x="5915683" y="1253034"/>
            <a:ext cx="5350565" cy="4895974"/>
          </a:xfrm>
          <a:prstGeom prst="rect">
            <a:avLst/>
          </a:prstGeom>
          <a:ln w="12700">
            <a:solidFill>
              <a:schemeClr val="tx1"/>
            </a:solid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BBB32823-C847-4396-B8C8-24F3E21CCEBB}"/>
              </a:ext>
            </a:extLst>
          </p:cNvPr>
          <p:cNvSpPr/>
          <p:nvPr/>
        </p:nvSpPr>
        <p:spPr>
          <a:xfrm>
            <a:off x="7407019" y="6168064"/>
            <a:ext cx="2784417" cy="307777"/>
          </a:xfrm>
          <a:prstGeom prst="rect">
            <a:avLst/>
          </a:prstGeom>
        </p:spPr>
        <p:txBody>
          <a:bodyPr wrap="none">
            <a:spAutoFit/>
          </a:bodyPr>
          <a:lstStyle/>
          <a:p>
            <a:r>
              <a:rPr lang="en-US" sz="1400" b="1" dirty="0">
                <a:latin typeface="Times New Roman" panose="02020603050405020304" pitchFamily="18" charset="0"/>
                <a:cs typeface="Times New Roman" panose="02020603050405020304" pitchFamily="18" charset="0"/>
              </a:rPr>
              <a:t>Figure 1. </a:t>
            </a:r>
            <a:r>
              <a:rPr lang="en-US" sz="1400" dirty="0">
                <a:latin typeface="Times New Roman" panose="02020603050405020304" pitchFamily="18" charset="0"/>
                <a:cs typeface="Times New Roman" panose="02020603050405020304" pitchFamily="18" charset="0"/>
              </a:rPr>
              <a:t>Index Map of Study Area.</a:t>
            </a:r>
          </a:p>
        </p:txBody>
      </p:sp>
    </p:spTree>
    <p:extLst>
      <p:ext uri="{BB962C8B-B14F-4D97-AF65-F5344CB8AC3E}">
        <p14:creationId xmlns:p14="http://schemas.microsoft.com/office/powerpoint/2010/main" val="683938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33CF-5502-4056-BB6D-6FC1F35DC0FF}"/>
              </a:ext>
            </a:extLst>
          </p:cNvPr>
          <p:cNvSpPr>
            <a:spLocks noGrp="1"/>
          </p:cNvSpPr>
          <p:nvPr>
            <p:ph type="title"/>
          </p:nvPr>
        </p:nvSpPr>
        <p:spPr>
          <a:xfrm>
            <a:off x="940904" y="365126"/>
            <a:ext cx="10412896" cy="526790"/>
          </a:xfrm>
        </p:spPr>
        <p:txBody>
          <a:bodyPr>
            <a:normAutofit fontScale="90000"/>
          </a:bodyPr>
          <a:lstStyle/>
          <a:p>
            <a:endParaRPr lang="en-IN" dirty="0"/>
          </a:p>
        </p:txBody>
      </p:sp>
      <p:sp>
        <p:nvSpPr>
          <p:cNvPr id="6" name="Content Placeholder 5">
            <a:extLst>
              <a:ext uri="{FF2B5EF4-FFF2-40B4-BE49-F238E27FC236}">
                <a16:creationId xmlns:a16="http://schemas.microsoft.com/office/drawing/2014/main" id="{0B9D481C-237C-4DE1-80A8-D5E33EDD9DF1}"/>
              </a:ext>
            </a:extLst>
          </p:cNvPr>
          <p:cNvSpPr>
            <a:spLocks noGrp="1"/>
          </p:cNvSpPr>
          <p:nvPr>
            <p:ph idx="1"/>
          </p:nvPr>
        </p:nvSpPr>
        <p:spPr>
          <a:xfrm>
            <a:off x="795130" y="1311966"/>
            <a:ext cx="10558670" cy="5433392"/>
          </a:xfrm>
        </p:spPr>
        <p:txBody>
          <a:bodyPr>
            <a:normAutofit/>
          </a:bodyPr>
          <a:lstStyle/>
          <a:p>
            <a:pPr marL="0" indent="0">
              <a:buNone/>
            </a:pPr>
            <a:r>
              <a:rPr lang="en-US" sz="1600" b="1" dirty="0">
                <a:latin typeface="Times New Roman" panose="02020603050405020304" pitchFamily="18" charset="0"/>
                <a:cs typeface="Times New Roman" panose="02020603050405020304" pitchFamily="18" charset="0"/>
              </a:rPr>
              <a:t>Table 1. </a:t>
            </a:r>
            <a:r>
              <a:rPr lang="en-US" sz="1600" dirty="0">
                <a:latin typeface="Times New Roman" panose="02020603050405020304" pitchFamily="18" charset="0"/>
                <a:cs typeface="Times New Roman" panose="02020603050405020304" pitchFamily="18" charset="0"/>
              </a:rPr>
              <a:t>Source of Data.</a:t>
            </a:r>
          </a:p>
        </p:txBody>
      </p:sp>
      <p:pic>
        <p:nvPicPr>
          <p:cNvPr id="5" name="Picture 4">
            <a:extLst>
              <a:ext uri="{FF2B5EF4-FFF2-40B4-BE49-F238E27FC236}">
                <a16:creationId xmlns:a16="http://schemas.microsoft.com/office/drawing/2014/main" id="{BDEDC24C-A56F-4635-A07F-999E35CEB40B}"/>
              </a:ext>
            </a:extLst>
          </p:cNvPr>
          <p:cNvPicPr>
            <a:picLocks noChangeAspect="1"/>
          </p:cNvPicPr>
          <p:nvPr/>
        </p:nvPicPr>
        <p:blipFill>
          <a:blip r:embed="rId2"/>
          <a:stretch>
            <a:fillRect/>
          </a:stretch>
        </p:blipFill>
        <p:spPr>
          <a:xfrm>
            <a:off x="795130" y="1618615"/>
            <a:ext cx="7462151" cy="3170195"/>
          </a:xfrm>
          <a:prstGeom prst="rect">
            <a:avLst/>
          </a:prstGeom>
        </p:spPr>
      </p:pic>
    </p:spTree>
    <p:extLst>
      <p:ext uri="{BB962C8B-B14F-4D97-AF65-F5344CB8AC3E}">
        <p14:creationId xmlns:p14="http://schemas.microsoft.com/office/powerpoint/2010/main" val="2242979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58B2-668B-431E-8ABE-9A5917FAD2A0}"/>
              </a:ext>
            </a:extLst>
          </p:cNvPr>
          <p:cNvSpPr>
            <a:spLocks noGrp="1"/>
          </p:cNvSpPr>
          <p:nvPr>
            <p:ph type="title"/>
          </p:nvPr>
        </p:nvSpPr>
        <p:spPr>
          <a:xfrm>
            <a:off x="944380" y="365125"/>
            <a:ext cx="10409420" cy="774561"/>
          </a:xfrm>
        </p:spPr>
        <p:txBody>
          <a:bodyPr>
            <a:normAutofit/>
          </a:bodyPr>
          <a:lstStyle/>
          <a:p>
            <a:r>
              <a:rPr lang="en-US" sz="3600" dirty="0">
                <a:latin typeface="Rockwell Condensed" panose="02060603050405020104" pitchFamily="18" charset="0"/>
                <a:cs typeface="Times New Roman" panose="02020603050405020304" pitchFamily="18" charset="0"/>
              </a:rPr>
              <a:t>METHODOLOGY</a:t>
            </a:r>
            <a:endParaRPr lang="en-IN" sz="3600" dirty="0">
              <a:latin typeface="Rockwell Condensed" panose="020606030504050201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99E5D5A7-C045-4608-B6DB-A0B3F8F0D344}"/>
              </a:ext>
            </a:extLst>
          </p:cNvPr>
          <p:cNvSpPr>
            <a:spLocks noGrp="1"/>
          </p:cNvSpPr>
          <p:nvPr>
            <p:ph idx="1"/>
          </p:nvPr>
        </p:nvSpPr>
        <p:spPr>
          <a:xfrm>
            <a:off x="838200" y="974362"/>
            <a:ext cx="10515600" cy="5518512"/>
          </a:xfrm>
        </p:spPr>
        <p:txBody>
          <a:bodyPr>
            <a:normAutofit fontScale="25000" lnSpcReduction="20000"/>
          </a:bodyPr>
          <a:lstStyle/>
          <a:p>
            <a:endParaRPr lang="en-IN" dirty="0"/>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Data Collection:</a:t>
            </a:r>
            <a:endParaRPr lang="en-IN" sz="7200" dirty="0">
              <a:latin typeface="Times New Roman" panose="02020603050405020304" pitchFamily="18" charset="0"/>
              <a:cs typeface="Times New Roman" panose="02020603050405020304" pitchFamily="18" charset="0"/>
            </a:endParaRP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Import Data:</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Creating Network:</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Number of Neurons:</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Network Training:</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Result:</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Retraining:</a:t>
            </a:r>
            <a:r>
              <a:rPr lang="en-IN" sz="7200" dirty="0">
                <a:latin typeface="Times New Roman" panose="02020603050405020304" pitchFamily="18" charset="0"/>
                <a:cs typeface="Times New Roman" panose="02020603050405020304" pitchFamily="18" charset="0"/>
              </a:rPr>
              <a:t> </a:t>
            </a:r>
          </a:p>
          <a:p>
            <a:pPr>
              <a:lnSpc>
                <a:spcPct val="170000"/>
              </a:lnSpc>
              <a:buFont typeface="Wingdings" panose="05000000000000000000" pitchFamily="2" charset="2"/>
              <a:buChar char="§"/>
            </a:pPr>
            <a:r>
              <a:rPr lang="en-IN" sz="7200" b="1" dirty="0">
                <a:latin typeface="Times New Roman" panose="02020603050405020304" pitchFamily="18" charset="0"/>
                <a:cs typeface="Times New Roman" panose="02020603050405020304" pitchFamily="18" charset="0"/>
              </a:rPr>
              <a:t>Model Evaluation:</a:t>
            </a:r>
            <a:r>
              <a:rPr lang="en-IN" sz="7200" dirty="0">
                <a:latin typeface="Times New Roman" panose="02020603050405020304" pitchFamily="18" charset="0"/>
                <a:cs typeface="Times New Roman" panose="02020603050405020304" pitchFamily="18" charset="0"/>
              </a:rPr>
              <a:t> </a:t>
            </a:r>
          </a:p>
          <a:p>
            <a:pPr>
              <a:lnSpc>
                <a:spcPct val="170000"/>
              </a:lnSpc>
            </a:pPr>
            <a:endParaRPr lang="en-IN" sz="7200" dirty="0">
              <a:latin typeface="Times New Roman" panose="02020603050405020304" pitchFamily="18" charset="0"/>
              <a:cs typeface="Times New Roman" panose="02020603050405020304" pitchFamily="18" charset="0"/>
            </a:endParaRPr>
          </a:p>
          <a:p>
            <a:pPr marL="0" indent="0" algn="just">
              <a:lnSpc>
                <a:spcPct val="170000"/>
              </a:lnSpc>
              <a:buNone/>
            </a:pPr>
            <a:r>
              <a:rPr lang="en-IN" sz="5600" dirty="0">
                <a:latin typeface="Times New Roman" panose="02020603050405020304" pitchFamily="18" charset="0"/>
                <a:cs typeface="Times New Roman" panose="02020603050405020304" pitchFamily="18" charset="0"/>
              </a:rPr>
              <a:t>                                                                                                                           </a:t>
            </a:r>
            <a:r>
              <a:rPr lang="en-IN" sz="5600" b="1" dirty="0">
                <a:latin typeface="Times New Roman" panose="02020603050405020304" pitchFamily="18" charset="0"/>
                <a:cs typeface="Times New Roman" panose="02020603050405020304" pitchFamily="18" charset="0"/>
              </a:rPr>
              <a:t>Figure 2. </a:t>
            </a:r>
            <a:r>
              <a:rPr lang="en-IN" sz="5600" dirty="0">
                <a:latin typeface="Times New Roman" panose="02020603050405020304" pitchFamily="18" charset="0"/>
                <a:cs typeface="Times New Roman" panose="02020603050405020304" pitchFamily="18" charset="0"/>
              </a:rPr>
              <a:t>Flow chart of NNTOOL</a:t>
            </a:r>
          </a:p>
          <a:p>
            <a:endParaRPr lang="en-IN" dirty="0"/>
          </a:p>
          <a:p>
            <a:endParaRPr lang="en-IN" dirty="0"/>
          </a:p>
          <a:p>
            <a:endParaRPr lang="en-IN" dirty="0"/>
          </a:p>
          <a:p>
            <a:pPr algn="ctr"/>
            <a:endParaRPr lang="en-IN" sz="1400" dirty="0">
              <a:latin typeface="Times New Roman" panose="02020603050405020304" pitchFamily="18" charset="0"/>
              <a:cs typeface="Times New Roman" panose="02020603050405020304" pitchFamily="18" charset="0"/>
            </a:endParaRPr>
          </a:p>
          <a:p>
            <a:pPr marL="0" indent="0" algn="ctr">
              <a:buNone/>
            </a:pPr>
            <a:r>
              <a:rPr lang="en-IN" sz="1400" dirty="0">
                <a:latin typeface="Times New Roman" panose="02020603050405020304" pitchFamily="18" charset="0"/>
                <a:cs typeface="Times New Roman" panose="02020603050405020304" pitchFamily="18" charset="0"/>
              </a:rPr>
              <a:t> </a:t>
            </a:r>
          </a:p>
          <a:p>
            <a:pPr marL="0" indent="0" algn="ctr">
              <a:buNone/>
            </a:pPr>
            <a:endParaRPr lang="en-IN" sz="1400" dirty="0">
              <a:latin typeface="Times New Roman" panose="02020603050405020304" pitchFamily="18" charset="0"/>
              <a:cs typeface="Times New Roman" panose="02020603050405020304" pitchFamily="18" charset="0"/>
            </a:endParaRPr>
          </a:p>
          <a:p>
            <a:pPr marL="0" indent="0" algn="ctr">
              <a:buNone/>
            </a:pPr>
            <a:endParaRPr lang="en-IN" sz="1400" dirty="0">
              <a:latin typeface="Times New Roman" panose="02020603050405020304" pitchFamily="18" charset="0"/>
              <a:cs typeface="Times New Roman" panose="02020603050405020304" pitchFamily="18" charset="0"/>
            </a:endParaRPr>
          </a:p>
          <a:p>
            <a:endParaRPr lang="en-IN" dirty="0"/>
          </a:p>
        </p:txBody>
      </p:sp>
      <p:pic>
        <p:nvPicPr>
          <p:cNvPr id="7" name="Picture 6">
            <a:extLst>
              <a:ext uri="{FF2B5EF4-FFF2-40B4-BE49-F238E27FC236}">
                <a16:creationId xmlns:a16="http://schemas.microsoft.com/office/drawing/2014/main" id="{3FEA5A39-5613-4B8F-852D-6EFDB4E9687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296964" y="1722783"/>
            <a:ext cx="6505730" cy="4333461"/>
          </a:xfrm>
          <a:prstGeom prst="rect">
            <a:avLst/>
          </a:prstGeom>
          <a:ln w="19050">
            <a:solidFill>
              <a:schemeClr val="tx1"/>
            </a:solidFill>
          </a:ln>
        </p:spPr>
      </p:pic>
    </p:spTree>
    <p:extLst>
      <p:ext uri="{BB962C8B-B14F-4D97-AF65-F5344CB8AC3E}">
        <p14:creationId xmlns:p14="http://schemas.microsoft.com/office/powerpoint/2010/main" val="3974383020"/>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TM04033937[[fn=Vapor Trail]]</Template>
  <TotalTime>1269</TotalTime>
  <Words>2767</Words>
  <Application>Microsoft Office PowerPoint</Application>
  <PresentationFormat>Widescreen</PresentationFormat>
  <Paragraphs>546</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Cambria Math</vt:lpstr>
      <vt:lpstr>Century Gothic</vt:lpstr>
      <vt:lpstr>Rockwell Condensed</vt:lpstr>
      <vt:lpstr>Times New Roman</vt:lpstr>
      <vt:lpstr>Wingdings</vt:lpstr>
      <vt:lpstr>Vapor Trail</vt:lpstr>
      <vt:lpstr>PowerPoint Presentation</vt:lpstr>
      <vt:lpstr>INTRODUCTION</vt:lpstr>
      <vt:lpstr>Introduction to ANN</vt:lpstr>
      <vt:lpstr>Objectives of the study</vt:lpstr>
      <vt:lpstr>LITERATURE REVIEW</vt:lpstr>
      <vt:lpstr>PowerPoint Presentation</vt:lpstr>
      <vt:lpstr>STUDY AREA &amp; DATA COLLECTION </vt:lpstr>
      <vt:lpstr>PowerPoint Presentation</vt:lpstr>
      <vt:lpstr>METHODOLOGY</vt:lpstr>
      <vt:lpstr>PowerPoint Presentation</vt:lpstr>
      <vt:lpstr>MODEL DEVELOPMENT</vt:lpstr>
      <vt:lpstr> MODEL USING NNTOOL </vt:lpstr>
      <vt:lpstr>PowerPoint Presentation</vt:lpstr>
      <vt:lpstr>MODEL USING NNSTART</vt:lpstr>
      <vt:lpstr>ALGORITHMS USED</vt:lpstr>
      <vt:lpstr>  MODEL EVALUATION CRITERIA </vt:lpstr>
      <vt:lpstr>RESULTS &amp; DISCUSSION</vt:lpstr>
      <vt:lpstr>PowerPoint Presentation</vt:lpstr>
      <vt:lpstr>PowerPoint Presentation</vt:lpstr>
      <vt:lpstr>PowerPoint Presentation</vt:lpstr>
      <vt:lpstr>nnstart</vt:lpstr>
      <vt:lpstr>PowerPoint Presentation</vt:lpstr>
      <vt:lpstr>CONCLUSION</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 bethi</dc:creator>
  <cp:lastModifiedBy>Admin</cp:lastModifiedBy>
  <cp:revision>61</cp:revision>
  <dcterms:created xsi:type="dcterms:W3CDTF">2021-12-05T12:41:51Z</dcterms:created>
  <dcterms:modified xsi:type="dcterms:W3CDTF">2023-01-13T09:33:21Z</dcterms:modified>
</cp:coreProperties>
</file>