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2" r:id="rId6"/>
    <p:sldId id="267" r:id="rId7"/>
    <p:sldId id="268" r:id="rId8"/>
    <p:sldId id="264" r:id="rId9"/>
    <p:sldId id="265" r:id="rId10"/>
    <p:sldId id="260" r:id="rId11"/>
    <p:sldId id="263" r:id="rId12"/>
    <p:sldId id="269" r:id="rId13"/>
    <p:sldId id="261"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A4C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216" y="17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hyperlink" Target="mailto:ratebsamy@yahoo.com"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95600"/>
            <a:ext cx="9144000" cy="1384995"/>
          </a:xfrm>
          <a:prstGeom prst="rect">
            <a:avLst/>
          </a:prstGeom>
          <a:noFill/>
        </p:spPr>
        <p:txBody>
          <a:bodyPr wrap="square" rtlCol="0">
            <a:spAutoFit/>
          </a:bodyPr>
          <a:lstStyle/>
          <a:p>
            <a:pPr algn="ctr"/>
            <a:r>
              <a:rPr lang="en-US" sz="2800" b="1" dirty="0"/>
              <a:t>Estimating the potential evapotranspiration of Egypt </a:t>
            </a:r>
            <a:r>
              <a:rPr lang="en-US" sz="2800" b="1" dirty="0" smtClean="0"/>
              <a:t>using a regional </a:t>
            </a:r>
            <a:r>
              <a:rPr lang="en-US" sz="2800" b="1" dirty="0"/>
              <a:t>climate model and a high-resolution reanalysis </a:t>
            </a:r>
            <a:r>
              <a:rPr lang="en-US" sz="2800" b="1" dirty="0" smtClean="0"/>
              <a:t>dataset</a:t>
            </a:r>
          </a:p>
        </p:txBody>
      </p:sp>
      <p:sp>
        <p:nvSpPr>
          <p:cNvPr id="7" name="TextBox 6"/>
          <p:cNvSpPr txBox="1"/>
          <p:nvPr/>
        </p:nvSpPr>
        <p:spPr>
          <a:xfrm>
            <a:off x="76201" y="5029200"/>
            <a:ext cx="8991600" cy="1518364"/>
          </a:xfrm>
          <a:prstGeom prst="rect">
            <a:avLst/>
          </a:prstGeom>
          <a:noFill/>
        </p:spPr>
        <p:txBody>
          <a:bodyPr wrap="square" rtlCol="0">
            <a:spAutoFit/>
          </a:bodyPr>
          <a:lstStyle/>
          <a:p>
            <a:r>
              <a:rPr lang="en-US" sz="1600" dirty="0" err="1"/>
              <a:t>Samy</a:t>
            </a:r>
            <a:r>
              <a:rPr lang="en-US" sz="1600" dirty="0"/>
              <a:t> Ashraf Anwar</a:t>
            </a:r>
            <a:r>
              <a:rPr lang="en-US" sz="1600" baseline="30000" dirty="0"/>
              <a:t>1</a:t>
            </a:r>
            <a:r>
              <a:rPr lang="en-US" sz="1600" dirty="0"/>
              <a:t> and </a:t>
            </a:r>
            <a:r>
              <a:rPr lang="en-US" sz="1600" dirty="0" err="1"/>
              <a:t>Irida</a:t>
            </a:r>
            <a:r>
              <a:rPr lang="en-US" sz="1600" dirty="0"/>
              <a:t> </a:t>
            </a:r>
            <a:r>
              <a:rPr lang="en-US" sz="1600" dirty="0" smtClean="0"/>
              <a:t>Lazić</a:t>
            </a:r>
            <a:r>
              <a:rPr lang="en-US" sz="1600" baseline="30000" dirty="0" smtClean="0"/>
              <a:t>2</a:t>
            </a:r>
          </a:p>
          <a:p>
            <a:endParaRPr lang="en-US" sz="1600" baseline="30000" dirty="0"/>
          </a:p>
          <a:p>
            <a:r>
              <a:rPr lang="en-US" sz="1200" baseline="30000" dirty="0"/>
              <a:t>1</a:t>
            </a:r>
            <a:r>
              <a:rPr lang="en-US" sz="1200" dirty="0"/>
              <a:t>Egyptian Meteorological Authority, </a:t>
            </a:r>
            <a:r>
              <a:rPr lang="en-US" sz="1200" dirty="0" err="1"/>
              <a:t>Qobry</a:t>
            </a:r>
            <a:r>
              <a:rPr lang="en-US" sz="1200" dirty="0"/>
              <a:t> EL-</a:t>
            </a:r>
            <a:r>
              <a:rPr lang="en-US" sz="1200" dirty="0" err="1"/>
              <a:t>Kobba</a:t>
            </a:r>
            <a:r>
              <a:rPr lang="en-US" sz="1200" dirty="0"/>
              <a:t>, Cairo P.O. Box 11784, Egypt</a:t>
            </a:r>
          </a:p>
          <a:p>
            <a:r>
              <a:rPr lang="en-US" sz="1200" baseline="30000" dirty="0"/>
              <a:t>2</a:t>
            </a:r>
            <a:r>
              <a:rPr lang="en-US" sz="1200" dirty="0"/>
              <a:t>Faculty of Physics, Institute for Meteorology, University of Belgrade, </a:t>
            </a:r>
            <a:r>
              <a:rPr lang="en-US" sz="1200" dirty="0" err="1"/>
              <a:t>Dobračina</a:t>
            </a:r>
            <a:r>
              <a:rPr lang="en-US" sz="1200" dirty="0"/>
              <a:t> 16, 11000 Belgrade, </a:t>
            </a:r>
            <a:r>
              <a:rPr lang="en-US" sz="1200" dirty="0" smtClean="0"/>
              <a:t>Serbia</a:t>
            </a:r>
          </a:p>
          <a:p>
            <a:r>
              <a:rPr lang="en-US" sz="1200" dirty="0"/>
              <a:t/>
            </a:r>
            <a:br>
              <a:rPr lang="en-US" sz="1200" dirty="0"/>
            </a:br>
            <a:r>
              <a:rPr lang="en-US" sz="1200" b="1" dirty="0"/>
              <a:t>*</a:t>
            </a:r>
            <a:r>
              <a:rPr lang="en-US" sz="1200" dirty="0"/>
              <a:t>Correspondence: </a:t>
            </a:r>
            <a:r>
              <a:rPr lang="en-US" sz="1200" u="sng" dirty="0">
                <a:hlinkClick r:id="rId2"/>
              </a:rPr>
              <a:t>ratebsamy@yahoo.com</a:t>
            </a:r>
            <a:endParaRPr lang="en-US" sz="1200" dirty="0"/>
          </a:p>
          <a:p>
            <a:endParaRPr lang="en-US" dirty="0"/>
          </a:p>
        </p:txBody>
      </p:sp>
      <p:pic>
        <p:nvPicPr>
          <p:cNvPr id="1026" name="Picture 2" descr="https://www.mdpi.com/img/misc/event_1669877983629.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21507"/>
          <a:stretch/>
        </p:blipFill>
        <p:spPr bwMode="auto">
          <a:xfrm>
            <a:off x="0" y="0"/>
            <a:ext cx="9144000" cy="17526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05800" y="6106966"/>
            <a:ext cx="633736" cy="614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264450" y="5821312"/>
            <a:ext cx="1041350" cy="10275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cstate="print"/>
          <a:stretch>
            <a:fillRect/>
          </a:stretch>
        </p:blipFill>
        <p:spPr>
          <a:xfrm>
            <a:off x="7151915" y="1834103"/>
            <a:ext cx="1915886" cy="412652"/>
          </a:xfrm>
          <a:prstGeom prst="rect">
            <a:avLst/>
          </a:prstGeom>
        </p:spPr>
      </p:pic>
      <p:pic>
        <p:nvPicPr>
          <p:cNvPr id="3" name="Picture 2"/>
          <p:cNvPicPr>
            <a:picLocks noChangeAspect="1"/>
          </p:cNvPicPr>
          <p:nvPr/>
        </p:nvPicPr>
        <p:blipFill>
          <a:blip r:embed="rId7" cstate="print"/>
          <a:stretch>
            <a:fillRect/>
          </a:stretch>
        </p:blipFill>
        <p:spPr>
          <a:xfrm>
            <a:off x="8342697" y="1764158"/>
            <a:ext cx="559942" cy="559942"/>
          </a:xfrm>
          <a:prstGeom prst="rect">
            <a:avLst/>
          </a:prstGeom>
        </p:spPr>
      </p:pic>
    </p:spTree>
    <p:extLst>
      <p:ext uri="{BB962C8B-B14F-4D97-AF65-F5344CB8AC3E}">
        <p14:creationId xmlns="" xmlns:p14="http://schemas.microsoft.com/office/powerpoint/2010/main" val="2750388109"/>
      </p:ext>
    </p:extLst>
  </p:cSld>
  <p:clrMapOvr>
    <a:masterClrMapping/>
  </p:clrMapOvr>
  <p:transition spd="slow">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
          </a:xfrm>
          <a:prstGeom prst="rect">
            <a:avLst/>
          </a:prstGeom>
          <a:gradFill>
            <a:gsLst>
              <a:gs pos="8000">
                <a:schemeClr val="accent1">
                  <a:tint val="66000"/>
                  <a:satMod val="160000"/>
                </a:schemeClr>
              </a:gs>
              <a:gs pos="70000">
                <a:schemeClr val="accent1">
                  <a:tint val="44500"/>
                  <a:satMod val="160000"/>
                </a:schemeClr>
              </a:gs>
              <a:gs pos="99000">
                <a:srgbClr val="C6A4C4"/>
              </a:gs>
              <a:gs pos="100000">
                <a:schemeClr val="accent1">
                  <a:tint val="23500"/>
                  <a:satMod val="1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404" y="174"/>
            <a:ext cx="6225396" cy="584775"/>
          </a:xfrm>
          <a:prstGeom prst="rect">
            <a:avLst/>
          </a:prstGeom>
          <a:noFill/>
        </p:spPr>
        <p:txBody>
          <a:bodyPr wrap="square" rtlCol="0">
            <a:spAutoFit/>
          </a:bodyPr>
          <a:lstStyle/>
          <a:p>
            <a:r>
              <a:rPr lang="en-US" sz="3200" dirty="0" smtClean="0">
                <a:solidFill>
                  <a:schemeClr val="bg1"/>
                </a:solidFill>
              </a:rPr>
              <a:t>Results</a:t>
            </a:r>
            <a:endParaRPr lang="en-US" sz="3200" dirty="0">
              <a:solidFill>
                <a:schemeClr val="bg1"/>
              </a:solidFill>
            </a:endParaRPr>
          </a:p>
        </p:txBody>
      </p:sp>
      <p:sp>
        <p:nvSpPr>
          <p:cNvPr id="2" name="Rectangle 1"/>
          <p:cNvSpPr/>
          <p:nvPr/>
        </p:nvSpPr>
        <p:spPr>
          <a:xfrm>
            <a:off x="0" y="5657671"/>
            <a:ext cx="6248400" cy="1200329"/>
          </a:xfrm>
          <a:prstGeom prst="rect">
            <a:avLst/>
          </a:prstGeom>
        </p:spPr>
        <p:txBody>
          <a:bodyPr wrap="square">
            <a:spAutoFit/>
          </a:bodyPr>
          <a:lstStyle/>
          <a:p>
            <a:pPr algn="just"/>
            <a:r>
              <a:rPr lang="en-US" sz="1200" b="1" dirty="0"/>
              <a:t>Figure </a:t>
            </a:r>
            <a:r>
              <a:rPr lang="en-US" sz="1200" b="1" dirty="0" smtClean="0"/>
              <a:t>2. </a:t>
            </a:r>
            <a:r>
              <a:rPr lang="en-US" sz="1200" b="1" dirty="0"/>
              <a:t>The figure shows the potential evapotranspiration over the period 1981–2017 (PET; in mm day</a:t>
            </a:r>
            <a:r>
              <a:rPr lang="en-US" sz="1200" b="1" baseline="30000" dirty="0"/>
              <a:t>−1</a:t>
            </a:r>
            <a:r>
              <a:rPr lang="en-US" sz="1200" b="1" dirty="0"/>
              <a:t>) </a:t>
            </a:r>
            <a:r>
              <a:rPr lang="en-US" sz="1200" b="1" dirty="0" smtClean="0"/>
              <a:t>for</a:t>
            </a:r>
            <a:r>
              <a:rPr lang="en-US" sz="1200" b="1" dirty="0"/>
              <a:t>: MAM season in the first row (a-f); JJA in the second (g-l); SON in the third (m-r), DJF in the fourth (s-x). For each row, EIN15 is on the left, followed by NNRP2. ERA5 is in the third from left, EIN15 minus ERA5, NNRP2 minus ERA5 and the difference between NNRP2 and EIN15. Significant difference/bias is indicated in black dots using student t-test with alpha equals to 5%.</a:t>
            </a:r>
          </a:p>
        </p:txBody>
      </p:sp>
      <p:sp>
        <p:nvSpPr>
          <p:cNvPr id="7" name="TextBox 6"/>
          <p:cNvSpPr txBox="1"/>
          <p:nvPr/>
        </p:nvSpPr>
        <p:spPr>
          <a:xfrm>
            <a:off x="6259959" y="586318"/>
            <a:ext cx="2807841" cy="5755422"/>
          </a:xfrm>
          <a:prstGeom prst="rect">
            <a:avLst/>
          </a:prstGeom>
          <a:solidFill>
            <a:schemeClr val="accent1">
              <a:lumMod val="20000"/>
              <a:lumOff val="80000"/>
            </a:schemeClr>
          </a:solidFill>
          <a:ln w="19050">
            <a:solidFill>
              <a:schemeClr val="tx2">
                <a:lumMod val="60000"/>
                <a:lumOff val="40000"/>
              </a:schemeClr>
            </a:solidFill>
          </a:ln>
        </p:spPr>
        <p:txBody>
          <a:bodyPr wrap="square" rtlCol="0">
            <a:spAutoFit/>
          </a:bodyPr>
          <a:lstStyle/>
          <a:p>
            <a:pPr algn="just"/>
            <a:r>
              <a:rPr lang="en-GB" sz="1400" b="1" dirty="0">
                <a:solidFill>
                  <a:schemeClr val="tx2">
                    <a:lumMod val="75000"/>
                  </a:schemeClr>
                </a:solidFill>
              </a:rPr>
              <a:t>To examine the influence of the lateral boundary condition on the simulated PET</a:t>
            </a:r>
            <a:r>
              <a:rPr lang="en-GB" sz="1400" dirty="0"/>
              <a:t>, </a:t>
            </a:r>
            <a:r>
              <a:rPr lang="en-GB" sz="1200" dirty="0" smtClean="0"/>
              <a:t>non-calibrated HS equation was </a:t>
            </a:r>
            <a:r>
              <a:rPr lang="en-GB" sz="1200" dirty="0"/>
              <a:t>used to compute the PET. Figure </a:t>
            </a:r>
            <a:r>
              <a:rPr lang="en-GB" sz="1200" dirty="0" smtClean="0"/>
              <a:t>4 shows </a:t>
            </a:r>
            <a:r>
              <a:rPr lang="en-GB" sz="1200" dirty="0"/>
              <a:t>the simulated PET (by the RegCM4 driven by EIN15 and NNRP2 respectively) with respect to the ERA5</a:t>
            </a:r>
            <a:r>
              <a:rPr lang="en-GB" sz="1200" dirty="0" smtClean="0"/>
              <a:t>.</a:t>
            </a:r>
          </a:p>
          <a:p>
            <a:pPr algn="just"/>
            <a:endParaRPr lang="en-GB" sz="1200" dirty="0"/>
          </a:p>
          <a:p>
            <a:pPr algn="just"/>
            <a:r>
              <a:rPr lang="en-GB" sz="1200" dirty="0" smtClean="0"/>
              <a:t>It </a:t>
            </a:r>
            <a:r>
              <a:rPr lang="en-GB" sz="1200" dirty="0"/>
              <a:t>can be noted that the RegCM4 shows a good </a:t>
            </a:r>
            <a:r>
              <a:rPr lang="en-GB" sz="1200" dirty="0" smtClean="0"/>
              <a:t>concise </a:t>
            </a:r>
            <a:r>
              <a:rPr lang="en-GB" sz="1200" dirty="0"/>
              <a:t>in reproducing the spatial pattern of the simulated PET in comparison with the ERA5 </a:t>
            </a:r>
            <a:r>
              <a:rPr lang="en-GB" sz="1200" dirty="0" smtClean="0"/>
              <a:t>product. </a:t>
            </a:r>
            <a:r>
              <a:rPr lang="en-GB" sz="1200" b="1" dirty="0" smtClean="0">
                <a:solidFill>
                  <a:schemeClr val="tx2">
                    <a:lumMod val="75000"/>
                  </a:schemeClr>
                </a:solidFill>
              </a:rPr>
              <a:t>Also</a:t>
            </a:r>
            <a:r>
              <a:rPr lang="en-GB" sz="1200" b="1" dirty="0">
                <a:solidFill>
                  <a:schemeClr val="tx2">
                    <a:lumMod val="75000"/>
                  </a:schemeClr>
                </a:solidFill>
              </a:rPr>
              <a:t>, it can be observed that there is no significant difference between EIN15 and NNRP2 in all </a:t>
            </a:r>
            <a:r>
              <a:rPr lang="en-GB" sz="1200" b="1" dirty="0" smtClean="0">
                <a:solidFill>
                  <a:schemeClr val="tx2">
                    <a:lumMod val="75000"/>
                  </a:schemeClr>
                </a:solidFill>
              </a:rPr>
              <a:t>seasons. </a:t>
            </a:r>
            <a:r>
              <a:rPr lang="en-GB" sz="1200" dirty="0"/>
              <a:t>Such </a:t>
            </a:r>
            <a:r>
              <a:rPr lang="en-GB" sz="1200" dirty="0" err="1"/>
              <a:t>behavior</a:t>
            </a:r>
            <a:r>
              <a:rPr lang="en-GB" sz="1200" dirty="0"/>
              <a:t> can be attributed to two reasons: </a:t>
            </a:r>
            <a:endParaRPr lang="en-GB" sz="1200" dirty="0" smtClean="0"/>
          </a:p>
          <a:p>
            <a:pPr algn="just"/>
            <a:endParaRPr lang="en-GB" sz="1400" dirty="0" smtClean="0"/>
          </a:p>
          <a:p>
            <a:r>
              <a:rPr lang="en-GB" sz="1200" dirty="0" smtClean="0"/>
              <a:t>1 </a:t>
            </a:r>
            <a:r>
              <a:rPr lang="en-GB" sz="1200" dirty="0"/>
              <a:t>– RegCM4 has a similar performance when it is driven either by EIN15 or </a:t>
            </a:r>
            <a:r>
              <a:rPr lang="en-GB" sz="1200" dirty="0" smtClean="0"/>
              <a:t>NNRP2 </a:t>
            </a:r>
            <a:r>
              <a:rPr lang="en-GB" sz="1200" dirty="0"/>
              <a:t>and </a:t>
            </a:r>
            <a:endParaRPr lang="en-GB" sz="1200" dirty="0" smtClean="0"/>
          </a:p>
          <a:p>
            <a:endParaRPr lang="en-GB" sz="1200" dirty="0" smtClean="0"/>
          </a:p>
          <a:p>
            <a:r>
              <a:rPr lang="en-GB" sz="1200" dirty="0" smtClean="0"/>
              <a:t>2 </a:t>
            </a:r>
            <a:r>
              <a:rPr lang="en-GB" sz="1200" dirty="0"/>
              <a:t>– RegCM4 physical parameterization dominates over the lateral boundary </a:t>
            </a:r>
            <a:r>
              <a:rPr lang="en-GB" sz="1200" dirty="0" smtClean="0"/>
              <a:t>condition. </a:t>
            </a:r>
          </a:p>
          <a:p>
            <a:endParaRPr lang="en-GB" sz="1200" dirty="0" smtClean="0"/>
          </a:p>
          <a:p>
            <a:pPr algn="just"/>
            <a:r>
              <a:rPr lang="en-GB" sz="1200" b="1" dirty="0" smtClean="0">
                <a:solidFill>
                  <a:schemeClr val="tx2">
                    <a:lumMod val="75000"/>
                  </a:schemeClr>
                </a:solidFill>
              </a:rPr>
              <a:t>It </a:t>
            </a:r>
            <a:r>
              <a:rPr lang="en-GB" sz="1200" b="1" dirty="0">
                <a:solidFill>
                  <a:schemeClr val="tx2">
                    <a:lumMod val="75000"/>
                  </a:schemeClr>
                </a:solidFill>
              </a:rPr>
              <a:t>can be noted that the PET spatial pattern is more consistent with the SW than T2m. </a:t>
            </a:r>
            <a:r>
              <a:rPr lang="en-GB" sz="1200" dirty="0"/>
              <a:t>Therefore, calibrating the SW coefficient is more effective than </a:t>
            </a:r>
            <a:r>
              <a:rPr lang="en-GB" sz="1200" dirty="0" smtClean="0"/>
              <a:t>T2m.</a:t>
            </a:r>
          </a:p>
          <a:p>
            <a:pPr algn="just"/>
            <a:endParaRPr lang="en-GB" sz="1200" dirty="0" smtClean="0"/>
          </a:p>
        </p:txBody>
      </p:sp>
      <p:pic>
        <p:nvPicPr>
          <p:cNvPr id="3075" name="Picture 3"/>
          <p:cNvPicPr>
            <a:picLocks noChangeAspect="1" noChangeArrowheads="1"/>
          </p:cNvPicPr>
          <p:nvPr/>
        </p:nvPicPr>
        <p:blipFill>
          <a:blip r:embed="rId2" cstate="print">
            <a:lum bright="-10000" contrast="20000"/>
          </a:blip>
          <a:srcRect/>
          <a:stretch>
            <a:fillRect/>
          </a:stretch>
        </p:blipFill>
        <p:spPr bwMode="auto">
          <a:xfrm>
            <a:off x="152399" y="609600"/>
            <a:ext cx="5943601" cy="5105400"/>
          </a:xfrm>
          <a:prstGeom prst="rect">
            <a:avLst/>
          </a:prstGeom>
          <a:noFill/>
          <a:ln w="9525">
            <a:noFill/>
            <a:miter lim="800000"/>
            <a:headEnd/>
            <a:tailEnd/>
          </a:ln>
        </p:spPr>
      </p:pic>
    </p:spTree>
    <p:extLst>
      <p:ext uri="{BB962C8B-B14F-4D97-AF65-F5344CB8AC3E}">
        <p14:creationId xmlns="" xmlns:p14="http://schemas.microsoft.com/office/powerpoint/2010/main" val="37627931"/>
      </p:ext>
    </p:extLst>
  </p:cSld>
  <p:clrMapOvr>
    <a:masterClrMapping/>
  </p:clrMapOvr>
  <p:transition spd="slow">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
          </a:xfrm>
          <a:prstGeom prst="rect">
            <a:avLst/>
          </a:prstGeom>
          <a:gradFill>
            <a:gsLst>
              <a:gs pos="8000">
                <a:schemeClr val="accent1">
                  <a:tint val="66000"/>
                  <a:satMod val="160000"/>
                </a:schemeClr>
              </a:gs>
              <a:gs pos="70000">
                <a:schemeClr val="accent1">
                  <a:tint val="44500"/>
                  <a:satMod val="160000"/>
                </a:schemeClr>
              </a:gs>
              <a:gs pos="99000">
                <a:srgbClr val="C6A4C4"/>
              </a:gs>
              <a:gs pos="100000">
                <a:schemeClr val="accent1">
                  <a:tint val="23500"/>
                  <a:satMod val="1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404" y="174"/>
            <a:ext cx="6225396" cy="584775"/>
          </a:xfrm>
          <a:prstGeom prst="rect">
            <a:avLst/>
          </a:prstGeom>
          <a:noFill/>
        </p:spPr>
        <p:txBody>
          <a:bodyPr wrap="square" rtlCol="0">
            <a:spAutoFit/>
          </a:bodyPr>
          <a:lstStyle/>
          <a:p>
            <a:r>
              <a:rPr lang="en-US" sz="3200" dirty="0" smtClean="0">
                <a:solidFill>
                  <a:schemeClr val="bg1"/>
                </a:solidFill>
              </a:rPr>
              <a:t>Results</a:t>
            </a:r>
            <a:endParaRPr lang="en-US" sz="3200" dirty="0">
              <a:solidFill>
                <a:schemeClr val="bg1"/>
              </a:solidFill>
            </a:endParaRPr>
          </a:p>
        </p:txBody>
      </p:sp>
      <p:sp>
        <p:nvSpPr>
          <p:cNvPr id="3" name="TextBox 2"/>
          <p:cNvSpPr txBox="1"/>
          <p:nvPr/>
        </p:nvSpPr>
        <p:spPr>
          <a:xfrm>
            <a:off x="0" y="5486400"/>
            <a:ext cx="6517476" cy="1661993"/>
          </a:xfrm>
          <a:prstGeom prst="rect">
            <a:avLst/>
          </a:prstGeom>
          <a:noFill/>
        </p:spPr>
        <p:txBody>
          <a:bodyPr wrap="square" rtlCol="0">
            <a:spAutoFit/>
          </a:bodyPr>
          <a:lstStyle/>
          <a:p>
            <a:pPr algn="just"/>
            <a:endParaRPr lang="en-US" sz="1200" dirty="0" smtClean="0"/>
          </a:p>
          <a:p>
            <a:pPr algn="just"/>
            <a:endParaRPr lang="en-US" sz="1200" dirty="0" smtClean="0"/>
          </a:p>
          <a:p>
            <a:pPr algn="just"/>
            <a:r>
              <a:rPr lang="en-US" sz="1200" b="1" dirty="0" smtClean="0"/>
              <a:t>Figure </a:t>
            </a:r>
            <a:r>
              <a:rPr lang="en-US" sz="1200" b="1" dirty="0" smtClean="0"/>
              <a:t>3. </a:t>
            </a:r>
            <a:r>
              <a:rPr lang="en-US" sz="1200" b="1" dirty="0"/>
              <a:t>The figure shows the potential evapotranspiration over the period 1981–2017 (PET; in mm day</a:t>
            </a:r>
            <a:r>
              <a:rPr lang="en-US" sz="1200" b="1" baseline="30000" dirty="0"/>
              <a:t>−1</a:t>
            </a:r>
            <a:r>
              <a:rPr lang="en-US" sz="1200" b="1" dirty="0"/>
              <a:t>) for: MAM season in the first row (a-f); JJA in the second (g-l); SON in the third (m-r), DJF in the fourth (s-x). For each row, HS is on the left, followed by </a:t>
            </a:r>
            <a:r>
              <a:rPr lang="en-US" sz="1200" b="1" dirty="0" err="1"/>
              <a:t>HSnew</a:t>
            </a:r>
            <a:r>
              <a:rPr lang="en-US" sz="1200" b="1" dirty="0"/>
              <a:t>. ERA5 is in the third from left, HS minus ERA5, </a:t>
            </a:r>
            <a:r>
              <a:rPr lang="en-US" sz="1200" b="1" dirty="0" err="1"/>
              <a:t>HSnew</a:t>
            </a:r>
            <a:r>
              <a:rPr lang="en-US" sz="1200" b="1" dirty="0"/>
              <a:t> minus ERA5 and the difference between </a:t>
            </a:r>
            <a:r>
              <a:rPr lang="en-US" sz="1200" b="1" dirty="0" err="1"/>
              <a:t>HSnew</a:t>
            </a:r>
            <a:r>
              <a:rPr lang="en-US" sz="1200" b="1" dirty="0"/>
              <a:t> and HS. Significant difference/bias is indicated in black dots using student t-test with alpha equals to 5%.</a:t>
            </a:r>
          </a:p>
          <a:p>
            <a:endParaRPr lang="en-US" dirty="0"/>
          </a:p>
        </p:txBody>
      </p:sp>
      <p:sp>
        <p:nvSpPr>
          <p:cNvPr id="6" name="TextBox 5"/>
          <p:cNvSpPr txBox="1"/>
          <p:nvPr/>
        </p:nvSpPr>
        <p:spPr>
          <a:xfrm>
            <a:off x="6623468" y="610501"/>
            <a:ext cx="2443192" cy="523220"/>
          </a:xfrm>
          <a:prstGeom prst="rect">
            <a:avLst/>
          </a:prstGeom>
          <a:solidFill>
            <a:schemeClr val="accent1">
              <a:lumMod val="20000"/>
              <a:lumOff val="80000"/>
            </a:schemeClr>
          </a:solidFill>
          <a:ln w="19050">
            <a:solidFill>
              <a:schemeClr val="tx2">
                <a:lumMod val="60000"/>
                <a:lumOff val="40000"/>
              </a:schemeClr>
            </a:solidFill>
          </a:ln>
        </p:spPr>
        <p:txBody>
          <a:bodyPr wrap="square" rtlCol="0">
            <a:spAutoFit/>
          </a:bodyPr>
          <a:lstStyle/>
          <a:p>
            <a:pPr algn="ctr"/>
            <a:r>
              <a:rPr lang="en-US" sz="1400" b="1" dirty="0" smtClean="0">
                <a:solidFill>
                  <a:schemeClr val="tx2">
                    <a:lumMod val="75000"/>
                  </a:schemeClr>
                </a:solidFill>
              </a:rPr>
              <a:t>Added value of calibrated HS equation</a:t>
            </a:r>
            <a:endParaRPr lang="en-US" sz="1400" b="1" dirty="0">
              <a:solidFill>
                <a:schemeClr val="tx2">
                  <a:lumMod val="75000"/>
                </a:schemeClr>
              </a:solidFill>
            </a:endParaRPr>
          </a:p>
        </p:txBody>
      </p:sp>
      <p:sp>
        <p:nvSpPr>
          <p:cNvPr id="8" name="TextBox 7"/>
          <p:cNvSpPr txBox="1"/>
          <p:nvPr/>
        </p:nvSpPr>
        <p:spPr>
          <a:xfrm>
            <a:off x="6629400" y="1295400"/>
            <a:ext cx="2450833" cy="5447645"/>
          </a:xfrm>
          <a:prstGeom prst="rect">
            <a:avLst/>
          </a:prstGeom>
          <a:solidFill>
            <a:schemeClr val="accent1">
              <a:lumMod val="20000"/>
              <a:lumOff val="80000"/>
            </a:schemeClr>
          </a:solidFill>
          <a:ln w="19050">
            <a:solidFill>
              <a:schemeClr val="tx2">
                <a:lumMod val="60000"/>
                <a:lumOff val="40000"/>
              </a:schemeClr>
            </a:solidFill>
          </a:ln>
        </p:spPr>
        <p:txBody>
          <a:bodyPr wrap="square" rtlCol="0">
            <a:spAutoFit/>
          </a:bodyPr>
          <a:lstStyle/>
          <a:p>
            <a:pPr algn="just"/>
            <a:r>
              <a:rPr lang="en-GB" sz="1200" dirty="0"/>
              <a:t>As noted </a:t>
            </a:r>
            <a:r>
              <a:rPr lang="en-GB" sz="1200" dirty="0" smtClean="0"/>
              <a:t>above, </a:t>
            </a:r>
            <a:r>
              <a:rPr lang="en-GB" sz="1200" dirty="0"/>
              <a:t>that there is no significant difference between the two </a:t>
            </a:r>
            <a:r>
              <a:rPr lang="en-GB" sz="1200" dirty="0" smtClean="0"/>
              <a:t>simulations driven with EIN15 and </a:t>
            </a:r>
            <a:r>
              <a:rPr lang="en-US" sz="1200" dirty="0" smtClean="0"/>
              <a:t>NNRP2</a:t>
            </a:r>
            <a:r>
              <a:rPr lang="en-GB" sz="1200" dirty="0" smtClean="0"/>
              <a:t>. Therefore</a:t>
            </a:r>
            <a:r>
              <a:rPr lang="en-GB" sz="1200" dirty="0"/>
              <a:t>, RegCM4-EIN15 simulation was taken as an example to examine the added value of the calibrated HS equation compared to ERA5</a:t>
            </a:r>
            <a:r>
              <a:rPr lang="en-GB" sz="1200" dirty="0" smtClean="0"/>
              <a:t>.</a:t>
            </a:r>
          </a:p>
          <a:p>
            <a:pPr algn="just"/>
            <a:endParaRPr lang="en-GB" sz="1200" dirty="0" smtClean="0"/>
          </a:p>
          <a:p>
            <a:pPr algn="just"/>
            <a:r>
              <a:rPr lang="en-GB" sz="1200" dirty="0" smtClean="0"/>
              <a:t>In </a:t>
            </a:r>
            <a:r>
              <a:rPr lang="en-GB" sz="1200" dirty="0"/>
              <a:t>general, both simulations are able to capture the spatial pattern of the simulated PET against the </a:t>
            </a:r>
            <a:r>
              <a:rPr lang="en-GB" sz="1200" dirty="0" smtClean="0"/>
              <a:t>ERA5. However</a:t>
            </a:r>
            <a:r>
              <a:rPr lang="en-GB" sz="1200" dirty="0"/>
              <a:t>, </a:t>
            </a:r>
            <a:r>
              <a:rPr lang="en-GB" sz="1200" dirty="0" err="1"/>
              <a:t>HSnew</a:t>
            </a:r>
            <a:r>
              <a:rPr lang="en-GB" sz="1200" dirty="0"/>
              <a:t> shows added value over the HS in all seasons particularly in the </a:t>
            </a:r>
            <a:r>
              <a:rPr lang="en-GB" sz="1200" dirty="0" smtClean="0"/>
              <a:t>JJA</a:t>
            </a:r>
            <a:r>
              <a:rPr lang="en-US" sz="1200" dirty="0" smtClean="0"/>
              <a:t>. </a:t>
            </a:r>
            <a:r>
              <a:rPr lang="en-US" sz="1200" dirty="0"/>
              <a:t>Such value is indicated in two </a:t>
            </a:r>
            <a:r>
              <a:rPr lang="en-US" sz="1200" dirty="0" smtClean="0"/>
              <a:t>points:</a:t>
            </a:r>
            <a:r>
              <a:rPr lang="en-US" sz="1200" dirty="0"/>
              <a:t> </a:t>
            </a:r>
            <a:r>
              <a:rPr lang="en-US" sz="1200" b="1" dirty="0" smtClean="0">
                <a:solidFill>
                  <a:schemeClr val="tx2">
                    <a:lumMod val="75000"/>
                  </a:schemeClr>
                </a:solidFill>
              </a:rPr>
              <a:t>better </a:t>
            </a:r>
            <a:r>
              <a:rPr lang="en-US" sz="1200" b="1" dirty="0">
                <a:solidFill>
                  <a:schemeClr val="tx2">
                    <a:lumMod val="75000"/>
                  </a:schemeClr>
                </a:solidFill>
              </a:rPr>
              <a:t>ability to reproduce the PET spatial pattern relative to HS </a:t>
            </a:r>
            <a:r>
              <a:rPr lang="en-US" sz="1200" dirty="0"/>
              <a:t>and</a:t>
            </a:r>
            <a:r>
              <a:rPr lang="en-US" sz="1200" b="1" dirty="0">
                <a:solidFill>
                  <a:schemeClr val="tx2">
                    <a:lumMod val="75000"/>
                  </a:schemeClr>
                </a:solidFill>
              </a:rPr>
              <a:t> </a:t>
            </a:r>
            <a:r>
              <a:rPr lang="en-US" sz="1200" b="1" dirty="0" smtClean="0">
                <a:solidFill>
                  <a:schemeClr val="tx2">
                    <a:lumMod val="75000"/>
                  </a:schemeClr>
                </a:solidFill>
              </a:rPr>
              <a:t>the </a:t>
            </a:r>
            <a:r>
              <a:rPr lang="en-US" sz="1200" b="1" dirty="0">
                <a:solidFill>
                  <a:schemeClr val="tx2">
                    <a:lumMod val="75000"/>
                  </a:schemeClr>
                </a:solidFill>
              </a:rPr>
              <a:t>RegCM4 bias is significantly reduced in all seasons </a:t>
            </a:r>
            <a:r>
              <a:rPr lang="en-US" sz="1200" dirty="0"/>
              <a:t>(particularly in the JJA) compared to the HS. </a:t>
            </a:r>
            <a:endParaRPr lang="en-US" sz="1200" dirty="0" smtClean="0"/>
          </a:p>
          <a:p>
            <a:pPr algn="just"/>
            <a:endParaRPr lang="en-US" sz="1200" dirty="0" smtClean="0"/>
          </a:p>
          <a:p>
            <a:pPr algn="just"/>
            <a:r>
              <a:rPr lang="en-US" sz="1200" dirty="0"/>
              <a:t>Overall, it can be noted that the added value of the </a:t>
            </a:r>
            <a:r>
              <a:rPr lang="en-US" sz="1200" dirty="0" err="1" smtClean="0"/>
              <a:t>Hsnew</a:t>
            </a:r>
            <a:r>
              <a:rPr lang="en-US" sz="1200" dirty="0" smtClean="0"/>
              <a:t> (over HS) can </a:t>
            </a:r>
            <a:r>
              <a:rPr lang="en-US" sz="1200" dirty="0"/>
              <a:t>be arranged according to season in the following order: 1 – JJA; 2 – SON; 3 – MAM and 4 – DJF</a:t>
            </a:r>
            <a:r>
              <a:rPr lang="en-US" sz="1200" dirty="0" smtClean="0"/>
              <a:t>. </a:t>
            </a:r>
            <a:r>
              <a:rPr lang="en-US" sz="1200" dirty="0"/>
              <a:t>These findings are in agreement with the results reported in Figure </a:t>
            </a:r>
            <a:r>
              <a:rPr lang="en-US" sz="1200" dirty="0" smtClean="0"/>
              <a:t>2. </a:t>
            </a:r>
            <a:endParaRPr lang="en-GB" sz="1200" dirty="0"/>
          </a:p>
        </p:txBody>
      </p:sp>
      <p:pic>
        <p:nvPicPr>
          <p:cNvPr id="4098" name="Picture 2"/>
          <p:cNvPicPr>
            <a:picLocks noChangeAspect="1" noChangeArrowheads="1"/>
          </p:cNvPicPr>
          <p:nvPr/>
        </p:nvPicPr>
        <p:blipFill>
          <a:blip r:embed="rId2" cstate="print">
            <a:lum bright="-10000" contrast="20000"/>
          </a:blip>
          <a:srcRect/>
          <a:stretch>
            <a:fillRect/>
          </a:stretch>
        </p:blipFill>
        <p:spPr bwMode="auto">
          <a:xfrm>
            <a:off x="152400" y="685800"/>
            <a:ext cx="6400800" cy="5181600"/>
          </a:xfrm>
          <a:prstGeom prst="rect">
            <a:avLst/>
          </a:prstGeom>
          <a:noFill/>
          <a:ln w="9525">
            <a:noFill/>
            <a:miter lim="800000"/>
            <a:headEnd/>
            <a:tailEnd/>
          </a:ln>
        </p:spPr>
      </p:pic>
    </p:spTree>
    <p:extLst>
      <p:ext uri="{BB962C8B-B14F-4D97-AF65-F5344CB8AC3E}">
        <p14:creationId xmlns="" xmlns:p14="http://schemas.microsoft.com/office/powerpoint/2010/main" val="2986804111"/>
      </p:ext>
    </p:extLst>
  </p:cSld>
  <p:clrMapOvr>
    <a:masterClrMapping/>
  </p:clrMapOvr>
  <p:transition spd="slow">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
          </a:xfrm>
          <a:prstGeom prst="rect">
            <a:avLst/>
          </a:prstGeom>
          <a:gradFill>
            <a:gsLst>
              <a:gs pos="8000">
                <a:schemeClr val="accent1">
                  <a:tint val="66000"/>
                  <a:satMod val="160000"/>
                </a:schemeClr>
              </a:gs>
              <a:gs pos="70000">
                <a:schemeClr val="accent1">
                  <a:tint val="44500"/>
                  <a:satMod val="160000"/>
                </a:schemeClr>
              </a:gs>
              <a:gs pos="99000">
                <a:srgbClr val="C6A4C4"/>
              </a:gs>
              <a:gs pos="100000">
                <a:schemeClr val="accent1">
                  <a:tint val="23500"/>
                  <a:satMod val="1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404" y="174"/>
            <a:ext cx="6225396" cy="584775"/>
          </a:xfrm>
          <a:prstGeom prst="rect">
            <a:avLst/>
          </a:prstGeom>
          <a:noFill/>
        </p:spPr>
        <p:txBody>
          <a:bodyPr wrap="square" rtlCol="0">
            <a:spAutoFit/>
          </a:bodyPr>
          <a:lstStyle/>
          <a:p>
            <a:r>
              <a:rPr lang="en-US" sz="3200" dirty="0" smtClean="0">
                <a:solidFill>
                  <a:schemeClr val="bg1"/>
                </a:solidFill>
              </a:rPr>
              <a:t>Results</a:t>
            </a:r>
            <a:endParaRPr lang="en-US" sz="3200" dirty="0">
              <a:solidFill>
                <a:schemeClr val="bg1"/>
              </a:solidFill>
            </a:endParaRPr>
          </a:p>
        </p:txBody>
      </p:sp>
      <p:grpSp>
        <p:nvGrpSpPr>
          <p:cNvPr id="2" name="Group 2"/>
          <p:cNvGrpSpPr>
            <a:grpSpLocks/>
          </p:cNvGrpSpPr>
          <p:nvPr/>
        </p:nvGrpSpPr>
        <p:grpSpPr bwMode="auto">
          <a:xfrm>
            <a:off x="25552" y="663683"/>
            <a:ext cx="5613248" cy="5448490"/>
            <a:chOff x="663" y="450"/>
            <a:chExt cx="10882" cy="14839"/>
          </a:xfrm>
        </p:grpSpPr>
        <p:pic>
          <p:nvPicPr>
            <p:cNvPr id="1027" name="Picture 3"/>
            <p:cNvPicPr>
              <a:picLocks noChangeAspect="1" noChangeArrowheads="1"/>
            </p:cNvPicPr>
            <p:nvPr/>
          </p:nvPicPr>
          <p:blipFill>
            <a:blip r:embed="rId2" cstate="print">
              <a:lum bright="-10000" contrast="20000"/>
              <a:extLst>
                <a:ext uri="{28A0092B-C50C-407E-A947-70E740481C1C}">
                  <a14:useLocalDpi xmlns="" xmlns:a14="http://schemas.microsoft.com/office/drawing/2010/main" val="0"/>
                </a:ext>
              </a:extLst>
            </a:blip>
            <a:srcRect/>
            <a:stretch>
              <a:fillRect/>
            </a:stretch>
          </p:blipFill>
          <p:spPr bwMode="auto">
            <a:xfrm>
              <a:off x="713" y="450"/>
              <a:ext cx="5435" cy="231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cstate="print">
              <a:lum bright="-10000" contrast="20000"/>
              <a:extLst>
                <a:ext uri="{28A0092B-C50C-407E-A947-70E740481C1C}">
                  <a14:useLocalDpi xmlns="" xmlns:a14="http://schemas.microsoft.com/office/drawing/2010/main" val="0"/>
                </a:ext>
              </a:extLst>
            </a:blip>
            <a:srcRect/>
            <a:stretch>
              <a:fillRect/>
            </a:stretch>
          </p:blipFill>
          <p:spPr bwMode="auto">
            <a:xfrm>
              <a:off x="5973" y="513"/>
              <a:ext cx="5572" cy="2129"/>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cstate="print">
              <a:lum bright="-10000" contrast="20000"/>
              <a:extLst>
                <a:ext uri="{28A0092B-C50C-407E-A947-70E740481C1C}">
                  <a14:useLocalDpi xmlns="" xmlns:a14="http://schemas.microsoft.com/office/drawing/2010/main" val="0"/>
                </a:ext>
              </a:extLst>
            </a:blip>
            <a:srcRect/>
            <a:stretch>
              <a:fillRect/>
            </a:stretch>
          </p:blipFill>
          <p:spPr bwMode="auto">
            <a:xfrm>
              <a:off x="763" y="2767"/>
              <a:ext cx="5385" cy="255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cstate="print">
              <a:lum bright="-10000" contrast="20000"/>
              <a:extLst>
                <a:ext uri="{28A0092B-C50C-407E-A947-70E740481C1C}">
                  <a14:useLocalDpi xmlns="" xmlns:a14="http://schemas.microsoft.com/office/drawing/2010/main" val="0"/>
                </a:ext>
              </a:extLst>
            </a:blip>
            <a:srcRect/>
            <a:stretch>
              <a:fillRect/>
            </a:stretch>
          </p:blipFill>
          <p:spPr bwMode="auto">
            <a:xfrm>
              <a:off x="5973" y="2642"/>
              <a:ext cx="5484" cy="2680"/>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6" cstate="print">
              <a:lum bright="-10000" contrast="20000"/>
              <a:extLst>
                <a:ext uri="{28A0092B-C50C-407E-A947-70E740481C1C}">
                  <a14:useLocalDpi xmlns="" xmlns:a14="http://schemas.microsoft.com/office/drawing/2010/main" val="0"/>
                </a:ext>
              </a:extLst>
            </a:blip>
            <a:srcRect/>
            <a:stretch>
              <a:fillRect/>
            </a:stretch>
          </p:blipFill>
          <p:spPr bwMode="auto">
            <a:xfrm>
              <a:off x="927" y="5322"/>
              <a:ext cx="5146" cy="2407"/>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7" cstate="print">
              <a:lum bright="-10000" contrast="20000"/>
              <a:extLst>
                <a:ext uri="{28A0092B-C50C-407E-A947-70E740481C1C}">
                  <a14:useLocalDpi xmlns="" xmlns:a14="http://schemas.microsoft.com/office/drawing/2010/main" val="0"/>
                </a:ext>
              </a:extLst>
            </a:blip>
            <a:srcRect/>
            <a:stretch>
              <a:fillRect/>
            </a:stretch>
          </p:blipFill>
          <p:spPr bwMode="auto">
            <a:xfrm>
              <a:off x="5973" y="5429"/>
              <a:ext cx="5134" cy="23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8" cstate="print">
              <a:lum bright="-10000" contrast="20000"/>
              <a:extLst>
                <a:ext uri="{28A0092B-C50C-407E-A947-70E740481C1C}">
                  <a14:useLocalDpi xmlns="" xmlns:a14="http://schemas.microsoft.com/office/drawing/2010/main" val="0"/>
                </a:ext>
              </a:extLst>
            </a:blip>
            <a:srcRect/>
            <a:stretch>
              <a:fillRect/>
            </a:stretch>
          </p:blipFill>
          <p:spPr bwMode="auto">
            <a:xfrm>
              <a:off x="865" y="7729"/>
              <a:ext cx="5208" cy="2238"/>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9" cstate="print">
              <a:lum bright="-10000" contrast="20000"/>
              <a:extLst>
                <a:ext uri="{28A0092B-C50C-407E-A947-70E740481C1C}">
                  <a14:useLocalDpi xmlns="" xmlns:a14="http://schemas.microsoft.com/office/drawing/2010/main" val="0"/>
                </a:ext>
              </a:extLst>
            </a:blip>
            <a:srcRect/>
            <a:stretch>
              <a:fillRect/>
            </a:stretch>
          </p:blipFill>
          <p:spPr bwMode="auto">
            <a:xfrm>
              <a:off x="5973" y="7854"/>
              <a:ext cx="5384" cy="2113"/>
            </a:xfrm>
            <a:prstGeom prst="rect">
              <a:avLst/>
            </a:prstGeom>
            <a:noFill/>
            <a:extLst>
              <a:ext uri="{909E8E84-426E-40DD-AFC4-6F175D3DCCD1}">
                <a14:hiddenFill xmlns=""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10" cstate="print">
              <a:lum bright="-10000" contrast="20000"/>
              <a:extLst>
                <a:ext uri="{28A0092B-C50C-407E-A947-70E740481C1C}">
                  <a14:useLocalDpi xmlns="" xmlns:a14="http://schemas.microsoft.com/office/drawing/2010/main" val="0"/>
                </a:ext>
              </a:extLst>
            </a:blip>
            <a:srcRect/>
            <a:stretch>
              <a:fillRect/>
            </a:stretch>
          </p:blipFill>
          <p:spPr bwMode="auto">
            <a:xfrm>
              <a:off x="663" y="10092"/>
              <a:ext cx="5560" cy="2467"/>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11" cstate="print">
              <a:lum bright="-10000" contrast="20000"/>
              <a:extLst>
                <a:ext uri="{28A0092B-C50C-407E-A947-70E740481C1C}">
                  <a14:useLocalDpi xmlns="" xmlns:a14="http://schemas.microsoft.com/office/drawing/2010/main" val="0"/>
                </a:ext>
              </a:extLst>
            </a:blip>
            <a:srcRect/>
            <a:stretch>
              <a:fillRect/>
            </a:stretch>
          </p:blipFill>
          <p:spPr bwMode="auto">
            <a:xfrm>
              <a:off x="6073" y="9967"/>
              <a:ext cx="5284" cy="2592"/>
            </a:xfrm>
            <a:prstGeom prst="rect">
              <a:avLst/>
            </a:prstGeom>
            <a:noFill/>
            <a:extLst>
              <a:ext uri="{909E8E84-426E-40DD-AFC4-6F175D3DCCD1}">
                <a14:hiddenFill xmlns=""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12" cstate="print">
              <a:lum bright="-10000" contrast="20000"/>
              <a:extLst>
                <a:ext uri="{28A0092B-C50C-407E-A947-70E740481C1C}">
                  <a14:useLocalDpi xmlns="" xmlns:a14="http://schemas.microsoft.com/office/drawing/2010/main" val="0"/>
                </a:ext>
              </a:extLst>
            </a:blip>
            <a:srcRect/>
            <a:stretch>
              <a:fillRect/>
            </a:stretch>
          </p:blipFill>
          <p:spPr bwMode="auto">
            <a:xfrm>
              <a:off x="3556" y="12559"/>
              <a:ext cx="5497" cy="273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6" name="TextBox 5"/>
          <p:cNvSpPr txBox="1"/>
          <p:nvPr/>
        </p:nvSpPr>
        <p:spPr>
          <a:xfrm>
            <a:off x="25552" y="6145938"/>
            <a:ext cx="5689448" cy="461665"/>
          </a:xfrm>
          <a:prstGeom prst="rect">
            <a:avLst/>
          </a:prstGeom>
          <a:noFill/>
        </p:spPr>
        <p:txBody>
          <a:bodyPr wrap="square" rtlCol="0">
            <a:spAutoFit/>
          </a:bodyPr>
          <a:lstStyle/>
          <a:p>
            <a:pPr algn="ctr"/>
            <a:r>
              <a:rPr lang="en-US" sz="1200" b="1" dirty="0" smtClean="0"/>
              <a:t>Figure </a:t>
            </a:r>
            <a:r>
              <a:rPr lang="en-US" sz="1200" b="1" dirty="0" smtClean="0"/>
              <a:t>4. The figure </a:t>
            </a:r>
            <a:r>
              <a:rPr lang="en-US" sz="1200" b="1" dirty="0" smtClean="0"/>
              <a:t>shows </a:t>
            </a:r>
            <a:r>
              <a:rPr lang="en-US" sz="1200" b="1" dirty="0"/>
              <a:t>the climatological annual cycle of the simulated PET for HS, HSnew compared to ERA5 for </a:t>
            </a:r>
            <a:r>
              <a:rPr lang="en-US" sz="1200" b="1" dirty="0" smtClean="0"/>
              <a:t>different cities in Egypt </a:t>
            </a:r>
            <a:endParaRPr lang="en-US" sz="1200" b="1" dirty="0"/>
          </a:p>
        </p:txBody>
      </p:sp>
      <p:sp>
        <p:nvSpPr>
          <p:cNvPr id="19" name="TextBox 18"/>
          <p:cNvSpPr txBox="1"/>
          <p:nvPr/>
        </p:nvSpPr>
        <p:spPr>
          <a:xfrm>
            <a:off x="5791201" y="663683"/>
            <a:ext cx="3200400" cy="1169551"/>
          </a:xfrm>
          <a:prstGeom prst="rect">
            <a:avLst/>
          </a:prstGeom>
          <a:solidFill>
            <a:schemeClr val="accent1">
              <a:lumMod val="20000"/>
              <a:lumOff val="80000"/>
            </a:schemeClr>
          </a:solidFill>
          <a:ln w="19050">
            <a:solidFill>
              <a:schemeClr val="tx2">
                <a:lumMod val="60000"/>
                <a:lumOff val="40000"/>
              </a:schemeClr>
            </a:solidFill>
          </a:ln>
        </p:spPr>
        <p:txBody>
          <a:bodyPr wrap="square" rtlCol="0">
            <a:spAutoFit/>
          </a:bodyPr>
          <a:lstStyle/>
          <a:p>
            <a:pPr algn="just"/>
            <a:r>
              <a:rPr lang="en-US" sz="1400" b="1" dirty="0">
                <a:solidFill>
                  <a:schemeClr val="tx2">
                    <a:lumMod val="75000"/>
                  </a:schemeClr>
                </a:solidFill>
              </a:rPr>
              <a:t>3) Validate the calibrated HS equation (versus the original version) by examining the climatological annual cycle of the simulated PET with respect to ERA5 at specific locations in Egypt. </a:t>
            </a:r>
          </a:p>
        </p:txBody>
      </p:sp>
      <p:sp>
        <p:nvSpPr>
          <p:cNvPr id="20" name="TextBox 19"/>
          <p:cNvSpPr txBox="1"/>
          <p:nvPr/>
        </p:nvSpPr>
        <p:spPr>
          <a:xfrm>
            <a:off x="5791200" y="1905000"/>
            <a:ext cx="3200401" cy="4616648"/>
          </a:xfrm>
          <a:prstGeom prst="rect">
            <a:avLst/>
          </a:prstGeom>
          <a:solidFill>
            <a:schemeClr val="accent1">
              <a:lumMod val="20000"/>
              <a:lumOff val="80000"/>
            </a:schemeClr>
          </a:solidFill>
          <a:ln w="19050">
            <a:solidFill>
              <a:schemeClr val="tx2">
                <a:lumMod val="60000"/>
                <a:lumOff val="40000"/>
              </a:schemeClr>
            </a:solidFill>
          </a:ln>
        </p:spPr>
        <p:txBody>
          <a:bodyPr wrap="square" rtlCol="0">
            <a:spAutoFit/>
          </a:bodyPr>
          <a:lstStyle/>
          <a:p>
            <a:pPr algn="just"/>
            <a:r>
              <a:rPr lang="en-US" sz="1050" dirty="0"/>
              <a:t>To further explore the added value of the calibrated HS, the climatological annual cycle (Figure 6</a:t>
            </a:r>
            <a:r>
              <a:rPr lang="en-US" sz="1050" dirty="0" smtClean="0"/>
              <a:t>) </a:t>
            </a:r>
            <a:r>
              <a:rPr lang="en-US" sz="1050" dirty="0"/>
              <a:t>of the simulated PET of the HS, </a:t>
            </a:r>
            <a:r>
              <a:rPr lang="en-US" sz="1050" dirty="0" err="1"/>
              <a:t>HSnew</a:t>
            </a:r>
            <a:r>
              <a:rPr lang="en-US" sz="1050" dirty="0"/>
              <a:t> (compared to ERA5) was plotted for locations </a:t>
            </a:r>
            <a:r>
              <a:rPr lang="en-US" sz="1050" dirty="0" smtClean="0"/>
              <a:t>reported in Data and Methods.</a:t>
            </a:r>
          </a:p>
          <a:p>
            <a:pPr algn="just"/>
            <a:endParaRPr lang="en-US" sz="1050" dirty="0"/>
          </a:p>
          <a:p>
            <a:pPr algn="just"/>
            <a:r>
              <a:rPr lang="en-US" sz="1050" dirty="0" smtClean="0"/>
              <a:t>From </a:t>
            </a:r>
            <a:r>
              <a:rPr lang="en-US" sz="1050" dirty="0"/>
              <a:t>Figure 6</a:t>
            </a:r>
            <a:r>
              <a:rPr lang="en-US" sz="1050" dirty="0" smtClean="0"/>
              <a:t>, </a:t>
            </a:r>
            <a:r>
              <a:rPr lang="en-US" sz="1050" dirty="0"/>
              <a:t>it can be observed that performance of HS/</a:t>
            </a:r>
            <a:r>
              <a:rPr lang="en-US" sz="1050" dirty="0" err="1"/>
              <a:t>HSnew</a:t>
            </a:r>
            <a:r>
              <a:rPr lang="en-US" sz="1050" dirty="0"/>
              <a:t> varies with location and month. </a:t>
            </a:r>
            <a:endParaRPr lang="en-US" sz="1050" dirty="0" smtClean="0"/>
          </a:p>
          <a:p>
            <a:pPr algn="just"/>
            <a:endParaRPr lang="en-US" sz="1050" dirty="0"/>
          </a:p>
          <a:p>
            <a:pPr algn="just"/>
            <a:r>
              <a:rPr lang="en-US" sz="1050" dirty="0" smtClean="0"/>
              <a:t>For </a:t>
            </a:r>
            <a:r>
              <a:rPr lang="en-US" sz="1050" dirty="0"/>
              <a:t>instance, the HS is close to ERA5 in months January, February, November and December; while </a:t>
            </a:r>
            <a:r>
              <a:rPr lang="en-US" sz="1050" dirty="0" err="1"/>
              <a:t>HSnew</a:t>
            </a:r>
            <a:r>
              <a:rPr lang="en-US" sz="1050" dirty="0"/>
              <a:t> is close to ERA5 for the rest of months in Alexandria. </a:t>
            </a:r>
            <a:endParaRPr lang="en-US" sz="1050" dirty="0" smtClean="0"/>
          </a:p>
          <a:p>
            <a:pPr algn="just"/>
            <a:endParaRPr lang="en-US" sz="1050" dirty="0"/>
          </a:p>
          <a:p>
            <a:pPr algn="just"/>
            <a:r>
              <a:rPr lang="en-US" sz="1050" dirty="0" smtClean="0"/>
              <a:t>For </a:t>
            </a:r>
            <a:r>
              <a:rPr lang="en-US" sz="1050" dirty="0"/>
              <a:t>Arish, </a:t>
            </a:r>
            <a:r>
              <a:rPr lang="en-US" sz="1050" dirty="0" err="1"/>
              <a:t>Marsa-Maturh</a:t>
            </a:r>
            <a:r>
              <a:rPr lang="en-US" sz="1050" dirty="0"/>
              <a:t> and Ismailia; </a:t>
            </a:r>
            <a:r>
              <a:rPr lang="en-US" sz="1050" dirty="0" err="1"/>
              <a:t>HSnew</a:t>
            </a:r>
            <a:r>
              <a:rPr lang="en-US" sz="1050" dirty="0"/>
              <a:t> is closer to ERA5 than HS. </a:t>
            </a:r>
            <a:endParaRPr lang="en-US" sz="1050" dirty="0" smtClean="0"/>
          </a:p>
          <a:p>
            <a:pPr algn="just"/>
            <a:endParaRPr lang="en-US" sz="1050" dirty="0"/>
          </a:p>
          <a:p>
            <a:pPr algn="just"/>
            <a:r>
              <a:rPr lang="en-US" sz="1050" dirty="0" smtClean="0"/>
              <a:t>In </a:t>
            </a:r>
            <a:r>
              <a:rPr lang="en-US" sz="1050" dirty="0"/>
              <a:t>Giza and </a:t>
            </a:r>
            <a:r>
              <a:rPr lang="en-US" sz="1050" dirty="0" err="1"/>
              <a:t>Asswan</a:t>
            </a:r>
            <a:r>
              <a:rPr lang="en-US" sz="1050" dirty="0"/>
              <a:t>, the situation is quite different because HS performs better than </a:t>
            </a:r>
            <a:r>
              <a:rPr lang="en-US" sz="1050" dirty="0" err="1"/>
              <a:t>HSnew</a:t>
            </a:r>
            <a:r>
              <a:rPr lang="en-US" sz="1050" dirty="0"/>
              <a:t> in all months. </a:t>
            </a:r>
            <a:endParaRPr lang="en-US" sz="1050" dirty="0" smtClean="0"/>
          </a:p>
          <a:p>
            <a:pPr algn="just"/>
            <a:endParaRPr lang="en-US" sz="1050" dirty="0"/>
          </a:p>
          <a:p>
            <a:pPr algn="just"/>
            <a:r>
              <a:rPr lang="en-US" sz="1050" dirty="0" smtClean="0"/>
              <a:t>Further</a:t>
            </a:r>
            <a:r>
              <a:rPr lang="en-US" sz="1050" dirty="0"/>
              <a:t>, </a:t>
            </a:r>
            <a:r>
              <a:rPr lang="en-US" sz="1050" dirty="0" err="1"/>
              <a:t>HSnew</a:t>
            </a:r>
            <a:r>
              <a:rPr lang="en-US" sz="1050" dirty="0"/>
              <a:t> shows an improved performance over HS in </a:t>
            </a:r>
            <a:r>
              <a:rPr lang="en-US" sz="1050" dirty="0" err="1"/>
              <a:t>Assyut</a:t>
            </a:r>
            <a:r>
              <a:rPr lang="en-US" sz="1050" dirty="0"/>
              <a:t>. </a:t>
            </a:r>
            <a:endParaRPr lang="en-US" sz="1050" dirty="0" smtClean="0"/>
          </a:p>
          <a:p>
            <a:pPr algn="just"/>
            <a:endParaRPr lang="en-US" sz="1050" dirty="0"/>
          </a:p>
          <a:p>
            <a:pPr algn="just"/>
            <a:r>
              <a:rPr lang="en-US" sz="1050" dirty="0" smtClean="0"/>
              <a:t>Also</a:t>
            </a:r>
            <a:r>
              <a:rPr lang="en-US" sz="1050" dirty="0"/>
              <a:t>, the situation in Luxor is similar to the one observed in Alexandria</a:t>
            </a:r>
            <a:r>
              <a:rPr lang="en-US" sz="1050" dirty="0" smtClean="0"/>
              <a:t>.</a:t>
            </a:r>
          </a:p>
          <a:p>
            <a:pPr algn="just"/>
            <a:endParaRPr lang="en-US" sz="1050" dirty="0"/>
          </a:p>
          <a:p>
            <a:pPr algn="just"/>
            <a:r>
              <a:rPr lang="en-US" sz="1050" dirty="0" smtClean="0"/>
              <a:t>Finally </a:t>
            </a:r>
            <a:r>
              <a:rPr lang="en-US" sz="1050" dirty="0"/>
              <a:t>in </a:t>
            </a:r>
            <a:r>
              <a:rPr lang="en-US" sz="1050" dirty="0" err="1"/>
              <a:t>Siwa</a:t>
            </a:r>
            <a:r>
              <a:rPr lang="en-US" sz="1050" dirty="0"/>
              <a:t>, </a:t>
            </a:r>
            <a:r>
              <a:rPr lang="en-US" sz="1050" dirty="0" err="1"/>
              <a:t>Dakhla</a:t>
            </a:r>
            <a:r>
              <a:rPr lang="en-US" sz="1050" dirty="0"/>
              <a:t> and </a:t>
            </a:r>
            <a:r>
              <a:rPr lang="en-US" sz="1050" dirty="0" err="1"/>
              <a:t>Kharga</a:t>
            </a:r>
            <a:r>
              <a:rPr lang="en-US" sz="1050" dirty="0"/>
              <a:t>, </a:t>
            </a:r>
            <a:r>
              <a:rPr lang="en-US" sz="1050" dirty="0" err="1"/>
              <a:t>HSnew</a:t>
            </a:r>
            <a:r>
              <a:rPr lang="en-US" sz="1050" dirty="0"/>
              <a:t> shows an improved performance (relative to the HS) in comparison with the ERA5. </a:t>
            </a:r>
            <a:endParaRPr lang="en-GB" sz="1050" dirty="0"/>
          </a:p>
        </p:txBody>
      </p:sp>
    </p:spTree>
    <p:extLst>
      <p:ext uri="{BB962C8B-B14F-4D97-AF65-F5344CB8AC3E}">
        <p14:creationId xmlns="" xmlns:p14="http://schemas.microsoft.com/office/powerpoint/2010/main" val="2976616516"/>
      </p:ext>
    </p:extLst>
  </p:cSld>
  <p:clrMapOvr>
    <a:masterClrMapping/>
  </p:clrMapOvr>
  <p:transition spd="slow">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
          </a:xfrm>
          <a:prstGeom prst="rect">
            <a:avLst/>
          </a:prstGeom>
          <a:gradFill>
            <a:gsLst>
              <a:gs pos="8000">
                <a:schemeClr val="accent1">
                  <a:tint val="66000"/>
                  <a:satMod val="160000"/>
                </a:schemeClr>
              </a:gs>
              <a:gs pos="70000">
                <a:schemeClr val="accent1">
                  <a:tint val="44500"/>
                  <a:satMod val="160000"/>
                </a:schemeClr>
              </a:gs>
              <a:gs pos="99000">
                <a:srgbClr val="C6A4C4"/>
              </a:gs>
              <a:gs pos="100000">
                <a:schemeClr val="accent1">
                  <a:tint val="23500"/>
                  <a:satMod val="1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404" y="174"/>
            <a:ext cx="6225396" cy="584775"/>
          </a:xfrm>
          <a:prstGeom prst="rect">
            <a:avLst/>
          </a:prstGeom>
          <a:noFill/>
        </p:spPr>
        <p:txBody>
          <a:bodyPr wrap="square" rtlCol="0">
            <a:spAutoFit/>
          </a:bodyPr>
          <a:lstStyle/>
          <a:p>
            <a:r>
              <a:rPr lang="en-US" sz="3200" dirty="0" smtClean="0">
                <a:solidFill>
                  <a:schemeClr val="bg1"/>
                </a:solidFill>
              </a:rPr>
              <a:t>Discussion and Conclusion</a:t>
            </a:r>
            <a:endParaRPr lang="en-US" sz="3200" dirty="0">
              <a:solidFill>
                <a:schemeClr val="bg1"/>
              </a:solidFill>
            </a:endParaRPr>
          </a:p>
        </p:txBody>
      </p:sp>
      <p:sp>
        <p:nvSpPr>
          <p:cNvPr id="2" name="TextBox 1"/>
          <p:cNvSpPr txBox="1"/>
          <p:nvPr/>
        </p:nvSpPr>
        <p:spPr>
          <a:xfrm>
            <a:off x="76200" y="990600"/>
            <a:ext cx="8991600" cy="3539430"/>
          </a:xfrm>
          <a:prstGeom prst="rect">
            <a:avLst/>
          </a:prstGeom>
          <a:noFill/>
        </p:spPr>
        <p:txBody>
          <a:bodyPr wrap="square" rtlCol="0">
            <a:spAutoFit/>
          </a:bodyPr>
          <a:lstStyle/>
          <a:p>
            <a:endParaRPr lang="en-US" sz="1600" dirty="0"/>
          </a:p>
          <a:p>
            <a:pPr marL="285750" indent="-285750" algn="just">
              <a:buFont typeface="Wingdings" panose="05000000000000000000" pitchFamily="2" charset="2"/>
              <a:buChar char="ü"/>
            </a:pPr>
            <a:r>
              <a:rPr lang="en-US" sz="1600" b="1" dirty="0" smtClean="0"/>
              <a:t>Regarding the </a:t>
            </a:r>
            <a:r>
              <a:rPr lang="en-US" sz="1600" b="1" dirty="0"/>
              <a:t>influence of lateral boundary condition on the simulated </a:t>
            </a:r>
            <a:r>
              <a:rPr lang="en-US" sz="1600" b="1" dirty="0" smtClean="0"/>
              <a:t>RegCM4 PET, </a:t>
            </a:r>
            <a:r>
              <a:rPr lang="en-US" sz="1600" dirty="0"/>
              <a:t>t</a:t>
            </a:r>
            <a:r>
              <a:rPr lang="en-US" sz="1600" dirty="0" smtClean="0"/>
              <a:t>he </a:t>
            </a:r>
            <a:r>
              <a:rPr lang="en-US" sz="1600" dirty="0"/>
              <a:t>results showed that switching between EIN15 and NNRP2 didn’t show a considerable impact on the simulated </a:t>
            </a:r>
            <a:r>
              <a:rPr lang="en-US" sz="1600" dirty="0" smtClean="0"/>
              <a:t>PET.</a:t>
            </a:r>
          </a:p>
          <a:p>
            <a:pPr marL="285750" indent="-285750" algn="just">
              <a:buFont typeface="Wingdings" panose="05000000000000000000" pitchFamily="2" charset="2"/>
              <a:buChar char="ü"/>
            </a:pPr>
            <a:endParaRPr lang="en-US" sz="1600" dirty="0"/>
          </a:p>
          <a:p>
            <a:pPr marL="285750" indent="-285750" algn="just">
              <a:buFont typeface="Wingdings" panose="05000000000000000000" pitchFamily="2" charset="2"/>
              <a:buChar char="ü"/>
            </a:pPr>
            <a:r>
              <a:rPr lang="en-GB" sz="1600" b="1" dirty="0"/>
              <a:t>C</a:t>
            </a:r>
            <a:r>
              <a:rPr lang="en-GB" sz="1600" b="1" dirty="0" smtClean="0"/>
              <a:t>alibrating </a:t>
            </a:r>
            <a:r>
              <a:rPr lang="en-GB" sz="1600" b="1" dirty="0"/>
              <a:t>the HS coefficients </a:t>
            </a:r>
            <a:r>
              <a:rPr lang="en-GB" sz="1600" b="1" dirty="0" smtClean="0"/>
              <a:t>over Egypt indicate </a:t>
            </a:r>
            <a:r>
              <a:rPr lang="en-GB" sz="1600" b="1" dirty="0"/>
              <a:t>a considerable improvement in estimating the PET (</a:t>
            </a:r>
            <a:r>
              <a:rPr lang="en-GB" sz="1600" b="1" dirty="0" smtClean="0"/>
              <a:t>relative </a:t>
            </a:r>
            <a:r>
              <a:rPr lang="en-GB" sz="1600" b="1" dirty="0"/>
              <a:t>to the original equation) when it is compared with ERA5. </a:t>
            </a:r>
            <a:r>
              <a:rPr lang="en-US" sz="1600" dirty="0"/>
              <a:t>Such improvement is confirmed by a significant low mean </a:t>
            </a:r>
            <a:r>
              <a:rPr lang="en-US" sz="1600" dirty="0" smtClean="0"/>
              <a:t>bias, particularly in the JJA season. </a:t>
            </a:r>
          </a:p>
          <a:p>
            <a:pPr algn="just"/>
            <a:endParaRPr lang="en-US" sz="1600" dirty="0"/>
          </a:p>
          <a:p>
            <a:pPr marL="285750" indent="-285750" algn="just">
              <a:buFont typeface="Wingdings" panose="05000000000000000000" pitchFamily="2" charset="2"/>
              <a:buChar char="ü"/>
            </a:pPr>
            <a:r>
              <a:rPr lang="en-US" sz="1600" b="1" dirty="0" smtClean="0"/>
              <a:t>On </a:t>
            </a:r>
            <a:r>
              <a:rPr lang="en-US" sz="1600" b="1" dirty="0"/>
              <a:t>a point-scale, the HS/</a:t>
            </a:r>
            <a:r>
              <a:rPr lang="en-US" sz="1600" b="1" dirty="0" err="1"/>
              <a:t>HSnew</a:t>
            </a:r>
            <a:r>
              <a:rPr lang="en-US" sz="1600" b="1" dirty="0"/>
              <a:t> performance varies with location and </a:t>
            </a:r>
            <a:r>
              <a:rPr lang="en-US" sz="1600" b="1" dirty="0" smtClean="0"/>
              <a:t>month and </a:t>
            </a:r>
            <a:r>
              <a:rPr lang="en-US" sz="1600" b="1" dirty="0"/>
              <a:t>o</a:t>
            </a:r>
            <a:r>
              <a:rPr lang="en-US" sz="1600" b="1" dirty="0" smtClean="0"/>
              <a:t>ver </a:t>
            </a:r>
            <a:r>
              <a:rPr lang="en-US" sz="1600" b="1" dirty="0"/>
              <a:t>majority of locations, the RegCM4 shows a good performance using the calibrated HS equation</a:t>
            </a:r>
            <a:r>
              <a:rPr lang="en-US" sz="1600" b="1" dirty="0" smtClean="0"/>
              <a:t>. </a:t>
            </a:r>
            <a:r>
              <a:rPr lang="en-US" sz="1600" dirty="0" smtClean="0"/>
              <a:t>Nevertheless</a:t>
            </a:r>
            <a:r>
              <a:rPr lang="en-US" sz="1600" dirty="0"/>
              <a:t>, the calibrated HS model can be recommended to construct a regional map of PET of Egypt, predict the daily PET for locations (where station observations are not available) and project the future PET under different global warming </a:t>
            </a:r>
            <a:r>
              <a:rPr lang="en-US" sz="1600" dirty="0" smtClean="0"/>
              <a:t>scenarios.</a:t>
            </a:r>
            <a:endParaRPr lang="en-US" sz="1600" dirty="0"/>
          </a:p>
        </p:txBody>
      </p:sp>
    </p:spTree>
    <p:extLst>
      <p:ext uri="{BB962C8B-B14F-4D97-AF65-F5344CB8AC3E}">
        <p14:creationId xmlns="" xmlns:p14="http://schemas.microsoft.com/office/powerpoint/2010/main" val="3604067662"/>
      </p:ext>
    </p:extLst>
  </p:cSld>
  <p:clrMapOvr>
    <a:masterClrMapping/>
  </p:clrMapOvr>
  <p:transition spd="slow">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vapotranspiration: Pitfalls to Avoid and Why It's Easier Than You Think -  Environmental Biophysic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009900" y="2209800"/>
            <a:ext cx="3124200" cy="338554"/>
          </a:xfrm>
          <a:prstGeom prst="rect">
            <a:avLst/>
          </a:prstGeom>
          <a:noFill/>
        </p:spPr>
        <p:txBody>
          <a:bodyPr wrap="square" rtlCol="0">
            <a:spAutoFit/>
          </a:bodyPr>
          <a:lstStyle/>
          <a:p>
            <a:r>
              <a:rPr lang="en-US" sz="1600" b="1" dirty="0" smtClean="0"/>
              <a:t>Thank you for your attention!</a:t>
            </a:r>
            <a:endParaRPr lang="en-US" sz="1600" b="1" dirty="0"/>
          </a:p>
        </p:txBody>
      </p:sp>
    </p:spTree>
    <p:extLst>
      <p:ext uri="{BB962C8B-B14F-4D97-AF65-F5344CB8AC3E}">
        <p14:creationId xmlns="" xmlns:p14="http://schemas.microsoft.com/office/powerpoint/2010/main" val="3531882770"/>
      </p:ext>
    </p:extLst>
  </p:cSld>
  <p:clrMapOvr>
    <a:masterClrMapping/>
  </p:clrMapOvr>
  <p:transition spd="slow">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219200" y="4794766"/>
            <a:ext cx="70104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99580" y="3744937"/>
            <a:ext cx="70104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05511" y="2791753"/>
            <a:ext cx="70104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19200" y="1828800"/>
            <a:ext cx="70104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33400"/>
          </a:xfrm>
          <a:prstGeom prst="rect">
            <a:avLst/>
          </a:prstGeom>
          <a:gradFill>
            <a:gsLst>
              <a:gs pos="8000">
                <a:schemeClr val="accent1">
                  <a:tint val="66000"/>
                  <a:satMod val="160000"/>
                </a:schemeClr>
              </a:gs>
              <a:gs pos="70000">
                <a:schemeClr val="accent1">
                  <a:tint val="44500"/>
                  <a:satMod val="160000"/>
                </a:schemeClr>
              </a:gs>
              <a:gs pos="99000">
                <a:srgbClr val="C6A4C4"/>
              </a:gs>
              <a:gs pos="100000">
                <a:schemeClr val="accent1">
                  <a:tint val="23500"/>
                  <a:satMod val="1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26" y="0"/>
            <a:ext cx="9152626" cy="584775"/>
          </a:xfrm>
          <a:prstGeom prst="rect">
            <a:avLst/>
          </a:prstGeom>
          <a:noFill/>
        </p:spPr>
        <p:txBody>
          <a:bodyPr wrap="square" rtlCol="0">
            <a:spAutoFit/>
          </a:bodyPr>
          <a:lstStyle/>
          <a:p>
            <a:pPr algn="ctr"/>
            <a:r>
              <a:rPr lang="en-US" sz="3200" dirty="0" smtClean="0">
                <a:solidFill>
                  <a:schemeClr val="bg1"/>
                </a:solidFill>
              </a:rPr>
              <a:t>     Content</a:t>
            </a:r>
            <a:endParaRPr lang="en-US" sz="3200" dirty="0">
              <a:solidFill>
                <a:schemeClr val="bg1"/>
              </a:solidFill>
            </a:endParaRPr>
          </a:p>
        </p:txBody>
      </p:sp>
      <p:sp>
        <p:nvSpPr>
          <p:cNvPr id="6" name="Rectangle 5"/>
          <p:cNvSpPr/>
          <p:nvPr/>
        </p:nvSpPr>
        <p:spPr>
          <a:xfrm>
            <a:off x="1610264" y="1512332"/>
            <a:ext cx="6400800" cy="533400"/>
          </a:xfrm>
          <a:prstGeom prst="rect">
            <a:avLst/>
          </a:prstGeom>
          <a:gradFill>
            <a:gsLst>
              <a:gs pos="8000">
                <a:schemeClr val="accent1">
                  <a:tint val="66000"/>
                  <a:satMod val="160000"/>
                </a:schemeClr>
              </a:gs>
              <a:gs pos="70000">
                <a:schemeClr val="accent1">
                  <a:tint val="44500"/>
                  <a:satMod val="160000"/>
                </a:schemeClr>
              </a:gs>
              <a:gs pos="99000">
                <a:srgbClr val="C6A4C4"/>
              </a:gs>
              <a:gs pos="100000">
                <a:schemeClr val="accent1">
                  <a:tint val="23500"/>
                  <a:satMod val="1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05000" y="1676400"/>
            <a:ext cx="5791200" cy="369332"/>
          </a:xfrm>
          <a:prstGeom prst="rect">
            <a:avLst/>
          </a:prstGeom>
          <a:noFill/>
        </p:spPr>
        <p:txBody>
          <a:bodyPr wrap="square" rtlCol="0">
            <a:spAutoFit/>
          </a:bodyPr>
          <a:lstStyle/>
          <a:p>
            <a:pPr marL="285750" indent="-285750">
              <a:buBlip>
                <a:blip r:embed="rId2"/>
              </a:buBlip>
            </a:pPr>
            <a:endParaRPr lang="en-US" dirty="0"/>
          </a:p>
        </p:txBody>
      </p:sp>
      <p:sp>
        <p:nvSpPr>
          <p:cNvPr id="8" name="TextBox 7"/>
          <p:cNvSpPr txBox="1"/>
          <p:nvPr/>
        </p:nvSpPr>
        <p:spPr>
          <a:xfrm>
            <a:off x="1600200" y="1567934"/>
            <a:ext cx="6400800" cy="369332"/>
          </a:xfrm>
          <a:prstGeom prst="rect">
            <a:avLst/>
          </a:prstGeom>
          <a:noFill/>
        </p:spPr>
        <p:txBody>
          <a:bodyPr wrap="square" rtlCol="0">
            <a:spAutoFit/>
          </a:bodyPr>
          <a:lstStyle/>
          <a:p>
            <a:pPr algn="ctr"/>
            <a:r>
              <a:rPr lang="en-US" dirty="0" smtClean="0"/>
              <a:t>Introduction</a:t>
            </a:r>
            <a:endParaRPr lang="en-US" dirty="0"/>
          </a:p>
        </p:txBody>
      </p:sp>
      <p:sp>
        <p:nvSpPr>
          <p:cNvPr id="9" name="Rectangle 8"/>
          <p:cNvSpPr/>
          <p:nvPr/>
        </p:nvSpPr>
        <p:spPr>
          <a:xfrm>
            <a:off x="1600200" y="2514600"/>
            <a:ext cx="6400800" cy="533400"/>
          </a:xfrm>
          <a:prstGeom prst="rect">
            <a:avLst/>
          </a:prstGeom>
          <a:gradFill>
            <a:gsLst>
              <a:gs pos="8000">
                <a:schemeClr val="accent1">
                  <a:tint val="66000"/>
                  <a:satMod val="160000"/>
                </a:schemeClr>
              </a:gs>
              <a:gs pos="70000">
                <a:schemeClr val="accent1">
                  <a:tint val="44500"/>
                  <a:satMod val="160000"/>
                </a:schemeClr>
              </a:gs>
              <a:gs pos="99000">
                <a:srgbClr val="C6A4C4"/>
              </a:gs>
              <a:gs pos="100000">
                <a:schemeClr val="accent1">
                  <a:tint val="23500"/>
                  <a:satMod val="1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00200" y="3505200"/>
            <a:ext cx="6400800" cy="533400"/>
          </a:xfrm>
          <a:prstGeom prst="rect">
            <a:avLst/>
          </a:prstGeom>
          <a:gradFill>
            <a:gsLst>
              <a:gs pos="8000">
                <a:schemeClr val="accent1">
                  <a:tint val="66000"/>
                  <a:satMod val="160000"/>
                </a:schemeClr>
              </a:gs>
              <a:gs pos="70000">
                <a:schemeClr val="accent1">
                  <a:tint val="44500"/>
                  <a:satMod val="160000"/>
                </a:schemeClr>
              </a:gs>
              <a:gs pos="99000">
                <a:srgbClr val="C6A4C4"/>
              </a:gs>
              <a:gs pos="100000">
                <a:schemeClr val="accent1">
                  <a:tint val="23500"/>
                  <a:satMod val="1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00200" y="4572000"/>
            <a:ext cx="6400800" cy="533400"/>
          </a:xfrm>
          <a:prstGeom prst="rect">
            <a:avLst/>
          </a:prstGeom>
          <a:gradFill>
            <a:gsLst>
              <a:gs pos="8000">
                <a:schemeClr val="accent1">
                  <a:tint val="66000"/>
                  <a:satMod val="160000"/>
                </a:schemeClr>
              </a:gs>
              <a:gs pos="70000">
                <a:schemeClr val="accent1">
                  <a:tint val="44500"/>
                  <a:satMod val="160000"/>
                </a:schemeClr>
              </a:gs>
              <a:gs pos="99000">
                <a:srgbClr val="C6A4C4"/>
              </a:gs>
              <a:gs pos="100000">
                <a:schemeClr val="accent1">
                  <a:tint val="23500"/>
                  <a:satMod val="1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614577" y="2596634"/>
            <a:ext cx="6400800" cy="369332"/>
          </a:xfrm>
          <a:prstGeom prst="rect">
            <a:avLst/>
          </a:prstGeom>
          <a:noFill/>
        </p:spPr>
        <p:txBody>
          <a:bodyPr wrap="square" rtlCol="0">
            <a:spAutoFit/>
          </a:bodyPr>
          <a:lstStyle/>
          <a:p>
            <a:pPr algn="ctr"/>
            <a:r>
              <a:rPr lang="en-US" dirty="0" smtClean="0"/>
              <a:t>Data and Methods</a:t>
            </a:r>
            <a:endParaRPr lang="en-US" dirty="0"/>
          </a:p>
        </p:txBody>
      </p:sp>
      <p:sp>
        <p:nvSpPr>
          <p:cNvPr id="13" name="TextBox 12"/>
          <p:cNvSpPr txBox="1"/>
          <p:nvPr/>
        </p:nvSpPr>
        <p:spPr>
          <a:xfrm>
            <a:off x="1614577" y="3587234"/>
            <a:ext cx="6400800" cy="369332"/>
          </a:xfrm>
          <a:prstGeom prst="rect">
            <a:avLst/>
          </a:prstGeom>
          <a:noFill/>
        </p:spPr>
        <p:txBody>
          <a:bodyPr wrap="square" rtlCol="0">
            <a:spAutoFit/>
          </a:bodyPr>
          <a:lstStyle/>
          <a:p>
            <a:pPr algn="ctr"/>
            <a:r>
              <a:rPr lang="en-US" dirty="0" smtClean="0"/>
              <a:t>Results</a:t>
            </a:r>
            <a:endParaRPr lang="en-US" dirty="0"/>
          </a:p>
        </p:txBody>
      </p:sp>
      <p:sp>
        <p:nvSpPr>
          <p:cNvPr id="14" name="TextBox 13"/>
          <p:cNvSpPr txBox="1"/>
          <p:nvPr/>
        </p:nvSpPr>
        <p:spPr>
          <a:xfrm>
            <a:off x="1610264" y="4654034"/>
            <a:ext cx="6400800" cy="369332"/>
          </a:xfrm>
          <a:prstGeom prst="rect">
            <a:avLst/>
          </a:prstGeom>
          <a:noFill/>
        </p:spPr>
        <p:txBody>
          <a:bodyPr wrap="square" rtlCol="0">
            <a:spAutoFit/>
          </a:bodyPr>
          <a:lstStyle/>
          <a:p>
            <a:pPr algn="ctr"/>
            <a:r>
              <a:rPr lang="en-US" dirty="0" smtClean="0"/>
              <a:t>Discussion and Conclusion</a:t>
            </a:r>
            <a:endParaRPr lang="en-US" dirty="0"/>
          </a:p>
        </p:txBody>
      </p:sp>
    </p:spTree>
    <p:extLst>
      <p:ext uri="{BB962C8B-B14F-4D97-AF65-F5344CB8AC3E}">
        <p14:creationId xmlns="" xmlns:p14="http://schemas.microsoft.com/office/powerpoint/2010/main" val="1662518638"/>
      </p:ext>
    </p:extLst>
  </p:cSld>
  <p:clrMapOvr>
    <a:masterClrMapping/>
  </p:clrMapOvr>
  <p:transition spd="slow">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
          </a:xfrm>
          <a:prstGeom prst="rect">
            <a:avLst/>
          </a:prstGeom>
          <a:gradFill>
            <a:gsLst>
              <a:gs pos="8000">
                <a:schemeClr val="accent1">
                  <a:tint val="66000"/>
                  <a:satMod val="160000"/>
                </a:schemeClr>
              </a:gs>
              <a:gs pos="70000">
                <a:schemeClr val="accent1">
                  <a:tint val="44500"/>
                  <a:satMod val="160000"/>
                </a:schemeClr>
              </a:gs>
              <a:gs pos="99000">
                <a:srgbClr val="C6A4C4"/>
              </a:gs>
              <a:gs pos="100000">
                <a:schemeClr val="accent1">
                  <a:tint val="23500"/>
                  <a:satMod val="1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404" y="174"/>
            <a:ext cx="2362200" cy="584775"/>
          </a:xfrm>
          <a:prstGeom prst="rect">
            <a:avLst/>
          </a:prstGeom>
          <a:noFill/>
        </p:spPr>
        <p:txBody>
          <a:bodyPr wrap="square" rtlCol="0">
            <a:spAutoFit/>
          </a:bodyPr>
          <a:lstStyle/>
          <a:p>
            <a:r>
              <a:rPr lang="en-US" sz="3200" dirty="0" smtClean="0">
                <a:solidFill>
                  <a:schemeClr val="bg1"/>
                </a:solidFill>
              </a:rPr>
              <a:t>Introduction</a:t>
            </a:r>
            <a:endParaRPr lang="en-US" sz="3200" dirty="0">
              <a:solidFill>
                <a:schemeClr val="bg1"/>
              </a:solidFill>
            </a:endParaRPr>
          </a:p>
        </p:txBody>
      </p:sp>
      <p:pic>
        <p:nvPicPr>
          <p:cNvPr id="2051"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51271"/>
          <a:stretch/>
        </p:blipFill>
        <p:spPr bwMode="auto">
          <a:xfrm>
            <a:off x="441291" y="3467888"/>
            <a:ext cx="3227906" cy="2628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1000" y="6153098"/>
            <a:ext cx="3288197" cy="707886"/>
          </a:xfrm>
          <a:prstGeom prst="rect">
            <a:avLst/>
          </a:prstGeom>
          <a:noFill/>
        </p:spPr>
        <p:txBody>
          <a:bodyPr wrap="square" rtlCol="0">
            <a:spAutoFit/>
          </a:bodyPr>
          <a:lstStyle/>
          <a:p>
            <a:pPr algn="just"/>
            <a:r>
              <a:rPr lang="en-US" sz="1000" dirty="0"/>
              <a:t>Liu, Yuan, et al. "The divergence between potential and actual evapotranspiration: An insight from climate, water, and vegetation change." </a:t>
            </a:r>
            <a:r>
              <a:rPr lang="en-US" sz="1000" i="1" dirty="0"/>
              <a:t>Science of The Total Environment</a:t>
            </a:r>
            <a:r>
              <a:rPr lang="en-US" sz="1000" dirty="0"/>
              <a:t> 807 (2022): 150648.</a:t>
            </a:r>
          </a:p>
        </p:txBody>
      </p:sp>
      <p:sp>
        <p:nvSpPr>
          <p:cNvPr id="8" name="TextBox 7"/>
          <p:cNvSpPr txBox="1"/>
          <p:nvPr/>
        </p:nvSpPr>
        <p:spPr>
          <a:xfrm>
            <a:off x="76200" y="584949"/>
            <a:ext cx="9067800" cy="3170099"/>
          </a:xfrm>
          <a:prstGeom prst="rect">
            <a:avLst/>
          </a:prstGeom>
          <a:noFill/>
        </p:spPr>
        <p:txBody>
          <a:bodyPr wrap="square" rtlCol="0">
            <a:spAutoFit/>
          </a:bodyPr>
          <a:lstStyle/>
          <a:p>
            <a:pPr marL="285750" indent="-285750" algn="just">
              <a:buFont typeface="Arial" pitchFamily="34" charset="0"/>
              <a:buChar char="•"/>
            </a:pPr>
            <a:r>
              <a:rPr lang="en-US" sz="1600" dirty="0"/>
              <a:t>Potential evapotranspiration (PET) plays an important role in the global terrestrial hydrology </a:t>
            </a:r>
            <a:r>
              <a:rPr lang="en-US" sz="1600" dirty="0" smtClean="0"/>
              <a:t>cycle </a:t>
            </a:r>
            <a:r>
              <a:rPr lang="en-US" sz="1600" dirty="0"/>
              <a:t>is used for calculating the water needs of different crops and assessing hydrological and meteorological droughts, water balance analysis, and designing and operating irrigation </a:t>
            </a:r>
            <a:r>
              <a:rPr lang="en-US" sz="1600" dirty="0" smtClean="0"/>
              <a:t>projects. </a:t>
            </a:r>
            <a:r>
              <a:rPr lang="en-US" sz="1600" dirty="0"/>
              <a:t>Therefore, availability of long-term records of PET or projecting the future PET under different global warming </a:t>
            </a:r>
            <a:r>
              <a:rPr lang="en-US" sz="1600" dirty="0" smtClean="0"/>
              <a:t>scenarios is </a:t>
            </a:r>
            <a:r>
              <a:rPr lang="en-US" sz="1600" dirty="0"/>
              <a:t>important. </a:t>
            </a:r>
            <a:endParaRPr lang="en-US" sz="1600" dirty="0" smtClean="0"/>
          </a:p>
          <a:p>
            <a:pPr algn="just"/>
            <a:endParaRPr lang="en-US" dirty="0"/>
          </a:p>
          <a:p>
            <a:pPr marL="285750" indent="-285750" algn="just">
              <a:buFont typeface="Arial" pitchFamily="34" charset="0"/>
              <a:buChar char="•"/>
            </a:pPr>
            <a:r>
              <a:rPr lang="en-US" sz="1600" dirty="0" smtClean="0"/>
              <a:t>There are recommends </a:t>
            </a:r>
            <a:r>
              <a:rPr lang="en-US" sz="1600" dirty="0"/>
              <a:t>the </a:t>
            </a:r>
            <a:r>
              <a:rPr lang="en-US" sz="1600" i="1" dirty="0"/>
              <a:t>Penman-</a:t>
            </a:r>
            <a:r>
              <a:rPr lang="en-US" sz="1600" i="1" dirty="0" err="1"/>
              <a:t>Monteith</a:t>
            </a:r>
            <a:r>
              <a:rPr lang="en-US" sz="1600" dirty="0"/>
              <a:t> </a:t>
            </a:r>
            <a:r>
              <a:rPr lang="en-US" sz="1600" dirty="0" smtClean="0"/>
              <a:t>(PM) </a:t>
            </a:r>
            <a:r>
              <a:rPr lang="en-US" sz="1600" dirty="0"/>
              <a:t>model to compute the PET because it is based on the physical exchange of water and energy between vegetation and atmosphere. However, it requires a large number of meteorological variables </a:t>
            </a:r>
            <a:r>
              <a:rPr lang="en-US" sz="1600" dirty="0" smtClean="0"/>
              <a:t>which </a:t>
            </a:r>
            <a:r>
              <a:rPr lang="en-US" sz="1600" dirty="0"/>
              <a:t>may not be available for a long time for a variety of </a:t>
            </a:r>
            <a:r>
              <a:rPr lang="en-US" sz="1600" dirty="0" smtClean="0"/>
              <a:t>locations. </a:t>
            </a:r>
            <a:r>
              <a:rPr lang="en-US" sz="1600" dirty="0"/>
              <a:t>Further, uncertainty of the involved meteorological variables may induce a source of uncertainty in the computed PET</a:t>
            </a:r>
            <a:r>
              <a:rPr lang="en-US" sz="1600" dirty="0" smtClean="0"/>
              <a:t>.</a:t>
            </a:r>
            <a:endParaRPr lang="en-US" sz="1600" dirty="0"/>
          </a:p>
          <a:p>
            <a:pPr marL="285750" indent="-285750">
              <a:buFont typeface="Arial" pitchFamily="34" charset="0"/>
              <a:buChar char="•"/>
            </a:pPr>
            <a:endParaRPr lang="en-US" dirty="0"/>
          </a:p>
        </p:txBody>
      </p:sp>
      <p:sp>
        <p:nvSpPr>
          <p:cNvPr id="9" name="TextBox 8"/>
          <p:cNvSpPr txBox="1"/>
          <p:nvPr/>
        </p:nvSpPr>
        <p:spPr>
          <a:xfrm>
            <a:off x="4114800" y="3467888"/>
            <a:ext cx="4800600" cy="2554545"/>
          </a:xfrm>
          <a:prstGeom prst="rect">
            <a:avLst/>
          </a:prstGeom>
          <a:noFill/>
        </p:spPr>
        <p:txBody>
          <a:bodyPr wrap="square" rtlCol="0">
            <a:spAutoFit/>
          </a:bodyPr>
          <a:lstStyle/>
          <a:p>
            <a:pPr marL="285750" indent="-285750" algn="just">
              <a:buFont typeface="Arial" pitchFamily="34" charset="0"/>
              <a:buChar char="•"/>
            </a:pPr>
            <a:r>
              <a:rPr lang="en-US" sz="1600" dirty="0" smtClean="0"/>
              <a:t>Studies reported </a:t>
            </a:r>
            <a:r>
              <a:rPr lang="en-US" sz="1600" dirty="0"/>
              <a:t>that </a:t>
            </a:r>
            <a:r>
              <a:rPr lang="en-US" sz="1600" b="1" i="1" dirty="0"/>
              <a:t>Hargreaves-</a:t>
            </a:r>
            <a:r>
              <a:rPr lang="en-US" sz="1600" b="1" i="1" dirty="0" err="1"/>
              <a:t>Samani</a:t>
            </a:r>
            <a:r>
              <a:rPr lang="en-US" sz="1600" b="1" i="1" dirty="0"/>
              <a:t> </a:t>
            </a:r>
            <a:r>
              <a:rPr lang="en-US" sz="1600" b="1" dirty="0"/>
              <a:t>(HS) </a:t>
            </a:r>
            <a:r>
              <a:rPr lang="en-US" sz="1600" dirty="0"/>
              <a:t>can be recommended directly after PM and it can operate on daily/monthly time scales</a:t>
            </a:r>
            <a:r>
              <a:rPr lang="en-US" sz="1600" dirty="0" smtClean="0"/>
              <a:t>.</a:t>
            </a:r>
          </a:p>
          <a:p>
            <a:pPr marL="285750" indent="-285750">
              <a:buFont typeface="Arial" pitchFamily="34" charset="0"/>
              <a:buChar char="•"/>
            </a:pPr>
            <a:endParaRPr lang="en-US" sz="1600" dirty="0"/>
          </a:p>
          <a:p>
            <a:pPr marL="285750" indent="-285750" algn="just">
              <a:buFont typeface="Arial" pitchFamily="34" charset="0"/>
              <a:buChar char="•"/>
            </a:pPr>
            <a:r>
              <a:rPr lang="en-US" sz="1600" dirty="0" smtClean="0"/>
              <a:t>The main goal of this study was to calibrate and verify calibrated HS equation over area of Egypt, since </a:t>
            </a:r>
            <a:r>
              <a:rPr lang="en-US" sz="1600" dirty="0"/>
              <a:t>the </a:t>
            </a:r>
            <a:r>
              <a:rPr lang="en-US" sz="1600" dirty="0" smtClean="0"/>
              <a:t>HS equations </a:t>
            </a:r>
            <a:r>
              <a:rPr lang="en-US" sz="1600" dirty="0"/>
              <a:t>hasn’t been calibrated in Egypt till present </a:t>
            </a:r>
            <a:r>
              <a:rPr lang="en-US" sz="1600" dirty="0" smtClean="0"/>
              <a:t>day. Estimation of PET was done with </a:t>
            </a:r>
            <a:r>
              <a:rPr lang="en-US" sz="1600" b="1" dirty="0" smtClean="0"/>
              <a:t>high-resolution regional climate model RegCM4</a:t>
            </a:r>
            <a:r>
              <a:rPr lang="en-US" sz="1600" dirty="0" smtClean="0"/>
              <a:t>. </a:t>
            </a:r>
            <a:endParaRPr lang="en-US" sz="1600" dirty="0"/>
          </a:p>
        </p:txBody>
      </p:sp>
    </p:spTree>
    <p:extLst>
      <p:ext uri="{BB962C8B-B14F-4D97-AF65-F5344CB8AC3E}">
        <p14:creationId xmlns="" xmlns:p14="http://schemas.microsoft.com/office/powerpoint/2010/main" val="747479060"/>
      </p:ext>
    </p:extLst>
  </p:cSld>
  <p:clrMapOvr>
    <a:masterClrMapping/>
  </p:clrMapOvr>
  <p:transition spd="slow">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
          </a:xfrm>
          <a:prstGeom prst="rect">
            <a:avLst/>
          </a:prstGeom>
          <a:gradFill>
            <a:gsLst>
              <a:gs pos="8000">
                <a:schemeClr val="accent1">
                  <a:tint val="66000"/>
                  <a:satMod val="160000"/>
                </a:schemeClr>
              </a:gs>
              <a:gs pos="70000">
                <a:schemeClr val="accent1">
                  <a:tint val="44500"/>
                  <a:satMod val="160000"/>
                </a:schemeClr>
              </a:gs>
              <a:gs pos="99000">
                <a:srgbClr val="C6A4C4"/>
              </a:gs>
              <a:gs pos="100000">
                <a:schemeClr val="accent1">
                  <a:tint val="23500"/>
                  <a:satMod val="1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404" y="174"/>
            <a:ext cx="6225396" cy="584775"/>
          </a:xfrm>
          <a:prstGeom prst="rect">
            <a:avLst/>
          </a:prstGeom>
          <a:noFill/>
        </p:spPr>
        <p:txBody>
          <a:bodyPr wrap="square" rtlCol="0">
            <a:spAutoFit/>
          </a:bodyPr>
          <a:lstStyle/>
          <a:p>
            <a:r>
              <a:rPr lang="en-US" sz="3200" dirty="0" smtClean="0">
                <a:solidFill>
                  <a:schemeClr val="bg1"/>
                </a:solidFill>
              </a:rPr>
              <a:t>Introduction</a:t>
            </a:r>
            <a:endParaRPr lang="en-US" sz="3200" dirty="0">
              <a:solidFill>
                <a:schemeClr val="bg1"/>
              </a:solidFill>
            </a:endParaRPr>
          </a:p>
        </p:txBody>
      </p:sp>
      <p:sp>
        <p:nvSpPr>
          <p:cNvPr id="6" name="TextBox 5"/>
          <p:cNvSpPr txBox="1"/>
          <p:nvPr/>
        </p:nvSpPr>
        <p:spPr>
          <a:xfrm>
            <a:off x="266700" y="1600200"/>
            <a:ext cx="8610600" cy="3693319"/>
          </a:xfrm>
          <a:prstGeom prst="rect">
            <a:avLst/>
          </a:prstGeom>
          <a:noFill/>
          <a:ln w="28575">
            <a:solidFill>
              <a:schemeClr val="tx2">
                <a:lumMod val="40000"/>
                <a:lumOff val="60000"/>
              </a:schemeClr>
            </a:solidFill>
          </a:ln>
        </p:spPr>
        <p:txBody>
          <a:bodyPr wrap="square" rtlCol="0">
            <a:spAutoFit/>
          </a:bodyPr>
          <a:lstStyle/>
          <a:p>
            <a:r>
              <a:rPr lang="en-US" sz="2000" b="1" dirty="0" smtClean="0">
                <a:solidFill>
                  <a:schemeClr val="tx2">
                    <a:lumMod val="75000"/>
                  </a:schemeClr>
                </a:solidFill>
              </a:rPr>
              <a:t>Main study aims:</a:t>
            </a:r>
          </a:p>
          <a:p>
            <a:endParaRPr lang="en-US" dirty="0"/>
          </a:p>
          <a:p>
            <a:pPr marL="285750" indent="-285750" algn="just">
              <a:buFont typeface="Wingdings" panose="05000000000000000000" pitchFamily="2" charset="2"/>
              <a:buChar char="ü"/>
            </a:pPr>
            <a:r>
              <a:rPr lang="en-US" dirty="0"/>
              <a:t>Examine the influence of lateral boundary </a:t>
            </a:r>
            <a:r>
              <a:rPr lang="en-US" dirty="0" smtClean="0"/>
              <a:t>condition </a:t>
            </a:r>
            <a:r>
              <a:rPr lang="en-US" dirty="0"/>
              <a:t>on the simulated PET with respect to ERA5-land derived </a:t>
            </a:r>
            <a:r>
              <a:rPr lang="en-US" dirty="0" smtClean="0"/>
              <a:t>product (ERA5). RegCM4 </a:t>
            </a:r>
            <a:r>
              <a:rPr lang="en-US" dirty="0"/>
              <a:t>with spatial resolution 25-km was used to compute the PET using the HS for the period </a:t>
            </a:r>
            <a:r>
              <a:rPr lang="en-US" dirty="0" smtClean="0"/>
              <a:t>1979-2017 and was driven by Era-Interim dataset (EIN15) </a:t>
            </a:r>
            <a:r>
              <a:rPr lang="en-US" dirty="0"/>
              <a:t>and NCEP/NCAR reanalysis version 2 </a:t>
            </a:r>
            <a:r>
              <a:rPr lang="en-US" dirty="0" smtClean="0"/>
              <a:t>(NNRP2). </a:t>
            </a:r>
          </a:p>
          <a:p>
            <a:pPr algn="just"/>
            <a:endParaRPr lang="en-US" dirty="0"/>
          </a:p>
          <a:p>
            <a:pPr marL="285750" lvl="0" indent="-285750" algn="just">
              <a:buFont typeface="Wingdings" panose="05000000000000000000" pitchFamily="2" charset="2"/>
              <a:buChar char="ü"/>
            </a:pPr>
            <a:r>
              <a:rPr lang="en-US" dirty="0"/>
              <a:t>Address the added value of the calibrated HS equation (relative to the original version) in comparison with the </a:t>
            </a:r>
            <a:r>
              <a:rPr lang="en-US" dirty="0" smtClean="0"/>
              <a:t>ERA5;</a:t>
            </a:r>
            <a:endParaRPr lang="en-US" dirty="0"/>
          </a:p>
          <a:p>
            <a:pPr marL="285750" indent="-285750" algn="just">
              <a:buFont typeface="Arial" pitchFamily="34" charset="0"/>
              <a:buChar char="•"/>
            </a:pPr>
            <a:endParaRPr lang="en-US" dirty="0" smtClean="0"/>
          </a:p>
          <a:p>
            <a:pPr marL="285750" indent="-285750" algn="just">
              <a:buFont typeface="Wingdings" panose="05000000000000000000" pitchFamily="2" charset="2"/>
              <a:buChar char="ü"/>
            </a:pPr>
            <a:r>
              <a:rPr lang="en-US" dirty="0"/>
              <a:t>Validate the calibrated HS equation (versus the original version) by examining the climatological annual cycle of the simulated PET with respect to ERA5 at </a:t>
            </a:r>
            <a:r>
              <a:rPr lang="en-US" dirty="0" smtClean="0"/>
              <a:t>specific locations in Egypt. </a:t>
            </a:r>
            <a:endParaRPr lang="en-US" dirty="0"/>
          </a:p>
        </p:txBody>
      </p:sp>
    </p:spTree>
    <p:extLst>
      <p:ext uri="{BB962C8B-B14F-4D97-AF65-F5344CB8AC3E}">
        <p14:creationId xmlns="" xmlns:p14="http://schemas.microsoft.com/office/powerpoint/2010/main" val="1583317225"/>
      </p:ext>
    </p:extLst>
  </p:cSld>
  <p:clrMapOvr>
    <a:masterClrMapping/>
  </p:clrMapOvr>
  <p:transition spd="slow">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
          </a:xfrm>
          <a:prstGeom prst="rect">
            <a:avLst/>
          </a:prstGeom>
          <a:gradFill>
            <a:gsLst>
              <a:gs pos="8000">
                <a:schemeClr val="accent1">
                  <a:tint val="66000"/>
                  <a:satMod val="160000"/>
                </a:schemeClr>
              </a:gs>
              <a:gs pos="70000">
                <a:schemeClr val="accent1">
                  <a:tint val="44500"/>
                  <a:satMod val="160000"/>
                </a:schemeClr>
              </a:gs>
              <a:gs pos="99000">
                <a:srgbClr val="C6A4C4"/>
              </a:gs>
              <a:gs pos="100000">
                <a:schemeClr val="accent1">
                  <a:tint val="23500"/>
                  <a:satMod val="1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404" y="174"/>
            <a:ext cx="6225396" cy="584775"/>
          </a:xfrm>
          <a:prstGeom prst="rect">
            <a:avLst/>
          </a:prstGeom>
          <a:noFill/>
        </p:spPr>
        <p:txBody>
          <a:bodyPr wrap="square" rtlCol="0">
            <a:spAutoFit/>
          </a:bodyPr>
          <a:lstStyle/>
          <a:p>
            <a:r>
              <a:rPr lang="en-US" sz="3200" dirty="0" smtClean="0">
                <a:solidFill>
                  <a:schemeClr val="bg1"/>
                </a:solidFill>
              </a:rPr>
              <a:t>Data and Methods</a:t>
            </a:r>
            <a:endParaRPr lang="en-US" sz="3200" dirty="0">
              <a:solidFill>
                <a:schemeClr val="bg1"/>
              </a:solidFill>
            </a:endParaRPr>
          </a:p>
        </p:txBody>
      </p:sp>
      <p:pic>
        <p:nvPicPr>
          <p:cNvPr id="3075" name="Picture 3"/>
          <p:cNvPicPr>
            <a:picLocks noChangeAspect="1" noChangeArrowheads="1"/>
          </p:cNvPicPr>
          <p:nvPr/>
        </p:nvPicPr>
        <p:blipFill>
          <a:blip r:embed="rId2" cstate="print">
            <a:lum bright="-20000" contrast="40000"/>
            <a:extLst>
              <a:ext uri="{28A0092B-C50C-407E-A947-70E740481C1C}">
                <a14:useLocalDpi xmlns="" xmlns:a14="http://schemas.microsoft.com/office/drawing/2010/main" val="0"/>
              </a:ext>
            </a:extLst>
          </a:blip>
          <a:srcRect/>
          <a:stretch>
            <a:fillRect/>
          </a:stretch>
        </p:blipFill>
        <p:spPr bwMode="auto">
          <a:xfrm>
            <a:off x="175404" y="1066800"/>
            <a:ext cx="3432174" cy="206057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75404" y="3200400"/>
            <a:ext cx="3352800" cy="523220"/>
          </a:xfrm>
          <a:prstGeom prst="rect">
            <a:avLst/>
          </a:prstGeom>
          <a:noFill/>
        </p:spPr>
        <p:txBody>
          <a:bodyPr wrap="square" rtlCol="0">
            <a:spAutoFit/>
          </a:bodyPr>
          <a:lstStyle/>
          <a:p>
            <a:pPr algn="ctr"/>
            <a:r>
              <a:rPr lang="en-US" sz="1400" b="1" dirty="0" smtClean="0"/>
              <a:t>Figure 1 </a:t>
            </a:r>
            <a:r>
              <a:rPr lang="en-US" sz="1400" b="1" dirty="0" smtClean="0"/>
              <a:t>shows the model domain and surface elevation (in meters)</a:t>
            </a:r>
            <a:r>
              <a:rPr lang="en-US" sz="1400" b="1" dirty="0" smtClean="0"/>
              <a:t> </a:t>
            </a:r>
            <a:endParaRPr lang="en-US" sz="1400" b="1" dirty="0"/>
          </a:p>
        </p:txBody>
      </p:sp>
      <p:sp>
        <p:nvSpPr>
          <p:cNvPr id="6" name="TextBox 5"/>
          <p:cNvSpPr txBox="1"/>
          <p:nvPr/>
        </p:nvSpPr>
        <p:spPr>
          <a:xfrm>
            <a:off x="138891" y="697468"/>
            <a:ext cx="3505200" cy="369332"/>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t>Study Area</a:t>
            </a:r>
            <a:endParaRPr lang="en-US" dirty="0"/>
          </a:p>
        </p:txBody>
      </p:sp>
      <p:sp>
        <p:nvSpPr>
          <p:cNvPr id="13" name="TextBox 12"/>
          <p:cNvSpPr txBox="1"/>
          <p:nvPr/>
        </p:nvSpPr>
        <p:spPr>
          <a:xfrm>
            <a:off x="3962400" y="705346"/>
            <a:ext cx="4876800" cy="369332"/>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t>Model Description and Experiment design</a:t>
            </a:r>
            <a:endParaRPr lang="en-US" dirty="0"/>
          </a:p>
        </p:txBody>
      </p:sp>
      <p:sp>
        <p:nvSpPr>
          <p:cNvPr id="10" name="TextBox 9"/>
          <p:cNvSpPr txBox="1"/>
          <p:nvPr/>
        </p:nvSpPr>
        <p:spPr>
          <a:xfrm>
            <a:off x="3807899" y="1094455"/>
            <a:ext cx="5105400" cy="2677656"/>
          </a:xfrm>
          <a:prstGeom prst="rect">
            <a:avLst/>
          </a:prstGeom>
          <a:noFill/>
        </p:spPr>
        <p:txBody>
          <a:bodyPr wrap="square" rtlCol="0">
            <a:spAutoFit/>
          </a:bodyPr>
          <a:lstStyle/>
          <a:p>
            <a:pPr algn="just"/>
            <a:r>
              <a:rPr lang="en-US" sz="1400" dirty="0"/>
              <a:t>This study used the </a:t>
            </a:r>
            <a:r>
              <a:rPr lang="en-US" sz="1400" dirty="0" err="1"/>
              <a:t>Abdus</a:t>
            </a:r>
            <a:r>
              <a:rPr lang="en-US" sz="1400" dirty="0"/>
              <a:t> Salam International Centre for Theoretical Physics (ICTP) regional climate model version 4.7 (hereafter </a:t>
            </a:r>
            <a:r>
              <a:rPr lang="en-US" sz="1400" dirty="0" smtClean="0"/>
              <a:t>RegCM-4.7.0). </a:t>
            </a:r>
            <a:r>
              <a:rPr lang="en-US" sz="1400" dirty="0"/>
              <a:t>The </a:t>
            </a:r>
            <a:r>
              <a:rPr lang="en-US" sz="1400" dirty="0" err="1"/>
              <a:t>RegCM</a:t>
            </a:r>
            <a:r>
              <a:rPr lang="en-US" sz="1400" dirty="0"/>
              <a:t> is a broad community used it for conducting long term simulations and future regional climate projections in </a:t>
            </a:r>
            <a:r>
              <a:rPr lang="en-US" sz="1400" dirty="0" err="1"/>
              <a:t>Intercomparison</a:t>
            </a:r>
            <a:r>
              <a:rPr lang="en-US" sz="1400" dirty="0"/>
              <a:t> </a:t>
            </a:r>
            <a:r>
              <a:rPr lang="en-US" sz="1400" dirty="0" smtClean="0"/>
              <a:t>projects. </a:t>
            </a:r>
            <a:r>
              <a:rPr lang="en-US" sz="1400" dirty="0"/>
              <a:t>The RegCM4 model domain (figure 1) was customized with grid spacing of 25 km with 60 grid points in both zonal and meridional directions centered at 27° latitude and 30° longitude. Also, the following physical schemes were used in the present study: Emanuel convection scheme over land and </a:t>
            </a:r>
            <a:r>
              <a:rPr lang="en-US" sz="1400" dirty="0" smtClean="0"/>
              <a:t>ocean, and </a:t>
            </a:r>
            <a:r>
              <a:rPr lang="en-US" sz="1400" dirty="0" err="1"/>
              <a:t>Holtslag</a:t>
            </a:r>
            <a:r>
              <a:rPr lang="en-US" sz="1400" dirty="0"/>
              <a:t> boundary layer </a:t>
            </a:r>
            <a:r>
              <a:rPr lang="en-US" sz="1400" dirty="0" smtClean="0"/>
              <a:t>scheme. </a:t>
            </a:r>
            <a:r>
              <a:rPr lang="en-GB" sz="1400" dirty="0"/>
              <a:t>The first two years were considered as spin-up to properly initialize the RegCM4 </a:t>
            </a:r>
            <a:r>
              <a:rPr lang="en-GB" sz="1400" dirty="0" smtClean="0"/>
              <a:t>model, </a:t>
            </a:r>
            <a:r>
              <a:rPr lang="en-GB" sz="1400" dirty="0"/>
              <a:t>so the actual analysis starts at 1981 and ends at 2017. </a:t>
            </a:r>
            <a:endParaRPr lang="en-US" sz="1400" dirty="0"/>
          </a:p>
        </p:txBody>
      </p:sp>
      <p:grpSp>
        <p:nvGrpSpPr>
          <p:cNvPr id="34" name="Group 33"/>
          <p:cNvGrpSpPr/>
          <p:nvPr/>
        </p:nvGrpSpPr>
        <p:grpSpPr>
          <a:xfrm>
            <a:off x="210271" y="5082280"/>
            <a:ext cx="4466200" cy="1600200"/>
            <a:chOff x="29600" y="3810000"/>
            <a:chExt cx="4466200" cy="1600200"/>
          </a:xfrm>
        </p:grpSpPr>
        <p:cxnSp>
          <p:nvCxnSpPr>
            <p:cNvPr id="16" name="Straight Arrow Connector 15"/>
            <p:cNvCxnSpPr/>
            <p:nvPr/>
          </p:nvCxnSpPr>
          <p:spPr>
            <a:xfrm>
              <a:off x="2259083" y="4332648"/>
              <a:ext cx="225084" cy="235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246538" y="4724400"/>
              <a:ext cx="268062" cy="172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2618544" y="4381500"/>
              <a:ext cx="1869140" cy="533400"/>
              <a:chOff x="2618544" y="4381500"/>
              <a:chExt cx="1869140" cy="533400"/>
            </a:xfrm>
          </p:grpSpPr>
          <p:sp>
            <p:nvSpPr>
              <p:cNvPr id="21" name="Rectangle 20"/>
              <p:cNvSpPr/>
              <p:nvPr/>
            </p:nvSpPr>
            <p:spPr>
              <a:xfrm>
                <a:off x="2618544" y="4381500"/>
                <a:ext cx="1766109" cy="53340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655282" y="4434995"/>
                <a:ext cx="1832402" cy="461665"/>
              </a:xfrm>
              <a:prstGeom prst="rect">
                <a:avLst/>
              </a:prstGeom>
              <a:noFill/>
            </p:spPr>
            <p:txBody>
              <a:bodyPr wrap="square" rtlCol="0">
                <a:spAutoFit/>
              </a:bodyPr>
              <a:lstStyle/>
              <a:p>
                <a:pPr algn="ctr"/>
                <a:r>
                  <a:rPr lang="en-US" sz="1200" dirty="0" smtClean="0"/>
                  <a:t>Regional </a:t>
                </a:r>
                <a:r>
                  <a:rPr lang="en-US" sz="1200" dirty="0"/>
                  <a:t>C</a:t>
                </a:r>
                <a:r>
                  <a:rPr lang="en-US" sz="1200" dirty="0" smtClean="0"/>
                  <a:t>limate Model RegCM4 </a:t>
                </a:r>
                <a:endParaRPr lang="en-US" sz="1200" dirty="0"/>
              </a:p>
            </p:txBody>
          </p:sp>
        </p:grpSp>
        <p:grpSp>
          <p:nvGrpSpPr>
            <p:cNvPr id="31" name="Group 30"/>
            <p:cNvGrpSpPr/>
            <p:nvPr/>
          </p:nvGrpSpPr>
          <p:grpSpPr>
            <a:xfrm>
              <a:off x="89608" y="3962400"/>
              <a:ext cx="2120192" cy="680811"/>
              <a:chOff x="89608" y="3962400"/>
              <a:chExt cx="2120192" cy="680811"/>
            </a:xfrm>
          </p:grpSpPr>
          <p:sp>
            <p:nvSpPr>
              <p:cNvPr id="11" name="Rectangle 10"/>
              <p:cNvSpPr/>
              <p:nvPr/>
            </p:nvSpPr>
            <p:spPr>
              <a:xfrm>
                <a:off x="138891" y="3962400"/>
                <a:ext cx="2070909" cy="53340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9608" y="3996880"/>
                <a:ext cx="2061002" cy="646331"/>
              </a:xfrm>
              <a:prstGeom prst="rect">
                <a:avLst/>
              </a:prstGeom>
              <a:noFill/>
            </p:spPr>
            <p:txBody>
              <a:bodyPr wrap="square" rtlCol="0">
                <a:spAutoFit/>
              </a:bodyPr>
              <a:lstStyle/>
              <a:p>
                <a:pPr algn="ctr"/>
                <a:r>
                  <a:rPr lang="en-US" sz="1200" dirty="0" smtClean="0"/>
                  <a:t>Era-Interim reanalysis (EIN15)</a:t>
                </a:r>
              </a:p>
              <a:p>
                <a:pPr algn="ctr"/>
                <a:r>
                  <a:rPr lang="en-US" sz="1200" dirty="0" smtClean="0"/>
                  <a:t>1.5 degrees</a:t>
                </a:r>
              </a:p>
              <a:p>
                <a:pPr algn="ctr"/>
                <a:endParaRPr lang="en-US" sz="1200" dirty="0"/>
              </a:p>
            </p:txBody>
          </p:sp>
        </p:grpSp>
        <p:grpSp>
          <p:nvGrpSpPr>
            <p:cNvPr id="32" name="Group 31"/>
            <p:cNvGrpSpPr/>
            <p:nvPr/>
          </p:nvGrpSpPr>
          <p:grpSpPr>
            <a:xfrm>
              <a:off x="29600" y="4683323"/>
              <a:ext cx="2208822" cy="681476"/>
              <a:chOff x="29600" y="4683323"/>
              <a:chExt cx="2208822" cy="681476"/>
            </a:xfrm>
          </p:grpSpPr>
          <p:sp>
            <p:nvSpPr>
              <p:cNvPr id="15" name="Rectangle 14"/>
              <p:cNvSpPr/>
              <p:nvPr/>
            </p:nvSpPr>
            <p:spPr>
              <a:xfrm>
                <a:off x="125382" y="4683323"/>
                <a:ext cx="2084418" cy="53340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29600" y="4718468"/>
                <a:ext cx="2208822" cy="646331"/>
              </a:xfrm>
              <a:prstGeom prst="rect">
                <a:avLst/>
              </a:prstGeom>
              <a:noFill/>
            </p:spPr>
            <p:txBody>
              <a:bodyPr wrap="square" rtlCol="0">
                <a:spAutoFit/>
              </a:bodyPr>
              <a:lstStyle/>
              <a:p>
                <a:pPr algn="ctr"/>
                <a:r>
                  <a:rPr lang="en-US" sz="1200" dirty="0" smtClean="0"/>
                  <a:t>NCEP/NCAR </a:t>
                </a:r>
                <a:r>
                  <a:rPr lang="en-US" sz="1200" dirty="0" err="1" smtClean="0"/>
                  <a:t>reanalysus</a:t>
                </a:r>
                <a:r>
                  <a:rPr lang="en-US" sz="1200" dirty="0" smtClean="0"/>
                  <a:t> (NNRP2)</a:t>
                </a:r>
              </a:p>
              <a:p>
                <a:pPr algn="ctr"/>
                <a:r>
                  <a:rPr lang="en-US" sz="1200" dirty="0" smtClean="0"/>
                  <a:t>version 2, 1.8 degrees</a:t>
                </a:r>
              </a:p>
              <a:p>
                <a:pPr algn="ctr"/>
                <a:endParaRPr lang="en-US" sz="1200" dirty="0"/>
              </a:p>
            </p:txBody>
          </p:sp>
        </p:grpSp>
        <p:sp>
          <p:nvSpPr>
            <p:cNvPr id="29" name="Rectangle 28"/>
            <p:cNvSpPr/>
            <p:nvPr/>
          </p:nvSpPr>
          <p:spPr>
            <a:xfrm>
              <a:off x="29600" y="3810000"/>
              <a:ext cx="4466200" cy="1600200"/>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Straight Arrow Connector 36"/>
          <p:cNvCxnSpPr/>
          <p:nvPr/>
        </p:nvCxnSpPr>
        <p:spPr>
          <a:xfrm>
            <a:off x="4775100" y="6068162"/>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284215" y="5790829"/>
            <a:ext cx="1371600" cy="554665"/>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249684" y="5768080"/>
            <a:ext cx="1373456" cy="600164"/>
          </a:xfrm>
          <a:prstGeom prst="rect">
            <a:avLst/>
          </a:prstGeom>
          <a:noFill/>
        </p:spPr>
        <p:txBody>
          <a:bodyPr wrap="square" rtlCol="0">
            <a:spAutoFit/>
          </a:bodyPr>
          <a:lstStyle/>
          <a:p>
            <a:pPr algn="ctr"/>
            <a:r>
              <a:rPr lang="en-US" sz="1100" dirty="0" smtClean="0"/>
              <a:t>Potential Evapotranspiration (PET)</a:t>
            </a:r>
            <a:endParaRPr lang="en-US" sz="1100" dirty="0"/>
          </a:p>
        </p:txBody>
      </p:sp>
      <p:sp>
        <p:nvSpPr>
          <p:cNvPr id="41" name="TextBox 40"/>
          <p:cNvSpPr txBox="1"/>
          <p:nvPr/>
        </p:nvSpPr>
        <p:spPr>
          <a:xfrm>
            <a:off x="26008" y="4088504"/>
            <a:ext cx="4939592" cy="584775"/>
          </a:xfrm>
          <a:prstGeom prst="rect">
            <a:avLst/>
          </a:prstGeom>
          <a:noFill/>
        </p:spPr>
        <p:txBody>
          <a:bodyPr wrap="square" rtlCol="0">
            <a:spAutoFit/>
          </a:bodyPr>
          <a:lstStyle/>
          <a:p>
            <a:pPr marL="342900" indent="-342900">
              <a:buFont typeface="+mj-lt"/>
              <a:buAutoNum type="arabicParenR"/>
            </a:pPr>
            <a:r>
              <a:rPr lang="en-US" sz="1600" b="1" dirty="0" smtClean="0"/>
              <a:t>Examine </a:t>
            </a:r>
            <a:r>
              <a:rPr lang="en-US" sz="1600" b="1" dirty="0"/>
              <a:t>the influence of lateral boundary condition on the </a:t>
            </a:r>
            <a:r>
              <a:rPr lang="en-US" sz="1600" b="1" dirty="0" smtClean="0"/>
              <a:t>simulated PET</a:t>
            </a:r>
            <a:endParaRPr lang="en-US" sz="1600" b="1" dirty="0"/>
          </a:p>
        </p:txBody>
      </p:sp>
      <p:sp>
        <p:nvSpPr>
          <p:cNvPr id="42" name="Rectangle 41"/>
          <p:cNvSpPr/>
          <p:nvPr/>
        </p:nvSpPr>
        <p:spPr>
          <a:xfrm>
            <a:off x="5560499" y="3882340"/>
            <a:ext cx="3352800" cy="1384995"/>
          </a:xfrm>
          <a:prstGeom prst="rect">
            <a:avLst/>
          </a:prstGeom>
          <a:ln>
            <a:solidFill>
              <a:schemeClr val="tx2">
                <a:lumMod val="50000"/>
              </a:schemeClr>
            </a:solidFill>
          </a:ln>
        </p:spPr>
        <p:txBody>
          <a:bodyPr wrap="square">
            <a:spAutoFit/>
          </a:bodyPr>
          <a:lstStyle/>
          <a:p>
            <a:pPr algn="just"/>
            <a:r>
              <a:rPr lang="en-US" sz="1200" dirty="0" smtClean="0">
                <a:solidFill>
                  <a:schemeClr val="tx2"/>
                </a:solidFill>
                <a:latin typeface="Palatino Linotype" panose="02040502050505030304" pitchFamily="18" charset="0"/>
                <a:ea typeface="SimSun" panose="02010600030101010101" pitchFamily="2" charset="-122"/>
                <a:cs typeface="Times New Roman" panose="02020603050405020304" pitchFamily="18" charset="0"/>
              </a:rPr>
              <a:t>Important note:</a:t>
            </a:r>
          </a:p>
          <a:p>
            <a:pPr algn="just"/>
            <a:r>
              <a:rPr lang="en-US" sz="1200" dirty="0" smtClean="0">
                <a:solidFill>
                  <a:schemeClr val="tx2"/>
                </a:solidFill>
                <a:latin typeface="Palatino Linotype" panose="02040502050505030304" pitchFamily="18" charset="0"/>
                <a:ea typeface="SimSun" panose="02010600030101010101" pitchFamily="2" charset="-122"/>
                <a:cs typeface="Times New Roman" panose="02020603050405020304" pitchFamily="18" charset="0"/>
              </a:rPr>
              <a:t>As we can see in the results, there </a:t>
            </a:r>
            <a:r>
              <a:rPr lang="en-US" sz="1200" dirty="0">
                <a:solidFill>
                  <a:schemeClr val="tx2"/>
                </a:solidFill>
                <a:latin typeface="Palatino Linotype" panose="02040502050505030304" pitchFamily="18" charset="0"/>
                <a:ea typeface="SimSun" panose="02010600030101010101" pitchFamily="2" charset="-122"/>
                <a:cs typeface="Times New Roman" panose="02020603050405020304" pitchFamily="18" charset="0"/>
              </a:rPr>
              <a:t>is no significant difference between the two simulations. Therefore, </a:t>
            </a:r>
            <a:r>
              <a:rPr lang="en-US" sz="1200" b="1" dirty="0">
                <a:solidFill>
                  <a:schemeClr val="tx2"/>
                </a:solidFill>
                <a:latin typeface="Palatino Linotype" panose="02040502050505030304" pitchFamily="18" charset="0"/>
                <a:ea typeface="SimSun" panose="02010600030101010101" pitchFamily="2" charset="-122"/>
                <a:cs typeface="Times New Roman" panose="02020603050405020304" pitchFamily="18" charset="0"/>
              </a:rPr>
              <a:t>RegCM4-EIN15</a:t>
            </a:r>
            <a:r>
              <a:rPr lang="en-US" sz="1200" dirty="0">
                <a:solidFill>
                  <a:schemeClr val="tx2"/>
                </a:solidFill>
                <a:latin typeface="Palatino Linotype" panose="02040502050505030304" pitchFamily="18" charset="0"/>
                <a:ea typeface="SimSun" panose="02010600030101010101" pitchFamily="2" charset="-122"/>
                <a:cs typeface="Times New Roman" panose="02020603050405020304" pitchFamily="18" charset="0"/>
              </a:rPr>
              <a:t> simulation was taken as an example to examine the added value of the calibrated HS equation compared to ERA5. </a:t>
            </a:r>
            <a:endParaRPr lang="en-US" sz="1200" dirty="0">
              <a:solidFill>
                <a:schemeClr val="tx2"/>
              </a:solidFill>
            </a:endParaRPr>
          </a:p>
        </p:txBody>
      </p:sp>
    </p:spTree>
    <p:extLst>
      <p:ext uri="{BB962C8B-B14F-4D97-AF65-F5344CB8AC3E}">
        <p14:creationId xmlns="" xmlns:p14="http://schemas.microsoft.com/office/powerpoint/2010/main" val="3729935065"/>
      </p:ext>
    </p:extLst>
  </p:cSld>
  <p:clrMapOvr>
    <a:masterClrMapping/>
  </p:clrMapOvr>
  <p:transition spd="slow">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
          </a:xfrm>
          <a:prstGeom prst="rect">
            <a:avLst/>
          </a:prstGeom>
          <a:gradFill>
            <a:gsLst>
              <a:gs pos="8000">
                <a:schemeClr val="accent1">
                  <a:tint val="66000"/>
                  <a:satMod val="160000"/>
                </a:schemeClr>
              </a:gs>
              <a:gs pos="70000">
                <a:schemeClr val="accent1">
                  <a:tint val="44500"/>
                  <a:satMod val="160000"/>
                </a:schemeClr>
              </a:gs>
              <a:gs pos="99000">
                <a:srgbClr val="C6A4C4"/>
              </a:gs>
              <a:gs pos="100000">
                <a:schemeClr val="accent1">
                  <a:tint val="23500"/>
                  <a:satMod val="1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404" y="174"/>
            <a:ext cx="6225396" cy="584775"/>
          </a:xfrm>
          <a:prstGeom prst="rect">
            <a:avLst/>
          </a:prstGeom>
          <a:noFill/>
        </p:spPr>
        <p:txBody>
          <a:bodyPr wrap="square" rtlCol="0">
            <a:spAutoFit/>
          </a:bodyPr>
          <a:lstStyle/>
          <a:p>
            <a:r>
              <a:rPr lang="en-US" sz="3200" dirty="0" smtClean="0">
                <a:solidFill>
                  <a:schemeClr val="bg1"/>
                </a:solidFill>
              </a:rPr>
              <a:t>Data and Methods</a:t>
            </a:r>
            <a:endParaRPr lang="en-US" sz="3200" dirty="0">
              <a:solidFill>
                <a:schemeClr val="bg1"/>
              </a:solidFill>
            </a:endParaRPr>
          </a:p>
        </p:txBody>
      </p:sp>
      <mc:AlternateContent xmlns:mc="http://schemas.openxmlformats.org/markup-compatibility/2006">
        <mc:Choice xmlns="" xmlns:a14="http://schemas.microsoft.com/office/drawing/2010/main" Requires="a14">
          <p:sp>
            <p:nvSpPr>
              <p:cNvPr id="8" name="TextBox 7"/>
              <p:cNvSpPr txBox="1"/>
              <p:nvPr/>
            </p:nvSpPr>
            <p:spPr>
              <a:xfrm>
                <a:off x="76200" y="711156"/>
                <a:ext cx="8739996" cy="1744773"/>
              </a:xfrm>
              <a:prstGeom prst="rect">
                <a:avLst/>
              </a:prstGeom>
              <a:noFill/>
            </p:spPr>
            <p:txBody>
              <a:bodyPr wrap="square" rtlCol="0">
                <a:spAutoFit/>
              </a:bodyPr>
              <a:lstStyle/>
              <a:p>
                <a:pPr algn="just"/>
                <a:r>
                  <a:rPr lang="en-US" sz="1600" b="1" dirty="0" smtClean="0"/>
                  <a:t>2.)   </a:t>
                </a:r>
                <a:r>
                  <a:rPr lang="en-US" sz="1600" b="1" dirty="0" smtClean="0"/>
                  <a:t>Examine </a:t>
                </a:r>
                <a:r>
                  <a:rPr lang="en-US" sz="1600" b="1" dirty="0"/>
                  <a:t>a</a:t>
                </a:r>
                <a:r>
                  <a:rPr lang="en-US" sz="1600" b="1" dirty="0" smtClean="0"/>
                  <a:t>dded </a:t>
                </a:r>
                <a:r>
                  <a:rPr lang="en-US" sz="1600" b="1" dirty="0"/>
                  <a:t>value of the calibrated HS equation</a:t>
                </a:r>
                <a:endParaRPr lang="en-US" sz="1600" b="1" dirty="0" smtClean="0"/>
              </a:p>
              <a:p>
                <a:pPr algn="just"/>
                <a:endParaRPr lang="en-US" dirty="0"/>
              </a:p>
              <a:p>
                <a:pPr algn="just"/>
                <a:r>
                  <a:rPr lang="en-US" sz="1400" dirty="0" smtClean="0"/>
                  <a:t>Several </a:t>
                </a:r>
                <a:r>
                  <a:rPr lang="en-US" sz="1400" dirty="0" smtClean="0"/>
                  <a:t>attempts </a:t>
                </a:r>
                <a:r>
                  <a:rPr lang="en-US" sz="1400" dirty="0"/>
                  <a:t>have been done to obtain a reasonable bias of the calibrated HS equation (using ERA5 as the observational dataset). It was found that </a:t>
                </a:r>
                <a:r>
                  <a:rPr lang="en-US" sz="1400" b="1" dirty="0" smtClean="0"/>
                  <a:t>switching </a:t>
                </a:r>
                <a:r>
                  <a:rPr lang="en-US" sz="1400" b="1" dirty="0"/>
                  <a:t>the radiation coefficient from 0.0135 to 0.0105 </a:t>
                </a:r>
                <a:r>
                  <a:rPr lang="en-US" sz="1400" dirty="0"/>
                  <a:t>gave promising results more than calibrating the temperature coefficient (17.8). Note that SW (global incident solar radiation) is expressed in units of mm </a:t>
                </a:r>
                <a14:m>
                  <m:oMath xmlns:m="http://schemas.openxmlformats.org/officeDocument/2006/math">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𝑑𝑎𝑦</m:t>
                        </m:r>
                      </m:e>
                      <m:sup>
                        <m:r>
                          <a:rPr lang="en-US" sz="1200" b="0" i="1" smtClean="0">
                            <a:latin typeface="Cambria Math" panose="02040503050406030204" pitchFamily="18" charset="0"/>
                          </a:rPr>
                          <m:t>−1</m:t>
                        </m:r>
                      </m:sup>
                    </m:sSup>
                  </m:oMath>
                </a14:m>
                <a:r>
                  <a:rPr lang="en-US" sz="1400" dirty="0" smtClean="0"/>
                  <a:t> </a:t>
                </a:r>
                <a:r>
                  <a:rPr lang="en-US" sz="1400" dirty="0"/>
                  <a:t>to show how much energy is used to evaporate </a:t>
                </a:r>
                <a:r>
                  <a:rPr lang="en-US" sz="1400" dirty="0" smtClean="0"/>
                  <a:t>water and </a:t>
                </a:r>
                <a:r>
                  <a:rPr lang="en-US" sz="1400" dirty="0"/>
                  <a:t>T2m is the 2-m mean air temperature (in °C). </a:t>
                </a:r>
              </a:p>
            </p:txBody>
          </p:sp>
        </mc:Choice>
        <mc:Fallback>
          <p:sp>
            <p:nvSpPr>
              <p:cNvPr id="8" name="TextBox 7"/>
              <p:cNvSpPr txBox="1">
                <a:spLocks noRot="1" noChangeAspect="1" noMove="1" noResize="1" noEditPoints="1" noAdjustHandles="1" noChangeArrowheads="1" noChangeShapeType="1" noTextEdit="1"/>
              </p:cNvSpPr>
              <p:nvPr/>
            </p:nvSpPr>
            <p:spPr>
              <a:xfrm>
                <a:off x="76200" y="711156"/>
                <a:ext cx="8739996" cy="1744773"/>
              </a:xfrm>
              <a:prstGeom prst="rect">
                <a:avLst/>
              </a:prstGeom>
              <a:blipFill>
                <a:blip r:embed="rId2" cstate="print"/>
                <a:stretch>
                  <a:fillRect l="-419" t="-1049" r="-209"/>
                </a:stretch>
              </a:blipFill>
            </p:spPr>
            <p:txBody>
              <a:bodyPr/>
              <a:lstStyle/>
              <a:p>
                <a:r>
                  <a:rPr lang="en-US">
                    <a:noFill/>
                  </a:rPr>
                  <a:t> </a:t>
                </a:r>
              </a:p>
            </p:txBody>
          </p:sp>
        </mc:Fallback>
      </mc:AlternateContent>
      <p:grpSp>
        <p:nvGrpSpPr>
          <p:cNvPr id="10" name="Group 9"/>
          <p:cNvGrpSpPr/>
          <p:nvPr/>
        </p:nvGrpSpPr>
        <p:grpSpPr>
          <a:xfrm>
            <a:off x="2957622" y="2268971"/>
            <a:ext cx="4636400" cy="2209800"/>
            <a:chOff x="3745600" y="3505200"/>
            <a:chExt cx="4636400" cy="2209800"/>
          </a:xfrm>
        </p:grpSpPr>
        <mc:AlternateContent xmlns:mc="http://schemas.openxmlformats.org/markup-compatibility/2006">
          <mc:Choice xmlns="" xmlns:a14="http://schemas.microsoft.com/office/drawing/2010/main" Requires="a14">
            <p:sp>
              <p:nvSpPr>
                <p:cNvPr id="3" name="Rectangle 2"/>
                <p:cNvSpPr/>
                <p:nvPr/>
              </p:nvSpPr>
              <p:spPr>
                <a:xfrm>
                  <a:off x="3745600" y="3948434"/>
                  <a:ext cx="4572000" cy="369332"/>
                </a:xfrm>
                <a:prstGeom prst="rect">
                  <a:avLst/>
                </a:prstGeom>
              </p:spPr>
              <p:txBody>
                <a:bodyPr>
                  <a:spAutoFit/>
                </a:bodyPr>
                <a:lstStyle/>
                <a:p>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𝐏𝐄𝐓</m:t>
                          </m:r>
                        </m:e>
                        <m:sub>
                          <m:r>
                            <a:rPr lang="en-US" b="1" i="1">
                              <a:latin typeface="Cambria Math" panose="02040503050406030204" pitchFamily="18" charset="0"/>
                            </a:rPr>
                            <m:t>𝐇𝐒</m:t>
                          </m:r>
                        </m:sub>
                      </m:sSub>
                      <m:r>
                        <a:rPr lang="en-US" b="1">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m:t>
                      </m:r>
                      <m:r>
                        <a:rPr lang="en-US" b="1" i="1">
                          <a:latin typeface="Cambria Math" panose="02040503050406030204" pitchFamily="18" charset="0"/>
                        </a:rPr>
                        <m:t>𝟎𝟏𝟑𝟓</m:t>
                      </m:r>
                      <m:r>
                        <a:rPr lang="en-US" b="1">
                          <a:latin typeface="Cambria Math" panose="02040503050406030204" pitchFamily="18" charset="0"/>
                        </a:rPr>
                        <m:t> ×</m:t>
                      </m:r>
                      <m:r>
                        <a:rPr lang="en-US" b="1" i="1">
                          <a:latin typeface="Cambria Math" panose="02040503050406030204" pitchFamily="18" charset="0"/>
                        </a:rPr>
                        <m:t>𝐒𝐖</m:t>
                      </m:r>
                      <m:r>
                        <a:rPr lang="en-US" b="1">
                          <a:latin typeface="Cambria Math" panose="02040503050406030204" pitchFamily="18" charset="0"/>
                        </a:rPr>
                        <m:t>×(</m:t>
                      </m:r>
                      <m:r>
                        <a:rPr lang="en-US" b="1" i="1">
                          <a:latin typeface="Cambria Math" panose="02040503050406030204" pitchFamily="18" charset="0"/>
                        </a:rPr>
                        <m:t>𝐓𝟐𝐦</m:t>
                      </m:r>
                      <m:r>
                        <a:rPr lang="en-US" b="1">
                          <a:latin typeface="Cambria Math" panose="02040503050406030204" pitchFamily="18" charset="0"/>
                        </a:rPr>
                        <m:t>+ </m:t>
                      </m:r>
                      <m:r>
                        <a:rPr lang="en-US" b="1" i="1">
                          <a:latin typeface="Cambria Math" panose="02040503050406030204" pitchFamily="18" charset="0"/>
                        </a:rPr>
                        <m:t>𝟏𝟕</m:t>
                      </m:r>
                      <m:r>
                        <a:rPr lang="en-US" b="1">
                          <a:latin typeface="Cambria Math" panose="02040503050406030204" pitchFamily="18" charset="0"/>
                        </a:rPr>
                        <m:t>.</m:t>
                      </m:r>
                      <m:r>
                        <a:rPr lang="en-US" b="1" i="1">
                          <a:latin typeface="Cambria Math" panose="02040503050406030204" pitchFamily="18" charset="0"/>
                        </a:rPr>
                        <m:t>𝟖</m:t>
                      </m:r>
                      <m:r>
                        <a:rPr lang="en-US" b="1">
                          <a:latin typeface="Cambria Math" panose="02040503050406030204" pitchFamily="18" charset="0"/>
                        </a:rPr>
                        <m:t>) </m:t>
                      </m:r>
                    </m:oMath>
                  </a14:m>
                  <a:r>
                    <a:rPr lang="en-US" dirty="0"/>
                    <a:t>              </a:t>
                  </a:r>
                  <a:endParaRPr lang="en-US" b="1" dirty="0"/>
                </a:p>
              </p:txBody>
            </p:sp>
          </mc:Choice>
          <mc:Fallback>
            <p:sp>
              <p:nvSpPr>
                <p:cNvPr id="3" name="Rectangle 2"/>
                <p:cNvSpPr>
                  <a:spLocks noRot="1" noChangeAspect="1" noMove="1" noResize="1" noEditPoints="1" noAdjustHandles="1" noChangeArrowheads="1" noChangeShapeType="1" noTextEdit="1"/>
                </p:cNvSpPr>
                <p:nvPr/>
              </p:nvSpPr>
              <p:spPr>
                <a:xfrm>
                  <a:off x="3745600" y="3948434"/>
                  <a:ext cx="4572000" cy="369332"/>
                </a:xfrm>
                <a:prstGeom prst="rect">
                  <a:avLst/>
                </a:prstGeom>
                <a:blipFill>
                  <a:blip r:embed="rId3" cstate="print"/>
                  <a:stretch>
                    <a:fillRect b="-1147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7" name="Rectangle 6"/>
                <p:cNvSpPr/>
                <p:nvPr/>
              </p:nvSpPr>
              <p:spPr>
                <a:xfrm>
                  <a:off x="3810000" y="4954438"/>
                  <a:ext cx="4572000" cy="369332"/>
                </a:xfrm>
                <a:prstGeom prst="rect">
                  <a:avLst/>
                </a:prstGeom>
              </p:spPr>
              <p:txBody>
                <a:bodyPr>
                  <a:spAutoFit/>
                </a:bodyPr>
                <a:lstStyle/>
                <a:p>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𝐏𝐄𝐓</m:t>
                          </m:r>
                        </m:e>
                        <m:sub>
                          <m:r>
                            <a:rPr lang="en-US" b="1" i="1">
                              <a:latin typeface="Cambria Math" panose="02040503050406030204" pitchFamily="18" charset="0"/>
                            </a:rPr>
                            <m:t>𝐇𝐒</m:t>
                          </m:r>
                        </m:sub>
                      </m:sSub>
                      <m:r>
                        <a:rPr lang="en-US" b="1">
                          <a:latin typeface="Cambria Math" panose="02040503050406030204" pitchFamily="18" charset="0"/>
                        </a:rPr>
                        <m:t>=</m:t>
                      </m:r>
                      <m:r>
                        <a:rPr lang="en-US" b="1" i="1" smtClean="0">
                          <a:solidFill>
                            <a:srgbClr val="FF0000"/>
                          </a:solidFill>
                          <a:latin typeface="Cambria Math" panose="02040503050406030204" pitchFamily="18" charset="0"/>
                        </a:rPr>
                        <m:t>𝟎</m:t>
                      </m:r>
                      <m:r>
                        <a:rPr lang="en-US" b="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𝟎𝟏𝟎𝟓</m:t>
                      </m:r>
                      <m:r>
                        <a:rPr lang="en-US" b="1">
                          <a:solidFill>
                            <a:srgbClr val="FF0000"/>
                          </a:solidFill>
                          <a:latin typeface="Cambria Math" panose="02040503050406030204" pitchFamily="18" charset="0"/>
                        </a:rPr>
                        <m:t> </m:t>
                      </m:r>
                      <m:r>
                        <a:rPr lang="en-US" b="1">
                          <a:latin typeface="Cambria Math" panose="02040503050406030204" pitchFamily="18" charset="0"/>
                        </a:rPr>
                        <m:t>×</m:t>
                      </m:r>
                      <m:r>
                        <a:rPr lang="en-US" b="1" i="1">
                          <a:latin typeface="Cambria Math" panose="02040503050406030204" pitchFamily="18" charset="0"/>
                        </a:rPr>
                        <m:t>𝐒𝐖</m:t>
                      </m:r>
                      <m:r>
                        <a:rPr lang="en-US" b="1">
                          <a:latin typeface="Cambria Math" panose="02040503050406030204" pitchFamily="18" charset="0"/>
                        </a:rPr>
                        <m:t>×(</m:t>
                      </m:r>
                      <m:r>
                        <a:rPr lang="en-US" b="1" i="1">
                          <a:latin typeface="Cambria Math" panose="02040503050406030204" pitchFamily="18" charset="0"/>
                        </a:rPr>
                        <m:t>𝐓𝟐𝐦</m:t>
                      </m:r>
                      <m:r>
                        <a:rPr lang="en-US" b="1">
                          <a:latin typeface="Cambria Math" panose="02040503050406030204" pitchFamily="18" charset="0"/>
                        </a:rPr>
                        <m:t>+ </m:t>
                      </m:r>
                      <m:r>
                        <a:rPr lang="en-US" b="1" i="1">
                          <a:latin typeface="Cambria Math" panose="02040503050406030204" pitchFamily="18" charset="0"/>
                        </a:rPr>
                        <m:t>𝟏𝟕</m:t>
                      </m:r>
                      <m:r>
                        <a:rPr lang="en-US" b="1">
                          <a:latin typeface="Cambria Math" panose="02040503050406030204" pitchFamily="18" charset="0"/>
                        </a:rPr>
                        <m:t>.</m:t>
                      </m:r>
                      <m:r>
                        <a:rPr lang="en-US" b="1" i="1">
                          <a:latin typeface="Cambria Math" panose="02040503050406030204" pitchFamily="18" charset="0"/>
                        </a:rPr>
                        <m:t>𝟖</m:t>
                      </m:r>
                      <m:r>
                        <a:rPr lang="en-US" b="1">
                          <a:latin typeface="Cambria Math" panose="02040503050406030204" pitchFamily="18" charset="0"/>
                        </a:rPr>
                        <m:t>) </m:t>
                      </m:r>
                    </m:oMath>
                  </a14:m>
                  <a:r>
                    <a:rPr lang="en-US" dirty="0"/>
                    <a:t>              </a:t>
                  </a:r>
                  <a:endParaRPr lang="en-US" b="1" dirty="0"/>
                </a:p>
              </p:txBody>
            </p:sp>
          </mc:Choice>
          <mc:Fallback>
            <p:sp>
              <p:nvSpPr>
                <p:cNvPr id="7" name="Rectangle 6"/>
                <p:cNvSpPr>
                  <a:spLocks noRot="1" noChangeAspect="1" noMove="1" noResize="1" noEditPoints="1" noAdjustHandles="1" noChangeArrowheads="1" noChangeShapeType="1" noTextEdit="1"/>
                </p:cNvSpPr>
                <p:nvPr/>
              </p:nvSpPr>
              <p:spPr>
                <a:xfrm>
                  <a:off x="3810000" y="4954438"/>
                  <a:ext cx="4572000" cy="369332"/>
                </a:xfrm>
                <a:prstGeom prst="rect">
                  <a:avLst/>
                </a:prstGeom>
                <a:blipFill>
                  <a:blip r:embed="rId4" cstate="print"/>
                  <a:stretch>
                    <a:fillRect b="-11475"/>
                  </a:stretch>
                </a:blipFill>
              </p:spPr>
              <p:txBody>
                <a:bodyPr/>
                <a:lstStyle/>
                <a:p>
                  <a:r>
                    <a:rPr lang="en-US">
                      <a:noFill/>
                    </a:rPr>
                    <a:t> </a:t>
                  </a:r>
                </a:p>
              </p:txBody>
            </p:sp>
          </mc:Fallback>
        </mc:AlternateContent>
        <p:sp>
          <p:nvSpPr>
            <p:cNvPr id="9" name="TextBox 8"/>
            <p:cNvSpPr txBox="1"/>
            <p:nvPr/>
          </p:nvSpPr>
          <p:spPr>
            <a:xfrm>
              <a:off x="3810000" y="3671435"/>
              <a:ext cx="2590800" cy="276999"/>
            </a:xfrm>
            <a:prstGeom prst="rect">
              <a:avLst/>
            </a:prstGeom>
            <a:noFill/>
          </p:spPr>
          <p:txBody>
            <a:bodyPr wrap="square" rtlCol="0">
              <a:spAutoFit/>
            </a:bodyPr>
            <a:lstStyle/>
            <a:p>
              <a:r>
                <a:rPr lang="en-US" sz="1200" i="1" dirty="0" smtClean="0"/>
                <a:t>Default </a:t>
              </a:r>
              <a:r>
                <a:rPr lang="en-US" sz="1200" i="1" dirty="0" smtClean="0"/>
                <a:t>HS </a:t>
              </a:r>
              <a:r>
                <a:rPr lang="en-US" sz="1200" i="1" dirty="0" smtClean="0"/>
                <a:t>equation:</a:t>
              </a:r>
              <a:endParaRPr lang="en-US" sz="1200" i="1" dirty="0"/>
            </a:p>
          </p:txBody>
        </p:sp>
        <p:sp>
          <p:nvSpPr>
            <p:cNvPr id="12" name="TextBox 11"/>
            <p:cNvSpPr txBox="1"/>
            <p:nvPr/>
          </p:nvSpPr>
          <p:spPr>
            <a:xfrm>
              <a:off x="3810000" y="4676001"/>
              <a:ext cx="2590800" cy="276999"/>
            </a:xfrm>
            <a:prstGeom prst="rect">
              <a:avLst/>
            </a:prstGeom>
            <a:noFill/>
          </p:spPr>
          <p:txBody>
            <a:bodyPr wrap="square" rtlCol="0">
              <a:spAutoFit/>
            </a:bodyPr>
            <a:lstStyle/>
            <a:p>
              <a:r>
                <a:rPr lang="en-US" sz="1200" i="1" dirty="0" smtClean="0"/>
                <a:t>Calibrated HS equation:</a:t>
              </a:r>
              <a:endParaRPr lang="en-US" sz="1200" i="1" dirty="0"/>
            </a:p>
          </p:txBody>
        </p:sp>
        <p:sp>
          <p:nvSpPr>
            <p:cNvPr id="6" name="Rectangle 5"/>
            <p:cNvSpPr/>
            <p:nvPr/>
          </p:nvSpPr>
          <p:spPr>
            <a:xfrm>
              <a:off x="3745600" y="3505200"/>
              <a:ext cx="4572000" cy="2209800"/>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75404" y="2602558"/>
            <a:ext cx="1928584" cy="542558"/>
            <a:chOff x="1346795" y="3845069"/>
            <a:chExt cx="1832402" cy="542558"/>
          </a:xfrm>
        </p:grpSpPr>
        <p:sp>
          <p:nvSpPr>
            <p:cNvPr id="14" name="TextBox 13"/>
            <p:cNvSpPr txBox="1"/>
            <p:nvPr/>
          </p:nvSpPr>
          <p:spPr>
            <a:xfrm>
              <a:off x="1346795" y="3925962"/>
              <a:ext cx="1832402" cy="461665"/>
            </a:xfrm>
            <a:prstGeom prst="rect">
              <a:avLst/>
            </a:prstGeom>
            <a:noFill/>
          </p:spPr>
          <p:txBody>
            <a:bodyPr wrap="square" rtlCol="0">
              <a:spAutoFit/>
            </a:bodyPr>
            <a:lstStyle/>
            <a:p>
              <a:pPr algn="ctr"/>
              <a:r>
                <a:rPr lang="en-US" sz="1200" dirty="0" smtClean="0"/>
                <a:t>Regional </a:t>
              </a:r>
              <a:r>
                <a:rPr lang="en-US" sz="1200" dirty="0"/>
                <a:t>C</a:t>
              </a:r>
              <a:r>
                <a:rPr lang="en-US" sz="1200" dirty="0" smtClean="0"/>
                <a:t>limate Model RegCM4 </a:t>
              </a:r>
              <a:endParaRPr lang="en-US" sz="1200" dirty="0"/>
            </a:p>
          </p:txBody>
        </p:sp>
        <p:sp>
          <p:nvSpPr>
            <p:cNvPr id="15" name="Rectangle 14"/>
            <p:cNvSpPr/>
            <p:nvPr/>
          </p:nvSpPr>
          <p:spPr>
            <a:xfrm>
              <a:off x="1346795" y="3845069"/>
              <a:ext cx="1766109" cy="533400"/>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175403" y="3326013"/>
            <a:ext cx="1858812" cy="736941"/>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25147" y="3373871"/>
            <a:ext cx="1959324" cy="646331"/>
          </a:xfrm>
          <a:prstGeom prst="rect">
            <a:avLst/>
          </a:prstGeom>
          <a:noFill/>
        </p:spPr>
        <p:txBody>
          <a:bodyPr wrap="square" rtlCol="0">
            <a:spAutoFit/>
          </a:bodyPr>
          <a:lstStyle/>
          <a:p>
            <a:pPr algn="ctr"/>
            <a:r>
              <a:rPr lang="en-US" sz="1200" dirty="0" smtClean="0"/>
              <a:t>high resolution ERA5-land reanalysis dataset</a:t>
            </a:r>
          </a:p>
          <a:p>
            <a:pPr algn="ctr"/>
            <a:r>
              <a:rPr lang="en-US" sz="1200" dirty="0" smtClean="0"/>
              <a:t>0.1 degrees (ERA5)</a:t>
            </a:r>
            <a:endParaRPr lang="en-US" sz="1200" dirty="0"/>
          </a:p>
        </p:txBody>
      </p:sp>
      <p:sp>
        <p:nvSpPr>
          <p:cNvPr id="22" name="Right Arrow 21"/>
          <p:cNvSpPr/>
          <p:nvPr/>
        </p:nvSpPr>
        <p:spPr>
          <a:xfrm>
            <a:off x="2194994" y="3195316"/>
            <a:ext cx="685800" cy="90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115885" y="2966920"/>
            <a:ext cx="914400" cy="461665"/>
          </a:xfrm>
          <a:prstGeom prst="rect">
            <a:avLst/>
          </a:prstGeom>
          <a:noFill/>
        </p:spPr>
        <p:txBody>
          <a:bodyPr wrap="square" rtlCol="0">
            <a:spAutoFit/>
          </a:bodyPr>
          <a:lstStyle/>
          <a:p>
            <a:r>
              <a:rPr lang="en-US" sz="1200" dirty="0" smtClean="0"/>
              <a:t>calibration</a:t>
            </a:r>
          </a:p>
          <a:p>
            <a:endParaRPr lang="en-US" sz="1200" dirty="0"/>
          </a:p>
        </p:txBody>
      </p:sp>
      <mc:AlternateContent xmlns:mc="http://schemas.openxmlformats.org/markup-compatibility/2006">
        <mc:Choice xmlns="" xmlns:a14="http://schemas.microsoft.com/office/drawing/2010/main" Requires="a14">
          <p:sp>
            <p:nvSpPr>
              <p:cNvPr id="24" name="TextBox 23"/>
              <p:cNvSpPr txBox="1"/>
              <p:nvPr/>
            </p:nvSpPr>
            <p:spPr>
              <a:xfrm>
                <a:off x="101876" y="4903994"/>
                <a:ext cx="8640792" cy="1384995"/>
              </a:xfrm>
              <a:prstGeom prst="rect">
                <a:avLst/>
              </a:prstGeom>
              <a:noFill/>
            </p:spPr>
            <p:txBody>
              <a:bodyPr wrap="square" rtlCol="0">
                <a:spAutoFit/>
              </a:bodyPr>
              <a:lstStyle/>
              <a:p>
                <a:pPr algn="just"/>
                <a:r>
                  <a:rPr lang="en-US" sz="1400" dirty="0" smtClean="0"/>
                  <a:t>But first before </a:t>
                </a:r>
                <a:r>
                  <a:rPr lang="en-US" sz="1400" dirty="0"/>
                  <a:t>assessing the performance of the RegCM4 (in simulating the PET), it is important to </a:t>
                </a:r>
                <a:r>
                  <a:rPr lang="en-US" sz="1400" b="1" dirty="0"/>
                  <a:t>quantify the RegCM4 model bias concerning the simulated SW and T2m </a:t>
                </a:r>
                <a:r>
                  <a:rPr lang="en-US" sz="1400" dirty="0"/>
                  <a:t>(as inputs of the HS equation</a:t>
                </a:r>
                <a:r>
                  <a:rPr lang="en-US" sz="1400" dirty="0" smtClean="0"/>
                  <a:t>) in respect with ERA5land (0.1</a:t>
                </a:r>
                <a:r>
                  <a:rPr lang="en-US" sz="1400" dirty="0">
                    <a:ea typeface="Cambria Math" panose="02040503050406030204" pitchFamily="18" charset="0"/>
                  </a:rPr>
                  <a:t> </a:t>
                </a:r>
                <a14:m>
                  <m:oMath xmlns:m="http://schemas.openxmlformats.org/officeDocument/2006/math">
                    <m:r>
                      <a:rPr lang="en-US" sz="1400" i="1">
                        <a:latin typeface="Cambria Math" panose="02040503050406030204" pitchFamily="18" charset="0"/>
                        <a:ea typeface="Cambria Math" panose="02040503050406030204" pitchFamily="18" charset="0"/>
                      </a:rPr>
                      <m:t>° </m:t>
                    </m:r>
                  </m:oMath>
                </a14:m>
                <a:r>
                  <a:rPr lang="en-US" sz="1400" dirty="0" smtClean="0"/>
                  <a:t>resolution) and ERA5 (0.25</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 </m:t>
                    </m:r>
                  </m:oMath>
                </a14:m>
                <a:r>
                  <a:rPr lang="en-US" sz="1400" dirty="0" smtClean="0"/>
                  <a:t>resolution) dataset.</a:t>
                </a:r>
              </a:p>
              <a:p>
                <a:pPr algn="just"/>
                <a:endParaRPr lang="en-US" sz="1400" dirty="0" smtClean="0"/>
              </a:p>
              <a:p>
                <a:pPr algn="just"/>
                <a:r>
                  <a:rPr lang="en-US" sz="1400" dirty="0" smtClean="0"/>
                  <a:t>In the results, it </a:t>
                </a:r>
                <a:r>
                  <a:rPr lang="en-US" sz="1400" dirty="0"/>
                  <a:t>can be </a:t>
                </a:r>
                <a:r>
                  <a:rPr lang="en-US" sz="1400" dirty="0" smtClean="0"/>
                  <a:t>showed </a:t>
                </a:r>
                <a:r>
                  <a:rPr lang="en-US" sz="1400" dirty="0"/>
                  <a:t>that the PET spatial pattern is more consistent with the SW than T2m. Therefore, </a:t>
                </a:r>
                <a:r>
                  <a:rPr lang="en-US" sz="1400" b="1" dirty="0"/>
                  <a:t>calibrating the SW coefficient is more effective than </a:t>
                </a:r>
                <a:r>
                  <a:rPr lang="en-US" sz="1400" b="1" dirty="0" smtClean="0"/>
                  <a:t>T2m.</a:t>
                </a:r>
                <a:endParaRPr lang="en-US" sz="1400" b="1" dirty="0"/>
              </a:p>
            </p:txBody>
          </p:sp>
        </mc:Choice>
        <mc:Fallback>
          <p:sp>
            <p:nvSpPr>
              <p:cNvPr id="24" name="TextBox 23"/>
              <p:cNvSpPr txBox="1">
                <a:spLocks noRot="1" noChangeAspect="1" noMove="1" noResize="1" noEditPoints="1" noAdjustHandles="1" noChangeArrowheads="1" noChangeShapeType="1" noTextEdit="1"/>
              </p:cNvSpPr>
              <p:nvPr/>
            </p:nvSpPr>
            <p:spPr>
              <a:xfrm>
                <a:off x="101876" y="4903994"/>
                <a:ext cx="8640792" cy="1384995"/>
              </a:xfrm>
              <a:prstGeom prst="rect">
                <a:avLst/>
              </a:prstGeom>
              <a:blipFill>
                <a:blip r:embed="rId5" cstate="print"/>
                <a:stretch>
                  <a:fillRect l="-212" t="-439" r="-212" b="-3509"/>
                </a:stretch>
              </a:blipFill>
            </p:spPr>
            <p:txBody>
              <a:bodyPr/>
              <a:lstStyle/>
              <a:p>
                <a:r>
                  <a:rPr lang="en-US">
                    <a:noFill/>
                  </a:rPr>
                  <a:t> </a:t>
                </a:r>
              </a:p>
            </p:txBody>
          </p:sp>
        </mc:Fallback>
      </mc:AlternateContent>
    </p:spTree>
    <p:extLst>
      <p:ext uri="{BB962C8B-B14F-4D97-AF65-F5344CB8AC3E}">
        <p14:creationId xmlns="" xmlns:p14="http://schemas.microsoft.com/office/powerpoint/2010/main" val="3072861192"/>
      </p:ext>
    </p:extLst>
  </p:cSld>
  <p:clrMapOvr>
    <a:masterClrMapping/>
  </p:clrMapOvr>
  <p:transition spd="slow">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
          </a:xfrm>
          <a:prstGeom prst="rect">
            <a:avLst/>
          </a:prstGeom>
          <a:gradFill>
            <a:gsLst>
              <a:gs pos="8000">
                <a:schemeClr val="accent1">
                  <a:tint val="66000"/>
                  <a:satMod val="160000"/>
                </a:schemeClr>
              </a:gs>
              <a:gs pos="70000">
                <a:schemeClr val="accent1">
                  <a:tint val="44500"/>
                  <a:satMod val="160000"/>
                </a:schemeClr>
              </a:gs>
              <a:gs pos="99000">
                <a:srgbClr val="C6A4C4"/>
              </a:gs>
              <a:gs pos="100000">
                <a:schemeClr val="accent1">
                  <a:tint val="23500"/>
                  <a:satMod val="1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404" y="174"/>
            <a:ext cx="6225396" cy="584775"/>
          </a:xfrm>
          <a:prstGeom prst="rect">
            <a:avLst/>
          </a:prstGeom>
          <a:noFill/>
        </p:spPr>
        <p:txBody>
          <a:bodyPr wrap="square" rtlCol="0">
            <a:spAutoFit/>
          </a:bodyPr>
          <a:lstStyle/>
          <a:p>
            <a:r>
              <a:rPr lang="en-US" sz="3200" dirty="0" smtClean="0">
                <a:solidFill>
                  <a:schemeClr val="bg1"/>
                </a:solidFill>
              </a:rPr>
              <a:t>Data and Methods</a:t>
            </a:r>
            <a:endParaRPr lang="en-US" sz="3200" dirty="0">
              <a:solidFill>
                <a:schemeClr val="bg1"/>
              </a:solidFill>
            </a:endParaRPr>
          </a:p>
        </p:txBody>
      </p:sp>
      <p:sp>
        <p:nvSpPr>
          <p:cNvPr id="8" name="TextBox 7"/>
          <p:cNvSpPr txBox="1"/>
          <p:nvPr/>
        </p:nvSpPr>
        <p:spPr>
          <a:xfrm>
            <a:off x="83246" y="675552"/>
            <a:ext cx="8739996" cy="861774"/>
          </a:xfrm>
          <a:prstGeom prst="rect">
            <a:avLst/>
          </a:prstGeom>
          <a:noFill/>
        </p:spPr>
        <p:txBody>
          <a:bodyPr wrap="square" rtlCol="0">
            <a:spAutoFit/>
          </a:bodyPr>
          <a:lstStyle/>
          <a:p>
            <a:pPr algn="just"/>
            <a:r>
              <a:rPr lang="en-US" sz="1600" b="1" dirty="0" smtClean="0"/>
              <a:t>3) </a:t>
            </a:r>
            <a:r>
              <a:rPr lang="en-US" sz="1600" b="1" dirty="0"/>
              <a:t>Validate the calibrated HS equation (versus the original version) by examining the climatological annual cycle of the simulated PET with respect to ERA5 at specific locations in Egypt. </a:t>
            </a:r>
          </a:p>
          <a:p>
            <a:pPr algn="just"/>
            <a:endParaRPr lang="en-US" dirty="0"/>
          </a:p>
        </p:txBody>
      </p:sp>
      <p:pic>
        <p:nvPicPr>
          <p:cNvPr id="2" name="Picture 1"/>
          <p:cNvPicPr>
            <a:picLocks noChangeAspect="1"/>
          </p:cNvPicPr>
          <p:nvPr/>
        </p:nvPicPr>
        <p:blipFill>
          <a:blip r:embed="rId2" cstate="print"/>
          <a:stretch>
            <a:fillRect/>
          </a:stretch>
        </p:blipFill>
        <p:spPr>
          <a:xfrm>
            <a:off x="117924" y="1460576"/>
            <a:ext cx="5482558" cy="2767708"/>
          </a:xfrm>
          <a:prstGeom prst="rect">
            <a:avLst/>
          </a:prstGeom>
        </p:spPr>
      </p:pic>
      <p:sp>
        <p:nvSpPr>
          <p:cNvPr id="35" name="Rectangle 34"/>
          <p:cNvSpPr/>
          <p:nvPr/>
        </p:nvSpPr>
        <p:spPr>
          <a:xfrm>
            <a:off x="5716269" y="1371600"/>
            <a:ext cx="3276600" cy="5170646"/>
          </a:xfrm>
          <a:prstGeom prst="rect">
            <a:avLst/>
          </a:prstGeom>
        </p:spPr>
        <p:txBody>
          <a:bodyPr wrap="square">
            <a:spAutoFit/>
          </a:bodyPr>
          <a:lstStyle/>
          <a:p>
            <a:pPr lvl="0" algn="just"/>
            <a:r>
              <a:rPr lang="en-US" sz="1400" dirty="0" smtClean="0"/>
              <a:t>Station observation is a major source to monitor the PET changes both spatially and temporary. However, availability of long-term record wasn’t feasible to evaluate the RegCM4 performance (before and after calibrating the HS equation) in this study</a:t>
            </a:r>
            <a:r>
              <a:rPr lang="en-US" dirty="0" smtClean="0"/>
              <a:t>. </a:t>
            </a:r>
          </a:p>
          <a:p>
            <a:pPr lvl="0" algn="just"/>
            <a:endParaRPr lang="en-US" sz="1400" dirty="0">
              <a:solidFill>
                <a:prstClr val="black"/>
              </a:solidFill>
            </a:endParaRPr>
          </a:p>
          <a:p>
            <a:pPr lvl="0" algn="just"/>
            <a:r>
              <a:rPr lang="en-US" sz="1400" dirty="0" smtClean="0">
                <a:solidFill>
                  <a:prstClr val="black"/>
                </a:solidFill>
              </a:rPr>
              <a:t>Recently</a:t>
            </a:r>
            <a:r>
              <a:rPr lang="en-US" sz="1400" dirty="0">
                <a:solidFill>
                  <a:prstClr val="black"/>
                </a:solidFill>
              </a:rPr>
              <a:t>, a new high-resolution global gridded PET (</a:t>
            </a:r>
            <a:r>
              <a:rPr lang="en-US" sz="1400" dirty="0" err="1">
                <a:solidFill>
                  <a:prstClr val="black"/>
                </a:solidFill>
              </a:rPr>
              <a:t>hPET</a:t>
            </a:r>
            <a:r>
              <a:rPr lang="en-US" sz="1400" dirty="0">
                <a:solidFill>
                  <a:prstClr val="black"/>
                </a:solidFill>
              </a:rPr>
              <a:t>) product was developed. This product uses the hourly meteorological variables provided </a:t>
            </a:r>
            <a:r>
              <a:rPr lang="en-US" sz="1400" b="1" dirty="0">
                <a:solidFill>
                  <a:prstClr val="black"/>
                </a:solidFill>
              </a:rPr>
              <a:t>by the offline land model of the ERA5 reanalysis product</a:t>
            </a:r>
            <a:r>
              <a:rPr lang="en-US" sz="1400" dirty="0">
                <a:solidFill>
                  <a:prstClr val="black"/>
                </a:solidFill>
              </a:rPr>
              <a:t>. Also, it adopts the PM equation to compute the PET and it is integrated over the period 1981-2021 in 0.1 degree grid spacing over the global land area. In the present study, monthly mean PET data was used to evaluate the RegCM4 performance both spatially and for locations in Egypt defined by in the Figure above. </a:t>
            </a:r>
          </a:p>
          <a:p>
            <a:pPr algn="just"/>
            <a:endParaRPr lang="en-US" dirty="0"/>
          </a:p>
        </p:txBody>
      </p:sp>
      <p:grpSp>
        <p:nvGrpSpPr>
          <p:cNvPr id="42" name="Group 41"/>
          <p:cNvGrpSpPr/>
          <p:nvPr/>
        </p:nvGrpSpPr>
        <p:grpSpPr>
          <a:xfrm>
            <a:off x="117924" y="5008745"/>
            <a:ext cx="5105400" cy="1219200"/>
            <a:chOff x="168487" y="4691975"/>
            <a:chExt cx="5105400" cy="1219200"/>
          </a:xfrm>
        </p:grpSpPr>
        <p:grpSp>
          <p:nvGrpSpPr>
            <p:cNvPr id="25" name="Group 24"/>
            <p:cNvGrpSpPr/>
            <p:nvPr/>
          </p:nvGrpSpPr>
          <p:grpSpPr>
            <a:xfrm>
              <a:off x="1115356" y="4768175"/>
              <a:ext cx="1784804" cy="542558"/>
              <a:chOff x="1346795" y="3845069"/>
              <a:chExt cx="1832402" cy="542558"/>
            </a:xfrm>
          </p:grpSpPr>
          <p:sp>
            <p:nvSpPr>
              <p:cNvPr id="26" name="TextBox 25"/>
              <p:cNvSpPr txBox="1"/>
              <p:nvPr/>
            </p:nvSpPr>
            <p:spPr>
              <a:xfrm>
                <a:off x="1346795" y="3925962"/>
                <a:ext cx="1832402" cy="461665"/>
              </a:xfrm>
              <a:prstGeom prst="rect">
                <a:avLst/>
              </a:prstGeom>
              <a:noFill/>
            </p:spPr>
            <p:txBody>
              <a:bodyPr wrap="square" rtlCol="0">
                <a:spAutoFit/>
              </a:bodyPr>
              <a:lstStyle/>
              <a:p>
                <a:pPr algn="ctr"/>
                <a:r>
                  <a:rPr lang="en-US" sz="1200" dirty="0" smtClean="0"/>
                  <a:t>Regional </a:t>
                </a:r>
                <a:r>
                  <a:rPr lang="en-US" sz="1200" dirty="0"/>
                  <a:t>C</a:t>
                </a:r>
                <a:r>
                  <a:rPr lang="en-US" sz="1200" dirty="0" smtClean="0"/>
                  <a:t>limate Model RegCM4 </a:t>
                </a:r>
                <a:endParaRPr lang="en-US" sz="1200" dirty="0"/>
              </a:p>
            </p:txBody>
          </p:sp>
          <p:sp>
            <p:nvSpPr>
              <p:cNvPr id="27" name="Rectangle 26"/>
              <p:cNvSpPr/>
              <p:nvPr/>
            </p:nvSpPr>
            <p:spPr>
              <a:xfrm>
                <a:off x="1346795" y="3845069"/>
                <a:ext cx="1766109" cy="533400"/>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204535" y="4777891"/>
              <a:ext cx="1764392" cy="533400"/>
              <a:chOff x="7379608" y="3281734"/>
              <a:chExt cx="1928584" cy="533400"/>
            </a:xfrm>
          </p:grpSpPr>
          <p:sp>
            <p:nvSpPr>
              <p:cNvPr id="20" name="Rectangle 19"/>
              <p:cNvSpPr/>
              <p:nvPr/>
            </p:nvSpPr>
            <p:spPr>
              <a:xfrm>
                <a:off x="7710182" y="3281734"/>
                <a:ext cx="1447800" cy="533400"/>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379608" y="3408742"/>
                <a:ext cx="1928584" cy="276999"/>
              </a:xfrm>
              <a:prstGeom prst="rect">
                <a:avLst/>
              </a:prstGeom>
              <a:noFill/>
            </p:spPr>
            <p:txBody>
              <a:bodyPr wrap="square" rtlCol="0">
                <a:spAutoFit/>
              </a:bodyPr>
              <a:lstStyle/>
              <a:p>
                <a:pPr algn="ctr"/>
                <a:r>
                  <a:rPr lang="en-US" sz="1200" dirty="0" smtClean="0"/>
                  <a:t>ERA5</a:t>
                </a:r>
                <a:endParaRPr lang="en-US" sz="1200" dirty="0"/>
              </a:p>
            </p:txBody>
          </p:sp>
        </p:grpSp>
        <p:sp>
          <p:nvSpPr>
            <p:cNvPr id="21" name="TextBox 20"/>
            <p:cNvSpPr txBox="1"/>
            <p:nvPr/>
          </p:nvSpPr>
          <p:spPr>
            <a:xfrm>
              <a:off x="2973361" y="4880986"/>
              <a:ext cx="698621" cy="307777"/>
            </a:xfrm>
            <a:prstGeom prst="rect">
              <a:avLst/>
            </a:prstGeom>
            <a:noFill/>
          </p:spPr>
          <p:txBody>
            <a:bodyPr wrap="square" rtlCol="0">
              <a:spAutoFit/>
            </a:bodyPr>
            <a:lstStyle/>
            <a:p>
              <a:r>
                <a:rPr lang="en-US" sz="1400" dirty="0" smtClean="0">
                  <a:solidFill>
                    <a:schemeClr val="tx2">
                      <a:lumMod val="75000"/>
                    </a:schemeClr>
                  </a:solidFill>
                </a:rPr>
                <a:t>VS</a:t>
              </a:r>
              <a:endParaRPr lang="en-US" sz="1400" dirty="0">
                <a:solidFill>
                  <a:schemeClr val="tx2">
                    <a:lumMod val="75000"/>
                  </a:schemeClr>
                </a:solidFill>
              </a:endParaRPr>
            </a:p>
          </p:txBody>
        </p:sp>
        <p:sp>
          <p:nvSpPr>
            <p:cNvPr id="19" name="Rectangle 18"/>
            <p:cNvSpPr/>
            <p:nvPr/>
          </p:nvSpPr>
          <p:spPr>
            <a:xfrm>
              <a:off x="538699" y="5382468"/>
              <a:ext cx="892959" cy="3730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224721" y="5388692"/>
              <a:ext cx="1026242" cy="3730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722755" y="5382467"/>
              <a:ext cx="892959" cy="37300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68487" y="4691975"/>
              <a:ext cx="51054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533400" y="4343400"/>
            <a:ext cx="4642121" cy="307777"/>
          </a:xfrm>
          <a:prstGeom prst="rect">
            <a:avLst/>
          </a:prstGeom>
          <a:noFill/>
        </p:spPr>
        <p:txBody>
          <a:bodyPr wrap="square" rtlCol="0">
            <a:spAutoFit/>
          </a:bodyPr>
          <a:lstStyle/>
          <a:p>
            <a:r>
              <a:rPr lang="en-US" sz="1400" b="1" dirty="0" smtClean="0"/>
              <a:t>Locations in Egypt for which the PET values were examined</a:t>
            </a:r>
            <a:endParaRPr lang="en-US" sz="1400" b="1" dirty="0"/>
          </a:p>
        </p:txBody>
      </p:sp>
      <p:sp>
        <p:nvSpPr>
          <p:cNvPr id="28" name="TextBox 27"/>
          <p:cNvSpPr txBox="1"/>
          <p:nvPr/>
        </p:nvSpPr>
        <p:spPr>
          <a:xfrm>
            <a:off x="533400" y="5715000"/>
            <a:ext cx="838200" cy="369332"/>
          </a:xfrm>
          <a:prstGeom prst="rect">
            <a:avLst/>
          </a:prstGeom>
          <a:noFill/>
        </p:spPr>
        <p:txBody>
          <a:bodyPr wrap="square" rtlCol="0">
            <a:spAutoFit/>
          </a:bodyPr>
          <a:lstStyle/>
          <a:p>
            <a:pPr algn="ctr"/>
            <a:r>
              <a:rPr lang="en-US" dirty="0" smtClean="0"/>
              <a:t>PET</a:t>
            </a:r>
            <a:r>
              <a:rPr lang="en-US" baseline="-25000" dirty="0" smtClean="0"/>
              <a:t>HS</a:t>
            </a:r>
            <a:endParaRPr lang="en-US" dirty="0"/>
          </a:p>
        </p:txBody>
      </p:sp>
      <p:sp>
        <p:nvSpPr>
          <p:cNvPr id="41" name="TextBox 40"/>
          <p:cNvSpPr txBox="1"/>
          <p:nvPr/>
        </p:nvSpPr>
        <p:spPr>
          <a:xfrm>
            <a:off x="2209800" y="5715000"/>
            <a:ext cx="990600" cy="369332"/>
          </a:xfrm>
          <a:prstGeom prst="rect">
            <a:avLst/>
          </a:prstGeom>
          <a:noFill/>
        </p:spPr>
        <p:txBody>
          <a:bodyPr wrap="square" rtlCol="0">
            <a:spAutoFit/>
          </a:bodyPr>
          <a:lstStyle/>
          <a:p>
            <a:pPr algn="ctr"/>
            <a:r>
              <a:rPr lang="en-US" dirty="0" smtClean="0"/>
              <a:t>PET</a:t>
            </a:r>
            <a:r>
              <a:rPr lang="en-US" baseline="-25000" dirty="0" smtClean="0"/>
              <a:t>HSnew</a:t>
            </a:r>
            <a:endParaRPr lang="en-US" dirty="0"/>
          </a:p>
        </p:txBody>
      </p:sp>
      <p:sp>
        <p:nvSpPr>
          <p:cNvPr id="44" name="TextBox 43"/>
          <p:cNvSpPr txBox="1"/>
          <p:nvPr/>
        </p:nvSpPr>
        <p:spPr>
          <a:xfrm>
            <a:off x="3657600" y="5715000"/>
            <a:ext cx="990600" cy="369332"/>
          </a:xfrm>
          <a:prstGeom prst="rect">
            <a:avLst/>
          </a:prstGeom>
          <a:noFill/>
        </p:spPr>
        <p:txBody>
          <a:bodyPr wrap="square" rtlCol="0">
            <a:spAutoFit/>
          </a:bodyPr>
          <a:lstStyle/>
          <a:p>
            <a:pPr algn="ctr"/>
            <a:r>
              <a:rPr lang="en-US" dirty="0" smtClean="0"/>
              <a:t>PET</a:t>
            </a:r>
            <a:r>
              <a:rPr lang="en-US" baseline="-25000" dirty="0" smtClean="0"/>
              <a:t>ERA5</a:t>
            </a:r>
            <a:endParaRPr lang="en-US" dirty="0"/>
          </a:p>
        </p:txBody>
      </p:sp>
    </p:spTree>
    <p:extLst>
      <p:ext uri="{BB962C8B-B14F-4D97-AF65-F5344CB8AC3E}">
        <p14:creationId xmlns="" xmlns:p14="http://schemas.microsoft.com/office/powerpoint/2010/main" val="3903412659"/>
      </p:ext>
    </p:extLst>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
          </a:xfrm>
          <a:prstGeom prst="rect">
            <a:avLst/>
          </a:prstGeom>
          <a:gradFill>
            <a:gsLst>
              <a:gs pos="8000">
                <a:schemeClr val="accent1">
                  <a:tint val="66000"/>
                  <a:satMod val="160000"/>
                </a:schemeClr>
              </a:gs>
              <a:gs pos="70000">
                <a:schemeClr val="accent1">
                  <a:tint val="44500"/>
                  <a:satMod val="160000"/>
                </a:schemeClr>
              </a:gs>
              <a:gs pos="99000">
                <a:srgbClr val="C6A4C4"/>
              </a:gs>
              <a:gs pos="100000">
                <a:schemeClr val="accent1">
                  <a:tint val="23500"/>
                  <a:satMod val="1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404" y="174"/>
            <a:ext cx="6225396" cy="584775"/>
          </a:xfrm>
          <a:prstGeom prst="rect">
            <a:avLst/>
          </a:prstGeom>
          <a:noFill/>
        </p:spPr>
        <p:txBody>
          <a:bodyPr wrap="square" rtlCol="0">
            <a:spAutoFit/>
          </a:bodyPr>
          <a:lstStyle/>
          <a:p>
            <a:r>
              <a:rPr lang="en-US" sz="3200" dirty="0" smtClean="0">
                <a:solidFill>
                  <a:schemeClr val="bg1"/>
                </a:solidFill>
              </a:rPr>
              <a:t>Results</a:t>
            </a:r>
            <a:endParaRPr lang="en-US" sz="3200" dirty="0">
              <a:solidFill>
                <a:schemeClr val="bg1"/>
              </a:solidFill>
            </a:endParaRPr>
          </a:p>
        </p:txBody>
      </p:sp>
      <p:sp>
        <p:nvSpPr>
          <p:cNvPr id="2" name="TextBox 1"/>
          <p:cNvSpPr txBox="1"/>
          <p:nvPr/>
        </p:nvSpPr>
        <p:spPr>
          <a:xfrm>
            <a:off x="-48823" y="5592373"/>
            <a:ext cx="6260980" cy="1107996"/>
          </a:xfrm>
          <a:prstGeom prst="rect">
            <a:avLst/>
          </a:prstGeom>
          <a:noFill/>
        </p:spPr>
        <p:txBody>
          <a:bodyPr wrap="square" rtlCol="0">
            <a:spAutoFit/>
          </a:bodyPr>
          <a:lstStyle/>
          <a:p>
            <a:pPr algn="just"/>
            <a:r>
              <a:rPr lang="en-US" sz="1100" b="1" dirty="0"/>
              <a:t>Figure </a:t>
            </a:r>
            <a:r>
              <a:rPr lang="en-US" sz="1100" b="1" dirty="0" smtClean="0"/>
              <a:t>S1. </a:t>
            </a:r>
            <a:r>
              <a:rPr lang="en-US" sz="1100" b="1" dirty="0"/>
              <a:t>The figure shows the global incident solar radiation over the period 1981–2017 (SW; in W m</a:t>
            </a:r>
            <a:r>
              <a:rPr lang="en-US" sz="1100" b="1" baseline="30000" dirty="0"/>
              <a:t>−2</a:t>
            </a:r>
            <a:r>
              <a:rPr lang="en-US" sz="1100" b="1" dirty="0"/>
              <a:t>; hereafter RegCM4) for: MAM season in the first row (a-f); JJA in the second (g-l); SON in the third (m-r), DJF in the fourth (s-x). For each row, RegCM4 is on the left, followed by ERA5. ERA5land is in the third from left, RegCM4 minus ERA5, RegCM4 minus ERA5land and the difference between ERA5 and ERA5land. Significant difference/bias is indicated in black dots using student t-test with alpha equals to 5%. Please note that RegCM4 model was driven by </a:t>
            </a:r>
            <a:r>
              <a:rPr lang="en-US" sz="1100" b="1" dirty="0" smtClean="0"/>
              <a:t>EIN15.</a:t>
            </a:r>
            <a:endParaRPr lang="en-US" sz="1100" b="1" dirty="0"/>
          </a:p>
        </p:txBody>
      </p:sp>
      <p:sp>
        <p:nvSpPr>
          <p:cNvPr id="3" name="TextBox 2"/>
          <p:cNvSpPr txBox="1"/>
          <p:nvPr/>
        </p:nvSpPr>
        <p:spPr>
          <a:xfrm>
            <a:off x="6180672" y="1696147"/>
            <a:ext cx="2907203" cy="3877985"/>
          </a:xfrm>
          <a:prstGeom prst="rect">
            <a:avLst/>
          </a:prstGeom>
          <a:solidFill>
            <a:schemeClr val="accent1">
              <a:lumMod val="20000"/>
              <a:lumOff val="80000"/>
            </a:schemeClr>
          </a:solidFill>
          <a:ln w="19050">
            <a:solidFill>
              <a:schemeClr val="tx2">
                <a:lumMod val="60000"/>
                <a:lumOff val="40000"/>
              </a:schemeClr>
            </a:solidFill>
          </a:ln>
        </p:spPr>
        <p:txBody>
          <a:bodyPr wrap="square" rtlCol="0">
            <a:spAutoFit/>
          </a:bodyPr>
          <a:lstStyle/>
          <a:p>
            <a:pPr algn="just"/>
            <a:r>
              <a:rPr lang="en-US" sz="1200" dirty="0" smtClean="0"/>
              <a:t>From Figure S1  it </a:t>
            </a:r>
            <a:r>
              <a:rPr lang="en-US" sz="1200" dirty="0"/>
              <a:t>can be noticed that the RegCM4 is able to reproduce the spatial pattern of the SW with respect to ERA5 and ERA5land in all </a:t>
            </a:r>
            <a:r>
              <a:rPr lang="en-US" sz="1200" dirty="0" smtClean="0"/>
              <a:t>seasons. </a:t>
            </a:r>
          </a:p>
          <a:p>
            <a:pPr algn="just"/>
            <a:endParaRPr lang="en-US" sz="1200" dirty="0"/>
          </a:p>
          <a:p>
            <a:pPr algn="just"/>
            <a:r>
              <a:rPr lang="en-US" sz="1200" dirty="0" smtClean="0"/>
              <a:t>Also</a:t>
            </a:r>
            <a:r>
              <a:rPr lang="en-US" sz="1200" dirty="0"/>
              <a:t>, the RegCM4 overestimates the SW in the MAM season by 10-30 W </a:t>
            </a:r>
            <a:r>
              <a:rPr lang="en-US" sz="1200" dirty="0" smtClean="0"/>
              <a:t>m</a:t>
            </a:r>
            <a:r>
              <a:rPr lang="en-US" sz="1200" baseline="30000" dirty="0" smtClean="0"/>
              <a:t>-2</a:t>
            </a:r>
            <a:r>
              <a:rPr lang="en-US" sz="1200" dirty="0" smtClean="0"/>
              <a:t>. </a:t>
            </a:r>
            <a:r>
              <a:rPr lang="en-US" sz="1200" dirty="0"/>
              <a:t>In the JJA and SON, the RegCM4 bias ranges from 20 to 40 W </a:t>
            </a:r>
            <a:r>
              <a:rPr lang="en-US" sz="1200" dirty="0" smtClean="0"/>
              <a:t>m</a:t>
            </a:r>
            <a:r>
              <a:rPr lang="en-US" sz="1200" baseline="30000" dirty="0" smtClean="0"/>
              <a:t>-2</a:t>
            </a:r>
            <a:r>
              <a:rPr lang="en-US" sz="1200" dirty="0" smtClean="0"/>
              <a:t>. Lastly </a:t>
            </a:r>
            <a:r>
              <a:rPr lang="en-US" sz="1200" dirty="0"/>
              <a:t>in the DJF; the RegCM4 bias becomes 10-20 W m</a:t>
            </a:r>
            <a:r>
              <a:rPr lang="en-US" sz="1200" baseline="30000" dirty="0"/>
              <a:t>-2</a:t>
            </a:r>
            <a:r>
              <a:rPr lang="en-US" sz="1200" dirty="0"/>
              <a:t> with respect to both </a:t>
            </a:r>
            <a:r>
              <a:rPr lang="en-US" sz="1200" dirty="0" smtClean="0"/>
              <a:t>products. </a:t>
            </a:r>
          </a:p>
          <a:p>
            <a:pPr algn="just"/>
            <a:endParaRPr lang="en-US" sz="1200" dirty="0"/>
          </a:p>
          <a:p>
            <a:pPr algn="just"/>
            <a:r>
              <a:rPr lang="en-US" sz="1200" b="1" dirty="0" smtClean="0">
                <a:solidFill>
                  <a:schemeClr val="tx2">
                    <a:lumMod val="75000"/>
                  </a:schemeClr>
                </a:solidFill>
              </a:rPr>
              <a:t>Further</a:t>
            </a:r>
            <a:r>
              <a:rPr lang="en-US" sz="1200" b="1" dirty="0">
                <a:solidFill>
                  <a:schemeClr val="tx2">
                    <a:lumMod val="75000"/>
                  </a:schemeClr>
                </a:solidFill>
              </a:rPr>
              <a:t>, there is no noted difference between ERA5 and </a:t>
            </a:r>
            <a:r>
              <a:rPr lang="en-US" sz="1200" b="1" dirty="0" smtClean="0">
                <a:solidFill>
                  <a:schemeClr val="tx2">
                    <a:lumMod val="75000"/>
                  </a:schemeClr>
                </a:solidFill>
              </a:rPr>
              <a:t>ERA5land </a:t>
            </a:r>
            <a:r>
              <a:rPr lang="en-US" sz="1200" b="1" dirty="0">
                <a:solidFill>
                  <a:schemeClr val="tx2">
                    <a:lumMod val="75000"/>
                  </a:schemeClr>
                </a:solidFill>
              </a:rPr>
              <a:t>in  all </a:t>
            </a:r>
            <a:r>
              <a:rPr lang="en-US" sz="1200" b="1" dirty="0" smtClean="0">
                <a:solidFill>
                  <a:schemeClr val="tx2">
                    <a:lumMod val="75000"/>
                  </a:schemeClr>
                </a:solidFill>
              </a:rPr>
              <a:t>seasons</a:t>
            </a:r>
            <a:r>
              <a:rPr lang="en-US" sz="1200" dirty="0" smtClean="0"/>
              <a:t>. </a:t>
            </a:r>
          </a:p>
          <a:p>
            <a:pPr algn="just"/>
            <a:endParaRPr lang="en-US" sz="1200" dirty="0"/>
          </a:p>
          <a:p>
            <a:pPr algn="just"/>
            <a:r>
              <a:rPr lang="en-US" sz="1200" dirty="0" smtClean="0"/>
              <a:t>It </a:t>
            </a:r>
            <a:r>
              <a:rPr lang="en-US" sz="1200" dirty="0"/>
              <a:t>can be noted that the RegCM4 bias is maximized in the JJA and SON and it is minimized in the DJF.  </a:t>
            </a:r>
            <a:endParaRPr lang="en-US" sz="1200" dirty="0" smtClean="0"/>
          </a:p>
          <a:p>
            <a:pPr algn="just"/>
            <a:endParaRPr lang="en-US" dirty="0"/>
          </a:p>
        </p:txBody>
      </p:sp>
      <p:sp>
        <p:nvSpPr>
          <p:cNvPr id="7" name="TextBox 6"/>
          <p:cNvSpPr txBox="1"/>
          <p:nvPr/>
        </p:nvSpPr>
        <p:spPr>
          <a:xfrm>
            <a:off x="6180673" y="573418"/>
            <a:ext cx="2907203" cy="738664"/>
          </a:xfrm>
          <a:prstGeom prst="rect">
            <a:avLst/>
          </a:prstGeom>
          <a:solidFill>
            <a:schemeClr val="accent1">
              <a:lumMod val="20000"/>
              <a:lumOff val="80000"/>
            </a:schemeClr>
          </a:solidFill>
          <a:ln w="19050">
            <a:solidFill>
              <a:schemeClr val="tx2">
                <a:lumMod val="60000"/>
                <a:lumOff val="40000"/>
              </a:schemeClr>
            </a:solidFill>
          </a:ln>
        </p:spPr>
        <p:txBody>
          <a:bodyPr wrap="square" rtlCol="0">
            <a:spAutoFit/>
          </a:bodyPr>
          <a:lstStyle/>
          <a:p>
            <a:pPr algn="just"/>
            <a:r>
              <a:rPr lang="en-US" sz="1400" b="1" dirty="0" smtClean="0">
                <a:solidFill>
                  <a:schemeClr val="tx2">
                    <a:lumMod val="75000"/>
                  </a:schemeClr>
                </a:solidFill>
              </a:rPr>
              <a:t>Quantify </a:t>
            </a:r>
            <a:r>
              <a:rPr lang="en-US" sz="1400" b="1" dirty="0">
                <a:solidFill>
                  <a:schemeClr val="tx2">
                    <a:lumMod val="75000"/>
                  </a:schemeClr>
                </a:solidFill>
              </a:rPr>
              <a:t>the RegCM4 model bias concerning the simulated </a:t>
            </a:r>
            <a:r>
              <a:rPr lang="en-US" sz="1400" b="1" dirty="0" smtClean="0">
                <a:solidFill>
                  <a:schemeClr val="tx2">
                    <a:lumMod val="75000"/>
                  </a:schemeClr>
                </a:solidFill>
              </a:rPr>
              <a:t>SW </a:t>
            </a:r>
            <a:r>
              <a:rPr lang="en-US" sz="1400" dirty="0" smtClean="0"/>
              <a:t>(</a:t>
            </a:r>
            <a:r>
              <a:rPr lang="en-US" sz="1400" dirty="0"/>
              <a:t>as </a:t>
            </a:r>
            <a:r>
              <a:rPr lang="en-US" sz="1400" dirty="0" smtClean="0"/>
              <a:t>input </a:t>
            </a:r>
            <a:r>
              <a:rPr lang="en-US" sz="1400" dirty="0"/>
              <a:t>of the HS equation)</a:t>
            </a:r>
          </a:p>
        </p:txBody>
      </p:sp>
      <p:pic>
        <p:nvPicPr>
          <p:cNvPr id="1026" name="Picture 2"/>
          <p:cNvPicPr>
            <a:picLocks noChangeAspect="1" noChangeArrowheads="1"/>
          </p:cNvPicPr>
          <p:nvPr/>
        </p:nvPicPr>
        <p:blipFill>
          <a:blip r:embed="rId2" cstate="print">
            <a:lum bright="-10000" contrast="20000"/>
          </a:blip>
          <a:srcRect/>
          <a:stretch>
            <a:fillRect/>
          </a:stretch>
        </p:blipFill>
        <p:spPr bwMode="auto">
          <a:xfrm>
            <a:off x="152400" y="609600"/>
            <a:ext cx="5867400" cy="5029200"/>
          </a:xfrm>
          <a:prstGeom prst="rect">
            <a:avLst/>
          </a:prstGeom>
          <a:noFill/>
          <a:ln w="9525">
            <a:noFill/>
            <a:miter lim="800000"/>
            <a:headEnd/>
            <a:tailEnd/>
          </a:ln>
        </p:spPr>
      </p:pic>
    </p:spTree>
    <p:extLst>
      <p:ext uri="{BB962C8B-B14F-4D97-AF65-F5344CB8AC3E}">
        <p14:creationId xmlns="" xmlns:p14="http://schemas.microsoft.com/office/powerpoint/2010/main" val="2290087669"/>
      </p:ext>
    </p:extLst>
  </p:cSld>
  <p:clrMapOvr>
    <a:masterClrMapping/>
  </p:clrMapOvr>
  <p:transition spd="slow">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
          </a:xfrm>
          <a:prstGeom prst="rect">
            <a:avLst/>
          </a:prstGeom>
          <a:gradFill>
            <a:gsLst>
              <a:gs pos="8000">
                <a:schemeClr val="accent1">
                  <a:tint val="66000"/>
                  <a:satMod val="160000"/>
                </a:schemeClr>
              </a:gs>
              <a:gs pos="70000">
                <a:schemeClr val="accent1">
                  <a:tint val="44500"/>
                  <a:satMod val="160000"/>
                </a:schemeClr>
              </a:gs>
              <a:gs pos="99000">
                <a:srgbClr val="C6A4C4"/>
              </a:gs>
              <a:gs pos="100000">
                <a:schemeClr val="accent1">
                  <a:tint val="23500"/>
                  <a:satMod val="1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404" y="174"/>
            <a:ext cx="6225396" cy="584775"/>
          </a:xfrm>
          <a:prstGeom prst="rect">
            <a:avLst/>
          </a:prstGeom>
          <a:noFill/>
        </p:spPr>
        <p:txBody>
          <a:bodyPr wrap="square" rtlCol="0">
            <a:spAutoFit/>
          </a:bodyPr>
          <a:lstStyle/>
          <a:p>
            <a:r>
              <a:rPr lang="en-US" sz="3200" dirty="0" smtClean="0">
                <a:solidFill>
                  <a:schemeClr val="bg1"/>
                </a:solidFill>
              </a:rPr>
              <a:t>Results</a:t>
            </a:r>
            <a:endParaRPr lang="en-US" sz="3200" dirty="0">
              <a:solidFill>
                <a:schemeClr val="bg1"/>
              </a:solidFill>
            </a:endParaRPr>
          </a:p>
        </p:txBody>
      </p:sp>
      <p:sp>
        <p:nvSpPr>
          <p:cNvPr id="2" name="TextBox 1"/>
          <p:cNvSpPr txBox="1"/>
          <p:nvPr/>
        </p:nvSpPr>
        <p:spPr>
          <a:xfrm>
            <a:off x="0" y="5562600"/>
            <a:ext cx="5715000" cy="1554272"/>
          </a:xfrm>
          <a:prstGeom prst="rect">
            <a:avLst/>
          </a:prstGeom>
          <a:noFill/>
        </p:spPr>
        <p:txBody>
          <a:bodyPr wrap="square" rtlCol="0">
            <a:spAutoFit/>
          </a:bodyPr>
          <a:lstStyle/>
          <a:p>
            <a:pPr algn="just"/>
            <a:r>
              <a:rPr lang="en-US" sz="1100" b="1" dirty="0"/>
              <a:t>Figure </a:t>
            </a:r>
            <a:r>
              <a:rPr lang="en-US" sz="1100" b="1" dirty="0" smtClean="0"/>
              <a:t>S2. </a:t>
            </a:r>
            <a:r>
              <a:rPr lang="en-US" sz="1100" b="1" dirty="0"/>
              <a:t>The figure shows the 2-m mean air temperature over the period 1981–2017 (T2m; in °C; hereafter RegCM4) for: MAM season in the first row (a-f); JJA in the second (g-l); SON in the third (m-r), DJF in the fourth (s-x). For each row, RegCM4 is on the left, followed by ERA5. ERA5land is in the third from left, RegCM4 minus ERA5, RegCM4 minus ERA5land and the difference between ERA5 and ERA5land. Significant difference/bias is indicated in black dots using student t-test with alpha equals to 5%. Please note that RegCM4 model was driven by </a:t>
            </a:r>
            <a:r>
              <a:rPr lang="en-US" sz="1100" b="1" dirty="0" smtClean="0"/>
              <a:t>EIN15.</a:t>
            </a:r>
            <a:endParaRPr lang="en-US" sz="1100" b="1" dirty="0"/>
          </a:p>
          <a:p>
            <a:endParaRPr lang="en-US" dirty="0"/>
          </a:p>
        </p:txBody>
      </p:sp>
      <p:sp>
        <p:nvSpPr>
          <p:cNvPr id="6" name="TextBox 5"/>
          <p:cNvSpPr txBox="1"/>
          <p:nvPr/>
        </p:nvSpPr>
        <p:spPr>
          <a:xfrm>
            <a:off x="5769935" y="1447800"/>
            <a:ext cx="3352800" cy="4893647"/>
          </a:xfrm>
          <a:prstGeom prst="rect">
            <a:avLst/>
          </a:prstGeom>
          <a:solidFill>
            <a:schemeClr val="accent1">
              <a:lumMod val="20000"/>
              <a:lumOff val="80000"/>
            </a:schemeClr>
          </a:solidFill>
          <a:ln w="19050">
            <a:solidFill>
              <a:schemeClr val="tx2">
                <a:lumMod val="60000"/>
                <a:lumOff val="40000"/>
              </a:schemeClr>
            </a:solidFill>
          </a:ln>
        </p:spPr>
        <p:txBody>
          <a:bodyPr wrap="square" rtlCol="0">
            <a:spAutoFit/>
          </a:bodyPr>
          <a:lstStyle/>
          <a:p>
            <a:pPr algn="just"/>
            <a:r>
              <a:rPr lang="en-US" sz="1200" dirty="0" smtClean="0"/>
              <a:t>From Figure S2, </a:t>
            </a:r>
            <a:r>
              <a:rPr lang="en-GB" sz="1200" dirty="0" smtClean="0"/>
              <a:t>like </a:t>
            </a:r>
            <a:r>
              <a:rPr lang="en-GB" sz="1200" dirty="0"/>
              <a:t>the SW, the RegCM4 shows a good ability to capture the spatial pattern of the simulated T2m with respect to reanalysis products in all </a:t>
            </a:r>
            <a:r>
              <a:rPr lang="en-GB" sz="1200" dirty="0" smtClean="0"/>
              <a:t>seasons. </a:t>
            </a:r>
          </a:p>
          <a:p>
            <a:pPr algn="just"/>
            <a:endParaRPr lang="en-GB" sz="1200" dirty="0"/>
          </a:p>
          <a:p>
            <a:pPr algn="just"/>
            <a:r>
              <a:rPr lang="en-GB" sz="1200" dirty="0" smtClean="0"/>
              <a:t>Also</a:t>
            </a:r>
            <a:r>
              <a:rPr lang="en-GB" sz="1200" dirty="0"/>
              <a:t>, there is no observable difference between ERA5 and </a:t>
            </a:r>
            <a:r>
              <a:rPr lang="en-GB" sz="1200" dirty="0" smtClean="0"/>
              <a:t>ERA5land; </a:t>
            </a:r>
            <a:r>
              <a:rPr lang="en-GB" sz="1200" b="1" dirty="0">
                <a:solidFill>
                  <a:schemeClr val="tx2">
                    <a:lumMod val="75000"/>
                  </a:schemeClr>
                </a:solidFill>
              </a:rPr>
              <a:t>which means that resolution of the observational dataset doesn’t affect the evaluation of the RegCM4</a:t>
            </a:r>
            <a:r>
              <a:rPr lang="en-GB" sz="1200" dirty="0"/>
              <a:t>. </a:t>
            </a:r>
            <a:endParaRPr lang="en-GB" sz="1200" dirty="0" smtClean="0"/>
          </a:p>
          <a:p>
            <a:pPr algn="just"/>
            <a:endParaRPr lang="en-GB" sz="1200" dirty="0"/>
          </a:p>
          <a:p>
            <a:pPr algn="just"/>
            <a:r>
              <a:rPr lang="en-GB" sz="1200" dirty="0" smtClean="0"/>
              <a:t>In </a:t>
            </a:r>
            <a:r>
              <a:rPr lang="en-GB" sz="1200" dirty="0"/>
              <a:t>addition, obvious warm-bias is noted in the four seasons ranging from 3 to </a:t>
            </a:r>
            <a:r>
              <a:rPr lang="en-GB" sz="1200" dirty="0" smtClean="0"/>
              <a:t>7°C with </a:t>
            </a:r>
            <a:r>
              <a:rPr lang="en-GB" sz="1200" dirty="0"/>
              <a:t>mostly pronounced warm bias during the summer. Such noted bias can be attributed to the fact that majority of Egypt is shown as desert leading to low specific/relative humidity. As a result, the convective activity is affected producing low total cloud cover (not shown); high SW </a:t>
            </a:r>
            <a:r>
              <a:rPr lang="en-GB" sz="1200" dirty="0" smtClean="0"/>
              <a:t>approaching </a:t>
            </a:r>
            <a:r>
              <a:rPr lang="en-GB" sz="1200" dirty="0"/>
              <a:t>the earth surface and eventually warming the earth surface and adjacent air layer close to the earth surface. Another reason is that </a:t>
            </a:r>
            <a:r>
              <a:rPr lang="en-GB" sz="1200" dirty="0" err="1"/>
              <a:t>Holtslag</a:t>
            </a:r>
            <a:r>
              <a:rPr lang="en-GB" sz="1200" dirty="0"/>
              <a:t> scheme is characterized by high-turbulent activity leading to enhancement of the warming effect produced by the SW. </a:t>
            </a:r>
            <a:r>
              <a:rPr lang="en-US" sz="1200" dirty="0" smtClean="0"/>
              <a:t> </a:t>
            </a:r>
            <a:r>
              <a:rPr lang="en-US" dirty="0" smtClean="0"/>
              <a:t> </a:t>
            </a:r>
          </a:p>
          <a:p>
            <a:pPr algn="just"/>
            <a:endParaRPr lang="en-US" dirty="0"/>
          </a:p>
        </p:txBody>
      </p:sp>
      <p:sp>
        <p:nvSpPr>
          <p:cNvPr id="7" name="TextBox 6"/>
          <p:cNvSpPr txBox="1"/>
          <p:nvPr/>
        </p:nvSpPr>
        <p:spPr>
          <a:xfrm>
            <a:off x="5760402" y="568523"/>
            <a:ext cx="3332950" cy="738664"/>
          </a:xfrm>
          <a:prstGeom prst="rect">
            <a:avLst/>
          </a:prstGeom>
          <a:solidFill>
            <a:schemeClr val="accent1">
              <a:lumMod val="20000"/>
              <a:lumOff val="80000"/>
            </a:schemeClr>
          </a:solidFill>
          <a:ln w="19050">
            <a:solidFill>
              <a:schemeClr val="tx2">
                <a:lumMod val="60000"/>
                <a:lumOff val="40000"/>
              </a:schemeClr>
            </a:solidFill>
          </a:ln>
        </p:spPr>
        <p:txBody>
          <a:bodyPr wrap="square" rtlCol="0">
            <a:spAutoFit/>
          </a:bodyPr>
          <a:lstStyle/>
          <a:p>
            <a:pPr algn="just"/>
            <a:r>
              <a:rPr lang="en-US" sz="1400" b="1" dirty="0" smtClean="0">
                <a:solidFill>
                  <a:schemeClr val="tx2">
                    <a:lumMod val="75000"/>
                  </a:schemeClr>
                </a:solidFill>
              </a:rPr>
              <a:t>Quantify </a:t>
            </a:r>
            <a:r>
              <a:rPr lang="en-US" sz="1400" b="1" dirty="0">
                <a:solidFill>
                  <a:schemeClr val="tx2">
                    <a:lumMod val="75000"/>
                  </a:schemeClr>
                </a:solidFill>
              </a:rPr>
              <a:t>the RegCM4 model bias concerning the </a:t>
            </a:r>
            <a:r>
              <a:rPr lang="en-US" sz="1400" b="1" dirty="0" smtClean="0">
                <a:solidFill>
                  <a:schemeClr val="tx2">
                    <a:lumMod val="75000"/>
                  </a:schemeClr>
                </a:solidFill>
              </a:rPr>
              <a:t>simulated T2m </a:t>
            </a:r>
            <a:r>
              <a:rPr lang="en-US" sz="1400" dirty="0"/>
              <a:t>(as </a:t>
            </a:r>
            <a:r>
              <a:rPr lang="en-US" sz="1400" dirty="0" smtClean="0"/>
              <a:t>input </a:t>
            </a:r>
            <a:r>
              <a:rPr lang="en-US" sz="1400" dirty="0"/>
              <a:t>of the HS equation)</a:t>
            </a:r>
          </a:p>
        </p:txBody>
      </p:sp>
      <p:pic>
        <p:nvPicPr>
          <p:cNvPr id="2050" name="Picture 2"/>
          <p:cNvPicPr>
            <a:picLocks noChangeAspect="1" noChangeArrowheads="1"/>
          </p:cNvPicPr>
          <p:nvPr/>
        </p:nvPicPr>
        <p:blipFill>
          <a:blip r:embed="rId2" cstate="print">
            <a:lum bright="-10000" contrast="20000"/>
          </a:blip>
          <a:srcRect/>
          <a:stretch>
            <a:fillRect/>
          </a:stretch>
        </p:blipFill>
        <p:spPr bwMode="auto">
          <a:xfrm>
            <a:off x="152400" y="609600"/>
            <a:ext cx="5410200" cy="5029200"/>
          </a:xfrm>
          <a:prstGeom prst="rect">
            <a:avLst/>
          </a:prstGeom>
          <a:noFill/>
          <a:ln w="9525">
            <a:noFill/>
            <a:miter lim="800000"/>
            <a:headEnd/>
            <a:tailEnd/>
          </a:ln>
        </p:spPr>
      </p:pic>
    </p:spTree>
    <p:extLst>
      <p:ext uri="{BB962C8B-B14F-4D97-AF65-F5344CB8AC3E}">
        <p14:creationId xmlns="" xmlns:p14="http://schemas.microsoft.com/office/powerpoint/2010/main" val="1108145301"/>
      </p:ext>
    </p:extLst>
  </p:cSld>
  <p:clrMapOvr>
    <a:masterClrMapping/>
  </p:clrMapOvr>
  <p:transition spd="slow">
    <p:pull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2370</Words>
  <Application>Microsoft Office PowerPoint</Application>
  <PresentationFormat>On-screen Show (4:3)</PresentationFormat>
  <Paragraphs>129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Irida</dc:creator>
  <cp:lastModifiedBy>DELL</cp:lastModifiedBy>
  <cp:revision>133</cp:revision>
  <dcterms:created xsi:type="dcterms:W3CDTF">2006-08-16T00:00:00Z</dcterms:created>
  <dcterms:modified xsi:type="dcterms:W3CDTF">2023-01-02T19:38:32Z</dcterms:modified>
</cp:coreProperties>
</file>