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/>
              <a:t>Enrichmet Factor of Elements in the Water samples</a:t>
            </a:r>
          </a:p>
        </c:rich>
      </c:tx>
      <c:layout>
        <c:manualLayout>
          <c:xMode val="edge"/>
          <c:yMode val="edge"/>
          <c:x val="0.15205676577494057"/>
          <c:y val="0.894266666666666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744347019714018"/>
          <c:y val="9.6435170603674542E-2"/>
          <c:w val="0.80026528229712612"/>
          <c:h val="0.606373213764946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Sheet2!$A$1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val>
            <c:numRef>
              <c:f>Sheet2!$A$2:$A$34</c:f>
              <c:numCache>
                <c:formatCode>General</c:formatCode>
                <c:ptCount val="33"/>
                <c:pt idx="0">
                  <c:v>5.85</c:v>
                </c:pt>
                <c:pt idx="1">
                  <c:v>4.62</c:v>
                </c:pt>
                <c:pt idx="2">
                  <c:v>8.17</c:v>
                </c:pt>
                <c:pt idx="3">
                  <c:v>8.07</c:v>
                </c:pt>
                <c:pt idx="4">
                  <c:v>5.33</c:v>
                </c:pt>
                <c:pt idx="5">
                  <c:v>7.03</c:v>
                </c:pt>
                <c:pt idx="6">
                  <c:v>6.33</c:v>
                </c:pt>
                <c:pt idx="7">
                  <c:v>4.6500000000000004</c:v>
                </c:pt>
                <c:pt idx="8">
                  <c:v>2.56</c:v>
                </c:pt>
                <c:pt idx="9">
                  <c:v>1.63</c:v>
                </c:pt>
                <c:pt idx="10">
                  <c:v>3.55</c:v>
                </c:pt>
                <c:pt idx="11">
                  <c:v>2.6</c:v>
                </c:pt>
                <c:pt idx="12">
                  <c:v>7.51</c:v>
                </c:pt>
                <c:pt idx="13">
                  <c:v>3.02</c:v>
                </c:pt>
                <c:pt idx="14">
                  <c:v>2.81</c:v>
                </c:pt>
                <c:pt idx="15">
                  <c:v>7.79</c:v>
                </c:pt>
                <c:pt idx="16">
                  <c:v>8.24</c:v>
                </c:pt>
                <c:pt idx="17">
                  <c:v>7.49</c:v>
                </c:pt>
                <c:pt idx="18">
                  <c:v>4.99</c:v>
                </c:pt>
                <c:pt idx="19">
                  <c:v>6.69</c:v>
                </c:pt>
                <c:pt idx="20">
                  <c:v>8.7899999999999991</c:v>
                </c:pt>
                <c:pt idx="21">
                  <c:v>6.56</c:v>
                </c:pt>
                <c:pt idx="22">
                  <c:v>4.29</c:v>
                </c:pt>
                <c:pt idx="23">
                  <c:v>5.39</c:v>
                </c:pt>
                <c:pt idx="24">
                  <c:v>2.3199999999999998</c:v>
                </c:pt>
                <c:pt idx="25">
                  <c:v>14.6</c:v>
                </c:pt>
                <c:pt idx="26">
                  <c:v>10.02</c:v>
                </c:pt>
                <c:pt idx="27">
                  <c:v>7.62</c:v>
                </c:pt>
                <c:pt idx="28">
                  <c:v>9.0299999999999994</c:v>
                </c:pt>
                <c:pt idx="29">
                  <c:v>7.56</c:v>
                </c:pt>
                <c:pt idx="30">
                  <c:v>4.9800000000000004</c:v>
                </c:pt>
                <c:pt idx="31">
                  <c:v>3.73</c:v>
                </c:pt>
                <c:pt idx="32">
                  <c:v>5.6</c:v>
                </c:pt>
              </c:numCache>
            </c:numRef>
          </c:val>
        </c:ser>
        <c:ser>
          <c:idx val="1"/>
          <c:order val="1"/>
          <c:tx>
            <c:strRef>
              <c:f>Sheet2!$B$1</c:f>
              <c:strCache>
                <c:ptCount val="1"/>
                <c:pt idx="0">
                  <c:v>Ca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val>
            <c:numRef>
              <c:f>Sheet2!$B$2:$B$34</c:f>
              <c:numCache>
                <c:formatCode>General</c:formatCode>
                <c:ptCount val="33"/>
                <c:pt idx="0">
                  <c:v>11.37</c:v>
                </c:pt>
                <c:pt idx="1">
                  <c:v>7.43</c:v>
                </c:pt>
                <c:pt idx="2">
                  <c:v>14.67</c:v>
                </c:pt>
                <c:pt idx="3">
                  <c:v>7.63</c:v>
                </c:pt>
                <c:pt idx="4">
                  <c:v>8.6199999999999992</c:v>
                </c:pt>
                <c:pt idx="5">
                  <c:v>12.32</c:v>
                </c:pt>
                <c:pt idx="6">
                  <c:v>11.74</c:v>
                </c:pt>
                <c:pt idx="7">
                  <c:v>8.93</c:v>
                </c:pt>
                <c:pt idx="8">
                  <c:v>3.44</c:v>
                </c:pt>
                <c:pt idx="9">
                  <c:v>2.25</c:v>
                </c:pt>
                <c:pt idx="10">
                  <c:v>3.87</c:v>
                </c:pt>
                <c:pt idx="11">
                  <c:v>2.2999999999999998</c:v>
                </c:pt>
                <c:pt idx="12">
                  <c:v>15.12</c:v>
                </c:pt>
                <c:pt idx="13">
                  <c:v>2.96</c:v>
                </c:pt>
                <c:pt idx="14">
                  <c:v>4.8099999999999996</c:v>
                </c:pt>
                <c:pt idx="15">
                  <c:v>8.77</c:v>
                </c:pt>
                <c:pt idx="16">
                  <c:v>14.61</c:v>
                </c:pt>
                <c:pt idx="17">
                  <c:v>9.81</c:v>
                </c:pt>
                <c:pt idx="18">
                  <c:v>6.12</c:v>
                </c:pt>
                <c:pt idx="19">
                  <c:v>8.35</c:v>
                </c:pt>
                <c:pt idx="20">
                  <c:v>94.27</c:v>
                </c:pt>
                <c:pt idx="21">
                  <c:v>6.33</c:v>
                </c:pt>
                <c:pt idx="22">
                  <c:v>5.67</c:v>
                </c:pt>
                <c:pt idx="23">
                  <c:v>6.41</c:v>
                </c:pt>
                <c:pt idx="24">
                  <c:v>27.06</c:v>
                </c:pt>
                <c:pt idx="25">
                  <c:v>14.1</c:v>
                </c:pt>
                <c:pt idx="26">
                  <c:v>13.27</c:v>
                </c:pt>
                <c:pt idx="27">
                  <c:v>9.26</c:v>
                </c:pt>
                <c:pt idx="28">
                  <c:v>13.12</c:v>
                </c:pt>
                <c:pt idx="29">
                  <c:v>4.0599999999999996</c:v>
                </c:pt>
                <c:pt idx="30">
                  <c:v>9.14</c:v>
                </c:pt>
                <c:pt idx="31">
                  <c:v>5.0999999999999996</c:v>
                </c:pt>
                <c:pt idx="32">
                  <c:v>6.14</c:v>
                </c:pt>
              </c:numCache>
            </c:numRef>
          </c:val>
        </c:ser>
        <c:ser>
          <c:idx val="2"/>
          <c:order val="2"/>
          <c:tx>
            <c:strRef>
              <c:f>Sheet2!$C$1</c:f>
              <c:strCache>
                <c:ptCount val="1"/>
                <c:pt idx="0">
                  <c:v>Cu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val>
            <c:numRef>
              <c:f>Sheet2!$C$2:$C$34</c:f>
              <c:numCache>
                <c:formatCode>General</c:formatCode>
                <c:ptCount val="33"/>
                <c:pt idx="0">
                  <c:v>18.809999999999999</c:v>
                </c:pt>
                <c:pt idx="1">
                  <c:v>11.18</c:v>
                </c:pt>
                <c:pt idx="2">
                  <c:v>14.23</c:v>
                </c:pt>
                <c:pt idx="3">
                  <c:v>42.81</c:v>
                </c:pt>
                <c:pt idx="4">
                  <c:v>23.14</c:v>
                </c:pt>
                <c:pt idx="5">
                  <c:v>19.84</c:v>
                </c:pt>
                <c:pt idx="6">
                  <c:v>44.91</c:v>
                </c:pt>
                <c:pt idx="7">
                  <c:v>18.25</c:v>
                </c:pt>
                <c:pt idx="8">
                  <c:v>8.07</c:v>
                </c:pt>
                <c:pt idx="9">
                  <c:v>11.84</c:v>
                </c:pt>
                <c:pt idx="10">
                  <c:v>8.23</c:v>
                </c:pt>
                <c:pt idx="11">
                  <c:v>7.21</c:v>
                </c:pt>
                <c:pt idx="12">
                  <c:v>11.7</c:v>
                </c:pt>
                <c:pt idx="13">
                  <c:v>8.1</c:v>
                </c:pt>
                <c:pt idx="14">
                  <c:v>2.56</c:v>
                </c:pt>
                <c:pt idx="15">
                  <c:v>21.25</c:v>
                </c:pt>
                <c:pt idx="16">
                  <c:v>6.71</c:v>
                </c:pt>
                <c:pt idx="17">
                  <c:v>23.45</c:v>
                </c:pt>
                <c:pt idx="18">
                  <c:v>5.79</c:v>
                </c:pt>
                <c:pt idx="19">
                  <c:v>16.14</c:v>
                </c:pt>
                <c:pt idx="20">
                  <c:v>36.36</c:v>
                </c:pt>
                <c:pt idx="21">
                  <c:v>12.21</c:v>
                </c:pt>
                <c:pt idx="22">
                  <c:v>9.1199999999999992</c:v>
                </c:pt>
                <c:pt idx="23">
                  <c:v>12.45</c:v>
                </c:pt>
                <c:pt idx="24">
                  <c:v>56.81</c:v>
                </c:pt>
                <c:pt idx="25">
                  <c:v>40.909999999999997</c:v>
                </c:pt>
                <c:pt idx="26">
                  <c:v>42.78</c:v>
                </c:pt>
                <c:pt idx="27">
                  <c:v>26.67</c:v>
                </c:pt>
                <c:pt idx="28">
                  <c:v>15.32</c:v>
                </c:pt>
                <c:pt idx="29">
                  <c:v>41.02</c:v>
                </c:pt>
                <c:pt idx="30">
                  <c:v>21.06</c:v>
                </c:pt>
                <c:pt idx="31">
                  <c:v>16.38</c:v>
                </c:pt>
                <c:pt idx="32">
                  <c:v>9.5500000000000007</c:v>
                </c:pt>
              </c:numCache>
            </c:numRef>
          </c:val>
        </c:ser>
        <c:ser>
          <c:idx val="3"/>
          <c:order val="3"/>
          <c:tx>
            <c:strRef>
              <c:f>Sheet2!$D$1</c:f>
              <c:strCache>
                <c:ptCount val="1"/>
                <c:pt idx="0">
                  <c:v>Fe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val>
            <c:numRef>
              <c:f>Sheet2!$D$2:$D$34</c:f>
              <c:numCache>
                <c:formatCode>General</c:formatCode>
                <c:ptCount val="33"/>
                <c:pt idx="0">
                  <c:v>3.2</c:v>
                </c:pt>
                <c:pt idx="1">
                  <c:v>2.4500000000000002</c:v>
                </c:pt>
                <c:pt idx="2">
                  <c:v>6.11</c:v>
                </c:pt>
                <c:pt idx="3">
                  <c:v>6.11</c:v>
                </c:pt>
                <c:pt idx="4">
                  <c:v>3.21</c:v>
                </c:pt>
                <c:pt idx="5">
                  <c:v>5.6</c:v>
                </c:pt>
                <c:pt idx="6">
                  <c:v>4.22</c:v>
                </c:pt>
                <c:pt idx="7">
                  <c:v>2.4500000000000002</c:v>
                </c:pt>
                <c:pt idx="8">
                  <c:v>1.23</c:v>
                </c:pt>
                <c:pt idx="9">
                  <c:v>0.24</c:v>
                </c:pt>
                <c:pt idx="10">
                  <c:v>1.22</c:v>
                </c:pt>
                <c:pt idx="11">
                  <c:v>0.34</c:v>
                </c:pt>
                <c:pt idx="12">
                  <c:v>5.23</c:v>
                </c:pt>
                <c:pt idx="13">
                  <c:v>1.01</c:v>
                </c:pt>
                <c:pt idx="14">
                  <c:v>0.18</c:v>
                </c:pt>
                <c:pt idx="15">
                  <c:v>5.43</c:v>
                </c:pt>
                <c:pt idx="16">
                  <c:v>6.23</c:v>
                </c:pt>
                <c:pt idx="17">
                  <c:v>5.66</c:v>
                </c:pt>
                <c:pt idx="18">
                  <c:v>2.12</c:v>
                </c:pt>
                <c:pt idx="19">
                  <c:v>5.2</c:v>
                </c:pt>
                <c:pt idx="20">
                  <c:v>6.34</c:v>
                </c:pt>
                <c:pt idx="21">
                  <c:v>2.5499999999999998</c:v>
                </c:pt>
                <c:pt idx="22">
                  <c:v>2.34</c:v>
                </c:pt>
                <c:pt idx="23">
                  <c:v>3.12</c:v>
                </c:pt>
                <c:pt idx="24">
                  <c:v>1.2</c:v>
                </c:pt>
                <c:pt idx="25">
                  <c:v>10.23</c:v>
                </c:pt>
                <c:pt idx="26">
                  <c:v>8.1300000000000008</c:v>
                </c:pt>
                <c:pt idx="27">
                  <c:v>5.32</c:v>
                </c:pt>
                <c:pt idx="28">
                  <c:v>7.23</c:v>
                </c:pt>
                <c:pt idx="29">
                  <c:v>5.34</c:v>
                </c:pt>
                <c:pt idx="30">
                  <c:v>2.56</c:v>
                </c:pt>
                <c:pt idx="31">
                  <c:v>1.6</c:v>
                </c:pt>
                <c:pt idx="32">
                  <c:v>3.42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37444328"/>
        <c:axId val="337441976"/>
        <c:axId val="0"/>
      </c:bar3DChart>
      <c:catAx>
        <c:axId val="3374443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Water samples</a:t>
                </a:r>
              </a:p>
            </c:rich>
          </c:tx>
          <c:layout>
            <c:manualLayout>
              <c:xMode val="edge"/>
              <c:yMode val="edge"/>
              <c:x val="0.43724152777432795"/>
              <c:y val="0.802460367454068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441976"/>
        <c:crosses val="autoZero"/>
        <c:auto val="1"/>
        <c:lblAlgn val="ctr"/>
        <c:lblOffset val="100"/>
        <c:noMultiLvlLbl val="0"/>
      </c:catAx>
      <c:valAx>
        <c:axId val="337441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Factor</a:t>
                </a:r>
              </a:p>
            </c:rich>
          </c:tx>
          <c:layout>
            <c:manualLayout>
              <c:xMode val="edge"/>
              <c:yMode val="edge"/>
              <c:x val="4.0120297462817155E-3"/>
              <c:y val="0.317900627004957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7444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761725781256191"/>
          <c:y val="1.6319160104986848E-2"/>
          <c:w val="0.39739055276700685"/>
          <c:h val="9.145879265091863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/>
              <a:t>Contamination Factor of Elemets in the Water samples</a:t>
            </a:r>
          </a:p>
        </c:rich>
      </c:tx>
      <c:layout>
        <c:manualLayout>
          <c:xMode val="edge"/>
          <c:yMode val="edge"/>
          <c:x val="0.15684079124255809"/>
          <c:y val="0.887858293075684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766276166698675"/>
          <c:y val="3.7417424271241465E-2"/>
          <c:w val="0.78962646437487993"/>
          <c:h val="0.631928769320501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Sheet2!$H$1</c:f>
              <c:strCache>
                <c:ptCount val="1"/>
                <c:pt idx="0">
                  <c:v>Na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val>
            <c:numRef>
              <c:f>Sheet2!$H$2:$H$34</c:f>
              <c:numCache>
                <c:formatCode>General</c:formatCode>
                <c:ptCount val="33"/>
                <c:pt idx="0">
                  <c:v>4.3462897526501767E-4</c:v>
                </c:pt>
                <c:pt idx="1">
                  <c:v>3.8515901060070672E-4</c:v>
                </c:pt>
                <c:pt idx="2">
                  <c:v>6.4664310954063602E-4</c:v>
                </c:pt>
                <c:pt idx="3">
                  <c:v>4.4876325088339221E-4</c:v>
                </c:pt>
                <c:pt idx="4">
                  <c:v>3.6749116607773854E-4</c:v>
                </c:pt>
                <c:pt idx="5">
                  <c:v>5.8657243816254427E-4</c:v>
                </c:pt>
                <c:pt idx="6">
                  <c:v>4.2049469964664313E-4</c:v>
                </c:pt>
                <c:pt idx="7">
                  <c:v>5.2296819787985872E-4</c:v>
                </c:pt>
                <c:pt idx="8">
                  <c:v>3.7455830388692576E-4</c:v>
                </c:pt>
                <c:pt idx="9">
                  <c:v>3.4628975265017673E-4</c:v>
                </c:pt>
                <c:pt idx="10">
                  <c:v>6.1837455830388694E-4</c:v>
                </c:pt>
                <c:pt idx="11">
                  <c:v>5.4063604240282685E-4</c:v>
                </c:pt>
                <c:pt idx="12">
                  <c:v>6.6077738515901057E-4</c:v>
                </c:pt>
                <c:pt idx="13">
                  <c:v>4.3816254416961131E-4</c:v>
                </c:pt>
                <c:pt idx="14">
                  <c:v>7.5971731448763247E-4</c:v>
                </c:pt>
                <c:pt idx="15">
                  <c:v>5.7950530035335689E-4</c:v>
                </c:pt>
                <c:pt idx="16">
                  <c:v>4.9116607773851595E-4</c:v>
                </c:pt>
                <c:pt idx="17">
                  <c:v>3.7455830388692576E-4</c:v>
                </c:pt>
                <c:pt idx="18">
                  <c:v>6.1130742049469967E-4</c:v>
                </c:pt>
                <c:pt idx="19">
                  <c:v>4.522968197879859E-4</c:v>
                </c:pt>
                <c:pt idx="20">
                  <c:v>3.9575971731448762E-4</c:v>
                </c:pt>
                <c:pt idx="21">
                  <c:v>5.5123674911660781E-4</c:v>
                </c:pt>
                <c:pt idx="22">
                  <c:v>6.3957597173144886E-4</c:v>
                </c:pt>
                <c:pt idx="23">
                  <c:v>3.4275618374558304E-4</c:v>
                </c:pt>
                <c:pt idx="24">
                  <c:v>8.3038869257950529E-4</c:v>
                </c:pt>
                <c:pt idx="25">
                  <c:v>6.2190812720848063E-4</c:v>
                </c:pt>
                <c:pt idx="26">
                  <c:v>5.5123674911660781E-4</c:v>
                </c:pt>
                <c:pt idx="27">
                  <c:v>3.3215547703180213E-4</c:v>
                </c:pt>
                <c:pt idx="28">
                  <c:v>5.7597173144876331E-4</c:v>
                </c:pt>
                <c:pt idx="29">
                  <c:v>4.2049469964664313E-4</c:v>
                </c:pt>
                <c:pt idx="30">
                  <c:v>6.1837455830388694E-4</c:v>
                </c:pt>
                <c:pt idx="31">
                  <c:v>3.6042402826855121E-4</c:v>
                </c:pt>
                <c:pt idx="32">
                  <c:v>5.7597173144876331E-4</c:v>
                </c:pt>
              </c:numCache>
            </c:numRef>
          </c:val>
        </c:ser>
        <c:ser>
          <c:idx val="1"/>
          <c:order val="1"/>
          <c:tx>
            <c:strRef>
              <c:f>Sheet2!$I$1</c:f>
              <c:strCache>
                <c:ptCount val="1"/>
                <c:pt idx="0">
                  <c:v>Ca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val>
            <c:numRef>
              <c:f>Sheet2!$I$2:$I$34</c:f>
              <c:numCache>
                <c:formatCode>General</c:formatCode>
                <c:ptCount val="33"/>
                <c:pt idx="0">
                  <c:v>8.4573002754820931E-4</c:v>
                </c:pt>
                <c:pt idx="1">
                  <c:v>6.1983471074380169E-4</c:v>
                </c:pt>
                <c:pt idx="2">
                  <c:v>1.162534435261708E-3</c:v>
                </c:pt>
                <c:pt idx="3">
                  <c:v>4.2424242424242425E-4</c:v>
                </c:pt>
                <c:pt idx="4">
                  <c:v>5.9504132231404962E-4</c:v>
                </c:pt>
                <c:pt idx="5">
                  <c:v>1.0275482093663911E-3</c:v>
                </c:pt>
                <c:pt idx="6">
                  <c:v>7.7961432506887056E-4</c:v>
                </c:pt>
                <c:pt idx="7">
                  <c:v>1.0055096418732782E-3</c:v>
                </c:pt>
                <c:pt idx="8">
                  <c:v>5.0413223140495869E-4</c:v>
                </c:pt>
                <c:pt idx="9">
                  <c:v>4.7658402203856753E-4</c:v>
                </c:pt>
                <c:pt idx="10">
                  <c:v>6.74931129476584E-4</c:v>
                </c:pt>
                <c:pt idx="11">
                  <c:v>6.0330578512396687E-4</c:v>
                </c:pt>
                <c:pt idx="12">
                  <c:v>1.3305785123966941E-3</c:v>
                </c:pt>
                <c:pt idx="13">
                  <c:v>4.2975206611570247E-4</c:v>
                </c:pt>
                <c:pt idx="14">
                  <c:v>1.2975206611570249E-3</c:v>
                </c:pt>
                <c:pt idx="15">
                  <c:v>6.5289256198347101E-4</c:v>
                </c:pt>
                <c:pt idx="16">
                  <c:v>8.7052341597796149E-4</c:v>
                </c:pt>
                <c:pt idx="17">
                  <c:v>4.9035812672176306E-4</c:v>
                </c:pt>
                <c:pt idx="18">
                  <c:v>7.4931129476584022E-4</c:v>
                </c:pt>
                <c:pt idx="19">
                  <c:v>5.6473829201101927E-4</c:v>
                </c:pt>
                <c:pt idx="20">
                  <c:v>4.2424242424242425E-4</c:v>
                </c:pt>
                <c:pt idx="21">
                  <c:v>5.3168044077134984E-4</c:v>
                </c:pt>
                <c:pt idx="22">
                  <c:v>8.4573002754820931E-4</c:v>
                </c:pt>
                <c:pt idx="23">
                  <c:v>4.0771349862258954E-4</c:v>
                </c:pt>
                <c:pt idx="24">
                  <c:v>9.6694214876033059E-4</c:v>
                </c:pt>
                <c:pt idx="25">
                  <c:v>6.0055096418732789E-4</c:v>
                </c:pt>
                <c:pt idx="26">
                  <c:v>7.3002754820936642E-4</c:v>
                </c:pt>
                <c:pt idx="27">
                  <c:v>4.2975206611570247E-4</c:v>
                </c:pt>
                <c:pt idx="28">
                  <c:v>8.3746556473829196E-4</c:v>
                </c:pt>
                <c:pt idx="29">
                  <c:v>2.258953168044077E-4</c:v>
                </c:pt>
                <c:pt idx="30">
                  <c:v>1.1735537190082645E-3</c:v>
                </c:pt>
                <c:pt idx="31">
                  <c:v>4.9035812672176306E-4</c:v>
                </c:pt>
                <c:pt idx="32">
                  <c:v>6.3085399449035813E-4</c:v>
                </c:pt>
              </c:numCache>
            </c:numRef>
          </c:val>
        </c:ser>
        <c:ser>
          <c:idx val="2"/>
          <c:order val="2"/>
          <c:tx>
            <c:strRef>
              <c:f>Sheet2!$J$1</c:f>
              <c:strCache>
                <c:ptCount val="1"/>
                <c:pt idx="0">
                  <c:v>Cu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val>
            <c:numRef>
              <c:f>Sheet2!$J$2:$J$34</c:f>
              <c:numCache>
                <c:formatCode>General</c:formatCode>
                <c:ptCount val="33"/>
                <c:pt idx="0">
                  <c:v>1.4E-3</c:v>
                </c:pt>
                <c:pt idx="1">
                  <c:v>9.8181818181818179E-4</c:v>
                </c:pt>
                <c:pt idx="2">
                  <c:v>1.1272727272727272E-3</c:v>
                </c:pt>
                <c:pt idx="3">
                  <c:v>2.381818181818182E-3</c:v>
                </c:pt>
                <c:pt idx="4">
                  <c:v>1.5999999999999999E-3</c:v>
                </c:pt>
                <c:pt idx="5">
                  <c:v>1.6545454545454545E-3</c:v>
                </c:pt>
                <c:pt idx="6">
                  <c:v>2.9818181818181818E-3</c:v>
                </c:pt>
                <c:pt idx="7">
                  <c:v>2.0545454545454547E-3</c:v>
                </c:pt>
                <c:pt idx="8">
                  <c:v>1.1818181818181819E-3</c:v>
                </c:pt>
                <c:pt idx="9">
                  <c:v>2.5090909090909092E-3</c:v>
                </c:pt>
                <c:pt idx="10">
                  <c:v>1.4363636363636364E-3</c:v>
                </c:pt>
                <c:pt idx="11">
                  <c:v>1.8909090909090909E-3</c:v>
                </c:pt>
                <c:pt idx="12">
                  <c:v>1.0181818181818183E-3</c:v>
                </c:pt>
                <c:pt idx="13">
                  <c:v>1.2909090909090908E-3</c:v>
                </c:pt>
                <c:pt idx="14">
                  <c:v>6.9090909090909088E-4</c:v>
                </c:pt>
                <c:pt idx="15">
                  <c:v>1.5818181818181816E-3</c:v>
                </c:pt>
                <c:pt idx="16">
                  <c:v>3.9999999999999996E-4</c:v>
                </c:pt>
                <c:pt idx="17">
                  <c:v>1.1818181818181819E-3</c:v>
                </c:pt>
                <c:pt idx="18">
                  <c:v>7.0909090909090911E-4</c:v>
                </c:pt>
                <c:pt idx="19">
                  <c:v>1.090909090909091E-3</c:v>
                </c:pt>
                <c:pt idx="20">
                  <c:v>1.6363636363636363E-3</c:v>
                </c:pt>
                <c:pt idx="21">
                  <c:v>1.0181818181818183E-3</c:v>
                </c:pt>
                <c:pt idx="22">
                  <c:v>1.4181818181818182E-3</c:v>
                </c:pt>
                <c:pt idx="23">
                  <c:v>7.9999999999999993E-4</c:v>
                </c:pt>
                <c:pt idx="24">
                  <c:v>2.0363636363636365E-3</c:v>
                </c:pt>
                <c:pt idx="25">
                  <c:v>1.7454545454545455E-3</c:v>
                </c:pt>
                <c:pt idx="26">
                  <c:v>2.3636363636363638E-3</c:v>
                </c:pt>
                <c:pt idx="27">
                  <c:v>1.2363636363636364E-3</c:v>
                </c:pt>
                <c:pt idx="28">
                  <c:v>9.8181818181818179E-4</c:v>
                </c:pt>
                <c:pt idx="29">
                  <c:v>2.2909090909090908E-3</c:v>
                </c:pt>
                <c:pt idx="30">
                  <c:v>2.7272727272727271E-3</c:v>
                </c:pt>
                <c:pt idx="31">
                  <c:v>1.5818181818181816E-3</c:v>
                </c:pt>
                <c:pt idx="32">
                  <c:v>9.8181818181818179E-4</c:v>
                </c:pt>
              </c:numCache>
            </c:numRef>
          </c:val>
        </c:ser>
        <c:ser>
          <c:idx val="3"/>
          <c:order val="3"/>
          <c:tx>
            <c:strRef>
              <c:f>Sheet2!$K$1</c:f>
              <c:strCache>
                <c:ptCount val="1"/>
                <c:pt idx="0">
                  <c:v>Fe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val>
            <c:numRef>
              <c:f>Sheet2!$K$2:$K$34</c:f>
              <c:numCache>
                <c:formatCode>General</c:formatCode>
                <c:ptCount val="33"/>
                <c:pt idx="0">
                  <c:v>2.3499999999999999E-4</c:v>
                </c:pt>
                <c:pt idx="1">
                  <c:v>1.85E-4</c:v>
                </c:pt>
                <c:pt idx="2">
                  <c:v>4.4000000000000002E-4</c:v>
                </c:pt>
                <c:pt idx="3">
                  <c:v>2.23E-4</c:v>
                </c:pt>
                <c:pt idx="4">
                  <c:v>1.6000000000000001E-4</c:v>
                </c:pt>
                <c:pt idx="5">
                  <c:v>3.21E-4</c:v>
                </c:pt>
                <c:pt idx="6">
                  <c:v>2.2000000000000001E-4</c:v>
                </c:pt>
                <c:pt idx="7">
                  <c:v>3.2299999999999999E-4</c:v>
                </c:pt>
                <c:pt idx="8">
                  <c:v>1.73E-4</c:v>
                </c:pt>
                <c:pt idx="9">
                  <c:v>1.73E-4</c:v>
                </c:pt>
                <c:pt idx="10">
                  <c:v>4.0900000000000002E-4</c:v>
                </c:pt>
                <c:pt idx="11">
                  <c:v>3.21E-4</c:v>
                </c:pt>
                <c:pt idx="12">
                  <c:v>4.3199999999999998E-4</c:v>
                </c:pt>
                <c:pt idx="13">
                  <c:v>2.32E-4</c:v>
                </c:pt>
                <c:pt idx="14">
                  <c:v>5.4299999999999997E-4</c:v>
                </c:pt>
                <c:pt idx="15">
                  <c:v>3.21E-4</c:v>
                </c:pt>
                <c:pt idx="16">
                  <c:v>2.4499999999999999E-4</c:v>
                </c:pt>
                <c:pt idx="17">
                  <c:v>1.35E-4</c:v>
                </c:pt>
                <c:pt idx="18">
                  <c:v>4.0200000000000001E-4</c:v>
                </c:pt>
                <c:pt idx="19">
                  <c:v>2.3499999999999999E-4</c:v>
                </c:pt>
                <c:pt idx="20">
                  <c:v>1.4799999999999999E-4</c:v>
                </c:pt>
                <c:pt idx="21">
                  <c:v>3.4200000000000002E-4</c:v>
                </c:pt>
                <c:pt idx="22">
                  <c:v>4.3199999999999998E-4</c:v>
                </c:pt>
                <c:pt idx="23">
                  <c:v>1.2300000000000001E-4</c:v>
                </c:pt>
                <c:pt idx="24">
                  <c:v>6.5399999999999996E-4</c:v>
                </c:pt>
                <c:pt idx="25">
                  <c:v>4.2299999999999998E-4</c:v>
                </c:pt>
                <c:pt idx="26">
                  <c:v>3.4299999999999999E-4</c:v>
                </c:pt>
                <c:pt idx="27">
                  <c:v>1.2300000000000001E-4</c:v>
                </c:pt>
                <c:pt idx="28">
                  <c:v>3.4499999999999998E-4</c:v>
                </c:pt>
                <c:pt idx="29">
                  <c:v>2.34E-4</c:v>
                </c:pt>
                <c:pt idx="30">
                  <c:v>4.5600000000000003E-4</c:v>
                </c:pt>
                <c:pt idx="31">
                  <c:v>1.2300000000000001E-4</c:v>
                </c:pt>
                <c:pt idx="32">
                  <c:v>3.2400000000000001E-4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252715960"/>
        <c:axId val="252718312"/>
        <c:axId val="0"/>
      </c:bar3DChart>
      <c:catAx>
        <c:axId val="252715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Water samples</a:t>
                </a:r>
              </a:p>
            </c:rich>
          </c:tx>
          <c:layout>
            <c:manualLayout>
              <c:xMode val="edge"/>
              <c:yMode val="edge"/>
              <c:x val="0.44738397029639587"/>
              <c:y val="0.797205421786044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718312"/>
        <c:crosses val="autoZero"/>
        <c:auto val="1"/>
        <c:lblAlgn val="ctr"/>
        <c:lblOffset val="100"/>
        <c:noMultiLvlLbl val="0"/>
      </c:catAx>
      <c:valAx>
        <c:axId val="252718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Factor</a:t>
                </a:r>
              </a:p>
            </c:rich>
          </c:tx>
          <c:layout>
            <c:manualLayout>
              <c:xMode val="edge"/>
              <c:yMode val="edge"/>
              <c:x val="3.5529308836395441E-3"/>
              <c:y val="0.323644648585593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2715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820722104858834"/>
          <c:y val="2.8557444812152073E-2"/>
          <c:w val="0.41494046475897828"/>
          <c:h val="8.4566675542368797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/>
              <a:t>Metal Index of elements in the Water Samples</a:t>
            </a:r>
          </a:p>
        </c:rich>
      </c:tx>
      <c:layout>
        <c:manualLayout>
          <c:xMode val="edge"/>
          <c:yMode val="edge"/>
          <c:x val="0.21975792088488938"/>
          <c:y val="0.885703703703703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78937007874017"/>
          <c:y val="7.5023330417031187E-2"/>
          <c:w val="0.8376550743657043"/>
          <c:h val="0.645331729367162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Sheet2!$R$37</c:f>
              <c:strCache>
                <c:ptCount val="1"/>
                <c:pt idx="0">
                  <c:v>Ca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val>
            <c:numRef>
              <c:f>Sheet2!$R$38:$R$70</c:f>
              <c:numCache>
                <c:formatCode>General</c:formatCode>
                <c:ptCount val="33"/>
                <c:pt idx="0">
                  <c:v>0.40933333333333333</c:v>
                </c:pt>
                <c:pt idx="1">
                  <c:v>0.3</c:v>
                </c:pt>
                <c:pt idx="2">
                  <c:v>0.56266666666666676</c:v>
                </c:pt>
                <c:pt idx="3">
                  <c:v>0.20533333333333334</c:v>
                </c:pt>
                <c:pt idx="4">
                  <c:v>0.28800000000000003</c:v>
                </c:pt>
                <c:pt idx="5">
                  <c:v>0.49733333333333329</c:v>
                </c:pt>
                <c:pt idx="6">
                  <c:v>0.37733333333333335</c:v>
                </c:pt>
                <c:pt idx="7">
                  <c:v>0.48666666666666669</c:v>
                </c:pt>
                <c:pt idx="8">
                  <c:v>0.24400000000000002</c:v>
                </c:pt>
                <c:pt idx="9">
                  <c:v>0.23066666666666669</c:v>
                </c:pt>
                <c:pt idx="10">
                  <c:v>0.32666666666666666</c:v>
                </c:pt>
                <c:pt idx="11">
                  <c:v>0.29199999999999998</c:v>
                </c:pt>
                <c:pt idx="12">
                  <c:v>0.64400000000000002</c:v>
                </c:pt>
                <c:pt idx="13">
                  <c:v>0.20799999999999999</c:v>
                </c:pt>
                <c:pt idx="14">
                  <c:v>0.628</c:v>
                </c:pt>
                <c:pt idx="15">
                  <c:v>0.316</c:v>
                </c:pt>
                <c:pt idx="16">
                  <c:v>0.42133333333333334</c:v>
                </c:pt>
                <c:pt idx="17">
                  <c:v>0.23733333333333334</c:v>
                </c:pt>
                <c:pt idx="18">
                  <c:v>0.36266666666666664</c:v>
                </c:pt>
                <c:pt idx="19">
                  <c:v>0.27333333333333332</c:v>
                </c:pt>
                <c:pt idx="20">
                  <c:v>0.20533333333333334</c:v>
                </c:pt>
                <c:pt idx="21">
                  <c:v>0.25733333333333336</c:v>
                </c:pt>
                <c:pt idx="22">
                  <c:v>0.40933333333333333</c:v>
                </c:pt>
                <c:pt idx="23">
                  <c:v>0.19733333333333333</c:v>
                </c:pt>
                <c:pt idx="24">
                  <c:v>0.46800000000000003</c:v>
                </c:pt>
                <c:pt idx="25">
                  <c:v>0.29066666666666668</c:v>
                </c:pt>
                <c:pt idx="26">
                  <c:v>0.35333333333333333</c:v>
                </c:pt>
                <c:pt idx="27">
                  <c:v>0.20799999999999999</c:v>
                </c:pt>
                <c:pt idx="28">
                  <c:v>0.40533333333333332</c:v>
                </c:pt>
                <c:pt idx="29">
                  <c:v>0.10933333333333332</c:v>
                </c:pt>
                <c:pt idx="30">
                  <c:v>0.56800000000000006</c:v>
                </c:pt>
                <c:pt idx="31">
                  <c:v>0.23733333333333334</c:v>
                </c:pt>
                <c:pt idx="32">
                  <c:v>0.30533333333333329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342963544"/>
        <c:axId val="500903432"/>
        <c:axId val="0"/>
      </c:bar3DChart>
      <c:catAx>
        <c:axId val="342963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Water Samples</a:t>
                </a:r>
              </a:p>
            </c:rich>
          </c:tx>
          <c:layout>
            <c:manualLayout>
              <c:xMode val="edge"/>
              <c:yMode val="edge"/>
              <c:x val="0.45742243157105367"/>
              <c:y val="0.816384368620589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0903432"/>
        <c:crosses val="autoZero"/>
        <c:auto val="1"/>
        <c:lblAlgn val="ctr"/>
        <c:lblOffset val="100"/>
        <c:noMultiLvlLbl val="0"/>
      </c:catAx>
      <c:valAx>
        <c:axId val="500903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Metal Index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2963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FBF1-9FF5-42B1-8BC0-120B530E8666}" type="datetimeFigureOut">
              <a:rPr lang="en-US" smtClean="0"/>
              <a:t>1/7/2023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7BD6D-7805-45A4-A390-5D27F6A6F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83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7BD6D-7805-45A4-A390-5D27F6A6F2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8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EBFFC-4174-4980-B717-945E42C929F4}" type="datetime1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9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2B40E-BBD5-441A-B7F7-2B2C6E9D10E3}" type="datetime1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3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D5777-3027-412D-BF6D-E200A4A746B8}" type="datetime1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19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9BF6-01DB-4459-B942-2059DBBC23BC}" type="datetime1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8062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363E9-53F1-43E0-89AB-640E2B97361F}" type="datetime1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8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54CE8-B46D-48F6-9D46-933696E775BF}" type="datetime1">
              <a:rPr lang="en-US" smtClean="0"/>
              <a:t>1/7/2023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7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7A50-983C-4670-8682-B524A43DD9D0}" type="datetime1">
              <a:rPr lang="en-US" smtClean="0"/>
              <a:t>1/7/2023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2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DE3DB-2501-4620-8082-4DE01068CC34}" type="datetime1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5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71914-EB9B-40C2-A9F4-1042DC304ECE}" type="datetime1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93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D5E7-50B7-4241-888C-C0AC72CEB813}" type="datetime1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90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AB178-EB39-4BA0-9577-4D69270E3A31}" type="datetime1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5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8FA7-B379-4520-BCF5-5241547923A2}" type="datetime1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26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0572B-5D96-4A47-BCF6-88E340291D1C}" type="datetime1">
              <a:rPr lang="en-US" smtClean="0"/>
              <a:t>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3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080E-CF8E-40EE-8DDD-0AAAF6E55D54}" type="datetime1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0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E447B-5CBB-4B39-A4F9-0EE31864F920}" type="datetime1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6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55CF3-F7B0-4D9F-84C8-02BCA6BF2D96}" type="datetime1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27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74692-DF89-4C6B-817A-A2AE31928780}" type="datetime1">
              <a:rPr lang="en-US" smtClean="0"/>
              <a:t>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0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A6745BE-EDAA-4456-9E6E-D99EAE30D06B}" type="datetime1">
              <a:rPr lang="en-US" smtClean="0"/>
              <a:t>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C2C8F-82F9-410D-8BCA-67DDBA5A9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8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362" y="6509657"/>
            <a:ext cx="11078866" cy="3483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00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Quality of Surface and Ground Water: </a:t>
            </a:r>
            <a: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Assessment of Physicochemical Characteristics and Heavy Metal Contamination of Different Water Samples from Three States in Nigeria</a:t>
            </a:r>
            <a:r>
              <a:rPr lang="en-US" sz="3600" b="1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100" b="1" dirty="0" smtClean="0"/>
              <a:t>Francis </a:t>
            </a:r>
            <a:r>
              <a:rPr lang="en-US" sz="3100" b="1" dirty="0"/>
              <a:t>Olawale </a:t>
            </a:r>
            <a:r>
              <a:rPr lang="en-US" sz="3100" b="1" dirty="0" smtClean="0"/>
              <a:t>Abulude*, </a:t>
            </a:r>
            <a:r>
              <a:rPr lang="en-US" sz="3100" b="1" dirty="0"/>
              <a:t>Akinyinka </a:t>
            </a:r>
            <a:r>
              <a:rPr lang="en-US" sz="3100" b="1" dirty="0" err="1" smtClean="0"/>
              <a:t>Akinnusotu</a:t>
            </a:r>
            <a:r>
              <a:rPr lang="en-US" sz="3100" b="1" dirty="0" smtClean="0"/>
              <a:t>, </a:t>
            </a:r>
            <a:r>
              <a:rPr lang="en-US" sz="3100" b="1" dirty="0"/>
              <a:t>Ebenezer </a:t>
            </a:r>
            <a:r>
              <a:rPr lang="en-US" sz="3100" b="1" dirty="0" err="1"/>
              <a:t>Alaba</a:t>
            </a:r>
            <a:r>
              <a:rPr lang="en-US" sz="3100" b="1" dirty="0"/>
              <a:t> </a:t>
            </a:r>
            <a:r>
              <a:rPr lang="en-US" sz="3100" b="1" dirty="0" smtClean="0"/>
              <a:t>Adeoya, </a:t>
            </a:r>
            <a:r>
              <a:rPr lang="en-US" sz="3100" b="1" dirty="0"/>
              <a:t>Samson Olatunde </a:t>
            </a:r>
            <a:r>
              <a:rPr lang="en-US" sz="3100" b="1" dirty="0" err="1" smtClean="0"/>
              <a:t>Mabayoje</a:t>
            </a:r>
            <a:r>
              <a:rPr lang="en-US" sz="3100" b="1" dirty="0" smtClean="0"/>
              <a:t>, </a:t>
            </a:r>
            <a:r>
              <a:rPr lang="en-US" sz="3100" b="1" dirty="0"/>
              <a:t>Kikelomo Mabinuola </a:t>
            </a:r>
            <a:r>
              <a:rPr lang="en-US" sz="3100" b="1" dirty="0" err="1" smtClean="0"/>
              <a:t>Arifalo</a:t>
            </a:r>
            <a:r>
              <a:rPr lang="en-US" sz="3100" b="1" dirty="0" smtClean="0"/>
              <a:t> </a:t>
            </a:r>
            <a:r>
              <a:rPr lang="en-US" sz="3100" b="1" dirty="0"/>
              <a:t>and Ademola </a:t>
            </a:r>
            <a:r>
              <a:rPr lang="en-US" sz="3100" b="1" dirty="0" err="1" smtClean="0"/>
              <a:t>Adamu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2000" b="1" dirty="0" smtClean="0"/>
              <a:t>*Corresponding author: walefut@gmail.com</a:t>
            </a:r>
            <a:r>
              <a:rPr lang="en-US" sz="2200" b="1" dirty="0"/>
              <a:t/>
            </a:r>
            <a:br>
              <a:rPr lang="en-US" sz="2200" b="1" dirty="0"/>
            </a:b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372905" y="134391"/>
            <a:ext cx="108321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B050"/>
                </a:solidFill>
                <a:effectLst/>
                <a:latin typeface="Impact" panose="020B080603090205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en-US" sz="3600" baseline="30000" dirty="0" smtClean="0">
                <a:solidFill>
                  <a:srgbClr val="00B050"/>
                </a:solidFill>
                <a:effectLst/>
                <a:latin typeface="Impact" panose="020B080603090205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3600" dirty="0" smtClean="0">
                <a:solidFill>
                  <a:srgbClr val="00B050"/>
                </a:solidFill>
                <a:effectLst/>
                <a:latin typeface="Impact" panose="020B080603090205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International Electronic Conference on Water Sciences, 15-30 March 2023</a:t>
            </a:r>
            <a:endParaRPr lang="en-US" sz="3600" dirty="0">
              <a:solidFill>
                <a:srgbClr val="00B05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47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57226" y="1778391"/>
            <a:ext cx="769954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4800" b="1" dirty="0" smtClean="0">
                <a:solidFill>
                  <a:srgbClr val="0070C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END</a:t>
            </a:r>
          </a:p>
          <a:p>
            <a:pPr algn="ctr"/>
            <a:endParaRPr lang="en-US" sz="4800" b="1" dirty="0">
              <a:solidFill>
                <a:srgbClr val="0070C0"/>
              </a:solidFill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solidFill>
                  <a:srgbClr val="0070C0"/>
                </a:solidFill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          Thanks for Listening</a:t>
            </a:r>
            <a:endParaRPr lang="en-US" sz="48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797" y="4086715"/>
            <a:ext cx="4081134" cy="22873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283" y="143781"/>
            <a:ext cx="4404839" cy="246878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61C9-C95A-4FFF-B5AC-07FFC1CD8DE7}" type="datetime1">
              <a:rPr lang="en-US" smtClean="0"/>
              <a:t>1/7/2023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19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77" y="217715"/>
            <a:ext cx="10542209" cy="595085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dirty="0" smtClean="0">
                <a:solidFill>
                  <a:srgbClr val="00B050"/>
                </a:solidFill>
              </a:rPr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161" y="1696357"/>
            <a:ext cx="2600325" cy="1752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1" y="1348885"/>
            <a:ext cx="79973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The availability and sustainable management of water and sanitation for everybody by 2030 are one of the sustainable development objectives (Goal    6). </a:t>
            </a: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For continued population expansion and development, access to a secure and reliable water supply is a crucial requirement.</a:t>
            </a: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Groundwater is the most dependable source of drinking water in Sub-Saharan Africa</a:t>
            </a: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Due to the scarcity of surface water supplies in some regions, people are forced to use underground water, which presents a problem in those areas.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/>
              <a:t>In Southwest, Nigeria </a:t>
            </a:r>
            <a:r>
              <a:rPr lang="en-US" b="1" dirty="0"/>
              <a:t>groundwater and surface water are significant natural resources that have an impact on both human and animal health and welfare.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71" y="4063814"/>
            <a:ext cx="3028950" cy="1861947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FE003-3FA8-4054-B8CC-BA149D67C8CD}" type="datetime1">
              <a:rPr lang="en-US" smtClean="0"/>
              <a:t>1/7/2023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4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5584" y="1177247"/>
            <a:ext cx="788647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Water quality </a:t>
            </a:r>
            <a:r>
              <a:rPr lang="en-US" b="1" dirty="0">
                <a:latin typeface="+mj-lt"/>
              </a:rPr>
              <a:t>is a major concern because of the health risks it poses. </a:t>
            </a:r>
            <a:endParaRPr lang="en-US" b="1" dirty="0" smtClean="0">
              <a:latin typeface="+mj-lt"/>
            </a:endParaRPr>
          </a:p>
          <a:p>
            <a:endParaRPr lang="en-US" b="1" dirty="0" smtClean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Primary research and quality control efforts should be directed at the quality of these resources.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It </a:t>
            </a:r>
            <a:r>
              <a:rPr lang="en-US" b="1" dirty="0">
                <a:latin typeface="+mj-lt"/>
              </a:rPr>
              <a:t>will not be out of place if the qualities of the water samples </a:t>
            </a:r>
            <a:r>
              <a:rPr lang="en-US" b="1" dirty="0" smtClean="0">
                <a:latin typeface="+mj-lt"/>
              </a:rPr>
              <a:t>are </a:t>
            </a:r>
            <a:r>
              <a:rPr lang="en-US" b="1" dirty="0">
                <a:latin typeface="+mj-lt"/>
              </a:rPr>
              <a:t>determined.</a:t>
            </a:r>
            <a:endParaRPr lang="en-US" b="1" dirty="0" smtClean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Although results of studies are published in Southwest water samples, constant monitoring is advocated.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The idea in this work was to perform recent  studies on the water samples from Southwest.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The </a:t>
            </a:r>
            <a:r>
              <a:rPr lang="en-US" b="1" dirty="0" smtClean="0">
                <a:latin typeface="+mj-lt"/>
              </a:rPr>
              <a:t>goal </a:t>
            </a:r>
            <a:r>
              <a:rPr lang="en-US" b="1" dirty="0">
                <a:latin typeface="+mj-lt"/>
              </a:rPr>
              <a:t>of this study was to assess the </a:t>
            </a:r>
            <a:r>
              <a:rPr lang="en-US" b="1" dirty="0" smtClean="0">
                <a:latin typeface="+mj-lt"/>
              </a:rPr>
              <a:t>Physicochemical </a:t>
            </a:r>
            <a:r>
              <a:rPr lang="en-US" b="1" dirty="0">
                <a:latin typeface="+mj-lt"/>
              </a:rPr>
              <a:t>Characteristics and Heavy Metal </a:t>
            </a:r>
            <a:r>
              <a:rPr lang="en-US" b="1" dirty="0" smtClean="0">
                <a:latin typeface="+mj-lt"/>
              </a:rPr>
              <a:t>Contamination of water samples from Osun</a:t>
            </a:r>
            <a:r>
              <a:rPr lang="en-US" b="1" dirty="0">
                <a:latin typeface="+mj-lt"/>
              </a:rPr>
              <a:t>, Ondo, and </a:t>
            </a:r>
            <a:r>
              <a:rPr lang="en-US" b="1" dirty="0" smtClean="0">
                <a:latin typeface="+mj-lt"/>
              </a:rPr>
              <a:t>Ekiti, Nigeria</a:t>
            </a:r>
            <a:r>
              <a:rPr lang="en-US" b="1" dirty="0">
                <a:latin typeface="+mj-lt"/>
              </a:rPr>
              <a:t>.</a:t>
            </a:r>
            <a:endParaRPr lang="en-US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59" y="1384638"/>
            <a:ext cx="3705225" cy="1228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7" y="3854903"/>
            <a:ext cx="2466975" cy="1847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5600" y="188464"/>
            <a:ext cx="3135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INTRODUCTION </a:t>
            </a:r>
            <a:r>
              <a:rPr lang="en-US" b="1" dirty="0" err="1" smtClean="0">
                <a:solidFill>
                  <a:srgbClr val="00B050"/>
                </a:solidFill>
              </a:rPr>
              <a:t>contd</a:t>
            </a:r>
            <a:r>
              <a:rPr lang="en-US" b="1" dirty="0" smtClean="0">
                <a:solidFill>
                  <a:srgbClr val="00B050"/>
                </a:solidFill>
              </a:rPr>
              <a:t>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243D9-7BDA-4385-870C-EE3A7EE820FA}" type="datetime1">
              <a:rPr lang="en-US" smtClean="0"/>
              <a:t>1/7/2023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1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936" y="35036"/>
            <a:ext cx="2659064" cy="2842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" y="35036"/>
            <a:ext cx="2808514" cy="30128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" y="4673601"/>
            <a:ext cx="2981325" cy="218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0" y="4673601"/>
            <a:ext cx="3028950" cy="21843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25371" y="167306"/>
            <a:ext cx="4717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MATERIALS AND METHODS</a:t>
            </a:r>
            <a:endParaRPr lang="en-US" sz="28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23708" y="1222146"/>
            <a:ext cx="670922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33 water samples were selected from rivers (10), hand-dug wells (14), boreholes (7), and rain (2). Osun, Ondo, and Ekiti States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000000"/>
              </a:solidFill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pH, temperature, TDS, and electrical conductivity were measured in situ using a portable multi-parameter </a:t>
            </a:r>
            <a:r>
              <a:rPr lang="en-US" b="1" dirty="0" smtClean="0">
                <a:latin typeface="+mj-lt"/>
              </a:rPr>
              <a:t>meter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b="1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The elements (Na, </a:t>
            </a:r>
            <a:r>
              <a:rPr lang="en-US" b="1" dirty="0" err="1">
                <a:latin typeface="+mj-lt"/>
              </a:rPr>
              <a:t>Ca</a:t>
            </a:r>
            <a:r>
              <a:rPr lang="en-US" b="1" dirty="0">
                <a:latin typeface="+mj-lt"/>
              </a:rPr>
              <a:t>, Cu, and Fe) were evaluated utilizing conventional methods (</a:t>
            </a:r>
            <a:r>
              <a:rPr lang="en-US" b="1" dirty="0" smtClean="0">
                <a:latin typeface="+mj-lt"/>
              </a:rPr>
              <a:t>AAS)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b="1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>
                <a:latin typeface="+mj-lt"/>
              </a:rPr>
              <a:t>The metal </a:t>
            </a:r>
            <a:r>
              <a:rPr lang="en-US" b="1" dirty="0" smtClean="0">
                <a:latin typeface="+mj-lt"/>
              </a:rPr>
              <a:t>index (MI), </a:t>
            </a:r>
            <a:r>
              <a:rPr lang="en-US" b="1" dirty="0">
                <a:latin typeface="+mj-lt"/>
              </a:rPr>
              <a:t>contamination </a:t>
            </a:r>
            <a:r>
              <a:rPr lang="en-US" b="1" dirty="0" smtClean="0">
                <a:latin typeface="+mj-lt"/>
              </a:rPr>
              <a:t>factor (CF), </a:t>
            </a:r>
            <a:r>
              <a:rPr lang="en-US" b="1" dirty="0">
                <a:latin typeface="+mj-lt"/>
              </a:rPr>
              <a:t>and enrichment factor (EF) were </a:t>
            </a:r>
            <a:r>
              <a:rPr lang="en-US" b="1" dirty="0" smtClean="0">
                <a:latin typeface="+mj-lt"/>
              </a:rPr>
              <a:t>determined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b="1" dirty="0">
              <a:latin typeface="+mj-lt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smtClean="0">
                <a:latin typeface="+mj-lt"/>
              </a:rPr>
              <a:t>Excel 2013 and </a:t>
            </a:r>
            <a:r>
              <a:rPr lang="en-US" b="1" dirty="0" err="1" smtClean="0">
                <a:latin typeface="+mj-lt"/>
              </a:rPr>
              <a:t>Mintab</a:t>
            </a:r>
            <a:r>
              <a:rPr lang="en-US" b="1" dirty="0" smtClean="0">
                <a:latin typeface="+mj-lt"/>
              </a:rPr>
              <a:t> software were used for the statistical analyses</a:t>
            </a:r>
            <a:endParaRPr lang="en-US" b="1" dirty="0">
              <a:latin typeface="+mj-lt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CA952-D088-4513-AFB0-24957E818EE7}" type="datetime1">
              <a:rPr lang="en-US" smtClean="0"/>
              <a:t>1/7/2023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91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67429" y="23200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RESULTS AND DISCUSSION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682355"/>
              </p:ext>
            </p:extLst>
          </p:nvPr>
        </p:nvGraphicFramePr>
        <p:xfrm>
          <a:off x="464458" y="1674927"/>
          <a:ext cx="11001829" cy="3840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493"/>
                <a:gridCol w="824648"/>
                <a:gridCol w="842759"/>
                <a:gridCol w="796790"/>
                <a:gridCol w="907370"/>
                <a:gridCol w="664033"/>
                <a:gridCol w="769676"/>
                <a:gridCol w="890409"/>
                <a:gridCol w="739492"/>
                <a:gridCol w="845133"/>
                <a:gridCol w="2309026"/>
              </a:tblGrid>
              <a:tr h="768101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Variable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Mean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SE </a:t>
                      </a:r>
                      <a:r>
                        <a:rPr lang="en-US" sz="1400" dirty="0">
                          <a:effectLst/>
                        </a:rPr>
                        <a:t>Mean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StDev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CoefVar</a:t>
                      </a:r>
                      <a:r>
                        <a:rPr lang="en-US" sz="1400" dirty="0" smtClean="0">
                          <a:effectLst/>
                        </a:rPr>
                        <a:t> </a:t>
                      </a:r>
                      <a:r>
                        <a:rPr lang="en-US" sz="1400" dirty="0">
                          <a:effectLst/>
                        </a:rPr>
                        <a:t>(%)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Min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Q1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Median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Q3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Max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728345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</a:endParaRPr>
                    </a:p>
                    <a:p>
                      <a:pPr marL="0" marR="728345" indent="0" algn="just" defTabSz="4572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</a:rPr>
                        <a:t>Skewness     </a:t>
                      </a:r>
                      <a:r>
                        <a:rPr lang="en-US" sz="1400" dirty="0" smtClean="0">
                          <a:effectLst/>
                        </a:rPr>
                        <a:t>Kurtosis</a:t>
                      </a:r>
                      <a:endParaRPr lang="en-US" sz="1400" dirty="0" smtClean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728345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0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Temperature (</a:t>
                      </a:r>
                      <a:r>
                        <a:rPr lang="en-US" sz="1400" baseline="30000" dirty="0" err="1">
                          <a:effectLst/>
                        </a:rPr>
                        <a:t>o</a:t>
                      </a:r>
                      <a:r>
                        <a:rPr lang="en-US" sz="1400" dirty="0" err="1">
                          <a:effectLst/>
                        </a:rPr>
                        <a:t>C</a:t>
                      </a:r>
                      <a:r>
                        <a:rPr lang="en-US" sz="1400" dirty="0"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28.17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0.28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1.67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5.93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24.80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26.90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28.60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29.30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r>
                        <a:rPr lang="en-US" sz="1400" dirty="0" smtClean="0">
                          <a:effectLst/>
                        </a:rPr>
                        <a:t>0.38                         -0.72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0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TDS (mg/L)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130.20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15.60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89.80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68.99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27.00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71.00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118.00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162.00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511.00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2.49         </a:t>
                      </a:r>
                      <a:r>
                        <a:rPr lang="en-US" sz="1400" dirty="0" smtClean="0">
                          <a:effectLst/>
                        </a:rPr>
                        <a:t>                  9.39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0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EC (µS/cm)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260.00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30.70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176.40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67.86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54.00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144.00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239.00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314.50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1003.00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2.45         </a:t>
                      </a:r>
                      <a:r>
                        <a:rPr lang="en-US" sz="1400" dirty="0" smtClean="0">
                          <a:effectLst/>
                        </a:rPr>
                        <a:t>                  9.10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0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6.88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8.00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5.66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6.47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7.02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7.27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7.89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-0.52      </a:t>
                      </a:r>
                      <a:r>
                        <a:rPr lang="en-US" sz="1400" dirty="0" smtClean="0">
                          <a:effectLst/>
                        </a:rPr>
                        <a:t>                   </a:t>
                      </a:r>
                      <a:r>
                        <a:rPr lang="en-US" sz="1400" dirty="0">
                          <a:effectLst/>
                        </a:rPr>
                        <a:t>-0.46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0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Na (mg/L)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14.47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0.63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3.62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24.98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9.40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11.05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14.80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17.40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23.50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0.46      </a:t>
                      </a:r>
                      <a:r>
                        <a:rPr lang="en-US" sz="1400" dirty="0" smtClean="0">
                          <a:effectLst/>
                        </a:rPr>
                        <a:t>                    </a:t>
                      </a:r>
                      <a:r>
                        <a:rPr lang="en-US" sz="1400" dirty="0">
                          <a:effectLst/>
                        </a:rPr>
                        <a:t>-0.36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0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 (mg/L)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25.74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1.74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10.02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38.92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8.20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17.80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22.90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31.15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48.30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0.69        </a:t>
                      </a:r>
                      <a:r>
                        <a:rPr lang="en-US" sz="1400" dirty="0" smtClean="0">
                          <a:effectLst/>
                        </a:rPr>
                        <a:t>                  -</a:t>
                      </a:r>
                      <a:r>
                        <a:rPr lang="en-US" sz="1400" dirty="0">
                          <a:effectLst/>
                        </a:rPr>
                        <a:t>0.18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0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Fe (mg/L)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0.30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60.14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0.18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0.29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0.40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062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1.35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1.62        </a:t>
                      </a:r>
                      <a:r>
                        <a:rPr lang="en-US" sz="1400" dirty="0" smtClean="0">
                          <a:effectLst/>
                        </a:rPr>
                        <a:t>                   2.29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4050"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Cu (mg/L)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0.08</a:t>
                      </a:r>
                      <a:endParaRPr lang="en-US" sz="1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0.04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41.48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0.02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0.08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0.11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0.16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0.57       </a:t>
                      </a:r>
                      <a:r>
                        <a:rPr lang="en-US" sz="1400" dirty="0" smtClean="0">
                          <a:effectLst/>
                        </a:rPr>
                        <a:t>                   </a:t>
                      </a:r>
                      <a:r>
                        <a:rPr lang="en-US" sz="1400" dirty="0">
                          <a:effectLst/>
                        </a:rPr>
                        <a:t>-0.27</a:t>
                      </a: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77372" y="5579676"/>
            <a:ext cx="11248572" cy="44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200" b="1" dirty="0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WHO (2011) – Temperature (22-29</a:t>
            </a:r>
            <a:r>
              <a:rPr lang="en-US" sz="1200" b="1" baseline="30000" dirty="0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1" baseline="30000" dirty="0" err="1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sz="1200" b="1" dirty="0" err="1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1200" b="1" dirty="0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), TDS (1000 mg/L), EC 1000 (mg/L), pH (6.5-8.5), Na (200), </a:t>
            </a:r>
            <a:r>
              <a:rPr lang="en-US" sz="1200" b="1" dirty="0" err="1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Ca</a:t>
            </a:r>
            <a:r>
              <a:rPr lang="en-US" sz="1200" b="1" dirty="0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(75), Fe (0..03), Cu (200 mg/L)</a:t>
            </a:r>
          </a:p>
          <a:p>
            <a:pPr algn="ctr"/>
            <a:r>
              <a:rPr lang="en-US" sz="1200" b="1" dirty="0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NISDQW (2015) – Temperature (22-29</a:t>
            </a:r>
            <a:r>
              <a:rPr lang="en-US" sz="1200" b="1" baseline="30000" dirty="0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200" b="1" baseline="30000" dirty="0" err="1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o</a:t>
            </a:r>
            <a:r>
              <a:rPr lang="en-US" sz="1200" b="1" dirty="0" err="1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1200" b="1" dirty="0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), TDS (1000 mg/L), EC 1000 (mg/L), pH (6.5-8.5), Na (200), </a:t>
            </a:r>
            <a:r>
              <a:rPr lang="en-US" sz="1200" b="1" dirty="0" err="1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Ca</a:t>
            </a:r>
            <a:r>
              <a:rPr lang="en-US" sz="1200" b="1" dirty="0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(75 mg/L), Fe (0.03), Cu (200 mg/L)</a:t>
            </a:r>
            <a:endParaRPr lang="en-US" sz="12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88458" y="1293508"/>
            <a:ext cx="7431315" cy="259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300"/>
              </a:lnSpc>
            </a:pPr>
            <a:r>
              <a:rPr lang="en-US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Table 1: Physicochemical characteristics and elemental results</a:t>
            </a:r>
            <a:endParaRPr lang="en-US" b="1" dirty="0">
              <a:latin typeface="+mj-lt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3AB6-787A-44BF-AA93-F582B71AA48D}" type="datetime1">
              <a:rPr lang="en-US" smtClean="0"/>
              <a:t>1/7/2023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05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343" y="1449978"/>
            <a:ext cx="32802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Enrichment Factor  (EF) Classification</a:t>
            </a:r>
          </a:p>
          <a:p>
            <a:pPr algn="ctr"/>
            <a:endParaRPr lang="en-US" b="1" dirty="0" smtClean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EF classification: EF &lt; 2 (Deficiency to minimal enrichment), 2 ≤ 5 (moderate enrichment), 5 ≤ EF &lt; 20 (significant enrichment), 20 ≤ EF &lt; 40 (very high enrichment), and EF ≥ (extremely high enrichment).</a:t>
            </a:r>
            <a:endParaRPr lang="en-US" b="1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73714" y="1204463"/>
            <a:ext cx="400594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rgbClr val="000000"/>
              </a:solidFill>
              <a:effectLst/>
              <a:latin typeface="Palatino Linotype" panose="020405020505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Contamination Factor (CF)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Classification</a:t>
            </a:r>
          </a:p>
          <a:p>
            <a:endParaRPr lang="en-US" dirty="0" smtClean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contamination values in increasing order of contaminations are 0=none, 1=none to medium, 2=moderate, 3=moderate to strong, 4=strongly polluted, 5=strong to very strong, 6=very strong</a:t>
            </a:r>
            <a:endParaRPr lang="en-US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86146" y="1449978"/>
            <a:ext cx="38608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Metal Index (MI)</a:t>
            </a:r>
          </a:p>
          <a:p>
            <a:pPr algn="ctr"/>
            <a:endParaRPr lang="en-US" b="1" dirty="0" smtClean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Arial" panose="020B0604020202020204" pitchFamily="34" charset="0"/>
              </a:rPr>
              <a:t>The MI classifies the water as low (MI &lt; 10), medium (10 &lt; MI &lt; 20), and highly polluted (MI &gt; 20) </a:t>
            </a:r>
          </a:p>
          <a:p>
            <a:endParaRPr lang="en-US" b="1" dirty="0" smtClean="0">
              <a:solidFill>
                <a:srgbClr val="000000"/>
              </a:solidFill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b="1" dirty="0" smtClean="0">
              <a:solidFill>
                <a:srgbClr val="000000"/>
              </a:solidFill>
              <a:latin typeface="+mj-lt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Metal Index </a:t>
            </a:r>
            <a:r>
              <a:rPr lang="en-US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Classification</a:t>
            </a:r>
          </a:p>
          <a:p>
            <a:pPr algn="ctr"/>
            <a:endParaRPr lang="en-US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b="1" dirty="0" smtClean="0">
                <a:latin typeface="+mj-lt"/>
              </a:rPr>
              <a:t>The </a:t>
            </a:r>
            <a:r>
              <a:rPr lang="en-US" b="1" dirty="0">
                <a:latin typeface="+mj-lt"/>
              </a:rPr>
              <a:t>MI classification for water samples are: &lt;0.3= Very pure (Class I), 0.3-1.0 Pure (Class II), 1.0-2.0 Slightly affected (Class III), 2.0-4.0 Moderately affected (Class IV), 4.0-6.0 Strongly affected (Class V), &gt;6.0 Seriously affected (Class VI)</a:t>
            </a:r>
          </a:p>
        </p:txBody>
      </p:sp>
      <p:sp>
        <p:nvSpPr>
          <p:cNvPr id="7" name="Rectangle 6"/>
          <p:cNvSpPr/>
          <p:nvPr/>
        </p:nvSpPr>
        <p:spPr>
          <a:xfrm>
            <a:off x="561862" y="604299"/>
            <a:ext cx="992932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Enrichment Factor  (EF</a:t>
            </a:r>
            <a:r>
              <a:rPr lang="en-US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Contamination Factor (CF</a:t>
            </a:r>
            <a:r>
              <a:rPr lang="en-US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and </a:t>
            </a:r>
            <a:r>
              <a:rPr lang="en-US" b="1" dirty="0">
                <a:solidFill>
                  <a:srgbClr val="00B05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Metal Index (MI</a:t>
            </a:r>
            <a:r>
              <a:rPr lang="en-US" b="1" dirty="0" smtClean="0">
                <a:solidFill>
                  <a:srgbClr val="00B050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) </a:t>
            </a:r>
            <a:r>
              <a:rPr lang="en-US" b="1" dirty="0" smtClean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Classifications</a:t>
            </a:r>
            <a:endParaRPr lang="en-US" b="1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9" name="AutoShape 4" descr="Heavy metal Pollution Index (HPI) and Metal index (MI). J o u r n a l P ..."/>
          <p:cNvSpPr>
            <a:spLocks noChangeAspect="1" noChangeArrowheads="1"/>
          </p:cNvSpPr>
          <p:nvPr/>
        </p:nvSpPr>
        <p:spPr bwMode="auto">
          <a:xfrm>
            <a:off x="4495346" y="49439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56212" y="57642"/>
            <a:ext cx="40349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Results and Discussion </a:t>
            </a:r>
            <a:r>
              <a:rPr lang="en-US" b="1" dirty="0" err="1" smtClean="0">
                <a:solidFill>
                  <a:srgbClr val="00B050"/>
                </a:solidFill>
              </a:rPr>
              <a:t>contd</a:t>
            </a:r>
            <a:r>
              <a:rPr lang="en-US" b="1" dirty="0" smtClean="0">
                <a:solidFill>
                  <a:srgbClr val="00B050"/>
                </a:solidFill>
              </a:rPr>
              <a:t>….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157C-B6EB-4A3E-ADCE-B0EA9439127F}" type="datetime1">
              <a:rPr lang="en-US" smtClean="0"/>
              <a:t>1/7/2023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14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33180076"/>
              </p:ext>
            </p:extLst>
          </p:nvPr>
        </p:nvGraphicFramePr>
        <p:xfrm>
          <a:off x="4063773" y="1278680"/>
          <a:ext cx="3759427" cy="3439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739365500"/>
              </p:ext>
            </p:extLst>
          </p:nvPr>
        </p:nvGraphicFramePr>
        <p:xfrm>
          <a:off x="150586" y="585334"/>
          <a:ext cx="3913413" cy="3086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79646672"/>
              </p:ext>
            </p:extLst>
          </p:nvPr>
        </p:nvGraphicFramePr>
        <p:xfrm>
          <a:off x="7808686" y="3439887"/>
          <a:ext cx="4267200" cy="293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1553027" y="6547951"/>
            <a:ext cx="84037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Figure 1: The Enrichment Factor, Contamination Factors, and Metal Index of the Water Samples </a:t>
            </a:r>
            <a:endParaRPr lang="en-US" sz="14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4971" y="4793625"/>
            <a:ext cx="37737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The enrichment factors of the elements followed this order:</a:t>
            </a:r>
          </a:p>
          <a:p>
            <a:pPr algn="just"/>
            <a:r>
              <a:rPr lang="en-US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Ca</a:t>
            </a:r>
            <a:r>
              <a:rPr lang="en-US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 &gt; Cu &gt; Na &gt; Fe.</a:t>
            </a:r>
          </a:p>
          <a:p>
            <a:pPr algn="just"/>
            <a:endParaRPr lang="en-US" b="1" dirty="0">
              <a:solidFill>
                <a:srgbClr val="000000"/>
              </a:solidFill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The </a:t>
            </a:r>
            <a:r>
              <a:rPr lang="en-US" b="1" dirty="0">
                <a:latin typeface="+mj-lt"/>
              </a:rPr>
              <a:t>samples fell within very pure and Class I</a:t>
            </a:r>
            <a:r>
              <a:rPr lang="en-US" dirty="0">
                <a:latin typeface="+mj-lt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924800" y="1748135"/>
            <a:ext cx="426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The metal levels in the water samples were over 1.5, which is the threshold value indicated by the EF classifications.</a:t>
            </a:r>
            <a:endParaRPr lang="en-US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028" y="3824878"/>
            <a:ext cx="40059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Using the CF classification, all the water samples were not contaminated</a:t>
            </a:r>
            <a:endParaRPr lang="en-US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04000" y="201932"/>
            <a:ext cx="3628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Results and Discussion </a:t>
            </a:r>
            <a:r>
              <a:rPr lang="en-US" b="1" dirty="0" err="1" smtClean="0">
                <a:solidFill>
                  <a:srgbClr val="00B050"/>
                </a:solidFill>
              </a:rPr>
              <a:t>contd</a:t>
            </a:r>
            <a:r>
              <a:rPr lang="en-US" b="1" dirty="0" smtClean="0">
                <a:solidFill>
                  <a:srgbClr val="00B050"/>
                </a:solidFill>
              </a:rPr>
              <a:t>….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6E968-F467-4B0D-ABC8-70388BD672DC}" type="datetime1">
              <a:rPr lang="en-US" smtClean="0"/>
              <a:t>1/7/2023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03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162628" y="116115"/>
            <a:ext cx="4745037" cy="10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972" y="487931"/>
            <a:ext cx="7405047" cy="531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669143" y="6178968"/>
            <a:ext cx="8128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  <a:cs typeface="open sans"/>
              </a:rPr>
              <a:t>Figure 2: </a:t>
            </a: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open sans"/>
              </a:rPr>
              <a:t>The matrix correlation of the water samples (Pearson correlation).</a:t>
            </a:r>
            <a:endParaRPr kumimoji="0" lang="en-US" altLang="zh-CN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56226"/>
            <a:ext cx="40349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open sans"/>
              </a:rPr>
              <a:t>There were strong positive correlations between EC and TDS (r=0.99) and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open sans"/>
              </a:rPr>
              <a:t>Ca</a:t>
            </a:r>
            <a:r>
              <a:rPr lang="en-US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open sans"/>
              </a:rPr>
              <a:t> and Na (r=0.72) depicting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that an increase in EC causes an increase in TDS showing a direct relationship between the variables.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The </a:t>
            </a:r>
            <a:r>
              <a:rPr lang="en-US" b="1" dirty="0">
                <a:latin typeface="+mj-lt"/>
              </a:rPr>
              <a:t>strong relationship in </a:t>
            </a:r>
            <a:r>
              <a:rPr lang="en-US" b="1" dirty="0" err="1">
                <a:latin typeface="+mj-lt"/>
              </a:rPr>
              <a:t>Ca</a:t>
            </a:r>
            <a:r>
              <a:rPr lang="en-US" b="1" dirty="0">
                <a:latin typeface="+mj-lt"/>
              </a:rPr>
              <a:t> and Na imply that the elements in the waters samples might occur from same sources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60419" y="0"/>
            <a:ext cx="3294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Results and Discussion </a:t>
            </a:r>
            <a:r>
              <a:rPr lang="en-US" sz="1100" b="1" dirty="0" err="1">
                <a:solidFill>
                  <a:srgbClr val="00B05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contd</a:t>
            </a:r>
            <a:r>
              <a:rPr lang="en-US" sz="1100" b="1" dirty="0">
                <a:solidFill>
                  <a:srgbClr val="00B05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….</a:t>
            </a:r>
            <a:endParaRPr lang="en-US" sz="1100" b="1" dirty="0">
              <a:solidFill>
                <a:srgbClr val="00B05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898A5-5A31-4B72-A8E4-5A5786AC43B9}" type="datetime1">
              <a:rPr lang="en-US" smtClean="0"/>
              <a:t>1/7/2023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6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14259" y="1750513"/>
            <a:ext cx="84729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CONCLUSION</a:t>
            </a:r>
          </a:p>
          <a:p>
            <a:pPr algn="just"/>
            <a:endParaRPr lang="en-US" b="1" dirty="0" smtClean="0">
              <a:solidFill>
                <a:srgbClr val="000000"/>
              </a:solidFill>
              <a:effectLst/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The Physicochemical and elemental levels obtained were within the standard limits of WHO and </a:t>
            </a:r>
            <a:r>
              <a:rPr lang="en-US" b="1" dirty="0" smtClean="0">
                <a:latin typeface="+mj-lt"/>
              </a:rPr>
              <a:t>NISDQW</a:t>
            </a:r>
            <a:r>
              <a:rPr lang="en-US" b="1" dirty="0" smtClean="0">
                <a:solidFill>
                  <a:srgbClr val="00000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000000"/>
              </a:solidFill>
              <a:latin typeface="+mj-lt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The EFs of the water samples were moderate to significantly enriched</a:t>
            </a:r>
            <a:r>
              <a:rPr lang="en-US" b="1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All elemental CFs were below the 1-level pollution threshold</a:t>
            </a:r>
            <a:r>
              <a:rPr lang="en-US" b="1" dirty="0" smtClean="0">
                <a:latin typeface="+mj-lt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The MI's rating showed that they are pure for human and animal consumption and also for irrigation </a:t>
            </a:r>
            <a:r>
              <a:rPr lang="en-US" b="1" dirty="0" smtClean="0">
                <a:latin typeface="+mj-lt"/>
              </a:rPr>
              <a:t>purposes</a:t>
            </a:r>
          </a:p>
          <a:p>
            <a:pPr algn="just"/>
            <a:endParaRPr lang="en-US" b="1" dirty="0" smtClean="0">
              <a:latin typeface="+mj-lt"/>
            </a:endParaRPr>
          </a:p>
          <a:p>
            <a:pPr algn="ctr"/>
            <a:r>
              <a:rPr lang="en-US" b="1" dirty="0" smtClean="0">
                <a:solidFill>
                  <a:srgbClr val="00B050"/>
                </a:solidFill>
                <a:latin typeface="+mj-lt"/>
              </a:rPr>
              <a:t>RECOMMENDATION</a:t>
            </a:r>
          </a:p>
          <a:p>
            <a:pPr algn="ctr"/>
            <a:endParaRPr lang="en-US" b="1" dirty="0">
              <a:latin typeface="+mj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+mj-lt"/>
              </a:rPr>
              <a:t>Efforts </a:t>
            </a:r>
            <a:r>
              <a:rPr lang="en-US" b="1" dirty="0">
                <a:latin typeface="+mj-lt"/>
              </a:rPr>
              <a:t>should be put in place to </a:t>
            </a:r>
            <a:r>
              <a:rPr lang="en-US" b="1" dirty="0" smtClean="0">
                <a:latin typeface="+mj-lt"/>
              </a:rPr>
              <a:t>constantly monitor to </a:t>
            </a:r>
            <a:r>
              <a:rPr lang="en-US" b="1" dirty="0">
                <a:latin typeface="+mj-lt"/>
              </a:rPr>
              <a:t>avoid being polluted.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4229" y="565835"/>
            <a:ext cx="8882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50"/>
                </a:solidFill>
                <a:effectLst/>
                <a:latin typeface="+mj-lt"/>
                <a:ea typeface="SimSun" panose="02010600030101010101" pitchFamily="2" charset="-122"/>
                <a:cs typeface="Times New Roman" panose="02020603050405020304" pitchFamily="18" charset="0"/>
              </a:rPr>
              <a:t>CONCLUSIONS AND RECOMMENDATION</a:t>
            </a:r>
            <a:endParaRPr lang="en-US" sz="2800" b="1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416"/>
            <a:ext cx="3228975" cy="1809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974318"/>
            <a:ext cx="3228975" cy="180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75585"/>
            <a:ext cx="3228975" cy="2181548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8B258-A1D5-4C38-A69F-7D004AA0494A}" type="datetime1">
              <a:rPr lang="en-US" smtClean="0"/>
              <a:t>1/7/2023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C2C8F-82F9-410D-8BCA-67DDBA5A96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55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207</TotalTime>
  <Words>1064</Words>
  <Application>Microsoft Office PowerPoint</Application>
  <PresentationFormat>Widescreen</PresentationFormat>
  <Paragraphs>227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SimSun</vt:lpstr>
      <vt:lpstr>SimSun</vt:lpstr>
      <vt:lpstr>Arial</vt:lpstr>
      <vt:lpstr>Calibri</vt:lpstr>
      <vt:lpstr>Century Gothic</vt:lpstr>
      <vt:lpstr>Impact</vt:lpstr>
      <vt:lpstr>open sans</vt:lpstr>
      <vt:lpstr>Palatino Linotype</vt:lpstr>
      <vt:lpstr>Times New Roman</vt:lpstr>
      <vt:lpstr>Wingdings</vt:lpstr>
      <vt:lpstr>Wingdings 3</vt:lpstr>
      <vt:lpstr>Ion</vt:lpstr>
      <vt:lpstr>       Quality of Surface and Ground Water:  Assessment of Physicochemical Characteristics and Heavy Metal Contamination of Different Water Samples from Three States in Nigeria  Francis Olawale Abulude*, Akinyinka Akinnusotu, Ebenezer Alaba Adeoya, Samson Olatunde Mabayoje, Kikelomo Mabinuola Arifalo and Ademola Adamu  *Corresponding author: walefut@gmail.com </vt:lpstr>
      <vt:lpstr>INTRODUCTION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of Surface and Ground Water: Assessment of Physicochemical Characteristics and Heavy Metal Contamination of Different Water Samples from Three States in Nigeria  Francis Olawale Abulude*, Akinyinka Akinnusotu, Ebenezer Alaba Adeoya, Samson Olatunde Mabayoje, Kikelomo Mabinuola Arifalo and Ademola Adamu </dc:title>
  <dc:creator>Wilolud</dc:creator>
  <cp:lastModifiedBy>Wilolud</cp:lastModifiedBy>
  <cp:revision>77</cp:revision>
  <dcterms:created xsi:type="dcterms:W3CDTF">2023-01-07T11:44:07Z</dcterms:created>
  <dcterms:modified xsi:type="dcterms:W3CDTF">2023-01-07T15:11:25Z</dcterms:modified>
</cp:coreProperties>
</file>