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3716000" cy="19511963"/>
  <p:notesSz cx="6858000" cy="9144000"/>
  <p:defaultTextStyle>
    <a:defPPr>
      <a:defRPr lang="en-US"/>
    </a:defPPr>
    <a:lvl1pPr marL="0" algn="l" defTabSz="1594896" rtl="0" eaLnBrk="1" latinLnBrk="0" hangingPunct="1">
      <a:defRPr sz="3140" kern="1200">
        <a:solidFill>
          <a:schemeClr val="tx1"/>
        </a:solidFill>
        <a:latin typeface="+mn-lt"/>
        <a:ea typeface="+mn-ea"/>
        <a:cs typeface="+mn-cs"/>
      </a:defRPr>
    </a:lvl1pPr>
    <a:lvl2pPr marL="797448" algn="l" defTabSz="1594896" rtl="0" eaLnBrk="1" latinLnBrk="0" hangingPunct="1">
      <a:defRPr sz="3140" kern="1200">
        <a:solidFill>
          <a:schemeClr val="tx1"/>
        </a:solidFill>
        <a:latin typeface="+mn-lt"/>
        <a:ea typeface="+mn-ea"/>
        <a:cs typeface="+mn-cs"/>
      </a:defRPr>
    </a:lvl2pPr>
    <a:lvl3pPr marL="1594896" algn="l" defTabSz="1594896" rtl="0" eaLnBrk="1" latinLnBrk="0" hangingPunct="1">
      <a:defRPr sz="3140" kern="1200">
        <a:solidFill>
          <a:schemeClr val="tx1"/>
        </a:solidFill>
        <a:latin typeface="+mn-lt"/>
        <a:ea typeface="+mn-ea"/>
        <a:cs typeface="+mn-cs"/>
      </a:defRPr>
    </a:lvl3pPr>
    <a:lvl4pPr marL="2392345" algn="l" defTabSz="1594896" rtl="0" eaLnBrk="1" latinLnBrk="0" hangingPunct="1">
      <a:defRPr sz="3140" kern="1200">
        <a:solidFill>
          <a:schemeClr val="tx1"/>
        </a:solidFill>
        <a:latin typeface="+mn-lt"/>
        <a:ea typeface="+mn-ea"/>
        <a:cs typeface="+mn-cs"/>
      </a:defRPr>
    </a:lvl4pPr>
    <a:lvl5pPr marL="3189793" algn="l" defTabSz="1594896" rtl="0" eaLnBrk="1" latinLnBrk="0" hangingPunct="1">
      <a:defRPr sz="3140" kern="1200">
        <a:solidFill>
          <a:schemeClr val="tx1"/>
        </a:solidFill>
        <a:latin typeface="+mn-lt"/>
        <a:ea typeface="+mn-ea"/>
        <a:cs typeface="+mn-cs"/>
      </a:defRPr>
    </a:lvl5pPr>
    <a:lvl6pPr marL="3987241" algn="l" defTabSz="1594896" rtl="0" eaLnBrk="1" latinLnBrk="0" hangingPunct="1">
      <a:defRPr sz="3140" kern="1200">
        <a:solidFill>
          <a:schemeClr val="tx1"/>
        </a:solidFill>
        <a:latin typeface="+mn-lt"/>
        <a:ea typeface="+mn-ea"/>
        <a:cs typeface="+mn-cs"/>
      </a:defRPr>
    </a:lvl6pPr>
    <a:lvl7pPr marL="4784689" algn="l" defTabSz="1594896" rtl="0" eaLnBrk="1" latinLnBrk="0" hangingPunct="1">
      <a:defRPr sz="3140" kern="1200">
        <a:solidFill>
          <a:schemeClr val="tx1"/>
        </a:solidFill>
        <a:latin typeface="+mn-lt"/>
        <a:ea typeface="+mn-ea"/>
        <a:cs typeface="+mn-cs"/>
      </a:defRPr>
    </a:lvl7pPr>
    <a:lvl8pPr marL="5582138" algn="l" defTabSz="1594896" rtl="0" eaLnBrk="1" latinLnBrk="0" hangingPunct="1">
      <a:defRPr sz="3140" kern="1200">
        <a:solidFill>
          <a:schemeClr val="tx1"/>
        </a:solidFill>
        <a:latin typeface="+mn-lt"/>
        <a:ea typeface="+mn-ea"/>
        <a:cs typeface="+mn-cs"/>
      </a:defRPr>
    </a:lvl8pPr>
    <a:lvl9pPr marL="6379586" algn="l" defTabSz="1594896" rtl="0" eaLnBrk="1" latinLnBrk="0" hangingPunct="1">
      <a:defRPr sz="31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6" d="100"/>
          <a:sy n="26" d="100"/>
        </p:scale>
        <p:origin x="22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93279"/>
            <a:ext cx="11658600" cy="6793054"/>
          </a:xfr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1714500" y="10248299"/>
            <a:ext cx="10287000" cy="471087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DD6E20-BC50-496F-99E9-7519E60B955C}"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206489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D6E20-BC50-496F-99E9-7519E60B955C}"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197021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8831"/>
            <a:ext cx="2957513" cy="1653548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6" y="1038831"/>
            <a:ext cx="8701088" cy="165354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D6E20-BC50-496F-99E9-7519E60B955C}"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200852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D6E20-BC50-496F-99E9-7519E60B955C}"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41812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64447"/>
            <a:ext cx="11830050" cy="8116433"/>
          </a:xfrm>
        </p:spPr>
        <p:txBody>
          <a:bodyPr anchor="b"/>
          <a:lstStyle>
            <a:lvl1pPr>
              <a:defRPr sz="9000"/>
            </a:lvl1pPr>
          </a:lstStyle>
          <a:p>
            <a:r>
              <a:rPr lang="en-US" smtClean="0"/>
              <a:t>Click to edit Master title style</a:t>
            </a:r>
            <a:endParaRPr lang="en-US" dirty="0"/>
          </a:p>
        </p:txBody>
      </p:sp>
      <p:sp>
        <p:nvSpPr>
          <p:cNvPr id="3" name="Text Placeholder 2"/>
          <p:cNvSpPr>
            <a:spLocks noGrp="1"/>
          </p:cNvSpPr>
          <p:nvPr>
            <p:ph type="body" idx="1"/>
          </p:nvPr>
        </p:nvSpPr>
        <p:spPr>
          <a:xfrm>
            <a:off x="935832" y="13057665"/>
            <a:ext cx="11830050" cy="4268240"/>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D6E20-BC50-496F-99E9-7519E60B955C}"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352865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5194157"/>
            <a:ext cx="5829300" cy="123801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43725" y="5194157"/>
            <a:ext cx="5829300" cy="123801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DD6E20-BC50-496F-99E9-7519E60B955C}" type="datetimeFigureOut">
              <a:rPr lang="en-IN" smtClean="0"/>
              <a:t>15-02-2023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65350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8836"/>
            <a:ext cx="11830050" cy="377141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4763" y="4783142"/>
            <a:ext cx="5802510"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944763" y="7127286"/>
            <a:ext cx="5802510" cy="1048316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43726" y="4783142"/>
            <a:ext cx="5831087"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6943726" y="7127286"/>
            <a:ext cx="5831087" cy="1048316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DD6E20-BC50-496F-99E9-7519E60B955C}" type="datetimeFigureOut">
              <a:rPr lang="en-IN" smtClean="0"/>
              <a:t>15-02-2023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330789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DD6E20-BC50-496F-99E9-7519E60B955C}" type="datetimeFigureOut">
              <a:rPr lang="en-IN" smtClean="0"/>
              <a:t>15-02-2023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180164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D6E20-BC50-496F-99E9-7519E60B955C}" type="datetimeFigureOut">
              <a:rPr lang="en-IN" smtClean="0"/>
              <a:t>15-02-2023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252913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5831087" y="2809366"/>
            <a:ext cx="6943725" cy="1386614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24DD6E20-BC50-496F-99E9-7519E60B955C}" type="datetimeFigureOut">
              <a:rPr lang="en-IN" smtClean="0"/>
              <a:t>15-02-2023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179417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31087" y="2809366"/>
            <a:ext cx="6943725" cy="1386614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24DD6E20-BC50-496F-99E9-7519E60B955C}" type="datetimeFigureOut">
              <a:rPr lang="en-IN" smtClean="0"/>
              <a:t>15-02-2023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CF447E-4DC3-4079-BCF1-481880F8B4B1}" type="slidenum">
              <a:rPr lang="en-IN" smtClean="0"/>
              <a:t>‹#›</a:t>
            </a:fld>
            <a:endParaRPr lang="en-IN"/>
          </a:p>
        </p:txBody>
      </p:sp>
    </p:spTree>
    <p:extLst>
      <p:ext uri="{BB962C8B-B14F-4D97-AF65-F5344CB8AC3E}">
        <p14:creationId xmlns:p14="http://schemas.microsoft.com/office/powerpoint/2010/main" val="232694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8836"/>
            <a:ext cx="11830050" cy="377141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2975" y="5194157"/>
            <a:ext cx="11830050" cy="1238016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2975" y="18084703"/>
            <a:ext cx="3086100" cy="1038831"/>
          </a:xfrm>
          <a:prstGeom prst="rect">
            <a:avLst/>
          </a:prstGeom>
        </p:spPr>
        <p:txBody>
          <a:bodyPr vert="horz" lIns="91440" tIns="45720" rIns="91440" bIns="45720" rtlCol="0" anchor="ctr"/>
          <a:lstStyle>
            <a:lvl1pPr algn="l">
              <a:defRPr sz="1800">
                <a:solidFill>
                  <a:schemeClr val="tx1">
                    <a:tint val="75000"/>
                  </a:schemeClr>
                </a:solidFill>
              </a:defRPr>
            </a:lvl1pPr>
          </a:lstStyle>
          <a:p>
            <a:fld id="{24DD6E20-BC50-496F-99E9-7519E60B955C}" type="datetimeFigureOut">
              <a:rPr lang="en-IN" smtClean="0"/>
              <a:t>15-02-2023</a:t>
            </a:fld>
            <a:endParaRPr lang="en-IN"/>
          </a:p>
        </p:txBody>
      </p:sp>
      <p:sp>
        <p:nvSpPr>
          <p:cNvPr id="5" name="Footer Placeholder 4"/>
          <p:cNvSpPr>
            <a:spLocks noGrp="1"/>
          </p:cNvSpPr>
          <p:nvPr>
            <p:ph type="ftr" sz="quarter" idx="3"/>
          </p:nvPr>
        </p:nvSpPr>
        <p:spPr>
          <a:xfrm>
            <a:off x="4543425" y="18084703"/>
            <a:ext cx="4629150" cy="103883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686925" y="18084703"/>
            <a:ext cx="3086100" cy="1038831"/>
          </a:xfrm>
          <a:prstGeom prst="rect">
            <a:avLst/>
          </a:prstGeom>
        </p:spPr>
        <p:txBody>
          <a:bodyPr vert="horz" lIns="91440" tIns="45720" rIns="91440" bIns="45720" rtlCol="0" anchor="ctr"/>
          <a:lstStyle>
            <a:lvl1pPr algn="r">
              <a:defRPr sz="1800">
                <a:solidFill>
                  <a:schemeClr val="tx1">
                    <a:tint val="75000"/>
                  </a:schemeClr>
                </a:solidFill>
              </a:defRPr>
            </a:lvl1pPr>
          </a:lstStyle>
          <a:p>
            <a:fld id="{58CF447E-4DC3-4079-BCF1-481880F8B4B1}" type="slidenum">
              <a:rPr lang="en-IN" smtClean="0"/>
              <a:t>‹#›</a:t>
            </a:fld>
            <a:endParaRPr lang="en-IN"/>
          </a:p>
        </p:txBody>
      </p:sp>
    </p:spTree>
    <p:extLst>
      <p:ext uri="{BB962C8B-B14F-4D97-AF65-F5344CB8AC3E}">
        <p14:creationId xmlns:p14="http://schemas.microsoft.com/office/powerpoint/2010/main" val="1365167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923" y="200489"/>
            <a:ext cx="14117911" cy="19253930"/>
            <a:chOff x="-29923" y="200489"/>
            <a:chExt cx="14117911" cy="19253930"/>
          </a:xfrm>
        </p:grpSpPr>
        <p:sp>
          <p:nvSpPr>
            <p:cNvPr id="3" name="Flowchart: Document 2"/>
            <p:cNvSpPr/>
            <p:nvPr/>
          </p:nvSpPr>
          <p:spPr>
            <a:xfrm rot="10800000">
              <a:off x="12834" y="2741724"/>
              <a:ext cx="13690335" cy="5368802"/>
            </a:xfrm>
            <a:prstGeom prst="flowChartDocument">
              <a:avLst/>
            </a:prstGeom>
            <a:solidFill>
              <a:srgbClr val="8C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309">
                <a:latin typeface="Palatino Linotype" panose="02040502050505030304" pitchFamily="18" charset="0"/>
              </a:endParaRPr>
            </a:p>
          </p:txBody>
        </p:sp>
        <p:sp>
          <p:nvSpPr>
            <p:cNvPr id="4" name="Flowchart: Document 3"/>
            <p:cNvSpPr/>
            <p:nvPr/>
          </p:nvSpPr>
          <p:spPr>
            <a:xfrm rot="10800000">
              <a:off x="12833" y="2824611"/>
              <a:ext cx="13690336" cy="5285915"/>
            </a:xfrm>
            <a:prstGeom prst="flowChartDocumen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309">
                <a:latin typeface="Palatino Linotype" panose="02040502050505030304" pitchFamily="18" charset="0"/>
              </a:endParaRPr>
            </a:p>
          </p:txBody>
        </p:sp>
        <p:sp>
          <p:nvSpPr>
            <p:cNvPr id="5" name="Flowchart: Document 70"/>
            <p:cNvSpPr/>
            <p:nvPr/>
          </p:nvSpPr>
          <p:spPr>
            <a:xfrm rot="10800000" flipH="1">
              <a:off x="12833" y="2796111"/>
              <a:ext cx="13690336" cy="531796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2309">
                  <a:latin typeface="Palatino Linotype" panose="02040502050505030304" pitchFamily="18" charset="0"/>
                </a:rPr>
                <a:t> </a:t>
              </a:r>
            </a:p>
          </p:txBody>
        </p:sp>
        <p:sp>
          <p:nvSpPr>
            <p:cNvPr id="6" name="Flowchart: Document 70"/>
            <p:cNvSpPr/>
            <p:nvPr/>
          </p:nvSpPr>
          <p:spPr>
            <a:xfrm rot="10800000" flipH="1">
              <a:off x="-29923" y="3427863"/>
              <a:ext cx="13691214" cy="16026556"/>
            </a:xfrm>
            <a:custGeom>
              <a:avLst/>
              <a:gdLst>
                <a:gd name="connsiteX0" fmla="*/ 7 w 15602"/>
                <a:gd name="connsiteY0" fmla="*/ 0 h 42499"/>
                <a:gd name="connsiteX1" fmla="*/ 15596 w 15602"/>
                <a:gd name="connsiteY1" fmla="*/ 2 h 42499"/>
                <a:gd name="connsiteX2" fmla="*/ 15602 w 15602"/>
                <a:gd name="connsiteY2" fmla="*/ 40389 h 42499"/>
                <a:gd name="connsiteX3" fmla="*/ 1 w 15602"/>
                <a:gd name="connsiteY3" fmla="*/ 41582 h 42499"/>
                <a:gd name="connsiteX4" fmla="*/ 7 w 15602"/>
                <a:gd name="connsiteY4" fmla="*/ 0 h 42499"/>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2" h="42499">
                  <a:moveTo>
                    <a:pt x="7" y="0"/>
                  </a:moveTo>
                  <a:lnTo>
                    <a:pt x="15596" y="2"/>
                  </a:lnTo>
                  <a:cubicBezTo>
                    <a:pt x="15596" y="5776"/>
                    <a:pt x="15602" y="34615"/>
                    <a:pt x="15602" y="40389"/>
                  </a:cubicBezTo>
                  <a:cubicBezTo>
                    <a:pt x="10639" y="40476"/>
                    <a:pt x="7603" y="44168"/>
                    <a:pt x="1" y="41582"/>
                  </a:cubicBezTo>
                  <a:cubicBezTo>
                    <a:pt x="-5" y="27777"/>
                    <a:pt x="13" y="13805"/>
                    <a:pt x="7" y="0"/>
                  </a:cubicBezTo>
                  <a:close/>
                </a:path>
              </a:pathLst>
            </a:custGeom>
            <a:gradFill flip="none" rotWithShape="1">
              <a:gsLst>
                <a:gs pos="0">
                  <a:schemeClr val="bg1"/>
                </a:gs>
                <a:gs pos="100000">
                  <a:srgbClr val="D1F2F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just"/>
              <a:r>
                <a:rPr lang="en-US" sz="2400">
                  <a:latin typeface="Palatino Linotype" panose="02040502050505030304" pitchFamily="18" charset="0"/>
                </a:rPr>
                <a:t>Authors thank Department of Science and Technology( DST–INSPIRE) and CSIR, India for providing financial support under project number MLP2014 to carry out this research work.</a:t>
              </a:r>
              <a:endParaRPr lang="en-GB" sz="2400" dirty="0">
                <a:latin typeface="Palatino Linotype" panose="02040502050505030304" pitchFamily="18" charset="0"/>
              </a:endParaRPr>
            </a:p>
          </p:txBody>
        </p:sp>
        <p:sp>
          <p:nvSpPr>
            <p:cNvPr id="7" name="Rectangle 6"/>
            <p:cNvSpPr/>
            <p:nvPr/>
          </p:nvSpPr>
          <p:spPr>
            <a:xfrm>
              <a:off x="12832" y="18334511"/>
              <a:ext cx="13690336" cy="530898"/>
            </a:xfrm>
            <a:prstGeom prst="rec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309">
                <a:latin typeface="Palatino Linotype" panose="02040502050505030304" pitchFamily="18" charset="0"/>
              </a:endParaRPr>
            </a:p>
          </p:txBody>
        </p:sp>
        <p:cxnSp>
          <p:nvCxnSpPr>
            <p:cNvPr id="8" name="Straight Connector 7"/>
            <p:cNvCxnSpPr/>
            <p:nvPr/>
          </p:nvCxnSpPr>
          <p:spPr>
            <a:xfrm>
              <a:off x="12833" y="18334511"/>
              <a:ext cx="13690336" cy="0"/>
            </a:xfrm>
            <a:prstGeom prst="line">
              <a:avLst/>
            </a:prstGeom>
            <a:ln w="254000">
              <a:solidFill>
                <a:srgbClr val="8CD23C"/>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B2C25681-95AF-45D0-852E-DC3E00E2FDFE}"/>
                </a:ext>
              </a:extLst>
            </p:cNvPr>
            <p:cNvSpPr txBox="1"/>
            <p:nvPr/>
          </p:nvSpPr>
          <p:spPr>
            <a:xfrm>
              <a:off x="1562931" y="242803"/>
              <a:ext cx="11673930" cy="916232"/>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1173215">
                <a:spcBef>
                  <a:spcPct val="20000"/>
                </a:spcBef>
                <a:defRPr/>
              </a:pPr>
              <a:r>
                <a:rPr lang="en-US" sz="3593" b="1" dirty="0">
                  <a:solidFill>
                    <a:schemeClr val="accent1">
                      <a:lumMod val="75000"/>
                    </a:schemeClr>
                  </a:solidFill>
                  <a:latin typeface="Palatino Linotype" panose="02040502050505030304" pitchFamily="18" charset="0"/>
                  <a:cs typeface="Times New Roman" panose="02020603050405020304" pitchFamily="18" charset="0"/>
                </a:rPr>
                <a:t>Study of a pH-sensitive Hologram for Biosensing Applications</a:t>
              </a:r>
              <a:endParaRPr lang="en-US" sz="3593" dirty="0">
                <a:solidFill>
                  <a:schemeClr val="accent1">
                    <a:lumMod val="75000"/>
                  </a:schemeClr>
                </a:solidFill>
                <a:latin typeface="Palatino Linotype" panose="02040502050505030304" pitchFamily="18" charset="0"/>
                <a:cs typeface="Times New Roman" panose="02020603050405020304" pitchFamily="18" charset="0"/>
              </a:endParaRPr>
            </a:p>
          </p:txBody>
        </p:sp>
        <p:sp>
          <p:nvSpPr>
            <p:cNvPr id="10" name="Text Placeholder 5">
              <a:extLst>
                <a:ext uri="{FF2B5EF4-FFF2-40B4-BE49-F238E27FC236}">
                  <a16:creationId xmlns:a16="http://schemas.microsoft.com/office/drawing/2014/main" id="{EF872E11-D0DF-4446-BE76-A398B88E9B44}"/>
                </a:ext>
              </a:extLst>
            </p:cNvPr>
            <p:cNvSpPr txBox="1"/>
            <p:nvPr/>
          </p:nvSpPr>
          <p:spPr>
            <a:xfrm>
              <a:off x="2467093" y="1520636"/>
              <a:ext cx="10088322" cy="1304973"/>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2000" b="1" cap="small" dirty="0">
                  <a:solidFill>
                    <a:schemeClr val="bg2">
                      <a:lumMod val="10000"/>
                    </a:schemeClr>
                  </a:solidFill>
                  <a:latin typeface="Palatino Linotype" panose="02040502050505030304" pitchFamily="18" charset="0"/>
                  <a:cs typeface="Times New Roman" panose="02020603050405020304" pitchFamily="18" charset="0"/>
                </a:rPr>
                <a:t>Komal Sharma,</a:t>
              </a:r>
              <a:r>
                <a:rPr lang="en-US" sz="2000" b="1" cap="small" baseline="30000" dirty="0">
                  <a:solidFill>
                    <a:schemeClr val="bg2">
                      <a:lumMod val="10000"/>
                    </a:schemeClr>
                  </a:solidFill>
                  <a:latin typeface="Palatino Linotype" panose="02040502050505030304" pitchFamily="18" charset="0"/>
                  <a:cs typeface="Times New Roman" panose="02020603050405020304" pitchFamily="18" charset="0"/>
                </a:rPr>
                <a:t>1,2</a:t>
              </a:r>
              <a:r>
                <a:rPr lang="en-US" sz="2000" b="1" cap="small" dirty="0">
                  <a:solidFill>
                    <a:schemeClr val="bg2">
                      <a:lumMod val="10000"/>
                    </a:schemeClr>
                  </a:solidFill>
                  <a:latin typeface="Palatino Linotype" panose="02040502050505030304" pitchFamily="18" charset="0"/>
                  <a:cs typeface="Times New Roman" panose="02020603050405020304" pitchFamily="18" charset="0"/>
                </a:rPr>
                <a:t> Heena,</a:t>
              </a:r>
              <a:r>
                <a:rPr lang="en-US" sz="2000" b="1" cap="small" baseline="30000" dirty="0">
                  <a:solidFill>
                    <a:schemeClr val="bg2">
                      <a:lumMod val="10000"/>
                    </a:schemeClr>
                  </a:solidFill>
                  <a:latin typeface="Palatino Linotype" panose="02040502050505030304" pitchFamily="18" charset="0"/>
                  <a:cs typeface="Times New Roman" panose="02020603050405020304" pitchFamily="18" charset="0"/>
                </a:rPr>
                <a:t>1 </a:t>
              </a:r>
              <a:r>
                <a:rPr lang="en-US" sz="2000" b="1" cap="small" dirty="0">
                  <a:solidFill>
                    <a:schemeClr val="bg2">
                      <a:lumMod val="10000"/>
                    </a:schemeClr>
                  </a:solidFill>
                  <a:latin typeface="Palatino Linotype" panose="02040502050505030304" pitchFamily="18" charset="0"/>
                  <a:cs typeface="Times New Roman" panose="02020603050405020304" pitchFamily="18" charset="0"/>
                </a:rPr>
                <a:t>Girish C. Mohanta,</a:t>
              </a:r>
              <a:r>
                <a:rPr lang="en-US" sz="2000" b="1" cap="small" baseline="30000" dirty="0">
                  <a:solidFill>
                    <a:schemeClr val="bg2">
                      <a:lumMod val="10000"/>
                    </a:schemeClr>
                  </a:solidFill>
                  <a:latin typeface="Palatino Linotype" panose="02040502050505030304" pitchFamily="18" charset="0"/>
                  <a:cs typeface="Times New Roman" panose="02020603050405020304" pitchFamily="18" charset="0"/>
                </a:rPr>
                <a:t>1,2,</a:t>
              </a:r>
              <a:r>
                <a:rPr lang="en-US" sz="2000" b="1" cap="small" dirty="0">
                  <a:solidFill>
                    <a:schemeClr val="bg2">
                      <a:lumMod val="10000"/>
                    </a:schemeClr>
                  </a:solidFill>
                  <a:latin typeface="Palatino Linotype" panose="02040502050505030304" pitchFamily="18" charset="0"/>
                  <a:cs typeface="Times New Roman" panose="02020603050405020304" pitchFamily="18" charset="0"/>
                </a:rPr>
                <a:t> Raj Kumar</a:t>
              </a:r>
              <a:r>
                <a:rPr lang="en-US" sz="2000" b="1" cap="small" baseline="30000" dirty="0">
                  <a:solidFill>
                    <a:schemeClr val="bg2">
                      <a:lumMod val="10000"/>
                    </a:schemeClr>
                  </a:solidFill>
                  <a:latin typeface="Palatino Linotype" panose="02040502050505030304" pitchFamily="18" charset="0"/>
                  <a:cs typeface="Times New Roman" panose="02020603050405020304" pitchFamily="18" charset="0"/>
                </a:rPr>
                <a:t>1,2, *</a:t>
              </a:r>
              <a:endParaRPr lang="en-IN" sz="2000" b="1" cap="small" dirty="0">
                <a:solidFill>
                  <a:schemeClr val="bg2">
                    <a:lumMod val="10000"/>
                  </a:schemeClr>
                </a:solidFill>
                <a:latin typeface="Palatino Linotype" panose="02040502050505030304" pitchFamily="18" charset="0"/>
                <a:cs typeface="Times New Roman" panose="02020603050405020304" pitchFamily="18" charset="0"/>
              </a:endParaRPr>
            </a:p>
            <a:p>
              <a:pPr algn="ctr"/>
              <a:r>
                <a:rPr lang="en-IN" sz="1800" baseline="30000" dirty="0">
                  <a:solidFill>
                    <a:schemeClr val="bg2">
                      <a:lumMod val="10000"/>
                    </a:schemeClr>
                  </a:solidFill>
                  <a:latin typeface="Palatino Linotype" panose="02040502050505030304" pitchFamily="18" charset="0"/>
                  <a:cs typeface="Times New Roman" panose="02020603050405020304" pitchFamily="18" charset="0"/>
                </a:rPr>
                <a:t>1</a:t>
              </a:r>
              <a:r>
                <a:rPr lang="en-IN" sz="1800" dirty="0">
                  <a:solidFill>
                    <a:schemeClr val="bg2">
                      <a:lumMod val="10000"/>
                    </a:schemeClr>
                  </a:solidFill>
                  <a:latin typeface="Palatino Linotype" panose="02040502050505030304" pitchFamily="18" charset="0"/>
                  <a:cs typeface="Times New Roman" panose="02020603050405020304" pitchFamily="18" charset="0"/>
                </a:rPr>
                <a:t>CSIR-Central Scientific Instruments Organisation, Sector 30C, Chandigarh 160030, India</a:t>
              </a:r>
            </a:p>
            <a:p>
              <a:pPr algn="ctr"/>
              <a:r>
                <a:rPr lang="en-IN" sz="1800" baseline="30000" dirty="0">
                  <a:solidFill>
                    <a:schemeClr val="bg2">
                      <a:lumMod val="10000"/>
                    </a:schemeClr>
                  </a:solidFill>
                  <a:latin typeface="Palatino Linotype" panose="02040502050505030304" pitchFamily="18" charset="0"/>
                  <a:cs typeface="Times New Roman" panose="02020603050405020304" pitchFamily="18" charset="0"/>
                </a:rPr>
                <a:t>2</a:t>
              </a:r>
              <a:r>
                <a:rPr lang="en-IN" sz="1800" dirty="0">
                  <a:solidFill>
                    <a:schemeClr val="bg2">
                      <a:lumMod val="10000"/>
                    </a:schemeClr>
                  </a:solidFill>
                  <a:latin typeface="Palatino Linotype" panose="02040502050505030304" pitchFamily="18" charset="0"/>
                  <a:cs typeface="Times New Roman" panose="02020603050405020304" pitchFamily="18" charset="0"/>
                </a:rPr>
                <a:t>Academy of Scientific and Innovative Research (AcSIR), Ghaziabad 201002, India</a:t>
              </a:r>
            </a:p>
            <a:p>
              <a:pPr algn="ctr"/>
              <a:r>
                <a:rPr lang="en-US" sz="1800" dirty="0">
                  <a:solidFill>
                    <a:schemeClr val="bg2">
                      <a:lumMod val="10000"/>
                    </a:schemeClr>
                  </a:solidFill>
                  <a:latin typeface="Palatino Linotype" panose="02040502050505030304" pitchFamily="18" charset="0"/>
                  <a:cs typeface="Times New Roman" panose="02020603050405020304" pitchFamily="18" charset="0"/>
                </a:rPr>
                <a:t>*Email: raj.optics@csio.res.in</a:t>
              </a:r>
              <a:endParaRPr lang="en-IN" sz="1800" dirty="0">
                <a:solidFill>
                  <a:schemeClr val="bg2">
                    <a:lumMod val="10000"/>
                  </a:schemeClr>
                </a:solidFill>
                <a:latin typeface="Palatino Linotype" panose="02040502050505030304" pitchFamily="18" charset="0"/>
                <a:cs typeface="Times New Roman" panose="02020603050405020304" pitchFamily="18" charset="0"/>
              </a:endParaRPr>
            </a:p>
          </p:txBody>
        </p:sp>
        <p:sp>
          <p:nvSpPr>
            <p:cNvPr id="11" name="TextBox 19">
              <a:extLst>
                <a:ext uri="{FF2B5EF4-FFF2-40B4-BE49-F238E27FC236}">
                  <a16:creationId xmlns:a16="http://schemas.microsoft.com/office/drawing/2014/main" id="{FD3D0ACE-DC7E-450B-BD49-B7A44641E37F}"/>
                </a:ext>
              </a:extLst>
            </p:cNvPr>
            <p:cNvSpPr txBox="1">
              <a:spLocks noChangeArrowheads="1"/>
            </p:cNvSpPr>
            <p:nvPr/>
          </p:nvSpPr>
          <p:spPr bwMode="auto">
            <a:xfrm>
              <a:off x="400773" y="4211930"/>
              <a:ext cx="12700020" cy="125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515" tIns="14257" rIns="28515" bIns="14257">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190153" marR="190153" algn="just"/>
              <a:r>
                <a:rPr lang="en-US" dirty="0">
                  <a:latin typeface="Palatino Linotype" panose="02040502050505030304" pitchFamily="18" charset="0"/>
                  <a:ea typeface="+mn-ea"/>
                  <a:cs typeface="Helvetica" panose="020B0604020202020204" pitchFamily="34" charset="0"/>
                </a:rPr>
                <a:t>We Study the effect of pH in photopolymer film for biosensing application. For this, three buffer solutions with different pH are taken and the effect on diffraction efficiency is analyzed. It is observed that with different pH from neutral to alkaline, the diffraction efficiency decreased by variation in dipping time.</a:t>
              </a:r>
              <a:endParaRPr lang="en-IN" b="1" dirty="0">
                <a:latin typeface="Palatino Linotype" panose="02040502050505030304" pitchFamily="18" charset="0"/>
                <a:ea typeface="+mn-ea"/>
                <a:cs typeface="Helvetica" panose="020B0604020202020204" pitchFamily="34" charset="0"/>
              </a:endParaRPr>
            </a:p>
            <a:p>
              <a:endParaRPr lang="en-US" dirty="0">
                <a:latin typeface="Palatino Linotype" panose="02040502050505030304" pitchFamily="18" charset="0"/>
                <a:ea typeface="+mn-ea"/>
                <a:cs typeface="Helvetica" panose="020B0604020202020204" pitchFamily="34" charset="0"/>
              </a:endParaRPr>
            </a:p>
          </p:txBody>
        </p:sp>
        <p:sp>
          <p:nvSpPr>
            <p:cNvPr id="12" name="Rectangle 10">
              <a:extLst>
                <a:ext uri="{FF2B5EF4-FFF2-40B4-BE49-F238E27FC236}">
                  <a16:creationId xmlns:a16="http://schemas.microsoft.com/office/drawing/2014/main" id="{E62CA47B-6D2F-458C-98CC-19C397FB88BA}"/>
                </a:ext>
              </a:extLst>
            </p:cNvPr>
            <p:cNvSpPr>
              <a:spLocks noChangeArrowheads="1"/>
            </p:cNvSpPr>
            <p:nvPr/>
          </p:nvSpPr>
          <p:spPr bwMode="auto">
            <a:xfrm>
              <a:off x="619934" y="3839968"/>
              <a:ext cx="2994761" cy="272396"/>
            </a:xfrm>
            <a:prstGeom prst="rect">
              <a:avLst/>
            </a:prstGeom>
            <a:noFill/>
            <a:ln w="12700">
              <a:noFill/>
              <a:miter lim="800000"/>
            </a:ln>
          </p:spPr>
          <p:txBody>
            <a:bodyPr wrap="none" lIns="42772" tIns="22817" rIns="42772" bIns="21386" anchor="ctr" anchorCtr="0"/>
            <a:lstStyle>
              <a:defPPr>
                <a:defRPr kern="1200" smtId="4294967295"/>
              </a:defPPr>
            </a:lstStyle>
            <a:p>
              <a:pPr defTabSz="1466903">
                <a:defRPr/>
              </a:pPr>
              <a:r>
                <a:rPr lang="en-US" sz="2800" b="1" dirty="0">
                  <a:solidFill>
                    <a:srgbClr val="1482A5"/>
                  </a:solidFill>
                  <a:latin typeface="Palatino Linotype" panose="02040502050505030304" pitchFamily="18" charset="0"/>
                </a:rPr>
                <a:t>Abstract</a:t>
              </a:r>
            </a:p>
          </p:txBody>
        </p:sp>
        <p:sp>
          <p:nvSpPr>
            <p:cNvPr id="13" name="Rectangle 10"/>
            <p:cNvSpPr>
              <a:spLocks noChangeArrowheads="1"/>
            </p:cNvSpPr>
            <p:nvPr/>
          </p:nvSpPr>
          <p:spPr bwMode="auto">
            <a:xfrm>
              <a:off x="538533" y="5303097"/>
              <a:ext cx="6152324" cy="380287"/>
            </a:xfrm>
            <a:prstGeom prst="rect">
              <a:avLst/>
            </a:prstGeom>
            <a:solidFill>
              <a:srgbClr val="1482A5"/>
            </a:solidFill>
            <a:ln w="12700">
              <a:noFill/>
              <a:miter lim="800000"/>
            </a:ln>
          </p:spPr>
          <p:txBody>
            <a:bodyPr wrap="none" lIns="42772" tIns="22817" rIns="42772" bIns="21386" anchor="ctr" anchorCtr="0"/>
            <a:lstStyle>
              <a:defPPr>
                <a:defRPr kern="1200" smtId="4294967295"/>
              </a:defPPr>
            </a:lstStyle>
            <a:p>
              <a:pPr algn="ctr" defTabSz="1466903">
                <a:defRPr/>
              </a:pPr>
              <a:r>
                <a:rPr lang="en-US" sz="2000" b="1" dirty="0">
                  <a:solidFill>
                    <a:schemeClr val="bg1"/>
                  </a:solidFill>
                  <a:latin typeface="Palatino Linotype" panose="02040502050505030304" pitchFamily="18" charset="0"/>
                </a:rPr>
                <a:t>Introduction</a:t>
              </a:r>
            </a:p>
          </p:txBody>
        </p:sp>
        <p:sp>
          <p:nvSpPr>
            <p:cNvPr id="14" name="Rectangle 10">
              <a:extLst>
                <a:ext uri="{FF2B5EF4-FFF2-40B4-BE49-F238E27FC236}">
                  <a16:creationId xmlns:a16="http://schemas.microsoft.com/office/drawing/2014/main" id="{0BB0DEBB-643A-495C-9A00-84ACC65F1FD7}"/>
                </a:ext>
              </a:extLst>
            </p:cNvPr>
            <p:cNvSpPr>
              <a:spLocks noChangeArrowheads="1"/>
            </p:cNvSpPr>
            <p:nvPr/>
          </p:nvSpPr>
          <p:spPr bwMode="auto">
            <a:xfrm>
              <a:off x="7170443" y="5318990"/>
              <a:ext cx="6152324" cy="380287"/>
            </a:xfrm>
            <a:prstGeom prst="rect">
              <a:avLst/>
            </a:prstGeom>
            <a:solidFill>
              <a:srgbClr val="1482A5"/>
            </a:solidFill>
            <a:ln w="12700">
              <a:noFill/>
              <a:miter lim="800000"/>
            </a:ln>
          </p:spPr>
          <p:txBody>
            <a:bodyPr wrap="none" lIns="42772" tIns="22817" rIns="42772" bIns="21386" anchor="ctr" anchorCtr="0"/>
            <a:lstStyle>
              <a:defPPr>
                <a:defRPr kern="1200" smtId="4294967295"/>
              </a:defPPr>
            </a:lstStyle>
            <a:p>
              <a:pPr algn="ctr" defTabSz="1466903">
                <a:defRPr/>
              </a:pPr>
              <a:r>
                <a:rPr lang="en-US" sz="2000" b="1" dirty="0">
                  <a:solidFill>
                    <a:schemeClr val="bg1"/>
                  </a:solidFill>
                  <a:latin typeface="Palatino Linotype" panose="02040502050505030304" pitchFamily="18" charset="0"/>
                </a:rPr>
                <a:t>Results</a:t>
              </a:r>
            </a:p>
          </p:txBody>
        </p:sp>
        <p:sp>
          <p:nvSpPr>
            <p:cNvPr id="15" name="Rectangle 10">
              <a:extLst>
                <a:ext uri="{FF2B5EF4-FFF2-40B4-BE49-F238E27FC236}">
                  <a16:creationId xmlns:a16="http://schemas.microsoft.com/office/drawing/2014/main" id="{1BD94FDB-190B-4638-89EC-A656D127038B}"/>
                </a:ext>
              </a:extLst>
            </p:cNvPr>
            <p:cNvSpPr>
              <a:spLocks noChangeArrowheads="1"/>
            </p:cNvSpPr>
            <p:nvPr/>
          </p:nvSpPr>
          <p:spPr bwMode="auto">
            <a:xfrm>
              <a:off x="389478" y="11668979"/>
              <a:ext cx="6152324" cy="380287"/>
            </a:xfrm>
            <a:prstGeom prst="rect">
              <a:avLst/>
            </a:prstGeom>
            <a:solidFill>
              <a:srgbClr val="1482A5"/>
            </a:solidFill>
            <a:ln w="12700">
              <a:noFill/>
              <a:miter lim="800000"/>
            </a:ln>
          </p:spPr>
          <p:txBody>
            <a:bodyPr wrap="none" lIns="42772" tIns="22817" rIns="42772" bIns="21386" anchor="ctr" anchorCtr="0"/>
            <a:lstStyle>
              <a:defPPr>
                <a:defRPr kern="1200" smtId="4294967295"/>
              </a:defPPr>
            </a:lstStyle>
            <a:p>
              <a:pPr algn="ctr" defTabSz="1466903">
                <a:defRPr/>
              </a:pPr>
              <a:r>
                <a:rPr lang="en-US" sz="2000" b="1" dirty="0">
                  <a:solidFill>
                    <a:schemeClr val="bg1"/>
                  </a:solidFill>
                  <a:latin typeface="Palatino Linotype" panose="02040502050505030304" pitchFamily="18" charset="0"/>
                </a:rPr>
                <a:t>Experimental Details</a:t>
              </a:r>
            </a:p>
          </p:txBody>
        </p:sp>
        <p:sp>
          <p:nvSpPr>
            <p:cNvPr id="16" name="Rectangle 10">
              <a:extLst>
                <a:ext uri="{FF2B5EF4-FFF2-40B4-BE49-F238E27FC236}">
                  <a16:creationId xmlns:a16="http://schemas.microsoft.com/office/drawing/2014/main" id="{C5373E80-5BA7-4273-832B-6C4F5740A8C5}"/>
                </a:ext>
              </a:extLst>
            </p:cNvPr>
            <p:cNvSpPr>
              <a:spLocks noChangeArrowheads="1"/>
            </p:cNvSpPr>
            <p:nvPr/>
          </p:nvSpPr>
          <p:spPr bwMode="auto">
            <a:xfrm>
              <a:off x="7184033" y="11455398"/>
              <a:ext cx="6152324" cy="380287"/>
            </a:xfrm>
            <a:prstGeom prst="rect">
              <a:avLst/>
            </a:prstGeom>
            <a:solidFill>
              <a:srgbClr val="1482A5"/>
            </a:solidFill>
            <a:ln w="12700">
              <a:noFill/>
              <a:miter lim="800000"/>
            </a:ln>
          </p:spPr>
          <p:txBody>
            <a:bodyPr wrap="none" lIns="42772" tIns="22817" rIns="42772" bIns="21386" anchor="ctr" anchorCtr="0"/>
            <a:lstStyle>
              <a:defPPr>
                <a:defRPr kern="1200" smtId="4294967295"/>
              </a:defPPr>
            </a:lstStyle>
            <a:p>
              <a:pPr algn="ctr" defTabSz="1466903">
                <a:defRPr/>
              </a:pPr>
              <a:r>
                <a:rPr lang="en-US" sz="2000" b="1" dirty="0">
                  <a:solidFill>
                    <a:schemeClr val="bg1"/>
                  </a:solidFill>
                  <a:latin typeface="Palatino Linotype" panose="02040502050505030304" pitchFamily="18" charset="0"/>
                </a:rPr>
                <a:t>Conclusion</a:t>
              </a:r>
            </a:p>
          </p:txBody>
        </p:sp>
        <p:sp>
          <p:nvSpPr>
            <p:cNvPr id="17" name="TextBox 16">
              <a:extLst>
                <a:ext uri="{FF2B5EF4-FFF2-40B4-BE49-F238E27FC236}">
                  <a16:creationId xmlns:a16="http://schemas.microsoft.com/office/drawing/2014/main" id="{6D27E454-6E74-438E-B6CD-F623F47990B5}"/>
                </a:ext>
              </a:extLst>
            </p:cNvPr>
            <p:cNvSpPr txBox="1"/>
            <p:nvPr/>
          </p:nvSpPr>
          <p:spPr>
            <a:xfrm>
              <a:off x="495043" y="5861079"/>
              <a:ext cx="6150148" cy="5909310"/>
            </a:xfrm>
            <a:prstGeom prst="rect">
              <a:avLst/>
            </a:prstGeom>
            <a:noFill/>
          </p:spPr>
          <p:txBody>
            <a:bodyPr wrap="square" rtlCol="0">
              <a:spAutoFit/>
            </a:bodyPr>
            <a:lstStyle>
              <a:defPPr>
                <a:defRPr kern="1200" smtId="4294967295"/>
              </a:defPPr>
            </a:lstStyle>
            <a:p>
              <a:pPr algn="just"/>
              <a:r>
                <a:rPr lang="en-US" sz="1800" dirty="0">
                  <a:latin typeface="Palatino Linotype" panose="02040502050505030304" pitchFamily="18" charset="0"/>
                </a:rPr>
                <a:t>The measurement of various physical and chemical processes, both quantitatively and qualitatively, is crucial for use in the fields of medicine, agriculture, business, and the environment. One optical approach that allows for the observation of material changes at the physical and chemical levels is </a:t>
              </a:r>
              <a:r>
                <a:rPr lang="en-US" sz="1800" dirty="0" smtClean="0">
                  <a:latin typeface="Palatino Linotype" panose="02040502050505030304" pitchFamily="18" charset="0"/>
                </a:rPr>
                <a:t>holography. For </a:t>
              </a:r>
              <a:r>
                <a:rPr lang="en-US" sz="1800" dirty="0">
                  <a:latin typeface="Palatino Linotype" panose="02040502050505030304" pitchFamily="18" charset="0"/>
                </a:rPr>
                <a:t>biosensing applications, photopolymer </a:t>
              </a:r>
              <a:r>
                <a:rPr lang="en-US" sz="1800" dirty="0" smtClean="0">
                  <a:latin typeface="Palatino Linotype" panose="02040502050505030304" pitchFamily="18" charset="0"/>
                </a:rPr>
                <a:t>film development </a:t>
              </a:r>
              <a:r>
                <a:rPr lang="en-US" sz="1800" dirty="0">
                  <a:latin typeface="Palatino Linotype" panose="02040502050505030304" pitchFamily="18" charset="0"/>
                </a:rPr>
                <a:t>is important. Based on an earlier study </a:t>
              </a:r>
              <a:r>
                <a:rPr lang="en-US" sz="1800" dirty="0" smtClean="0">
                  <a:latin typeface="Palatino Linotype" panose="02040502050505030304" pitchFamily="18" charset="0"/>
                </a:rPr>
                <a:t>[1], </a:t>
              </a:r>
              <a:r>
                <a:rPr lang="en-US" sz="1800" dirty="0">
                  <a:latin typeface="Palatino Linotype" panose="02040502050505030304" pitchFamily="18" charset="0"/>
                </a:rPr>
                <a:t>PVA (Poly Vinyl Alcohol) has been used as a binder in the production of films for a variety of purposes, but it has drawbacks because it is water </a:t>
              </a:r>
              <a:r>
                <a:rPr lang="en-US" sz="1800" dirty="0" smtClean="0">
                  <a:latin typeface="Palatino Linotype" panose="02040502050505030304" pitchFamily="18" charset="0"/>
                </a:rPr>
                <a:t>soluble. A </a:t>
              </a:r>
              <a:r>
                <a:rPr lang="en-US" sz="1800" dirty="0">
                  <a:latin typeface="Palatino Linotype" panose="02040502050505030304" pitchFamily="18" charset="0"/>
                </a:rPr>
                <a:t>different binder, cellulose acetate is utilized nowadays </a:t>
              </a:r>
              <a:r>
                <a:rPr lang="en-US" sz="1800" dirty="0" smtClean="0">
                  <a:latin typeface="Palatino Linotype" panose="02040502050505030304" pitchFamily="18" charset="0"/>
                </a:rPr>
                <a:t>[2], </a:t>
              </a:r>
              <a:r>
                <a:rPr lang="en-US" sz="1800" dirty="0">
                  <a:latin typeface="Palatino Linotype" panose="02040502050505030304" pitchFamily="18" charset="0"/>
                </a:rPr>
                <a:t>despite the difficulty of making films</a:t>
              </a:r>
              <a:r>
                <a:rPr lang="en-US" sz="1800" dirty="0" smtClean="0">
                  <a:latin typeface="Palatino Linotype" panose="02040502050505030304" pitchFamily="18" charset="0"/>
                </a:rPr>
                <a:t>.</a:t>
              </a:r>
            </a:p>
            <a:p>
              <a:pPr algn="just"/>
              <a:endParaRPr lang="en-US" sz="1800" dirty="0">
                <a:latin typeface="Palatino Linotype" panose="02040502050505030304" pitchFamily="18" charset="0"/>
              </a:endParaRPr>
            </a:p>
            <a:p>
              <a:pPr algn="just"/>
              <a:r>
                <a:rPr lang="en-US" sz="1800" dirty="0" smtClean="0">
                  <a:latin typeface="Palatino Linotype" panose="02040502050505030304" pitchFamily="18" charset="0"/>
                </a:rPr>
                <a:t>In this work, </a:t>
              </a:r>
              <a:r>
                <a:rPr lang="en-US" sz="1800" dirty="0">
                  <a:latin typeface="Palatino Linotype" panose="02040502050505030304" pitchFamily="18" charset="0"/>
                </a:rPr>
                <a:t>we propose to </a:t>
              </a:r>
              <a:r>
                <a:rPr lang="en-US" sz="1800" dirty="0" smtClean="0">
                  <a:latin typeface="Palatino Linotype" panose="02040502050505030304" pitchFamily="18" charset="0"/>
                </a:rPr>
                <a:t>analyze </a:t>
              </a:r>
              <a:r>
                <a:rPr lang="en-US" sz="1800" dirty="0">
                  <a:latin typeface="Palatino Linotype" panose="02040502050505030304" pitchFamily="18" charset="0"/>
                </a:rPr>
                <a:t>the effect of pH change on the diffraction efficiency of transmission gratings recorded in commercially available photopolymer </a:t>
              </a:r>
              <a:r>
                <a:rPr lang="en-US" sz="1800" dirty="0" smtClean="0">
                  <a:latin typeface="Palatino Linotype" panose="02040502050505030304" pitchFamily="18" charset="0"/>
                </a:rPr>
                <a:t> </a:t>
              </a:r>
              <a:r>
                <a:rPr lang="en-US" sz="1800" dirty="0">
                  <a:latin typeface="Palatino Linotype" panose="02040502050505030304" pitchFamily="18" charset="0"/>
                </a:rPr>
                <a:t>by dipping it in </a:t>
              </a:r>
              <a:r>
                <a:rPr lang="en-US" sz="1800" dirty="0" smtClean="0">
                  <a:latin typeface="Palatino Linotype" panose="02040502050505030304" pitchFamily="18" charset="0"/>
                </a:rPr>
                <a:t>the three </a:t>
              </a:r>
              <a:r>
                <a:rPr lang="en-US" sz="1800" dirty="0">
                  <a:latin typeface="Palatino Linotype" panose="02040502050505030304" pitchFamily="18" charset="0"/>
                </a:rPr>
                <a:t>buffer </a:t>
              </a:r>
              <a:r>
                <a:rPr lang="en-US" sz="1800" dirty="0" smtClean="0">
                  <a:latin typeface="Palatino Linotype" panose="02040502050505030304" pitchFamily="18" charset="0"/>
                </a:rPr>
                <a:t>solutions i.e. Phosphate </a:t>
              </a:r>
              <a:r>
                <a:rPr lang="en-US" sz="1800" dirty="0">
                  <a:latin typeface="Palatino Linotype" panose="02040502050505030304" pitchFamily="18" charset="0"/>
                </a:rPr>
                <a:t>Buffer Saline (PBS) (pH – 7.4), Phosphate Buffer Saline  (PBS) (pH – 8.3) and Tris-Acetate-EDTA (TAE) (pH – 8.3</a:t>
              </a:r>
              <a:r>
                <a:rPr lang="en-US" sz="1800" dirty="0" smtClean="0">
                  <a:latin typeface="Palatino Linotype" panose="02040502050505030304" pitchFamily="18" charset="0"/>
                </a:rPr>
                <a:t>) </a:t>
              </a:r>
              <a:r>
                <a:rPr lang="en-US" sz="1800" dirty="0">
                  <a:latin typeface="Palatino Linotype" panose="02040502050505030304" pitchFamily="18" charset="0"/>
                </a:rPr>
                <a:t>for different time intervals</a:t>
              </a:r>
              <a:r>
                <a:rPr lang="en-US" sz="1800" dirty="0" smtClean="0">
                  <a:latin typeface="Palatino Linotype" panose="02040502050505030304" pitchFamily="18" charset="0"/>
                </a:rPr>
                <a:t>.</a:t>
              </a:r>
            </a:p>
            <a:p>
              <a:pPr algn="just"/>
              <a:endParaRPr lang="en-US" sz="1800" dirty="0">
                <a:latin typeface="Palatino Linotype" panose="02040502050505030304" pitchFamily="18" charset="0"/>
              </a:endParaRPr>
            </a:p>
          </p:txBody>
        </p:sp>
        <p:sp>
          <p:nvSpPr>
            <p:cNvPr id="18" name="TextBox 17">
              <a:extLst>
                <a:ext uri="{FF2B5EF4-FFF2-40B4-BE49-F238E27FC236}">
                  <a16:creationId xmlns:a16="http://schemas.microsoft.com/office/drawing/2014/main" id="{998FE72F-E77A-4480-B8D1-D34F20784276}"/>
                </a:ext>
              </a:extLst>
            </p:cNvPr>
            <p:cNvSpPr txBox="1"/>
            <p:nvPr/>
          </p:nvSpPr>
          <p:spPr>
            <a:xfrm>
              <a:off x="7104157" y="5715202"/>
              <a:ext cx="5996636" cy="368641"/>
            </a:xfrm>
            <a:prstGeom prst="rect">
              <a:avLst/>
            </a:prstGeom>
            <a:noFill/>
          </p:spPr>
          <p:txBody>
            <a:bodyPr wrap="square" rtlCol="0">
              <a:spAutoFit/>
            </a:bodyPr>
            <a:lstStyle>
              <a:defPPr>
                <a:defRPr kern="1200" smtId="4294967295"/>
              </a:defPPr>
            </a:lstStyle>
            <a:p>
              <a:pPr marL="237692" indent="-237692" algn="just">
                <a:buFont typeface="Wingdings" panose="05000000000000000000" pitchFamily="2" charset="2"/>
                <a:buChar char="Ø"/>
              </a:pPr>
              <a:endParaRPr lang="en-US" sz="1797" dirty="0">
                <a:latin typeface="Palatino Linotype" panose="02040502050505030304" pitchFamily="18" charset="0"/>
                <a:cs typeface="Open Sans" panose="020B0606030504020204" pitchFamily="34" charset="0"/>
              </a:endParaRPr>
            </a:p>
          </p:txBody>
        </p:sp>
        <p:sp>
          <p:nvSpPr>
            <p:cNvPr id="19" name="TextBox 18">
              <a:extLst>
                <a:ext uri="{FF2B5EF4-FFF2-40B4-BE49-F238E27FC236}">
                  <a16:creationId xmlns:a16="http://schemas.microsoft.com/office/drawing/2014/main" id="{995B8920-2EE7-4FFC-B20D-4A97E28B3E9A}"/>
                </a:ext>
              </a:extLst>
            </p:cNvPr>
            <p:cNvSpPr txBox="1"/>
            <p:nvPr/>
          </p:nvSpPr>
          <p:spPr>
            <a:xfrm>
              <a:off x="7170443" y="11867455"/>
              <a:ext cx="6152323" cy="2585323"/>
            </a:xfrm>
            <a:prstGeom prst="rect">
              <a:avLst/>
            </a:prstGeom>
            <a:noFill/>
          </p:spPr>
          <p:txBody>
            <a:bodyPr wrap="square" rtlCol="0">
              <a:spAutoFit/>
            </a:bodyPr>
            <a:lstStyle>
              <a:defPPr>
                <a:defRPr kern="1200" smtId="4294967295"/>
              </a:defPPr>
            </a:lstStyle>
            <a:p>
              <a:pPr algn="just"/>
              <a:r>
                <a:rPr lang="en-US" sz="1800" dirty="0">
                  <a:latin typeface="Palatino Linotype" panose="02040502050505030304" pitchFamily="18" charset="0"/>
                </a:rPr>
                <a:t>Through this work, it is observed that </a:t>
              </a:r>
              <a:r>
                <a:rPr lang="en-US" sz="1800" dirty="0" smtClean="0">
                  <a:latin typeface="Palatino Linotype" panose="02040502050505030304" pitchFamily="18" charset="0"/>
                </a:rPr>
                <a:t>holography has </a:t>
              </a:r>
              <a:r>
                <a:rPr lang="en-US" sz="1800" dirty="0">
                  <a:latin typeface="Palatino Linotype" panose="02040502050505030304" pitchFamily="18" charset="0"/>
                </a:rPr>
                <a:t>a wide range of applications in the </a:t>
              </a:r>
              <a:r>
                <a:rPr lang="en-US" sz="1800" dirty="0" smtClean="0">
                  <a:latin typeface="Palatino Linotype" panose="02040502050505030304" pitchFamily="18" charset="0"/>
                </a:rPr>
                <a:t>bio-sensing </a:t>
              </a:r>
              <a:r>
                <a:rPr lang="en-US" sz="1800" dirty="0">
                  <a:latin typeface="Palatino Linotype" panose="02040502050505030304" pitchFamily="18" charset="0"/>
                </a:rPr>
                <a:t>industry, including glucose sensors, urea sensors, lactose sensors, and drug detection sensors. The sensitivity of the </a:t>
              </a:r>
              <a:r>
                <a:rPr lang="en-US" sz="1800" dirty="0" smtClean="0">
                  <a:latin typeface="Palatino Linotype" panose="02040502050505030304" pitchFamily="18" charset="0"/>
                </a:rPr>
                <a:t>recorded hologram </a:t>
              </a:r>
              <a:r>
                <a:rPr lang="en-US" sz="1800" dirty="0">
                  <a:latin typeface="Palatino Linotype" panose="02040502050505030304" pitchFamily="18" charset="0"/>
                </a:rPr>
                <a:t>changed with pH, and by increasing its value from 7.4 to </a:t>
              </a:r>
              <a:r>
                <a:rPr lang="en-US" sz="1800" dirty="0" smtClean="0">
                  <a:latin typeface="Palatino Linotype" panose="02040502050505030304" pitchFamily="18" charset="0"/>
                </a:rPr>
                <a:t>8.3; </a:t>
              </a:r>
              <a:r>
                <a:rPr lang="en-US" sz="1800" dirty="0">
                  <a:latin typeface="Palatino Linotype" panose="02040502050505030304" pitchFamily="18" charset="0"/>
                </a:rPr>
                <a:t>the variance in diffraction </a:t>
              </a:r>
              <a:r>
                <a:rPr lang="en-US" sz="1800" dirty="0" smtClean="0">
                  <a:latin typeface="Palatino Linotype" panose="02040502050505030304" pitchFamily="18" charset="0"/>
                </a:rPr>
                <a:t>efficiency </a:t>
              </a:r>
              <a:r>
                <a:rPr lang="en-US" sz="1800" dirty="0">
                  <a:latin typeface="Palatino Linotype" panose="02040502050505030304" pitchFamily="18" charset="0"/>
                </a:rPr>
                <a:t>decreased </a:t>
              </a:r>
              <a:r>
                <a:rPr lang="en-US" sz="1800" dirty="0" smtClean="0">
                  <a:latin typeface="Palatino Linotype" panose="02040502050505030304" pitchFamily="18" charset="0"/>
                </a:rPr>
                <a:t>substantially as shown in Fig. 2 (a),(b),(c). </a:t>
              </a:r>
              <a:r>
                <a:rPr lang="en-US" sz="1800" dirty="0">
                  <a:latin typeface="Palatino Linotype" panose="02040502050505030304" pitchFamily="18" charset="0"/>
                </a:rPr>
                <a:t>This is detected by measuring the pH sensitivity of the recorded transmission gratings. </a:t>
              </a:r>
              <a:endParaRPr lang="en-US" sz="1800" dirty="0">
                <a:latin typeface="Palatino Linotype" panose="02040502050505030304" pitchFamily="18" charset="0"/>
                <a:cs typeface="Open Sans" panose="020B0606030504020204" pitchFamily="34" charset="0"/>
              </a:endParaRPr>
            </a:p>
          </p:txBody>
        </p:sp>
        <p:sp>
          <p:nvSpPr>
            <p:cNvPr id="20" name="Rectangle 10">
              <a:extLst>
                <a:ext uri="{FF2B5EF4-FFF2-40B4-BE49-F238E27FC236}">
                  <a16:creationId xmlns:a16="http://schemas.microsoft.com/office/drawing/2014/main" id="{17CA20C5-0AD5-44C7-85B6-E50442E9F8CF}"/>
                </a:ext>
              </a:extLst>
            </p:cNvPr>
            <p:cNvSpPr>
              <a:spLocks noChangeArrowheads="1"/>
            </p:cNvSpPr>
            <p:nvPr/>
          </p:nvSpPr>
          <p:spPr bwMode="auto">
            <a:xfrm>
              <a:off x="7239453" y="14400384"/>
              <a:ext cx="6152324" cy="380287"/>
            </a:xfrm>
            <a:prstGeom prst="rect">
              <a:avLst/>
            </a:prstGeom>
            <a:solidFill>
              <a:srgbClr val="1482A5"/>
            </a:solidFill>
            <a:ln w="12700">
              <a:noFill/>
              <a:miter lim="800000"/>
            </a:ln>
          </p:spPr>
          <p:txBody>
            <a:bodyPr wrap="none" lIns="42772" tIns="22817" rIns="42772" bIns="21386" anchor="ctr" anchorCtr="0"/>
            <a:lstStyle>
              <a:defPPr>
                <a:defRPr kern="1200" smtId="4294967295"/>
              </a:defPPr>
            </a:lstStyle>
            <a:p>
              <a:pPr algn="ctr" defTabSz="1466903">
                <a:defRPr/>
              </a:pPr>
              <a:r>
                <a:rPr lang="en-US" sz="2000" b="1" dirty="0">
                  <a:solidFill>
                    <a:schemeClr val="bg1"/>
                  </a:solidFill>
                  <a:latin typeface="Palatino Linotype" panose="02040502050505030304" pitchFamily="18" charset="0"/>
                </a:rPr>
                <a:t>Acknowledgements</a:t>
              </a:r>
            </a:p>
          </p:txBody>
        </p:sp>
        <p:sp>
          <p:nvSpPr>
            <p:cNvPr id="21" name="TextBox 20">
              <a:extLst>
                <a:ext uri="{FF2B5EF4-FFF2-40B4-BE49-F238E27FC236}">
                  <a16:creationId xmlns:a16="http://schemas.microsoft.com/office/drawing/2014/main" id="{AD19D333-A99E-42C7-9275-2FC4A2C78729}"/>
                </a:ext>
              </a:extLst>
            </p:cNvPr>
            <p:cNvSpPr txBox="1"/>
            <p:nvPr/>
          </p:nvSpPr>
          <p:spPr>
            <a:xfrm>
              <a:off x="7184033" y="14801049"/>
              <a:ext cx="6152324" cy="1477328"/>
            </a:xfrm>
            <a:prstGeom prst="rect">
              <a:avLst/>
            </a:prstGeom>
            <a:noFill/>
          </p:spPr>
          <p:txBody>
            <a:bodyPr wrap="square" rtlCol="0">
              <a:spAutoFit/>
            </a:bodyPr>
            <a:lstStyle>
              <a:defPPr>
                <a:defRPr kern="1200" smtId="4294967295"/>
              </a:defPPr>
            </a:lstStyle>
            <a:p>
              <a:pPr algn="just"/>
              <a:r>
                <a:rPr lang="en-US" sz="1800" dirty="0">
                  <a:latin typeface="Palatino Linotype" panose="02040502050505030304" pitchFamily="18" charset="0"/>
                </a:rPr>
                <a:t>Authors thank Department of Science and Technology( DST–INSPIRE) and CSIR, India for providing financial support under project number MLP2014 to carry out this research work</a:t>
              </a:r>
              <a:r>
                <a:rPr lang="en-US" sz="1800" dirty="0" smtClean="0">
                  <a:latin typeface="Palatino Linotype" panose="02040502050505030304" pitchFamily="18" charset="0"/>
                </a:rPr>
                <a:t>.</a:t>
              </a:r>
              <a:endParaRPr lang="en-GB" sz="1800" dirty="0">
                <a:latin typeface="Palatino Linotype" panose="02040502050505030304" pitchFamily="18" charset="0"/>
              </a:endParaRPr>
            </a:p>
            <a:p>
              <a:endParaRPr lang="en-US" sz="1800" dirty="0">
                <a:latin typeface="Palatino Linotype" panose="02040502050505030304" pitchFamily="18" charset="0"/>
                <a:cs typeface="Open Sans" panose="020B0606030504020204" pitchFamily="34" charset="0"/>
              </a:endParaRPr>
            </a:p>
          </p:txBody>
        </p:sp>
        <p:pic>
          <p:nvPicPr>
            <p:cNvPr id="22" name="Picture 21">
              <a:extLst>
                <a:ext uri="{FF2B5EF4-FFF2-40B4-BE49-F238E27FC236}">
                  <a16:creationId xmlns:a16="http://schemas.microsoft.com/office/drawing/2014/main" id="{016A9B61-C655-4FDF-0B25-34DACA2B7675}"/>
                </a:ext>
              </a:extLst>
            </p:cNvPr>
            <p:cNvPicPr/>
            <p:nvPr/>
          </p:nvPicPr>
          <p:blipFill rotWithShape="1">
            <a:blip r:embed="rId2"/>
            <a:srcRect r="34115" b="32500"/>
            <a:stretch/>
          </p:blipFill>
          <p:spPr>
            <a:xfrm>
              <a:off x="9980867" y="5643857"/>
              <a:ext cx="2709897" cy="2392210"/>
            </a:xfrm>
            <a:prstGeom prst="rect">
              <a:avLst/>
            </a:prstGeom>
          </p:spPr>
        </p:pic>
        <p:pic>
          <p:nvPicPr>
            <p:cNvPr id="23" name="Picture 22">
              <a:extLst>
                <a:ext uri="{FF2B5EF4-FFF2-40B4-BE49-F238E27FC236}">
                  <a16:creationId xmlns:a16="http://schemas.microsoft.com/office/drawing/2014/main" id="{4D41AC7A-693F-9B46-16B8-8F739F1704DD}"/>
                </a:ext>
              </a:extLst>
            </p:cNvPr>
            <p:cNvPicPr/>
            <p:nvPr/>
          </p:nvPicPr>
          <p:blipFill rotWithShape="1">
            <a:blip r:embed="rId3"/>
            <a:srcRect r="32827" b="34166"/>
            <a:stretch/>
          </p:blipFill>
          <p:spPr>
            <a:xfrm>
              <a:off x="7342909" y="5625435"/>
              <a:ext cx="2899702" cy="2335175"/>
            </a:xfrm>
            <a:prstGeom prst="rect">
              <a:avLst/>
            </a:prstGeom>
          </p:spPr>
        </p:pic>
        <p:sp>
          <p:nvSpPr>
            <p:cNvPr id="24" name="TextBox 23"/>
            <p:cNvSpPr txBox="1"/>
            <p:nvPr/>
          </p:nvSpPr>
          <p:spPr>
            <a:xfrm>
              <a:off x="7396275" y="8003618"/>
              <a:ext cx="6436232" cy="369332"/>
            </a:xfrm>
            <a:prstGeom prst="rect">
              <a:avLst/>
            </a:prstGeom>
            <a:noFill/>
          </p:spPr>
          <p:txBody>
            <a:bodyPr wrap="square" rtlCol="0">
              <a:spAutoFit/>
            </a:bodyPr>
            <a:lstStyle/>
            <a:p>
              <a:r>
                <a:rPr lang="en-US" sz="1800" dirty="0" smtClean="0">
                  <a:latin typeface="Palatino Linotype" panose="02040502050505030304" pitchFamily="18" charset="0"/>
                </a:rPr>
                <a:t>Fig.  </a:t>
              </a:r>
              <a:r>
                <a:rPr lang="en-US" sz="1800" dirty="0">
                  <a:latin typeface="Palatino Linotype" panose="02040502050505030304" pitchFamily="18" charset="0"/>
                </a:rPr>
                <a:t>2 a</a:t>
              </a:r>
              <a:r>
                <a:rPr lang="en-US" sz="1800" dirty="0" smtClean="0">
                  <a:latin typeface="Palatino Linotype" panose="02040502050505030304" pitchFamily="18" charset="0"/>
                </a:rPr>
                <a:t>) PBS (8.3)                            Fig.  </a:t>
              </a:r>
              <a:r>
                <a:rPr lang="en-US" sz="1800" dirty="0">
                  <a:latin typeface="Palatino Linotype" panose="02040502050505030304" pitchFamily="18" charset="0"/>
                </a:rPr>
                <a:t>2 b</a:t>
              </a:r>
              <a:r>
                <a:rPr lang="en-US" sz="1800" dirty="0" smtClean="0">
                  <a:latin typeface="Palatino Linotype" panose="02040502050505030304" pitchFamily="18" charset="0"/>
                </a:rPr>
                <a:t>) PBS (7.4)</a:t>
              </a:r>
              <a:endParaRPr lang="en-IN" sz="1800" dirty="0">
                <a:latin typeface="Palatino Linotype" panose="02040502050505030304" pitchFamily="18" charset="0"/>
              </a:endParaRPr>
            </a:p>
          </p:txBody>
        </p:sp>
        <p:sp>
          <p:nvSpPr>
            <p:cNvPr id="25" name="TextBox 24"/>
            <p:cNvSpPr txBox="1"/>
            <p:nvPr/>
          </p:nvSpPr>
          <p:spPr>
            <a:xfrm>
              <a:off x="8844954" y="10628657"/>
              <a:ext cx="5243034" cy="369332"/>
            </a:xfrm>
            <a:prstGeom prst="rect">
              <a:avLst/>
            </a:prstGeom>
            <a:noFill/>
          </p:spPr>
          <p:txBody>
            <a:bodyPr wrap="square" rtlCol="0">
              <a:spAutoFit/>
            </a:bodyPr>
            <a:lstStyle/>
            <a:p>
              <a:r>
                <a:rPr lang="en-US" sz="1800" dirty="0" smtClean="0">
                  <a:latin typeface="Palatino Linotype" panose="02040502050505030304" pitchFamily="18" charset="0"/>
                </a:rPr>
                <a:t>Fig. </a:t>
              </a:r>
              <a:r>
                <a:rPr lang="en-US" sz="1800" dirty="0">
                  <a:latin typeface="Palatino Linotype" panose="02040502050505030304" pitchFamily="18" charset="0"/>
                </a:rPr>
                <a:t>2 c</a:t>
              </a:r>
              <a:r>
                <a:rPr lang="en-US" sz="1800" dirty="0" smtClean="0">
                  <a:latin typeface="Palatino Linotype" panose="02040502050505030304" pitchFamily="18" charset="0"/>
                </a:rPr>
                <a:t>) TAE (8.3)</a:t>
              </a:r>
              <a:endParaRPr lang="en-IN" sz="1800" dirty="0">
                <a:latin typeface="Palatino Linotype" panose="02040502050505030304" pitchFamily="18" charset="0"/>
              </a:endParaRPr>
            </a:p>
          </p:txBody>
        </p:sp>
        <p:sp>
          <p:nvSpPr>
            <p:cNvPr id="26" name="TextBox 25"/>
            <p:cNvSpPr txBox="1"/>
            <p:nvPr/>
          </p:nvSpPr>
          <p:spPr>
            <a:xfrm>
              <a:off x="1136073" y="14931357"/>
              <a:ext cx="5101299" cy="369332"/>
            </a:xfrm>
            <a:prstGeom prst="rect">
              <a:avLst/>
            </a:prstGeom>
            <a:noFill/>
          </p:spPr>
          <p:txBody>
            <a:bodyPr wrap="square" rtlCol="0">
              <a:spAutoFit/>
            </a:bodyPr>
            <a:lstStyle/>
            <a:p>
              <a:r>
                <a:rPr lang="en-US" sz="1800" dirty="0" smtClean="0">
                  <a:latin typeface="Palatino Linotype" panose="02040502050505030304" pitchFamily="18" charset="0"/>
                </a:rPr>
                <a:t>Fig. </a:t>
              </a:r>
              <a:r>
                <a:rPr lang="en-US" sz="1800" dirty="0">
                  <a:latin typeface="Palatino Linotype" panose="02040502050505030304" pitchFamily="18" charset="0"/>
                </a:rPr>
                <a:t>1 a) Schematic of experimental setup</a:t>
              </a:r>
              <a:endParaRPr lang="en-IN" sz="1800" dirty="0">
                <a:latin typeface="Palatino Linotype" panose="02040502050505030304" pitchFamily="18" charset="0"/>
              </a:endParaRPr>
            </a:p>
          </p:txBody>
        </p:sp>
        <p:sp>
          <p:nvSpPr>
            <p:cNvPr id="27" name="TextBox 26"/>
            <p:cNvSpPr txBox="1"/>
            <p:nvPr/>
          </p:nvSpPr>
          <p:spPr>
            <a:xfrm>
              <a:off x="174748" y="17555651"/>
              <a:ext cx="7050312" cy="369332"/>
            </a:xfrm>
            <a:prstGeom prst="rect">
              <a:avLst/>
            </a:prstGeom>
            <a:noFill/>
          </p:spPr>
          <p:txBody>
            <a:bodyPr wrap="square" rtlCol="0">
              <a:spAutoFit/>
            </a:bodyPr>
            <a:lstStyle/>
            <a:p>
              <a:r>
                <a:rPr lang="en-US" sz="1800" dirty="0" smtClean="0">
                  <a:latin typeface="Palatino Linotype" panose="02040502050505030304" pitchFamily="18" charset="0"/>
                </a:rPr>
                <a:t>Fig. </a:t>
              </a:r>
              <a:r>
                <a:rPr lang="en-US" sz="1800" dirty="0">
                  <a:latin typeface="Palatino Linotype" panose="02040502050505030304" pitchFamily="18" charset="0"/>
                </a:rPr>
                <a:t>1 b</a:t>
              </a:r>
              <a:r>
                <a:rPr lang="en-US" sz="1800" dirty="0" smtClean="0">
                  <a:latin typeface="Palatino Linotype" panose="02040502050505030304" pitchFamily="18" charset="0"/>
                </a:rPr>
                <a:t>) photograph of diffracted orders and recorded hologram</a:t>
              </a:r>
              <a:endParaRPr lang="en-IN" sz="1800" dirty="0">
                <a:latin typeface="Palatino Linotype" panose="02040502050505030304" pitchFamily="18" charset="0"/>
              </a:endParaRPr>
            </a:p>
          </p:txBody>
        </p:sp>
        <p:grpSp>
          <p:nvGrpSpPr>
            <p:cNvPr id="28" name="Group 27">
              <a:extLst>
                <a:ext uri="{FF2B5EF4-FFF2-40B4-BE49-F238E27FC236}">
                  <a16:creationId xmlns:a16="http://schemas.microsoft.com/office/drawing/2014/main" id="{ED2FECF0-1D5B-7D8E-9868-FDD1040A4880}"/>
                </a:ext>
              </a:extLst>
            </p:cNvPr>
            <p:cNvGrpSpPr/>
            <p:nvPr/>
          </p:nvGrpSpPr>
          <p:grpSpPr>
            <a:xfrm>
              <a:off x="1891602" y="15600527"/>
              <a:ext cx="3185506" cy="1668554"/>
              <a:chOff x="4781005" y="1332411"/>
              <a:chExt cx="2860335" cy="1881052"/>
            </a:xfrm>
          </p:grpSpPr>
          <p:grpSp>
            <p:nvGrpSpPr>
              <p:cNvPr id="35" name="Group 34">
                <a:extLst>
                  <a:ext uri="{FF2B5EF4-FFF2-40B4-BE49-F238E27FC236}">
                    <a16:creationId xmlns:a16="http://schemas.microsoft.com/office/drawing/2014/main" id="{3E9F6DE4-5A40-D9AB-8E11-3BB59454DE14}"/>
                  </a:ext>
                </a:extLst>
              </p:cNvPr>
              <p:cNvGrpSpPr/>
              <p:nvPr/>
            </p:nvGrpSpPr>
            <p:grpSpPr>
              <a:xfrm>
                <a:off x="4781005" y="1332411"/>
                <a:ext cx="2103120" cy="1881052"/>
                <a:chOff x="4781005" y="1332411"/>
                <a:chExt cx="2103120" cy="1881052"/>
              </a:xfrm>
            </p:grpSpPr>
            <p:pic>
              <p:nvPicPr>
                <p:cNvPr id="37" name="Picture 36">
                  <a:extLst>
                    <a:ext uri="{FF2B5EF4-FFF2-40B4-BE49-F238E27FC236}">
                      <a16:creationId xmlns:a16="http://schemas.microsoft.com/office/drawing/2014/main" id="{23DE216E-F22B-1608-F8A2-292AFDAAC9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342" t="32762" r="24293" b="39810"/>
                <a:stretch/>
              </p:blipFill>
              <p:spPr>
                <a:xfrm>
                  <a:off x="4781005" y="1332411"/>
                  <a:ext cx="1436915" cy="1881052"/>
                </a:xfrm>
                <a:prstGeom prst="rect">
                  <a:avLst/>
                </a:prstGeom>
              </p:spPr>
            </p:pic>
            <p:cxnSp>
              <p:nvCxnSpPr>
                <p:cNvPr id="38" name="Straight Arrow Connector 37">
                  <a:extLst>
                    <a:ext uri="{FF2B5EF4-FFF2-40B4-BE49-F238E27FC236}">
                      <a16:creationId xmlns:a16="http://schemas.microsoft.com/office/drawing/2014/main" id="{4A372147-0FF2-945C-B639-E6251CEC6570}"/>
                    </a:ext>
                  </a:extLst>
                </p:cNvPr>
                <p:cNvCxnSpPr/>
                <p:nvPr/>
              </p:nvCxnSpPr>
              <p:spPr>
                <a:xfrm flipV="1">
                  <a:off x="5199017" y="1998617"/>
                  <a:ext cx="418012" cy="274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8AA0C16-8A1C-2597-53CB-7F1FB741CB0D}"/>
                    </a:ext>
                  </a:extLst>
                </p:cNvPr>
                <p:cNvCxnSpPr/>
                <p:nvPr/>
              </p:nvCxnSpPr>
              <p:spPr>
                <a:xfrm flipV="1">
                  <a:off x="5153297" y="1920240"/>
                  <a:ext cx="91440" cy="3526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185F246-476D-8E99-CD5F-9104A2D94F00}"/>
                    </a:ext>
                  </a:extLst>
                </p:cNvPr>
                <p:cNvCxnSpPr/>
                <p:nvPr/>
              </p:nvCxnSpPr>
              <p:spPr>
                <a:xfrm flipV="1">
                  <a:off x="4976948" y="2377440"/>
                  <a:ext cx="150223" cy="600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07191D8-1162-FBE3-0931-9B5C9D746368}"/>
                    </a:ext>
                  </a:extLst>
                </p:cNvPr>
                <p:cNvSpPr txBox="1"/>
                <p:nvPr/>
              </p:nvSpPr>
              <p:spPr>
                <a:xfrm>
                  <a:off x="5551714" y="1402471"/>
                  <a:ext cx="1332411" cy="334925"/>
                </a:xfrm>
                <a:prstGeom prst="rect">
                  <a:avLst/>
                </a:prstGeom>
                <a:noFill/>
              </p:spPr>
              <p:txBody>
                <a:bodyPr wrap="square" rtlCol="0">
                  <a:spAutoFit/>
                </a:bodyPr>
                <a:lstStyle/>
                <a:p>
                  <a:r>
                    <a:rPr lang="en-IN" sz="1331" b="1" dirty="0">
                      <a:latin typeface="Palatino Linotype" panose="02040502050505030304" pitchFamily="18" charset="0"/>
                    </a:rPr>
                    <a:t>+1 </a:t>
                  </a:r>
                  <a:endParaRPr lang="en-US" sz="1331" b="1" dirty="0">
                    <a:latin typeface="Palatino Linotype" panose="02040502050505030304" pitchFamily="18" charset="0"/>
                  </a:endParaRPr>
                </a:p>
              </p:txBody>
            </p:sp>
            <p:sp>
              <p:nvSpPr>
                <p:cNvPr id="42" name="TextBox 41">
                  <a:extLst>
                    <a:ext uri="{FF2B5EF4-FFF2-40B4-BE49-F238E27FC236}">
                      <a16:creationId xmlns:a16="http://schemas.microsoft.com/office/drawing/2014/main" id="{278E56C1-5108-BA59-1700-AC5811CEC922}"/>
                    </a:ext>
                  </a:extLst>
                </p:cNvPr>
                <p:cNvSpPr txBox="1"/>
                <p:nvPr/>
              </p:nvSpPr>
              <p:spPr>
                <a:xfrm>
                  <a:off x="5143501" y="1402471"/>
                  <a:ext cx="1332411" cy="334925"/>
                </a:xfrm>
                <a:prstGeom prst="rect">
                  <a:avLst/>
                </a:prstGeom>
                <a:noFill/>
              </p:spPr>
              <p:txBody>
                <a:bodyPr wrap="square" rtlCol="0">
                  <a:spAutoFit/>
                </a:bodyPr>
                <a:lstStyle/>
                <a:p>
                  <a:r>
                    <a:rPr lang="en-IN" sz="1331" b="1" dirty="0">
                      <a:latin typeface="Palatino Linotype" panose="02040502050505030304" pitchFamily="18" charset="0"/>
                    </a:rPr>
                    <a:t>0 </a:t>
                  </a:r>
                  <a:endParaRPr lang="en-US" sz="1331" b="1" dirty="0">
                    <a:latin typeface="Palatino Linotype" panose="02040502050505030304" pitchFamily="18" charset="0"/>
                  </a:endParaRPr>
                </a:p>
              </p:txBody>
            </p:sp>
            <p:sp>
              <p:nvSpPr>
                <p:cNvPr id="43" name="TextBox 42">
                  <a:extLst>
                    <a:ext uri="{FF2B5EF4-FFF2-40B4-BE49-F238E27FC236}">
                      <a16:creationId xmlns:a16="http://schemas.microsoft.com/office/drawing/2014/main" id="{3E7774B8-20FE-6A16-DADC-C70476D911A2}"/>
                    </a:ext>
                  </a:extLst>
                </p:cNvPr>
                <p:cNvSpPr txBox="1"/>
                <p:nvPr/>
              </p:nvSpPr>
              <p:spPr>
                <a:xfrm>
                  <a:off x="5417821" y="2685942"/>
                  <a:ext cx="1453242" cy="334925"/>
                </a:xfrm>
                <a:prstGeom prst="rect">
                  <a:avLst/>
                </a:prstGeom>
                <a:noFill/>
              </p:spPr>
              <p:txBody>
                <a:bodyPr wrap="square" rtlCol="0">
                  <a:spAutoFit/>
                </a:bodyPr>
                <a:lstStyle/>
                <a:p>
                  <a:r>
                    <a:rPr lang="en-IN" sz="666" b="1" dirty="0">
                      <a:latin typeface="Palatino Linotype" panose="02040502050505030304" pitchFamily="18" charset="0"/>
                    </a:rPr>
                    <a:t>Incident</a:t>
                  </a:r>
                </a:p>
                <a:p>
                  <a:r>
                    <a:rPr lang="en-IN" sz="666" b="1" dirty="0">
                      <a:latin typeface="Palatino Linotype" panose="02040502050505030304" pitchFamily="18" charset="0"/>
                    </a:rPr>
                    <a:t> beam </a:t>
                  </a:r>
                  <a:endParaRPr lang="en-US" sz="666" b="1" dirty="0">
                    <a:latin typeface="Palatino Linotype" panose="02040502050505030304" pitchFamily="18" charset="0"/>
                  </a:endParaRPr>
                </a:p>
              </p:txBody>
            </p:sp>
          </p:grpSp>
          <p:pic>
            <p:nvPicPr>
              <p:cNvPr id="36" name="Picture 35">
                <a:extLst>
                  <a:ext uri="{FF2B5EF4-FFF2-40B4-BE49-F238E27FC236}">
                    <a16:creationId xmlns:a16="http://schemas.microsoft.com/office/drawing/2014/main" id="{7D4AB655-1FDB-C914-A7B7-7770853BC1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572" t="27565" r="35585" b="49939"/>
              <a:stretch/>
            </p:blipFill>
            <p:spPr>
              <a:xfrm rot="5400000">
                <a:off x="6091648" y="1654625"/>
                <a:ext cx="1871906" cy="1227479"/>
              </a:xfrm>
              <a:prstGeom prst="rect">
                <a:avLst/>
              </a:prstGeom>
            </p:spPr>
          </p:pic>
        </p:grpSp>
        <p:pic>
          <p:nvPicPr>
            <p:cNvPr id="29" name="Picture 28">
              <a:extLst>
                <a:ext uri="{FF2B5EF4-FFF2-40B4-BE49-F238E27FC236}">
                  <a16:creationId xmlns:a16="http://schemas.microsoft.com/office/drawing/2014/main" id="{8C880A97-BAD9-0B97-B30E-340826AA7D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22991" y="8098516"/>
              <a:ext cx="3222645" cy="2665019"/>
            </a:xfrm>
            <a:prstGeom prst="rect">
              <a:avLst/>
            </a:prstGeom>
            <a:noFill/>
          </p:spPr>
        </p:pic>
        <p:pic>
          <p:nvPicPr>
            <p:cNvPr id="30" name="Picture 29"/>
            <p:cNvPicPr>
              <a:picLocks noChangeAspect="1"/>
            </p:cNvPicPr>
            <p:nvPr/>
          </p:nvPicPr>
          <p:blipFill>
            <a:blip r:embed="rId7"/>
            <a:stretch>
              <a:fillRect/>
            </a:stretch>
          </p:blipFill>
          <p:spPr>
            <a:xfrm>
              <a:off x="493617" y="12458410"/>
              <a:ext cx="6172839" cy="2173109"/>
            </a:xfrm>
            <a:prstGeom prst="rect">
              <a:avLst/>
            </a:prstGeom>
          </p:spPr>
        </p:pic>
        <p:pic>
          <p:nvPicPr>
            <p:cNvPr id="31" name="Picture 30"/>
            <p:cNvPicPr>
              <a:picLocks noChangeAspect="1"/>
            </p:cNvPicPr>
            <p:nvPr/>
          </p:nvPicPr>
          <p:blipFill>
            <a:blip r:embed="rId8"/>
            <a:stretch>
              <a:fillRect/>
            </a:stretch>
          </p:blipFill>
          <p:spPr>
            <a:xfrm>
              <a:off x="174748" y="200489"/>
              <a:ext cx="2241428" cy="2237390"/>
            </a:xfrm>
            <a:prstGeom prst="rect">
              <a:avLst/>
            </a:prstGeom>
          </p:spPr>
        </p:pic>
        <p:sp>
          <p:nvSpPr>
            <p:cNvPr id="32" name="TextBox 31"/>
            <p:cNvSpPr txBox="1"/>
            <p:nvPr/>
          </p:nvSpPr>
          <p:spPr>
            <a:xfrm>
              <a:off x="7066768" y="10994683"/>
              <a:ext cx="6899564" cy="369332"/>
            </a:xfrm>
            <a:prstGeom prst="rect">
              <a:avLst/>
            </a:prstGeom>
            <a:noFill/>
          </p:spPr>
          <p:txBody>
            <a:bodyPr wrap="square" rtlCol="0">
              <a:spAutoFit/>
            </a:bodyPr>
            <a:lstStyle/>
            <a:p>
              <a:r>
                <a:rPr lang="en-US" sz="1800" dirty="0" smtClean="0">
                  <a:latin typeface="Palatino Linotype" panose="02040502050505030304" pitchFamily="18" charset="0"/>
                </a:rPr>
                <a:t>Fig. </a:t>
              </a:r>
              <a:r>
                <a:rPr lang="en-US" sz="1800" dirty="0">
                  <a:latin typeface="Palatino Linotype" panose="02040502050505030304" pitchFamily="18" charset="0"/>
                </a:rPr>
                <a:t>2</a:t>
              </a:r>
              <a:r>
                <a:rPr lang="en-US" sz="1800" dirty="0" smtClean="0">
                  <a:latin typeface="Palatino Linotype" panose="02040502050505030304" pitchFamily="18" charset="0"/>
                </a:rPr>
                <a:t> Diffraction efficiency versus different pH dipping time</a:t>
              </a:r>
              <a:endParaRPr lang="en-IN" sz="1800" dirty="0">
                <a:latin typeface="Palatino Linotype" panose="02040502050505030304" pitchFamily="18" charset="0"/>
              </a:endParaRPr>
            </a:p>
          </p:txBody>
        </p:sp>
        <p:sp>
          <p:nvSpPr>
            <p:cNvPr id="33" name="Rectangle 10">
              <a:extLst>
                <a:ext uri="{FF2B5EF4-FFF2-40B4-BE49-F238E27FC236}">
                  <a16:creationId xmlns:a16="http://schemas.microsoft.com/office/drawing/2014/main" id="{17CA20C5-0AD5-44C7-85B6-E50442E9F8CF}"/>
                </a:ext>
              </a:extLst>
            </p:cNvPr>
            <p:cNvSpPr>
              <a:spLocks noChangeArrowheads="1"/>
            </p:cNvSpPr>
            <p:nvPr/>
          </p:nvSpPr>
          <p:spPr bwMode="auto">
            <a:xfrm>
              <a:off x="7239453" y="15987976"/>
              <a:ext cx="6152324" cy="380287"/>
            </a:xfrm>
            <a:prstGeom prst="rect">
              <a:avLst/>
            </a:prstGeom>
            <a:solidFill>
              <a:srgbClr val="1482A5"/>
            </a:solidFill>
            <a:ln w="12700">
              <a:noFill/>
              <a:miter lim="800000"/>
            </a:ln>
          </p:spPr>
          <p:txBody>
            <a:bodyPr wrap="none" lIns="42772" tIns="22817" rIns="42772" bIns="21386" anchor="ctr" anchorCtr="0"/>
            <a:lstStyle>
              <a:defPPr>
                <a:defRPr kern="1200" smtId="4294967295"/>
              </a:defPPr>
            </a:lstStyle>
            <a:p>
              <a:pPr algn="ctr" defTabSz="1466903">
                <a:defRPr/>
              </a:pPr>
              <a:r>
                <a:rPr lang="en-US" sz="2000" b="1" dirty="0" smtClean="0">
                  <a:solidFill>
                    <a:schemeClr val="bg1"/>
                  </a:solidFill>
                  <a:latin typeface="Palatino Linotype" panose="02040502050505030304" pitchFamily="18" charset="0"/>
                </a:rPr>
                <a:t>References</a:t>
              </a:r>
              <a:endParaRPr lang="en-US" sz="2000" b="1" dirty="0">
                <a:solidFill>
                  <a:schemeClr val="bg1"/>
                </a:solidFill>
                <a:latin typeface="Palatino Linotype" panose="02040502050505030304" pitchFamily="18" charset="0"/>
              </a:endParaRPr>
            </a:p>
          </p:txBody>
        </p:sp>
        <p:sp>
          <p:nvSpPr>
            <p:cNvPr id="34" name="TextBox 33"/>
            <p:cNvSpPr txBox="1"/>
            <p:nvPr/>
          </p:nvSpPr>
          <p:spPr>
            <a:xfrm>
              <a:off x="7239453" y="16128288"/>
              <a:ext cx="6152324" cy="2062103"/>
            </a:xfrm>
            <a:prstGeom prst="rect">
              <a:avLst/>
            </a:prstGeom>
            <a:noFill/>
          </p:spPr>
          <p:txBody>
            <a:bodyPr wrap="square" rtlCol="0">
              <a:spAutoFit/>
            </a:bodyPr>
            <a:lstStyle/>
            <a:p>
              <a:pPr lvl="0"/>
              <a:endParaRPr lang="en-IN" sz="1600" dirty="0">
                <a:latin typeface="Palatino Linotype" panose="02040502050505030304" pitchFamily="18" charset="0"/>
              </a:endParaRPr>
            </a:p>
            <a:p>
              <a:pPr lvl="0"/>
              <a:r>
                <a:rPr lang="en-IN" sz="1600" dirty="0" smtClean="0">
                  <a:latin typeface="Palatino Linotype" panose="02040502050505030304" pitchFamily="18" charset="0"/>
                </a:rPr>
                <a:t>[1] Gaaz</a:t>
              </a:r>
              <a:r>
                <a:rPr lang="en-IN" sz="1600" dirty="0">
                  <a:latin typeface="Palatino Linotype" panose="02040502050505030304" pitchFamily="18" charset="0"/>
                </a:rPr>
                <a:t>, T., Sulong, A., Akhtar, M., Kadhum, A., Mohamad, A. and </a:t>
              </a:r>
              <a:r>
                <a:rPr lang="en-IN" sz="1600" dirty="0" smtClean="0">
                  <a:latin typeface="Palatino Linotype" panose="02040502050505030304" pitchFamily="18" charset="0"/>
                </a:rPr>
                <a:t>Al </a:t>
              </a:r>
              <a:r>
                <a:rPr lang="en-IN" sz="1600" dirty="0" err="1" smtClean="0">
                  <a:latin typeface="Palatino Linotype" panose="02040502050505030304" pitchFamily="18" charset="0"/>
                </a:rPr>
                <a:t>Amiery</a:t>
              </a:r>
              <a:r>
                <a:rPr lang="en-IN" sz="1600" dirty="0">
                  <a:latin typeface="Palatino Linotype" panose="02040502050505030304" pitchFamily="18" charset="0"/>
                </a:rPr>
                <a:t>, A. Properties and Applications of Polyvinyl Alcohol, Halloysite Nanotubes and Their Nanocomposites. </a:t>
              </a:r>
              <a:r>
                <a:rPr lang="en-IN" sz="1600" dirty="0" smtClean="0">
                  <a:latin typeface="Palatino Linotype" panose="02040502050505030304" pitchFamily="18" charset="0"/>
                </a:rPr>
                <a:t>Molecules,2015, 20(12), pp.22833–22847. </a:t>
              </a:r>
            </a:p>
            <a:p>
              <a:r>
                <a:rPr lang="en-IN" sz="1600" dirty="0" smtClean="0">
                  <a:latin typeface="Palatino Linotype" panose="02040502050505030304" pitchFamily="18" charset="0"/>
                </a:rPr>
                <a:t>[2] Gul, S. -, Cassidy, J. and Naydenova, I. Water Resistant Cellulose Acetate Based Photopolymer for Recording of Volume Phase Holograms. Photonics,2021, 8(8), p.329. </a:t>
              </a:r>
              <a:endParaRPr lang="en-IN" sz="1600" dirty="0">
                <a:latin typeface="Palatino Linotype" panose="02040502050505030304" pitchFamily="18" charset="0"/>
              </a:endParaRPr>
            </a:p>
          </p:txBody>
        </p:sp>
      </p:grpSp>
    </p:spTree>
    <p:extLst>
      <p:ext uri="{BB962C8B-B14F-4D97-AF65-F5344CB8AC3E}">
        <p14:creationId xmlns:p14="http://schemas.microsoft.com/office/powerpoint/2010/main" val="3166572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476</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ＭＳ Ｐゴシック</vt:lpstr>
      <vt:lpstr>Arial</vt:lpstr>
      <vt:lpstr>Calibri</vt:lpstr>
      <vt:lpstr>Calibri Light</vt:lpstr>
      <vt:lpstr>Helvetica</vt:lpstr>
      <vt:lpstr>Open Sans</vt:lpstr>
      <vt:lpstr>Palatino Linotype</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Sanjit Debnath</cp:lastModifiedBy>
  <cp:revision>2</cp:revision>
  <dcterms:created xsi:type="dcterms:W3CDTF">2023-02-15T11:51:06Z</dcterms:created>
  <dcterms:modified xsi:type="dcterms:W3CDTF">2023-02-15T16:56:14Z</dcterms:modified>
</cp:coreProperties>
</file>