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0">
  <p:sldMasterIdLst>
    <p:sldMasterId id="2147483672" r:id="rId1"/>
  </p:sldMasterIdLst>
  <p:sldIdLst>
    <p:sldId id="256" r:id="rId2"/>
  </p:sldIdLst>
  <p:sldSz cx="13716000" cy="195119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it Yadav" initials="AY" lastIdx="1" clrIdx="0">
    <p:extLst>
      <p:ext uri="{19B8F6BF-5375-455C-9EA6-DF929625EA0E}">
        <p15:presenceInfo xmlns:p15="http://schemas.microsoft.com/office/powerpoint/2012/main" userId="S::amityadav.rs.phy20@iitbhu.ac.in::b5b8d62e-7e99-4fc5-b440-7279aad883d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C7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576" autoAdjust="0"/>
    <p:restoredTop sz="94660"/>
  </p:normalViewPr>
  <p:slideViewPr>
    <p:cSldViewPr snapToGrid="0">
      <p:cViewPr>
        <p:scale>
          <a:sx n="53" d="100"/>
          <a:sy n="53" d="100"/>
        </p:scale>
        <p:origin x="416" y="-35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3193279"/>
            <a:ext cx="11658600" cy="6793054"/>
          </a:xfrm>
        </p:spPr>
        <p:txBody>
          <a:bodyPr anchor="b"/>
          <a:lstStyle>
            <a:lvl1pPr algn="ctr">
              <a:defRPr sz="9000"/>
            </a:lvl1pPr>
          </a:lstStyle>
          <a:p>
            <a:r>
              <a:rPr lang="en-US"/>
              <a:t>Click to edit Master title style</a:t>
            </a:r>
            <a:endParaRPr lang="en-US" dirty="0"/>
          </a:p>
        </p:txBody>
      </p:sp>
      <p:sp>
        <p:nvSpPr>
          <p:cNvPr id="3" name="Subtitle 2"/>
          <p:cNvSpPr>
            <a:spLocks noGrp="1"/>
          </p:cNvSpPr>
          <p:nvPr>
            <p:ph type="subTitle" idx="1"/>
          </p:nvPr>
        </p:nvSpPr>
        <p:spPr>
          <a:xfrm>
            <a:off x="1714500" y="10248299"/>
            <a:ext cx="10287000" cy="471087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0A8DCC2-FB5D-4F1B-B1AD-035627192F3D}" type="datetimeFigureOut">
              <a:rPr lang="en-IN" smtClean="0"/>
              <a:t>15-02-2023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50DFE98-40BC-407D-A721-7F451984BCAC}" type="slidenum">
              <a:rPr lang="en-IN" smtClean="0"/>
              <a:t>‹#›</a:t>
            </a:fld>
            <a:endParaRPr lang="en-IN"/>
          </a:p>
        </p:txBody>
      </p:sp>
    </p:spTree>
    <p:extLst>
      <p:ext uri="{BB962C8B-B14F-4D97-AF65-F5344CB8AC3E}">
        <p14:creationId xmlns:p14="http://schemas.microsoft.com/office/powerpoint/2010/main" val="1350688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A8DCC2-FB5D-4F1B-B1AD-035627192F3D}" type="datetimeFigureOut">
              <a:rPr lang="en-IN" smtClean="0"/>
              <a:t>15-02-2023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50DFE98-40BC-407D-A721-7F451984BCAC}" type="slidenum">
              <a:rPr lang="en-IN" smtClean="0"/>
              <a:t>‹#›</a:t>
            </a:fld>
            <a:endParaRPr lang="en-IN"/>
          </a:p>
        </p:txBody>
      </p:sp>
    </p:spTree>
    <p:extLst>
      <p:ext uri="{BB962C8B-B14F-4D97-AF65-F5344CB8AC3E}">
        <p14:creationId xmlns:p14="http://schemas.microsoft.com/office/powerpoint/2010/main" val="3145737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15513" y="1038831"/>
            <a:ext cx="2957513" cy="1653548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42976" y="1038831"/>
            <a:ext cx="8701088" cy="165354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A8DCC2-FB5D-4F1B-B1AD-035627192F3D}" type="datetimeFigureOut">
              <a:rPr lang="en-IN" smtClean="0"/>
              <a:t>15-02-2023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50DFE98-40BC-407D-A721-7F451984BCAC}" type="slidenum">
              <a:rPr lang="en-IN" smtClean="0"/>
              <a:t>‹#›</a:t>
            </a:fld>
            <a:endParaRPr lang="en-IN"/>
          </a:p>
        </p:txBody>
      </p:sp>
    </p:spTree>
    <p:extLst>
      <p:ext uri="{BB962C8B-B14F-4D97-AF65-F5344CB8AC3E}">
        <p14:creationId xmlns:p14="http://schemas.microsoft.com/office/powerpoint/2010/main" val="3330297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A8DCC2-FB5D-4F1B-B1AD-035627192F3D}" type="datetimeFigureOut">
              <a:rPr lang="en-IN" smtClean="0"/>
              <a:t>15-02-2023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50DFE98-40BC-407D-A721-7F451984BCAC}" type="slidenum">
              <a:rPr lang="en-IN" smtClean="0"/>
              <a:t>‹#›</a:t>
            </a:fld>
            <a:endParaRPr lang="en-IN"/>
          </a:p>
        </p:txBody>
      </p:sp>
    </p:spTree>
    <p:extLst>
      <p:ext uri="{BB962C8B-B14F-4D97-AF65-F5344CB8AC3E}">
        <p14:creationId xmlns:p14="http://schemas.microsoft.com/office/powerpoint/2010/main" val="150679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5832" y="4864447"/>
            <a:ext cx="11830050" cy="8116433"/>
          </a:xfrm>
        </p:spPr>
        <p:txBody>
          <a:bodyPr anchor="b"/>
          <a:lstStyle>
            <a:lvl1pPr>
              <a:defRPr sz="9000"/>
            </a:lvl1pPr>
          </a:lstStyle>
          <a:p>
            <a:r>
              <a:rPr lang="en-US"/>
              <a:t>Click to edit Master title style</a:t>
            </a:r>
            <a:endParaRPr lang="en-US" dirty="0"/>
          </a:p>
        </p:txBody>
      </p:sp>
      <p:sp>
        <p:nvSpPr>
          <p:cNvPr id="3" name="Text Placeholder 2"/>
          <p:cNvSpPr>
            <a:spLocks noGrp="1"/>
          </p:cNvSpPr>
          <p:nvPr>
            <p:ph type="body" idx="1"/>
          </p:nvPr>
        </p:nvSpPr>
        <p:spPr>
          <a:xfrm>
            <a:off x="935832" y="13057665"/>
            <a:ext cx="11830050" cy="4268240"/>
          </a:xfrm>
        </p:spPr>
        <p:txBody>
          <a:bodyPr/>
          <a:lstStyle>
            <a:lvl1pPr marL="0" indent="0">
              <a:buNone/>
              <a:defRPr sz="3600">
                <a:solidFill>
                  <a:schemeClr val="tx1"/>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A8DCC2-FB5D-4F1B-B1AD-035627192F3D}" type="datetimeFigureOut">
              <a:rPr lang="en-IN" smtClean="0"/>
              <a:t>15-02-2023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50DFE98-40BC-407D-A721-7F451984BCAC}" type="slidenum">
              <a:rPr lang="en-IN" smtClean="0"/>
              <a:t>‹#›</a:t>
            </a:fld>
            <a:endParaRPr lang="en-IN"/>
          </a:p>
        </p:txBody>
      </p:sp>
    </p:spTree>
    <p:extLst>
      <p:ext uri="{BB962C8B-B14F-4D97-AF65-F5344CB8AC3E}">
        <p14:creationId xmlns:p14="http://schemas.microsoft.com/office/powerpoint/2010/main" val="4039770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2975" y="5194157"/>
            <a:ext cx="5829300" cy="123801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943725" y="5194157"/>
            <a:ext cx="5829300" cy="123801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0A8DCC2-FB5D-4F1B-B1AD-035627192F3D}" type="datetimeFigureOut">
              <a:rPr lang="en-IN" smtClean="0"/>
              <a:t>15-02-2023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50DFE98-40BC-407D-A721-7F451984BCAC}" type="slidenum">
              <a:rPr lang="en-IN" smtClean="0"/>
              <a:t>‹#›</a:t>
            </a:fld>
            <a:endParaRPr lang="en-IN"/>
          </a:p>
        </p:txBody>
      </p:sp>
    </p:spTree>
    <p:extLst>
      <p:ext uri="{BB962C8B-B14F-4D97-AF65-F5344CB8AC3E}">
        <p14:creationId xmlns:p14="http://schemas.microsoft.com/office/powerpoint/2010/main" val="2931957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4762" y="1038836"/>
            <a:ext cx="11830050" cy="3771411"/>
          </a:xfrm>
        </p:spPr>
        <p:txBody>
          <a:bodyPr/>
          <a:lstStyle/>
          <a:p>
            <a:r>
              <a:rPr lang="en-US"/>
              <a:t>Click to edit Master title style</a:t>
            </a:r>
            <a:endParaRPr lang="en-US" dirty="0"/>
          </a:p>
        </p:txBody>
      </p:sp>
      <p:sp>
        <p:nvSpPr>
          <p:cNvPr id="3" name="Text Placeholder 2"/>
          <p:cNvSpPr>
            <a:spLocks noGrp="1"/>
          </p:cNvSpPr>
          <p:nvPr>
            <p:ph type="body" idx="1"/>
          </p:nvPr>
        </p:nvSpPr>
        <p:spPr>
          <a:xfrm>
            <a:off x="944763" y="4783142"/>
            <a:ext cx="5802510" cy="2344144"/>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944763" y="7127286"/>
            <a:ext cx="5802510" cy="104831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943726" y="4783142"/>
            <a:ext cx="5831087" cy="2344144"/>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6943726" y="7127286"/>
            <a:ext cx="5831087" cy="104831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0A8DCC2-FB5D-4F1B-B1AD-035627192F3D}" type="datetimeFigureOut">
              <a:rPr lang="en-IN" smtClean="0"/>
              <a:t>15-02-2023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D50DFE98-40BC-407D-A721-7F451984BCAC}" type="slidenum">
              <a:rPr lang="en-IN" smtClean="0"/>
              <a:t>‹#›</a:t>
            </a:fld>
            <a:endParaRPr lang="en-IN"/>
          </a:p>
        </p:txBody>
      </p:sp>
    </p:spTree>
    <p:extLst>
      <p:ext uri="{BB962C8B-B14F-4D97-AF65-F5344CB8AC3E}">
        <p14:creationId xmlns:p14="http://schemas.microsoft.com/office/powerpoint/2010/main" val="998997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0A8DCC2-FB5D-4F1B-B1AD-035627192F3D}" type="datetimeFigureOut">
              <a:rPr lang="en-IN" smtClean="0"/>
              <a:t>15-02-2023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D50DFE98-40BC-407D-A721-7F451984BCAC}" type="slidenum">
              <a:rPr lang="en-IN" smtClean="0"/>
              <a:t>‹#›</a:t>
            </a:fld>
            <a:endParaRPr lang="en-IN"/>
          </a:p>
        </p:txBody>
      </p:sp>
    </p:spTree>
    <p:extLst>
      <p:ext uri="{BB962C8B-B14F-4D97-AF65-F5344CB8AC3E}">
        <p14:creationId xmlns:p14="http://schemas.microsoft.com/office/powerpoint/2010/main" val="2046721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A8DCC2-FB5D-4F1B-B1AD-035627192F3D}" type="datetimeFigureOut">
              <a:rPr lang="en-IN" smtClean="0"/>
              <a:t>15-02-2023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D50DFE98-40BC-407D-A721-7F451984BCAC}" type="slidenum">
              <a:rPr lang="en-IN" smtClean="0"/>
              <a:t>‹#›</a:t>
            </a:fld>
            <a:endParaRPr lang="en-IN"/>
          </a:p>
        </p:txBody>
      </p:sp>
    </p:spTree>
    <p:extLst>
      <p:ext uri="{BB962C8B-B14F-4D97-AF65-F5344CB8AC3E}">
        <p14:creationId xmlns:p14="http://schemas.microsoft.com/office/powerpoint/2010/main" val="4035419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2" y="1300798"/>
            <a:ext cx="4423767" cy="4552791"/>
          </a:xfrm>
        </p:spPr>
        <p:txBody>
          <a:bodyPr anchor="b"/>
          <a:lstStyle>
            <a:lvl1pPr>
              <a:defRPr sz="4800"/>
            </a:lvl1pPr>
          </a:lstStyle>
          <a:p>
            <a:r>
              <a:rPr lang="en-US"/>
              <a:t>Click to edit Master title style</a:t>
            </a:r>
            <a:endParaRPr lang="en-US" dirty="0"/>
          </a:p>
        </p:txBody>
      </p:sp>
      <p:sp>
        <p:nvSpPr>
          <p:cNvPr id="3" name="Content Placeholder 2"/>
          <p:cNvSpPr>
            <a:spLocks noGrp="1"/>
          </p:cNvSpPr>
          <p:nvPr>
            <p:ph idx="1"/>
          </p:nvPr>
        </p:nvSpPr>
        <p:spPr>
          <a:xfrm>
            <a:off x="5831087" y="2809366"/>
            <a:ext cx="6943725" cy="13866140"/>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44762" y="5853589"/>
            <a:ext cx="4423767" cy="10844498"/>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20A8DCC2-FB5D-4F1B-B1AD-035627192F3D}" type="datetimeFigureOut">
              <a:rPr lang="en-IN" smtClean="0"/>
              <a:t>15-02-2023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50DFE98-40BC-407D-A721-7F451984BCAC}" type="slidenum">
              <a:rPr lang="en-IN" smtClean="0"/>
              <a:t>‹#›</a:t>
            </a:fld>
            <a:endParaRPr lang="en-IN"/>
          </a:p>
        </p:txBody>
      </p:sp>
    </p:spTree>
    <p:extLst>
      <p:ext uri="{BB962C8B-B14F-4D97-AF65-F5344CB8AC3E}">
        <p14:creationId xmlns:p14="http://schemas.microsoft.com/office/powerpoint/2010/main" val="330478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2" y="1300798"/>
            <a:ext cx="4423767" cy="4552791"/>
          </a:xfrm>
        </p:spPr>
        <p:txBody>
          <a:bodyPr anchor="b"/>
          <a:lstStyle>
            <a:lvl1pPr>
              <a:defRPr sz="4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831087" y="2809366"/>
            <a:ext cx="6943725" cy="13866140"/>
          </a:xfrm>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4" name="Text Placeholder 3"/>
          <p:cNvSpPr>
            <a:spLocks noGrp="1"/>
          </p:cNvSpPr>
          <p:nvPr>
            <p:ph type="body" sz="half" idx="2"/>
          </p:nvPr>
        </p:nvSpPr>
        <p:spPr>
          <a:xfrm>
            <a:off x="944762" y="5853589"/>
            <a:ext cx="4423767" cy="10844498"/>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20A8DCC2-FB5D-4F1B-B1AD-035627192F3D}" type="datetimeFigureOut">
              <a:rPr lang="en-IN" smtClean="0"/>
              <a:t>15-02-2023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50DFE98-40BC-407D-A721-7F451984BCAC}" type="slidenum">
              <a:rPr lang="en-IN" smtClean="0"/>
              <a:t>‹#›</a:t>
            </a:fld>
            <a:endParaRPr lang="en-IN"/>
          </a:p>
        </p:txBody>
      </p:sp>
    </p:spTree>
    <p:extLst>
      <p:ext uri="{BB962C8B-B14F-4D97-AF65-F5344CB8AC3E}">
        <p14:creationId xmlns:p14="http://schemas.microsoft.com/office/powerpoint/2010/main" val="1111891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2975" y="1038836"/>
            <a:ext cx="11830050" cy="377141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42975" y="5194157"/>
            <a:ext cx="11830050" cy="1238016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42975" y="18084703"/>
            <a:ext cx="3086100" cy="1038831"/>
          </a:xfrm>
          <a:prstGeom prst="rect">
            <a:avLst/>
          </a:prstGeom>
        </p:spPr>
        <p:txBody>
          <a:bodyPr vert="horz" lIns="91440" tIns="45720" rIns="91440" bIns="45720" rtlCol="0" anchor="ctr"/>
          <a:lstStyle>
            <a:lvl1pPr algn="l">
              <a:defRPr sz="1800">
                <a:solidFill>
                  <a:schemeClr val="tx1">
                    <a:tint val="75000"/>
                  </a:schemeClr>
                </a:solidFill>
              </a:defRPr>
            </a:lvl1pPr>
          </a:lstStyle>
          <a:p>
            <a:fld id="{20A8DCC2-FB5D-4F1B-B1AD-035627192F3D}" type="datetimeFigureOut">
              <a:rPr lang="en-IN" smtClean="0"/>
              <a:t>15-02-2023</a:t>
            </a:fld>
            <a:endParaRPr lang="en-IN"/>
          </a:p>
        </p:txBody>
      </p:sp>
      <p:sp>
        <p:nvSpPr>
          <p:cNvPr id="5" name="Footer Placeholder 4"/>
          <p:cNvSpPr>
            <a:spLocks noGrp="1"/>
          </p:cNvSpPr>
          <p:nvPr>
            <p:ph type="ftr" sz="quarter" idx="3"/>
          </p:nvPr>
        </p:nvSpPr>
        <p:spPr>
          <a:xfrm>
            <a:off x="4543425" y="18084703"/>
            <a:ext cx="4629150" cy="1038831"/>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9686925" y="18084703"/>
            <a:ext cx="3086100" cy="1038831"/>
          </a:xfrm>
          <a:prstGeom prst="rect">
            <a:avLst/>
          </a:prstGeom>
        </p:spPr>
        <p:txBody>
          <a:bodyPr vert="horz" lIns="91440" tIns="45720" rIns="91440" bIns="45720" rtlCol="0" anchor="ctr"/>
          <a:lstStyle>
            <a:lvl1pPr algn="r">
              <a:defRPr sz="1800">
                <a:solidFill>
                  <a:schemeClr val="tx1">
                    <a:tint val="75000"/>
                  </a:schemeClr>
                </a:solidFill>
              </a:defRPr>
            </a:lvl1pPr>
          </a:lstStyle>
          <a:p>
            <a:fld id="{D50DFE98-40BC-407D-A721-7F451984BCAC}" type="slidenum">
              <a:rPr lang="en-IN" smtClean="0"/>
              <a:t>‹#›</a:t>
            </a:fld>
            <a:endParaRPr lang="en-IN"/>
          </a:p>
        </p:txBody>
      </p:sp>
    </p:spTree>
    <p:extLst>
      <p:ext uri="{BB962C8B-B14F-4D97-AF65-F5344CB8AC3E}">
        <p14:creationId xmlns:p14="http://schemas.microsoft.com/office/powerpoint/2010/main" val="10104419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hyperlink" Target="mailto:yadavamitupac@gmail.com"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D132522-3B0E-196E-7D34-F038E1F2BB28}"/>
              </a:ext>
            </a:extLst>
          </p:cNvPr>
          <p:cNvSpPr>
            <a:spLocks noGrp="1"/>
          </p:cNvSpPr>
          <p:nvPr>
            <p:ph type="ctrTitle"/>
          </p:nvPr>
        </p:nvSpPr>
        <p:spPr>
          <a:xfrm>
            <a:off x="2664492" y="583274"/>
            <a:ext cx="8243463" cy="2284708"/>
          </a:xfrm>
          <a:solidFill>
            <a:schemeClr val="accent1">
              <a:lumMod val="40000"/>
              <a:lumOff val="60000"/>
            </a:schemeClr>
          </a:solidFill>
        </p:spPr>
        <p:txBody>
          <a:bodyPr>
            <a:normAutofit fontScale="90000"/>
          </a:bodyPr>
          <a:lstStyle/>
          <a:p>
            <a:pPr algn="ctr"/>
            <a:r>
              <a:rPr kumimoji="0" lang="en-I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Enhancing phase measurement by a factor of two in the stokes correlation</a:t>
            </a:r>
            <a:br>
              <a:rPr lang="en-US" altLang="en-US" sz="2800" dirty="0">
                <a:solidFill>
                  <a:srgbClr val="00007F"/>
                </a:solidFill>
                <a:latin typeface="Times New Roman" panose="02020603050405020304" pitchFamily="18" charset="0"/>
                <a:cs typeface="Times New Roman" panose="02020603050405020304" pitchFamily="18" charset="0"/>
              </a:rPr>
            </a:br>
            <a:r>
              <a:rPr lang="en-US" sz="2000" b="1" dirty="0">
                <a:solidFill>
                  <a:srgbClr val="000000"/>
                </a:solidFill>
                <a:latin typeface="Times New Roman" panose="02020603050405020304" pitchFamily="18" charset="0"/>
                <a:ea typeface="Times New Roman" panose="02020603050405020304" pitchFamily="18" charset="0"/>
              </a:rPr>
              <a:t>Amit Yadav</a:t>
            </a:r>
            <a:r>
              <a:rPr lang="en-US" sz="2000" b="1" baseline="30000" dirty="0">
                <a:solidFill>
                  <a:srgbClr val="000000"/>
                </a:solidFill>
                <a:latin typeface="Times New Roman" panose="02020603050405020304" pitchFamily="18" charset="0"/>
                <a:ea typeface="Times New Roman" panose="02020603050405020304" pitchFamily="18" charset="0"/>
              </a:rPr>
              <a:t>1</a:t>
            </a:r>
            <a:r>
              <a:rPr lang="en-US" sz="2000" baseline="30000" dirty="0">
                <a:solidFill>
                  <a:srgbClr val="000000"/>
                </a:solidFill>
                <a:latin typeface="Times New Roman" panose="02020603050405020304" pitchFamily="18" charset="0"/>
                <a:ea typeface="Times New Roman" panose="02020603050405020304" pitchFamily="18" charset="0"/>
              </a:rPr>
              <a:t>*</a:t>
            </a:r>
            <a:r>
              <a:rPr lang="en-US" sz="2000" b="1" dirty="0">
                <a:solidFill>
                  <a:srgbClr val="000000"/>
                </a:solidFill>
                <a:latin typeface="Times New Roman" panose="02020603050405020304" pitchFamily="18" charset="0"/>
                <a:ea typeface="Times New Roman" panose="02020603050405020304" pitchFamily="18" charset="0"/>
              </a:rPr>
              <a:t>,</a:t>
            </a:r>
            <a:r>
              <a:rPr lang="en-US" sz="2000" b="1" dirty="0">
                <a:latin typeface="Times New Roman" panose="02020603050405020304" pitchFamily="18" charset="0"/>
                <a:ea typeface="Times New Roman" panose="02020603050405020304" pitchFamily="18" charset="0"/>
              </a:rPr>
              <a:t> </a:t>
            </a:r>
            <a:r>
              <a:rPr lang="en-US" sz="2000" b="1" dirty="0">
                <a:solidFill>
                  <a:srgbClr val="000000"/>
                </a:solidFill>
                <a:latin typeface="Times New Roman" panose="02020603050405020304" pitchFamily="18" charset="0"/>
                <a:ea typeface="Times New Roman" panose="02020603050405020304" pitchFamily="18" charset="0"/>
              </a:rPr>
              <a:t>Tushar Sarkar</a:t>
            </a:r>
            <a:r>
              <a:rPr lang="en-US" sz="2000" b="1" baseline="30000" dirty="0">
                <a:solidFill>
                  <a:srgbClr val="000000"/>
                </a:solidFill>
                <a:latin typeface="Times New Roman" panose="02020603050405020304" pitchFamily="18" charset="0"/>
                <a:ea typeface="Times New Roman" panose="02020603050405020304" pitchFamily="18" charset="0"/>
              </a:rPr>
              <a:t>1</a:t>
            </a:r>
            <a:r>
              <a:rPr lang="en-US" sz="2000" b="1" dirty="0">
                <a:latin typeface="Times New Roman" panose="02020603050405020304" pitchFamily="18" charset="0"/>
                <a:ea typeface="Times New Roman" panose="02020603050405020304" pitchFamily="18" charset="0"/>
              </a:rPr>
              <a:t>,</a:t>
            </a:r>
            <a:r>
              <a:rPr lang="en-US" sz="2000" b="1" dirty="0">
                <a:solidFill>
                  <a:srgbClr val="000000"/>
                </a:solidFill>
                <a:latin typeface="Times New Roman" panose="02020603050405020304" pitchFamily="18" charset="0"/>
                <a:ea typeface="Times New Roman" panose="02020603050405020304" pitchFamily="18" charset="0"/>
              </a:rPr>
              <a:t> Takamasa Suzuki</a:t>
            </a:r>
            <a:r>
              <a:rPr lang="en-US" sz="2000" b="1" baseline="30000" dirty="0">
                <a:solidFill>
                  <a:srgbClr val="000000"/>
                </a:solidFill>
                <a:latin typeface="Times New Roman" panose="02020603050405020304" pitchFamily="18" charset="0"/>
                <a:ea typeface="Times New Roman" panose="02020603050405020304" pitchFamily="18" charset="0"/>
              </a:rPr>
              <a:t>2</a:t>
            </a:r>
            <a:r>
              <a:rPr lang="en-US" sz="2000" b="1" dirty="0">
                <a:solidFill>
                  <a:srgbClr val="000000"/>
                </a:solidFill>
                <a:latin typeface="Times New Roman" panose="02020603050405020304" pitchFamily="18" charset="0"/>
                <a:ea typeface="Times New Roman" panose="02020603050405020304" pitchFamily="18" charset="0"/>
              </a:rPr>
              <a:t> and Rakesh Kumar Singh</a:t>
            </a:r>
            <a:r>
              <a:rPr lang="en-US" sz="2000" b="1" baseline="30000" dirty="0">
                <a:solidFill>
                  <a:srgbClr val="000000"/>
                </a:solidFill>
                <a:latin typeface="Times New Roman" panose="02020603050405020304" pitchFamily="18" charset="0"/>
                <a:ea typeface="Times New Roman" panose="02020603050405020304" pitchFamily="18" charset="0"/>
              </a:rPr>
              <a:t>1</a:t>
            </a:r>
            <a:br>
              <a:rPr lang="en-IN" sz="2000" b="1" dirty="0">
                <a:latin typeface="Times New Roman" panose="02020603050405020304" pitchFamily="18" charset="0"/>
                <a:ea typeface="Times New Roman" panose="02020603050405020304" pitchFamily="18" charset="0"/>
              </a:rPr>
            </a:br>
            <a:r>
              <a:rPr lang="en-US" sz="2000" baseline="30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Laboratory of Information Photonics and Optical Metrology, Department of Physics, Indian Institute of Technology (Banaras Hindu University), Varanasi, Uttar Pradesh, India</a:t>
            </a:r>
            <a:br>
              <a:rPr lang="en-IN" sz="2000" dirty="0">
                <a:latin typeface="Times New Roman" panose="02020603050405020304" pitchFamily="18" charset="0"/>
                <a:ea typeface="Times New Roman" panose="02020603050405020304" pitchFamily="18" charset="0"/>
                <a:cs typeface="Times New Roman" panose="02020603050405020304" pitchFamily="18" charset="0"/>
              </a:rPr>
            </a:br>
            <a:r>
              <a:rPr lang="en-US" sz="2000" baseline="30000" dirty="0">
                <a:latin typeface="Times New Roman" panose="02020603050405020304" pitchFamily="18" charset="0"/>
                <a:ea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Electrical and Electronic Engineering, Niigata University, Japan</a:t>
            </a:r>
            <a:br>
              <a:rPr lang="en-IN" sz="2000" dirty="0">
                <a:latin typeface="Times New Roman" panose="02020603050405020304" pitchFamily="18" charset="0"/>
                <a:ea typeface="Times New Roman" panose="02020603050405020304" pitchFamily="18" charset="0"/>
                <a:cs typeface="Times New Roman" panose="02020603050405020304" pitchFamily="18" charset="0"/>
              </a:rPr>
            </a:br>
            <a:r>
              <a:rPr lang="en-US" sz="2000" baseline="30000" dirty="0">
                <a:latin typeface="Times New Roman" panose="02020603050405020304" pitchFamily="18" charset="0"/>
                <a:ea typeface="Times New Roman" panose="02020603050405020304" pitchFamily="18" charset="0"/>
                <a:cs typeface="Times New Roman" panose="02020603050405020304" pitchFamily="18" charset="0"/>
              </a:rPr>
              <a: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Author e-mail address: </a:t>
            </a:r>
            <a:r>
              <a:rPr lang="en-US" sz="2000"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2"/>
              </a:rPr>
              <a:t>yadavamitupac@gmail.com</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endParaRPr lang="en-IN" sz="1800"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E1C0CC8F-50C3-FCC6-C8C7-7F6B81ABB56D}"/>
              </a:ext>
            </a:extLst>
          </p:cNvPr>
          <p:cNvSpPr txBox="1"/>
          <p:nvPr/>
        </p:nvSpPr>
        <p:spPr>
          <a:xfrm>
            <a:off x="9740006" y="3768185"/>
            <a:ext cx="3593493" cy="469937"/>
          </a:xfrm>
          <a:prstGeom prst="rect">
            <a:avLst/>
          </a:prstGeom>
          <a:noFill/>
        </p:spPr>
        <p:txBody>
          <a:bodyPr wrap="square" rtlCol="0">
            <a:spAutoFit/>
          </a:bodyPr>
          <a:lstStyle/>
          <a:p>
            <a:endParaRPr lang="en-IN" sz="815" dirty="0">
              <a:latin typeface="Times New Roman" panose="02020603050405020304" pitchFamily="18" charset="0"/>
              <a:ea typeface="Times New Roman" panose="02020603050405020304" pitchFamily="18" charset="0"/>
            </a:endParaRPr>
          </a:p>
          <a:p>
            <a:endParaRPr lang="en-US" sz="371" dirty="0">
              <a:latin typeface="Times New Roman" panose="02020603050405020304" pitchFamily="18" charset="0"/>
              <a:ea typeface="Times New Roman" panose="02020603050405020304" pitchFamily="18" charset="0"/>
            </a:endParaRPr>
          </a:p>
          <a:p>
            <a:endParaRPr lang="en-IN" sz="1268" dirty="0"/>
          </a:p>
        </p:txBody>
      </p:sp>
      <p:sp>
        <p:nvSpPr>
          <p:cNvPr id="42" name="Rectangle 13">
            <a:extLst>
              <a:ext uri="{FF2B5EF4-FFF2-40B4-BE49-F238E27FC236}">
                <a16:creationId xmlns:a16="http://schemas.microsoft.com/office/drawing/2014/main" id="{BB9B7C53-575E-4A2D-C4AB-9C9D78437DBB}"/>
              </a:ext>
            </a:extLst>
          </p:cNvPr>
          <p:cNvSpPr>
            <a:spLocks noChangeArrowheads="1"/>
          </p:cNvSpPr>
          <p:nvPr/>
        </p:nvSpPr>
        <p:spPr bwMode="auto">
          <a:xfrm>
            <a:off x="0" y="0"/>
            <a:ext cx="83726" cy="98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1426" tIns="20713" rIns="41426" bIns="20713" numCol="1" anchor="ctr" anchorCtr="0" compatLnSpc="1">
            <a:prstTxWarp prst="textNoShape">
              <a:avLst/>
            </a:prstTxWarp>
            <a:spAutoFit/>
          </a:bodyPr>
          <a:lstStyle/>
          <a:p>
            <a:endParaRPr lang="en-IN" sz="371"/>
          </a:p>
        </p:txBody>
      </p:sp>
      <p:sp>
        <p:nvSpPr>
          <p:cNvPr id="44" name="Rectangle 14">
            <a:extLst>
              <a:ext uri="{FF2B5EF4-FFF2-40B4-BE49-F238E27FC236}">
                <a16:creationId xmlns:a16="http://schemas.microsoft.com/office/drawing/2014/main" id="{DC8C068E-F5F7-5714-C135-5FE1870CC2C4}"/>
              </a:ext>
            </a:extLst>
          </p:cNvPr>
          <p:cNvSpPr>
            <a:spLocks noChangeArrowheads="1"/>
          </p:cNvSpPr>
          <p:nvPr/>
        </p:nvSpPr>
        <p:spPr bwMode="auto">
          <a:xfrm>
            <a:off x="0" y="48602"/>
            <a:ext cx="130149" cy="17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1426" tIns="20713" rIns="41426" bIns="20713" numCol="1" anchor="ctr" anchorCtr="0" compatLnSpc="1">
            <a:prstTxWarp prst="textNoShape">
              <a:avLst/>
            </a:prstTxWarp>
            <a:spAutoFit/>
          </a:bodyPr>
          <a:lstStyle/>
          <a:p>
            <a:pPr defTabSz="414223" eaLnBrk="0" fontAlgn="base" hangingPunct="0">
              <a:spcBef>
                <a:spcPct val="0"/>
              </a:spcBef>
              <a:spcAft>
                <a:spcPct val="0"/>
              </a:spcAft>
            </a:pPr>
            <a:r>
              <a:rPr lang="en-US" altLang="en-US" sz="453">
                <a:solidFill>
                  <a:srgbClr val="000000"/>
                </a:solidFill>
                <a:latin typeface="Arial" panose="020B0604020202020204" pitchFamily="34" charset="0"/>
                <a:ea typeface="Times New Roman" panose="02020603050405020304" pitchFamily="18" charset="0"/>
              </a:rPr>
              <a:t> </a:t>
            </a:r>
            <a:r>
              <a:rPr lang="en-US" altLang="en-US" sz="861">
                <a:latin typeface="Arial" panose="020B0604020202020204" pitchFamily="34" charset="0"/>
              </a:rPr>
              <a:t> </a:t>
            </a:r>
            <a:endParaRPr lang="en-US" altLang="en-US" sz="815">
              <a:latin typeface="Arial" panose="020B0604020202020204" pitchFamily="34" charset="0"/>
            </a:endParaRPr>
          </a:p>
        </p:txBody>
      </p:sp>
      <p:sp>
        <p:nvSpPr>
          <p:cNvPr id="40" name="Rectangle 14">
            <a:extLst>
              <a:ext uri="{FF2B5EF4-FFF2-40B4-BE49-F238E27FC236}">
                <a16:creationId xmlns:a16="http://schemas.microsoft.com/office/drawing/2014/main" id="{C80EAAAE-DE00-866C-C80A-7410BCBF82F5}"/>
              </a:ext>
            </a:extLst>
          </p:cNvPr>
          <p:cNvSpPr>
            <a:spLocks noChangeArrowheads="1"/>
          </p:cNvSpPr>
          <p:nvPr/>
        </p:nvSpPr>
        <p:spPr bwMode="auto">
          <a:xfrm>
            <a:off x="207132" y="200815"/>
            <a:ext cx="99691" cy="111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1426" tIns="20713" rIns="41426" bIns="20713" numCol="1" anchor="ctr" anchorCtr="0" compatLnSpc="1">
            <a:prstTxWarp prst="textNoShape">
              <a:avLst/>
            </a:prstTxWarp>
            <a:spAutoFit/>
          </a:bodyPr>
          <a:lstStyle/>
          <a:p>
            <a:pPr defTabSz="414223" eaLnBrk="0" fontAlgn="base" hangingPunct="0">
              <a:spcBef>
                <a:spcPct val="0"/>
              </a:spcBef>
              <a:spcAft>
                <a:spcPct val="0"/>
              </a:spcAft>
            </a:pPr>
            <a:r>
              <a:rPr lang="en-US" altLang="en-US" sz="453" dirty="0">
                <a:latin typeface="Arial" panose="020B0604020202020204" pitchFamily="34" charset="0"/>
                <a:ea typeface="Times New Roman" panose="02020603050405020304" pitchFamily="18" charset="0"/>
              </a:rPr>
              <a:t> </a:t>
            </a:r>
            <a:endParaRPr lang="en-US" altLang="en-US" sz="815" dirty="0">
              <a:latin typeface="Arial" panose="020B0604020202020204" pitchFamily="34" charset="0"/>
            </a:endParaRPr>
          </a:p>
        </p:txBody>
      </p:sp>
      <p:sp>
        <p:nvSpPr>
          <p:cNvPr id="48" name="Rectangle 17">
            <a:extLst>
              <a:ext uri="{FF2B5EF4-FFF2-40B4-BE49-F238E27FC236}">
                <a16:creationId xmlns:a16="http://schemas.microsoft.com/office/drawing/2014/main" id="{93C42680-D26B-CE54-FEBA-235B9FC4E6AE}"/>
              </a:ext>
            </a:extLst>
          </p:cNvPr>
          <p:cNvSpPr>
            <a:spLocks noChangeArrowheads="1"/>
          </p:cNvSpPr>
          <p:nvPr/>
        </p:nvSpPr>
        <p:spPr bwMode="auto">
          <a:xfrm>
            <a:off x="276176" y="276176"/>
            <a:ext cx="83726" cy="98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1426" tIns="20713" rIns="41426" bIns="20713" numCol="1" anchor="ctr" anchorCtr="0" compatLnSpc="1">
            <a:prstTxWarp prst="textNoShape">
              <a:avLst/>
            </a:prstTxWarp>
            <a:spAutoFit/>
          </a:bodyPr>
          <a:lstStyle/>
          <a:p>
            <a:endParaRPr lang="en-IN" sz="371"/>
          </a:p>
        </p:txBody>
      </p:sp>
      <p:sp>
        <p:nvSpPr>
          <p:cNvPr id="50" name="Rectangle 18">
            <a:extLst>
              <a:ext uri="{FF2B5EF4-FFF2-40B4-BE49-F238E27FC236}">
                <a16:creationId xmlns:a16="http://schemas.microsoft.com/office/drawing/2014/main" id="{4CC4BB28-F7D3-8F2C-C43B-EC5667F9943B}"/>
              </a:ext>
            </a:extLst>
          </p:cNvPr>
          <p:cNvSpPr>
            <a:spLocks noChangeArrowheads="1"/>
          </p:cNvSpPr>
          <p:nvPr/>
        </p:nvSpPr>
        <p:spPr bwMode="auto">
          <a:xfrm>
            <a:off x="276176" y="416836"/>
            <a:ext cx="130149" cy="17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1426" tIns="20713" rIns="41426" bIns="20713" numCol="1" anchor="ctr" anchorCtr="0" compatLnSpc="1">
            <a:prstTxWarp prst="textNoShape">
              <a:avLst/>
            </a:prstTxWarp>
            <a:spAutoFit/>
          </a:bodyPr>
          <a:lstStyle/>
          <a:p>
            <a:pPr defTabSz="414223" eaLnBrk="0" fontAlgn="base" hangingPunct="0">
              <a:spcBef>
                <a:spcPct val="0"/>
              </a:spcBef>
              <a:spcAft>
                <a:spcPct val="0"/>
              </a:spcAft>
            </a:pPr>
            <a:r>
              <a:rPr lang="en-US" altLang="en-US" sz="453">
                <a:latin typeface="Arial" panose="020B0604020202020204" pitchFamily="34" charset="0"/>
                <a:ea typeface="Times New Roman" panose="02020603050405020304" pitchFamily="18" charset="0"/>
              </a:rPr>
              <a:t> </a:t>
            </a:r>
            <a:r>
              <a:rPr lang="en-US" altLang="en-US" sz="861">
                <a:latin typeface="Arial" panose="020B0604020202020204" pitchFamily="34" charset="0"/>
              </a:rPr>
              <a:t> </a:t>
            </a:r>
            <a:endParaRPr lang="en-US" altLang="en-US" sz="815">
              <a:latin typeface="Arial" panose="020B0604020202020204" pitchFamily="34" charset="0"/>
            </a:endParaRPr>
          </a:p>
        </p:txBody>
      </p:sp>
      <p:sp>
        <p:nvSpPr>
          <p:cNvPr id="52" name="Rectangle 20">
            <a:extLst>
              <a:ext uri="{FF2B5EF4-FFF2-40B4-BE49-F238E27FC236}">
                <a16:creationId xmlns:a16="http://schemas.microsoft.com/office/drawing/2014/main" id="{192D2F8A-7BAB-E16B-ECC5-5AC9B854AF09}"/>
              </a:ext>
            </a:extLst>
          </p:cNvPr>
          <p:cNvSpPr>
            <a:spLocks noChangeArrowheads="1"/>
          </p:cNvSpPr>
          <p:nvPr/>
        </p:nvSpPr>
        <p:spPr bwMode="auto">
          <a:xfrm>
            <a:off x="345220" y="345220"/>
            <a:ext cx="83726" cy="98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1426" tIns="20713" rIns="41426" bIns="20713" numCol="1" anchor="ctr" anchorCtr="0" compatLnSpc="1">
            <a:prstTxWarp prst="textNoShape">
              <a:avLst/>
            </a:prstTxWarp>
            <a:spAutoFit/>
          </a:bodyPr>
          <a:lstStyle/>
          <a:p>
            <a:endParaRPr lang="en-IN" sz="371"/>
          </a:p>
        </p:txBody>
      </p:sp>
      <p:sp>
        <p:nvSpPr>
          <p:cNvPr id="54" name="Rectangle 21">
            <a:extLst>
              <a:ext uri="{FF2B5EF4-FFF2-40B4-BE49-F238E27FC236}">
                <a16:creationId xmlns:a16="http://schemas.microsoft.com/office/drawing/2014/main" id="{9F66F9D8-617D-045F-084A-608C5C60155B}"/>
              </a:ext>
            </a:extLst>
          </p:cNvPr>
          <p:cNvSpPr>
            <a:spLocks noChangeArrowheads="1"/>
          </p:cNvSpPr>
          <p:nvPr/>
        </p:nvSpPr>
        <p:spPr bwMode="auto">
          <a:xfrm>
            <a:off x="345220" y="485880"/>
            <a:ext cx="130149" cy="17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1426" tIns="20713" rIns="41426" bIns="20713" numCol="1" anchor="ctr" anchorCtr="0" compatLnSpc="1">
            <a:prstTxWarp prst="textNoShape">
              <a:avLst/>
            </a:prstTxWarp>
            <a:spAutoFit/>
          </a:bodyPr>
          <a:lstStyle/>
          <a:p>
            <a:pPr defTabSz="414223" eaLnBrk="0" fontAlgn="base" hangingPunct="0">
              <a:spcBef>
                <a:spcPct val="0"/>
              </a:spcBef>
              <a:spcAft>
                <a:spcPct val="0"/>
              </a:spcAft>
            </a:pPr>
            <a:r>
              <a:rPr lang="en-US" altLang="en-US" sz="453">
                <a:latin typeface="Arial" panose="020B0604020202020204" pitchFamily="34" charset="0"/>
                <a:ea typeface="Times New Roman" panose="02020603050405020304" pitchFamily="18" charset="0"/>
              </a:rPr>
              <a:t> </a:t>
            </a:r>
            <a:r>
              <a:rPr lang="en-US" altLang="en-US" sz="861">
                <a:latin typeface="Arial" panose="020B0604020202020204" pitchFamily="34" charset="0"/>
              </a:rPr>
              <a:t> </a:t>
            </a:r>
            <a:endParaRPr lang="en-US" altLang="en-US" sz="815">
              <a:latin typeface="Arial" panose="020B0604020202020204" pitchFamily="34" charset="0"/>
            </a:endParaRPr>
          </a:p>
        </p:txBody>
      </p:sp>
      <p:sp>
        <p:nvSpPr>
          <p:cNvPr id="1033" name="TextBox 1032">
            <a:extLst>
              <a:ext uri="{FF2B5EF4-FFF2-40B4-BE49-F238E27FC236}">
                <a16:creationId xmlns:a16="http://schemas.microsoft.com/office/drawing/2014/main" id="{9734F78B-69DD-4FD2-F7E2-09295941E4BF}"/>
              </a:ext>
            </a:extLst>
          </p:cNvPr>
          <p:cNvSpPr txBox="1"/>
          <p:nvPr/>
        </p:nvSpPr>
        <p:spPr>
          <a:xfrm>
            <a:off x="1579281" y="10365442"/>
            <a:ext cx="4343779" cy="406137"/>
          </a:xfrm>
          <a:prstGeom prst="rect">
            <a:avLst/>
          </a:prstGeom>
          <a:solidFill>
            <a:schemeClr val="accent1">
              <a:lumMod val="60000"/>
              <a:lumOff val="40000"/>
            </a:schemeClr>
          </a:solidFill>
        </p:spPr>
        <p:txBody>
          <a:bodyPr wrap="square" rtlCol="0">
            <a:spAutoFit/>
          </a:bodyPr>
          <a:lstStyle/>
          <a:p>
            <a:r>
              <a:rPr lang="en-US" sz="1450" dirty="0">
                <a:latin typeface="Times New Roman" panose="02020603050405020304" pitchFamily="18" charset="0"/>
                <a:cs typeface="Times New Roman" panose="02020603050405020304" pitchFamily="18" charset="0"/>
              </a:rPr>
              <a:t>                       </a:t>
            </a:r>
            <a:r>
              <a:rPr lang="en-US" sz="2039" b="1" dirty="0">
                <a:latin typeface="Arial" panose="020B0604020202020204" pitchFamily="34" charset="0"/>
                <a:cs typeface="Arial" panose="020B0604020202020204" pitchFamily="34" charset="0"/>
              </a:rPr>
              <a:t>Result and Discussion</a:t>
            </a:r>
            <a:endParaRPr lang="en-IN" sz="2039" b="1" dirty="0">
              <a:latin typeface="Arial" panose="020B0604020202020204" pitchFamily="34" charset="0"/>
              <a:cs typeface="Arial" panose="020B0604020202020204" pitchFamily="34" charset="0"/>
            </a:endParaRPr>
          </a:p>
        </p:txBody>
      </p:sp>
      <p:sp>
        <p:nvSpPr>
          <p:cNvPr id="1049" name="TextBox 1048">
            <a:extLst>
              <a:ext uri="{FF2B5EF4-FFF2-40B4-BE49-F238E27FC236}">
                <a16:creationId xmlns:a16="http://schemas.microsoft.com/office/drawing/2014/main" id="{FB4FDD9C-2459-1140-F478-1A169F34F052}"/>
              </a:ext>
            </a:extLst>
          </p:cNvPr>
          <p:cNvSpPr txBox="1"/>
          <p:nvPr/>
        </p:nvSpPr>
        <p:spPr>
          <a:xfrm>
            <a:off x="427560" y="14555585"/>
            <a:ext cx="6591102" cy="954107"/>
          </a:xfrm>
          <a:prstGeom prst="rect">
            <a:avLst/>
          </a:prstGeom>
          <a:noFill/>
        </p:spPr>
        <p:txBody>
          <a:bodyPr wrap="square">
            <a:spAutoFit/>
          </a:bodyPr>
          <a:lstStyle/>
          <a:p>
            <a:pPr algn="ctr"/>
            <a:r>
              <a:rPr lang="en-US" sz="1400" b="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Figure 2.  Simulation results</a:t>
            </a:r>
            <a:r>
              <a:rPr lang="en-US" sz="14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 amplitude distribution and (b) corresponding phase distribution for vortex beam of charge </a:t>
            </a:r>
            <a:r>
              <a:rPr lang="en-US" sz="1400" i="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l</a:t>
            </a:r>
            <a:r>
              <a:rPr lang="en-US" sz="14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-1; </a:t>
            </a:r>
            <a:r>
              <a:rPr lang="en-US" sz="1400" b="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Experimental results</a:t>
            </a:r>
            <a:r>
              <a:rPr lang="en-US" sz="14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(c) amplitude distribution (d) corresponding phase distribution for the vortex beam with </a:t>
            </a:r>
            <a:r>
              <a:rPr lang="en-US" sz="1400" i="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l</a:t>
            </a:r>
            <a:r>
              <a:rPr lang="en-US" sz="14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-1</a:t>
            </a:r>
            <a:endParaRPr lang="en-IN" sz="1268" dirty="0">
              <a:latin typeface="Times New Roman" panose="02020603050405020304" pitchFamily="18" charset="0"/>
              <a:ea typeface="Times New Roman" panose="02020603050405020304" pitchFamily="18" charset="0"/>
            </a:endParaRPr>
          </a:p>
        </p:txBody>
      </p:sp>
      <p:sp>
        <p:nvSpPr>
          <p:cNvPr id="1059" name="Rectangle: Rounded Corners 1058">
            <a:extLst>
              <a:ext uri="{FF2B5EF4-FFF2-40B4-BE49-F238E27FC236}">
                <a16:creationId xmlns:a16="http://schemas.microsoft.com/office/drawing/2014/main" id="{45C54070-5AA9-D4BD-C288-CE3AE4508A82}"/>
              </a:ext>
            </a:extLst>
          </p:cNvPr>
          <p:cNvSpPr/>
          <p:nvPr/>
        </p:nvSpPr>
        <p:spPr>
          <a:xfrm>
            <a:off x="431122" y="3064063"/>
            <a:ext cx="12771177" cy="193387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p>
            <a:pPr algn="just"/>
            <a:r>
              <a:rPr lang="en-US" sz="16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Phase loss is a typical problem in the optical domain and optical detectors measure only the amplitude distribution of the signal without a phase</a:t>
            </a:r>
            <a:r>
              <a:rPr lang="en-US" sz="16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a:t>
            </a:r>
            <a:r>
              <a:rPr lang="en-US" sz="16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We present and examine a technique based on the Stokes correlation for enhancing the phase measurement by a factor of two. Enhancement in phase measurement is accomplished by the evaluation of the correlation between two points of Stokes fluctuations of the randomly scattered light and recovering the enhanced phase of the object by using three steps phase- shifting along with the Stokes correlations. This technique is expected to be useful in the experimental measurement of the phase of a weak signal and in imaging. </a:t>
            </a:r>
            <a:endParaRPr lang="en-US" sz="1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60" name="Rectangle 1059">
            <a:extLst>
              <a:ext uri="{FF2B5EF4-FFF2-40B4-BE49-F238E27FC236}">
                <a16:creationId xmlns:a16="http://schemas.microsoft.com/office/drawing/2014/main" id="{732DD2DB-A8AC-EFE4-51AF-D61A7ADD1CA8}"/>
              </a:ext>
            </a:extLst>
          </p:cNvPr>
          <p:cNvSpPr/>
          <p:nvPr/>
        </p:nvSpPr>
        <p:spPr>
          <a:xfrm>
            <a:off x="5960499" y="3068269"/>
            <a:ext cx="2082513" cy="38735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Abstract</a:t>
            </a:r>
            <a:endParaRPr lang="en-IN" dirty="0">
              <a:solidFill>
                <a:schemeClr val="tx1"/>
              </a:solidFill>
              <a:latin typeface="Times New Roman" panose="02020603050405020304" pitchFamily="18" charset="0"/>
              <a:cs typeface="Times New Roman" panose="02020603050405020304" pitchFamily="18" charset="0"/>
            </a:endParaRPr>
          </a:p>
        </p:txBody>
      </p:sp>
      <p:sp>
        <p:nvSpPr>
          <p:cNvPr id="1064" name="Rectangle: Rounded Corners 1063">
            <a:extLst>
              <a:ext uri="{FF2B5EF4-FFF2-40B4-BE49-F238E27FC236}">
                <a16:creationId xmlns:a16="http://schemas.microsoft.com/office/drawing/2014/main" id="{39FBA682-FDAB-80ED-07A3-DBAA48D41D8C}"/>
              </a:ext>
            </a:extLst>
          </p:cNvPr>
          <p:cNvSpPr/>
          <p:nvPr/>
        </p:nvSpPr>
        <p:spPr>
          <a:xfrm>
            <a:off x="413733" y="5198222"/>
            <a:ext cx="6636247" cy="4657034"/>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spcBef>
                <a:spcPts val="211"/>
              </a:spcBef>
              <a:buFont typeface="Courier New" panose="02070309020205020404" pitchFamily="49" charset="0"/>
              <a:buChar char="o"/>
            </a:pPr>
            <a:endParaRPr lang="en-US" sz="1359" dirty="0">
              <a:solidFill>
                <a:schemeClr val="tx1"/>
              </a:solidFill>
              <a:latin typeface="Times New Roman" panose="02020603050405020304" pitchFamily="18" charset="0"/>
              <a:ea typeface="Times New Roman" panose="02020603050405020304" pitchFamily="18" charset="0"/>
            </a:endParaRPr>
          </a:p>
        </p:txBody>
      </p:sp>
      <p:sp>
        <p:nvSpPr>
          <p:cNvPr id="1065" name="Rectangle 1064">
            <a:extLst>
              <a:ext uri="{FF2B5EF4-FFF2-40B4-BE49-F238E27FC236}">
                <a16:creationId xmlns:a16="http://schemas.microsoft.com/office/drawing/2014/main" id="{92904BFC-FE9E-9EC6-4A0C-5D78A3C86A70}"/>
              </a:ext>
            </a:extLst>
          </p:cNvPr>
          <p:cNvSpPr/>
          <p:nvPr/>
        </p:nvSpPr>
        <p:spPr>
          <a:xfrm>
            <a:off x="2481903" y="5198222"/>
            <a:ext cx="2281093" cy="36759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Introduction</a:t>
            </a:r>
            <a:endParaRPr lang="en-IN" dirty="0">
              <a:solidFill>
                <a:schemeClr val="tx1"/>
              </a:solidFill>
              <a:latin typeface="Times New Roman" panose="02020603050405020304" pitchFamily="18"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0E6F2ECB-0D5F-2C7F-A50E-140C9E10BDEE}"/>
              </a:ext>
            </a:extLst>
          </p:cNvPr>
          <p:cNvSpPr/>
          <p:nvPr/>
        </p:nvSpPr>
        <p:spPr>
          <a:xfrm>
            <a:off x="359903" y="17865324"/>
            <a:ext cx="6690080" cy="141819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p>
            <a:pPr algn="just"/>
            <a:r>
              <a:rPr lang="en-US" sz="1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[1] Sarkar T.; R.P.; M.M.B.; R.K.S. Higher-order Stokes-parameter correlation to restore the twisted         wave front propagating through a scattering medium.</a:t>
            </a:r>
            <a:r>
              <a:rPr lang="en-US" sz="1200" dirty="0">
                <a:solidFill>
                  <a:srgbClr val="555555"/>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1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Phys. Rev. A. Volume 104, 013525, 2021</a:t>
            </a:r>
          </a:p>
          <a:p>
            <a:pPr algn="just"/>
            <a:r>
              <a:rPr lang="en-US" sz="1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[2] Kuebel D. ; Visser T. D. , Generalized Hanbury Brown- Twiss effect for Stokes parameters, J. Opt. Soc. Am. 2019,Volume 36, 362.</a:t>
            </a:r>
            <a:endParaRPr lang="en-US" sz="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982BC4A8-8344-A988-1B74-FD9413887C54}"/>
              </a:ext>
            </a:extLst>
          </p:cNvPr>
          <p:cNvSpPr/>
          <p:nvPr/>
        </p:nvSpPr>
        <p:spPr>
          <a:xfrm>
            <a:off x="2733106" y="17865324"/>
            <a:ext cx="2029890" cy="292972"/>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solidFill>
                  <a:schemeClr val="tx1"/>
                </a:solidFill>
                <a:latin typeface="Times New Roman" panose="02020603050405020304" pitchFamily="18" charset="0"/>
                <a:cs typeface="Times New Roman" panose="02020603050405020304" pitchFamily="18" charset="0"/>
              </a:rPr>
              <a:t>References</a:t>
            </a:r>
          </a:p>
        </p:txBody>
      </p:sp>
      <p:sp>
        <p:nvSpPr>
          <p:cNvPr id="4" name="Rectangle: Rounded Corners 3">
            <a:extLst>
              <a:ext uri="{FF2B5EF4-FFF2-40B4-BE49-F238E27FC236}">
                <a16:creationId xmlns:a16="http://schemas.microsoft.com/office/drawing/2014/main" id="{BB58FA0B-1669-C38B-08D9-2107CD108158}"/>
              </a:ext>
            </a:extLst>
          </p:cNvPr>
          <p:cNvSpPr/>
          <p:nvPr/>
        </p:nvSpPr>
        <p:spPr>
          <a:xfrm>
            <a:off x="7336990" y="17814970"/>
            <a:ext cx="5914506" cy="1371582"/>
          </a:xfrm>
          <a:prstGeom prst="roundRect">
            <a:avLst>
              <a:gd name="adj" fmla="val 16667"/>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p>
            <a:pPr algn="just"/>
            <a:r>
              <a:rPr lang="en-US" sz="16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Amit Yadav acknowledges </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University Grant Commission, I</a:t>
            </a:r>
            <a:r>
              <a:rPr lang="en-US" sz="16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ndia for financial support as Ju</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nior Research Fellowship</a:t>
            </a:r>
            <a:r>
              <a:rPr lang="en-US"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a:t>
            </a:r>
            <a:endParaRPr lang="en-IN" sz="1600" dirty="0">
              <a:solidFill>
                <a:schemeClr val="tx1"/>
              </a:solidFill>
            </a:endParaRPr>
          </a:p>
        </p:txBody>
      </p:sp>
      <p:sp>
        <p:nvSpPr>
          <p:cNvPr id="8" name="Rectangle 7">
            <a:extLst>
              <a:ext uri="{FF2B5EF4-FFF2-40B4-BE49-F238E27FC236}">
                <a16:creationId xmlns:a16="http://schemas.microsoft.com/office/drawing/2014/main" id="{D3DCF18F-7A2E-637F-7D84-3F34E456C290}"/>
              </a:ext>
            </a:extLst>
          </p:cNvPr>
          <p:cNvSpPr/>
          <p:nvPr/>
        </p:nvSpPr>
        <p:spPr>
          <a:xfrm>
            <a:off x="9308915" y="17880203"/>
            <a:ext cx="2506744" cy="274672"/>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39" b="1" dirty="0">
                <a:solidFill>
                  <a:schemeClr val="tx1"/>
                </a:solidFill>
                <a:latin typeface="Times New Roman" panose="02020603050405020304" pitchFamily="18" charset="0"/>
                <a:cs typeface="Times New Roman" panose="02020603050405020304" pitchFamily="18" charset="0"/>
              </a:rPr>
              <a:t>Acknowledgment</a:t>
            </a:r>
          </a:p>
        </p:txBody>
      </p:sp>
      <p:sp>
        <p:nvSpPr>
          <p:cNvPr id="13" name="Rectangle 12">
            <a:extLst>
              <a:ext uri="{FF2B5EF4-FFF2-40B4-BE49-F238E27FC236}">
                <a16:creationId xmlns:a16="http://schemas.microsoft.com/office/drawing/2014/main" id="{78868A7A-85A9-CAC5-D681-76F32518E29E}"/>
              </a:ext>
            </a:extLst>
          </p:cNvPr>
          <p:cNvSpPr/>
          <p:nvPr/>
        </p:nvSpPr>
        <p:spPr>
          <a:xfrm>
            <a:off x="8912681" y="5099387"/>
            <a:ext cx="2400034" cy="38434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39" dirty="0">
                <a:solidFill>
                  <a:schemeClr val="tx1"/>
                </a:solidFill>
                <a:latin typeface="Arial" panose="020B0604020202020204" pitchFamily="34" charset="0"/>
                <a:cs typeface="Arial" panose="020B0604020202020204" pitchFamily="34" charset="0"/>
              </a:rPr>
              <a:t>Schematic Setup</a:t>
            </a:r>
          </a:p>
        </p:txBody>
      </p:sp>
      <p:sp>
        <p:nvSpPr>
          <p:cNvPr id="36" name="Rectangle 5">
            <a:extLst>
              <a:ext uri="{FF2B5EF4-FFF2-40B4-BE49-F238E27FC236}">
                <a16:creationId xmlns:a16="http://schemas.microsoft.com/office/drawing/2014/main" id="{19F129BC-B9EB-05D1-A511-9C06CA205E3D}"/>
              </a:ext>
            </a:extLst>
          </p:cNvPr>
          <p:cNvSpPr>
            <a:spLocks noChangeArrowheads="1"/>
          </p:cNvSpPr>
          <p:nvPr/>
        </p:nvSpPr>
        <p:spPr bwMode="auto">
          <a:xfrm>
            <a:off x="69044" y="69044"/>
            <a:ext cx="83726" cy="98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1426" tIns="20713" rIns="41426" bIns="20713" numCol="1" anchor="ctr" anchorCtr="0" compatLnSpc="1">
            <a:prstTxWarp prst="textNoShape">
              <a:avLst/>
            </a:prstTxWarp>
            <a:spAutoFit/>
          </a:bodyPr>
          <a:lstStyle/>
          <a:p>
            <a:endParaRPr lang="en-IN" sz="371"/>
          </a:p>
        </p:txBody>
      </p:sp>
      <p:sp>
        <p:nvSpPr>
          <p:cNvPr id="38" name="Rectangle 6">
            <a:extLst>
              <a:ext uri="{FF2B5EF4-FFF2-40B4-BE49-F238E27FC236}">
                <a16:creationId xmlns:a16="http://schemas.microsoft.com/office/drawing/2014/main" id="{3CD441B8-15A2-3A3B-AB8C-B5A916B73E86}"/>
              </a:ext>
            </a:extLst>
          </p:cNvPr>
          <p:cNvSpPr>
            <a:spLocks noChangeArrowheads="1"/>
          </p:cNvSpPr>
          <p:nvPr/>
        </p:nvSpPr>
        <p:spPr bwMode="auto">
          <a:xfrm>
            <a:off x="69044" y="117646"/>
            <a:ext cx="130149" cy="17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1426" tIns="20713" rIns="41426" bIns="20713" numCol="1" anchor="ctr" anchorCtr="0" compatLnSpc="1">
            <a:prstTxWarp prst="textNoShape">
              <a:avLst/>
            </a:prstTxWarp>
            <a:spAutoFit/>
          </a:bodyPr>
          <a:lstStyle/>
          <a:p>
            <a:pPr defTabSz="414223" eaLnBrk="0" fontAlgn="base" hangingPunct="0">
              <a:spcBef>
                <a:spcPct val="0"/>
              </a:spcBef>
              <a:spcAft>
                <a:spcPct val="0"/>
              </a:spcAft>
            </a:pPr>
            <a:r>
              <a:rPr lang="en-US" altLang="en-US" sz="453">
                <a:solidFill>
                  <a:srgbClr val="000000"/>
                </a:solidFill>
                <a:latin typeface="Arial" panose="020B0604020202020204" pitchFamily="34" charset="0"/>
                <a:ea typeface="Times New Roman" panose="02020603050405020304" pitchFamily="18" charset="0"/>
              </a:rPr>
              <a:t> </a:t>
            </a:r>
            <a:r>
              <a:rPr lang="en-US" altLang="en-US" sz="861">
                <a:latin typeface="Arial" panose="020B0604020202020204" pitchFamily="34" charset="0"/>
              </a:rPr>
              <a:t> </a:t>
            </a:r>
            <a:endParaRPr lang="en-US" altLang="en-US" sz="815">
              <a:latin typeface="Arial" panose="020B0604020202020204" pitchFamily="34" charset="0"/>
            </a:endParaRPr>
          </a:p>
        </p:txBody>
      </p:sp>
      <p:sp>
        <p:nvSpPr>
          <p:cNvPr id="9" name="Rectangle: Rounded Corners 8">
            <a:extLst>
              <a:ext uri="{FF2B5EF4-FFF2-40B4-BE49-F238E27FC236}">
                <a16:creationId xmlns:a16="http://schemas.microsoft.com/office/drawing/2014/main" id="{46C98ED5-4DEB-DDF7-704B-4F1C12E09905}"/>
              </a:ext>
            </a:extLst>
          </p:cNvPr>
          <p:cNvSpPr/>
          <p:nvPr/>
        </p:nvSpPr>
        <p:spPr>
          <a:xfrm>
            <a:off x="345220" y="15815781"/>
            <a:ext cx="6674828" cy="1770305"/>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This method is expected to be helpful in measuring weak phase information. The proposed method's viability is assessed by numerical simulation, which is followed by an experimental demonstration to gain enhanced phase information.</a:t>
            </a:r>
            <a:endParaRPr lang="en-IN" sz="1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0982F5AF-0FB4-F5CA-1E35-53D88C679EC0}"/>
              </a:ext>
            </a:extLst>
          </p:cNvPr>
          <p:cNvSpPr/>
          <p:nvPr/>
        </p:nvSpPr>
        <p:spPr>
          <a:xfrm>
            <a:off x="2709115" y="15810934"/>
            <a:ext cx="1947038" cy="33967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39" b="1" dirty="0">
                <a:solidFill>
                  <a:schemeClr val="tx1"/>
                </a:solidFill>
                <a:latin typeface="Arial" panose="020B0604020202020204" pitchFamily="34" charset="0"/>
                <a:cs typeface="Arial" panose="020B0604020202020204" pitchFamily="34" charset="0"/>
              </a:rPr>
              <a:t>Conclusion</a:t>
            </a:r>
          </a:p>
        </p:txBody>
      </p:sp>
      <p:pic>
        <p:nvPicPr>
          <p:cNvPr id="12" name="Picture 11">
            <a:extLst>
              <a:ext uri="{FF2B5EF4-FFF2-40B4-BE49-F238E27FC236}">
                <a16:creationId xmlns:a16="http://schemas.microsoft.com/office/drawing/2014/main" id="{B88B6082-B716-5B13-FC23-9153F2922A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2964" y="661868"/>
            <a:ext cx="2158942" cy="2027468"/>
          </a:xfrm>
          <a:prstGeom prst="rect">
            <a:avLst/>
          </a:prstGeom>
        </p:spPr>
      </p:pic>
      <p:pic>
        <p:nvPicPr>
          <p:cNvPr id="6" name="Picture 5">
            <a:extLst>
              <a:ext uri="{FF2B5EF4-FFF2-40B4-BE49-F238E27FC236}">
                <a16:creationId xmlns:a16="http://schemas.microsoft.com/office/drawing/2014/main" id="{65EC72AE-9054-61BA-B39F-118277A7E3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327" y="414569"/>
            <a:ext cx="2097926" cy="2117278"/>
          </a:xfrm>
          <a:prstGeom prst="rect">
            <a:avLst/>
          </a:prstGeom>
        </p:spPr>
      </p:pic>
      <p:sp>
        <p:nvSpPr>
          <p:cNvPr id="27" name="Rectangle 26">
            <a:extLst>
              <a:ext uri="{FF2B5EF4-FFF2-40B4-BE49-F238E27FC236}">
                <a16:creationId xmlns:a16="http://schemas.microsoft.com/office/drawing/2014/main" id="{07DB2A23-02BE-0BBA-3FED-364BE7CE399A}"/>
              </a:ext>
            </a:extLst>
          </p:cNvPr>
          <p:cNvSpPr/>
          <p:nvPr/>
        </p:nvSpPr>
        <p:spPr>
          <a:xfrm rot="5400000">
            <a:off x="10231874" y="14593015"/>
            <a:ext cx="129600" cy="6264000"/>
          </a:xfrm>
          <a:prstGeom prst="rect">
            <a:avLst/>
          </a:prstGeom>
          <a:solidFill>
            <a:srgbClr val="CE6633"/>
          </a:solidFill>
          <a:ln w="15875" cap="flat" cmpd="sng" algn="ctr">
            <a:solidFill>
              <a:srgbClr val="CE6633">
                <a:shade val="50000"/>
              </a:srgbClr>
            </a:solidFill>
            <a:prstDash val="solid"/>
          </a:ln>
          <a:effectLst/>
        </p:spPr>
        <p:txBody>
          <a:bodyPr rtlCol="0" anchor="ctr"/>
          <a:lstStyle/>
          <a:p>
            <a:pPr marL="0" marR="0" lvl="0" indent="0" algn="ctr" defTabSz="457145" eaLnBrk="1" fontAlgn="auto" latinLnBrk="0" hangingPunct="1">
              <a:lnSpc>
                <a:spcPct val="100000"/>
              </a:lnSpc>
              <a:spcBef>
                <a:spcPts val="0"/>
              </a:spcBef>
              <a:spcAft>
                <a:spcPts val="0"/>
              </a:spcAft>
              <a:buClrTx/>
              <a:buSzTx/>
              <a:buFontTx/>
              <a:buNone/>
              <a:tabLst/>
              <a:defRPr/>
            </a:pPr>
            <a:endParaRPr kumimoji="0" lang="en-US" sz="819"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29" name="Rectangle 28">
            <a:extLst>
              <a:ext uri="{FF2B5EF4-FFF2-40B4-BE49-F238E27FC236}">
                <a16:creationId xmlns:a16="http://schemas.microsoft.com/office/drawing/2014/main" id="{AA616E89-3214-0E3F-1071-653BE9BE2040}"/>
              </a:ext>
            </a:extLst>
          </p:cNvPr>
          <p:cNvSpPr/>
          <p:nvPr/>
        </p:nvSpPr>
        <p:spPr>
          <a:xfrm flipH="1">
            <a:off x="7150198" y="10146970"/>
            <a:ext cx="130917" cy="7632000"/>
          </a:xfrm>
          <a:prstGeom prst="rect">
            <a:avLst/>
          </a:prstGeom>
          <a:solidFill>
            <a:srgbClr val="CE6633"/>
          </a:solidFill>
          <a:ln w="15875" cap="flat" cmpd="sng" algn="ctr">
            <a:solidFill>
              <a:srgbClr val="CE6633">
                <a:shade val="50000"/>
              </a:srgbClr>
            </a:solidFill>
            <a:prstDash val="solid"/>
          </a:ln>
          <a:effectLst/>
        </p:spPr>
        <p:txBody>
          <a:bodyPr rtlCol="0" anchor="ctr"/>
          <a:lstStyle/>
          <a:p>
            <a:pPr marL="0" marR="0" lvl="0" indent="0" algn="ctr" defTabSz="457145" eaLnBrk="1" fontAlgn="auto" latinLnBrk="0" hangingPunct="1">
              <a:lnSpc>
                <a:spcPct val="100000"/>
              </a:lnSpc>
              <a:spcBef>
                <a:spcPts val="0"/>
              </a:spcBef>
              <a:spcAft>
                <a:spcPts val="0"/>
              </a:spcAft>
              <a:buClrTx/>
              <a:buSzTx/>
              <a:buFontTx/>
              <a:buNone/>
              <a:tabLst/>
              <a:defRPr/>
            </a:pPr>
            <a:endParaRPr kumimoji="0" lang="en-US" sz="819"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31" name="TextBox 30">
            <a:extLst>
              <a:ext uri="{FF2B5EF4-FFF2-40B4-BE49-F238E27FC236}">
                <a16:creationId xmlns:a16="http://schemas.microsoft.com/office/drawing/2014/main" id="{17A45BF6-A146-E07A-298D-40DF7486A5D3}"/>
              </a:ext>
            </a:extLst>
          </p:cNvPr>
          <p:cNvSpPr txBox="1"/>
          <p:nvPr/>
        </p:nvSpPr>
        <p:spPr>
          <a:xfrm>
            <a:off x="7810448" y="10252689"/>
            <a:ext cx="5080504" cy="369332"/>
          </a:xfrm>
          <a:prstGeom prst="rect">
            <a:avLst/>
          </a:prstGeom>
          <a:solidFill>
            <a:srgbClr val="B4C7E7"/>
          </a:solidFill>
        </p:spPr>
        <p:txBody>
          <a:bodyPr wrap="square" rtlCol="0">
            <a:spAutoFit/>
          </a:bodyPr>
          <a:lstStyle/>
          <a:p>
            <a:r>
              <a:rPr lang="en-US" b="1" dirty="0">
                <a:latin typeface="Times New Roman" panose="02020603050405020304" pitchFamily="18" charset="0"/>
                <a:ea typeface="Times New Roman" panose="02020603050405020304" pitchFamily="18" charset="0"/>
              </a:rPr>
              <a:t>                   Theoretical background </a:t>
            </a:r>
            <a:endParaRPr lang="en-US" dirty="0"/>
          </a:p>
        </p:txBody>
      </p:sp>
      <p:pic>
        <p:nvPicPr>
          <p:cNvPr id="32" name="Picture 31">
            <a:extLst>
              <a:ext uri="{FF2B5EF4-FFF2-40B4-BE49-F238E27FC236}">
                <a16:creationId xmlns:a16="http://schemas.microsoft.com/office/drawing/2014/main" id="{FE1C6D37-C855-E710-437E-97423BCB46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323" y="5756939"/>
            <a:ext cx="5780824" cy="3327089"/>
          </a:xfrm>
          <a:prstGeom prst="rect">
            <a:avLst/>
          </a:prstGeom>
        </p:spPr>
      </p:pic>
      <p:sp>
        <p:nvSpPr>
          <p:cNvPr id="33" name="Rectangle 32">
            <a:extLst>
              <a:ext uri="{FF2B5EF4-FFF2-40B4-BE49-F238E27FC236}">
                <a16:creationId xmlns:a16="http://schemas.microsoft.com/office/drawing/2014/main" id="{BD346408-05B4-2F7C-BD26-850AA3CB3A20}"/>
              </a:ext>
            </a:extLst>
          </p:cNvPr>
          <p:cNvSpPr/>
          <p:nvPr/>
        </p:nvSpPr>
        <p:spPr>
          <a:xfrm rot="5400000">
            <a:off x="10246856" y="7012310"/>
            <a:ext cx="129600" cy="6192000"/>
          </a:xfrm>
          <a:prstGeom prst="rect">
            <a:avLst/>
          </a:prstGeom>
          <a:solidFill>
            <a:srgbClr val="CE6633"/>
          </a:solidFill>
          <a:ln w="15875" cap="flat" cmpd="sng" algn="ctr">
            <a:solidFill>
              <a:srgbClr val="CE6633">
                <a:shade val="50000"/>
              </a:srgbClr>
            </a:solidFill>
            <a:prstDash val="solid"/>
          </a:ln>
          <a:effectLst/>
        </p:spPr>
        <p:txBody>
          <a:bodyPr rtlCol="0" anchor="ctr"/>
          <a:lstStyle/>
          <a:p>
            <a:pPr marL="0" marR="0" lvl="0" indent="0" algn="ctr" defTabSz="457145" eaLnBrk="1" fontAlgn="auto" latinLnBrk="0" hangingPunct="1">
              <a:lnSpc>
                <a:spcPct val="100000"/>
              </a:lnSpc>
              <a:spcBef>
                <a:spcPts val="0"/>
              </a:spcBef>
              <a:spcAft>
                <a:spcPts val="0"/>
              </a:spcAft>
              <a:buClrTx/>
              <a:buSzTx/>
              <a:buFontTx/>
              <a:buNone/>
              <a:tabLst/>
              <a:defRPr/>
            </a:pPr>
            <a:endParaRPr kumimoji="0" lang="en-US" sz="819"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34" name="Rectangle 33">
            <a:extLst>
              <a:ext uri="{FF2B5EF4-FFF2-40B4-BE49-F238E27FC236}">
                <a16:creationId xmlns:a16="http://schemas.microsoft.com/office/drawing/2014/main" id="{DD6272F7-C5EF-20B4-8408-CDA715980C72}"/>
              </a:ext>
            </a:extLst>
          </p:cNvPr>
          <p:cNvSpPr/>
          <p:nvPr/>
        </p:nvSpPr>
        <p:spPr>
          <a:xfrm flipH="1">
            <a:off x="7142581" y="4999994"/>
            <a:ext cx="130917" cy="5184000"/>
          </a:xfrm>
          <a:prstGeom prst="rect">
            <a:avLst/>
          </a:prstGeom>
          <a:solidFill>
            <a:schemeClr val="accent2">
              <a:lumMod val="75000"/>
            </a:schemeClr>
          </a:solidFill>
          <a:ln w="15875" cap="flat" cmpd="sng" algn="ctr">
            <a:solidFill>
              <a:schemeClr val="accent2">
                <a:lumMod val="75000"/>
              </a:schemeClr>
            </a:solidFill>
            <a:prstDash val="solid"/>
          </a:ln>
          <a:effectLst/>
        </p:spPr>
        <p:txBody>
          <a:bodyPr rtlCol="0" anchor="ctr"/>
          <a:lstStyle/>
          <a:p>
            <a:pPr marL="0" marR="0" lvl="0" indent="0" algn="ctr" defTabSz="457145" eaLnBrk="1" fontAlgn="auto" latinLnBrk="0" hangingPunct="1">
              <a:lnSpc>
                <a:spcPct val="100000"/>
              </a:lnSpc>
              <a:spcBef>
                <a:spcPts val="0"/>
              </a:spcBef>
              <a:spcAft>
                <a:spcPts val="0"/>
              </a:spcAft>
              <a:buClrTx/>
              <a:buSzTx/>
              <a:buFontTx/>
              <a:buNone/>
              <a:tabLst/>
              <a:defRPr/>
            </a:pPr>
            <a:endParaRPr kumimoji="0" lang="en-US" sz="819"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41" name="TextBox 40">
            <a:extLst>
              <a:ext uri="{FF2B5EF4-FFF2-40B4-BE49-F238E27FC236}">
                <a16:creationId xmlns:a16="http://schemas.microsoft.com/office/drawing/2014/main" id="{13925995-18E5-35DE-D5B1-D82C8373806D}"/>
              </a:ext>
            </a:extLst>
          </p:cNvPr>
          <p:cNvSpPr txBox="1"/>
          <p:nvPr/>
        </p:nvSpPr>
        <p:spPr>
          <a:xfrm>
            <a:off x="7682294" y="9306258"/>
            <a:ext cx="5399612" cy="584775"/>
          </a:xfrm>
          <a:prstGeom prst="rect">
            <a:avLst/>
          </a:prstGeom>
          <a:noFill/>
        </p:spPr>
        <p:txBody>
          <a:bodyPr wrap="square">
            <a:spAutoFit/>
          </a:bodyPr>
          <a:lstStyle/>
          <a:p>
            <a:r>
              <a:rPr lang="en-US" sz="16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QWP: quarter wave plate, LP: linear polarizer. The CCD records intensity speckle patterns at the observation plane</a:t>
            </a:r>
            <a:endParaRPr lang="en-IN" sz="1600" dirty="0">
              <a:latin typeface="Times New Roman" panose="02020603050405020304" pitchFamily="18" charset="0"/>
              <a:cs typeface="Times New Roman" panose="02020603050405020304" pitchFamily="18" charset="0"/>
            </a:endParaRPr>
          </a:p>
        </p:txBody>
      </p:sp>
      <p:sp>
        <p:nvSpPr>
          <p:cNvPr id="43" name="Rectangle 42">
            <a:extLst>
              <a:ext uri="{FF2B5EF4-FFF2-40B4-BE49-F238E27FC236}">
                <a16:creationId xmlns:a16="http://schemas.microsoft.com/office/drawing/2014/main" id="{EA7AE51B-EE14-014C-24D7-B74084ECD938}"/>
              </a:ext>
            </a:extLst>
          </p:cNvPr>
          <p:cNvSpPr/>
          <p:nvPr/>
        </p:nvSpPr>
        <p:spPr>
          <a:xfrm rot="5400000">
            <a:off x="3652200" y="6693928"/>
            <a:ext cx="129600" cy="6840000"/>
          </a:xfrm>
          <a:prstGeom prst="rect">
            <a:avLst/>
          </a:prstGeom>
          <a:solidFill>
            <a:srgbClr val="CE6633"/>
          </a:solidFill>
          <a:ln w="15875" cap="flat" cmpd="sng" algn="ctr">
            <a:solidFill>
              <a:srgbClr val="CE6633">
                <a:shade val="50000"/>
              </a:srgbClr>
            </a:solidFill>
            <a:prstDash val="solid"/>
          </a:ln>
          <a:effectLst/>
        </p:spPr>
        <p:txBody>
          <a:bodyPr rtlCol="0" anchor="ctr"/>
          <a:lstStyle/>
          <a:p>
            <a:pPr marL="0" marR="0" lvl="0" indent="0" algn="ctr" defTabSz="457145" eaLnBrk="1" fontAlgn="auto" latinLnBrk="0" hangingPunct="1">
              <a:lnSpc>
                <a:spcPct val="100000"/>
              </a:lnSpc>
              <a:spcBef>
                <a:spcPts val="0"/>
              </a:spcBef>
              <a:spcAft>
                <a:spcPts val="0"/>
              </a:spcAft>
              <a:buClrTx/>
              <a:buSzTx/>
              <a:buFontTx/>
              <a:buNone/>
              <a:tabLst/>
              <a:defRPr/>
            </a:pPr>
            <a:endParaRPr kumimoji="0" lang="en-US" sz="819"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45" name="Rectangle 44">
            <a:extLst>
              <a:ext uri="{FF2B5EF4-FFF2-40B4-BE49-F238E27FC236}">
                <a16:creationId xmlns:a16="http://schemas.microsoft.com/office/drawing/2014/main" id="{DD13BB89-0322-DD5E-C9E4-AE944751A0E5}"/>
              </a:ext>
            </a:extLst>
          </p:cNvPr>
          <p:cNvSpPr/>
          <p:nvPr/>
        </p:nvSpPr>
        <p:spPr>
          <a:xfrm rot="5400000">
            <a:off x="3636257" y="14274021"/>
            <a:ext cx="129600" cy="6912000"/>
          </a:xfrm>
          <a:prstGeom prst="rect">
            <a:avLst/>
          </a:prstGeom>
          <a:solidFill>
            <a:schemeClr val="accent2">
              <a:lumMod val="75000"/>
            </a:schemeClr>
          </a:solidFill>
          <a:ln w="15875" cap="flat" cmpd="sng" algn="ctr">
            <a:solidFill>
              <a:schemeClr val="accent2">
                <a:lumMod val="75000"/>
              </a:schemeClr>
            </a:solidFill>
            <a:prstDash val="solid"/>
          </a:ln>
          <a:effectLst/>
        </p:spPr>
        <p:txBody>
          <a:bodyPr rtlCol="0" anchor="ctr"/>
          <a:lstStyle/>
          <a:p>
            <a:pPr marL="0" marR="0" lvl="0" indent="0" algn="ctr" defTabSz="457145" eaLnBrk="1" fontAlgn="auto" latinLnBrk="0" hangingPunct="1">
              <a:lnSpc>
                <a:spcPct val="100000"/>
              </a:lnSpc>
              <a:spcBef>
                <a:spcPts val="0"/>
              </a:spcBef>
              <a:spcAft>
                <a:spcPts val="0"/>
              </a:spcAft>
              <a:buClrTx/>
              <a:buSzTx/>
              <a:buFontTx/>
              <a:buNone/>
              <a:tabLst/>
              <a:defRPr/>
            </a:pPr>
            <a:endParaRPr kumimoji="0" lang="en-US" sz="819"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46" name="Rectangle: Rounded Corners 45">
            <a:extLst>
              <a:ext uri="{FF2B5EF4-FFF2-40B4-BE49-F238E27FC236}">
                <a16:creationId xmlns:a16="http://schemas.microsoft.com/office/drawing/2014/main" id="{567F1E62-60A8-1E62-F48B-C5647FCE1B67}"/>
              </a:ext>
            </a:extLst>
          </p:cNvPr>
          <p:cNvSpPr/>
          <p:nvPr/>
        </p:nvSpPr>
        <p:spPr>
          <a:xfrm>
            <a:off x="7341421" y="10720326"/>
            <a:ext cx="6010919" cy="691478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56080" marR="0" lvl="0" indent="269875" algn="just" defTabSz="457200" rtl="0" eaLnBrk="1" fontAlgn="auto" latinLnBrk="0" hangingPunct="1">
              <a:lnSpc>
                <a:spcPct val="95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Palatino Linotype" panose="02040502050505030304" pitchFamily="18" charset="0"/>
              <a:ea typeface="Times New Roman" panose="02020603050405020304" pitchFamily="18" charset="0"/>
              <a:cs typeface="Times New Roman" panose="02020603050405020304" pitchFamily="18" charset="0"/>
            </a:endParaRPr>
          </a:p>
          <a:p>
            <a:pPr marL="1656080" marR="0" lvl="0" indent="269875" algn="just" defTabSz="457200" rtl="0" eaLnBrk="1" fontAlgn="auto" latinLnBrk="0" hangingPunct="1">
              <a:lnSpc>
                <a:spcPct val="95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Palatino Linotype" panose="02040502050505030304" pitchFamily="18" charset="0"/>
                <a:ea typeface="SimSun" panose="02010600030101010101" pitchFamily="2" charset="-122"/>
                <a:cs typeface="Times New Roman" panose="02020603050405020304" pitchFamily="18" charset="0"/>
              </a:rPr>
              <a:t>.</a:t>
            </a: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mc:Choice xmlns:a14="http://schemas.microsoft.com/office/drawing/2010/main" Requires="a14">
          <p:sp>
            <p:nvSpPr>
              <p:cNvPr id="22" name="TextBox 21">
                <a:extLst>
                  <a:ext uri="{FF2B5EF4-FFF2-40B4-BE49-F238E27FC236}">
                    <a16:creationId xmlns:a16="http://schemas.microsoft.com/office/drawing/2014/main" id="{451D14C1-ACFE-A395-A4B7-56B7EA99E07B}"/>
                  </a:ext>
                </a:extLst>
              </p:cNvPr>
              <p:cNvSpPr txBox="1"/>
              <p:nvPr/>
            </p:nvSpPr>
            <p:spPr>
              <a:xfrm>
                <a:off x="7394278" y="11289115"/>
                <a:ext cx="6092824" cy="6447727"/>
              </a:xfrm>
              <a:prstGeom prst="rect">
                <a:avLst/>
              </a:prstGeom>
              <a:noFill/>
            </p:spPr>
            <p:txBody>
              <a:bodyPr wrap="square" rtlCol="0">
                <a:spAutoFit/>
              </a:bodyPr>
              <a:lstStyle/>
              <a:p>
                <a:r>
                  <a:rPr lang="en-US" sz="16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At the transverse plane z=0, the complex field</a:t>
                </a: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of coherent-polarized light is given as</a:t>
                </a:r>
                <a14:m>
                  <m:oMath xmlns:m="http://schemas.openxmlformats.org/officeDocument/2006/math">
                    <m:r>
                      <a:rPr kumimoji="0" lang="en-IN" sz="1600" b="0" i="0" u="none" strike="noStrike" kern="120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m:t>
                    </m:r>
                  </m:oMath>
                </a14:m>
                <a:endParaRPr kumimoji="0" lang="en-IN"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r>
                  <a:rPr kumimoji="0" lang="en-US" sz="1600" b="0" u="none" strike="noStrike" kern="1200" cap="none" spc="0" normalizeH="0" baseline="0" noProof="0" dirty="0">
                    <a:ln>
                      <a:noFill/>
                    </a:ln>
                    <a:solidFill>
                      <a:srgbClr val="000000"/>
                    </a:solidFill>
                    <a:effectLst/>
                    <a:uLnTx/>
                    <a:uFillTx/>
                    <a:ea typeface="Times New Roman" panose="02020603050405020304" pitchFamily="18" charset="0"/>
                    <a:cs typeface="Times New Roman" panose="02020603050405020304" pitchFamily="18" charset="0"/>
                  </a:rPr>
                  <a:t>                           </a:t>
                </a:r>
                <a14:m>
                  <m:oMath xmlns:m="http://schemas.openxmlformats.org/officeDocument/2006/math">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𝐸</m:t>
                    </m:r>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kumimoji="0" lang="en-IN"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accPr>
                      <m:e>
                        <m:r>
                          <a:rPr kumimoji="0" lang="en-US"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𝑟</m:t>
                        </m:r>
                      </m:e>
                    </m:acc>
                    <m:r>
                      <a:rPr kumimoji="0" lang="en-US" sz="16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IN" sz="16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16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𝐸</m:t>
                        </m:r>
                      </m:e>
                      <m:sub>
                        <m:r>
                          <a:rPr lang="en-US" sz="16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sub>
                    </m:sSub>
                    <m:r>
                      <a:rPr lang="en-US" sz="16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IN" sz="16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16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𝑟</m:t>
                        </m:r>
                      </m:e>
                    </m:acc>
                    <m:r>
                      <a:rPr lang="en-US" sz="16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IN" sz="16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en-IN" sz="16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16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𝑒</m:t>
                            </m:r>
                          </m:e>
                        </m:acc>
                      </m:e>
                      <m:sub>
                        <m:r>
                          <a:rPr lang="en-US" sz="16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sub>
                    </m:sSub>
                    <m:r>
                      <a:rPr lang="en-US" sz="16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IN" sz="16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16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𝐸</m:t>
                        </m:r>
                      </m:e>
                      <m:sub>
                        <m:r>
                          <a:rPr lang="en-US" sz="16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𝑦</m:t>
                        </m:r>
                      </m:sub>
                    </m:sSub>
                    <m:r>
                      <a:rPr lang="en-US" sz="16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IN" sz="16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16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𝑟</m:t>
                        </m:r>
                      </m:e>
                    </m:acc>
                    <m:r>
                      <a:rPr lang="en-US" sz="16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IN" sz="16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16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acc>
                          <m:accPr>
                            <m:chr m:val="̂"/>
                            <m:ctrlPr>
                              <a:rPr lang="en-IN" sz="16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16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𝑒</m:t>
                            </m:r>
                          </m:e>
                        </m:acc>
                      </m:e>
                      <m:sub>
                        <m:r>
                          <a:rPr lang="en-US" sz="16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𝑦</m:t>
                        </m:r>
                      </m:sub>
                    </m:sSub>
                  </m:oMath>
                </a14:m>
                <a:r>
                  <a:rPr lang="en-IN" sz="1600" dirty="0">
                    <a:latin typeface="Times New Roman" panose="02020603050405020304" pitchFamily="18" charset="0"/>
                    <a:cs typeface="Times New Roman" panose="02020603050405020304" pitchFamily="18" charset="0"/>
                  </a:rPr>
                  <a:t>                                  </a:t>
                </a: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a:t>
                </a:r>
              </a:p>
              <a:p>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where </a:t>
                </a:r>
                <a14:m>
                  <m:oMath xmlns:m="http://schemas.openxmlformats.org/officeDocument/2006/math">
                    <m:sSub>
                      <m:sSubPr>
                        <m:ctrlPr>
                          <a:rPr kumimoji="0" lang="en-IN" sz="1600" b="0" i="1" u="none" strike="noStrike" kern="1200" cap="none" spc="0" normalizeH="0" baseline="0" noProof="0">
                            <a:ln>
                              <a:noFill/>
                            </a:ln>
                            <a:solidFill>
                              <a:prstClr val="black"/>
                            </a:solidFill>
                            <a:effectLst/>
                            <a:uLnTx/>
                            <a:uFillTx/>
                            <a:latin typeface="Cambria Math" panose="02040503050406030204" pitchFamily="18" charset="0"/>
                          </a:rPr>
                        </m:ctrlPr>
                      </m:sSubPr>
                      <m:e>
                        <m:r>
                          <a:rPr kumimoji="0" lang="en-US" sz="1600" b="0" i="1" u="none" strike="noStrike" kern="1200" cap="none" spc="0" normalizeH="0" baseline="0" noProof="0">
                            <a:ln>
                              <a:noFill/>
                            </a:ln>
                            <a:solidFill>
                              <a:prstClr val="black"/>
                            </a:solidFill>
                            <a:effectLst/>
                            <a:uLnTx/>
                            <a:uFillTx/>
                            <a:latin typeface="Cambria Math" panose="02040503050406030204" pitchFamily="18" charset="0"/>
                            <a:ea typeface="SimSun" panose="02010600030101010101" pitchFamily="2" charset="-122"/>
                            <a:cs typeface="Times New Roman" panose="02020603050405020304" pitchFamily="18" charset="0"/>
                          </a:rPr>
                          <m:t>𝐸</m:t>
                        </m:r>
                      </m:e>
                      <m:sub>
                        <m:r>
                          <a:rPr kumimoji="0" lang="en-US" sz="1600" b="0" i="1" u="none" strike="noStrike" kern="1200" cap="none" spc="0" normalizeH="0" baseline="0" noProof="0">
                            <a:ln>
                              <a:noFill/>
                            </a:ln>
                            <a:solidFill>
                              <a:prstClr val="black"/>
                            </a:solidFill>
                            <a:effectLst/>
                            <a:uLnTx/>
                            <a:uFillTx/>
                            <a:latin typeface="Cambria Math" panose="02040503050406030204" pitchFamily="18" charset="0"/>
                            <a:ea typeface="SimSun" panose="02010600030101010101" pitchFamily="2" charset="-122"/>
                            <a:cs typeface="Times New Roman" panose="02020603050405020304" pitchFamily="18" charset="0"/>
                          </a:rPr>
                          <m:t>𝑥</m:t>
                        </m:r>
                      </m:sub>
                    </m:sSub>
                    <m:d>
                      <m:dPr>
                        <m:ctrlPr>
                          <a:rPr kumimoji="0" lang="en-IN" sz="1600" b="0" i="1" u="none" strike="noStrike" kern="1200" cap="none" spc="0" normalizeH="0" baseline="0" noProof="0">
                            <a:ln>
                              <a:noFill/>
                            </a:ln>
                            <a:solidFill>
                              <a:prstClr val="black"/>
                            </a:solidFill>
                            <a:effectLst/>
                            <a:uLnTx/>
                            <a:uFillTx/>
                            <a:latin typeface="Cambria Math" panose="02040503050406030204" pitchFamily="18" charset="0"/>
                          </a:rPr>
                        </m:ctrlPr>
                      </m:dPr>
                      <m:e>
                        <m:acc>
                          <m:accPr>
                            <m:chr m:val="̂"/>
                            <m:ctrlPr>
                              <a:rPr kumimoji="0" lang="en-IN" sz="1600" b="0" i="1" u="none" strike="noStrike" kern="1200" cap="none" spc="0" normalizeH="0" baseline="0" noProof="0">
                                <a:ln>
                                  <a:noFill/>
                                </a:ln>
                                <a:solidFill>
                                  <a:prstClr val="black"/>
                                </a:solidFill>
                                <a:effectLst/>
                                <a:uLnTx/>
                                <a:uFillTx/>
                                <a:latin typeface="Cambria Math" panose="02040503050406030204" pitchFamily="18" charset="0"/>
                              </a:rPr>
                            </m:ctrlPr>
                          </m:accPr>
                          <m:e>
                            <m:r>
                              <a:rPr kumimoji="0" lang="en-US" sz="1600" b="0" i="1" u="none" strike="noStrike" kern="1200" cap="none" spc="0" normalizeH="0" baseline="0" noProof="0">
                                <a:ln>
                                  <a:noFill/>
                                </a:ln>
                                <a:solidFill>
                                  <a:prstClr val="black"/>
                                </a:solidFill>
                                <a:effectLst/>
                                <a:uLnTx/>
                                <a:uFillTx/>
                                <a:latin typeface="Cambria Math" panose="02040503050406030204" pitchFamily="18" charset="0"/>
                                <a:ea typeface="SimSun" panose="02010600030101010101" pitchFamily="2" charset="-122"/>
                                <a:cs typeface="Times New Roman" panose="02020603050405020304" pitchFamily="18" charset="0"/>
                              </a:rPr>
                              <m:t>𝑟</m:t>
                            </m:r>
                          </m:e>
                        </m:acc>
                      </m:e>
                    </m:d>
                    <m:r>
                      <a:rPr kumimoji="0" lang="en-US" sz="1600" b="0" i="1" u="none" strike="noStrike" kern="1200" cap="none" spc="0" normalizeH="0" baseline="0" noProof="0">
                        <a:ln>
                          <a:noFill/>
                        </a:ln>
                        <a:solidFill>
                          <a:prstClr val="black"/>
                        </a:solidFill>
                        <a:effectLst/>
                        <a:uLnTx/>
                        <a:uFillTx/>
                        <a:latin typeface="Cambria Math" panose="02040503050406030204" pitchFamily="18" charset="0"/>
                        <a:ea typeface="SimSun" panose="02010600030101010101" pitchFamily="2" charset="-122"/>
                        <a:cs typeface="Times New Roman" panose="02020603050405020304" pitchFamily="18" charset="0"/>
                      </a:rPr>
                      <m:t>𝑎𝑛𝑑</m:t>
                    </m:r>
                    <m:r>
                      <a:rPr kumimoji="0" lang="en-US" sz="1600" b="0" i="1" u="none" strike="noStrike" kern="1200" cap="none" spc="0" normalizeH="0" baseline="0" noProof="0">
                        <a:ln>
                          <a:noFill/>
                        </a:ln>
                        <a:solidFill>
                          <a:prstClr val="black"/>
                        </a:solidFill>
                        <a:effectLst/>
                        <a:uLnTx/>
                        <a:uFillTx/>
                        <a:latin typeface="Cambria Math" panose="02040503050406030204" pitchFamily="18" charset="0"/>
                        <a:ea typeface="SimSun" panose="02010600030101010101" pitchFamily="2" charset="-122"/>
                        <a:cs typeface="Times New Roman" panose="02020603050405020304" pitchFamily="18" charset="0"/>
                      </a:rPr>
                      <m:t> </m:t>
                    </m:r>
                    <m:sSub>
                      <m:sSubPr>
                        <m:ctrlPr>
                          <a:rPr kumimoji="0" lang="en-IN" sz="1600" b="0" i="1" u="none" strike="noStrike" kern="1200" cap="none" spc="0" normalizeH="0" baseline="0" noProof="0">
                            <a:ln>
                              <a:noFill/>
                            </a:ln>
                            <a:solidFill>
                              <a:prstClr val="black"/>
                            </a:solidFill>
                            <a:effectLst/>
                            <a:uLnTx/>
                            <a:uFillTx/>
                            <a:latin typeface="Cambria Math" panose="02040503050406030204" pitchFamily="18" charset="0"/>
                          </a:rPr>
                        </m:ctrlPr>
                      </m:sSubPr>
                      <m:e>
                        <m:r>
                          <a:rPr kumimoji="0" lang="en-US" sz="1600" b="0" i="1" u="none" strike="noStrike" kern="1200" cap="none" spc="0" normalizeH="0" baseline="0" noProof="0">
                            <a:ln>
                              <a:noFill/>
                            </a:ln>
                            <a:solidFill>
                              <a:prstClr val="black"/>
                            </a:solidFill>
                            <a:effectLst/>
                            <a:uLnTx/>
                            <a:uFillTx/>
                            <a:latin typeface="Cambria Math" panose="02040503050406030204" pitchFamily="18" charset="0"/>
                            <a:ea typeface="SimSun" panose="02010600030101010101" pitchFamily="2" charset="-122"/>
                            <a:cs typeface="Times New Roman" panose="02020603050405020304" pitchFamily="18" charset="0"/>
                          </a:rPr>
                          <m:t>𝐸</m:t>
                        </m:r>
                      </m:e>
                      <m:sub>
                        <m:r>
                          <a:rPr kumimoji="0" lang="en-US" sz="1600" b="0" i="1" u="none" strike="noStrike" kern="1200" cap="none" spc="0" normalizeH="0" baseline="0" noProof="0">
                            <a:ln>
                              <a:noFill/>
                            </a:ln>
                            <a:solidFill>
                              <a:prstClr val="black"/>
                            </a:solidFill>
                            <a:effectLst/>
                            <a:uLnTx/>
                            <a:uFillTx/>
                            <a:latin typeface="Cambria Math" panose="02040503050406030204" pitchFamily="18" charset="0"/>
                            <a:ea typeface="SimSun" panose="02010600030101010101" pitchFamily="2" charset="-122"/>
                            <a:cs typeface="Times New Roman" panose="02020603050405020304" pitchFamily="18" charset="0"/>
                          </a:rPr>
                          <m:t>𝑦</m:t>
                        </m:r>
                      </m:sub>
                    </m:sSub>
                    <m:d>
                      <m:dPr>
                        <m:ctrlPr>
                          <a:rPr kumimoji="0" lang="en-IN" sz="1600" b="0" i="1" u="none" strike="noStrike" kern="1200" cap="none" spc="0" normalizeH="0" baseline="0" noProof="0">
                            <a:ln>
                              <a:noFill/>
                            </a:ln>
                            <a:solidFill>
                              <a:prstClr val="black"/>
                            </a:solidFill>
                            <a:effectLst/>
                            <a:uLnTx/>
                            <a:uFillTx/>
                            <a:latin typeface="Cambria Math" panose="02040503050406030204" pitchFamily="18" charset="0"/>
                          </a:rPr>
                        </m:ctrlPr>
                      </m:dPr>
                      <m:e>
                        <m:acc>
                          <m:accPr>
                            <m:chr m:val="̂"/>
                            <m:ctrlPr>
                              <a:rPr kumimoji="0" lang="en-IN" sz="1600" b="0" i="1" u="none" strike="noStrike" kern="1200" cap="none" spc="0" normalizeH="0" baseline="0" noProof="0">
                                <a:ln>
                                  <a:noFill/>
                                </a:ln>
                                <a:solidFill>
                                  <a:prstClr val="black"/>
                                </a:solidFill>
                                <a:effectLst/>
                                <a:uLnTx/>
                                <a:uFillTx/>
                                <a:latin typeface="Cambria Math" panose="02040503050406030204" pitchFamily="18" charset="0"/>
                              </a:rPr>
                            </m:ctrlPr>
                          </m:accPr>
                          <m:e>
                            <m:r>
                              <a:rPr kumimoji="0" lang="en-US" sz="1600" b="0" i="1" u="none" strike="noStrike" kern="1200" cap="none" spc="0" normalizeH="0" baseline="0" noProof="0">
                                <a:ln>
                                  <a:noFill/>
                                </a:ln>
                                <a:solidFill>
                                  <a:prstClr val="black"/>
                                </a:solidFill>
                                <a:effectLst/>
                                <a:uLnTx/>
                                <a:uFillTx/>
                                <a:latin typeface="Cambria Math" panose="02040503050406030204" pitchFamily="18" charset="0"/>
                                <a:ea typeface="SimSun" panose="02010600030101010101" pitchFamily="2" charset="-122"/>
                                <a:cs typeface="Times New Roman" panose="02020603050405020304" pitchFamily="18" charset="0"/>
                              </a:rPr>
                              <m:t>𝑟</m:t>
                            </m:r>
                          </m:e>
                        </m:acc>
                      </m:e>
                    </m:d>
                  </m:oMath>
                </a14:m>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 represent the x and y polarization</a:t>
                </a:r>
                <a:r>
                  <a:rPr kumimoji="0" lang="en-US" sz="1600" b="0" i="0" u="none" strike="noStrike" kern="1200" cap="none" spc="0" normalizeH="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component of the beam respectively.</a:t>
                </a:r>
                <a:r>
                  <a:rPr lang="en-US" sz="1600" dirty="0">
                    <a:latin typeface="Times New Roman" panose="02020603050405020304" pitchFamily="18" charset="0"/>
                    <a:cs typeface="Times New Roman" panose="02020603050405020304" pitchFamily="18" charset="0"/>
                  </a:rPr>
                  <a:t> Stokes parameter of the scattered field as </a:t>
                </a:r>
                <a:endParaRPr lang="en-IN"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en-IN" sz="1600" i="1">
                            <a:latin typeface="Cambria Math" panose="02040503050406030204" pitchFamily="18" charset="0"/>
                          </a:rPr>
                        </m:ctrlPr>
                      </m:sSupPr>
                      <m:e>
                        <m:sSub>
                          <m:sSubPr>
                            <m:ctrlPr>
                              <a:rPr lang="en-IN" sz="1600" i="1">
                                <a:latin typeface="Cambria Math" panose="02040503050406030204" pitchFamily="18" charset="0"/>
                              </a:rPr>
                            </m:ctrlPr>
                          </m:sSubPr>
                          <m:e>
                            <m:r>
                              <a:rPr lang="en-US" sz="1600" i="1">
                                <a:latin typeface="Cambria Math" panose="02040503050406030204" pitchFamily="18" charset="0"/>
                              </a:rPr>
                              <m:t>𝑆</m:t>
                            </m:r>
                          </m:e>
                          <m:sub>
                            <m:r>
                              <a:rPr lang="en-US" sz="1600" i="1">
                                <a:latin typeface="Cambria Math" panose="02040503050406030204" pitchFamily="18" charset="0"/>
                              </a:rPr>
                              <m:t>𝑛</m:t>
                            </m:r>
                          </m:sub>
                        </m:sSub>
                        <m:r>
                          <a:rPr lang="en-US" sz="1600" i="1">
                            <a:latin typeface="Cambria Math" panose="02040503050406030204" pitchFamily="18" charset="0"/>
                          </a:rPr>
                          <m:t>=</m:t>
                        </m:r>
                        <m:r>
                          <a:rPr lang="en-US" sz="1600" i="1">
                            <a:latin typeface="Cambria Math" panose="02040503050406030204" pitchFamily="18" charset="0"/>
                          </a:rPr>
                          <m:t>𝐸</m:t>
                        </m:r>
                      </m:e>
                      <m:sup>
                        <m:r>
                          <a:rPr lang="en-US" sz="1600" i="1">
                            <a:latin typeface="Cambria Math" panose="02040503050406030204" pitchFamily="18" charset="0"/>
                          </a:rPr>
                          <m:t>𝑇</m:t>
                        </m:r>
                      </m:sup>
                    </m:sSup>
                    <m:r>
                      <a:rPr lang="en-US" sz="1600" i="1">
                        <a:latin typeface="Cambria Math" panose="02040503050406030204" pitchFamily="18" charset="0"/>
                      </a:rPr>
                      <m:t>(</m:t>
                    </m:r>
                    <m:acc>
                      <m:accPr>
                        <m:chr m:val="̂"/>
                        <m:ctrlPr>
                          <a:rPr lang="en-IN" sz="1600" i="1">
                            <a:latin typeface="Cambria Math" panose="02040503050406030204" pitchFamily="18" charset="0"/>
                          </a:rPr>
                        </m:ctrlPr>
                      </m:accPr>
                      <m:e>
                        <m:r>
                          <a:rPr lang="en-US" sz="1600" i="1">
                            <a:latin typeface="Cambria Math" panose="02040503050406030204" pitchFamily="18" charset="0"/>
                          </a:rPr>
                          <m:t>𝑟</m:t>
                        </m:r>
                      </m:e>
                    </m:acc>
                    <m:r>
                      <a:rPr lang="en-US" sz="1600" i="1">
                        <a:latin typeface="Cambria Math" panose="02040503050406030204" pitchFamily="18" charset="0"/>
                      </a:rPr>
                      <m:t>)</m:t>
                    </m:r>
                    <m:sSup>
                      <m:sSupPr>
                        <m:ctrlPr>
                          <a:rPr lang="en-IN" sz="1600" i="1">
                            <a:latin typeface="Cambria Math" panose="02040503050406030204" pitchFamily="18" charset="0"/>
                          </a:rPr>
                        </m:ctrlPr>
                      </m:sSupPr>
                      <m:e>
                        <m:r>
                          <a:rPr lang="en-US" sz="1600" i="1">
                            <a:latin typeface="Cambria Math" panose="02040503050406030204" pitchFamily="18" charset="0"/>
                          </a:rPr>
                          <m:t>𝜎</m:t>
                        </m:r>
                      </m:e>
                      <m:sup>
                        <m:r>
                          <a:rPr lang="en-US" sz="1600" i="1">
                            <a:latin typeface="Cambria Math" panose="02040503050406030204" pitchFamily="18" charset="0"/>
                          </a:rPr>
                          <m:t>𝑛</m:t>
                        </m:r>
                      </m:sup>
                    </m:sSup>
                    <m:sSup>
                      <m:sSupPr>
                        <m:ctrlPr>
                          <a:rPr lang="en-IN" sz="1600" i="1">
                            <a:latin typeface="Cambria Math" panose="02040503050406030204" pitchFamily="18" charset="0"/>
                          </a:rPr>
                        </m:ctrlPr>
                      </m:sSupPr>
                      <m:e>
                        <m:r>
                          <a:rPr lang="en-US" sz="1600" i="1">
                            <a:latin typeface="Cambria Math" panose="02040503050406030204" pitchFamily="18" charset="0"/>
                          </a:rPr>
                          <m:t>𝐸</m:t>
                        </m:r>
                      </m:e>
                      <m:sup>
                        <m:r>
                          <a:rPr lang="en-US" sz="1600" i="1">
                            <a:latin typeface="Cambria Math" panose="02040503050406030204" pitchFamily="18" charset="0"/>
                          </a:rPr>
                          <m:t>∗</m:t>
                        </m:r>
                      </m:sup>
                    </m:sSup>
                    <m:r>
                      <a:rPr lang="en-US" sz="1600" i="1">
                        <a:latin typeface="Cambria Math" panose="02040503050406030204" pitchFamily="18" charset="0"/>
                      </a:rPr>
                      <m:t>(</m:t>
                    </m:r>
                    <m:acc>
                      <m:accPr>
                        <m:chr m:val="̂"/>
                        <m:ctrlPr>
                          <a:rPr lang="en-IN" sz="1600" i="1">
                            <a:latin typeface="Cambria Math" panose="02040503050406030204" pitchFamily="18" charset="0"/>
                          </a:rPr>
                        </m:ctrlPr>
                      </m:accPr>
                      <m:e>
                        <m:r>
                          <a:rPr lang="en-US" sz="1600" i="1">
                            <a:latin typeface="Cambria Math" panose="02040503050406030204" pitchFamily="18" charset="0"/>
                          </a:rPr>
                          <m:t>𝑟</m:t>
                        </m:r>
                      </m:e>
                    </m:acc>
                    <m:r>
                      <a:rPr lang="en-US" sz="1600" i="1">
                        <a:latin typeface="Cambria Math" panose="02040503050406030204" pitchFamily="18" charset="0"/>
                      </a:rPr>
                      <m:t>)</m:t>
                    </m:r>
                  </m:oMath>
                </a14:m>
                <a:r>
                  <a:rPr lang="en-US" sz="1600" dirty="0">
                    <a:latin typeface="Times New Roman" panose="02020603050405020304" pitchFamily="18" charset="0"/>
                    <a:cs typeface="Times New Roman" panose="02020603050405020304" pitchFamily="18" charset="0"/>
                  </a:rPr>
                  <a:t>,   n </a:t>
                </a:r>
                <a14:m>
                  <m:oMath xmlns:m="http://schemas.openxmlformats.org/officeDocument/2006/math">
                    <m:r>
                      <a:rPr lang="en-US" sz="1600" i="1">
                        <a:latin typeface="Cambria Math" panose="02040503050406030204" pitchFamily="18" charset="0"/>
                      </a:rPr>
                      <m:t>∈</m:t>
                    </m:r>
                  </m:oMath>
                </a14:m>
                <a:r>
                  <a:rPr lang="en-US" sz="1600" dirty="0">
                    <a:latin typeface="Times New Roman" panose="02020603050405020304" pitchFamily="18" charset="0"/>
                    <a:cs typeface="Times New Roman" panose="02020603050405020304" pitchFamily="18" charset="0"/>
                  </a:rPr>
                  <a:t> (0,..3)                           (2)</a:t>
                </a:r>
              </a:p>
              <a:p>
                <a:r>
                  <a:rPr lang="en-US" sz="16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σ</a:t>
                </a:r>
                <a:r>
                  <a:rPr lang="en-US" sz="1600" baseline="30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0</a:t>
                </a:r>
                <a:r>
                  <a:rPr lang="en-US" sz="16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is the identity matrix and σ</a:t>
                </a:r>
                <a:r>
                  <a:rPr lang="en-US" sz="1600" baseline="30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1</a:t>
                </a:r>
                <a:r>
                  <a:rPr lang="en-US" sz="16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σ</a:t>
                </a:r>
                <a:r>
                  <a:rPr lang="en-US" sz="1600" baseline="30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2</a:t>
                </a:r>
                <a:r>
                  <a:rPr lang="en-US" sz="16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σ</a:t>
                </a:r>
                <a:r>
                  <a:rPr lang="en-US" sz="1600" baseline="30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3</a:t>
                </a:r>
                <a:r>
                  <a:rPr lang="en-US" sz="16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are the Pauli spin matrices of 2x2 order.</a:t>
                </a:r>
                <a:r>
                  <a:rPr lang="en-US" sz="1800" b="0" i="0" u="none" strike="noStrike" baseline="0" dirty="0">
                    <a:latin typeface="Times-Roman"/>
                  </a:rPr>
                  <a:t> </a:t>
                </a:r>
                <a:r>
                  <a:rPr lang="en-US" sz="1600" b="0" i="0" u="none" strike="noStrike" baseline="0" dirty="0">
                    <a:latin typeface="Times New Roman" panose="02020603050405020304" pitchFamily="18" charset="0"/>
                    <a:cs typeface="Times New Roman" panose="02020603050405020304" pitchFamily="18" charset="0"/>
                  </a:rPr>
                  <a:t>The fluctuations of the SPs around their </a:t>
                </a:r>
                <a:r>
                  <a:rPr lang="en-US" sz="1600" dirty="0">
                    <a:latin typeface="Times New Roman" panose="02020603050405020304" pitchFamily="18" charset="0"/>
                    <a:cs typeface="Times New Roman" panose="02020603050405020304" pitchFamily="18" charset="0"/>
                  </a:rPr>
                  <a:t>mean </a:t>
                </a:r>
                <a:r>
                  <a:rPr lang="en-US" sz="1600" b="0" i="0" u="none" strike="noStrike" baseline="0" dirty="0">
                    <a:latin typeface="Times New Roman" panose="02020603050405020304" pitchFamily="18" charset="0"/>
                    <a:cs typeface="Times New Roman" panose="02020603050405020304" pitchFamily="18" charset="0"/>
                  </a:rPr>
                  <a:t>value is given as</a:t>
                </a:r>
                <a:endParaRPr lang="en-US" sz="16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sz="1600" i="1" smtClean="0">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IN" sz="1600" i="1">
                              <a:effectLst/>
                              <a:latin typeface="Cambria Math" panose="02040503050406030204" pitchFamily="18" charset="0"/>
                            </a:rPr>
                          </m:ctrlPr>
                        </m:sSubPr>
                        <m:e>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𝑆</m:t>
                          </m:r>
                        </m:e>
                        <m:sub>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𝑛</m:t>
                          </m:r>
                        </m:sub>
                      </m:sSub>
                      <m:d>
                        <m:dPr>
                          <m:ctrlPr>
                            <a:rPr lang="en-IN" sz="1600" i="1">
                              <a:effectLst/>
                              <a:latin typeface="Cambria Math" panose="02040503050406030204" pitchFamily="18" charset="0"/>
                            </a:rPr>
                          </m:ctrlPr>
                        </m:dPr>
                        <m:e>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𝑟</m:t>
                          </m:r>
                        </m:e>
                      </m:d>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IN" sz="1600" i="1">
                              <a:effectLst/>
                              <a:latin typeface="Cambria Math" panose="02040503050406030204" pitchFamily="18" charset="0"/>
                            </a:rPr>
                          </m:ctrlPr>
                        </m:sSubPr>
                        <m:e>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𝑆</m:t>
                          </m:r>
                        </m:e>
                        <m:sub>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𝑛</m:t>
                          </m:r>
                        </m:sub>
                      </m:sSub>
                      <m:d>
                        <m:dPr>
                          <m:ctrlPr>
                            <a:rPr lang="en-IN" sz="1600" i="1">
                              <a:effectLst/>
                              <a:latin typeface="Cambria Math" panose="02040503050406030204" pitchFamily="18" charset="0"/>
                            </a:rPr>
                          </m:ctrlPr>
                        </m:dPr>
                        <m:e>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𝑟</m:t>
                          </m:r>
                        </m:e>
                      </m:d>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IN" sz="1600" i="1">
                              <a:effectLst/>
                              <a:latin typeface="Cambria Math" panose="02040503050406030204" pitchFamily="18" charset="0"/>
                            </a:rPr>
                          </m:ctrlPr>
                        </m:sSubPr>
                        <m:e>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&lt;</m:t>
                          </m:r>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𝑆</m:t>
                          </m:r>
                        </m:e>
                        <m:sub>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𝑛</m:t>
                          </m:r>
                        </m:sub>
                      </m:sSub>
                      <m:d>
                        <m:dPr>
                          <m:ctrlPr>
                            <a:rPr lang="en-IN" sz="1600" i="1">
                              <a:effectLst/>
                              <a:latin typeface="Cambria Math" panose="02040503050406030204" pitchFamily="18" charset="0"/>
                            </a:rPr>
                          </m:ctrlPr>
                        </m:dPr>
                        <m:e>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𝑟</m:t>
                          </m:r>
                        </m:e>
                      </m:d>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&gt;</m:t>
                      </m:r>
                    </m:oMath>
                  </m:oMathPara>
                </a14:m>
                <a:endParaRPr lang="en-US" sz="16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p>
                <a:r>
                  <a:rPr lang="en-IN" sz="1600" dirty="0">
                    <a:effectLst/>
                  </a:rPr>
                  <a:t> Correlation of Stokes fluctuation is given as,</a:t>
                </a:r>
              </a:p>
              <a:p>
                <a:r>
                  <a:rPr lang="en-IN" sz="1600" dirty="0">
                    <a:effectLst/>
                  </a:rPr>
                  <a:t>  </a:t>
                </a:r>
                <a14:m>
                  <m:oMath xmlns:m="http://schemas.openxmlformats.org/officeDocument/2006/math">
                    <m:sSub>
                      <m:sSubPr>
                        <m:ctrlPr>
                          <a:rPr lang="en-IN" sz="1600" i="1" smtClean="0">
                            <a:effectLst/>
                            <a:latin typeface="Cambria Math" panose="02040503050406030204" pitchFamily="18" charset="0"/>
                          </a:rPr>
                        </m:ctrlPr>
                      </m:sSubPr>
                      <m:e>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𝐶</m:t>
                        </m:r>
                      </m:e>
                      <m:sub>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𝑝𝑞</m:t>
                        </m:r>
                      </m:sub>
                    </m:sSub>
                    <m:d>
                      <m:dPr>
                        <m:ctrlPr>
                          <a:rPr lang="en-IN" sz="1600" i="1">
                            <a:effectLst/>
                            <a:latin typeface="Cambria Math" panose="02040503050406030204" pitchFamily="18" charset="0"/>
                          </a:rPr>
                        </m:ctrlPr>
                      </m:dPr>
                      <m:e>
                        <m:sSub>
                          <m:sSubPr>
                            <m:ctrlPr>
                              <a:rPr lang="en-IN" sz="1600" i="1">
                                <a:effectLst/>
                                <a:latin typeface="Cambria Math" panose="02040503050406030204" pitchFamily="18" charset="0"/>
                              </a:rPr>
                            </m:ctrlPr>
                          </m:sSubPr>
                          <m:e>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𝑟</m:t>
                            </m:r>
                          </m:e>
                          <m:sub>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IN" sz="1600" i="1">
                                <a:effectLst/>
                                <a:latin typeface="Cambria Math" panose="02040503050406030204" pitchFamily="18" charset="0"/>
                              </a:rPr>
                            </m:ctrlPr>
                          </m:sSubPr>
                          <m:e>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𝑟</m:t>
                            </m:r>
                          </m:e>
                          <m:sub>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2</m:t>
                            </m:r>
                          </m:sub>
                        </m:sSub>
                      </m:e>
                    </m:d>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=&lt;∆</m:t>
                    </m:r>
                    <m:sSub>
                      <m:sSubPr>
                        <m:ctrlPr>
                          <a:rPr lang="en-IN" sz="1600" i="1">
                            <a:effectLst/>
                            <a:latin typeface="Cambria Math" panose="02040503050406030204" pitchFamily="18" charset="0"/>
                          </a:rPr>
                        </m:ctrlPr>
                      </m:sSubPr>
                      <m:e>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𝑆</m:t>
                        </m:r>
                      </m:e>
                      <m:sub>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𝑝</m:t>
                        </m:r>
                      </m:sub>
                    </m:sSub>
                    <m:d>
                      <m:dPr>
                        <m:ctrlPr>
                          <a:rPr lang="en-IN" sz="1600" i="1">
                            <a:effectLst/>
                            <a:latin typeface="Cambria Math" panose="02040503050406030204" pitchFamily="18" charset="0"/>
                          </a:rPr>
                        </m:ctrlPr>
                      </m:dPr>
                      <m:e>
                        <m:sSub>
                          <m:sSubPr>
                            <m:ctrlPr>
                              <a:rPr lang="en-IN" sz="1600" i="1">
                                <a:effectLst/>
                                <a:latin typeface="Cambria Math" panose="02040503050406030204" pitchFamily="18" charset="0"/>
                              </a:rPr>
                            </m:ctrlPr>
                          </m:sSubPr>
                          <m:e>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𝑟</m:t>
                            </m:r>
                          </m:e>
                          <m:sub>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1</m:t>
                            </m:r>
                          </m:sub>
                        </m:sSub>
                      </m:e>
                    </m:d>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IN" sz="1600" i="1">
                            <a:effectLst/>
                            <a:latin typeface="Cambria Math" panose="02040503050406030204" pitchFamily="18" charset="0"/>
                          </a:rPr>
                        </m:ctrlPr>
                      </m:sSubPr>
                      <m:e>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𝑆</m:t>
                        </m:r>
                      </m:e>
                      <m:sub>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𝑞</m:t>
                        </m:r>
                      </m:sub>
                    </m:sSub>
                    <m:d>
                      <m:dPr>
                        <m:ctrlPr>
                          <a:rPr lang="en-IN" sz="1600" i="1">
                            <a:effectLst/>
                            <a:latin typeface="Cambria Math" panose="02040503050406030204" pitchFamily="18" charset="0"/>
                          </a:rPr>
                        </m:ctrlPr>
                      </m:dPr>
                      <m:e>
                        <m:sSub>
                          <m:sSubPr>
                            <m:ctrlPr>
                              <a:rPr lang="en-IN" sz="1600" i="1">
                                <a:effectLst/>
                                <a:latin typeface="Cambria Math" panose="02040503050406030204" pitchFamily="18" charset="0"/>
                              </a:rPr>
                            </m:ctrlPr>
                          </m:sSubPr>
                          <m:e>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𝑟</m:t>
                            </m:r>
                          </m:e>
                          <m:sub>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2</m:t>
                            </m:r>
                          </m:sub>
                        </m:sSub>
                      </m:e>
                    </m:d>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&gt;    </m:t>
                    </m:r>
                  </m:oMath>
                </a14:m>
                <a:r>
                  <a:rPr lang="en-US" sz="16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where</a:t>
                </a:r>
                <a14:m>
                  <m:oMath xmlns:m="http://schemas.openxmlformats.org/officeDocument/2006/math">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 </m:t>
                    </m:r>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𝑝</m:t>
                    </m:r>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m:t>
                    </m:r>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𝑞</m:t>
                    </m:r>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m:t>
                    </m:r>
                    <m:d>
                      <m:dPr>
                        <m:ctrlP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ctrlPr>
                      </m:dPr>
                      <m:e>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0,</m:t>
                        </m:r>
                        <m:r>
                          <a:rPr lang="en-US" sz="1600">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m:t>
                        </m:r>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,3</m:t>
                        </m:r>
                      </m:e>
                    </m:d>
                  </m:oMath>
                </a14:m>
                <a:r>
                  <a:rPr lang="en-IN" sz="16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(3)</a:t>
                </a:r>
              </a:p>
              <a:p>
                <a:pPr/>
                <a14:m>
                  <m:oMathPara xmlns:m="http://schemas.openxmlformats.org/officeDocument/2006/math">
                    <m:oMathParaPr>
                      <m:jc m:val="centerGroup"/>
                    </m:oMathParaPr>
                    <m:oMath xmlns:m="http://schemas.openxmlformats.org/officeDocument/2006/math">
                      <m:sSub>
                        <m:sSubPr>
                          <m:ctrlPr>
                            <a:rPr lang="en-IN" sz="1600" i="1" smtClean="0">
                              <a:effectLst/>
                              <a:latin typeface="Cambria Math" panose="02040503050406030204" pitchFamily="18" charset="0"/>
                            </a:rPr>
                          </m:ctrlPr>
                        </m:sSubPr>
                        <m:e>
                          <m:sSub>
                            <m:sSubPr>
                              <m:ctrlPr>
                                <a:rPr lang="en-IN" sz="1600" i="1">
                                  <a:effectLst/>
                                  <a:latin typeface="Cambria Math" panose="02040503050406030204" pitchFamily="18" charset="0"/>
                                </a:rPr>
                              </m:ctrlPr>
                            </m:sSubPr>
                            <m:e>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𝐶</m:t>
                              </m:r>
                            </m:e>
                            <m:sub>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𝑅𝑒</m:t>
                              </m:r>
                            </m:sub>
                          </m:sSub>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IN" sz="1600" i="1">
                                  <a:effectLst/>
                                  <a:latin typeface="Cambria Math" panose="02040503050406030204" pitchFamily="18" charset="0"/>
                                </a:rPr>
                              </m:ctrlPr>
                            </m:sSubPr>
                            <m:e>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𝑟</m:t>
                              </m:r>
                            </m:e>
                            <m:sub>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IN" sz="1600" i="1">
                                  <a:effectLst/>
                                  <a:latin typeface="Cambria Math" panose="02040503050406030204" pitchFamily="18" charset="0"/>
                                </a:rPr>
                              </m:ctrlPr>
                            </m:sSubPr>
                            <m:e>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𝑟</m:t>
                              </m:r>
                            </m:e>
                            <m:sub>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2</m:t>
                              </m:r>
                            </m:sub>
                          </m:sSub>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m:t>
                          </m:r>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𝐶</m:t>
                          </m:r>
                        </m:e>
                        <m:sub>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22</m:t>
                          </m:r>
                        </m:sub>
                      </m:sSub>
                      <m:sSub>
                        <m:sSubPr>
                          <m:ctrlPr>
                            <a:rPr lang="en-IN" sz="1600" i="1">
                              <a:effectLst/>
                              <a:latin typeface="Cambria Math" panose="02040503050406030204" pitchFamily="18" charset="0"/>
                            </a:rPr>
                          </m:ctrlPr>
                        </m:sSubPr>
                        <m:e>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m:t>
                          </m:r>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𝑟</m:t>
                          </m:r>
                        </m:e>
                        <m:sub>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IN" sz="1600" i="1">
                              <a:effectLst/>
                              <a:latin typeface="Cambria Math" panose="02040503050406030204" pitchFamily="18" charset="0"/>
                            </a:rPr>
                          </m:ctrlPr>
                        </m:sSubPr>
                        <m:e>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𝑟</m:t>
                          </m:r>
                        </m:e>
                        <m:sub>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2</m:t>
                          </m:r>
                        </m:sub>
                      </m:sSub>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IN" sz="1600" i="1">
                              <a:effectLst/>
                              <a:latin typeface="Cambria Math" panose="02040503050406030204" pitchFamily="18" charset="0"/>
                            </a:rPr>
                          </m:ctrlPr>
                        </m:sSubPr>
                        <m:e>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𝐶</m:t>
                          </m:r>
                        </m:e>
                        <m:sub>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33</m:t>
                          </m:r>
                        </m:sub>
                      </m:sSub>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hlinkClick r:id="" action="ppaction://noaction"/>
                        </a:rPr>
                        <m:t>(</m:t>
                      </m:r>
                      <m:sSub>
                        <m:sSubPr>
                          <m:ctrlPr>
                            <a:rPr lang="en-IN" sz="1600" i="1">
                              <a:effectLst/>
                              <a:latin typeface="Cambria Math" panose="02040503050406030204" pitchFamily="18" charset="0"/>
                            </a:rPr>
                          </m:ctrlPr>
                        </m:sSubPr>
                        <m:e>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𝑟</m:t>
                          </m:r>
                        </m:e>
                        <m:sub>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IN" sz="1600" i="1">
                              <a:effectLst/>
                              <a:latin typeface="Cambria Math" panose="02040503050406030204" pitchFamily="18" charset="0"/>
                            </a:rPr>
                          </m:ctrlPr>
                        </m:sSubPr>
                        <m:e>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𝑟</m:t>
                          </m:r>
                        </m:e>
                        <m:sub>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2</m:t>
                          </m:r>
                        </m:sub>
                      </m:sSub>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m:t>
                      </m:r>
                    </m:oMath>
                  </m:oMathPara>
                </a14:m>
                <a:endParaRPr lang="en-IN"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sz="16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14:m>
                  <m:oMath xmlns:m="http://schemas.openxmlformats.org/officeDocument/2006/math">
                    <m:r>
                      <a:rPr lang="en-IN" sz="1600" b="0" i="0" smtClean="0">
                        <a:latin typeface="Cambria Math" panose="02040503050406030204" pitchFamily="18" charset="0"/>
                      </a:rPr>
                      <m:t>                                                     </m:t>
                    </m:r>
                    <m:r>
                      <a:rPr lang="en-US" sz="1600" i="1">
                        <a:latin typeface="Cambria Math" panose="02040503050406030204" pitchFamily="18" charset="0"/>
                      </a:rPr>
                      <m:t>∝ </m:t>
                    </m:r>
                    <m:r>
                      <m:rPr>
                        <m:sty m:val="p"/>
                      </m:rPr>
                      <a:rPr lang="en-US" sz="1600" smtClean="0">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Re</m:t>
                    </m:r>
                    <m:d>
                      <m:dPr>
                        <m:begChr m:val="["/>
                        <m:endChr m:val="]"/>
                        <m:ctrlPr>
                          <a:rPr lang="en-IN" sz="1600" i="1">
                            <a:effectLst/>
                            <a:latin typeface="Cambria Math" panose="02040503050406030204" pitchFamily="18" charset="0"/>
                          </a:rPr>
                        </m:ctrlPr>
                      </m:dPr>
                      <m:e>
                        <m:sSub>
                          <m:sSubPr>
                            <m:ctrlPr>
                              <a:rPr lang="en-IN" sz="1600" i="1">
                                <a:effectLst/>
                                <a:latin typeface="Cambria Math" panose="02040503050406030204" pitchFamily="18" charset="0"/>
                              </a:rPr>
                            </m:ctrlPr>
                          </m:sSubPr>
                          <m:e>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𝑊</m:t>
                            </m:r>
                          </m:e>
                          <m:sub>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𝑥𝑦</m:t>
                            </m:r>
                          </m:sub>
                        </m:sSub>
                        <m:d>
                          <m:dPr>
                            <m:ctrlPr>
                              <a:rPr lang="en-IN" sz="1600" i="1">
                                <a:effectLst/>
                                <a:latin typeface="Cambria Math" panose="02040503050406030204" pitchFamily="18" charset="0"/>
                              </a:rPr>
                            </m:ctrlPr>
                          </m:dPr>
                          <m:e>
                            <m:sSub>
                              <m:sSubPr>
                                <m:ctrlPr>
                                  <a:rPr lang="en-IN" sz="1600" i="1">
                                    <a:effectLst/>
                                    <a:latin typeface="Cambria Math" panose="02040503050406030204" pitchFamily="18" charset="0"/>
                                  </a:rPr>
                                </m:ctrlPr>
                              </m:sSubPr>
                              <m:e>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𝑟</m:t>
                                </m:r>
                              </m:e>
                              <m:sub>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IN" sz="1600" i="1">
                                    <a:effectLst/>
                                    <a:latin typeface="Cambria Math" panose="02040503050406030204" pitchFamily="18" charset="0"/>
                                  </a:rPr>
                                </m:ctrlPr>
                              </m:sSubPr>
                              <m:e>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𝑟</m:t>
                                </m:r>
                              </m:e>
                              <m:sub>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2</m:t>
                                </m:r>
                              </m:sub>
                            </m:sSub>
                          </m:e>
                        </m:d>
                        <m:sSubSup>
                          <m:sSubSupPr>
                            <m:ctrlPr>
                              <a:rPr lang="en-IN" sz="1600" i="1">
                                <a:effectLst/>
                                <a:latin typeface="Cambria Math" panose="02040503050406030204" pitchFamily="18" charset="0"/>
                              </a:rPr>
                            </m:ctrlPr>
                          </m:sSubSupPr>
                          <m:e>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𝑊</m:t>
                            </m:r>
                          </m:e>
                          <m:sub>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𝑦𝑥</m:t>
                            </m:r>
                          </m:sub>
                          <m:sup>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m:t>
                            </m:r>
                          </m:sup>
                        </m:sSubSup>
                        <m:d>
                          <m:dPr>
                            <m:ctrlPr>
                              <a:rPr lang="en-IN" sz="1600" i="1">
                                <a:effectLst/>
                                <a:latin typeface="Cambria Math" panose="02040503050406030204" pitchFamily="18" charset="0"/>
                              </a:rPr>
                            </m:ctrlPr>
                          </m:dPr>
                          <m:e>
                            <m:sSub>
                              <m:sSubPr>
                                <m:ctrlPr>
                                  <a:rPr lang="en-IN" sz="1600" i="1">
                                    <a:effectLst/>
                                    <a:latin typeface="Cambria Math" panose="02040503050406030204" pitchFamily="18" charset="0"/>
                                  </a:rPr>
                                </m:ctrlPr>
                              </m:sSubPr>
                              <m:e>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𝑟</m:t>
                                </m:r>
                              </m:e>
                              <m:sub>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IN" sz="1600" i="1">
                                    <a:effectLst/>
                                    <a:latin typeface="Cambria Math" panose="02040503050406030204" pitchFamily="18" charset="0"/>
                                  </a:rPr>
                                </m:ctrlPr>
                              </m:sSubPr>
                              <m:e>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𝑟</m:t>
                                </m:r>
                              </m:e>
                              <m:sub>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2</m:t>
                                </m:r>
                              </m:sub>
                            </m:sSub>
                          </m:e>
                        </m:d>
                      </m:e>
                    </m:d>
                  </m:oMath>
                </a14:m>
                <a:endParaRPr lang="en-IN"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14:m>
                  <m:oMath xmlns:m="http://schemas.openxmlformats.org/officeDocument/2006/math">
                    <m:sSub>
                      <m:sSubPr>
                        <m:ctrlPr>
                          <a:rPr lang="en-IN" sz="1600" i="1">
                            <a:effectLst/>
                            <a:latin typeface="Cambria Math" panose="02040503050406030204" pitchFamily="18" charset="0"/>
                          </a:rPr>
                        </m:ctrlPr>
                      </m:sSubPr>
                      <m:e>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𝑊</m:t>
                        </m:r>
                      </m:e>
                      <m:sub>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𝑥𝑦</m:t>
                        </m:r>
                      </m:sub>
                    </m:sSub>
                    <m:d>
                      <m:dPr>
                        <m:ctrlPr>
                          <a:rPr lang="en-IN" sz="1600" i="1">
                            <a:effectLst/>
                            <a:latin typeface="Cambria Math" panose="02040503050406030204" pitchFamily="18" charset="0"/>
                          </a:rPr>
                        </m:ctrlPr>
                      </m:dPr>
                      <m:e>
                        <m:sSub>
                          <m:sSubPr>
                            <m:ctrlPr>
                              <a:rPr lang="en-IN" sz="1600" i="1">
                                <a:effectLst/>
                                <a:latin typeface="Cambria Math" panose="02040503050406030204" pitchFamily="18" charset="0"/>
                              </a:rPr>
                            </m:ctrlPr>
                          </m:sSubPr>
                          <m:e>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𝑟</m:t>
                            </m:r>
                          </m:e>
                          <m:sub>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IN" sz="1600" i="1">
                                <a:effectLst/>
                                <a:latin typeface="Cambria Math" panose="02040503050406030204" pitchFamily="18" charset="0"/>
                              </a:rPr>
                            </m:ctrlPr>
                          </m:sSubPr>
                          <m:e>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𝑟</m:t>
                            </m:r>
                          </m:e>
                          <m:sub>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2</m:t>
                            </m:r>
                          </m:sub>
                        </m:sSub>
                      </m:e>
                    </m:d>
                    <m:sSubSup>
                      <m:sSubSupPr>
                        <m:ctrlPr>
                          <a:rPr lang="en-IN" sz="1600" i="1">
                            <a:effectLst/>
                            <a:latin typeface="Cambria Math" panose="02040503050406030204" pitchFamily="18" charset="0"/>
                          </a:rPr>
                        </m:ctrlPr>
                      </m:sSubSupPr>
                      <m:e>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𝑊</m:t>
                        </m:r>
                      </m:e>
                      <m:sub>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𝑦𝑥</m:t>
                        </m:r>
                      </m:sub>
                      <m:sup>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m:t>
                        </m:r>
                      </m:sup>
                    </m:sSubSup>
                    <m:d>
                      <m:dPr>
                        <m:ctrlPr>
                          <a:rPr lang="en-IN" sz="1600" i="1">
                            <a:effectLst/>
                            <a:latin typeface="Cambria Math" panose="02040503050406030204" pitchFamily="18" charset="0"/>
                          </a:rPr>
                        </m:ctrlPr>
                      </m:dPr>
                      <m:e>
                        <m:sSub>
                          <m:sSubPr>
                            <m:ctrlPr>
                              <a:rPr lang="en-IN" sz="1600" i="1">
                                <a:effectLst/>
                                <a:latin typeface="Cambria Math" panose="02040503050406030204" pitchFamily="18" charset="0"/>
                              </a:rPr>
                            </m:ctrlPr>
                          </m:sSubPr>
                          <m:e>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𝑟</m:t>
                            </m:r>
                          </m:e>
                          <m:sub>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IN" sz="1600" i="1">
                                <a:effectLst/>
                                <a:latin typeface="Cambria Math" panose="02040503050406030204" pitchFamily="18" charset="0"/>
                              </a:rPr>
                            </m:ctrlPr>
                          </m:sSubPr>
                          <m:e>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𝑟</m:t>
                            </m:r>
                          </m:e>
                          <m:sub>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2</m:t>
                            </m:r>
                          </m:sub>
                        </m:sSub>
                      </m:e>
                    </m:d>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 </m:t>
                    </m:r>
                    <m:r>
                      <a:rPr lang="en-US" sz="1600" i="1" smtClean="0">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&lt;</m:t>
                    </m:r>
                    <m:sSubSup>
                      <m:sSubSupPr>
                        <m:ctrlPr>
                          <a:rPr lang="en-IN" sz="1600" i="1">
                            <a:effectLst/>
                            <a:latin typeface="Cambria Math" panose="02040503050406030204" pitchFamily="18" charset="0"/>
                          </a:rPr>
                        </m:ctrlPr>
                      </m:sSubSupPr>
                      <m:e>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𝐸</m:t>
                        </m:r>
                      </m:e>
                      <m:sub>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𝑥</m:t>
                        </m:r>
                      </m:sub>
                      <m:sup>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m:t>
                        </m:r>
                      </m:sup>
                    </m:sSubSup>
                    <m:d>
                      <m:dPr>
                        <m:ctrlPr>
                          <a:rPr lang="en-IN" sz="1600" i="1">
                            <a:effectLst/>
                            <a:latin typeface="Cambria Math" panose="02040503050406030204" pitchFamily="18" charset="0"/>
                          </a:rPr>
                        </m:ctrlPr>
                      </m:dPr>
                      <m:e>
                        <m:sSub>
                          <m:sSubPr>
                            <m:ctrlPr>
                              <a:rPr lang="en-IN" sz="1600" i="1">
                                <a:effectLst/>
                                <a:latin typeface="Cambria Math" panose="02040503050406030204" pitchFamily="18" charset="0"/>
                              </a:rPr>
                            </m:ctrlPr>
                          </m:sSubPr>
                          <m:e>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𝑟</m:t>
                            </m:r>
                          </m:e>
                          <m:sub>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1</m:t>
                            </m:r>
                          </m:sub>
                        </m:sSub>
                      </m:e>
                    </m:d>
                    <m:sSub>
                      <m:sSubPr>
                        <m:ctrlPr>
                          <a:rPr lang="en-IN" sz="1600" i="1">
                            <a:effectLst/>
                            <a:latin typeface="Cambria Math" panose="02040503050406030204" pitchFamily="18" charset="0"/>
                          </a:rPr>
                        </m:ctrlPr>
                      </m:sSubPr>
                      <m:e>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𝐸</m:t>
                        </m:r>
                      </m:e>
                      <m:sub>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𝑦</m:t>
                        </m:r>
                      </m:sub>
                    </m:sSub>
                    <m:d>
                      <m:dPr>
                        <m:ctrlPr>
                          <a:rPr lang="en-IN" sz="1600" i="1">
                            <a:effectLst/>
                            <a:latin typeface="Cambria Math" panose="02040503050406030204" pitchFamily="18" charset="0"/>
                          </a:rPr>
                        </m:ctrlPr>
                      </m:dPr>
                      <m:e>
                        <m:sSub>
                          <m:sSubPr>
                            <m:ctrlPr>
                              <a:rPr lang="en-IN" sz="1600" i="1">
                                <a:effectLst/>
                                <a:latin typeface="Cambria Math" panose="02040503050406030204" pitchFamily="18" charset="0"/>
                              </a:rPr>
                            </m:ctrlPr>
                          </m:sSubPr>
                          <m:e>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𝑟</m:t>
                            </m:r>
                          </m:e>
                          <m:sub>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2</m:t>
                            </m:r>
                          </m:sub>
                        </m:sSub>
                      </m:e>
                    </m:d>
                    <m:r>
                      <a:rPr lang="en-US" sz="1600" i="1" smtClean="0">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&gt;</m:t>
                    </m:r>
                  </m:oMath>
                </a14:m>
                <a:r>
                  <a:rPr lang="en-IN" sz="1600" dirty="0">
                    <a:solidFill>
                      <a:prstClr val="black"/>
                    </a:solidFill>
                  </a:rPr>
                  <a:t> </a:t>
                </a:r>
                <a14:m>
                  <m:oMath xmlns:m="http://schemas.openxmlformats.org/officeDocument/2006/math">
                    <m:sSup>
                      <m:sSupPr>
                        <m:ctrlPr>
                          <a:rPr lang="en-IN" sz="1600" i="1">
                            <a:solidFill>
                              <a:prstClr val="black"/>
                            </a:solidFill>
                            <a:latin typeface="Cambria Math" panose="02040503050406030204" pitchFamily="18" charset="0"/>
                          </a:rPr>
                        </m:ctrlPr>
                      </m:sSupPr>
                      <m:e>
                        <m:r>
                          <a:rPr lang="en-IN" sz="1600" b="0" i="1" smtClean="0">
                            <a:solidFill>
                              <a:prstClr val="black"/>
                            </a:solidFill>
                            <a:latin typeface="Cambria Math" panose="02040503050406030204" pitchFamily="18" charset="0"/>
                          </a:rPr>
                          <m:t> </m:t>
                        </m:r>
                        <m:r>
                          <a:rPr lang="en-US" sz="16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[&lt;</m:t>
                        </m:r>
                        <m:sSubSup>
                          <m:sSubSupPr>
                            <m:ctrlPr>
                              <a:rPr lang="en-IN" sz="1600" i="1">
                                <a:solidFill>
                                  <a:prstClr val="black"/>
                                </a:solidFill>
                                <a:latin typeface="Cambria Math" panose="02040503050406030204" pitchFamily="18" charset="0"/>
                              </a:rPr>
                            </m:ctrlPr>
                          </m:sSubSupPr>
                          <m:e>
                            <m:r>
                              <a:rPr lang="en-US" sz="16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𝐸</m:t>
                            </m:r>
                          </m:e>
                          <m:sub>
                            <m:r>
                              <a:rPr lang="en-US" sz="16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𝑦</m:t>
                            </m:r>
                          </m:sub>
                          <m:sup>
                            <m:r>
                              <a:rPr lang="en-US" sz="16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m:t>
                            </m:r>
                          </m:sup>
                        </m:sSubSup>
                        <m:d>
                          <m:dPr>
                            <m:ctrlPr>
                              <a:rPr lang="en-IN" sz="1600" i="1">
                                <a:solidFill>
                                  <a:prstClr val="black"/>
                                </a:solidFill>
                                <a:latin typeface="Cambria Math" panose="02040503050406030204" pitchFamily="18" charset="0"/>
                              </a:rPr>
                            </m:ctrlPr>
                          </m:dPr>
                          <m:e>
                            <m:sSub>
                              <m:sSubPr>
                                <m:ctrlPr>
                                  <a:rPr lang="en-IN" sz="1600" i="1">
                                    <a:solidFill>
                                      <a:prstClr val="black"/>
                                    </a:solidFill>
                                    <a:latin typeface="Cambria Math" panose="02040503050406030204" pitchFamily="18" charset="0"/>
                                  </a:rPr>
                                </m:ctrlPr>
                              </m:sSubPr>
                              <m:e>
                                <m:r>
                                  <a:rPr lang="en-US" sz="16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𝑟</m:t>
                                </m:r>
                              </m:e>
                              <m:sub>
                                <m:r>
                                  <a:rPr lang="en-US" sz="16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1</m:t>
                                </m:r>
                              </m:sub>
                            </m:sSub>
                          </m:e>
                        </m:d>
                        <m:sSub>
                          <m:sSubPr>
                            <m:ctrlPr>
                              <a:rPr lang="en-IN" sz="1600" i="1">
                                <a:solidFill>
                                  <a:prstClr val="black"/>
                                </a:solidFill>
                                <a:latin typeface="Cambria Math" panose="02040503050406030204" pitchFamily="18" charset="0"/>
                              </a:rPr>
                            </m:ctrlPr>
                          </m:sSubPr>
                          <m:e>
                            <m:r>
                              <a:rPr lang="en-US" sz="16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𝐸</m:t>
                            </m:r>
                          </m:e>
                          <m:sub>
                            <m:r>
                              <a:rPr lang="en-US" sz="16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𝑥</m:t>
                            </m:r>
                          </m:sub>
                        </m:sSub>
                        <m:sSub>
                          <m:sSubPr>
                            <m:ctrlPr>
                              <a:rPr lang="en-IN" sz="1600" i="1">
                                <a:solidFill>
                                  <a:prstClr val="black"/>
                                </a:solidFill>
                                <a:latin typeface="Cambria Math" panose="02040503050406030204" pitchFamily="18" charset="0"/>
                              </a:rPr>
                            </m:ctrlPr>
                          </m:sSubPr>
                          <m:e>
                            <m:r>
                              <a:rPr lang="en-US" sz="16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m:t>
                            </m:r>
                            <m:r>
                              <a:rPr lang="en-US" sz="16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𝑟</m:t>
                            </m:r>
                          </m:e>
                          <m:sub>
                            <m:r>
                              <a:rPr lang="en-US" sz="16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2</m:t>
                            </m:r>
                          </m:sub>
                        </m:sSub>
                        <m:r>
                          <a:rPr lang="en-US" sz="16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)&gt;]</m:t>
                        </m:r>
                      </m:e>
                      <m:sup>
                        <m:r>
                          <a:rPr lang="en-US" sz="16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m:t>
                        </m:r>
                      </m:sup>
                    </m:sSup>
                  </m:oMath>
                </a14:m>
                <a:endParaRPr lang="en-IN"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en-IN" sz="1600" i="1" dirty="0">
                  <a:effectLst/>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IN" sz="1600" i="1" smtClean="0">
                              <a:effectLst/>
                              <a:latin typeface="Cambria Math" panose="02040503050406030204" pitchFamily="18" charset="0"/>
                            </a:rPr>
                          </m:ctrlPr>
                        </m:sSubPr>
                        <m:e>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𝐶</m:t>
                          </m:r>
                        </m:e>
                        <m:sub>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𝑅𝑒</m:t>
                          </m:r>
                        </m:sub>
                      </m:sSub>
                      <m:d>
                        <m:dPr>
                          <m:ctrlPr>
                            <a:rPr lang="en-IN" sz="1600" i="1">
                              <a:effectLst/>
                              <a:latin typeface="Cambria Math" panose="02040503050406030204" pitchFamily="18" charset="0"/>
                            </a:rPr>
                          </m:ctrlPr>
                        </m:dPr>
                        <m:e>
                          <m:sSub>
                            <m:sSubPr>
                              <m:ctrlPr>
                                <a:rPr lang="en-IN" sz="1600" i="1">
                                  <a:effectLst/>
                                  <a:latin typeface="Cambria Math" panose="02040503050406030204" pitchFamily="18" charset="0"/>
                                </a:rPr>
                              </m:ctrlPr>
                            </m:sSubPr>
                            <m:e>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𝑟</m:t>
                              </m:r>
                            </m:e>
                            <m:sub>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IN" sz="1600" i="1">
                                  <a:effectLst/>
                                  <a:latin typeface="Cambria Math" panose="02040503050406030204" pitchFamily="18" charset="0"/>
                                </a:rPr>
                              </m:ctrlPr>
                            </m:sSubPr>
                            <m:e>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𝑟</m:t>
                              </m:r>
                            </m:e>
                            <m:sub>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2</m:t>
                              </m:r>
                            </m:sub>
                          </m:sSub>
                        </m:e>
                      </m:d>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m:t>
                      </m:r>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𝑅𝑒</m:t>
                      </m:r>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[&lt;</m:t>
                      </m:r>
                      <m:sSubSup>
                        <m:sSubSupPr>
                          <m:ctrlPr>
                            <a:rPr lang="en-IN" sz="1600" i="1">
                              <a:effectLst/>
                              <a:latin typeface="Cambria Math" panose="02040503050406030204" pitchFamily="18" charset="0"/>
                            </a:rPr>
                          </m:ctrlPr>
                        </m:sSubSupPr>
                        <m:e>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𝐸</m:t>
                          </m:r>
                        </m:e>
                        <m:sub>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𝑥</m:t>
                          </m:r>
                        </m:sub>
                        <m:sup>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m:t>
                          </m:r>
                        </m:sup>
                      </m:sSubSup>
                      <m:d>
                        <m:dPr>
                          <m:ctrlPr>
                            <a:rPr lang="en-IN" sz="1600" i="1">
                              <a:effectLst/>
                              <a:latin typeface="Cambria Math" panose="02040503050406030204" pitchFamily="18" charset="0"/>
                            </a:rPr>
                          </m:ctrlPr>
                        </m:dPr>
                        <m:e>
                          <m:sSub>
                            <m:sSubPr>
                              <m:ctrlPr>
                                <a:rPr lang="en-IN" sz="1600" i="1">
                                  <a:effectLst/>
                                  <a:latin typeface="Cambria Math" panose="02040503050406030204" pitchFamily="18" charset="0"/>
                                </a:rPr>
                              </m:ctrlPr>
                            </m:sSubPr>
                            <m:e>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𝑟</m:t>
                              </m:r>
                            </m:e>
                            <m:sub>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1</m:t>
                              </m:r>
                            </m:sub>
                          </m:sSub>
                        </m:e>
                      </m:d>
                      <m:sSub>
                        <m:sSubPr>
                          <m:ctrlPr>
                            <a:rPr lang="en-IN" sz="1600" i="1">
                              <a:effectLst/>
                              <a:latin typeface="Cambria Math" panose="02040503050406030204" pitchFamily="18" charset="0"/>
                            </a:rPr>
                          </m:ctrlPr>
                        </m:sSubPr>
                        <m:e>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𝐸</m:t>
                          </m:r>
                        </m:e>
                        <m:sub>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𝑦</m:t>
                          </m:r>
                        </m:sub>
                      </m:sSub>
                      <m:d>
                        <m:dPr>
                          <m:ctrlPr>
                            <a:rPr lang="en-IN" sz="1600" i="1">
                              <a:effectLst/>
                              <a:latin typeface="Cambria Math" panose="02040503050406030204" pitchFamily="18" charset="0"/>
                            </a:rPr>
                          </m:ctrlPr>
                        </m:dPr>
                        <m:e>
                          <m:sSub>
                            <m:sSubPr>
                              <m:ctrlPr>
                                <a:rPr lang="en-IN" sz="1600" i="1">
                                  <a:effectLst/>
                                  <a:latin typeface="Cambria Math" panose="02040503050406030204" pitchFamily="18" charset="0"/>
                                </a:rPr>
                              </m:ctrlPr>
                            </m:sSubPr>
                            <m:e>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𝑟</m:t>
                              </m:r>
                            </m:e>
                            <m:sub>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2</m:t>
                              </m:r>
                            </m:sub>
                          </m:sSub>
                        </m:e>
                      </m:d>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&gt; </m:t>
                      </m:r>
                      <m:sSup>
                        <m:sSupPr>
                          <m:ctrlPr>
                            <a:rPr lang="en-IN" sz="1600" i="1">
                              <a:effectLst/>
                              <a:latin typeface="Cambria Math" panose="02040503050406030204" pitchFamily="18" charset="0"/>
                            </a:rPr>
                          </m:ctrlPr>
                        </m:sSupPr>
                        <m:e>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{&lt;</m:t>
                          </m:r>
                          <m:sSubSup>
                            <m:sSubSupPr>
                              <m:ctrlPr>
                                <a:rPr lang="en-IN" sz="1600" i="1">
                                  <a:effectLst/>
                                  <a:latin typeface="Cambria Math" panose="02040503050406030204" pitchFamily="18" charset="0"/>
                                </a:rPr>
                              </m:ctrlPr>
                            </m:sSubSupPr>
                            <m:e>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𝐸</m:t>
                              </m:r>
                            </m:e>
                            <m:sub>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𝑦</m:t>
                              </m:r>
                            </m:sub>
                            <m:sup>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m:t>
                              </m:r>
                            </m:sup>
                          </m:sSubSup>
                          <m:d>
                            <m:dPr>
                              <m:ctrlPr>
                                <a:rPr lang="en-IN" sz="1600" i="1">
                                  <a:effectLst/>
                                  <a:latin typeface="Cambria Math" panose="02040503050406030204" pitchFamily="18" charset="0"/>
                                </a:rPr>
                              </m:ctrlPr>
                            </m:dPr>
                            <m:e>
                              <m:sSub>
                                <m:sSubPr>
                                  <m:ctrlPr>
                                    <a:rPr lang="en-IN" sz="1600" i="1">
                                      <a:effectLst/>
                                      <a:latin typeface="Cambria Math" panose="02040503050406030204" pitchFamily="18" charset="0"/>
                                    </a:rPr>
                                  </m:ctrlPr>
                                </m:sSubPr>
                                <m:e>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𝑟</m:t>
                                  </m:r>
                                </m:e>
                                <m:sub>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1</m:t>
                                  </m:r>
                                </m:sub>
                              </m:sSub>
                            </m:e>
                          </m:d>
                          <m:sSub>
                            <m:sSubPr>
                              <m:ctrlPr>
                                <a:rPr lang="en-IN" sz="1600" i="1">
                                  <a:effectLst/>
                                  <a:latin typeface="Cambria Math" panose="02040503050406030204" pitchFamily="18" charset="0"/>
                                </a:rPr>
                              </m:ctrlPr>
                            </m:sSubPr>
                            <m:e>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𝐸</m:t>
                              </m:r>
                            </m:e>
                            <m:sub>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𝑥</m:t>
                              </m:r>
                            </m:sub>
                          </m:sSub>
                          <m:sSub>
                            <m:sSubPr>
                              <m:ctrlPr>
                                <a:rPr lang="en-IN" sz="1600" i="1">
                                  <a:effectLst/>
                                  <a:latin typeface="Cambria Math" panose="02040503050406030204" pitchFamily="18" charset="0"/>
                                </a:rPr>
                              </m:ctrlPr>
                            </m:sSubPr>
                            <m:e>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m:t>
                              </m:r>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𝑟</m:t>
                              </m:r>
                            </m:e>
                            <m:sub>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2</m:t>
                              </m:r>
                            </m:sub>
                          </m:sSub>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)&gt;}</m:t>
                          </m:r>
                        </m:e>
                        <m:sup>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m:t>
                          </m:r>
                          <m:r>
                            <a:rPr lang="en-IN" sz="1600" b="0" i="1" smtClean="0">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  </m:t>
                          </m:r>
                        </m:sup>
                      </m:sSup>
                      <m:r>
                        <a:rPr lang="en-IN" sz="1600" b="0" i="1" smtClean="0">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 (4</m:t>
                      </m:r>
                      <m:r>
                        <a:rPr lang="en-IN" sz="1600" b="0" i="1" smtClean="0">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m:t>
                      </m:r>
                    </m:oMath>
                  </m:oMathPara>
                </a14:m>
                <a:endParaRPr lang="en-IN" sz="1600" i="1" dirty="0">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endParaRPr>
              </a:p>
              <a:p>
                <a:pPr/>
                <a:r>
                  <a:rPr lang="en-US" sz="1600" dirty="0">
                    <a:solidFill>
                      <a:srgbClr val="000000"/>
                    </a:solidFill>
                    <a:ea typeface="SimSun" panose="02010600030101010101" pitchFamily="2" charset="-122"/>
                    <a:cs typeface="Times New Roman" panose="02020603050405020304" pitchFamily="18" charset="0"/>
                  </a:rPr>
                  <a:t>now  combined Eq. (4) with three steps- phase shifting method to obtain CPCF which is given as, </a:t>
                </a:r>
                <a14:m>
                  <m:oMath xmlns:m="http://schemas.openxmlformats.org/officeDocument/2006/math">
                    <m:r>
                      <a:rPr lang="en-IN" sz="1600" b="0" i="1" smtClean="0">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              </m:t>
                    </m:r>
                  </m:oMath>
                </a14:m>
                <a:endParaRPr lang="en-IN" sz="1600" b="0" i="1" dirty="0">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endParaRPr>
              </a:p>
              <a:p>
                <a14:m>
                  <m:oMath xmlns:m="http://schemas.openxmlformats.org/officeDocument/2006/math">
                    <m:r>
                      <a:rPr lang="en-IN" sz="1600" b="0" i="1" smtClean="0">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  </m:t>
                    </m:r>
                    <m:r>
                      <a:rPr lang="en-US" sz="1600" i="1" smtClean="0">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𝐶</m:t>
                    </m:r>
                    <m:d>
                      <m:dPr>
                        <m:ctrlPr>
                          <a:rPr lang="en-IN" sz="1600" i="1" smtClean="0">
                            <a:effectLst/>
                            <a:latin typeface="Cambria Math" panose="02040503050406030204" pitchFamily="18" charset="0"/>
                          </a:rPr>
                        </m:ctrlPr>
                      </m:dPr>
                      <m:e>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m:t>
                        </m:r>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𝑟</m:t>
                        </m:r>
                      </m:e>
                    </m:d>
                    <m:r>
                      <a:rPr lang="en-IN" sz="1600" b="0" i="1" smtClean="0">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m:t>
                    </m:r>
                    <m:r>
                      <a:rPr lang="en-US" sz="16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2</m:t>
                    </m:r>
                    <m:sSubSup>
                      <m:sSubSupPr>
                        <m:ctrlPr>
                          <a:rPr lang="en-IN" sz="1600" i="1">
                            <a:latin typeface="Cambria Math" panose="02040503050406030204" pitchFamily="18" charset="0"/>
                          </a:rPr>
                        </m:ctrlPr>
                      </m:sSubSupPr>
                      <m:e>
                        <m:r>
                          <a:rPr lang="en-US" sz="16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𝐶</m:t>
                        </m:r>
                      </m:e>
                      <m:sub>
                        <m:r>
                          <a:rPr lang="en-US" sz="16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𝑅𝑒</m:t>
                        </m:r>
                      </m:sub>
                      <m:sup>
                        <m:r>
                          <a:rPr lang="en-US" sz="16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0</m:t>
                        </m:r>
                      </m:sup>
                    </m:sSubSup>
                    <m:d>
                      <m:dPr>
                        <m:ctrlPr>
                          <a:rPr lang="en-IN" sz="1600" i="1">
                            <a:latin typeface="Cambria Math" panose="02040503050406030204" pitchFamily="18" charset="0"/>
                          </a:rPr>
                        </m:ctrlPr>
                      </m:dPr>
                      <m:e>
                        <m:r>
                          <a:rPr lang="en-US" sz="16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m:t>
                        </m:r>
                        <m:r>
                          <a:rPr lang="en-US" sz="16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𝑟</m:t>
                        </m:r>
                      </m:e>
                    </m:d>
                    <m:r>
                      <a:rPr lang="en-US" sz="16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m:t>
                    </m:r>
                    <m:r>
                      <a:rPr lang="en-IN" sz="16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IN" sz="1600" i="1">
                            <a:latin typeface="Cambria Math" panose="02040503050406030204" pitchFamily="18" charset="0"/>
                          </a:rPr>
                        </m:ctrlPr>
                      </m:sSubSupPr>
                      <m:e>
                        <m:r>
                          <a:rPr lang="en-US" sz="16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𝐶</m:t>
                        </m:r>
                      </m:e>
                      <m:sub>
                        <m:r>
                          <a:rPr lang="en-US" sz="16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𝑅𝑒</m:t>
                        </m:r>
                      </m:sub>
                      <m:sup>
                        <m:r>
                          <a:rPr lang="en-US" sz="16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2</m:t>
                        </m:r>
                        <m:r>
                          <a:rPr lang="en-US" sz="16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𝜋</m:t>
                        </m:r>
                        <m:r>
                          <a:rPr lang="en-US" sz="16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/3</m:t>
                        </m:r>
                      </m:sup>
                    </m:sSubSup>
                    <m:d>
                      <m:dPr>
                        <m:ctrlPr>
                          <a:rPr lang="en-IN" sz="1600" i="1">
                            <a:latin typeface="Cambria Math" panose="02040503050406030204" pitchFamily="18" charset="0"/>
                          </a:rPr>
                        </m:ctrlPr>
                      </m:dPr>
                      <m:e>
                        <m:r>
                          <a:rPr lang="en-US" sz="16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m:t>
                        </m:r>
                        <m:r>
                          <a:rPr lang="en-US" sz="16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𝑟</m:t>
                        </m:r>
                      </m:e>
                    </m:d>
                    <m:r>
                      <a:rPr lang="en-US" sz="16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m:t>
                    </m:r>
                  </m:oMath>
                </a14:m>
                <a:r>
                  <a:rPr lang="en-IN" sz="1600" dirty="0"/>
                  <a:t> </a:t>
                </a:r>
                <a14:m>
                  <m:oMath xmlns:m="http://schemas.openxmlformats.org/officeDocument/2006/math">
                    <m:sSubSup>
                      <m:sSubSupPr>
                        <m:ctrlPr>
                          <a:rPr lang="en-IN" sz="1600" i="1">
                            <a:latin typeface="Cambria Math" panose="02040503050406030204" pitchFamily="18" charset="0"/>
                          </a:rPr>
                        </m:ctrlPr>
                      </m:sSubSupPr>
                      <m:e>
                        <m:r>
                          <a:rPr lang="en-IN" sz="1600" i="1">
                            <a:latin typeface="Cambria Math" panose="02040503050406030204" pitchFamily="18" charset="0"/>
                          </a:rPr>
                          <m:t> </m:t>
                        </m:r>
                        <m:r>
                          <a:rPr lang="en-US" sz="16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𝐶</m:t>
                        </m:r>
                      </m:e>
                      <m:sub>
                        <m:r>
                          <a:rPr lang="en-US" sz="16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𝑅𝑒</m:t>
                        </m:r>
                      </m:sub>
                      <m:sup>
                        <m:r>
                          <a:rPr lang="en-US" sz="16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4</m:t>
                        </m:r>
                        <m:r>
                          <a:rPr lang="en-US" sz="16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𝜋</m:t>
                        </m:r>
                        <m:r>
                          <a:rPr lang="en-US" sz="16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/3</m:t>
                        </m:r>
                      </m:sup>
                    </m:sSubSup>
                    <m:d>
                      <m:dPr>
                        <m:ctrlPr>
                          <a:rPr lang="en-IN" sz="1600" i="1">
                            <a:latin typeface="Cambria Math" panose="02040503050406030204" pitchFamily="18" charset="0"/>
                          </a:rPr>
                        </m:ctrlPr>
                      </m:dPr>
                      <m:e>
                        <m:r>
                          <a:rPr lang="en-US" sz="16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m:t>
                        </m:r>
                        <m:r>
                          <a:rPr lang="en-US" sz="16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𝑟</m:t>
                        </m:r>
                      </m:e>
                    </m:d>
                    <m:r>
                      <a:rPr lang="en-US" sz="16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 </m:t>
                    </m:r>
                    <m:r>
                      <a:rPr lang="en-IN" sz="1600" b="0" i="1" smtClean="0">
                        <a:solidFill>
                          <a:srgbClr val="000000"/>
                        </a:solidFill>
                        <a:latin typeface="Cambria Math" panose="02040503050406030204" pitchFamily="18" charset="0"/>
                        <a:ea typeface="SimSun" panose="02010600030101010101" pitchFamily="2" charset="-122"/>
                        <a:cs typeface="Times New Roman" panose="02020603050405020304" pitchFamily="18" charset="0"/>
                      </a:rPr>
                      <m:t>                                        </m:t>
                    </m:r>
                    <m:r>
                      <a:rPr lang="en-US" sz="16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√3</m:t>
                    </m:r>
                    <m:r>
                      <a:rPr lang="en-US" sz="16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𝑖</m:t>
                    </m:r>
                    <m:r>
                      <a:rPr lang="en-US" sz="16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m:t>
                    </m:r>
                    <m:sSubSup>
                      <m:sSubSupPr>
                        <m:ctrlPr>
                          <a:rPr lang="en-IN" sz="1600" i="1">
                            <a:latin typeface="Cambria Math" panose="02040503050406030204" pitchFamily="18" charset="0"/>
                          </a:rPr>
                        </m:ctrlPr>
                      </m:sSubSupPr>
                      <m:e>
                        <m:r>
                          <a:rPr lang="en-US" sz="16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𝐶</m:t>
                        </m:r>
                      </m:e>
                      <m:sub>
                        <m:r>
                          <a:rPr lang="en-US" sz="16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𝑅𝑒</m:t>
                        </m:r>
                      </m:sub>
                      <m:sup>
                        <m:r>
                          <a:rPr lang="en-US" sz="16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2</m:t>
                        </m:r>
                        <m:r>
                          <a:rPr lang="en-US" sz="16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𝜋</m:t>
                        </m:r>
                        <m:r>
                          <a:rPr lang="en-US" sz="16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/3</m:t>
                        </m:r>
                      </m:sup>
                    </m:sSubSup>
                    <m:d>
                      <m:dPr>
                        <m:ctrlPr>
                          <a:rPr lang="en-IN" sz="1600" i="1">
                            <a:latin typeface="Cambria Math" panose="02040503050406030204" pitchFamily="18" charset="0"/>
                          </a:rPr>
                        </m:ctrlPr>
                      </m:dPr>
                      <m:e>
                        <m:r>
                          <a:rPr lang="en-US" sz="16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m:t>
                        </m:r>
                        <m:r>
                          <a:rPr lang="en-US" sz="16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𝑟</m:t>
                        </m:r>
                      </m:e>
                    </m:d>
                    <m:r>
                      <a:rPr lang="en-US" sz="16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m:t>
                    </m:r>
                    <m:sSubSup>
                      <m:sSubSupPr>
                        <m:ctrlPr>
                          <a:rPr lang="en-IN" sz="1600" i="1">
                            <a:latin typeface="Cambria Math" panose="02040503050406030204" pitchFamily="18" charset="0"/>
                          </a:rPr>
                        </m:ctrlPr>
                      </m:sSubSupPr>
                      <m:e>
                        <m:r>
                          <a:rPr lang="en-US" sz="16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𝐶</m:t>
                        </m:r>
                      </m:e>
                      <m:sub>
                        <m:r>
                          <a:rPr lang="en-US" sz="16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𝑅𝑒</m:t>
                        </m:r>
                      </m:sub>
                      <m:sup>
                        <m:r>
                          <a:rPr lang="en-US" sz="16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4</m:t>
                        </m:r>
                        <m:r>
                          <a:rPr lang="en-US" sz="16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𝜋</m:t>
                        </m:r>
                        <m:r>
                          <a:rPr lang="en-US" sz="16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/3</m:t>
                        </m:r>
                      </m:sup>
                    </m:sSubSup>
                    <m:d>
                      <m:dPr>
                        <m:ctrlPr>
                          <a:rPr lang="en-IN" sz="1600" i="1">
                            <a:latin typeface="Cambria Math" panose="02040503050406030204" pitchFamily="18" charset="0"/>
                          </a:rPr>
                        </m:ctrlPr>
                      </m:dPr>
                      <m:e>
                        <m:r>
                          <a:rPr lang="en-US" sz="16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m:t>
                        </m:r>
                        <m:r>
                          <a:rPr lang="en-US" sz="16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𝑟</m:t>
                        </m:r>
                      </m:e>
                    </m:d>
                    <m:r>
                      <a:rPr lang="en-US" sz="16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m:t>
                    </m:r>
                  </m:oMath>
                </a14:m>
                <a:r>
                  <a:rPr lang="en-IN"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(5)</a:t>
                </a:r>
              </a:p>
              <a:p>
                <a:endParaRPr lang="en-US" sz="16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p>
                <a:r>
                  <a:rPr lang="en-US" sz="16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where </a:t>
                </a:r>
                <a14:m>
                  <m:oMath xmlns:m="http://schemas.openxmlformats.org/officeDocument/2006/math">
                    <m:sSubSup>
                      <m:sSubSupPr>
                        <m:ctrlPr>
                          <a:rPr lang="en-IN" sz="1600" i="1">
                            <a:effectLst/>
                            <a:latin typeface="Cambria Math" panose="02040503050406030204" pitchFamily="18" charset="0"/>
                          </a:rPr>
                        </m:ctrlPr>
                      </m:sSubSupPr>
                      <m:e>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𝐶</m:t>
                        </m:r>
                      </m:e>
                      <m:sub>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𝑅𝑒</m:t>
                        </m:r>
                      </m:sub>
                      <m:sup>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4</m:t>
                        </m:r>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𝜋</m:t>
                        </m:r>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/3</m:t>
                        </m:r>
                      </m:sup>
                    </m:sSubSup>
                  </m:oMath>
                </a14:m>
                <a:r>
                  <a:rPr lang="en-US" sz="16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a:t>
                </a:r>
                <a14:m>
                  <m:oMath xmlns:m="http://schemas.openxmlformats.org/officeDocument/2006/math">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m:t>
                    </m:r>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𝑟</m:t>
                    </m:r>
                  </m:oMath>
                </a14:m>
                <a:r>
                  <a:rPr lang="en-US" sz="16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14:m>
                  <m:oMath xmlns:m="http://schemas.openxmlformats.org/officeDocument/2006/math">
                    <m:sSubSup>
                      <m:sSubSupPr>
                        <m:ctrlPr>
                          <a:rPr lang="en-IN" sz="1600" i="1">
                            <a:effectLst/>
                            <a:latin typeface="Cambria Math" panose="02040503050406030204" pitchFamily="18" charset="0"/>
                          </a:rPr>
                        </m:ctrlPr>
                      </m:sSubSupPr>
                      <m:e>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𝐶</m:t>
                        </m:r>
                      </m:e>
                      <m:sub>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𝑅𝑒</m:t>
                        </m:r>
                      </m:sub>
                      <m:sup>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2</m:t>
                        </m:r>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𝜋</m:t>
                        </m:r>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/3</m:t>
                        </m:r>
                      </m:sup>
                    </m:sSubSup>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m:t>
                    </m:r>
                  </m:oMath>
                </a14:m>
                <a:r>
                  <a:rPr lang="en-US" sz="16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14:m>
                  <m:oMath xmlns:m="http://schemas.openxmlformats.org/officeDocument/2006/math">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m:t>
                    </m:r>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𝑟</m:t>
                    </m:r>
                  </m:oMath>
                </a14:m>
                <a:r>
                  <a:rPr lang="en-US" sz="16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and </a:t>
                </a:r>
                <a14:m>
                  <m:oMath xmlns:m="http://schemas.openxmlformats.org/officeDocument/2006/math">
                    <m:sSubSup>
                      <m:sSubSupPr>
                        <m:ctrlPr>
                          <a:rPr lang="en-IN" sz="1600" i="1">
                            <a:effectLst/>
                            <a:latin typeface="Cambria Math" panose="02040503050406030204" pitchFamily="18" charset="0"/>
                          </a:rPr>
                        </m:ctrlPr>
                      </m:sSubSupPr>
                      <m:e>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𝐶</m:t>
                        </m:r>
                      </m:e>
                      <m:sub>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𝑅𝑒</m:t>
                        </m:r>
                      </m:sub>
                      <m:sup>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0</m:t>
                        </m:r>
                      </m:sup>
                    </m:sSubSup>
                    <m:d>
                      <m:dPr>
                        <m:ctrlPr>
                          <a:rPr lang="en-IN" sz="1600" i="1">
                            <a:effectLst/>
                            <a:latin typeface="Cambria Math" panose="02040503050406030204" pitchFamily="18" charset="0"/>
                          </a:rPr>
                        </m:ctrlPr>
                      </m:dPr>
                      <m:e>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m:t>
                        </m:r>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𝑟</m:t>
                        </m:r>
                      </m:e>
                    </m:d>
                  </m:oMath>
                </a14:m>
                <a:r>
                  <a:rPr lang="en-US" sz="16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indicate the real component        </a:t>
                </a:r>
              </a:p>
              <a:p>
                <a:r>
                  <a:rPr lang="en-US" sz="16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16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of the CPCF with phase shift of  </a:t>
                </a:r>
                <a14:m>
                  <m:oMath xmlns:m="http://schemas.openxmlformats.org/officeDocument/2006/math">
                    <m:f>
                      <m:fPr>
                        <m:ctrlPr>
                          <a:rPr lang="en-IN" sz="1600" i="1">
                            <a:effectLst/>
                            <a:latin typeface="Cambria Math" panose="02040503050406030204" pitchFamily="18" charset="0"/>
                          </a:rPr>
                        </m:ctrlPr>
                      </m:fPr>
                      <m:num>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4</m:t>
                        </m:r>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𝜋</m:t>
                        </m:r>
                      </m:num>
                      <m:den>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3</m:t>
                        </m:r>
                      </m:den>
                    </m:f>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 </m:t>
                    </m:r>
                    <m:f>
                      <m:fPr>
                        <m:ctrlPr>
                          <a:rPr lang="en-IN" sz="1600" i="1">
                            <a:effectLst/>
                            <a:latin typeface="Cambria Math" panose="02040503050406030204" pitchFamily="18" charset="0"/>
                          </a:rPr>
                        </m:ctrlPr>
                      </m:fPr>
                      <m:num>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2</m:t>
                        </m:r>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𝜋</m:t>
                        </m:r>
                      </m:num>
                      <m:den>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3</m:t>
                        </m:r>
                      </m:den>
                    </m:f>
                    <m:r>
                      <a:rPr lang="en-US" sz="1600"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 0</m:t>
                    </m:r>
                    <m:r>
                      <a:rPr lang="en-IN" sz="1600" b="0" i="0" smtClean="0">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16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respectively.</a:t>
                </a:r>
                <a:endParaRPr lang="en-IN"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en-IN" sz="1600" dirty="0">
                  <a:latin typeface="Times New Roman" panose="02020603050405020304" pitchFamily="18" charset="0"/>
                  <a:cs typeface="Times New Roman" panose="02020603050405020304" pitchFamily="18" charset="0"/>
                </a:endParaRPr>
              </a:p>
            </p:txBody>
          </p:sp>
        </mc:Choice>
        <mc:Fallback>
          <p:sp>
            <p:nvSpPr>
              <p:cNvPr id="22" name="TextBox 21">
                <a:extLst>
                  <a:ext uri="{FF2B5EF4-FFF2-40B4-BE49-F238E27FC236}">
                    <a16:creationId xmlns:a16="http://schemas.microsoft.com/office/drawing/2014/main" id="{451D14C1-ACFE-A395-A4B7-56B7EA99E07B}"/>
                  </a:ext>
                </a:extLst>
              </p:cNvPr>
              <p:cNvSpPr txBox="1">
                <a:spLocks noRot="1" noChangeAspect="1" noMove="1" noResize="1" noEditPoints="1" noAdjustHandles="1" noChangeArrowheads="1" noChangeShapeType="1" noTextEdit="1"/>
              </p:cNvSpPr>
              <p:nvPr/>
            </p:nvSpPr>
            <p:spPr>
              <a:xfrm>
                <a:off x="7394278" y="11289115"/>
                <a:ext cx="6092824" cy="6447727"/>
              </a:xfrm>
              <a:prstGeom prst="rect">
                <a:avLst/>
              </a:prstGeom>
              <a:blipFill>
                <a:blip r:embed="rId6"/>
                <a:stretch>
                  <a:fillRect l="-601" t="-284" r="-6206"/>
                </a:stretch>
              </a:blipFill>
            </p:spPr>
            <p:txBody>
              <a:bodyPr/>
              <a:lstStyle/>
              <a:p>
                <a:r>
                  <a:rPr lang="en-IN">
                    <a:noFill/>
                  </a:rPr>
                  <a:t> </a:t>
                </a:r>
              </a:p>
            </p:txBody>
          </p:sp>
        </mc:Fallback>
      </mc:AlternateContent>
      <p:sp>
        <p:nvSpPr>
          <p:cNvPr id="7" name="TextBox 6">
            <a:extLst>
              <a:ext uri="{FF2B5EF4-FFF2-40B4-BE49-F238E27FC236}">
                <a16:creationId xmlns:a16="http://schemas.microsoft.com/office/drawing/2014/main" id="{D66C5A15-9FE1-DC04-014C-44AF29CE6020}"/>
              </a:ext>
            </a:extLst>
          </p:cNvPr>
          <p:cNvSpPr txBox="1"/>
          <p:nvPr/>
        </p:nvSpPr>
        <p:spPr>
          <a:xfrm>
            <a:off x="547305" y="5700808"/>
            <a:ext cx="6454451" cy="3385542"/>
          </a:xfrm>
          <a:prstGeom prst="rect">
            <a:avLst/>
          </a:prstGeom>
          <a:noFill/>
        </p:spPr>
        <p:txBody>
          <a:bodyPr wrap="square" rtlCol="0">
            <a:spAutoFit/>
          </a:bodyPr>
          <a:lstStyle/>
          <a:p>
            <a:pPr marL="285750" indent="-285750">
              <a:buFont typeface="Wingdings" panose="05000000000000000000" pitchFamily="2" charset="2"/>
              <a:buChar char="Ø"/>
            </a:pPr>
            <a:r>
              <a:rPr lang="en-IN" sz="1600" dirty="0">
                <a:latin typeface="Times New Roman" panose="02020603050405020304" pitchFamily="18" charset="0"/>
                <a:cs typeface="Times New Roman" panose="02020603050405020304" pitchFamily="18" charset="0"/>
              </a:rPr>
              <a:t>Phase is a crucial parameter in optical domain</a:t>
            </a:r>
          </a:p>
          <a:p>
            <a:endParaRPr lang="en-US" sz="16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p>
            <a:pPr marL="285750" indent="-285750">
              <a:buFont typeface="Wingdings" panose="05000000000000000000" pitchFamily="2" charset="2"/>
              <a:buChar char="Ø"/>
            </a:pPr>
            <a:r>
              <a:rPr lang="en-US" sz="16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Several methods have been proposed to quantitatively measure the phase  and among them interferometry is a commonly used technique. </a:t>
            </a:r>
          </a:p>
          <a:p>
            <a:pPr marL="285750" indent="-285750">
              <a:buFont typeface="Wingdings" panose="05000000000000000000" pitchFamily="2" charset="2"/>
              <a:buChar char="Ø"/>
            </a:pPr>
            <a:endParaRPr lang="en-US" sz="16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p>
            <a:pPr marL="285750" indent="-285750">
              <a:buFont typeface="Wingdings" panose="05000000000000000000" pitchFamily="2" charset="2"/>
              <a:buChar char="Ø"/>
            </a:pPr>
            <a:r>
              <a:rPr lang="en-US" sz="16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W</a:t>
            </a:r>
            <a:r>
              <a:rPr lang="en-US" sz="16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e present and examine a highly stable noninterferometric technique to recover and enhance the phase measurement by a factor of two</a:t>
            </a:r>
          </a:p>
          <a:p>
            <a:pPr marL="285750" indent="-285750">
              <a:buFont typeface="Wingdings" panose="05000000000000000000" pitchFamily="2" charset="2"/>
              <a:buChar char="Ø"/>
            </a:pPr>
            <a:endParaRPr lang="en-US" sz="16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p>
            <a:pPr marL="285750" indent="-285750">
              <a:buFont typeface="Wingdings" panose="05000000000000000000" pitchFamily="2" charset="2"/>
              <a:buChar char="Ø"/>
            </a:pPr>
            <a:r>
              <a:rPr lang="en-US" sz="16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R</a:t>
            </a:r>
            <a:r>
              <a:rPr lang="en-US" sz="16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ecovering the enhanced phase of the object by using three steps phase- shifting along with the Stokes correlations</a:t>
            </a:r>
            <a:endParaRPr lang="en-US" sz="16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endParaRPr>
          </a:p>
          <a:p>
            <a:pPr marL="285750" indent="-285750">
              <a:buFont typeface="Wingdings" panose="05000000000000000000" pitchFamily="2" charset="2"/>
              <a:buChar char="Ø"/>
            </a:pPr>
            <a:endParaRPr lang="en-IN" dirty="0"/>
          </a:p>
          <a:p>
            <a:pPr marL="285750" indent="-285750">
              <a:buFont typeface="Wingdings" panose="05000000000000000000" pitchFamily="2" charset="2"/>
              <a:buChar char="Ø"/>
            </a:pPr>
            <a:endParaRPr lang="en-IN" dirty="0"/>
          </a:p>
          <a:p>
            <a:pPr marL="285750" indent="-285750">
              <a:buFont typeface="Wingdings" panose="05000000000000000000" pitchFamily="2" charset="2"/>
              <a:buChar char="Ø"/>
            </a:pPr>
            <a:endParaRPr lang="en-IN" dirty="0"/>
          </a:p>
        </p:txBody>
      </p:sp>
      <p:sp>
        <p:nvSpPr>
          <p:cNvPr id="10" name="Rectangle 9">
            <a:extLst>
              <a:ext uri="{FF2B5EF4-FFF2-40B4-BE49-F238E27FC236}">
                <a16:creationId xmlns:a16="http://schemas.microsoft.com/office/drawing/2014/main" id="{1081907C-C03C-E425-709A-5E1BE6CE2C0B}"/>
              </a:ext>
            </a:extLst>
          </p:cNvPr>
          <p:cNvSpPr/>
          <p:nvPr/>
        </p:nvSpPr>
        <p:spPr>
          <a:xfrm flipH="1">
            <a:off x="129703" y="414163"/>
            <a:ext cx="130917" cy="19044000"/>
          </a:xfrm>
          <a:prstGeom prst="rect">
            <a:avLst/>
          </a:prstGeom>
          <a:solidFill>
            <a:srgbClr val="CE6633"/>
          </a:solidFill>
          <a:ln w="15875" cap="flat" cmpd="sng" algn="ctr">
            <a:solidFill>
              <a:srgbClr val="CE6633">
                <a:shade val="50000"/>
              </a:srgbClr>
            </a:solidFill>
            <a:prstDash val="solid"/>
          </a:ln>
          <a:effectLst/>
        </p:spPr>
        <p:txBody>
          <a:bodyPr rtlCol="0" anchor="ctr"/>
          <a:lstStyle/>
          <a:p>
            <a:pPr marL="0" marR="0" lvl="0" indent="0" algn="ctr" defTabSz="457145" eaLnBrk="1" fontAlgn="auto" latinLnBrk="0" hangingPunct="1">
              <a:lnSpc>
                <a:spcPct val="100000"/>
              </a:lnSpc>
              <a:spcBef>
                <a:spcPts val="0"/>
              </a:spcBef>
              <a:spcAft>
                <a:spcPts val="0"/>
              </a:spcAft>
              <a:buClrTx/>
              <a:buSzTx/>
              <a:buFontTx/>
              <a:buNone/>
              <a:tabLst/>
              <a:defRPr/>
            </a:pPr>
            <a:endParaRPr kumimoji="0" lang="en-US" sz="819"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15" name="Rectangle 14">
            <a:extLst>
              <a:ext uri="{FF2B5EF4-FFF2-40B4-BE49-F238E27FC236}">
                <a16:creationId xmlns:a16="http://schemas.microsoft.com/office/drawing/2014/main" id="{CE4CDA06-4EE1-6349-6461-5A922897ABC5}"/>
              </a:ext>
            </a:extLst>
          </p:cNvPr>
          <p:cNvSpPr/>
          <p:nvPr/>
        </p:nvSpPr>
        <p:spPr>
          <a:xfrm rot="5400000" flipH="1">
            <a:off x="6672718" y="-6192613"/>
            <a:ext cx="130917" cy="13212000"/>
          </a:xfrm>
          <a:prstGeom prst="rect">
            <a:avLst/>
          </a:prstGeom>
          <a:solidFill>
            <a:srgbClr val="CE6633"/>
          </a:solidFill>
          <a:ln w="15875" cap="flat" cmpd="sng" algn="ctr">
            <a:solidFill>
              <a:srgbClr val="CE6633">
                <a:shade val="50000"/>
              </a:srgbClr>
            </a:solidFill>
            <a:prstDash val="solid"/>
          </a:ln>
          <a:effectLst/>
        </p:spPr>
        <p:txBody>
          <a:bodyPr rtlCol="0" anchor="ctr"/>
          <a:lstStyle/>
          <a:p>
            <a:pPr marL="0" marR="0" lvl="0" indent="0" algn="ctr" defTabSz="457145" eaLnBrk="1" fontAlgn="auto" latinLnBrk="0" hangingPunct="1">
              <a:lnSpc>
                <a:spcPct val="100000"/>
              </a:lnSpc>
              <a:spcBef>
                <a:spcPts val="0"/>
              </a:spcBef>
              <a:spcAft>
                <a:spcPts val="0"/>
              </a:spcAft>
              <a:buClrTx/>
              <a:buSzTx/>
              <a:buFontTx/>
              <a:buNone/>
              <a:tabLst/>
              <a:defRPr/>
            </a:pPr>
            <a:endParaRPr kumimoji="0" lang="en-US" sz="819"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16" name="Rectangle 15">
            <a:extLst>
              <a:ext uri="{FF2B5EF4-FFF2-40B4-BE49-F238E27FC236}">
                <a16:creationId xmlns:a16="http://schemas.microsoft.com/office/drawing/2014/main" id="{85C20096-BAA9-7428-87C6-7E5C2E77C18B}"/>
              </a:ext>
            </a:extLst>
          </p:cNvPr>
          <p:cNvSpPr/>
          <p:nvPr/>
        </p:nvSpPr>
        <p:spPr>
          <a:xfrm flipH="1">
            <a:off x="13354263" y="345220"/>
            <a:ext cx="130917" cy="19044000"/>
          </a:xfrm>
          <a:prstGeom prst="rect">
            <a:avLst/>
          </a:prstGeom>
          <a:solidFill>
            <a:schemeClr val="accent2">
              <a:lumMod val="75000"/>
            </a:schemeClr>
          </a:solidFill>
          <a:ln w="15875" cap="flat" cmpd="sng" algn="ctr">
            <a:solidFill>
              <a:schemeClr val="accent2">
                <a:lumMod val="75000"/>
              </a:schemeClr>
            </a:solidFill>
            <a:prstDash val="solid"/>
          </a:ln>
          <a:effectLst/>
        </p:spPr>
        <p:txBody>
          <a:bodyPr rtlCol="0" anchor="ctr"/>
          <a:lstStyle/>
          <a:p>
            <a:pPr marL="0" marR="0" lvl="0" indent="0" algn="ctr" defTabSz="457145" eaLnBrk="1" fontAlgn="auto" latinLnBrk="0" hangingPunct="1">
              <a:lnSpc>
                <a:spcPct val="100000"/>
              </a:lnSpc>
              <a:spcBef>
                <a:spcPts val="0"/>
              </a:spcBef>
              <a:spcAft>
                <a:spcPts val="0"/>
              </a:spcAft>
              <a:buClrTx/>
              <a:buSzTx/>
              <a:buFontTx/>
              <a:buNone/>
              <a:tabLst/>
              <a:defRPr/>
            </a:pPr>
            <a:endParaRPr kumimoji="0" lang="en-US" sz="819"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17" name="Rectangle 16">
            <a:extLst>
              <a:ext uri="{FF2B5EF4-FFF2-40B4-BE49-F238E27FC236}">
                <a16:creationId xmlns:a16="http://schemas.microsoft.com/office/drawing/2014/main" id="{E19C3BA1-CCC1-F6F4-84F2-23C146D12681}"/>
              </a:ext>
            </a:extLst>
          </p:cNvPr>
          <p:cNvSpPr/>
          <p:nvPr/>
        </p:nvSpPr>
        <p:spPr>
          <a:xfrm rot="5400000" flipH="1">
            <a:off x="6756287" y="12717307"/>
            <a:ext cx="108000" cy="13356000"/>
          </a:xfrm>
          <a:prstGeom prst="rect">
            <a:avLst/>
          </a:prstGeom>
          <a:solidFill>
            <a:schemeClr val="accent2">
              <a:lumMod val="75000"/>
            </a:schemeClr>
          </a:solidFill>
          <a:ln w="15875" cap="flat" cmpd="sng" algn="ctr">
            <a:solidFill>
              <a:schemeClr val="accent2">
                <a:lumMod val="75000"/>
              </a:schemeClr>
            </a:solidFill>
            <a:prstDash val="solid"/>
          </a:ln>
          <a:effectLst/>
        </p:spPr>
        <p:txBody>
          <a:bodyPr rtlCol="0" anchor="ctr"/>
          <a:lstStyle/>
          <a:p>
            <a:pPr marL="0" marR="0" lvl="0" indent="0" algn="ctr" defTabSz="457145" eaLnBrk="1" fontAlgn="auto" latinLnBrk="0" hangingPunct="1">
              <a:lnSpc>
                <a:spcPct val="100000"/>
              </a:lnSpc>
              <a:spcBef>
                <a:spcPts val="0"/>
              </a:spcBef>
              <a:spcAft>
                <a:spcPts val="0"/>
              </a:spcAft>
              <a:buClrTx/>
              <a:buSzTx/>
              <a:buFontTx/>
              <a:buNone/>
              <a:tabLst/>
              <a:defRPr/>
            </a:pPr>
            <a:endParaRPr kumimoji="0" lang="en-US" sz="819"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19" name="Rectangle 18">
            <a:extLst>
              <a:ext uri="{FF2B5EF4-FFF2-40B4-BE49-F238E27FC236}">
                <a16:creationId xmlns:a16="http://schemas.microsoft.com/office/drawing/2014/main" id="{9618A08F-AD46-C903-CF69-5374536E9407}"/>
              </a:ext>
            </a:extLst>
          </p:cNvPr>
          <p:cNvSpPr/>
          <p:nvPr/>
        </p:nvSpPr>
        <p:spPr>
          <a:xfrm rot="5400000" flipH="1">
            <a:off x="6768320" y="-3624184"/>
            <a:ext cx="108000" cy="13140000"/>
          </a:xfrm>
          <a:prstGeom prst="rect">
            <a:avLst/>
          </a:prstGeom>
          <a:solidFill>
            <a:srgbClr val="CE6633"/>
          </a:solidFill>
          <a:ln w="15875" cap="flat" cmpd="sng" algn="ctr">
            <a:solidFill>
              <a:srgbClr val="CE6633">
                <a:shade val="50000"/>
              </a:srgbClr>
            </a:solidFill>
            <a:prstDash val="solid"/>
          </a:ln>
          <a:effectLst/>
        </p:spPr>
        <p:txBody>
          <a:bodyPr rtlCol="0" anchor="ctr"/>
          <a:lstStyle/>
          <a:p>
            <a:pPr marL="0" marR="0" lvl="0" indent="0" algn="ctr" defTabSz="457145" eaLnBrk="1" fontAlgn="auto" latinLnBrk="0" hangingPunct="1">
              <a:lnSpc>
                <a:spcPct val="100000"/>
              </a:lnSpc>
              <a:spcBef>
                <a:spcPts val="0"/>
              </a:spcBef>
              <a:spcAft>
                <a:spcPts val="0"/>
              </a:spcAft>
              <a:buClrTx/>
              <a:buSzTx/>
              <a:buFontTx/>
              <a:buNone/>
              <a:tabLst/>
              <a:defRPr/>
            </a:pPr>
            <a:endParaRPr kumimoji="0" lang="en-US" sz="819" b="0" i="0" u="none" strike="noStrike" kern="0" cap="none" spc="0" normalizeH="0" baseline="0" noProof="0">
              <a:ln>
                <a:noFill/>
              </a:ln>
              <a:solidFill>
                <a:prstClr val="white"/>
              </a:solidFill>
              <a:effectLst/>
              <a:uLnTx/>
              <a:uFillTx/>
              <a:latin typeface="Tw Cen MT" panose="020B0602020104020603"/>
              <a:ea typeface="+mn-ea"/>
              <a:cs typeface="+mn-cs"/>
            </a:endParaRPr>
          </a:p>
        </p:txBody>
      </p:sp>
      <p:pic>
        <p:nvPicPr>
          <p:cNvPr id="18" name="Picture 17">
            <a:extLst>
              <a:ext uri="{FF2B5EF4-FFF2-40B4-BE49-F238E27FC236}">
                <a16:creationId xmlns:a16="http://schemas.microsoft.com/office/drawing/2014/main" id="{FA45D395-7B03-B95B-5479-32588A758C2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0846" y="10843190"/>
            <a:ext cx="5088239" cy="3729511"/>
          </a:xfrm>
          <a:prstGeom prst="rect">
            <a:avLst/>
          </a:prstGeom>
        </p:spPr>
      </p:pic>
      <p:sp>
        <p:nvSpPr>
          <p:cNvPr id="14" name="TextBox 13">
            <a:extLst>
              <a:ext uri="{FF2B5EF4-FFF2-40B4-BE49-F238E27FC236}">
                <a16:creationId xmlns:a16="http://schemas.microsoft.com/office/drawing/2014/main" id="{F7D5E75B-3D6F-AB2C-3112-D99B96FDC1BE}"/>
              </a:ext>
            </a:extLst>
          </p:cNvPr>
          <p:cNvSpPr txBox="1"/>
          <p:nvPr/>
        </p:nvSpPr>
        <p:spPr>
          <a:xfrm>
            <a:off x="427560" y="2514766"/>
            <a:ext cx="1850506" cy="369332"/>
          </a:xfrm>
          <a:prstGeom prst="rect">
            <a:avLst/>
          </a:prstGeom>
          <a:noFill/>
        </p:spPr>
        <p:txBody>
          <a:bodyPr wrap="square" rtlCol="0">
            <a:spAutoFit/>
          </a:bodyPr>
          <a:lstStyle/>
          <a:p>
            <a:r>
              <a:rPr lang="en-IN" b="1" dirty="0"/>
              <a:t>20-22 Feb. 2023</a:t>
            </a:r>
          </a:p>
        </p:txBody>
      </p:sp>
      <p:sp>
        <p:nvSpPr>
          <p:cNvPr id="20" name="Rectangle 19">
            <a:extLst>
              <a:ext uri="{FF2B5EF4-FFF2-40B4-BE49-F238E27FC236}">
                <a16:creationId xmlns:a16="http://schemas.microsoft.com/office/drawing/2014/main" id="{15B34C20-0FB0-EA91-3BD2-D0CEB28C8E4E}"/>
              </a:ext>
            </a:extLst>
          </p:cNvPr>
          <p:cNvSpPr/>
          <p:nvPr/>
        </p:nvSpPr>
        <p:spPr>
          <a:xfrm flipH="1">
            <a:off x="129159" y="416810"/>
            <a:ext cx="130917" cy="19044000"/>
          </a:xfrm>
          <a:prstGeom prst="rect">
            <a:avLst/>
          </a:prstGeom>
          <a:solidFill>
            <a:srgbClr val="CE6633"/>
          </a:solidFill>
          <a:ln w="15875" cap="flat" cmpd="sng" algn="ctr">
            <a:solidFill>
              <a:srgbClr val="CE6633">
                <a:shade val="50000"/>
              </a:srgbClr>
            </a:solidFill>
            <a:prstDash val="solid"/>
          </a:ln>
          <a:effectLst/>
        </p:spPr>
        <p:txBody>
          <a:bodyPr rtlCol="0" anchor="ctr"/>
          <a:lstStyle/>
          <a:p>
            <a:pPr marL="0" marR="0" lvl="0" indent="0" algn="ctr" defTabSz="457145" eaLnBrk="1" fontAlgn="auto" latinLnBrk="0" hangingPunct="1">
              <a:lnSpc>
                <a:spcPct val="100000"/>
              </a:lnSpc>
              <a:spcBef>
                <a:spcPts val="0"/>
              </a:spcBef>
              <a:spcAft>
                <a:spcPts val="0"/>
              </a:spcAft>
              <a:buClrTx/>
              <a:buSzTx/>
              <a:buFontTx/>
              <a:buNone/>
              <a:tabLst/>
              <a:defRPr/>
            </a:pPr>
            <a:endParaRPr kumimoji="0" lang="en-US" sz="819"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23" name="Rectangle 22">
            <a:extLst>
              <a:ext uri="{FF2B5EF4-FFF2-40B4-BE49-F238E27FC236}">
                <a16:creationId xmlns:a16="http://schemas.microsoft.com/office/drawing/2014/main" id="{DAFF3498-C682-F3BA-7C39-0782864B729C}"/>
              </a:ext>
            </a:extLst>
          </p:cNvPr>
          <p:cNvSpPr/>
          <p:nvPr/>
        </p:nvSpPr>
        <p:spPr>
          <a:xfrm rot="5400000" flipH="1">
            <a:off x="6767776" y="-3621537"/>
            <a:ext cx="108000" cy="13140000"/>
          </a:xfrm>
          <a:prstGeom prst="rect">
            <a:avLst/>
          </a:prstGeom>
          <a:solidFill>
            <a:srgbClr val="CE6633"/>
          </a:solidFill>
          <a:ln w="15875" cap="flat" cmpd="sng" algn="ctr">
            <a:solidFill>
              <a:srgbClr val="CE6633">
                <a:shade val="50000"/>
              </a:srgbClr>
            </a:solidFill>
            <a:prstDash val="solid"/>
          </a:ln>
          <a:effectLst/>
        </p:spPr>
        <p:txBody>
          <a:bodyPr rtlCol="0" anchor="ctr"/>
          <a:lstStyle/>
          <a:p>
            <a:pPr marL="0" marR="0" lvl="0" indent="0" algn="ctr" defTabSz="457145" eaLnBrk="1" fontAlgn="auto" latinLnBrk="0" hangingPunct="1">
              <a:lnSpc>
                <a:spcPct val="100000"/>
              </a:lnSpc>
              <a:spcBef>
                <a:spcPts val="0"/>
              </a:spcBef>
              <a:spcAft>
                <a:spcPts val="0"/>
              </a:spcAft>
              <a:buClrTx/>
              <a:buSzTx/>
              <a:buFontTx/>
              <a:buNone/>
              <a:tabLst/>
              <a:defRPr/>
            </a:pPr>
            <a:endParaRPr kumimoji="0" lang="en-US" sz="819"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24" name="Rectangle 23">
            <a:extLst>
              <a:ext uri="{FF2B5EF4-FFF2-40B4-BE49-F238E27FC236}">
                <a16:creationId xmlns:a16="http://schemas.microsoft.com/office/drawing/2014/main" id="{C9DE751B-1984-A0DA-82B1-AD2052C72C5A}"/>
              </a:ext>
            </a:extLst>
          </p:cNvPr>
          <p:cNvSpPr/>
          <p:nvPr/>
        </p:nvSpPr>
        <p:spPr>
          <a:xfrm rot="5400000" flipH="1">
            <a:off x="6672719" y="-6192614"/>
            <a:ext cx="130917" cy="13212000"/>
          </a:xfrm>
          <a:prstGeom prst="rect">
            <a:avLst/>
          </a:prstGeom>
          <a:solidFill>
            <a:schemeClr val="accent2">
              <a:lumMod val="75000"/>
            </a:schemeClr>
          </a:solidFill>
          <a:ln w="15875" cap="flat" cmpd="sng" algn="ctr">
            <a:solidFill>
              <a:schemeClr val="accent2">
                <a:lumMod val="75000"/>
              </a:schemeClr>
            </a:solidFill>
            <a:prstDash val="solid"/>
          </a:ln>
          <a:effectLst/>
        </p:spPr>
        <p:txBody>
          <a:bodyPr rtlCol="0" anchor="ctr"/>
          <a:lstStyle/>
          <a:p>
            <a:pPr marL="0" marR="0" lvl="0" indent="0" algn="ctr" defTabSz="457145" eaLnBrk="1" fontAlgn="auto" latinLnBrk="0" hangingPunct="1">
              <a:lnSpc>
                <a:spcPct val="100000"/>
              </a:lnSpc>
              <a:spcBef>
                <a:spcPts val="0"/>
              </a:spcBef>
              <a:spcAft>
                <a:spcPts val="0"/>
              </a:spcAft>
              <a:buClrTx/>
              <a:buSzTx/>
              <a:buFontTx/>
              <a:buNone/>
              <a:tabLst/>
              <a:defRPr/>
            </a:pPr>
            <a:endParaRPr kumimoji="0" lang="en-US" sz="819"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25" name="Rectangle 24">
            <a:extLst>
              <a:ext uri="{FF2B5EF4-FFF2-40B4-BE49-F238E27FC236}">
                <a16:creationId xmlns:a16="http://schemas.microsoft.com/office/drawing/2014/main" id="{741D6148-05BC-4E7F-C920-75DB62AB0BCA}"/>
              </a:ext>
            </a:extLst>
          </p:cNvPr>
          <p:cNvSpPr/>
          <p:nvPr/>
        </p:nvSpPr>
        <p:spPr>
          <a:xfrm flipH="1">
            <a:off x="129160" y="416809"/>
            <a:ext cx="130917" cy="19044000"/>
          </a:xfrm>
          <a:prstGeom prst="rect">
            <a:avLst/>
          </a:prstGeom>
          <a:solidFill>
            <a:schemeClr val="accent2">
              <a:lumMod val="75000"/>
            </a:schemeClr>
          </a:solidFill>
          <a:ln w="15875" cap="flat" cmpd="sng" algn="ctr">
            <a:solidFill>
              <a:schemeClr val="accent2">
                <a:lumMod val="75000"/>
              </a:schemeClr>
            </a:solidFill>
            <a:prstDash val="solid"/>
          </a:ln>
          <a:effectLst/>
        </p:spPr>
        <p:txBody>
          <a:bodyPr rtlCol="0" anchor="ctr"/>
          <a:lstStyle/>
          <a:p>
            <a:pPr marL="0" marR="0" lvl="0" indent="0" algn="ctr" defTabSz="457145" eaLnBrk="1" fontAlgn="auto" latinLnBrk="0" hangingPunct="1">
              <a:lnSpc>
                <a:spcPct val="100000"/>
              </a:lnSpc>
              <a:spcBef>
                <a:spcPts val="0"/>
              </a:spcBef>
              <a:spcAft>
                <a:spcPts val="0"/>
              </a:spcAft>
              <a:buClrTx/>
              <a:buSzTx/>
              <a:buFontTx/>
              <a:buNone/>
              <a:tabLst/>
              <a:defRPr/>
            </a:pPr>
            <a:endParaRPr kumimoji="0" lang="en-US" sz="819"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26" name="Rectangle 25">
            <a:extLst>
              <a:ext uri="{FF2B5EF4-FFF2-40B4-BE49-F238E27FC236}">
                <a16:creationId xmlns:a16="http://schemas.microsoft.com/office/drawing/2014/main" id="{14C0F183-26A8-41CE-7670-08AF5CECCC79}"/>
              </a:ext>
            </a:extLst>
          </p:cNvPr>
          <p:cNvSpPr/>
          <p:nvPr/>
        </p:nvSpPr>
        <p:spPr>
          <a:xfrm rot="5400000" flipH="1">
            <a:off x="6767777" y="-3621538"/>
            <a:ext cx="108000" cy="13140000"/>
          </a:xfrm>
          <a:prstGeom prst="rect">
            <a:avLst/>
          </a:prstGeom>
          <a:solidFill>
            <a:schemeClr val="accent2">
              <a:lumMod val="75000"/>
            </a:schemeClr>
          </a:solidFill>
          <a:ln w="15875" cap="flat" cmpd="sng" algn="ctr">
            <a:solidFill>
              <a:schemeClr val="accent2">
                <a:lumMod val="75000"/>
              </a:schemeClr>
            </a:solidFill>
            <a:prstDash val="solid"/>
          </a:ln>
          <a:effectLst/>
        </p:spPr>
        <p:txBody>
          <a:bodyPr rtlCol="0" anchor="ctr"/>
          <a:lstStyle/>
          <a:p>
            <a:pPr marL="0" marR="0" lvl="0" indent="0" algn="ctr" defTabSz="457145" eaLnBrk="1" fontAlgn="auto" latinLnBrk="0" hangingPunct="1">
              <a:lnSpc>
                <a:spcPct val="100000"/>
              </a:lnSpc>
              <a:spcBef>
                <a:spcPts val="0"/>
              </a:spcBef>
              <a:spcAft>
                <a:spcPts val="0"/>
              </a:spcAft>
              <a:buClrTx/>
              <a:buSzTx/>
              <a:buFontTx/>
              <a:buNone/>
              <a:tabLst/>
              <a:defRPr/>
            </a:pPr>
            <a:endParaRPr kumimoji="0" lang="en-US" sz="819"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28" name="Rectangle 27">
            <a:extLst>
              <a:ext uri="{FF2B5EF4-FFF2-40B4-BE49-F238E27FC236}">
                <a16:creationId xmlns:a16="http://schemas.microsoft.com/office/drawing/2014/main" id="{DC1A7131-19CC-A456-F524-AA47C307CC65}"/>
              </a:ext>
            </a:extLst>
          </p:cNvPr>
          <p:cNvSpPr/>
          <p:nvPr/>
        </p:nvSpPr>
        <p:spPr>
          <a:xfrm rot="5400000">
            <a:off x="10231873" y="14593015"/>
            <a:ext cx="129600" cy="6264000"/>
          </a:xfrm>
          <a:prstGeom prst="rect">
            <a:avLst/>
          </a:prstGeom>
          <a:solidFill>
            <a:schemeClr val="accent2">
              <a:lumMod val="75000"/>
            </a:schemeClr>
          </a:solidFill>
          <a:ln w="15875" cap="flat" cmpd="sng" algn="ctr">
            <a:solidFill>
              <a:schemeClr val="accent2">
                <a:lumMod val="75000"/>
              </a:schemeClr>
            </a:solidFill>
            <a:prstDash val="solid"/>
          </a:ln>
          <a:effectLst/>
        </p:spPr>
        <p:txBody>
          <a:bodyPr rtlCol="0" anchor="ctr"/>
          <a:lstStyle/>
          <a:p>
            <a:pPr marL="0" marR="0" lvl="0" indent="0" algn="ctr" defTabSz="457145" eaLnBrk="1" fontAlgn="auto" latinLnBrk="0" hangingPunct="1">
              <a:lnSpc>
                <a:spcPct val="100000"/>
              </a:lnSpc>
              <a:spcBef>
                <a:spcPts val="0"/>
              </a:spcBef>
              <a:spcAft>
                <a:spcPts val="0"/>
              </a:spcAft>
              <a:buClrTx/>
              <a:buSzTx/>
              <a:buFontTx/>
              <a:buNone/>
              <a:tabLst/>
              <a:defRPr/>
            </a:pPr>
            <a:endParaRPr kumimoji="0" lang="en-US" sz="819" b="0" i="0" u="none" strike="noStrike" kern="0" cap="none" spc="0" normalizeH="0" baseline="0" noProof="0">
              <a:ln>
                <a:noFill/>
              </a:ln>
              <a:solidFill>
                <a:prstClr val="white"/>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316690241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1964</TotalTime>
  <Words>762</Words>
  <Application>Microsoft Office PowerPoint</Application>
  <PresentationFormat>Custom</PresentationFormat>
  <Paragraphs>54</Paragraphs>
  <Slides>1</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vt:i4>
      </vt:variant>
    </vt:vector>
  </HeadingPairs>
  <TitlesOfParts>
    <vt:vector size="12" baseType="lpstr">
      <vt:lpstr>Arial</vt:lpstr>
      <vt:lpstr>Calibri</vt:lpstr>
      <vt:lpstr>Calibri Light</vt:lpstr>
      <vt:lpstr>Cambria Math</vt:lpstr>
      <vt:lpstr>Courier New</vt:lpstr>
      <vt:lpstr>Palatino Linotype</vt:lpstr>
      <vt:lpstr>Times New Roman</vt:lpstr>
      <vt:lpstr>Times-Roman</vt:lpstr>
      <vt:lpstr>Tw Cen MT</vt:lpstr>
      <vt:lpstr>Wingdings</vt:lpstr>
      <vt:lpstr>Office Theme</vt:lpstr>
      <vt:lpstr>Enhancing phase measurement by a factor of two in the stokes correlation Amit Yadav1*, Tushar Sarkar1, Takamasa Suzuki2 and Rakesh Kumar Singh1 1Laboratory of Information Photonics and Optical Metrology, Department of Physics, Indian Institute of Technology (Banaras Hindu University), Varanasi, Uttar Pradesh, India 2Electrical and Electronic Engineering, Niigata University, Japan *Author e-mail address: yadavamitupac@gmail.com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Recovery of OAM modes from three-step phase shifting Amit Yadav1*, Tushar Sarkar1, Takamasa Suzuki2 and Rakesh Kumar Singh1 1Laboratory of Information Photonics and Optical Metrology, Department of Physics, Indian Institute of Technology (Banaras Hindu University), Varanasi, Uttar Pradesh, India 2Electrical and Electronic Engineering, Niigata University, Japan *Author e-mail address: yadavamitupac@gmail.com</dc:title>
  <dc:creator>Amit Yadav</dc:creator>
  <cp:lastModifiedBy>Amit Yadav</cp:lastModifiedBy>
  <cp:revision>40</cp:revision>
  <dcterms:created xsi:type="dcterms:W3CDTF">2022-11-03T16:49:20Z</dcterms:created>
  <dcterms:modified xsi:type="dcterms:W3CDTF">2023-02-15T08:53:06Z</dcterms:modified>
</cp:coreProperties>
</file>