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5AC28F-C8FA-47C6-AC2A-A78BD87E45E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1C467C5-B267-4F85-8851-A6621F696FCF}">
      <dgm:prSet/>
      <dgm:spPr/>
      <dgm:t>
        <a:bodyPr/>
        <a:lstStyle/>
        <a:p>
          <a:r>
            <a:rPr lang="pl-PL" b="0" i="0"/>
            <a:t>Reactive oxygen species (ROS) are mainly produced by the mitochondria under both physiological and pathological conditions. </a:t>
          </a:r>
          <a:endParaRPr lang="en-US"/>
        </a:p>
      </dgm:t>
    </dgm:pt>
    <dgm:pt modelId="{7C6062C9-AE27-422E-A7F3-7D5282DDB228}" type="parTrans" cxnId="{43486B06-A6EC-4216-96B7-2491282E8DC3}">
      <dgm:prSet/>
      <dgm:spPr/>
      <dgm:t>
        <a:bodyPr/>
        <a:lstStyle/>
        <a:p>
          <a:endParaRPr lang="en-US"/>
        </a:p>
      </dgm:t>
    </dgm:pt>
    <dgm:pt modelId="{89C8CBD7-CEB8-4DA7-87EB-27F94F3875C2}" type="sibTrans" cxnId="{43486B06-A6EC-4216-96B7-2491282E8DC3}">
      <dgm:prSet/>
      <dgm:spPr/>
      <dgm:t>
        <a:bodyPr/>
        <a:lstStyle/>
        <a:p>
          <a:endParaRPr lang="en-US"/>
        </a:p>
      </dgm:t>
    </dgm:pt>
    <dgm:pt modelId="{AA680ECA-1DC3-4C9F-A86E-F3FF2AF3B748}">
      <dgm:prSet/>
      <dgm:spPr/>
      <dgm:t>
        <a:bodyPr/>
        <a:lstStyle/>
        <a:p>
          <a:r>
            <a:rPr lang="pl-PL" b="0" i="0"/>
            <a:t>Oxidative stress is therefore caused by an imbalance between the production and accumulation ROS in cells and the ability of the biological system to detoxify them. </a:t>
          </a:r>
          <a:endParaRPr lang="en-US"/>
        </a:p>
      </dgm:t>
    </dgm:pt>
    <dgm:pt modelId="{2A614328-652B-4FF1-8489-E4BDDFF74A65}" type="parTrans" cxnId="{DD2A2F9B-A2CB-4AFB-961B-D35B54FE9621}">
      <dgm:prSet/>
      <dgm:spPr/>
      <dgm:t>
        <a:bodyPr/>
        <a:lstStyle/>
        <a:p>
          <a:endParaRPr lang="en-US"/>
        </a:p>
      </dgm:t>
    </dgm:pt>
    <dgm:pt modelId="{6AF7B5BE-17CB-4993-810C-DEC792C23958}" type="sibTrans" cxnId="{DD2A2F9B-A2CB-4AFB-961B-D35B54FE9621}">
      <dgm:prSet/>
      <dgm:spPr/>
      <dgm:t>
        <a:bodyPr/>
        <a:lstStyle/>
        <a:p>
          <a:endParaRPr lang="en-US"/>
        </a:p>
      </dgm:t>
    </dgm:pt>
    <dgm:pt modelId="{6B221457-C511-4E14-9255-F8B49CB43A22}">
      <dgm:prSet/>
      <dgm:spPr/>
      <dgm:t>
        <a:bodyPr/>
        <a:lstStyle/>
        <a:p>
          <a:r>
            <a:rPr lang="pl-PL" b="0" i="0"/>
            <a:t>If left unchecked, it can accelerate aging and induce neurodegenerative and cardiovascular diseases, and even cancer. </a:t>
          </a:r>
          <a:endParaRPr lang="en-US"/>
        </a:p>
      </dgm:t>
    </dgm:pt>
    <dgm:pt modelId="{51684709-2535-4BC3-A609-6D9B0A029A0D}" type="parTrans" cxnId="{6B26A419-2150-4E83-B2EA-3413E1C39433}">
      <dgm:prSet/>
      <dgm:spPr/>
      <dgm:t>
        <a:bodyPr/>
        <a:lstStyle/>
        <a:p>
          <a:endParaRPr lang="en-US"/>
        </a:p>
      </dgm:t>
    </dgm:pt>
    <dgm:pt modelId="{49EAB761-B486-4C75-823E-10192BC4EBA6}" type="sibTrans" cxnId="{6B26A419-2150-4E83-B2EA-3413E1C39433}">
      <dgm:prSet/>
      <dgm:spPr/>
      <dgm:t>
        <a:bodyPr/>
        <a:lstStyle/>
        <a:p>
          <a:endParaRPr lang="en-US"/>
        </a:p>
      </dgm:t>
    </dgm:pt>
    <dgm:pt modelId="{7A1B3F10-2014-4F66-B0F1-AC84AB394FED}">
      <dgm:prSet/>
      <dgm:spPr/>
      <dgm:t>
        <a:bodyPr/>
        <a:lstStyle/>
        <a:p>
          <a:r>
            <a:rPr lang="pl-PL" b="0" i="0"/>
            <a:t>ROS may therefore contribute to tumor induction and survival, as well as to treatment resistance</a:t>
          </a:r>
          <a:endParaRPr lang="en-US"/>
        </a:p>
      </dgm:t>
    </dgm:pt>
    <dgm:pt modelId="{23A517EB-8B9D-4172-9A87-2493B489C44E}" type="parTrans" cxnId="{3449CB96-CB24-4EFA-A0AB-0C19EFE590D6}">
      <dgm:prSet/>
      <dgm:spPr/>
      <dgm:t>
        <a:bodyPr/>
        <a:lstStyle/>
        <a:p>
          <a:endParaRPr lang="en-US"/>
        </a:p>
      </dgm:t>
    </dgm:pt>
    <dgm:pt modelId="{F890C216-436B-4F7C-86BC-30419708821D}" type="sibTrans" cxnId="{3449CB96-CB24-4EFA-A0AB-0C19EFE590D6}">
      <dgm:prSet/>
      <dgm:spPr/>
      <dgm:t>
        <a:bodyPr/>
        <a:lstStyle/>
        <a:p>
          <a:endParaRPr lang="en-US"/>
        </a:p>
      </dgm:t>
    </dgm:pt>
    <dgm:pt modelId="{78153C58-F0B6-1549-A92F-EDFE7CE0C15A}" type="pres">
      <dgm:prSet presAssocID="{D55AC28F-C8FA-47C6-AC2A-A78BD87E45E1}" presName="linear" presStyleCnt="0">
        <dgm:presLayoutVars>
          <dgm:animLvl val="lvl"/>
          <dgm:resizeHandles val="exact"/>
        </dgm:presLayoutVars>
      </dgm:prSet>
      <dgm:spPr/>
    </dgm:pt>
    <dgm:pt modelId="{A691C324-FFDE-3344-AF04-BCC020C82DA7}" type="pres">
      <dgm:prSet presAssocID="{81C467C5-B267-4F85-8851-A6621F696FC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8751E4D-CEAC-9A48-BC7F-2B51F059C8C8}" type="pres">
      <dgm:prSet presAssocID="{89C8CBD7-CEB8-4DA7-87EB-27F94F3875C2}" presName="spacer" presStyleCnt="0"/>
      <dgm:spPr/>
    </dgm:pt>
    <dgm:pt modelId="{3CDD0625-8640-5349-AB7F-74C7E78E4CDC}" type="pres">
      <dgm:prSet presAssocID="{AA680ECA-1DC3-4C9F-A86E-F3FF2AF3B74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2EE05E4-99DB-664C-B327-EC1896A62335}" type="pres">
      <dgm:prSet presAssocID="{6AF7B5BE-17CB-4993-810C-DEC792C23958}" presName="spacer" presStyleCnt="0"/>
      <dgm:spPr/>
    </dgm:pt>
    <dgm:pt modelId="{9DE5E3A6-3BCC-9141-8F42-17AB62F91041}" type="pres">
      <dgm:prSet presAssocID="{6B221457-C511-4E14-9255-F8B49CB43A2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A6BC7E3-4D3C-9643-A734-E3BBC260F69A}" type="pres">
      <dgm:prSet presAssocID="{49EAB761-B486-4C75-823E-10192BC4EBA6}" presName="spacer" presStyleCnt="0"/>
      <dgm:spPr/>
    </dgm:pt>
    <dgm:pt modelId="{93BE0643-1BF6-F74C-9ABB-D6D7D236249F}" type="pres">
      <dgm:prSet presAssocID="{7A1B3F10-2014-4F66-B0F1-AC84AB394FE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3486B06-A6EC-4216-96B7-2491282E8DC3}" srcId="{D55AC28F-C8FA-47C6-AC2A-A78BD87E45E1}" destId="{81C467C5-B267-4F85-8851-A6621F696FCF}" srcOrd="0" destOrd="0" parTransId="{7C6062C9-AE27-422E-A7F3-7D5282DDB228}" sibTransId="{89C8CBD7-CEB8-4DA7-87EB-27F94F3875C2}"/>
    <dgm:cxn modelId="{39C71912-169D-3444-9235-B8CCBDC11138}" type="presOf" srcId="{D55AC28F-C8FA-47C6-AC2A-A78BD87E45E1}" destId="{78153C58-F0B6-1549-A92F-EDFE7CE0C15A}" srcOrd="0" destOrd="0" presId="urn:microsoft.com/office/officeart/2005/8/layout/vList2"/>
    <dgm:cxn modelId="{6B26A419-2150-4E83-B2EA-3413E1C39433}" srcId="{D55AC28F-C8FA-47C6-AC2A-A78BD87E45E1}" destId="{6B221457-C511-4E14-9255-F8B49CB43A22}" srcOrd="2" destOrd="0" parTransId="{51684709-2535-4BC3-A609-6D9B0A029A0D}" sibTransId="{49EAB761-B486-4C75-823E-10192BC4EBA6}"/>
    <dgm:cxn modelId="{FDF30224-F16A-CC40-92B0-62E82E2ED34A}" type="presOf" srcId="{6B221457-C511-4E14-9255-F8B49CB43A22}" destId="{9DE5E3A6-3BCC-9141-8F42-17AB62F91041}" srcOrd="0" destOrd="0" presId="urn:microsoft.com/office/officeart/2005/8/layout/vList2"/>
    <dgm:cxn modelId="{6709806C-80AF-C141-BC2E-1D05408E4CD1}" type="presOf" srcId="{AA680ECA-1DC3-4C9F-A86E-F3FF2AF3B748}" destId="{3CDD0625-8640-5349-AB7F-74C7E78E4CDC}" srcOrd="0" destOrd="0" presId="urn:microsoft.com/office/officeart/2005/8/layout/vList2"/>
    <dgm:cxn modelId="{3449CB96-CB24-4EFA-A0AB-0C19EFE590D6}" srcId="{D55AC28F-C8FA-47C6-AC2A-A78BD87E45E1}" destId="{7A1B3F10-2014-4F66-B0F1-AC84AB394FED}" srcOrd="3" destOrd="0" parTransId="{23A517EB-8B9D-4172-9A87-2493B489C44E}" sibTransId="{F890C216-436B-4F7C-86BC-30419708821D}"/>
    <dgm:cxn modelId="{DD2A2F9B-A2CB-4AFB-961B-D35B54FE9621}" srcId="{D55AC28F-C8FA-47C6-AC2A-A78BD87E45E1}" destId="{AA680ECA-1DC3-4C9F-A86E-F3FF2AF3B748}" srcOrd="1" destOrd="0" parTransId="{2A614328-652B-4FF1-8489-E4BDDFF74A65}" sibTransId="{6AF7B5BE-17CB-4993-810C-DEC792C23958}"/>
    <dgm:cxn modelId="{79509BBA-B957-CA49-9C42-E2AB965053FE}" type="presOf" srcId="{7A1B3F10-2014-4F66-B0F1-AC84AB394FED}" destId="{93BE0643-1BF6-F74C-9ABB-D6D7D236249F}" srcOrd="0" destOrd="0" presId="urn:microsoft.com/office/officeart/2005/8/layout/vList2"/>
    <dgm:cxn modelId="{C75233DB-03F9-4348-838D-B93DA5A28C9B}" type="presOf" srcId="{81C467C5-B267-4F85-8851-A6621F696FCF}" destId="{A691C324-FFDE-3344-AF04-BCC020C82DA7}" srcOrd="0" destOrd="0" presId="urn:microsoft.com/office/officeart/2005/8/layout/vList2"/>
    <dgm:cxn modelId="{AE097060-CDCF-674A-B6EF-7A052E142FA3}" type="presParOf" srcId="{78153C58-F0B6-1549-A92F-EDFE7CE0C15A}" destId="{A691C324-FFDE-3344-AF04-BCC020C82DA7}" srcOrd="0" destOrd="0" presId="urn:microsoft.com/office/officeart/2005/8/layout/vList2"/>
    <dgm:cxn modelId="{28335F40-8E16-F641-B684-126DBD91D6C0}" type="presParOf" srcId="{78153C58-F0B6-1549-A92F-EDFE7CE0C15A}" destId="{A8751E4D-CEAC-9A48-BC7F-2B51F059C8C8}" srcOrd="1" destOrd="0" presId="urn:microsoft.com/office/officeart/2005/8/layout/vList2"/>
    <dgm:cxn modelId="{EE3D3290-1ECE-B647-884B-BBAA5FC5B041}" type="presParOf" srcId="{78153C58-F0B6-1549-A92F-EDFE7CE0C15A}" destId="{3CDD0625-8640-5349-AB7F-74C7E78E4CDC}" srcOrd="2" destOrd="0" presId="urn:microsoft.com/office/officeart/2005/8/layout/vList2"/>
    <dgm:cxn modelId="{5F9E697E-2521-7440-9A91-3AC06F013D7F}" type="presParOf" srcId="{78153C58-F0B6-1549-A92F-EDFE7CE0C15A}" destId="{72EE05E4-99DB-664C-B327-EC1896A62335}" srcOrd="3" destOrd="0" presId="urn:microsoft.com/office/officeart/2005/8/layout/vList2"/>
    <dgm:cxn modelId="{6070229E-65FB-8943-84BC-A77A3DD2EBA2}" type="presParOf" srcId="{78153C58-F0B6-1549-A92F-EDFE7CE0C15A}" destId="{9DE5E3A6-3BCC-9141-8F42-17AB62F91041}" srcOrd="4" destOrd="0" presId="urn:microsoft.com/office/officeart/2005/8/layout/vList2"/>
    <dgm:cxn modelId="{B96C14C4-3F58-8349-986B-305E144C8872}" type="presParOf" srcId="{78153C58-F0B6-1549-A92F-EDFE7CE0C15A}" destId="{7A6BC7E3-4D3C-9643-A734-E3BBC260F69A}" srcOrd="5" destOrd="0" presId="urn:microsoft.com/office/officeart/2005/8/layout/vList2"/>
    <dgm:cxn modelId="{B9DBEA73-2F4A-9640-A5C1-26BD9451963B}" type="presParOf" srcId="{78153C58-F0B6-1549-A92F-EDFE7CE0C15A}" destId="{93BE0643-1BF6-F74C-9ABB-D6D7D236249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91C324-FFDE-3344-AF04-BCC020C82DA7}">
      <dsp:nvSpPr>
        <dsp:cNvPr id="0" name=""/>
        <dsp:cNvSpPr/>
      </dsp:nvSpPr>
      <dsp:spPr>
        <a:xfrm>
          <a:off x="0" y="162549"/>
          <a:ext cx="10515600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0" i="0" kern="1200"/>
            <a:t>Reactive oxygen species (ROS) are mainly produced by the mitochondria under both physiological and pathological conditions. </a:t>
          </a:r>
          <a:endParaRPr lang="en-US" sz="2400" kern="1200"/>
        </a:p>
      </dsp:txBody>
      <dsp:txXfrm>
        <a:off x="46606" y="209155"/>
        <a:ext cx="10422388" cy="861507"/>
      </dsp:txXfrm>
    </dsp:sp>
    <dsp:sp modelId="{3CDD0625-8640-5349-AB7F-74C7E78E4CDC}">
      <dsp:nvSpPr>
        <dsp:cNvPr id="0" name=""/>
        <dsp:cNvSpPr/>
      </dsp:nvSpPr>
      <dsp:spPr>
        <a:xfrm>
          <a:off x="0" y="1186389"/>
          <a:ext cx="10515600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0" i="0" kern="1200"/>
            <a:t>Oxidative stress is therefore caused by an imbalance between the production and accumulation ROS in cells and the ability of the biological system to detoxify them. </a:t>
          </a:r>
          <a:endParaRPr lang="en-US" sz="2400" kern="1200"/>
        </a:p>
      </dsp:txBody>
      <dsp:txXfrm>
        <a:off x="46606" y="1232995"/>
        <a:ext cx="10422388" cy="861507"/>
      </dsp:txXfrm>
    </dsp:sp>
    <dsp:sp modelId="{9DE5E3A6-3BCC-9141-8F42-17AB62F91041}">
      <dsp:nvSpPr>
        <dsp:cNvPr id="0" name=""/>
        <dsp:cNvSpPr/>
      </dsp:nvSpPr>
      <dsp:spPr>
        <a:xfrm>
          <a:off x="0" y="2210229"/>
          <a:ext cx="10515600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0" i="0" kern="1200"/>
            <a:t>If left unchecked, it can accelerate aging and induce neurodegenerative and cardiovascular diseases, and even cancer. </a:t>
          </a:r>
          <a:endParaRPr lang="en-US" sz="2400" kern="1200"/>
        </a:p>
      </dsp:txBody>
      <dsp:txXfrm>
        <a:off x="46606" y="2256835"/>
        <a:ext cx="10422388" cy="861507"/>
      </dsp:txXfrm>
    </dsp:sp>
    <dsp:sp modelId="{93BE0643-1BF6-F74C-9ABB-D6D7D236249F}">
      <dsp:nvSpPr>
        <dsp:cNvPr id="0" name=""/>
        <dsp:cNvSpPr/>
      </dsp:nvSpPr>
      <dsp:spPr>
        <a:xfrm>
          <a:off x="0" y="3234069"/>
          <a:ext cx="10515600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0" i="0" kern="1200"/>
            <a:t>ROS may therefore contribute to tumor induction and survival, as well as to treatment resistance</a:t>
          </a:r>
          <a:endParaRPr lang="en-US" sz="2400" kern="1200"/>
        </a:p>
      </dsp:txBody>
      <dsp:txXfrm>
        <a:off x="46606" y="3280675"/>
        <a:ext cx="10422388" cy="8615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A716EF-3C06-A4DD-789C-451478FF4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AF559CF-2331-3552-FA53-3562E5A0B3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8BAFE92-C03B-5D4B-A648-400C327C0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3CA0-72C9-9F4E-8B55-B76A749C9868}" type="datetimeFigureOut">
              <a:rPr lang="pl-PL" smtClean="0"/>
              <a:t>20.03.2023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549C926-EC76-C782-72E8-AFDDE7CF5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341786F-5854-849D-065C-6F44458D3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0549-E7D7-0048-B083-D4E9191EC8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253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01CB27-B65F-A6B0-AC17-425CC68BD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7B8304E-138E-50FD-CA99-7860A4FE23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DC988B1-F374-1902-6FC8-39AC7F13F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3CA0-72C9-9F4E-8B55-B76A749C9868}" type="datetimeFigureOut">
              <a:rPr lang="pl-PL" smtClean="0"/>
              <a:t>20.03.2023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245EDC9-5A8E-5562-1FC4-3DC25E14F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03BA2A9-53FC-565B-7193-6EBFAE0B6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0549-E7D7-0048-B083-D4E9191EC8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691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2DA3224A-468B-3AA2-D3FF-C52B0A2CCB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BA8006D-5907-0F30-101F-6564477869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B5EA3A8-1CFB-96C6-88DD-595861EB4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3CA0-72C9-9F4E-8B55-B76A749C9868}" type="datetimeFigureOut">
              <a:rPr lang="pl-PL" smtClean="0"/>
              <a:t>20.03.2023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0F96C6A-CAD7-7A3A-6FEC-1CDBF653F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F62263E-049C-08DA-C3DB-9F3D4D3F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0549-E7D7-0048-B083-D4E9191EC8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529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00D492-17E3-5B82-E8BF-6B80FF419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A64DA2-E423-DC75-D14F-E3A41E4F4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AACA368-0D77-0C71-4820-927A48D89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3CA0-72C9-9F4E-8B55-B76A749C9868}" type="datetimeFigureOut">
              <a:rPr lang="pl-PL" smtClean="0"/>
              <a:t>20.03.2023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A8EA1E0-EDA6-9C15-2D82-59C04CDC0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B33EE58-C84C-67E3-36B2-D2506775B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0549-E7D7-0048-B083-D4E9191EC8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711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CDB3E2-7356-B76B-AA04-64742859C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0AC01DF-EB2F-A892-3BEF-4CE7FD814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0BB5524-B803-08C6-662F-0C86794E0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3CA0-72C9-9F4E-8B55-B76A749C9868}" type="datetimeFigureOut">
              <a:rPr lang="pl-PL" smtClean="0"/>
              <a:t>20.03.2023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E25CABD-8705-E16E-EFDD-91338B180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169F1F9-406F-5234-CCD1-13C4F5A8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0549-E7D7-0048-B083-D4E9191EC8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677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840C10-4E15-6701-CB0E-704DABB6B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1B5BF8-2EC5-AA95-BC2F-E04311F2EA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B6C6128-C56E-A3D6-CF2E-D586C5BD9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27CDC0E-BB83-9FA2-5E07-E8B257B1D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3CA0-72C9-9F4E-8B55-B76A749C9868}" type="datetimeFigureOut">
              <a:rPr lang="pl-PL" smtClean="0"/>
              <a:t>20.03.2023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BC313D5-6CB9-2CB4-5BFF-F6FB73A75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47E3181-090A-7A42-CE8A-F98E5541A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0549-E7D7-0048-B083-D4E9191EC8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0981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1EE072-5CE8-3A87-ABD1-42E42FEBC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EAAC67F-4765-B3AB-06E0-DF5273C93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1C17357-AA6E-1742-CB4E-9D26C5456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5C7126E-5F06-EABB-E8D8-86F58DE805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B1490D2-6736-DACE-69C7-76B0307DF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6FED978-91F0-B0B0-7730-DBBDE78B1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3CA0-72C9-9F4E-8B55-B76A749C9868}" type="datetimeFigureOut">
              <a:rPr lang="pl-PL" smtClean="0"/>
              <a:t>20.03.2023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CE348C2-472C-87D1-D1B9-B43743ED9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61BBE3B-A2D8-68E9-9186-00A8C9E18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0549-E7D7-0048-B083-D4E9191EC8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2534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27529A-6325-2EA5-CD6F-6C78205EB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B43A71F-8A85-8A6A-9A77-32460F741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3CA0-72C9-9F4E-8B55-B76A749C9868}" type="datetimeFigureOut">
              <a:rPr lang="pl-PL" smtClean="0"/>
              <a:t>20.03.2023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00BED23-DEEF-9F70-CE09-8BF30DDFA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4A6E994-C49C-D342-A20D-0C09CA526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0549-E7D7-0048-B083-D4E9191EC8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2927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A6395135-7F45-7A4C-70B5-2606512F8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3CA0-72C9-9F4E-8B55-B76A749C9868}" type="datetimeFigureOut">
              <a:rPr lang="pl-PL" smtClean="0"/>
              <a:t>20.03.2023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96CDC84-A69E-8275-0531-3D2446447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480AEBB-6DC9-7C2C-94A1-C70B1C6D2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0549-E7D7-0048-B083-D4E9191EC8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63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51F71E-AB31-C853-3296-18D8649D8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46E6BD-85BC-3F80-2F6F-EFF269EAD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E44AA99-D2D3-7864-94EA-64FEB09CC3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F42E8DB-D1DF-DF5D-499B-7C8767317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3CA0-72C9-9F4E-8B55-B76A749C9868}" type="datetimeFigureOut">
              <a:rPr lang="pl-PL" smtClean="0"/>
              <a:t>20.03.2023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1141164-61D6-7C3E-FB80-1890A6003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41F00D8-DF5A-2D10-E1BB-8594F4BEA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0549-E7D7-0048-B083-D4E9191EC8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5009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B08951-A366-B7F9-E93B-ABD175BAF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CD50CA9-4A40-1717-B434-61B73E380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1B30C78-8C43-8AD2-2384-E9392D898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07A5628-F946-0D2D-3A5D-060D92C24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3CA0-72C9-9F4E-8B55-B76A749C9868}" type="datetimeFigureOut">
              <a:rPr lang="pl-PL" smtClean="0"/>
              <a:t>20.03.2023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2CDC7B4-4BEB-4E09-F028-33F736449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43D12F6-510A-A468-1DD5-D57C78890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0549-E7D7-0048-B083-D4E9191EC8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824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500F90D-06A8-EFBD-65D8-A3BCA0246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81E6265-3A91-B93C-42E5-89D27B9D8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CD1C006-B5FE-D807-5BBD-5925C9543B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03CA0-72C9-9F4E-8B55-B76A749C9868}" type="datetimeFigureOut">
              <a:rPr lang="pl-PL" smtClean="0"/>
              <a:t>20.03.2023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EBF7E9E-4466-5835-EA90-5586B68F0C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50AA541-6CE8-40DC-3781-177A043F1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50549-E7D7-0048-B083-D4E9191EC8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868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535B794A-E26E-3B40-6482-635003981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pl-PL" sz="3300" b="0" i="0" u="none" strike="noStrike">
                <a:solidFill>
                  <a:schemeClr val="tx2"/>
                </a:solidFill>
                <a:effectLst/>
                <a:latin typeface="Source Sans Pro" panose="020B0503030403020204" pitchFamily="34" charset="0"/>
              </a:rPr>
              <a:t>Expression one gene related with the oxidative stress phenomenon in enodmetroid endometrial cancer</a:t>
            </a:r>
            <a:endParaRPr lang="pl-PL" sz="3300">
              <a:solidFill>
                <a:schemeClr val="tx2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04B0C2C-2B21-A227-58E5-6EF8C09787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r>
              <a:rPr lang="pl-PL" sz="1300" b="0" i="0" u="none" strike="noStrike">
                <a:solidFill>
                  <a:schemeClr val="tx2"/>
                </a:solidFill>
                <a:effectLst/>
                <a:latin typeface="Source Sans Pro" panose="020B0503030403020204" pitchFamily="34" charset="0"/>
              </a:rPr>
              <a:t>Paweł Mieszczański, Szymon Januszyk, Przemysław Kieszkowski, Michał Czerwiński, Nikola Zmarzły, Emilia Morawiec, Dariusz Boroń, Beniamin Oskar Grabarek </a:t>
            </a:r>
          </a:p>
          <a:p>
            <a:endParaRPr lang="pl-PL" sz="13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272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ED9F34-0459-C1AE-D798-7900D165A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Introduction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89D80131-FED0-79E6-090E-77B4E630060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5168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D16091D-34E5-367C-B478-0DFE433D5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Objective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925326-21DC-4145-822B-E79B90ED7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b="0" i="0" u="none" strike="noStrike" dirty="0">
                <a:effectLst/>
                <a:latin typeface="Source Sans Pro" panose="020B0503030403020204" pitchFamily="34" charset="0"/>
              </a:rPr>
              <a:t>The </a:t>
            </a:r>
            <a:r>
              <a:rPr lang="pl-PL" b="0" i="0" u="none" strike="noStrike" dirty="0" err="1">
                <a:effectLst/>
                <a:latin typeface="Source Sans Pro" panose="020B0503030403020204" pitchFamily="34" charset="0"/>
              </a:rPr>
              <a:t>aim</a:t>
            </a:r>
            <a:r>
              <a:rPr lang="pl-PL" b="0" i="0" u="none" strike="noStrike" dirty="0">
                <a:effectLst/>
                <a:latin typeface="Source Sans Pro" panose="020B0503030403020204" pitchFamily="34" charset="0"/>
              </a:rPr>
              <a:t> of the </a:t>
            </a:r>
            <a:r>
              <a:rPr lang="pl-PL" b="0" i="0" u="none" strike="noStrike" dirty="0" err="1">
                <a:effectLst/>
                <a:latin typeface="Source Sans Pro" panose="020B0503030403020204" pitchFamily="34" charset="0"/>
              </a:rPr>
              <a:t>study</a:t>
            </a:r>
            <a:r>
              <a:rPr lang="pl-PL" b="0" i="0" u="none" strike="noStrike" dirty="0">
                <a:effectLst/>
                <a:latin typeface="Source Sans Pro" panose="020B0503030403020204" pitchFamily="34" charset="0"/>
              </a:rPr>
              <a:t> was to </a:t>
            </a:r>
            <a:r>
              <a:rPr lang="pl-PL" b="0" i="0" u="none" strike="noStrike" dirty="0" err="1">
                <a:effectLst/>
                <a:latin typeface="Source Sans Pro" panose="020B0503030403020204" pitchFamily="34" charset="0"/>
              </a:rPr>
              <a:t>assess</a:t>
            </a:r>
            <a:r>
              <a:rPr lang="pl-PL" b="0" i="0" u="none" strike="noStrike" dirty="0">
                <a:effectLst/>
                <a:latin typeface="Source Sans Pro" panose="020B0503030403020204" pitchFamily="34" charset="0"/>
              </a:rPr>
              <a:t> the </a:t>
            </a:r>
            <a:r>
              <a:rPr lang="pl-PL" b="0" i="0" u="none" strike="noStrike" dirty="0" err="1">
                <a:effectLst/>
                <a:latin typeface="Source Sans Pro" panose="020B0503030403020204" pitchFamily="34" charset="0"/>
              </a:rPr>
              <a:t>activity</a:t>
            </a:r>
            <a:r>
              <a:rPr lang="pl-PL" b="0" i="0" u="none" strike="noStrike" dirty="0">
                <a:effectLst/>
                <a:latin typeface="Source Sans Pro" panose="020B0503030403020204" pitchFamily="34" charset="0"/>
              </a:rPr>
              <a:t> of </a:t>
            </a:r>
            <a:r>
              <a:rPr lang="pl-PL" b="0" i="0" u="none" strike="noStrike" dirty="0" err="1">
                <a:effectLst/>
                <a:latin typeface="Source Sans Pro" panose="020B0503030403020204" pitchFamily="34" charset="0"/>
              </a:rPr>
              <a:t>genes</a:t>
            </a:r>
            <a:r>
              <a:rPr lang="pl-PL" b="0" i="0" u="none" strike="noStrike" dirty="0">
                <a:effectLst/>
                <a:latin typeface="Source Sans Pro" panose="020B0503030403020204" pitchFamily="34" charset="0"/>
              </a:rPr>
              <a:t> </a:t>
            </a:r>
            <a:r>
              <a:rPr lang="pl-PL" b="0" i="0" u="none" strike="noStrike" dirty="0" err="1">
                <a:effectLst/>
                <a:latin typeface="Source Sans Pro" panose="020B0503030403020204" pitchFamily="34" charset="0"/>
              </a:rPr>
              <a:t>associated</a:t>
            </a:r>
            <a:r>
              <a:rPr lang="pl-PL" b="0" i="0" u="none" strike="noStrike" dirty="0">
                <a:effectLst/>
                <a:latin typeface="Source Sans Pro" panose="020B0503030403020204" pitchFamily="34" charset="0"/>
              </a:rPr>
              <a:t> with </a:t>
            </a:r>
            <a:r>
              <a:rPr lang="pl-PL" b="0" i="0" u="none" strike="noStrike" dirty="0" err="1">
                <a:effectLst/>
                <a:latin typeface="Source Sans Pro" panose="020B0503030403020204" pitchFamily="34" charset="0"/>
              </a:rPr>
              <a:t>oxidative</a:t>
            </a:r>
            <a:r>
              <a:rPr lang="pl-PL" b="0" i="0" u="none" strike="noStrike" dirty="0">
                <a:effectLst/>
                <a:latin typeface="Source Sans Pro" panose="020B0503030403020204" pitchFamily="34" charset="0"/>
              </a:rPr>
              <a:t> </a:t>
            </a:r>
            <a:r>
              <a:rPr lang="pl-PL" b="0" i="0" u="none" strike="noStrike" dirty="0" err="1">
                <a:effectLst/>
                <a:latin typeface="Source Sans Pro" panose="020B0503030403020204" pitchFamily="34" charset="0"/>
              </a:rPr>
              <a:t>stress</a:t>
            </a:r>
            <a:r>
              <a:rPr lang="pl-PL" b="0" i="0" u="none" strike="noStrike" dirty="0">
                <a:effectLst/>
                <a:latin typeface="Source Sans Pro" panose="020B0503030403020204" pitchFamily="34" charset="0"/>
              </a:rPr>
              <a:t> in </a:t>
            </a:r>
            <a:r>
              <a:rPr lang="pl-PL" b="0" i="0" u="none" strike="noStrike" dirty="0" err="1">
                <a:effectLst/>
                <a:latin typeface="Source Sans Pro" panose="020B0503030403020204" pitchFamily="34" charset="0"/>
              </a:rPr>
              <a:t>endometrial</a:t>
            </a:r>
            <a:r>
              <a:rPr lang="pl-PL" b="0" i="0" u="none" strike="noStrike" dirty="0">
                <a:effectLst/>
                <a:latin typeface="Source Sans Pro" panose="020B0503030403020204" pitchFamily="34" charset="0"/>
              </a:rPr>
              <a:t> cancer.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1616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521E52E-9C51-E87F-B0A5-1A6F2E3C4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pl-PL" sz="5600">
                <a:solidFill>
                  <a:srgbClr val="FFFFFF"/>
                </a:solidFill>
              </a:rPr>
              <a:t>Patients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2B5040-1220-4275-C191-9CEF5D731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b="0" i="0" u="none" strike="noStrike">
                <a:solidFill>
                  <a:schemeClr val="tx1">
                    <a:alpha val="80000"/>
                  </a:schemeClr>
                </a:solidFill>
                <a:effectLst/>
                <a:latin typeface="Arial" panose="020B0604020202020204" pitchFamily="34" charset="0"/>
              </a:rPr>
              <a:t>All patients enrolled in the study were qualified for hysterectomy. The control group consisted of 45 patients without cancer who underwent surgery for uterine prolapse. A total of 45 patients diagnosed with endometrioid endometrial cancer (EEC) constituted the study group. The collected cancer tissue samples were divided into three subgroups (grades) based on histopathological evaluation: G1, 15 samples; G2, 15 samples; G3, 15 samples. The exclusion criteria included the diagnosis of cancer different than EEC, the coexistence of another cancer, endometriosis, the use of hormone therapy 24 months prior to surgery.</a:t>
            </a:r>
            <a:endParaRPr lang="pl-PL" sz="200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794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6DE92B4-2DE1-3B99-02F1-9D9C48833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Results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61D8870B-1CC7-BC66-1AF0-D1BEC3546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936" y="2807208"/>
            <a:ext cx="3429000" cy="34107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pl-PL" sz="2200" b="1" i="0" u="none" strike="noStrike" cap="none" normalizeH="0" baseline="0">
                <a:ln>
                  <a:noFill/>
                </a:ln>
                <a:effectLst/>
              </a:rPr>
              <a:t>Table 1.</a:t>
            </a:r>
            <a:r>
              <a:rPr kumimoji="0" lang="en-US" altLang="pl-PL" sz="2200" b="0" i="0" u="none" strike="noStrike" cap="none" normalizeH="0" baseline="0">
                <a:ln>
                  <a:noFill/>
                </a:ln>
                <a:effectLst/>
              </a:rPr>
              <a:t> List of genes involved in response to oxidative stress.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EC710854-3E93-559B-6FAB-9823C8B763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175860"/>
              </p:ext>
            </p:extLst>
          </p:nvPr>
        </p:nvGraphicFramePr>
        <p:xfrm>
          <a:off x="4654296" y="943910"/>
          <a:ext cx="6903722" cy="4970184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</a:tblPr>
              <a:tblGrid>
                <a:gridCol w="906087">
                  <a:extLst>
                    <a:ext uri="{9D8B030D-6E8A-4147-A177-3AD203B41FA5}">
                      <a16:colId xmlns:a16="http://schemas.microsoft.com/office/drawing/2014/main" val="471630079"/>
                    </a:ext>
                  </a:extLst>
                </a:gridCol>
                <a:gridCol w="874196">
                  <a:extLst>
                    <a:ext uri="{9D8B030D-6E8A-4147-A177-3AD203B41FA5}">
                      <a16:colId xmlns:a16="http://schemas.microsoft.com/office/drawing/2014/main" val="1015650036"/>
                    </a:ext>
                  </a:extLst>
                </a:gridCol>
                <a:gridCol w="834167">
                  <a:extLst>
                    <a:ext uri="{9D8B030D-6E8A-4147-A177-3AD203B41FA5}">
                      <a16:colId xmlns:a16="http://schemas.microsoft.com/office/drawing/2014/main" val="2068155286"/>
                    </a:ext>
                  </a:extLst>
                </a:gridCol>
                <a:gridCol w="3455105">
                  <a:extLst>
                    <a:ext uri="{9D8B030D-6E8A-4147-A177-3AD203B41FA5}">
                      <a16:colId xmlns:a16="http://schemas.microsoft.com/office/drawing/2014/main" val="2694121670"/>
                    </a:ext>
                  </a:extLst>
                </a:gridCol>
                <a:gridCol w="834167">
                  <a:extLst>
                    <a:ext uri="{9D8B030D-6E8A-4147-A177-3AD203B41FA5}">
                      <a16:colId xmlns:a16="http://schemas.microsoft.com/office/drawing/2014/main" val="1998706398"/>
                    </a:ext>
                  </a:extLst>
                </a:gridCol>
              </a:tblGrid>
              <a:tr h="526783">
                <a:tc>
                  <a:txBody>
                    <a:bodyPr/>
                    <a:lstStyle/>
                    <a:p>
                      <a:pPr algn="ctr"/>
                      <a:r>
                        <a:rPr lang="pl-PL" sz="1200" b="1" cap="none" spc="0">
                          <a:solidFill>
                            <a:schemeClr val="tx1"/>
                          </a:solidFill>
                          <a:effectLst/>
                        </a:rPr>
                        <a:t>Biological Process</a:t>
                      </a:r>
                    </a:p>
                  </a:txBody>
                  <a:tcPr marL="49607" marR="28312" marT="14174" marB="106301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cap="none" spc="0">
                          <a:solidFill>
                            <a:schemeClr val="tx1"/>
                          </a:solidFill>
                          <a:effectLst/>
                        </a:rPr>
                        <a:t>Number of Genes</a:t>
                      </a:r>
                    </a:p>
                  </a:txBody>
                  <a:tcPr marL="49607" marR="28312" marT="14174" marB="106301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cap="none" spc="0">
                          <a:solidFill>
                            <a:schemeClr val="tx1"/>
                          </a:solidFill>
                          <a:effectLst/>
                        </a:rPr>
                        <a:t>Fold Change</a:t>
                      </a:r>
                    </a:p>
                  </a:txBody>
                  <a:tcPr marL="49607" marR="28312" marT="14174" marB="106301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cap="none" spc="0">
                          <a:solidFill>
                            <a:schemeClr val="tx1"/>
                          </a:solidFill>
                          <a:effectLst/>
                        </a:rPr>
                        <a:t>Gene Symbol</a:t>
                      </a:r>
                    </a:p>
                  </a:txBody>
                  <a:tcPr marL="49607" marR="28312" marT="14174" marB="106301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i="1" cap="none" spc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pl-PL" sz="1200" b="1" cap="none" spc="0">
                          <a:solidFill>
                            <a:schemeClr val="tx1"/>
                          </a:solidFill>
                          <a:effectLst/>
                        </a:rPr>
                        <a:t>-Value</a:t>
                      </a:r>
                    </a:p>
                  </a:txBody>
                  <a:tcPr marL="49607" marR="28312" marT="14174" marB="106301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61110"/>
                  </a:ext>
                </a:extLst>
              </a:tr>
              <a:tr h="715763">
                <a:tc>
                  <a:txBody>
                    <a:bodyPr/>
                    <a:lstStyle/>
                    <a:p>
                      <a:pPr algn="ctr"/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cellular response to reactive oxygen species</a:t>
                      </a:r>
                    </a:p>
                  </a:txBody>
                  <a:tcPr marL="49607" marR="28312" marT="14174" marB="106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</a:txBody>
                  <a:tcPr marL="49607" marR="28312" marT="14174" marB="1063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58.66</a:t>
                      </a:r>
                    </a:p>
                  </a:txBody>
                  <a:tcPr marL="49607" marR="28312" marT="14174" marB="1063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PRDX2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PKD2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AQP1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SOD3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KLF2</a:t>
                      </a:r>
                      <a:endParaRPr lang="pl-PL" sz="900" b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9607" marR="28312" marT="14174" marB="1063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0.0002</a:t>
                      </a:r>
                    </a:p>
                  </a:txBody>
                  <a:tcPr marL="49607" marR="28312" marT="14174" marB="1063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635582"/>
                  </a:ext>
                </a:extLst>
              </a:tr>
              <a:tr h="574028">
                <a:tc>
                  <a:txBody>
                    <a:bodyPr/>
                    <a:lstStyle/>
                    <a:p>
                      <a:pPr algn="ctr"/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response to reactive oxygen species</a:t>
                      </a:r>
                    </a:p>
                  </a:txBody>
                  <a:tcPr marL="49607" marR="28312" marT="14174" marB="106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</a:p>
                  </a:txBody>
                  <a:tcPr marL="49607" marR="28312" marT="14174" marB="1063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49.31</a:t>
                      </a:r>
                    </a:p>
                  </a:txBody>
                  <a:tcPr marL="49607" marR="28312" marT="14174" marB="1063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PRDX2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PKD2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AQP1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SOD3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KLF2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TXNIP</a:t>
                      </a:r>
                      <a:endParaRPr lang="pl-PL" sz="900" b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9607" marR="28312" marT="14174" marB="1063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&lt;0.0001</a:t>
                      </a:r>
                    </a:p>
                  </a:txBody>
                  <a:tcPr marL="49607" marR="28312" marT="14174" marB="1063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776485"/>
                  </a:ext>
                </a:extLst>
              </a:tr>
              <a:tr h="715763">
                <a:tc>
                  <a:txBody>
                    <a:bodyPr/>
                    <a:lstStyle/>
                    <a:p>
                      <a:pPr algn="ctr"/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response to oxygen-containing compound</a:t>
                      </a:r>
                    </a:p>
                  </a:txBody>
                  <a:tcPr marL="49607" marR="28312" marT="14174" marB="106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</a:p>
                  </a:txBody>
                  <a:tcPr marL="49607" marR="28312" marT="14174" marB="1063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11.50</a:t>
                      </a:r>
                    </a:p>
                  </a:txBody>
                  <a:tcPr marL="49607" marR="28312" marT="14174" marB="1063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PRDX2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PKD2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AQP1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SOD3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KLF2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TXNIP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KCNMA1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ATP2B4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CYBA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SNCA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THBS1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FOXO1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PRNP</a:t>
                      </a:r>
                      <a:endParaRPr lang="pl-PL" sz="900" b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9607" marR="28312" marT="14174" marB="1063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&lt;0.0001</a:t>
                      </a:r>
                    </a:p>
                  </a:txBody>
                  <a:tcPr marL="49607" marR="28312" marT="14174" marB="1063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793264"/>
                  </a:ext>
                </a:extLst>
              </a:tr>
              <a:tr h="432293">
                <a:tc>
                  <a:txBody>
                    <a:bodyPr/>
                    <a:lstStyle/>
                    <a:p>
                      <a:pPr algn="ctr"/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response to oxidative stress</a:t>
                      </a:r>
                    </a:p>
                  </a:txBody>
                  <a:tcPr marL="49607" marR="28312" marT="14174" marB="106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</a:p>
                  </a:txBody>
                  <a:tcPr marL="49607" marR="28312" marT="14174" marB="1063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37.40</a:t>
                      </a:r>
                    </a:p>
                  </a:txBody>
                  <a:tcPr marL="49607" marR="28312" marT="14174" marB="1063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PRDX2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PKD2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AQP1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SOD3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KLF2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TXNIP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SNCA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FOXO1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PRNP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MELK</a:t>
                      </a:r>
                      <a:endParaRPr lang="pl-PL" sz="900" b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9607" marR="28312" marT="14174" marB="1063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&lt;0.0001</a:t>
                      </a:r>
                    </a:p>
                  </a:txBody>
                  <a:tcPr marL="49607" marR="28312" marT="14174" marB="1063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370730"/>
                  </a:ext>
                </a:extLst>
              </a:tr>
              <a:tr h="574028">
                <a:tc>
                  <a:txBody>
                    <a:bodyPr/>
                    <a:lstStyle/>
                    <a:p>
                      <a:pPr algn="ctr"/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cellular response to oxidative stress</a:t>
                      </a:r>
                    </a:p>
                  </a:txBody>
                  <a:tcPr marL="49607" marR="28312" marT="14174" marB="106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</a:p>
                  </a:txBody>
                  <a:tcPr marL="49607" marR="28312" marT="14174" marB="1063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49.46</a:t>
                      </a:r>
                    </a:p>
                  </a:txBody>
                  <a:tcPr marL="49607" marR="28312" marT="14174" marB="1063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PRDX2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PKD2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AQP1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SOD3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KLF2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SNCA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FOXO1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MELK</a:t>
                      </a:r>
                      <a:endParaRPr lang="pl-PL" sz="900" b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9607" marR="28312" marT="14174" marB="1063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&lt;0.0001</a:t>
                      </a:r>
                    </a:p>
                  </a:txBody>
                  <a:tcPr marL="49607" marR="28312" marT="14174" marB="1063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374984"/>
                  </a:ext>
                </a:extLst>
              </a:tr>
              <a:tr h="574028">
                <a:tc>
                  <a:txBody>
                    <a:bodyPr/>
                    <a:lstStyle/>
                    <a:p>
                      <a:pPr algn="ctr"/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cellular response to chemical stress</a:t>
                      </a:r>
                    </a:p>
                  </a:txBody>
                  <a:tcPr marL="49607" marR="28312" marT="14174" marB="106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</a:p>
                  </a:txBody>
                  <a:tcPr marL="49607" marR="28312" marT="14174" marB="1063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40.22</a:t>
                      </a:r>
                    </a:p>
                  </a:txBody>
                  <a:tcPr marL="49607" marR="28312" marT="14174" marB="1063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PRDX2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PKD2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AQP1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SOD3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KLF2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SNCA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FOXO1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MELK</a:t>
                      </a:r>
                      <a:endParaRPr lang="pl-PL" sz="900" b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9607" marR="28312" marT="14174" marB="1063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&lt;0.0001</a:t>
                      </a:r>
                    </a:p>
                  </a:txBody>
                  <a:tcPr marL="49607" marR="28312" marT="14174" marB="1063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670128"/>
                  </a:ext>
                </a:extLst>
              </a:tr>
              <a:tr h="857498">
                <a:tc>
                  <a:txBody>
                    <a:bodyPr/>
                    <a:lstStyle/>
                    <a:p>
                      <a:pPr algn="ctr"/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cellular response to oxygen-containing compound</a:t>
                      </a:r>
                    </a:p>
                  </a:txBody>
                  <a:tcPr marL="49607" marR="28312" marT="14174" marB="106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</a:p>
                  </a:txBody>
                  <a:tcPr marL="49607" marR="28312" marT="14174" marB="1063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12.96</a:t>
                      </a:r>
                    </a:p>
                  </a:txBody>
                  <a:tcPr marL="49607" marR="28312" marT="14174" marB="1063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PRDX2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PKD2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AQP1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SOD3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KLF2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ATP2B4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CYBA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SNCA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FOXO1</a:t>
                      </a:r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pl-PL" sz="900" b="0" i="1" cap="none" spc="0">
                          <a:solidFill>
                            <a:schemeClr val="tx1"/>
                          </a:solidFill>
                          <a:effectLst/>
                        </a:rPr>
                        <a:t>PRNP</a:t>
                      </a:r>
                      <a:endParaRPr lang="pl-PL" sz="900" b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9607" marR="28312" marT="14174" marB="1063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 cap="none" spc="0">
                          <a:solidFill>
                            <a:schemeClr val="tx1"/>
                          </a:solidFill>
                          <a:effectLst/>
                        </a:rPr>
                        <a:t>&lt;0.0001</a:t>
                      </a:r>
                    </a:p>
                  </a:txBody>
                  <a:tcPr marL="49607" marR="28312" marT="14174" marB="1063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346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088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ED771DF-AC9B-65AB-E9A6-759E9D013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Results</a:t>
            </a:r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181CF4AE-2E90-9182-8C86-AF71C5222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936" y="2660904"/>
            <a:ext cx="4818888" cy="354787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-22860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pl-PL" sz="2200" b="1" i="0" u="none" strike="noStrike" cap="none" normalizeH="0" baseline="0">
                <a:ln>
                  <a:noFill/>
                </a:ln>
                <a:effectLst/>
                <a:latin typeface="+mn-lt"/>
              </a:rPr>
              <a:t>Table 2.</a:t>
            </a:r>
            <a:r>
              <a:rPr kumimoji="0" lang="en-US" altLang="pl-PL" sz="2200" b="0" i="0" u="none" strike="noStrike" cap="none" normalizeH="0" baseline="0">
                <a:ln>
                  <a:noFill/>
                </a:ln>
                <a:effectLst/>
                <a:latin typeface="+mn-lt"/>
              </a:rPr>
              <a:t> List of mRNAs representing genes significantly differentiating endometrial cancer from control regardless of its grade, involved in response to oxidative stress (</a:t>
            </a:r>
            <a:r>
              <a:rPr kumimoji="0" lang="en-US" altLang="pl-PL" sz="2200" b="0" i="1" u="none" strike="noStrike" cap="none" normalizeH="0" baseline="0">
                <a:ln>
                  <a:noFill/>
                </a:ln>
                <a:effectLst/>
                <a:latin typeface="+mn-lt"/>
              </a:rPr>
              <a:t>p</a:t>
            </a:r>
            <a:r>
              <a:rPr kumimoji="0" lang="en-US" altLang="pl-PL" sz="2200" b="0" i="0" u="none" strike="noStrike" cap="none" normalizeH="0" baseline="0">
                <a:ln>
                  <a:noFill/>
                </a:ln>
                <a:effectLst/>
                <a:latin typeface="+mn-lt"/>
              </a:rPr>
              <a:t> &lt; 0.05).</a:t>
            </a:r>
          </a:p>
          <a:p>
            <a:pPr marL="0" marR="0" lvl="0" indent="-22860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pl-PL" sz="2200" b="0" i="0" u="none" strike="noStrike" cap="none" normalizeH="0" baseline="0">
                <a:ln>
                  <a:noFill/>
                </a:ln>
                <a:effectLst/>
                <a:latin typeface="+mn-lt"/>
              </a:rPr>
              <a:t>ID—number of the probe; C—control; G—grade of endometrial cancer.</a:t>
            </a:r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B2B989FE-DA62-C4DF-12E8-DA62690C3D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788716"/>
              </p:ext>
            </p:extLst>
          </p:nvPr>
        </p:nvGraphicFramePr>
        <p:xfrm>
          <a:off x="6204019" y="640080"/>
          <a:ext cx="5249029" cy="5577852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238189">
                  <a:extLst>
                    <a:ext uri="{9D8B030D-6E8A-4147-A177-3AD203B41FA5}">
                      <a16:colId xmlns:a16="http://schemas.microsoft.com/office/drawing/2014/main" val="428265774"/>
                    </a:ext>
                  </a:extLst>
                </a:gridCol>
                <a:gridCol w="1002710">
                  <a:extLst>
                    <a:ext uri="{9D8B030D-6E8A-4147-A177-3AD203B41FA5}">
                      <a16:colId xmlns:a16="http://schemas.microsoft.com/office/drawing/2014/main" val="2892921194"/>
                    </a:ext>
                  </a:extLst>
                </a:gridCol>
                <a:gridCol w="1002710">
                  <a:extLst>
                    <a:ext uri="{9D8B030D-6E8A-4147-A177-3AD203B41FA5}">
                      <a16:colId xmlns:a16="http://schemas.microsoft.com/office/drawing/2014/main" val="2647738514"/>
                    </a:ext>
                  </a:extLst>
                </a:gridCol>
                <a:gridCol w="1002710">
                  <a:extLst>
                    <a:ext uri="{9D8B030D-6E8A-4147-A177-3AD203B41FA5}">
                      <a16:colId xmlns:a16="http://schemas.microsoft.com/office/drawing/2014/main" val="1036604398"/>
                    </a:ext>
                  </a:extLst>
                </a:gridCol>
                <a:gridCol w="1002710">
                  <a:extLst>
                    <a:ext uri="{9D8B030D-6E8A-4147-A177-3AD203B41FA5}">
                      <a16:colId xmlns:a16="http://schemas.microsoft.com/office/drawing/2014/main" val="689950064"/>
                    </a:ext>
                  </a:extLst>
                </a:gridCol>
              </a:tblGrid>
              <a:tr h="265612">
                <a:tc rowSpan="2">
                  <a:txBody>
                    <a:bodyPr/>
                    <a:lstStyle/>
                    <a:p>
                      <a:pPr algn="ctr"/>
                      <a:r>
                        <a:rPr lang="pl-PL" sz="9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ID</a:t>
                      </a:r>
                    </a:p>
                  </a:txBody>
                  <a:tcPr marL="108413" marR="21892" marT="54206" marB="5420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9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mRNA</a:t>
                      </a:r>
                    </a:p>
                  </a:txBody>
                  <a:tcPr marL="108413" marR="21892" marT="54206" marB="5420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9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Fold Change</a:t>
                      </a:r>
                    </a:p>
                  </a:txBody>
                  <a:tcPr marL="108413" marR="21892" marT="54206" marB="5420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425573"/>
                  </a:ext>
                </a:extLst>
              </a:tr>
              <a:tr h="26561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G1 vs. C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G2 vs. C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G3 vs. C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572066"/>
                  </a:ext>
                </a:extLst>
              </a:tr>
              <a:tr h="265612"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207542_s_at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AQP1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3.77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5.05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3.54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5208359"/>
                  </a:ext>
                </a:extLst>
              </a:tr>
              <a:tr h="265612"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209047_at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AQP1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2.9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4.39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2.01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290986"/>
                  </a:ext>
                </a:extLst>
              </a:tr>
              <a:tr h="265612"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212135_s_at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ATP2B4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−2.77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−3.55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−4.59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075510"/>
                  </a:ext>
                </a:extLst>
              </a:tr>
              <a:tr h="265612"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212136_at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ATP2B4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−3.43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−3.66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−3.48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951295"/>
                  </a:ext>
                </a:extLst>
              </a:tr>
              <a:tr h="265612"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203028_s_at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CYBA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2.23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3.26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2.98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8629286"/>
                  </a:ext>
                </a:extLst>
              </a:tr>
              <a:tr h="265612"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202723_s_at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FOXO1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−5.1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−8.03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−7.99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303860"/>
                  </a:ext>
                </a:extLst>
              </a:tr>
              <a:tr h="265612"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202724_s_at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FOXO1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−3.27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−5.4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−3.89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9339538"/>
                  </a:ext>
                </a:extLst>
              </a:tr>
              <a:tr h="265612"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221583_s_at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KCNMA1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−6.41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−6.43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−5.65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761972"/>
                  </a:ext>
                </a:extLst>
              </a:tr>
              <a:tr h="265612"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221584_s_at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KCNMA1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−17.35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−18.23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−11.35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7754613"/>
                  </a:ext>
                </a:extLst>
              </a:tr>
              <a:tr h="265612"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219371_s_at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KLF2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−2.66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−5.13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−3.25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11872"/>
                  </a:ext>
                </a:extLst>
              </a:tr>
              <a:tr h="265612"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204825_at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MELK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3.17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3.84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3.07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9982012"/>
                  </a:ext>
                </a:extLst>
              </a:tr>
              <a:tr h="265612"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203688_at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PKD2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2.26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3.61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3.75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925586"/>
                  </a:ext>
                </a:extLst>
              </a:tr>
              <a:tr h="265612"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39729_at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PRDX2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2.61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3.18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2.45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0063763"/>
                  </a:ext>
                </a:extLst>
              </a:tr>
              <a:tr h="265612"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201300_s_at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PRNP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−2.89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−8.14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−4.09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469011"/>
                  </a:ext>
                </a:extLst>
              </a:tr>
              <a:tr h="265612"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215707_s_at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PRNP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−2.2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−3.75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−4.25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9127182"/>
                  </a:ext>
                </a:extLst>
              </a:tr>
              <a:tr h="265612"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204466_s_at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SNCA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−2.42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−4.62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−4.29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028285"/>
                  </a:ext>
                </a:extLst>
              </a:tr>
              <a:tr h="265612"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205236_x_at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SOD3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−2.47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−2.15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−2.49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056014"/>
                  </a:ext>
                </a:extLst>
              </a:tr>
              <a:tr h="265612"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201108_s_at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THBS1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−2.4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−3.57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−5.01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637578"/>
                  </a:ext>
                </a:extLst>
              </a:tr>
              <a:tr h="265612"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201009_s_at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TXNIP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−2.16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−3.58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−4.27</a:t>
                      </a:r>
                    </a:p>
                  </a:txBody>
                  <a:tcPr marL="108413" marR="21892" marT="54206" marB="54206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6591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42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9D0986B-E968-2B8B-387C-E936EE650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pl-PL" dirty="0" err="1">
                <a:solidFill>
                  <a:srgbClr val="FFFFFF"/>
                </a:solidFill>
              </a:rPr>
              <a:t>Conclusion</a:t>
            </a:r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20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97043B-C9DB-4032-AA70-8E43E0B61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pl-PL" b="0" i="0" u="none" strike="noStrike" dirty="0">
                <a:effectLst/>
                <a:latin typeface="Source Sans Pro" panose="020B0503030403020204" pitchFamily="34" charset="0"/>
              </a:rPr>
              <a:t>The </a:t>
            </a:r>
            <a:r>
              <a:rPr lang="pl-PL" b="0" i="0" u="none" strike="noStrike" dirty="0" err="1">
                <a:effectLst/>
                <a:latin typeface="Source Sans Pro" panose="020B0503030403020204" pitchFamily="34" charset="0"/>
              </a:rPr>
              <a:t>experiment</a:t>
            </a:r>
            <a:r>
              <a:rPr lang="pl-PL" b="0" i="0" u="none" strike="noStrike" dirty="0">
                <a:effectLst/>
                <a:latin typeface="Source Sans Pro" panose="020B0503030403020204" pitchFamily="34" charset="0"/>
              </a:rPr>
              <a:t> </a:t>
            </a:r>
            <a:r>
              <a:rPr lang="pl-PL" b="0" i="0" u="none" strike="noStrike" dirty="0" err="1">
                <a:effectLst/>
                <a:latin typeface="Source Sans Pro" panose="020B0503030403020204" pitchFamily="34" charset="0"/>
              </a:rPr>
              <a:t>showed</a:t>
            </a:r>
            <a:r>
              <a:rPr lang="pl-PL" b="0" i="0" u="none" strike="noStrike" dirty="0">
                <a:effectLst/>
                <a:latin typeface="Source Sans Pro" panose="020B0503030403020204" pitchFamily="34" charset="0"/>
              </a:rPr>
              <a:t> </a:t>
            </a:r>
            <a:r>
              <a:rPr lang="pl-PL" b="0" i="0" u="none" strike="noStrike" dirty="0" err="1">
                <a:effectLst/>
                <a:latin typeface="Source Sans Pro" panose="020B0503030403020204" pitchFamily="34" charset="0"/>
              </a:rPr>
              <a:t>that</a:t>
            </a:r>
            <a:r>
              <a:rPr lang="pl-PL" b="0" i="0" u="none" strike="noStrike" dirty="0">
                <a:effectLst/>
                <a:latin typeface="Source Sans Pro" panose="020B0503030403020204" pitchFamily="34" charset="0"/>
              </a:rPr>
              <a:t> </a:t>
            </a:r>
            <a:r>
              <a:rPr lang="pl-PL" b="0" i="1" u="none" strike="noStrike" dirty="0">
                <a:effectLst/>
                <a:latin typeface="Source Sans Pro" panose="020B0503030403020204" pitchFamily="34" charset="0"/>
              </a:rPr>
              <a:t>AQP1, CYBA, MELK, PKD2, PRDX2</a:t>
            </a:r>
            <a:r>
              <a:rPr lang="pl-PL" b="0" i="0" u="none" strike="noStrike" dirty="0">
                <a:effectLst/>
                <a:latin typeface="Source Sans Pro" panose="020B0503030403020204" pitchFamily="34" charset="0"/>
              </a:rPr>
              <a:t> </a:t>
            </a:r>
            <a:r>
              <a:rPr lang="pl-PL" b="0" i="0" u="none" strike="noStrike" dirty="0" err="1">
                <a:effectLst/>
                <a:latin typeface="Source Sans Pro" panose="020B0503030403020204" pitchFamily="34" charset="0"/>
              </a:rPr>
              <a:t>were</a:t>
            </a:r>
            <a:r>
              <a:rPr lang="pl-PL" b="0" i="0" u="none" strike="noStrike" dirty="0">
                <a:effectLst/>
                <a:latin typeface="Source Sans Pro" panose="020B0503030403020204" pitchFamily="34" charset="0"/>
              </a:rPr>
              <a:t> </a:t>
            </a:r>
            <a:r>
              <a:rPr lang="pl-PL" b="0" i="0" u="none" strike="noStrike" dirty="0" err="1">
                <a:effectLst/>
                <a:latin typeface="Source Sans Pro" panose="020B0503030403020204" pitchFamily="34" charset="0"/>
              </a:rPr>
              <a:t>significantly</a:t>
            </a:r>
            <a:r>
              <a:rPr lang="pl-PL" b="0" i="0" u="none" strike="noStrike" dirty="0">
                <a:effectLst/>
                <a:latin typeface="Source Sans Pro" panose="020B0503030403020204" pitchFamily="34" charset="0"/>
              </a:rPr>
              <a:t> </a:t>
            </a:r>
            <a:r>
              <a:rPr lang="pl-PL" b="0" i="0" u="none" strike="noStrike" dirty="0" err="1">
                <a:effectLst/>
                <a:latin typeface="Source Sans Pro" panose="020B0503030403020204" pitchFamily="34" charset="0"/>
              </a:rPr>
              <a:t>overexpressed</a:t>
            </a:r>
            <a:r>
              <a:rPr lang="pl-PL" b="0" i="0" u="none" strike="noStrike" dirty="0">
                <a:effectLst/>
                <a:latin typeface="Source Sans Pro" panose="020B0503030403020204" pitchFamily="34" charset="0"/>
              </a:rPr>
              <a:t> in </a:t>
            </a:r>
            <a:r>
              <a:rPr lang="pl-PL" b="0" i="0" u="none" strike="noStrike" dirty="0" err="1">
                <a:effectLst/>
                <a:latin typeface="Source Sans Pro" panose="020B0503030403020204" pitchFamily="34" charset="0"/>
              </a:rPr>
              <a:t>endometrial</a:t>
            </a:r>
            <a:r>
              <a:rPr lang="pl-PL" b="0" i="0" u="none" strike="noStrike" dirty="0">
                <a:effectLst/>
                <a:latin typeface="Source Sans Pro" panose="020B0503030403020204" pitchFamily="34" charset="0"/>
              </a:rPr>
              <a:t> cancer, </a:t>
            </a:r>
            <a:r>
              <a:rPr lang="pl-PL" b="0" i="0" u="none" strike="noStrike" dirty="0" err="1">
                <a:effectLst/>
                <a:latin typeface="Source Sans Pro" panose="020B0503030403020204" pitchFamily="34" charset="0"/>
              </a:rPr>
              <a:t>while</a:t>
            </a:r>
            <a:r>
              <a:rPr lang="pl-PL" b="0" i="0" u="none" strike="noStrike" dirty="0">
                <a:effectLst/>
                <a:latin typeface="Source Sans Pro" panose="020B0503030403020204" pitchFamily="34" charset="0"/>
              </a:rPr>
              <a:t> </a:t>
            </a:r>
            <a:r>
              <a:rPr lang="pl-PL" b="0" i="1" u="none" strike="noStrike" dirty="0">
                <a:effectLst/>
                <a:latin typeface="Source Sans Pro" panose="020B0503030403020204" pitchFamily="34" charset="0"/>
              </a:rPr>
              <a:t>ATP2B4, FOXO1, KCNMA1, KLF2, PRNP, SNCA, SOD3, THBS1</a:t>
            </a:r>
            <a:r>
              <a:rPr lang="pl-PL" b="0" i="0" u="none" strike="noStrike" dirty="0">
                <a:effectLst/>
                <a:latin typeface="Source Sans Pro" panose="020B0503030403020204" pitchFamily="34" charset="0"/>
              </a:rPr>
              <a:t>, and </a:t>
            </a:r>
            <a:r>
              <a:rPr lang="pl-PL" b="0" i="1" u="none" strike="noStrike" dirty="0">
                <a:effectLst/>
                <a:latin typeface="Source Sans Pro" panose="020B0503030403020204" pitchFamily="34" charset="0"/>
              </a:rPr>
              <a:t>TXNIP</a:t>
            </a:r>
            <a:r>
              <a:rPr lang="pl-PL" b="0" i="0" u="none" strike="noStrike" dirty="0">
                <a:effectLst/>
                <a:latin typeface="Source Sans Pro" panose="020B0503030403020204" pitchFamily="34" charset="0"/>
              </a:rPr>
              <a:t> </a:t>
            </a:r>
            <a:r>
              <a:rPr lang="pl-PL" b="0" i="0" u="none" strike="noStrike" dirty="0" err="1">
                <a:effectLst/>
                <a:latin typeface="Source Sans Pro" panose="020B0503030403020204" pitchFamily="34" charset="0"/>
              </a:rPr>
              <a:t>were</a:t>
            </a:r>
            <a:r>
              <a:rPr lang="pl-PL" b="0" i="0" u="none" strike="noStrike" dirty="0">
                <a:effectLst/>
                <a:latin typeface="Source Sans Pro" panose="020B0503030403020204" pitchFamily="34" charset="0"/>
              </a:rPr>
              <a:t> </a:t>
            </a:r>
            <a:r>
              <a:rPr lang="pl-PL" b="0" i="0" u="none" strike="noStrike" dirty="0" err="1">
                <a:effectLst/>
                <a:latin typeface="Source Sans Pro" panose="020B0503030403020204" pitchFamily="34" charset="0"/>
              </a:rPr>
              <a:t>downregulated</a:t>
            </a:r>
            <a:r>
              <a:rPr lang="pl-PL" b="0" i="0" u="none" strike="noStrike" dirty="0">
                <a:effectLst/>
                <a:latin typeface="Source Sans Pro" panose="020B0503030403020204" pitchFamily="34" charset="0"/>
              </a:rPr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424178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756</Words>
  <Application>Microsoft Macintosh PowerPoint</Application>
  <PresentationFormat>Panoramiczny</PresentationFormat>
  <Paragraphs>159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Source Sans Pro</vt:lpstr>
      <vt:lpstr>Motyw pakietu Office</vt:lpstr>
      <vt:lpstr>Expression one gene related with the oxidative stress phenomenon in enodmetroid endometrial cancer</vt:lpstr>
      <vt:lpstr>Introduction</vt:lpstr>
      <vt:lpstr>Objective</vt:lpstr>
      <vt:lpstr>Patients</vt:lpstr>
      <vt:lpstr>Results</vt:lpstr>
      <vt:lpstr>Results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Expression one gene related with the oxidative stress phenomenon in enodmetroid endometrial cancer</dc:title>
  <dc:creator>Beniamin Grabarek</dc:creator>
  <cp:lastModifiedBy>Beniamin Grabarek</cp:lastModifiedBy>
  <cp:revision>1</cp:revision>
  <dcterms:created xsi:type="dcterms:W3CDTF">2023-03-20T20:03:07Z</dcterms:created>
  <dcterms:modified xsi:type="dcterms:W3CDTF">2023-03-20T20:17:43Z</dcterms:modified>
</cp:coreProperties>
</file>