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Styl pośredni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A716EF-3C06-A4DD-789C-451478FF4BC7}"/>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AF559CF-2331-3552-FA53-3562E5A0B3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88BAFE92-C03B-5D4B-A648-400C327C0E48}"/>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5" name="Symbol zastępczy stopki 4">
            <a:extLst>
              <a:ext uri="{FF2B5EF4-FFF2-40B4-BE49-F238E27FC236}">
                <a16:creationId xmlns:a16="http://schemas.microsoft.com/office/drawing/2014/main" id="{F549C926-EC76-C782-72E8-AFDDE7CF567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341786F-5854-849D-065C-6F44458D349D}"/>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160253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01CB27-B65F-A6B0-AC17-425CC68BDCB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D7B8304E-138E-50FD-CA99-7860A4FE230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DC988B1-F374-1902-6FC8-39AC7F13F4B0}"/>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5" name="Symbol zastępczy stopki 4">
            <a:extLst>
              <a:ext uri="{FF2B5EF4-FFF2-40B4-BE49-F238E27FC236}">
                <a16:creationId xmlns:a16="http://schemas.microsoft.com/office/drawing/2014/main" id="{D245EDC9-5A8E-5562-1FC4-3DC25E14FFE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03BA2A9-53FC-565B-7193-6EBFAE0B6012}"/>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187691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DA3224A-468B-3AA2-D3FF-C52B0A2CCB3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FBA8006D-5907-0F30-101F-6564477869F2}"/>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B5EA3A8-1CFB-96C6-88DD-595861EB4B64}"/>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5" name="Symbol zastępczy stopki 4">
            <a:extLst>
              <a:ext uri="{FF2B5EF4-FFF2-40B4-BE49-F238E27FC236}">
                <a16:creationId xmlns:a16="http://schemas.microsoft.com/office/drawing/2014/main" id="{E0F96C6A-CAD7-7A3A-6FEC-1CDBF653FA6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F62263E-049C-08DA-C3DB-9F3D4D3FE70D}"/>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114529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00D492-17E3-5B82-E8BF-6B80FF419B8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AA64DA2-E423-DC75-D14F-E3A41E4F456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AACA368-0D77-0C71-4820-927A48D8930E}"/>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5" name="Symbol zastępczy stopki 4">
            <a:extLst>
              <a:ext uri="{FF2B5EF4-FFF2-40B4-BE49-F238E27FC236}">
                <a16:creationId xmlns:a16="http://schemas.microsoft.com/office/drawing/2014/main" id="{8A8EA1E0-EDA6-9C15-2D82-59C04CDC051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B33EE58-C84C-67E3-36B2-D2506775B0C8}"/>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155711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CDB3E2-7356-B76B-AA04-64742859C7D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0AC01DF-EB2F-A892-3BEF-4CE7FD8147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0BB5524-B803-08C6-662F-0C86794E0868}"/>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5" name="Symbol zastępczy stopki 4">
            <a:extLst>
              <a:ext uri="{FF2B5EF4-FFF2-40B4-BE49-F238E27FC236}">
                <a16:creationId xmlns:a16="http://schemas.microsoft.com/office/drawing/2014/main" id="{BE25CABD-8705-E16E-EFDD-91338B180C7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169F1F9-406F-5234-CCD1-13C4F5A87FFE}"/>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291677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840C10-4E15-6701-CB0E-704DABB6B9C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01B5BF8-2EC5-AA95-BC2F-E04311F2EAC7}"/>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5B6C6128-C56E-A3D6-CF2E-D586C5BD9EF0}"/>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27CDC0E-BB83-9FA2-5E07-E8B257B1DED6}"/>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6" name="Symbol zastępczy stopki 5">
            <a:extLst>
              <a:ext uri="{FF2B5EF4-FFF2-40B4-BE49-F238E27FC236}">
                <a16:creationId xmlns:a16="http://schemas.microsoft.com/office/drawing/2014/main" id="{CBC313D5-6CB9-2CB4-5BFF-F6FB73A75EE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47E3181-090A-7A42-CE8A-F98E5541AC27}"/>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90098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1EE072-5CE8-3A87-ABD1-42E42FEBC71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EAAC67F-4765-B3AB-06E0-DF5273C930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B1C17357-AA6E-1742-CB4E-9D26C5456950}"/>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75C7126E-5F06-EABB-E8D8-86F58DE805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B1490D2-6736-DACE-69C7-76B0307DF540}"/>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6FED978-91F0-B0B0-7730-DBBDE78B1CAD}"/>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8" name="Symbol zastępczy stopki 7">
            <a:extLst>
              <a:ext uri="{FF2B5EF4-FFF2-40B4-BE49-F238E27FC236}">
                <a16:creationId xmlns:a16="http://schemas.microsoft.com/office/drawing/2014/main" id="{CCE348C2-472C-87D1-D1B9-B43743ED979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61BBE3B-A2D8-68E9-9186-00A8C9E1807B}"/>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222253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27529A-6325-2EA5-CD6F-6C78205EB9A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B43A71F-8A85-8A6A-9A77-32460F741679}"/>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4" name="Symbol zastępczy stopki 3">
            <a:extLst>
              <a:ext uri="{FF2B5EF4-FFF2-40B4-BE49-F238E27FC236}">
                <a16:creationId xmlns:a16="http://schemas.microsoft.com/office/drawing/2014/main" id="{600BED23-DEEF-9F70-CE09-8BF30DDFA71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4A6E994-C49C-D342-A20D-0C09CA526392}"/>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3262927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6395135-7F45-7A4C-70B5-2606512F8B7F}"/>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3" name="Symbol zastępczy stopki 2">
            <a:extLst>
              <a:ext uri="{FF2B5EF4-FFF2-40B4-BE49-F238E27FC236}">
                <a16:creationId xmlns:a16="http://schemas.microsoft.com/office/drawing/2014/main" id="{696CDC84-A69E-8275-0531-3D24464472E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480AEBB-6DC9-7C2C-94A1-C70B1C6D2E62}"/>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8863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51F71E-AB31-C853-3296-18D8649D831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146E6BD-85BC-3F80-2F6F-EFF269EAD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E44AA99-D2D3-7864-94EA-64FEB09CC3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F42E8DB-D1DF-DF5D-499B-7C8767317F6F}"/>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6" name="Symbol zastępczy stopki 5">
            <a:extLst>
              <a:ext uri="{FF2B5EF4-FFF2-40B4-BE49-F238E27FC236}">
                <a16:creationId xmlns:a16="http://schemas.microsoft.com/office/drawing/2014/main" id="{41141164-61D6-7C3E-FB80-1890A60030C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41F00D8-DF5A-2D10-E1BB-8594F4BEAE8A}"/>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379500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B08951-A366-B7F9-E93B-ABD175BAFE4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CD50CA9-4A40-1717-B434-61B73E380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1B30C78-8C43-8AD2-2384-E9392D898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07A5628-F946-0D2D-3A5D-060D92C24719}"/>
              </a:ext>
            </a:extLst>
          </p:cNvPr>
          <p:cNvSpPr>
            <a:spLocks noGrp="1"/>
          </p:cNvSpPr>
          <p:nvPr>
            <p:ph type="dt" sz="half" idx="10"/>
          </p:nvPr>
        </p:nvSpPr>
        <p:spPr/>
        <p:txBody>
          <a:bodyPr/>
          <a:lstStyle/>
          <a:p>
            <a:fld id="{FC603CA0-72C9-9F4E-8B55-B76A749C9868}" type="datetimeFigureOut">
              <a:rPr lang="pl-PL" smtClean="0"/>
              <a:t>20.03.2023</a:t>
            </a:fld>
            <a:endParaRPr lang="pl-PL"/>
          </a:p>
        </p:txBody>
      </p:sp>
      <p:sp>
        <p:nvSpPr>
          <p:cNvPr id="6" name="Symbol zastępczy stopki 5">
            <a:extLst>
              <a:ext uri="{FF2B5EF4-FFF2-40B4-BE49-F238E27FC236}">
                <a16:creationId xmlns:a16="http://schemas.microsoft.com/office/drawing/2014/main" id="{B2CDC7B4-4BEB-4E09-F028-33F7364496C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43D12F6-510A-A468-1DD5-D57C788901C6}"/>
              </a:ext>
            </a:extLst>
          </p:cNvPr>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172824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500F90D-06A8-EFBD-65D8-A3BCA0246B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81E6265-3A91-B93C-42E5-89D27B9D8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CD1C006-B5FE-D807-5BBD-5925C9543B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03CA0-72C9-9F4E-8B55-B76A749C9868}" type="datetimeFigureOut">
              <a:rPr lang="pl-PL" smtClean="0"/>
              <a:t>20.03.2023</a:t>
            </a:fld>
            <a:endParaRPr lang="pl-PL"/>
          </a:p>
        </p:txBody>
      </p:sp>
      <p:sp>
        <p:nvSpPr>
          <p:cNvPr id="5" name="Symbol zastępczy stopki 4">
            <a:extLst>
              <a:ext uri="{FF2B5EF4-FFF2-40B4-BE49-F238E27FC236}">
                <a16:creationId xmlns:a16="http://schemas.microsoft.com/office/drawing/2014/main" id="{DEBF7E9E-4466-5835-EA90-5586B68F0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B50AA541-6CE8-40DC-3781-177A043F1B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50549-E7D7-0048-B083-D4E9191EC86A}" type="slidenum">
              <a:rPr lang="pl-PL" smtClean="0"/>
              <a:t>‹#›</a:t>
            </a:fld>
            <a:endParaRPr lang="pl-PL"/>
          </a:p>
        </p:txBody>
      </p:sp>
    </p:spTree>
    <p:extLst>
      <p:ext uri="{BB962C8B-B14F-4D97-AF65-F5344CB8AC3E}">
        <p14:creationId xmlns:p14="http://schemas.microsoft.com/office/powerpoint/2010/main" val="402868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44BA92B-6F92-4771-A734-15FBC3D1F1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a:extLst>
              <a:ext uri="{FF2B5EF4-FFF2-40B4-BE49-F238E27FC236}">
                <a16:creationId xmlns:a16="http://schemas.microsoft.com/office/drawing/2014/main" id="{886309BE-2E90-40A5-BF91-70F0402C73A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374250" y="-2663266"/>
            <a:ext cx="5470372" cy="12188952"/>
          </a:xfrm>
          <a:prstGeom prst="rect">
            <a:avLst/>
          </a:prstGeom>
        </p:spPr>
      </p:pic>
      <p:sp>
        <p:nvSpPr>
          <p:cNvPr id="2" name="Tytuł 1">
            <a:extLst>
              <a:ext uri="{FF2B5EF4-FFF2-40B4-BE49-F238E27FC236}">
                <a16:creationId xmlns:a16="http://schemas.microsoft.com/office/drawing/2014/main" id="{535B794A-E26E-3B40-6482-635003981348}"/>
              </a:ext>
            </a:extLst>
          </p:cNvPr>
          <p:cNvSpPr>
            <a:spLocks noGrp="1"/>
          </p:cNvSpPr>
          <p:nvPr>
            <p:ph type="ctrTitle"/>
          </p:nvPr>
        </p:nvSpPr>
        <p:spPr>
          <a:xfrm>
            <a:off x="6109436" y="696025"/>
            <a:ext cx="5713502" cy="2813938"/>
          </a:xfrm>
        </p:spPr>
        <p:txBody>
          <a:bodyPr>
            <a:normAutofit/>
          </a:bodyPr>
          <a:lstStyle/>
          <a:p>
            <a:pPr algn="l"/>
            <a:r>
              <a:rPr lang="en-US" sz="3500" b="1">
                <a:effectLst/>
                <a:latin typeface="Times New Roman" panose="02020603050405020304" pitchFamily="18" charset="0"/>
                <a:ea typeface="Calibri" panose="020F0502020204030204" pitchFamily="34" charset="0"/>
                <a:cs typeface="Times New Roman" panose="02020603050405020304" pitchFamily="18" charset="0"/>
              </a:rPr>
              <a:t>miRNAs Participate in the Regulation of Oxidative Stress-Related Gene Expression in Endometrioid Endometrial Cancer</a:t>
            </a:r>
            <a:endParaRPr lang="pl-PL" sz="35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dtytuł 2">
            <a:extLst>
              <a:ext uri="{FF2B5EF4-FFF2-40B4-BE49-F238E27FC236}">
                <a16:creationId xmlns:a16="http://schemas.microsoft.com/office/drawing/2014/main" id="{704B0C2C-2B21-A227-58E5-6EF8C0978733}"/>
              </a:ext>
            </a:extLst>
          </p:cNvPr>
          <p:cNvSpPr>
            <a:spLocks noGrp="1"/>
          </p:cNvSpPr>
          <p:nvPr>
            <p:ph type="subTitle" idx="1"/>
          </p:nvPr>
        </p:nvSpPr>
        <p:spPr>
          <a:xfrm>
            <a:off x="6109436" y="3602037"/>
            <a:ext cx="5713502" cy="2446338"/>
          </a:xfrm>
        </p:spPr>
        <p:txBody>
          <a:bodyPr>
            <a:normAutofit/>
          </a:bodyPr>
          <a:lstStyle/>
          <a:p>
            <a:pPr algn="l"/>
            <a:r>
              <a:rPr lang="pl-PL" sz="700">
                <a:effectLst/>
                <a:latin typeface="Times New Roman" panose="02020603050405020304" pitchFamily="18" charset="0"/>
                <a:ea typeface="Times New Roman" panose="02020603050405020304" pitchFamily="18" charset="0"/>
                <a:cs typeface="Times New Roman" panose="02020603050405020304" pitchFamily="18" charset="0"/>
              </a:rPr>
              <a:t>Szymon Januszyk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1, 2</a:t>
            </a:r>
            <a:r>
              <a:rPr lang="pl-PL" sz="700">
                <a:effectLst/>
                <a:latin typeface="Times New Roman" panose="02020603050405020304" pitchFamily="18" charset="0"/>
                <a:ea typeface="Times New Roman" panose="02020603050405020304" pitchFamily="18" charset="0"/>
                <a:cs typeface="Times New Roman" panose="02020603050405020304" pitchFamily="18" charset="0"/>
              </a:rPr>
              <a:t>, Paweł Mieszczański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2, 3</a:t>
            </a:r>
            <a:r>
              <a:rPr lang="pl-PL" sz="700">
                <a:effectLst/>
                <a:latin typeface="Times New Roman" panose="02020603050405020304" pitchFamily="18" charset="0"/>
                <a:ea typeface="Times New Roman" panose="02020603050405020304" pitchFamily="18" charset="0"/>
                <a:cs typeface="Times New Roman" panose="02020603050405020304" pitchFamily="18" charset="0"/>
              </a:rPr>
              <a:t>, Michał Czerwiński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l-PL" sz="700">
                <a:effectLst/>
                <a:latin typeface="Times New Roman" panose="02020603050405020304" pitchFamily="18" charset="0"/>
                <a:ea typeface="Times New Roman" panose="02020603050405020304" pitchFamily="18" charset="0"/>
                <a:cs typeface="Times New Roman" panose="02020603050405020304" pitchFamily="18" charset="0"/>
              </a:rPr>
              <a:t>, Przemysław Kieszkowski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l-PL" sz="700">
                <a:effectLst/>
                <a:latin typeface="Times New Roman" panose="02020603050405020304" pitchFamily="18" charset="0"/>
                <a:ea typeface="Times New Roman" panose="02020603050405020304" pitchFamily="18" charset="0"/>
                <a:cs typeface="Times New Roman" panose="02020603050405020304" pitchFamily="18" charset="0"/>
              </a:rPr>
              <a:t>, Nikola Zmarzły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l-PL" sz="700">
                <a:effectLst/>
                <a:latin typeface="Times New Roman" panose="02020603050405020304" pitchFamily="18" charset="0"/>
                <a:ea typeface="Times New Roman" panose="02020603050405020304" pitchFamily="18" charset="0"/>
                <a:cs typeface="Times New Roman" panose="02020603050405020304" pitchFamily="18" charset="0"/>
              </a:rPr>
              <a:t>, Emilia Morawiec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4</a:t>
            </a:r>
            <a:r>
              <a:rPr lang="pl-PL" sz="700">
                <a:effectLst/>
                <a:latin typeface="Times New Roman" panose="02020603050405020304" pitchFamily="18" charset="0"/>
                <a:ea typeface="Times New Roman" panose="02020603050405020304" pitchFamily="18" charset="0"/>
                <a:cs typeface="Times New Roman" panose="02020603050405020304" pitchFamily="18" charset="0"/>
              </a:rPr>
              <a:t>, Marcin Oplawski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5</a:t>
            </a:r>
            <a:r>
              <a:rPr lang="pl-PL" sz="700">
                <a:effectLst/>
                <a:latin typeface="Times New Roman" panose="02020603050405020304" pitchFamily="18" charset="0"/>
                <a:ea typeface="Times New Roman" panose="02020603050405020304" pitchFamily="18" charset="0"/>
                <a:cs typeface="Times New Roman" panose="02020603050405020304" pitchFamily="18" charset="0"/>
              </a:rPr>
              <a:t>, Dariusz Boroń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6, </a:t>
            </a:r>
            <a:r>
              <a:rPr lang="pl-PL" sz="700">
                <a:effectLst/>
                <a:latin typeface="Times New Roman" panose="02020603050405020304" pitchFamily="18" charset="0"/>
                <a:ea typeface="Times New Roman" panose="02020603050405020304" pitchFamily="18" charset="0"/>
                <a:cs typeface="Times New Roman" panose="02020603050405020304" pitchFamily="18" charset="0"/>
              </a:rPr>
              <a:t>Beniamin Oskar Grabarek </a:t>
            </a:r>
            <a:r>
              <a:rPr lang="pl-PL" sz="700" baseline="30000">
                <a:effectLst/>
                <a:latin typeface="Times New Roman" panose="02020603050405020304" pitchFamily="18" charset="0"/>
                <a:ea typeface="Times New Roman" panose="02020603050405020304" pitchFamily="18" charset="0"/>
                <a:cs typeface="Times New Roman" panose="02020603050405020304" pitchFamily="18" charset="0"/>
              </a:rPr>
              <a:t>4, 7</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a:p>
            <a:pPr algn="l"/>
            <a:r>
              <a:rPr lang="pl-PL"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a:p>
            <a:pPr algn="l"/>
            <a:r>
              <a:rPr lang="pl-PL" sz="700">
                <a:effectLst/>
                <a:latin typeface="Times New Roman" panose="02020603050405020304" pitchFamily="18" charset="0"/>
                <a:ea typeface="Calibri" panose="020F0502020204030204" pitchFamily="34" charset="0"/>
                <a:cs typeface="Times New Roman" panose="02020603050405020304" pitchFamily="18" charset="0"/>
              </a:rPr>
              <a:t> </a:t>
            </a:r>
            <a:r>
              <a:rPr lang="en-US" sz="700" baseline="30000">
                <a:effectLst/>
                <a:latin typeface="Times New Roman" panose="02020603050405020304" pitchFamily="18" charset="0"/>
                <a:ea typeface="Calibri" panose="020F0502020204030204" pitchFamily="34" charset="0"/>
                <a:cs typeface="Times New Roman" panose="02020603050405020304" pitchFamily="18" charset="0"/>
              </a:rPr>
              <a:t>1</a:t>
            </a:r>
            <a:r>
              <a:rPr lang="en-US" sz="700">
                <a:effectLst/>
                <a:latin typeface="Times New Roman" panose="02020603050405020304" pitchFamily="18" charset="0"/>
                <a:ea typeface="Calibri" panose="020F0502020204030204" pitchFamily="34" charset="0"/>
                <a:cs typeface="Times New Roman" panose="02020603050405020304" pitchFamily="18" charset="0"/>
              </a:rPr>
              <a:t>  ICZ Healthcare Hospital in Zywiec, 34-300 Zywiec, Poland</a:t>
            </a:r>
            <a:br>
              <a:rPr lang="en-US" sz="700">
                <a:effectLst/>
                <a:latin typeface="Times New Roman" panose="02020603050405020304" pitchFamily="18" charset="0"/>
                <a:ea typeface="Calibri" panose="020F0502020204030204" pitchFamily="34" charset="0"/>
                <a:cs typeface="Times New Roman" panose="02020603050405020304" pitchFamily="18" charset="0"/>
              </a:rPr>
            </a:br>
            <a:r>
              <a:rPr lang="en-US" sz="700" baseline="30000">
                <a:effectLst/>
                <a:latin typeface="Times New Roman" panose="02020603050405020304" pitchFamily="18" charset="0"/>
                <a:ea typeface="Calibri" panose="020F0502020204030204" pitchFamily="34" charset="0"/>
                <a:cs typeface="Times New Roman" panose="02020603050405020304" pitchFamily="18" charset="0"/>
              </a:rPr>
              <a:t>2</a:t>
            </a:r>
            <a:r>
              <a:rPr lang="en-US" sz="700">
                <a:effectLst/>
                <a:latin typeface="Times New Roman" panose="02020603050405020304" pitchFamily="18" charset="0"/>
                <a:ea typeface="Calibri" panose="020F0502020204030204" pitchFamily="34" charset="0"/>
                <a:cs typeface="Times New Roman" panose="02020603050405020304" pitchFamily="18" charset="0"/>
              </a:rPr>
              <a:t>  Department of Histology, Cytophysiology and Embryology, Faculty of Medicine, Academy of Silesia, 41-800 Zabrze, Poland</a:t>
            </a:r>
            <a:br>
              <a:rPr lang="en-US" sz="700">
                <a:effectLst/>
                <a:latin typeface="Times New Roman" panose="02020603050405020304" pitchFamily="18" charset="0"/>
                <a:ea typeface="Calibri" panose="020F0502020204030204" pitchFamily="34" charset="0"/>
                <a:cs typeface="Times New Roman" panose="02020603050405020304" pitchFamily="18" charset="0"/>
              </a:rPr>
            </a:br>
            <a:r>
              <a:rPr lang="en-US" sz="700" baseline="30000">
                <a:effectLst/>
                <a:latin typeface="Times New Roman" panose="02020603050405020304" pitchFamily="18" charset="0"/>
                <a:ea typeface="Calibri" panose="020F0502020204030204" pitchFamily="34" charset="0"/>
                <a:cs typeface="Times New Roman" panose="02020603050405020304" pitchFamily="18" charset="0"/>
              </a:rPr>
              <a:t>3</a:t>
            </a:r>
            <a:r>
              <a:rPr lang="en-US" sz="700">
                <a:effectLst/>
                <a:latin typeface="Times New Roman" panose="02020603050405020304" pitchFamily="18" charset="0"/>
                <a:ea typeface="Calibri" panose="020F0502020204030204" pitchFamily="34" charset="0"/>
                <a:cs typeface="Times New Roman" panose="02020603050405020304" pitchFamily="18" charset="0"/>
              </a:rPr>
              <a:t>  Hospital of Ministry of Interior and Administration, 40-052 Katowice, Poland</a:t>
            </a:r>
            <a:br>
              <a:rPr lang="en-US" sz="700">
                <a:effectLst/>
                <a:latin typeface="Times New Roman" panose="02020603050405020304" pitchFamily="18" charset="0"/>
                <a:ea typeface="Calibri" panose="020F0502020204030204" pitchFamily="34" charset="0"/>
                <a:cs typeface="Times New Roman" panose="02020603050405020304" pitchFamily="18" charset="0"/>
              </a:rPr>
            </a:br>
            <a:r>
              <a:rPr lang="en-US" sz="700" baseline="30000">
                <a:effectLst/>
                <a:latin typeface="Times New Roman" panose="02020603050405020304" pitchFamily="18" charset="0"/>
                <a:ea typeface="Calibri" panose="020F0502020204030204" pitchFamily="34" charset="0"/>
                <a:cs typeface="Times New Roman" panose="02020603050405020304" pitchFamily="18" charset="0"/>
              </a:rPr>
              <a:t>4</a:t>
            </a:r>
            <a:r>
              <a:rPr lang="en-US" sz="700">
                <a:effectLst/>
                <a:latin typeface="Times New Roman" panose="02020603050405020304" pitchFamily="18" charset="0"/>
                <a:ea typeface="Calibri" panose="020F0502020204030204" pitchFamily="34" charset="0"/>
                <a:cs typeface="Times New Roman" panose="02020603050405020304" pitchFamily="18" charset="0"/>
              </a:rPr>
              <a:t>  Department of Histology, Cytophysiology and Embryology, Faculty of Medicine in Zabrze, Academy of Silesia, 40-055 Katowice, Poland</a:t>
            </a:r>
            <a:br>
              <a:rPr lang="en-US" sz="700">
                <a:effectLst/>
                <a:latin typeface="Times New Roman" panose="02020603050405020304" pitchFamily="18" charset="0"/>
                <a:ea typeface="Calibri" panose="020F0502020204030204" pitchFamily="34" charset="0"/>
                <a:cs typeface="Times New Roman" panose="02020603050405020304" pitchFamily="18" charset="0"/>
              </a:rPr>
            </a:br>
            <a:r>
              <a:rPr lang="en-US" sz="700" baseline="30000">
                <a:effectLst/>
                <a:latin typeface="Times New Roman" panose="02020603050405020304" pitchFamily="18" charset="0"/>
                <a:ea typeface="Calibri" panose="020F0502020204030204" pitchFamily="34" charset="0"/>
                <a:cs typeface="Times New Roman" panose="02020603050405020304" pitchFamily="18" charset="0"/>
              </a:rPr>
              <a:t>5</a:t>
            </a:r>
            <a:r>
              <a:rPr lang="en-US" sz="700">
                <a:effectLst/>
                <a:latin typeface="Times New Roman" panose="02020603050405020304" pitchFamily="18" charset="0"/>
                <a:ea typeface="Calibri" panose="020F0502020204030204" pitchFamily="34" charset="0"/>
                <a:cs typeface="Times New Roman" panose="02020603050405020304" pitchFamily="18" charset="0"/>
              </a:rPr>
              <a:t>  Department of Gynecology and Obstetrics with Gynecologic Oncology, Ludwik Rydygier Memorial Specialized Hospital, 31-826 Kraków, Poland</a:t>
            </a:r>
            <a:br>
              <a:rPr lang="en-US" sz="700">
                <a:effectLst/>
                <a:latin typeface="Times New Roman" panose="02020603050405020304" pitchFamily="18" charset="0"/>
                <a:ea typeface="Calibri" panose="020F0502020204030204" pitchFamily="34" charset="0"/>
                <a:cs typeface="Times New Roman" panose="02020603050405020304" pitchFamily="18" charset="0"/>
              </a:rPr>
            </a:br>
            <a:r>
              <a:rPr lang="en-US" sz="700" baseline="30000">
                <a:effectLst/>
                <a:latin typeface="Times New Roman" panose="02020603050405020304" pitchFamily="18" charset="0"/>
                <a:ea typeface="Calibri" panose="020F0502020204030204" pitchFamily="34" charset="0"/>
                <a:cs typeface="Times New Roman" panose="02020603050405020304" pitchFamily="18" charset="0"/>
              </a:rPr>
              <a:t>6</a:t>
            </a:r>
            <a:r>
              <a:rPr lang="en-US" sz="700">
                <a:effectLst/>
                <a:latin typeface="Times New Roman" panose="02020603050405020304" pitchFamily="18" charset="0"/>
                <a:ea typeface="Calibri" panose="020F0502020204030204" pitchFamily="34" charset="0"/>
                <a:cs typeface="Times New Roman" panose="02020603050405020304" pitchFamily="18" charset="0"/>
              </a:rPr>
              <a:t>  Department of Histology, Cytophysiology and Embryology, Faculty of Medicine, University of Technology in Katowice, 41-800 Zabrze, Poland</a:t>
            </a:r>
            <a:br>
              <a:rPr lang="en-US" sz="700">
                <a:effectLst/>
                <a:latin typeface="Times New Roman" panose="02020603050405020304" pitchFamily="18" charset="0"/>
                <a:ea typeface="Calibri" panose="020F0502020204030204" pitchFamily="34" charset="0"/>
                <a:cs typeface="Times New Roman" panose="02020603050405020304" pitchFamily="18" charset="0"/>
              </a:rPr>
            </a:br>
            <a:r>
              <a:rPr lang="en-US" sz="700" baseline="30000">
                <a:effectLst/>
                <a:latin typeface="Times New Roman" panose="02020603050405020304" pitchFamily="18" charset="0"/>
                <a:ea typeface="Calibri" panose="020F0502020204030204" pitchFamily="34" charset="0"/>
                <a:cs typeface="Times New Roman" panose="02020603050405020304" pitchFamily="18" charset="0"/>
              </a:rPr>
              <a:t>7</a:t>
            </a:r>
            <a:r>
              <a:rPr lang="en-US" sz="700">
                <a:effectLst/>
                <a:latin typeface="Times New Roman" panose="02020603050405020304" pitchFamily="18" charset="0"/>
                <a:ea typeface="Calibri" panose="020F0502020204030204" pitchFamily="34" charset="0"/>
                <a:cs typeface="Times New Roman" panose="02020603050405020304" pitchFamily="18" charset="0"/>
              </a:rPr>
              <a:t>  Department of Neurosurgery, 5th Military Clinical Hospital with the SP ZOZ Polyclinic in Krakow, 30-901 Krakow, Poland</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a:p>
            <a:pPr algn="l"/>
            <a:r>
              <a:rPr lang="en-US" sz="700">
                <a:effectLst/>
                <a:latin typeface="Times New Roman" panose="02020603050405020304" pitchFamily="18" charset="0"/>
                <a:ea typeface="Calibri" panose="020F0502020204030204" pitchFamily="34" charset="0"/>
                <a:cs typeface="Times New Roman" panose="02020603050405020304" pitchFamily="18" charset="0"/>
              </a:rPr>
              <a:t> </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1" name="Picture 20">
            <a:extLst>
              <a:ext uri="{FF2B5EF4-FFF2-40B4-BE49-F238E27FC236}">
                <a16:creationId xmlns:a16="http://schemas.microsoft.com/office/drawing/2014/main" id="{483FABF0-1227-F8C4-0678-F68A22ED490F}"/>
              </a:ext>
            </a:extLst>
          </p:cNvPr>
          <p:cNvPicPr>
            <a:picLocks noChangeAspect="1"/>
          </p:cNvPicPr>
          <p:nvPr/>
        </p:nvPicPr>
        <p:blipFill rotWithShape="1">
          <a:blip r:embed="rId4"/>
          <a:srcRect l="19056" r="20944"/>
          <a:stretch/>
        </p:blipFill>
        <p:spPr>
          <a:xfrm>
            <a:off x="20" y="685800"/>
            <a:ext cx="5486380" cy="5486400"/>
          </a:xfrm>
          <a:prstGeom prst="rect">
            <a:avLst/>
          </a:prstGeom>
        </p:spPr>
      </p:pic>
      <p:sp>
        <p:nvSpPr>
          <p:cNvPr id="29" name="Rectangle 28">
            <a:extLst>
              <a:ext uri="{FF2B5EF4-FFF2-40B4-BE49-F238E27FC236}">
                <a16:creationId xmlns:a16="http://schemas.microsoft.com/office/drawing/2014/main" id="{E560862D-53F8-492B-8D51-2EFABD5A75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71F3981-D61C-4F66-90E5-4A9418E56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127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6ED9F34-0459-C1AE-D798-7900D165A0DF}"/>
              </a:ext>
            </a:extLst>
          </p:cNvPr>
          <p:cNvSpPr>
            <a:spLocks noGrp="1"/>
          </p:cNvSpPr>
          <p:nvPr>
            <p:ph type="title"/>
          </p:nvPr>
        </p:nvSpPr>
        <p:spPr>
          <a:xfrm>
            <a:off x="645065" y="1463040"/>
            <a:ext cx="3796306" cy="2690949"/>
          </a:xfrm>
        </p:spPr>
        <p:txBody>
          <a:bodyPr anchor="t">
            <a:normAutofit/>
          </a:bodyPr>
          <a:lstStyle/>
          <a:p>
            <a:r>
              <a:rPr lang="pl-PL" sz="4800"/>
              <a:t>Introduction</a:t>
            </a:r>
          </a:p>
        </p:txBody>
      </p:sp>
      <p:grpSp>
        <p:nvGrpSpPr>
          <p:cNvPr id="11" name="Group 10">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ymbol zastępczy zawartości 3">
            <a:extLst>
              <a:ext uri="{FF2B5EF4-FFF2-40B4-BE49-F238E27FC236}">
                <a16:creationId xmlns:a16="http://schemas.microsoft.com/office/drawing/2014/main" id="{F1FB4CD4-3D3A-0FD7-A46A-16D4E581542E}"/>
              </a:ext>
            </a:extLst>
          </p:cNvPr>
          <p:cNvSpPr>
            <a:spLocks noGrp="1"/>
          </p:cNvSpPr>
          <p:nvPr>
            <p:ph idx="1"/>
          </p:nvPr>
        </p:nvSpPr>
        <p:spPr>
          <a:xfrm>
            <a:off x="5656218" y="1463039"/>
            <a:ext cx="5542387" cy="4300447"/>
          </a:xfrm>
        </p:spPr>
        <p:txBody>
          <a:bodyPr anchor="t">
            <a:normAutofit/>
          </a:bodyPr>
          <a:lstStyle/>
          <a:p>
            <a:pPr marL="0" indent="0">
              <a:buNone/>
            </a:pPr>
            <a:r>
              <a:rPr lang="en-US" sz="1900">
                <a:effectLst/>
                <a:latin typeface="Times New Roman" panose="02020603050405020304" pitchFamily="18" charset="0"/>
                <a:ea typeface="Times New Roman" panose="02020603050405020304" pitchFamily="18" charset="0"/>
              </a:rPr>
              <a:t>Oxidation of DNA results in the formation of hydrolyzed DNA bases, which impairs cell growth by altering the gene expression profile and promoting the occurrence of gene mutations. In addition, damage to the DNA structure may occur, which promotes the formation of cancer. Reactive oxygen species (ROS). may therefore contribute to tumor induction and survival, as well as to treatment resistance, but their consistently high levels have a cytotoxic effect, which may be helpful in anticancer therapy. The potential relationship of ROS with microRNAs (miRNAs) is also interesting. These non-coding RNA molecules post-transcriptionally modulate gene expression and can act as oncogenes or tumor suppressors, affecting cancer development, metastasis or survival. </a:t>
            </a:r>
            <a:endParaRPr lang="pl-PL" sz="1900"/>
          </a:p>
        </p:txBody>
      </p:sp>
    </p:spTree>
    <p:extLst>
      <p:ext uri="{BB962C8B-B14F-4D97-AF65-F5344CB8AC3E}">
        <p14:creationId xmlns:p14="http://schemas.microsoft.com/office/powerpoint/2010/main" val="188516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D16091D-34E5-367C-B478-0DFE433D5D17}"/>
              </a:ext>
            </a:extLst>
          </p:cNvPr>
          <p:cNvSpPr>
            <a:spLocks noGrp="1"/>
          </p:cNvSpPr>
          <p:nvPr>
            <p:ph type="title"/>
          </p:nvPr>
        </p:nvSpPr>
        <p:spPr>
          <a:xfrm>
            <a:off x="838200" y="365125"/>
            <a:ext cx="5558489" cy="1325563"/>
          </a:xfrm>
        </p:spPr>
        <p:txBody>
          <a:bodyPr>
            <a:normAutofit/>
          </a:bodyPr>
          <a:lstStyle/>
          <a:p>
            <a:r>
              <a:rPr lang="pl-PL"/>
              <a:t>Objective</a:t>
            </a:r>
          </a:p>
        </p:txBody>
      </p:sp>
      <p:sp>
        <p:nvSpPr>
          <p:cNvPr id="19" name="Freeform: Shape 18">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EC925326-21DC-4145-822B-E79B90ED7571}"/>
              </a:ext>
            </a:extLst>
          </p:cNvPr>
          <p:cNvSpPr>
            <a:spLocks noGrp="1"/>
          </p:cNvSpPr>
          <p:nvPr>
            <p:ph idx="1"/>
          </p:nvPr>
        </p:nvSpPr>
        <p:spPr>
          <a:xfrm>
            <a:off x="838200" y="1825625"/>
            <a:ext cx="5558489" cy="4351338"/>
          </a:xfrm>
        </p:spPr>
        <p:txBody>
          <a:bodyPr>
            <a:normAutofit/>
          </a:bodyPr>
          <a:lstStyle/>
          <a:p>
            <a:pPr marL="0" indent="0">
              <a:buNone/>
            </a:pPr>
            <a:r>
              <a:rPr lang="en-US">
                <a:effectLst/>
                <a:latin typeface="Times New Roman" panose="02020603050405020304" pitchFamily="18" charset="0"/>
                <a:ea typeface="Times New Roman" panose="02020603050405020304" pitchFamily="18" charset="0"/>
              </a:rPr>
              <a:t>The aim of the study was to assess the activity of genes associated with oxidative stress in endometrial cancer and to determine their relationship with miRNAs. </a:t>
            </a:r>
            <a:endParaRPr lang="pl-PL" dirty="0"/>
          </a:p>
        </p:txBody>
      </p:sp>
      <p:sp>
        <p:nvSpPr>
          <p:cNvPr id="21" name="Oval 20">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lock Arc 22">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26">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Arc 30">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161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521E52E-9C51-E87F-B0A5-1A6F2E3C4A96}"/>
              </a:ext>
            </a:extLst>
          </p:cNvPr>
          <p:cNvSpPr>
            <a:spLocks noGrp="1"/>
          </p:cNvSpPr>
          <p:nvPr>
            <p:ph type="title"/>
          </p:nvPr>
        </p:nvSpPr>
        <p:spPr>
          <a:xfrm>
            <a:off x="1389278" y="1233241"/>
            <a:ext cx="3240506" cy="4064628"/>
          </a:xfrm>
        </p:spPr>
        <p:txBody>
          <a:bodyPr>
            <a:normAutofit/>
          </a:bodyPr>
          <a:lstStyle/>
          <a:p>
            <a:r>
              <a:rPr lang="pl-PL">
                <a:solidFill>
                  <a:srgbClr val="FFFFFF"/>
                </a:solidFill>
              </a:rPr>
              <a:t>Patients</a:t>
            </a:r>
          </a:p>
        </p:txBody>
      </p:sp>
      <p:sp>
        <p:nvSpPr>
          <p:cNvPr id="27" name="Freeform: Shape 2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742B5040-1220-4275-C191-9CEF5D7316D0}"/>
              </a:ext>
            </a:extLst>
          </p:cNvPr>
          <p:cNvSpPr>
            <a:spLocks noGrp="1"/>
          </p:cNvSpPr>
          <p:nvPr>
            <p:ph idx="1"/>
          </p:nvPr>
        </p:nvSpPr>
        <p:spPr>
          <a:xfrm>
            <a:off x="6096000" y="820880"/>
            <a:ext cx="5257799" cy="4889350"/>
          </a:xfrm>
        </p:spPr>
        <p:txBody>
          <a:bodyPr anchor="t">
            <a:normAutofit/>
          </a:bodyPr>
          <a:lstStyle/>
          <a:p>
            <a:pPr marL="0" indent="0">
              <a:buNone/>
            </a:pPr>
            <a:r>
              <a:rPr lang="pl-PL" sz="2000" b="0" i="0" u="none" strike="noStrike">
                <a:effectLst/>
                <a:latin typeface="Arial" panose="020B0604020202020204" pitchFamily="34" charset="0"/>
              </a:rPr>
              <a:t>All patients enrolled in the study were qualified for hysterectomy. The control group consisted of 45 patients without cancer who underwent surgery for uterine prolapse. A total of 45 patients diagnosed with endometrioid endometrial cancer (EEC) constituted the study group. The collected cancer tissue samples were divided into three subgroups (grades) based on histopathological evaluation: G1, 15 samples; G2, 15 samples; G3, 15 samples. The exclusion criteria included the diagnosis of cancer different than EEC, the coexistence of another cancer, endometriosis, the use of hormone therapy 24 months prior to surgery.</a:t>
            </a:r>
            <a:endParaRPr lang="pl-PL" sz="2000"/>
          </a:p>
        </p:txBody>
      </p:sp>
      <p:sp>
        <p:nvSpPr>
          <p:cNvPr id="33" name="Freeform: Shape 3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39779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112DF30-5C96-46A5-81A0-341076AFC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E44E6C6-920F-4AC8-83F4-7F94687E7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6DE92B4-2DE1-3B99-02F1-9D9C48833396}"/>
              </a:ext>
            </a:extLst>
          </p:cNvPr>
          <p:cNvSpPr>
            <a:spLocks noGrp="1"/>
          </p:cNvSpPr>
          <p:nvPr>
            <p:ph type="title"/>
          </p:nvPr>
        </p:nvSpPr>
        <p:spPr>
          <a:xfrm>
            <a:off x="804672" y="4241014"/>
            <a:ext cx="10579398" cy="1356599"/>
          </a:xfrm>
        </p:spPr>
        <p:txBody>
          <a:bodyPr vert="horz" lIns="91440" tIns="45720" rIns="91440" bIns="45720" rtlCol="0" anchor="ctr">
            <a:normAutofit/>
          </a:bodyPr>
          <a:lstStyle/>
          <a:p>
            <a:r>
              <a:rPr lang="en-US" sz="3600" kern="1200">
                <a:solidFill>
                  <a:schemeClr val="tx2"/>
                </a:solidFill>
                <a:latin typeface="+mj-lt"/>
                <a:ea typeface="+mj-ea"/>
                <a:cs typeface="+mj-cs"/>
              </a:rPr>
              <a:t>Results</a:t>
            </a:r>
          </a:p>
        </p:txBody>
      </p:sp>
      <p:grpSp>
        <p:nvGrpSpPr>
          <p:cNvPr id="21" name="Group 20">
            <a:extLst>
              <a:ext uri="{FF2B5EF4-FFF2-40B4-BE49-F238E27FC236}">
                <a16:creationId xmlns:a16="http://schemas.microsoft.com/office/drawing/2014/main" id="{68DE60DE-A968-4121-AFBB-E1A35832E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flipH="1">
            <a:off x="-145401" y="145708"/>
            <a:ext cx="2151670" cy="1860256"/>
            <a:chOff x="-305" y="-4155"/>
            <a:chExt cx="2514948" cy="2174333"/>
          </a:xfrm>
        </p:grpSpPr>
        <p:sp>
          <p:nvSpPr>
            <p:cNvPr id="22" name="Freeform: Shape 21">
              <a:extLst>
                <a:ext uri="{FF2B5EF4-FFF2-40B4-BE49-F238E27FC236}">
                  <a16:creationId xmlns:a16="http://schemas.microsoft.com/office/drawing/2014/main" id="{3B467C38-3593-435B-8852-5CFF00FBF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029EC23-B12D-440F-851D-188AB8A80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5080C5B-B10E-4C97-B3DD-97CFBF5E8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1CC2843D-B312-4705-B377-1141FF684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Rectangle 1">
            <a:extLst>
              <a:ext uri="{FF2B5EF4-FFF2-40B4-BE49-F238E27FC236}">
                <a16:creationId xmlns:a16="http://schemas.microsoft.com/office/drawing/2014/main" id="{84BF9A1C-FDA7-C8CD-91C4-6E2801BFBB28}"/>
              </a:ext>
            </a:extLst>
          </p:cNvPr>
          <p:cNvSpPr>
            <a:spLocks noChangeArrowheads="1"/>
          </p:cNvSpPr>
          <p:nvPr/>
        </p:nvSpPr>
        <p:spPr bwMode="auto">
          <a:xfrm>
            <a:off x="6354871" y="660767"/>
            <a:ext cx="5029200" cy="3227626"/>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pl-PL" b="1" i="0" u="none" strike="noStrike" cap="none" normalizeH="0" baseline="0">
                <a:ln>
                  <a:noFill/>
                </a:ln>
                <a:solidFill>
                  <a:schemeClr val="tx2"/>
                </a:solidFill>
                <a:effectLst/>
                <a:latin typeface="+mn-lt"/>
              </a:rPr>
              <a:t>Table 5.</a:t>
            </a:r>
            <a:r>
              <a:rPr kumimoji="0" lang="en-US" altLang="pl-PL" b="0" i="0" u="none" strike="noStrike" cap="none" normalizeH="0" baseline="0">
                <a:ln>
                  <a:noFill/>
                </a:ln>
                <a:solidFill>
                  <a:schemeClr val="tx2"/>
                </a:solidFill>
                <a:effectLst/>
                <a:latin typeface="+mn-lt"/>
              </a:rPr>
              <a:t> List of selected genes associated with oxidative stress whose activity may be regulated by miRNAs in endometrial cancer.</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pl-PL" b="0" i="0" u="none" strike="noStrike" cap="none" normalizeH="0" baseline="0">
                <a:ln>
                  <a:noFill/>
                </a:ln>
                <a:solidFill>
                  <a:schemeClr val="tx2"/>
                </a:solidFill>
                <a:effectLst/>
                <a:latin typeface="+mn-lt"/>
              </a:rPr>
              <a:t>C—control; G—grade of endometrial cancer. * </a:t>
            </a:r>
            <a:r>
              <a:rPr kumimoji="0" lang="en-US" altLang="pl-PL" b="0" i="1" u="none" strike="noStrike" cap="none" normalizeH="0" baseline="0">
                <a:ln>
                  <a:noFill/>
                </a:ln>
                <a:solidFill>
                  <a:schemeClr val="tx2"/>
                </a:solidFill>
                <a:effectLst/>
                <a:latin typeface="+mn-lt"/>
              </a:rPr>
              <a:t>p</a:t>
            </a:r>
            <a:r>
              <a:rPr kumimoji="0" lang="en-US" altLang="pl-PL" b="0" i="0" u="none" strike="noStrike" cap="none" normalizeH="0" baseline="0">
                <a:ln>
                  <a:noFill/>
                </a:ln>
                <a:solidFill>
                  <a:schemeClr val="tx2"/>
                </a:solidFill>
                <a:effectLst/>
                <a:latin typeface="+mn-lt"/>
              </a:rPr>
              <a:t> &lt; 0.05 vs. C group.</a:t>
            </a:r>
          </a:p>
        </p:txBody>
      </p:sp>
      <p:grpSp>
        <p:nvGrpSpPr>
          <p:cNvPr id="27" name="Group 26">
            <a:extLst>
              <a:ext uri="{FF2B5EF4-FFF2-40B4-BE49-F238E27FC236}">
                <a16:creationId xmlns:a16="http://schemas.microsoft.com/office/drawing/2014/main" id="{69E22CE9-7281-4287-84CA-AE7F803109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64748" y="3839134"/>
            <a:ext cx="4023079" cy="3018865"/>
            <a:chOff x="-305" y="-1"/>
            <a:chExt cx="3832880" cy="2876136"/>
          </a:xfrm>
        </p:grpSpPr>
        <p:sp>
          <p:nvSpPr>
            <p:cNvPr id="28" name="Freeform: Shape 27">
              <a:extLst>
                <a:ext uri="{FF2B5EF4-FFF2-40B4-BE49-F238E27FC236}">
                  <a16:creationId xmlns:a16="http://schemas.microsoft.com/office/drawing/2014/main" id="{FB7187AB-AC55-4912-943A-8EB2DA74B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C7A5046-6B7A-4C74-834D-26B12A3CC4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E175BB57-CAD0-46E7-ACCA-C4193784D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EC936F17-A396-40BC-9A97-9B0A72A91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7" name="Tabela 6">
            <a:extLst>
              <a:ext uri="{FF2B5EF4-FFF2-40B4-BE49-F238E27FC236}">
                <a16:creationId xmlns:a16="http://schemas.microsoft.com/office/drawing/2014/main" id="{FE50BE0B-5D7E-4502-DD52-6BCF2EBAFE35}"/>
              </a:ext>
            </a:extLst>
          </p:cNvPr>
          <p:cNvGraphicFramePr>
            <a:graphicFrameLocks noGrp="1"/>
          </p:cNvGraphicFramePr>
          <p:nvPr>
            <p:extLst>
              <p:ext uri="{D42A27DB-BD31-4B8C-83A1-F6EECF244321}">
                <p14:modId xmlns:p14="http://schemas.microsoft.com/office/powerpoint/2010/main" val="2571135617"/>
              </p:ext>
            </p:extLst>
          </p:nvPr>
        </p:nvGraphicFramePr>
        <p:xfrm>
          <a:off x="804671" y="811626"/>
          <a:ext cx="4954695" cy="2925909"/>
        </p:xfrm>
        <a:graphic>
          <a:graphicData uri="http://schemas.openxmlformats.org/drawingml/2006/table">
            <a:tbl>
              <a:tblPr firstRow="1" bandRow="1"/>
              <a:tblGrid>
                <a:gridCol w="618116">
                  <a:extLst>
                    <a:ext uri="{9D8B030D-6E8A-4147-A177-3AD203B41FA5}">
                      <a16:colId xmlns:a16="http://schemas.microsoft.com/office/drawing/2014/main" val="2321100261"/>
                    </a:ext>
                  </a:extLst>
                </a:gridCol>
                <a:gridCol w="1131175">
                  <a:extLst>
                    <a:ext uri="{9D8B030D-6E8A-4147-A177-3AD203B41FA5}">
                      <a16:colId xmlns:a16="http://schemas.microsoft.com/office/drawing/2014/main" val="524534025"/>
                    </a:ext>
                  </a:extLst>
                </a:gridCol>
                <a:gridCol w="935724">
                  <a:extLst>
                    <a:ext uri="{9D8B030D-6E8A-4147-A177-3AD203B41FA5}">
                      <a16:colId xmlns:a16="http://schemas.microsoft.com/office/drawing/2014/main" val="1187021696"/>
                    </a:ext>
                  </a:extLst>
                </a:gridCol>
                <a:gridCol w="756560">
                  <a:extLst>
                    <a:ext uri="{9D8B030D-6E8A-4147-A177-3AD203B41FA5}">
                      <a16:colId xmlns:a16="http://schemas.microsoft.com/office/drawing/2014/main" val="625000604"/>
                    </a:ext>
                  </a:extLst>
                </a:gridCol>
                <a:gridCol w="756560">
                  <a:extLst>
                    <a:ext uri="{9D8B030D-6E8A-4147-A177-3AD203B41FA5}">
                      <a16:colId xmlns:a16="http://schemas.microsoft.com/office/drawing/2014/main" val="3323737503"/>
                    </a:ext>
                  </a:extLst>
                </a:gridCol>
                <a:gridCol w="756560">
                  <a:extLst>
                    <a:ext uri="{9D8B030D-6E8A-4147-A177-3AD203B41FA5}">
                      <a16:colId xmlns:a16="http://schemas.microsoft.com/office/drawing/2014/main" val="1927292640"/>
                    </a:ext>
                  </a:extLst>
                </a:gridCol>
              </a:tblGrid>
              <a:tr h="290979">
                <a:tc rowSpan="2">
                  <a:txBody>
                    <a:bodyPr/>
                    <a:lstStyle/>
                    <a:p>
                      <a:pPr algn="ctr"/>
                      <a:r>
                        <a:rPr lang="pl-PL" sz="1200" b="1">
                          <a:solidFill>
                            <a:srgbClr val="222222"/>
                          </a:solidFill>
                          <a:effectLst/>
                        </a:rPr>
                        <a:t>mRNA</a:t>
                      </a:r>
                    </a:p>
                  </a:txBody>
                  <a:tcPr marL="42755" marR="42755" marT="6107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rowSpan="2">
                  <a:txBody>
                    <a:bodyPr/>
                    <a:lstStyle/>
                    <a:p>
                      <a:pPr algn="ctr"/>
                      <a:r>
                        <a:rPr lang="pl-PL" sz="1200" b="1">
                          <a:solidFill>
                            <a:srgbClr val="222222"/>
                          </a:solidFill>
                          <a:effectLst/>
                        </a:rPr>
                        <a:t>Expression</a:t>
                      </a:r>
                    </a:p>
                  </a:txBody>
                  <a:tcPr marL="42755" marR="42755" marT="6107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rowSpan="2">
                  <a:txBody>
                    <a:bodyPr/>
                    <a:lstStyle/>
                    <a:p>
                      <a:pPr algn="ctr"/>
                      <a:r>
                        <a:rPr lang="pl-PL" sz="1200" b="1">
                          <a:solidFill>
                            <a:srgbClr val="222222"/>
                          </a:solidFill>
                          <a:effectLst/>
                        </a:rPr>
                        <a:t>miRNA</a:t>
                      </a:r>
                    </a:p>
                  </a:txBody>
                  <a:tcPr marL="42755" marR="42755" marT="6107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gridSpan="3">
                  <a:txBody>
                    <a:bodyPr/>
                    <a:lstStyle/>
                    <a:p>
                      <a:pPr algn="ctr"/>
                      <a:r>
                        <a:rPr lang="pl-PL" sz="1200" b="1">
                          <a:solidFill>
                            <a:srgbClr val="222222"/>
                          </a:solidFill>
                          <a:effectLst/>
                        </a:rPr>
                        <a:t>Fold Change</a:t>
                      </a:r>
                    </a:p>
                  </a:txBody>
                  <a:tcPr marL="42755" marR="42755" marT="6107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408496028"/>
                  </a:ext>
                </a:extLst>
              </a:tr>
              <a:tr h="290979">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a:r>
                        <a:rPr lang="pl-PL" sz="1200" b="1">
                          <a:solidFill>
                            <a:srgbClr val="222222"/>
                          </a:solidFill>
                          <a:effectLst/>
                        </a:rPr>
                        <a:t>G1 vs. C</a:t>
                      </a:r>
                    </a:p>
                  </a:txBody>
                  <a:tcPr marL="42755" marR="42755" marT="6107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1">
                          <a:solidFill>
                            <a:srgbClr val="222222"/>
                          </a:solidFill>
                          <a:effectLst/>
                        </a:rPr>
                        <a:t>G2 vs. C</a:t>
                      </a:r>
                    </a:p>
                  </a:txBody>
                  <a:tcPr marL="42755" marR="42755" marT="6107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1">
                          <a:solidFill>
                            <a:srgbClr val="222222"/>
                          </a:solidFill>
                          <a:effectLst/>
                        </a:rPr>
                        <a:t>G3 vs. C</a:t>
                      </a:r>
                    </a:p>
                  </a:txBody>
                  <a:tcPr marL="42755" marR="42755" marT="6107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extLst>
                  <a:ext uri="{0D108BD9-81ED-4DB2-BD59-A6C34878D82A}">
                    <a16:rowId xmlns:a16="http://schemas.microsoft.com/office/drawing/2014/main" val="3518362164"/>
                  </a:ext>
                </a:extLst>
              </a:tr>
              <a:tr h="260439">
                <a:tc rowSpan="5">
                  <a:txBody>
                    <a:bodyPr/>
                    <a:lstStyle/>
                    <a:p>
                      <a:pPr algn="ctr"/>
                      <a:r>
                        <a:rPr lang="pl-PL" sz="1200" b="0">
                          <a:solidFill>
                            <a:srgbClr val="222222"/>
                          </a:solidFill>
                          <a:effectLst/>
                        </a:rPr>
                        <a:t>PKD2</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rowSpan="5">
                  <a:txBody>
                    <a:bodyPr/>
                    <a:lstStyle/>
                    <a:p>
                      <a:pPr algn="ctr"/>
                      <a:r>
                        <a:rPr lang="pl-PL" sz="1200" b="0">
                          <a:solidFill>
                            <a:srgbClr val="222222"/>
                          </a:solidFill>
                          <a:effectLst/>
                        </a:rPr>
                        <a:t>upregulated</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miR-106a</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9.33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1.1</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1.91</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483518683"/>
                  </a:ext>
                </a:extLst>
              </a:tr>
              <a:tr h="260439">
                <a:tc vMerge="1">
                  <a:txBody>
                    <a:bodyPr/>
                    <a:lstStyle/>
                    <a:p>
                      <a:endParaRPr lang="pl-PL"/>
                    </a:p>
                  </a:txBody>
                  <a:tcPr/>
                </a:tc>
                <a:tc vMerge="1">
                  <a:txBody>
                    <a:bodyPr/>
                    <a:lstStyle/>
                    <a:p>
                      <a:endParaRPr lang="pl-PL"/>
                    </a:p>
                  </a:txBody>
                  <a:tcPr/>
                </a:tc>
                <a:tc>
                  <a:txBody>
                    <a:bodyPr/>
                    <a:lstStyle/>
                    <a:p>
                      <a:pPr algn="ctr"/>
                      <a:r>
                        <a:rPr lang="pl-PL" sz="1200" b="0">
                          <a:solidFill>
                            <a:srgbClr val="222222"/>
                          </a:solidFill>
                          <a:effectLst/>
                        </a:rPr>
                        <a:t>miR-195-3p</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−2.1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−1.52</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−1.67</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extLst>
                  <a:ext uri="{0D108BD9-81ED-4DB2-BD59-A6C34878D82A}">
                    <a16:rowId xmlns:a16="http://schemas.microsoft.com/office/drawing/2014/main" val="3765164247"/>
                  </a:ext>
                </a:extLst>
              </a:tr>
              <a:tr h="260439">
                <a:tc vMerge="1">
                  <a:txBody>
                    <a:bodyPr/>
                    <a:lstStyle/>
                    <a:p>
                      <a:endParaRPr lang="pl-PL"/>
                    </a:p>
                  </a:txBody>
                  <a:tcPr/>
                </a:tc>
                <a:tc vMerge="1">
                  <a:txBody>
                    <a:bodyPr/>
                    <a:lstStyle/>
                    <a:p>
                      <a:endParaRPr lang="pl-PL"/>
                    </a:p>
                  </a:txBody>
                  <a:tcPr/>
                </a:tc>
                <a:tc>
                  <a:txBody>
                    <a:bodyPr/>
                    <a:lstStyle/>
                    <a:p>
                      <a:pPr algn="ctr"/>
                      <a:r>
                        <a:rPr lang="pl-PL" sz="1200" b="0">
                          <a:solidFill>
                            <a:srgbClr val="222222"/>
                          </a:solidFill>
                          <a:effectLst/>
                        </a:rPr>
                        <a:t>miR-20a</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−25.77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−1.01</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1.06</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710872020"/>
                  </a:ext>
                </a:extLst>
              </a:tr>
              <a:tr h="260439">
                <a:tc vMerge="1">
                  <a:txBody>
                    <a:bodyPr/>
                    <a:lstStyle/>
                    <a:p>
                      <a:endParaRPr lang="pl-PL"/>
                    </a:p>
                  </a:txBody>
                  <a:tcPr/>
                </a:tc>
                <a:tc vMerge="1">
                  <a:txBody>
                    <a:bodyPr/>
                    <a:lstStyle/>
                    <a:p>
                      <a:endParaRPr lang="pl-PL"/>
                    </a:p>
                  </a:txBody>
                  <a:tcPr/>
                </a:tc>
                <a:tc>
                  <a:txBody>
                    <a:bodyPr/>
                    <a:lstStyle/>
                    <a:p>
                      <a:pPr algn="ctr"/>
                      <a:r>
                        <a:rPr lang="pl-PL" sz="1200" b="0">
                          <a:solidFill>
                            <a:srgbClr val="222222"/>
                          </a:solidFill>
                          <a:effectLst/>
                        </a:rPr>
                        <a:t>miR-134</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−3.15</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−6.02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−16.07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extLst>
                  <a:ext uri="{0D108BD9-81ED-4DB2-BD59-A6C34878D82A}">
                    <a16:rowId xmlns:a16="http://schemas.microsoft.com/office/drawing/2014/main" val="2374528162"/>
                  </a:ext>
                </a:extLst>
              </a:tr>
              <a:tr h="260439">
                <a:tc vMerge="1">
                  <a:txBody>
                    <a:bodyPr/>
                    <a:lstStyle/>
                    <a:p>
                      <a:endParaRPr lang="pl-PL"/>
                    </a:p>
                  </a:txBody>
                  <a:tcPr/>
                </a:tc>
                <a:tc vMerge="1">
                  <a:txBody>
                    <a:bodyPr/>
                    <a:lstStyle/>
                    <a:p>
                      <a:endParaRPr lang="pl-PL"/>
                    </a:p>
                  </a:txBody>
                  <a:tcPr/>
                </a:tc>
                <a:tc>
                  <a:txBody>
                    <a:bodyPr/>
                    <a:lstStyle/>
                    <a:p>
                      <a:pPr algn="ctr"/>
                      <a:r>
                        <a:rPr lang="pl-PL" sz="1200" b="0">
                          <a:solidFill>
                            <a:srgbClr val="222222"/>
                          </a:solidFill>
                          <a:effectLst/>
                        </a:rPr>
                        <a:t>miR-183</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−1.49</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−6.02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79.9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612094768"/>
                  </a:ext>
                </a:extLst>
              </a:tr>
              <a:tr h="260439">
                <a:tc rowSpan="2">
                  <a:txBody>
                    <a:bodyPr/>
                    <a:lstStyle/>
                    <a:p>
                      <a:pPr algn="ctr"/>
                      <a:r>
                        <a:rPr lang="pl-PL" sz="1200" b="0">
                          <a:solidFill>
                            <a:srgbClr val="222222"/>
                          </a:solidFill>
                          <a:effectLst/>
                        </a:rPr>
                        <a:t>SOD3</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rowSpan="2">
                  <a:txBody>
                    <a:bodyPr/>
                    <a:lstStyle/>
                    <a:p>
                      <a:pPr algn="ctr"/>
                      <a:r>
                        <a:rPr lang="pl-PL" sz="1200" b="0">
                          <a:solidFill>
                            <a:srgbClr val="222222"/>
                          </a:solidFill>
                          <a:effectLst/>
                        </a:rPr>
                        <a:t>downregulated</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miR-328</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7.74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1.87</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1.24</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extLst>
                  <a:ext uri="{0D108BD9-81ED-4DB2-BD59-A6C34878D82A}">
                    <a16:rowId xmlns:a16="http://schemas.microsoft.com/office/drawing/2014/main" val="247649976"/>
                  </a:ext>
                </a:extLst>
              </a:tr>
              <a:tr h="260439">
                <a:tc vMerge="1">
                  <a:txBody>
                    <a:bodyPr/>
                    <a:lstStyle/>
                    <a:p>
                      <a:endParaRPr lang="pl-PL"/>
                    </a:p>
                  </a:txBody>
                  <a:tcPr/>
                </a:tc>
                <a:tc vMerge="1">
                  <a:txBody>
                    <a:bodyPr/>
                    <a:lstStyle/>
                    <a:p>
                      <a:endParaRPr lang="pl-PL"/>
                    </a:p>
                  </a:txBody>
                  <a:tcPr/>
                </a:tc>
                <a:tc>
                  <a:txBody>
                    <a:bodyPr/>
                    <a:lstStyle/>
                    <a:p>
                      <a:pPr algn="ctr"/>
                      <a:r>
                        <a:rPr lang="pl-PL" sz="1200" b="0">
                          <a:solidFill>
                            <a:srgbClr val="222222"/>
                          </a:solidFill>
                          <a:effectLst/>
                        </a:rPr>
                        <a:t>miR-363</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−1.21</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2.14</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34.47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741042750"/>
                  </a:ext>
                </a:extLst>
              </a:tr>
              <a:tr h="260439">
                <a:tc rowSpan="2">
                  <a:txBody>
                    <a:bodyPr/>
                    <a:lstStyle/>
                    <a:p>
                      <a:pPr algn="ctr"/>
                      <a:r>
                        <a:rPr lang="pl-PL" sz="1200" b="0">
                          <a:solidFill>
                            <a:srgbClr val="222222"/>
                          </a:solidFill>
                          <a:effectLst/>
                        </a:rPr>
                        <a:t>KLF2</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rowSpan="2">
                  <a:txBody>
                    <a:bodyPr/>
                    <a:lstStyle/>
                    <a:p>
                      <a:pPr algn="ctr"/>
                      <a:r>
                        <a:rPr lang="pl-PL" sz="1200" b="0">
                          <a:solidFill>
                            <a:srgbClr val="222222"/>
                          </a:solidFill>
                          <a:effectLst/>
                        </a:rPr>
                        <a:t>downregulated</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miR-195-3p</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−2.1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−1.52</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tc>
                  <a:txBody>
                    <a:bodyPr/>
                    <a:lstStyle/>
                    <a:p>
                      <a:pPr algn="ctr"/>
                      <a:r>
                        <a:rPr lang="pl-PL" sz="1200" b="0">
                          <a:solidFill>
                            <a:srgbClr val="222222"/>
                          </a:solidFill>
                          <a:effectLst/>
                        </a:rPr>
                        <a:t>−1.67</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F9"/>
                    </a:solidFill>
                  </a:tcPr>
                </a:tc>
                <a:extLst>
                  <a:ext uri="{0D108BD9-81ED-4DB2-BD59-A6C34878D82A}">
                    <a16:rowId xmlns:a16="http://schemas.microsoft.com/office/drawing/2014/main" val="3356547113"/>
                  </a:ext>
                </a:extLst>
              </a:tr>
              <a:tr h="260439">
                <a:tc vMerge="1">
                  <a:txBody>
                    <a:bodyPr/>
                    <a:lstStyle/>
                    <a:p>
                      <a:endParaRPr lang="pl-PL"/>
                    </a:p>
                  </a:txBody>
                  <a:tcPr/>
                </a:tc>
                <a:tc vMerge="1">
                  <a:txBody>
                    <a:bodyPr/>
                    <a:lstStyle/>
                    <a:p>
                      <a:endParaRPr lang="pl-PL"/>
                    </a:p>
                  </a:txBody>
                  <a:tcPr/>
                </a:tc>
                <a:tc>
                  <a:txBody>
                    <a:bodyPr/>
                    <a:lstStyle/>
                    <a:p>
                      <a:pPr algn="ctr"/>
                      <a:r>
                        <a:rPr lang="pl-PL" sz="1200" b="0">
                          <a:solidFill>
                            <a:srgbClr val="222222"/>
                          </a:solidFill>
                          <a:effectLst/>
                        </a:rPr>
                        <a:t>miR-363</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−1.21</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2.14</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ctr"/>
                      <a:r>
                        <a:rPr lang="pl-PL" sz="1200" b="0">
                          <a:solidFill>
                            <a:srgbClr val="222222"/>
                          </a:solidFill>
                          <a:effectLst/>
                        </a:rPr>
                        <a:t>34.47 *</a:t>
                      </a:r>
                    </a:p>
                  </a:txBody>
                  <a:tcPr marL="42755" marR="42755" marT="30539" marB="30539"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52210218"/>
                  </a:ext>
                </a:extLst>
              </a:tr>
            </a:tbl>
          </a:graphicData>
        </a:graphic>
      </p:graphicFrame>
    </p:spTree>
    <p:extLst>
      <p:ext uri="{BB962C8B-B14F-4D97-AF65-F5344CB8AC3E}">
        <p14:creationId xmlns:p14="http://schemas.microsoft.com/office/powerpoint/2010/main" val="2648088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ED771DF-AC9B-65AB-E9A6-759E9D013EB3}"/>
              </a:ext>
            </a:extLst>
          </p:cNvPr>
          <p:cNvSpPr>
            <a:spLocks noGrp="1"/>
          </p:cNvSpPr>
          <p:nvPr>
            <p:ph type="title"/>
          </p:nvPr>
        </p:nvSpPr>
        <p:spPr>
          <a:xfrm>
            <a:off x="838200" y="365125"/>
            <a:ext cx="5558489" cy="1325563"/>
          </a:xfrm>
        </p:spPr>
        <p:txBody>
          <a:bodyPr vert="horz" lIns="91440" tIns="45720" rIns="91440" bIns="45720" rtlCol="0">
            <a:normAutofit/>
          </a:bodyPr>
          <a:lstStyle/>
          <a:p>
            <a:r>
              <a:rPr lang="en-US" kern="1200">
                <a:latin typeface="+mj-lt"/>
                <a:ea typeface="+mj-ea"/>
                <a:cs typeface="+mj-cs"/>
              </a:rPr>
              <a:t>Results</a:t>
            </a:r>
          </a:p>
        </p:txBody>
      </p:sp>
      <p:sp>
        <p:nvSpPr>
          <p:cNvPr id="22" name="Freeform: Shape 21">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ymbol zastępczy zawartości 3">
            <a:extLst>
              <a:ext uri="{FF2B5EF4-FFF2-40B4-BE49-F238E27FC236}">
                <a16:creationId xmlns:a16="http://schemas.microsoft.com/office/drawing/2014/main" id="{B296B87C-CD88-CBC7-994E-5F77BC0CB3AE}"/>
              </a:ext>
            </a:extLst>
          </p:cNvPr>
          <p:cNvSpPr>
            <a:spLocks noGrp="1"/>
          </p:cNvSpPr>
          <p:nvPr>
            <p:ph idx="1"/>
          </p:nvPr>
        </p:nvSpPr>
        <p:spPr>
          <a:xfrm>
            <a:off x="838200" y="1825625"/>
            <a:ext cx="5558489" cy="4351338"/>
          </a:xfrm>
        </p:spPr>
        <p:txBody>
          <a:bodyPr>
            <a:normAutofit/>
          </a:bodyPr>
          <a:lstStyle/>
          <a:p>
            <a:r>
              <a:rPr lang="pl-PL" sz="2000" b="0" i="0" u="none" strike="noStrike">
                <a:effectLst/>
                <a:latin typeface="Source Sans Pro" panose="020B0503030403020204" pitchFamily="34" charset="0"/>
              </a:rPr>
              <a:t>Of the 1105 </a:t>
            </a:r>
            <a:r>
              <a:rPr lang="pl-PL" sz="2000" b="0" i="0" u="none" strike="noStrike" err="1">
                <a:effectLst/>
                <a:latin typeface="Source Sans Pro" panose="020B0503030403020204" pitchFamily="34" charset="0"/>
              </a:rPr>
              <a:t>miRNAs</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found</a:t>
            </a:r>
            <a:r>
              <a:rPr lang="pl-PL" sz="2000" b="0" i="0" u="none" strike="noStrike">
                <a:effectLst/>
                <a:latin typeface="Source Sans Pro" panose="020B0503030403020204" pitchFamily="34" charset="0"/>
              </a:rPr>
              <a:t> on the </a:t>
            </a:r>
            <a:r>
              <a:rPr lang="pl-PL" sz="2000" b="0" i="0" u="none" strike="noStrike" err="1">
                <a:effectLst/>
                <a:latin typeface="Source Sans Pro" panose="020B0503030403020204" pitchFamily="34" charset="0"/>
              </a:rPr>
              <a:t>microarray</a:t>
            </a:r>
            <a:r>
              <a:rPr lang="pl-PL" sz="2000" b="0" i="0" u="none" strike="noStrike">
                <a:effectLst/>
                <a:latin typeface="Source Sans Pro" panose="020B0503030403020204" pitchFamily="34" charset="0"/>
              </a:rPr>
              <a:t>, the </a:t>
            </a:r>
            <a:r>
              <a:rPr lang="pl-PL" sz="2000" b="0" i="0" u="none" strike="noStrike" err="1">
                <a:effectLst/>
                <a:latin typeface="Source Sans Pro" panose="020B0503030403020204" pitchFamily="34" charset="0"/>
              </a:rPr>
              <a:t>number</a:t>
            </a:r>
            <a:r>
              <a:rPr lang="pl-PL" sz="2000" b="0" i="0" u="none" strike="noStrike">
                <a:effectLst/>
                <a:latin typeface="Source Sans Pro" panose="020B0503030403020204" pitchFamily="34" charset="0"/>
              </a:rPr>
              <a:t> of </a:t>
            </a:r>
            <a:r>
              <a:rPr lang="pl-PL" sz="2000" b="0" i="0" u="none" strike="noStrike" err="1">
                <a:effectLst/>
                <a:latin typeface="Source Sans Pro" panose="020B0503030403020204" pitchFamily="34" charset="0"/>
              </a:rPr>
              <a:t>miRNAs</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differentiating</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each</a:t>
            </a:r>
            <a:r>
              <a:rPr lang="pl-PL" sz="2000" b="0" i="0" u="none" strike="noStrike">
                <a:effectLst/>
                <a:latin typeface="Source Sans Pro" panose="020B0503030403020204" pitchFamily="34" charset="0"/>
              </a:rPr>
              <a:t> cancer </a:t>
            </a:r>
            <a:r>
              <a:rPr lang="pl-PL" sz="2000" b="0" i="0" u="none" strike="noStrike" err="1">
                <a:effectLst/>
                <a:latin typeface="Source Sans Pro" panose="020B0503030403020204" pitchFamily="34" charset="0"/>
              </a:rPr>
              <a:t>grade</a:t>
            </a:r>
            <a:r>
              <a:rPr lang="pl-PL" sz="2000" b="0" i="0" u="none" strike="noStrike">
                <a:effectLst/>
                <a:latin typeface="Source Sans Pro" panose="020B0503030403020204" pitchFamily="34" charset="0"/>
              </a:rPr>
              <a:t> from the </a:t>
            </a:r>
            <a:r>
              <a:rPr lang="pl-PL" sz="2000" b="0" i="0" u="none" strike="noStrike" err="1">
                <a:effectLst/>
                <a:latin typeface="Source Sans Pro" panose="020B0503030403020204" pitchFamily="34" charset="0"/>
              </a:rPr>
              <a:t>control</a:t>
            </a:r>
            <a:r>
              <a:rPr lang="pl-PL" sz="2000" b="0" i="0" u="none" strike="noStrike">
                <a:effectLst/>
                <a:latin typeface="Source Sans Pro" panose="020B0503030403020204" pitchFamily="34" charset="0"/>
              </a:rPr>
              <a:t> was as </a:t>
            </a:r>
            <a:r>
              <a:rPr lang="pl-PL" sz="2000" b="0" i="0" u="none" strike="noStrike" err="1">
                <a:effectLst/>
                <a:latin typeface="Source Sans Pro" panose="020B0503030403020204" pitchFamily="34" charset="0"/>
              </a:rPr>
              <a:t>follows</a:t>
            </a:r>
            <a:r>
              <a:rPr lang="pl-PL" sz="2000" b="0" i="0" u="none" strike="noStrike">
                <a:effectLst/>
                <a:latin typeface="Source Sans Pro" panose="020B0503030403020204" pitchFamily="34" charset="0"/>
              </a:rPr>
              <a:t>: G1 vs. C, 131 </a:t>
            </a:r>
            <a:r>
              <a:rPr lang="pl-PL" sz="2000" b="0" i="0" u="none" strike="noStrike" err="1">
                <a:effectLst/>
                <a:latin typeface="Source Sans Pro" panose="020B0503030403020204" pitchFamily="34" charset="0"/>
              </a:rPr>
              <a:t>miRNAs</a:t>
            </a:r>
            <a:r>
              <a:rPr lang="pl-PL" sz="2000" b="0" i="0" u="none" strike="noStrike">
                <a:effectLst/>
                <a:latin typeface="Source Sans Pro" panose="020B0503030403020204" pitchFamily="34" charset="0"/>
              </a:rPr>
              <a:t>; G2 vs. C, 58 </a:t>
            </a:r>
            <a:r>
              <a:rPr lang="pl-PL" sz="2000" b="0" i="0" u="none" strike="noStrike" err="1">
                <a:effectLst/>
                <a:latin typeface="Source Sans Pro" panose="020B0503030403020204" pitchFamily="34" charset="0"/>
              </a:rPr>
              <a:t>miRNAs</a:t>
            </a:r>
            <a:r>
              <a:rPr lang="pl-PL" sz="2000" b="0" i="0" u="none" strike="noStrike">
                <a:effectLst/>
                <a:latin typeface="Source Sans Pro" panose="020B0503030403020204" pitchFamily="34" charset="0"/>
              </a:rPr>
              <a:t>; G3 vs. C, 84 </a:t>
            </a:r>
            <a:r>
              <a:rPr lang="pl-PL" sz="2000" b="0" i="0" u="none" strike="noStrike" err="1">
                <a:effectLst/>
                <a:latin typeface="Source Sans Pro" panose="020B0503030403020204" pitchFamily="34" charset="0"/>
              </a:rPr>
              <a:t>miRNAs</a:t>
            </a:r>
            <a:r>
              <a:rPr lang="pl-PL" sz="2000" b="0" i="0" u="none" strike="noStrike">
                <a:effectLst/>
                <a:latin typeface="Source Sans Pro" panose="020B0503030403020204" pitchFamily="34" charset="0"/>
              </a:rPr>
              <a:t> (p &lt; 0.05; FC &gt; 2 </a:t>
            </a:r>
            <a:r>
              <a:rPr lang="pl-PL" sz="2000" b="0" i="0" u="none" strike="noStrike" err="1">
                <a:effectLst/>
                <a:latin typeface="Source Sans Pro" panose="020B0503030403020204" pitchFamily="34" charset="0"/>
              </a:rPr>
              <a:t>or</a:t>
            </a:r>
            <a:r>
              <a:rPr lang="pl-PL" sz="2000" b="0" i="0" u="none" strike="noStrike">
                <a:effectLst/>
                <a:latin typeface="Source Sans Pro" panose="020B0503030403020204" pitchFamily="34" charset="0"/>
              </a:rPr>
              <a:t> FC &lt; −2). The </a:t>
            </a:r>
            <a:r>
              <a:rPr lang="pl-PL" sz="2000" b="0" i="0" u="none" strike="noStrike" err="1">
                <a:effectLst/>
                <a:latin typeface="Source Sans Pro" panose="020B0503030403020204" pitchFamily="34" charset="0"/>
              </a:rPr>
              <a:t>next</a:t>
            </a:r>
            <a:r>
              <a:rPr lang="pl-PL" sz="2000" b="0" i="0" u="none" strike="noStrike">
                <a:effectLst/>
                <a:latin typeface="Source Sans Pro" panose="020B0503030403020204" pitchFamily="34" charset="0"/>
              </a:rPr>
              <a:t> step was to </a:t>
            </a:r>
            <a:r>
              <a:rPr lang="pl-PL" sz="2000" b="0" i="0" u="none" strike="noStrike" err="1">
                <a:effectLst/>
                <a:latin typeface="Source Sans Pro" panose="020B0503030403020204" pitchFamily="34" charset="0"/>
              </a:rPr>
              <a:t>assess</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which</a:t>
            </a:r>
            <a:r>
              <a:rPr lang="pl-PL" sz="2000" b="0" i="0" u="none" strike="noStrike">
                <a:effectLst/>
                <a:latin typeface="Source Sans Pro" panose="020B0503030403020204" pitchFamily="34" charset="0"/>
              </a:rPr>
              <a:t> of the </a:t>
            </a:r>
            <a:r>
              <a:rPr lang="pl-PL" sz="2000" b="0" i="0" u="none" strike="noStrike" err="1">
                <a:effectLst/>
                <a:latin typeface="Source Sans Pro" panose="020B0503030403020204" pitchFamily="34" charset="0"/>
              </a:rPr>
              <a:t>differentiating</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miRNAs</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could</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participate</a:t>
            </a:r>
            <a:r>
              <a:rPr lang="pl-PL" sz="2000" b="0" i="0" u="none" strike="noStrike">
                <a:effectLst/>
                <a:latin typeface="Source Sans Pro" panose="020B0503030403020204" pitchFamily="34" charset="0"/>
              </a:rPr>
              <a:t> in the </a:t>
            </a:r>
            <a:r>
              <a:rPr lang="pl-PL" sz="2000" b="0" i="0" u="none" strike="noStrike" err="1">
                <a:effectLst/>
                <a:latin typeface="Source Sans Pro" panose="020B0503030403020204" pitchFamily="34" charset="0"/>
              </a:rPr>
              <a:t>regulation</a:t>
            </a:r>
            <a:r>
              <a:rPr lang="pl-PL" sz="2000" b="0" i="0" u="none" strike="noStrike">
                <a:effectLst/>
                <a:latin typeface="Source Sans Pro" panose="020B0503030403020204" pitchFamily="34" charset="0"/>
              </a:rPr>
              <a:t> of the </a:t>
            </a:r>
            <a:r>
              <a:rPr lang="pl-PL" sz="2000" b="0" i="0" u="none" strike="noStrike" err="1">
                <a:effectLst/>
                <a:latin typeface="Source Sans Pro" panose="020B0503030403020204" pitchFamily="34" charset="0"/>
              </a:rPr>
              <a:t>activity</a:t>
            </a:r>
            <a:r>
              <a:rPr lang="pl-PL" sz="2000" b="0" i="0" u="none" strike="noStrike">
                <a:effectLst/>
                <a:latin typeface="Source Sans Pro" panose="020B0503030403020204" pitchFamily="34" charset="0"/>
              </a:rPr>
              <a:t> of PRDX2, PKD2, AQP1, SOD3, and KLF2. he </a:t>
            </a:r>
            <a:r>
              <a:rPr lang="pl-PL" sz="2000" b="0" i="0" u="none" strike="noStrike" err="1">
                <a:effectLst/>
                <a:latin typeface="Source Sans Pro" panose="020B0503030403020204" pitchFamily="34" charset="0"/>
              </a:rPr>
              <a:t>obtained</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results</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indicate</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that</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overexpression</a:t>
            </a:r>
            <a:r>
              <a:rPr lang="pl-PL" sz="2000" b="0" i="0" u="none" strike="noStrike">
                <a:effectLst/>
                <a:latin typeface="Source Sans Pro" panose="020B0503030403020204" pitchFamily="34" charset="0"/>
              </a:rPr>
              <a:t> of PKD2 </a:t>
            </a:r>
            <a:r>
              <a:rPr lang="pl-PL" sz="2000" b="0" i="0" u="none" strike="noStrike" err="1">
                <a:effectLst/>
                <a:latin typeface="Source Sans Pro" panose="020B0503030403020204" pitchFamily="34" charset="0"/>
              </a:rPr>
              <a:t>may</a:t>
            </a:r>
            <a:r>
              <a:rPr lang="pl-PL" sz="2000" b="0" i="0" u="none" strike="noStrike">
                <a:effectLst/>
                <a:latin typeface="Source Sans Pro" panose="020B0503030403020204" pitchFamily="34" charset="0"/>
              </a:rPr>
              <a:t> be related to </a:t>
            </a:r>
            <a:r>
              <a:rPr lang="pl-PL" sz="2000" b="0" i="0" u="none" strike="noStrike" err="1">
                <a:effectLst/>
                <a:latin typeface="Source Sans Pro" panose="020B0503030403020204" pitchFamily="34" charset="0"/>
              </a:rPr>
              <a:t>significantly</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reduced</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activity</a:t>
            </a:r>
            <a:r>
              <a:rPr lang="pl-PL" sz="2000" b="0" i="0" u="none" strike="noStrike">
                <a:effectLst/>
                <a:latin typeface="Source Sans Pro" panose="020B0503030403020204" pitchFamily="34" charset="0"/>
              </a:rPr>
              <a:t> of miR-195-3p, miR-20a and </a:t>
            </a:r>
            <a:r>
              <a:rPr lang="pl-PL" sz="2000" b="0" i="0" u="none" strike="noStrike" err="1">
                <a:effectLst/>
                <a:latin typeface="Source Sans Pro" panose="020B0503030403020204" pitchFamily="34" charset="0"/>
              </a:rPr>
              <a:t>increased</a:t>
            </a:r>
            <a:r>
              <a:rPr lang="pl-PL" sz="2000" b="0" i="0" u="none" strike="noStrike">
                <a:effectLst/>
                <a:latin typeface="Source Sans Pro" panose="020B0503030403020204" pitchFamily="34" charset="0"/>
              </a:rPr>
              <a:t> the </a:t>
            </a:r>
            <a:r>
              <a:rPr lang="pl-PL" sz="2000" b="0" i="0" u="none" strike="noStrike" err="1">
                <a:effectLst/>
                <a:latin typeface="Source Sans Pro" panose="020B0503030403020204" pitchFamily="34" charset="0"/>
              </a:rPr>
              <a:t>levels</a:t>
            </a:r>
            <a:r>
              <a:rPr lang="pl-PL" sz="2000" b="0" i="0" u="none" strike="noStrike">
                <a:effectLst/>
                <a:latin typeface="Source Sans Pro" panose="020B0503030403020204" pitchFamily="34" charset="0"/>
              </a:rPr>
              <a:t> of miR-106a, miR-328 in the </a:t>
            </a:r>
            <a:r>
              <a:rPr lang="pl-PL" sz="2000" b="0" i="0" u="none" strike="noStrike" err="1">
                <a:effectLst/>
                <a:latin typeface="Source Sans Pro" panose="020B0503030403020204" pitchFamily="34" charset="0"/>
              </a:rPr>
              <a:t>early</a:t>
            </a:r>
            <a:r>
              <a:rPr lang="pl-PL" sz="2000" b="0" i="0" u="none" strike="noStrike">
                <a:effectLst/>
                <a:latin typeface="Source Sans Pro" panose="020B0503030403020204" pitchFamily="34" charset="0"/>
              </a:rPr>
              <a:t> </a:t>
            </a:r>
            <a:r>
              <a:rPr lang="pl-PL" sz="2000" b="0" i="0" u="none" strike="noStrike" err="1">
                <a:effectLst/>
                <a:latin typeface="Source Sans Pro" panose="020B0503030403020204" pitchFamily="34" charset="0"/>
              </a:rPr>
              <a:t>stages</a:t>
            </a:r>
            <a:r>
              <a:rPr lang="pl-PL" sz="2000" b="0" i="0" u="none" strike="noStrike">
                <a:effectLst/>
                <a:latin typeface="Source Sans Pro" panose="020B0503030403020204" pitchFamily="34" charset="0"/>
              </a:rPr>
              <a:t> of </a:t>
            </a:r>
            <a:r>
              <a:rPr lang="pl-PL" sz="2000" b="0" i="0" u="none" strike="noStrike" err="1">
                <a:effectLst/>
                <a:latin typeface="Source Sans Pro" panose="020B0503030403020204" pitchFamily="34" charset="0"/>
              </a:rPr>
              <a:t>endometrial</a:t>
            </a:r>
            <a:r>
              <a:rPr lang="pl-PL" sz="2000" b="0" i="0" u="none" strike="noStrike">
                <a:effectLst/>
                <a:latin typeface="Source Sans Pro" panose="020B0503030403020204" pitchFamily="34" charset="0"/>
              </a:rPr>
              <a:t> cancer. </a:t>
            </a:r>
            <a:endParaRPr lang="pl-PL" sz="2000"/>
          </a:p>
        </p:txBody>
      </p:sp>
      <p:sp>
        <p:nvSpPr>
          <p:cNvPr id="24" name="Oval 23">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Block Arc 25">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0" name="Straight Connector 29">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2" name="Freeform: Shape 31">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4" name="Arc 33">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14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9D0986B-E968-2B8B-387C-E936EE6504EF}"/>
              </a:ext>
            </a:extLst>
          </p:cNvPr>
          <p:cNvSpPr>
            <a:spLocks noGrp="1"/>
          </p:cNvSpPr>
          <p:nvPr>
            <p:ph type="title"/>
          </p:nvPr>
        </p:nvSpPr>
        <p:spPr>
          <a:xfrm>
            <a:off x="838200" y="365125"/>
            <a:ext cx="5558489" cy="1325563"/>
          </a:xfrm>
        </p:spPr>
        <p:txBody>
          <a:bodyPr>
            <a:normAutofit/>
          </a:bodyPr>
          <a:lstStyle/>
          <a:p>
            <a:r>
              <a:rPr lang="pl-PL" err="1"/>
              <a:t>Conclusion</a:t>
            </a:r>
            <a:endParaRPr lang="pl-PL"/>
          </a:p>
        </p:txBody>
      </p:sp>
      <p:sp>
        <p:nvSpPr>
          <p:cNvPr id="27" name="Freeform: Shape 26">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ED97043B-C9DB-4032-AA70-8E43E0B61B10}"/>
              </a:ext>
            </a:extLst>
          </p:cNvPr>
          <p:cNvSpPr>
            <a:spLocks noGrp="1"/>
          </p:cNvSpPr>
          <p:nvPr>
            <p:ph idx="1"/>
          </p:nvPr>
        </p:nvSpPr>
        <p:spPr>
          <a:xfrm>
            <a:off x="838200" y="1825625"/>
            <a:ext cx="5558489" cy="4351338"/>
          </a:xfrm>
        </p:spPr>
        <p:txBody>
          <a:bodyPr>
            <a:normAutofit/>
          </a:bodyPr>
          <a:lstStyle/>
          <a:p>
            <a:pPr marL="0" indent="0">
              <a:buNone/>
            </a:pPr>
            <a:r>
              <a:rPr lang="en-US" sz="1800">
                <a:effectLst/>
                <a:latin typeface="Times New Roman" panose="02020603050405020304" pitchFamily="18" charset="0"/>
                <a:ea typeface="Times New Roman" panose="02020603050405020304" pitchFamily="18" charset="0"/>
              </a:rPr>
              <a:t>At a later stage, the involvement of miR-134 is also possible. Interestingly, miR-183 initially shows a decrease in activity, which changes dramatically in G3 cancer. The reduced expression of SOD3 may be due to the increased activity of miR-328 in G1 cancer and miR-363 in G3 cancer. In the case of KLF2, miR-195-3p level was reduced while miR-363 was overexpressed. PRDX2 and AQP1 expression is most likely not regulated by miRNAs selected in microarray analysis with our criteria. A high level of PKD2 may be the result of a decrease in the activity of miR-195-3p, miR-20a, miR-134. A SOD3 level reduction can be caused by miR-328, miR-363. In addition, miR-363 can also regulate KLF2 expression. In the course of endometrial cancer, the phenomenon of oxidative stress is observed, the regulation of which may be influenced by miRNAs.</a:t>
            </a:r>
            <a:r>
              <a:rPr lang="pl-PL" sz="1800">
                <a:effectLst/>
              </a:rPr>
              <a:t> </a:t>
            </a:r>
            <a:endParaRPr lang="pl-PL" sz="1800"/>
          </a:p>
        </p:txBody>
      </p:sp>
      <p:sp>
        <p:nvSpPr>
          <p:cNvPr id="29" name="Oval 28">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lock Arc 30">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5" name="Straight Connector 34">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Arc 38">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424178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876</Words>
  <Application>Microsoft Macintosh PowerPoint</Application>
  <PresentationFormat>Panoramiczny</PresentationFormat>
  <Paragraphs>67</Paragraphs>
  <Slides>7</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vt:i4>
      </vt:variant>
    </vt:vector>
  </HeadingPairs>
  <TitlesOfParts>
    <vt:vector size="13" baseType="lpstr">
      <vt:lpstr>Arial</vt:lpstr>
      <vt:lpstr>Calibri</vt:lpstr>
      <vt:lpstr>Calibri Light</vt:lpstr>
      <vt:lpstr>Source Sans Pro</vt:lpstr>
      <vt:lpstr>Times New Roman</vt:lpstr>
      <vt:lpstr>Motyw pakietu Office</vt:lpstr>
      <vt:lpstr>miRNAs Participate in the Regulation of Oxidative Stress-Related Gene Expression in Endometrioid Endometrial Cancer</vt:lpstr>
      <vt:lpstr>Introduction</vt:lpstr>
      <vt:lpstr>Objective</vt:lpstr>
      <vt:lpstr>Patients</vt:lpstr>
      <vt:lpstr>Results</vt:lpstr>
      <vt:lpstr>Results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 one gene related with the oxidative stress phenomenon in enodmetroid endometrial cancer</dc:title>
  <dc:creator>Beniamin Grabarek</dc:creator>
  <cp:lastModifiedBy>Beniamin Grabarek</cp:lastModifiedBy>
  <cp:revision>2</cp:revision>
  <dcterms:created xsi:type="dcterms:W3CDTF">2023-03-20T20:03:07Z</dcterms:created>
  <dcterms:modified xsi:type="dcterms:W3CDTF">2023-03-20T20:31:54Z</dcterms:modified>
</cp:coreProperties>
</file>