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8" r:id="rId9"/>
    <p:sldId id="267" r:id="rId10"/>
    <p:sldId id="262" r:id="rId11"/>
    <p:sldId id="264" r:id="rId12"/>
    <p:sldId id="265" r:id="rId1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291" autoAdjust="0"/>
  </p:normalViewPr>
  <p:slideViewPr>
    <p:cSldViewPr>
      <p:cViewPr>
        <p:scale>
          <a:sx n="70" d="100"/>
          <a:sy n="70" d="100"/>
        </p:scale>
        <p:origin x="1386" y="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E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E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33E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5772" y="2370531"/>
            <a:ext cx="7712455" cy="8807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33E50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6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3/22/2023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package" Target="../embeddings/Microsoft_Excel_Worksheet.xlsx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2473325" marR="5080" indent="-2460625">
              <a:lnSpc>
                <a:spcPct val="100000"/>
              </a:lnSpc>
              <a:spcBef>
                <a:spcPts val="110"/>
              </a:spcBef>
            </a:pPr>
            <a:r>
              <a:rPr dirty="0"/>
              <a:t>RUNX1-regulated</a:t>
            </a:r>
            <a:r>
              <a:rPr spc="-15" dirty="0"/>
              <a:t> </a:t>
            </a:r>
            <a:r>
              <a:rPr spc="-10" dirty="0"/>
              <a:t>pathways</a:t>
            </a:r>
            <a:r>
              <a:rPr spc="-40" dirty="0"/>
              <a:t> </a:t>
            </a:r>
            <a:r>
              <a:rPr spc="5" dirty="0"/>
              <a:t>and</a:t>
            </a:r>
            <a:r>
              <a:rPr spc="-40" dirty="0"/>
              <a:t> </a:t>
            </a:r>
            <a:r>
              <a:rPr dirty="0"/>
              <a:t>biomarkers</a:t>
            </a:r>
            <a:r>
              <a:rPr spc="-45" dirty="0"/>
              <a:t> </a:t>
            </a:r>
            <a:r>
              <a:rPr spc="5" dirty="0"/>
              <a:t>in</a:t>
            </a:r>
            <a:r>
              <a:rPr spc="-185" dirty="0"/>
              <a:t> </a:t>
            </a:r>
            <a:r>
              <a:rPr dirty="0"/>
              <a:t>Acute </a:t>
            </a:r>
            <a:r>
              <a:rPr spc="-685" dirty="0"/>
              <a:t> </a:t>
            </a:r>
            <a:r>
              <a:rPr dirty="0"/>
              <a:t>Myeloid</a:t>
            </a:r>
            <a:r>
              <a:rPr spc="-50" dirty="0"/>
              <a:t> </a:t>
            </a:r>
            <a:r>
              <a:rPr spc="-5" dirty="0"/>
              <a:t>Leukemia</a:t>
            </a:r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79458" y="464009"/>
            <a:ext cx="4340604" cy="1286645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1522475" y="3694252"/>
            <a:ext cx="622173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Times New Roman"/>
                <a:cs typeface="Times New Roman"/>
              </a:rPr>
              <a:t>Deepesh</a:t>
            </a:r>
            <a:r>
              <a:rPr sz="2400" b="1" spc="30" dirty="0">
                <a:latin typeface="Times New Roman"/>
                <a:cs typeface="Times New Roman"/>
              </a:rPr>
              <a:t> </a:t>
            </a:r>
            <a:r>
              <a:rPr sz="2400" b="1" spc="-15" dirty="0">
                <a:latin typeface="Times New Roman"/>
                <a:cs typeface="Times New Roman"/>
              </a:rPr>
              <a:t>Kumar</a:t>
            </a:r>
            <a:r>
              <a:rPr sz="2400" b="1" spc="-55" dirty="0">
                <a:latin typeface="Times New Roman"/>
                <a:cs typeface="Times New Roman"/>
              </a:rPr>
              <a:t> </a:t>
            </a:r>
            <a:r>
              <a:rPr sz="2400" b="1" spc="-40" dirty="0">
                <a:latin typeface="Times New Roman"/>
                <a:cs typeface="Times New Roman"/>
              </a:rPr>
              <a:t>Verma</a:t>
            </a:r>
            <a:r>
              <a:rPr sz="2400" b="1" spc="-60" baseline="24305" dirty="0">
                <a:latin typeface="Times New Roman"/>
                <a:cs typeface="Times New Roman"/>
              </a:rPr>
              <a:t>1</a:t>
            </a:r>
            <a:r>
              <a:rPr sz="2400" b="1" spc="-40" dirty="0">
                <a:latin typeface="Times New Roman"/>
                <a:cs typeface="Times New Roman"/>
              </a:rPr>
              <a:t>,</a:t>
            </a:r>
            <a:r>
              <a:rPr sz="2400" b="1" spc="-105" dirty="0">
                <a:latin typeface="Times New Roman"/>
                <a:cs typeface="Times New Roman"/>
              </a:rPr>
              <a:t> </a:t>
            </a:r>
            <a:r>
              <a:rPr sz="2400" b="1" dirty="0">
                <a:latin typeface="Times New Roman"/>
                <a:cs typeface="Times New Roman"/>
              </a:rPr>
              <a:t>Akhileshwar</a:t>
            </a:r>
            <a:r>
              <a:rPr sz="2400" b="1" spc="-75" dirty="0">
                <a:latin typeface="Times New Roman"/>
                <a:cs typeface="Times New Roman"/>
              </a:rPr>
              <a:t> </a:t>
            </a:r>
            <a:r>
              <a:rPr sz="2400" b="1" spc="-5" dirty="0">
                <a:latin typeface="Times New Roman"/>
                <a:cs typeface="Times New Roman"/>
              </a:rPr>
              <a:t>Namani</a:t>
            </a:r>
            <a:r>
              <a:rPr sz="2400" b="1" spc="-7" baseline="24305" dirty="0">
                <a:latin typeface="Times New Roman"/>
                <a:cs typeface="Times New Roman"/>
              </a:rPr>
              <a:t>2</a:t>
            </a:r>
            <a:endParaRPr sz="2400" baseline="24305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046175" y="5005781"/>
            <a:ext cx="7051040" cy="11239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60375" indent="-344805">
              <a:lnSpc>
                <a:spcPct val="100000"/>
              </a:lnSpc>
              <a:spcBef>
                <a:spcPts val="100"/>
              </a:spcBef>
              <a:buAutoNum type="arabicPeriod"/>
              <a:tabLst>
                <a:tab pos="460375" algn="l"/>
                <a:tab pos="461009" algn="l"/>
              </a:tabLst>
            </a:pPr>
            <a:r>
              <a:rPr sz="1800" b="1" spc="-15" dirty="0">
                <a:latin typeface="Times New Roman"/>
                <a:cs typeface="Times New Roman"/>
              </a:rPr>
              <a:t>Department</a:t>
            </a:r>
            <a:r>
              <a:rPr sz="1800" b="1" spc="1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of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Biotechnology,</a:t>
            </a:r>
            <a:r>
              <a:rPr sz="1800" b="1" spc="15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GITAM</a:t>
            </a:r>
            <a:r>
              <a:rPr sz="1800" b="1" spc="3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School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of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Sciences,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35" dirty="0">
                <a:latin typeface="Times New Roman"/>
                <a:cs typeface="Times New Roman"/>
              </a:rPr>
              <a:t>GITAM</a:t>
            </a:r>
            <a:endParaRPr sz="1800">
              <a:latin typeface="Times New Roman"/>
              <a:cs typeface="Times New Roman"/>
            </a:endParaRPr>
          </a:p>
          <a:p>
            <a:pPr marL="342900" algn="ctr">
              <a:lnSpc>
                <a:spcPct val="100000"/>
              </a:lnSpc>
              <a:spcBef>
                <a:spcPts val="5"/>
              </a:spcBef>
            </a:pPr>
            <a:r>
              <a:rPr sz="1800" b="1" spc="-15" dirty="0">
                <a:latin typeface="Times New Roman"/>
                <a:cs typeface="Times New Roman"/>
              </a:rPr>
              <a:t>(Deemed</a:t>
            </a:r>
            <a:r>
              <a:rPr sz="1800" b="1" spc="8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to</a:t>
            </a:r>
            <a:r>
              <a:rPr sz="1800" b="1" spc="-1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be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University),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20" dirty="0">
                <a:latin typeface="Times New Roman"/>
                <a:cs typeface="Times New Roman"/>
              </a:rPr>
              <a:t>Visakhapatnam,</a:t>
            </a:r>
            <a:r>
              <a:rPr sz="1800" b="1" spc="125" dirty="0">
                <a:latin typeface="Times New Roman"/>
                <a:cs typeface="Times New Roman"/>
              </a:rPr>
              <a:t> </a:t>
            </a:r>
            <a:r>
              <a:rPr sz="1800" b="1" spc="5" dirty="0">
                <a:latin typeface="Times New Roman"/>
                <a:cs typeface="Times New Roman"/>
              </a:rPr>
              <a:t>530045,</a:t>
            </a:r>
            <a:r>
              <a:rPr sz="1800" b="1" spc="-8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India</a:t>
            </a:r>
            <a:endParaRPr sz="1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850">
              <a:latin typeface="Times New Roman"/>
              <a:cs typeface="Times New Roman"/>
            </a:endParaRPr>
          </a:p>
          <a:p>
            <a:pPr marL="240665" indent="-228600">
              <a:lnSpc>
                <a:spcPct val="100000"/>
              </a:lnSpc>
              <a:buAutoNum type="arabicPeriod" startAt="2"/>
              <a:tabLst>
                <a:tab pos="241300" algn="l"/>
              </a:tabLst>
            </a:pPr>
            <a:r>
              <a:rPr sz="1800" b="1" spc="-5" dirty="0">
                <a:latin typeface="Times New Roman"/>
                <a:cs typeface="Times New Roman"/>
              </a:rPr>
              <a:t>Sri</a:t>
            </a:r>
            <a:r>
              <a:rPr sz="1800" b="1" spc="2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Shankara</a:t>
            </a:r>
            <a:r>
              <a:rPr sz="1800" b="1" spc="9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Cancer</a:t>
            </a:r>
            <a:r>
              <a:rPr sz="1800" b="1" spc="2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Hospital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and</a:t>
            </a:r>
            <a:r>
              <a:rPr sz="1800" b="1" spc="40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Research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15" dirty="0">
                <a:latin typeface="Times New Roman"/>
                <a:cs typeface="Times New Roman"/>
              </a:rPr>
              <a:t>Centre,</a:t>
            </a:r>
            <a:r>
              <a:rPr sz="1800" b="1" spc="3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Bangalore,</a:t>
            </a:r>
            <a:r>
              <a:rPr sz="1800" b="1" spc="1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India</a:t>
            </a:r>
            <a:endParaRPr sz="1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6226741"/>
              </p:ext>
            </p:extLst>
          </p:nvPr>
        </p:nvGraphicFramePr>
        <p:xfrm>
          <a:off x="320357" y="185420"/>
          <a:ext cx="8425178" cy="410450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533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11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31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84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8252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9201">
                <a:tc gridSpan="5">
                  <a:txBody>
                    <a:bodyPr/>
                    <a:lstStyle/>
                    <a:p>
                      <a:pPr marL="1270" algn="ctr">
                        <a:lnSpc>
                          <a:spcPts val="1310"/>
                        </a:lnSpc>
                        <a:spcBef>
                          <a:spcPts val="310"/>
                        </a:spcBef>
                      </a:pP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Table </a:t>
                      </a:r>
                      <a:r>
                        <a:rPr lang="en-US" sz="1100" b="1" dirty="0">
                          <a:latin typeface="Palatino Linotype"/>
                          <a:cs typeface="Palatino Linotype"/>
                        </a:rPr>
                        <a:t>2</a:t>
                      </a:r>
                      <a:r>
                        <a:rPr sz="1100" b="1" spc="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b="1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Functional</a:t>
                      </a:r>
                      <a:r>
                        <a:rPr sz="1100" b="1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annotation analysis</a:t>
                      </a:r>
                      <a:r>
                        <a:rPr sz="1100" b="1" spc="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5" dirty="0">
                          <a:latin typeface="Palatino Linotype"/>
                          <a:cs typeface="Palatino Linotype"/>
                        </a:rPr>
                        <a:t>of </a:t>
                      </a:r>
                      <a:r>
                        <a:rPr sz="1100" b="1" spc="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upregulated</a:t>
                      </a:r>
                      <a:r>
                        <a:rPr sz="1100" b="1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dirty="0">
                          <a:latin typeface="Palatino Linotype"/>
                          <a:cs typeface="Palatino Linotype"/>
                        </a:rPr>
                        <a:t>genes</a:t>
                      </a:r>
                      <a:r>
                        <a:rPr sz="1100" b="1" spc="-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associated</a:t>
                      </a:r>
                      <a:r>
                        <a:rPr sz="1100" b="1" spc="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with</a:t>
                      </a:r>
                      <a:r>
                        <a:rPr sz="1100" b="1" spc="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i="1" dirty="0">
                          <a:latin typeface="Palatino Linotype"/>
                          <a:cs typeface="Palatino Linotype"/>
                        </a:rPr>
                        <a:t>RUNX1</a:t>
                      </a:r>
                      <a:r>
                        <a:rPr sz="1100" b="1" i="1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mutations</a:t>
                      </a:r>
                      <a:endParaRPr sz="11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3937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0223">
                <a:tc gridSpan="5">
                  <a:txBody>
                    <a:bodyPr/>
                    <a:lstStyle/>
                    <a:p>
                      <a:pPr marL="3810" algn="ctr">
                        <a:lnSpc>
                          <a:spcPts val="1310"/>
                        </a:lnSpc>
                        <a:spcBef>
                          <a:spcPts val="640"/>
                        </a:spcBef>
                      </a:pPr>
                      <a:r>
                        <a:rPr sz="1100" b="1" spc="-5" dirty="0">
                          <a:latin typeface="Palatino Linotype"/>
                          <a:cs typeface="Palatino Linotype"/>
                        </a:rPr>
                        <a:t>KEGG</a:t>
                      </a:r>
                      <a:r>
                        <a:rPr sz="1100" b="1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b="1" dirty="0">
                          <a:latin typeface="Palatino Linotype"/>
                          <a:cs typeface="Palatino Linotype"/>
                        </a:rPr>
                        <a:t>pathways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310"/>
                        </a:lnSpc>
                        <a:spcBef>
                          <a:spcPts val="640"/>
                        </a:spcBef>
                      </a:pP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Term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10"/>
                        </a:lnSpc>
                        <a:spcBef>
                          <a:spcPts val="640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Count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9525">
                        <a:lnSpc>
                          <a:spcPts val="1310"/>
                        </a:lnSpc>
                        <a:spcBef>
                          <a:spcPts val="64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%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10"/>
                        </a:lnSpc>
                        <a:spcBef>
                          <a:spcPts val="64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PValue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10"/>
                        </a:lnSpc>
                        <a:spcBef>
                          <a:spcPts val="640"/>
                        </a:spcBef>
                      </a:pP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Genes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28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273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305"/>
                        </a:lnSpc>
                        <a:spcBef>
                          <a:spcPts val="69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a05200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Path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w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100" spc="-15" dirty="0">
                          <a:latin typeface="Palatino Linotype"/>
                          <a:cs typeface="Palatino Linotype"/>
                        </a:rPr>
                        <a:t>y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i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an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er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1305"/>
                        </a:lnSpc>
                        <a:spcBef>
                          <a:spcPts val="69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14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305"/>
                        </a:lnSpc>
                        <a:spcBef>
                          <a:spcPts val="69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9.03226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305"/>
                        </a:lnSpc>
                        <a:spcBef>
                          <a:spcPts val="69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1.58E-04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276225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NOS2,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IL15,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LAMA3,</a:t>
                      </a:r>
                      <a:r>
                        <a:rPr sz="11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IGF2,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GNG11,</a:t>
                      </a:r>
                      <a:r>
                        <a:rPr sz="1100" spc="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ESR1,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GLI3,</a:t>
                      </a:r>
                      <a:r>
                        <a:rPr sz="1100" spc="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GNAI1, </a:t>
                      </a:r>
                      <a:r>
                        <a:rPr sz="1100" spc="-2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PTK2, LRP6,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AR,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 IL12RB2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273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305"/>
                        </a:lnSpc>
                        <a:spcBef>
                          <a:spcPts val="69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a04510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F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al</a:t>
                      </a:r>
                      <a:r>
                        <a:rPr sz="11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adhe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si</a:t>
                      </a:r>
                      <a:r>
                        <a:rPr sz="1100" spc="20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1305"/>
                        </a:lnSpc>
                        <a:spcBef>
                          <a:spcPts val="69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8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305"/>
                        </a:lnSpc>
                        <a:spcBef>
                          <a:spcPts val="69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5.16129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305"/>
                        </a:lnSpc>
                        <a:spcBef>
                          <a:spcPts val="69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8.26E-04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marR="372110">
                        <a:lnSpc>
                          <a:spcPct val="100000"/>
                        </a:lnSpc>
                        <a:spcBef>
                          <a:spcPts val="625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LAMA3,</a:t>
                      </a:r>
                      <a:r>
                        <a:rPr sz="11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FLNB,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DOCK1,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PTK2, 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ITGA9, </a:t>
                      </a:r>
                      <a:r>
                        <a:rPr sz="1100" spc="-2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MYLK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7937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hsa04371:Apelin</a:t>
                      </a:r>
                      <a:r>
                        <a:rPr sz="11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signaling</a:t>
                      </a:r>
                      <a:r>
                        <a:rPr sz="11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pathway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6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3.87097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0.0041519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NOS2, AKT3,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GNG11,</a:t>
                      </a:r>
                      <a:r>
                        <a:rPr sz="1100" spc="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GNAI1,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MYLK</a:t>
                      </a:r>
                      <a:endParaRPr sz="11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a02010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ABC</a:t>
                      </a:r>
                      <a:r>
                        <a:rPr sz="1100" spc="-8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tr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an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1100" spc="20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rter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s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2.58065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0.0048662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ABCA6,</a:t>
                      </a:r>
                      <a:r>
                        <a:rPr sz="11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ABCA9,</a:t>
                      </a:r>
                      <a:r>
                        <a:rPr sz="11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ABCA12,</a:t>
                      </a:r>
                      <a:r>
                        <a:rPr sz="11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ABCG2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hsa05222:Small</a:t>
                      </a:r>
                      <a:r>
                        <a:rPr sz="11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cell</a:t>
                      </a:r>
                      <a:r>
                        <a:rPr sz="11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lung</a:t>
                      </a:r>
                      <a:r>
                        <a:rPr sz="11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cancer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3.22581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0.0053251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5"/>
                        </a:lnSpc>
                        <a:spcBef>
                          <a:spcPts val="645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NOS2,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</a:t>
                      </a:r>
                      <a:r>
                        <a:rPr sz="11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LAMA3,</a:t>
                      </a:r>
                      <a:r>
                        <a:rPr sz="11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PTK2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35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8890">
                        <a:lnSpc>
                          <a:spcPts val="1300"/>
                        </a:lnSpc>
                        <a:spcBef>
                          <a:spcPts val="70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a04630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J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K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-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ST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AT</a:t>
                      </a:r>
                      <a:r>
                        <a:rPr sz="11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si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g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na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li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g</a:t>
                      </a:r>
                      <a:r>
                        <a:rPr sz="11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ath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w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ay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1270" algn="r">
                        <a:lnSpc>
                          <a:spcPts val="1300"/>
                        </a:lnSpc>
                        <a:spcBef>
                          <a:spcPts val="70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6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300"/>
                        </a:lnSpc>
                        <a:spcBef>
                          <a:spcPts val="70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3.87097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300"/>
                        </a:lnSpc>
                        <a:spcBef>
                          <a:spcPts val="70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0.008719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  <a:p>
                      <a:pPr marL="10160">
                        <a:lnSpc>
                          <a:spcPts val="1300"/>
                        </a:lnSpc>
                        <a:spcBef>
                          <a:spcPts val="700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IL15,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 AOX1,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IFNLR1,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IL12RB2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hsa05145:Toxoplasmosis</a:t>
                      </a: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3.22581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0"/>
                        </a:lnSpc>
                        <a:spcBef>
                          <a:spcPts val="645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0.0105653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  <a:spcBef>
                          <a:spcPts val="645"/>
                        </a:spcBef>
                      </a:pP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NOS2,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LAMA3,</a:t>
                      </a:r>
                      <a:r>
                        <a:rPr sz="11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HLA-DOA,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 GNAI1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191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0223"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a05205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r</a:t>
                      </a:r>
                      <a:r>
                        <a:rPr sz="1100" spc="20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teo</a:t>
                      </a:r>
                      <a:r>
                        <a:rPr sz="1100" spc="-15" dirty="0">
                          <a:latin typeface="Palatino Linotype"/>
                          <a:cs typeface="Palatino Linotype"/>
                        </a:rPr>
                        <a:t>g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l</a:t>
                      </a:r>
                      <a:r>
                        <a:rPr sz="1100" spc="-15" dirty="0">
                          <a:latin typeface="Palatino Linotype"/>
                          <a:cs typeface="Palatino Linotype"/>
                        </a:rPr>
                        <a:t>y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ns</a:t>
                      </a:r>
                      <a:r>
                        <a:rPr sz="1100" spc="-7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i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11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an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er</a:t>
                      </a: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6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3.87097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0.0201968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IGF2,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FLNB,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ESR1, PTK2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60349"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1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52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2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E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d</a:t>
                      </a:r>
                      <a:r>
                        <a:rPr sz="1100" spc="15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spc="-15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r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i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n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</a:t>
                      </a:r>
                      <a:r>
                        <a:rPr sz="11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r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is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tan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2.58065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0.0391938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CCND1,</a:t>
                      </a:r>
                      <a:r>
                        <a:rPr sz="1100" spc="-5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AKT3,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ESR1,</a:t>
                      </a:r>
                      <a:r>
                        <a:rPr sz="1100" spc="-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PTK2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295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a04640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100" spc="-35" dirty="0">
                          <a:latin typeface="Palatino Linotype"/>
                          <a:cs typeface="Palatino Linotype"/>
                        </a:rPr>
                        <a:t>H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</a:t>
                      </a:r>
                      <a:r>
                        <a:rPr sz="1100" spc="-20" dirty="0">
                          <a:latin typeface="Palatino Linotype"/>
                          <a:cs typeface="Palatino Linotype"/>
                        </a:rPr>
                        <a:t>m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at</a:t>
                      </a:r>
                      <a:r>
                        <a:rPr sz="1100" spc="15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1100" spc="20" dirty="0">
                          <a:latin typeface="Palatino Linotype"/>
                          <a:cs typeface="Palatino Linotype"/>
                        </a:rPr>
                        <a:t>o</a:t>
                      </a:r>
                      <a:r>
                        <a:rPr sz="1100" spc="-10" dirty="0">
                          <a:latin typeface="Palatino Linotype"/>
                          <a:cs typeface="Palatino Linotype"/>
                        </a:rPr>
                        <a:t>i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et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i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spc="-7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l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l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10" dirty="0">
                          <a:latin typeface="Palatino Linotype"/>
                          <a:cs typeface="Palatino Linotype"/>
                        </a:rPr>
                        <a:t>li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nea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g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e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1270" algn="r">
                        <a:lnSpc>
                          <a:spcPts val="1295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295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2.58065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295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0.0402031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295"/>
                        </a:lnSpc>
                        <a:spcBef>
                          <a:spcPts val="650"/>
                        </a:spcBef>
                      </a:pP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CD1E,</a:t>
                      </a:r>
                      <a:r>
                        <a:rPr sz="1100" spc="-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DNTT,</a:t>
                      </a:r>
                      <a:r>
                        <a:rPr sz="1100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HLA-DOA,</a:t>
                      </a:r>
                      <a:r>
                        <a:rPr sz="11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CD34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60350">
                <a:tc>
                  <a:txBody>
                    <a:bodyPr/>
                    <a:lstStyle/>
                    <a:p>
                      <a:pPr marL="889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hsa05146:Amoebiasis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4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2.58065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R="635" algn="r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dirty="0">
                          <a:latin typeface="Palatino Linotype"/>
                          <a:cs typeface="Palatino Linotype"/>
                        </a:rPr>
                        <a:t>0.0433102</a:t>
                      </a:r>
                      <a:endParaRPr sz="1100">
                        <a:latin typeface="Palatino Linotype"/>
                        <a:cs typeface="Palatino Linotype"/>
                      </a:endParaRP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>
                        <a:lnSpc>
                          <a:spcPts val="1300"/>
                        </a:lnSpc>
                        <a:spcBef>
                          <a:spcPts val="650"/>
                        </a:spcBef>
                      </a:pPr>
                      <a:r>
                        <a:rPr sz="1100" spc="-5" dirty="0">
                          <a:latin typeface="Palatino Linotype"/>
                          <a:cs typeface="Palatino Linotype"/>
                        </a:rPr>
                        <a:t>NOS2,</a:t>
                      </a:r>
                      <a:r>
                        <a:rPr sz="1100" spc="-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LAMA3,</a:t>
                      </a:r>
                      <a:r>
                        <a:rPr sz="1100" spc="-6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spc="5" dirty="0">
                          <a:latin typeface="Palatino Linotype"/>
                          <a:cs typeface="Palatino Linotype"/>
                        </a:rPr>
                        <a:t>CD1E,</a:t>
                      </a:r>
                      <a:r>
                        <a:rPr sz="1100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100" dirty="0">
                          <a:latin typeface="Palatino Linotype"/>
                          <a:cs typeface="Palatino Linotype"/>
                        </a:rPr>
                        <a:t>PTK2</a:t>
                      </a:r>
                    </a:p>
                  </a:txBody>
                  <a:tcPr marL="0" marR="0" marT="8255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graphicFrame>
        <p:nvGraphicFramePr>
          <p:cNvPr id="3" name="objec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950909"/>
              </p:ext>
            </p:extLst>
          </p:nvPr>
        </p:nvGraphicFramePr>
        <p:xfrm>
          <a:off x="680389" y="4505959"/>
          <a:ext cx="7200264" cy="20162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03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86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68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741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166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86333"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89865">
                        <a:lnSpc>
                          <a:spcPts val="1415"/>
                        </a:lnSpc>
                      </a:pP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Table</a:t>
                      </a:r>
                      <a:r>
                        <a:rPr sz="1200" b="1" spc="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5" dirty="0">
                          <a:latin typeface="Palatino Linotype"/>
                          <a:cs typeface="Palatino Linotype"/>
                        </a:rPr>
                        <a:t>2</a:t>
                      </a:r>
                      <a:r>
                        <a:rPr sz="1200" b="1" spc="-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:</a:t>
                      </a:r>
                      <a:r>
                        <a:rPr sz="1200" b="1" spc="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Functional</a:t>
                      </a:r>
                      <a:r>
                        <a:rPr sz="1200" b="1" spc="-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spc="5" dirty="0">
                          <a:latin typeface="Palatino Linotype"/>
                          <a:cs typeface="Palatino Linotype"/>
                        </a:rPr>
                        <a:t>annotation</a:t>
                      </a:r>
                      <a:r>
                        <a:rPr sz="1200" b="1" spc="-4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analysis</a:t>
                      </a:r>
                      <a:r>
                        <a:rPr sz="1200" b="1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of</a:t>
                      </a:r>
                      <a:r>
                        <a:rPr sz="1200" b="1" spc="30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lang="en-US" sz="1200" b="1" spc="5" dirty="0">
                          <a:latin typeface="Palatino Linotype"/>
                          <a:cs typeface="Palatino Linotype"/>
                        </a:rPr>
                        <a:t>down</a:t>
                      </a:r>
                      <a:r>
                        <a:rPr sz="1200" b="1" spc="5" dirty="0">
                          <a:latin typeface="Palatino Linotype"/>
                          <a:cs typeface="Palatino Linotype"/>
                        </a:rPr>
                        <a:t>regulated</a:t>
                      </a:r>
                      <a:r>
                        <a:rPr sz="1200" b="1" spc="-6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genes</a:t>
                      </a:r>
                      <a:r>
                        <a:rPr sz="1200" b="1" spc="-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associated</a:t>
                      </a:r>
                      <a:r>
                        <a:rPr sz="1200" b="1" spc="3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with</a:t>
                      </a:r>
                      <a:r>
                        <a:rPr sz="1200" b="1" spc="-1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i="1" spc="-5" dirty="0">
                          <a:latin typeface="Palatino Linotype"/>
                          <a:cs typeface="Palatino Linotype"/>
                        </a:rPr>
                        <a:t>RUNX1</a:t>
                      </a:r>
                      <a:r>
                        <a:rPr sz="1200" b="1" i="1" spc="-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mutations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331">
                <a:tc gridSpan="5">
                  <a:txBody>
                    <a:bodyPr/>
                    <a:lstStyle/>
                    <a:p>
                      <a:pPr marL="2540" algn="ctr">
                        <a:lnSpc>
                          <a:spcPts val="1420"/>
                        </a:lnSpc>
                        <a:spcBef>
                          <a:spcPts val="335"/>
                        </a:spcBef>
                      </a:pPr>
                      <a:r>
                        <a:rPr sz="1200" b="1" spc="-5" dirty="0">
                          <a:latin typeface="Palatino Linotype"/>
                          <a:cs typeface="Palatino Linotype"/>
                        </a:rPr>
                        <a:t>KEGG</a:t>
                      </a:r>
                      <a:r>
                        <a:rPr sz="1200" b="1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b="1" dirty="0">
                          <a:latin typeface="Palatino Linotype"/>
                          <a:cs typeface="Palatino Linotype"/>
                        </a:rPr>
                        <a:t>pathways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/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458">
                <a:tc>
                  <a:txBody>
                    <a:bodyPr/>
                    <a:lstStyle/>
                    <a:p>
                      <a:pPr marL="9525">
                        <a:lnSpc>
                          <a:spcPts val="1415"/>
                        </a:lnSpc>
                        <a:spcBef>
                          <a:spcPts val="335"/>
                        </a:spcBef>
                      </a:pPr>
                      <a:r>
                        <a:rPr sz="1200" spc="-30" dirty="0">
                          <a:latin typeface="Palatino Linotype"/>
                          <a:cs typeface="Palatino Linotype"/>
                        </a:rPr>
                        <a:t>Term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415"/>
                        </a:lnSpc>
                        <a:spcBef>
                          <a:spcPts val="335"/>
                        </a:spcBef>
                      </a:pPr>
                      <a:r>
                        <a:rPr sz="1200" spc="-20" dirty="0">
                          <a:latin typeface="Palatino Linotype"/>
                          <a:cs typeface="Palatino Linotype"/>
                        </a:rPr>
                        <a:t>Count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415"/>
                        </a:lnSpc>
                        <a:spcBef>
                          <a:spcPts val="335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%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795">
                        <a:lnSpc>
                          <a:spcPts val="1415"/>
                        </a:lnSpc>
                        <a:spcBef>
                          <a:spcPts val="335"/>
                        </a:spcBef>
                      </a:pPr>
                      <a:r>
                        <a:rPr sz="1200" spc="-30" dirty="0">
                          <a:latin typeface="Palatino Linotype"/>
                          <a:cs typeface="Palatino Linotype"/>
                        </a:rPr>
                        <a:t>PValue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>
                        <a:lnSpc>
                          <a:spcPts val="1415"/>
                        </a:lnSpc>
                        <a:spcBef>
                          <a:spcPts val="335"/>
                        </a:spcBef>
                      </a:pP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Genes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4254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633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9525">
                        <a:lnSpc>
                          <a:spcPts val="1415"/>
                        </a:lnSpc>
                      </a:pP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hsa05150:Staphylococcus</a:t>
                      </a:r>
                      <a:r>
                        <a:rPr sz="1200" spc="1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20" dirty="0">
                          <a:latin typeface="Palatino Linotype"/>
                          <a:cs typeface="Palatino Linotype"/>
                        </a:rPr>
                        <a:t>aureus</a:t>
                      </a:r>
                      <a:r>
                        <a:rPr sz="1200" spc="11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infection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4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7.27273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0.0020342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marR="286385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KRT18,</a:t>
                      </a:r>
                      <a:r>
                        <a:rPr sz="1200" spc="-1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KRT17,</a:t>
                      </a:r>
                      <a:r>
                        <a:rPr sz="1200" spc="-3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C3AR1, </a:t>
                      </a:r>
                      <a:r>
                        <a:rPr sz="1200" spc="-2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DEFB1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6372">
                <a:tc>
                  <a:txBody>
                    <a:bodyPr/>
                    <a:lstStyle/>
                    <a:p>
                      <a:pPr marL="9525" marR="490220">
                        <a:lnSpc>
                          <a:spcPct val="100000"/>
                        </a:lnSpc>
                        <a:spcBef>
                          <a:spcPts val="60"/>
                        </a:spcBef>
                      </a:pP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hsa04613:Neutrophil</a:t>
                      </a:r>
                      <a:r>
                        <a:rPr sz="1200" spc="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extracellular</a:t>
                      </a:r>
                      <a:r>
                        <a:rPr sz="1200" spc="9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trap </a:t>
                      </a:r>
                      <a:r>
                        <a:rPr sz="1200" spc="-28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formation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762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3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5.45455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0.0910761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L="11430">
                        <a:lnSpc>
                          <a:spcPts val="1415"/>
                        </a:lnSpc>
                      </a:pPr>
                      <a:r>
                        <a:rPr sz="1200" spc="-15" dirty="0">
                          <a:latin typeface="Palatino Linotype"/>
                          <a:cs typeface="Palatino Linotype"/>
                        </a:rPr>
                        <a:t>C</a:t>
                      </a:r>
                      <a:r>
                        <a:rPr sz="1200" spc="5" dirty="0">
                          <a:latin typeface="Palatino Linotype"/>
                          <a:cs typeface="Palatino Linotype"/>
                        </a:rPr>
                        <a:t>T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S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G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,</a:t>
                      </a:r>
                      <a:r>
                        <a:rPr sz="1200" spc="-5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A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Z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U1,</a:t>
                      </a:r>
                      <a:r>
                        <a:rPr sz="1200" spc="2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M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P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O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86384">
                <a:tc>
                  <a:txBody>
                    <a:bodyPr/>
                    <a:lstStyle/>
                    <a:p>
                      <a:pPr marL="9525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hsa05202:Transcriptional</a:t>
                      </a:r>
                      <a:r>
                        <a:rPr sz="1200" spc="1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misregulation</a:t>
                      </a:r>
                      <a:r>
                        <a:rPr sz="1200" spc="4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in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  <a:p>
                      <a:pPr marL="9525">
                        <a:lnSpc>
                          <a:spcPts val="1415"/>
                        </a:lnSpc>
                      </a:pPr>
                      <a:r>
                        <a:rPr sz="1200" spc="-10" dirty="0">
                          <a:latin typeface="Palatino Linotype"/>
                          <a:cs typeface="Palatino Linotype"/>
                        </a:rPr>
                        <a:t>cancer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10795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3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5.45455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>
                        <a:latin typeface="Times New Roman"/>
                        <a:cs typeface="Times New Roman"/>
                      </a:endParaRPr>
                    </a:p>
                    <a:p>
                      <a:pPr marR="635" algn="r">
                        <a:lnSpc>
                          <a:spcPts val="1415"/>
                        </a:lnSpc>
                        <a:spcBef>
                          <a:spcPts val="5"/>
                        </a:spcBef>
                      </a:pPr>
                      <a:r>
                        <a:rPr sz="1200" dirty="0">
                          <a:latin typeface="Palatino Linotype"/>
                          <a:cs typeface="Palatino Linotype"/>
                        </a:rPr>
                        <a:t>0.0935359</a:t>
                      </a:r>
                      <a:endParaRPr sz="120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300" dirty="0">
                        <a:latin typeface="Times New Roman"/>
                        <a:cs typeface="Times New Roman"/>
                      </a:endParaRPr>
                    </a:p>
                    <a:p>
                      <a:pPr marL="11430">
                        <a:lnSpc>
                          <a:spcPts val="1415"/>
                        </a:lnSpc>
                        <a:spcBef>
                          <a:spcPts val="5"/>
                        </a:spcBef>
                      </a:pP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NTRK1,</a:t>
                      </a:r>
                      <a:r>
                        <a:rPr sz="1200" spc="-25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CCNA1,</a:t>
                      </a:r>
                      <a:r>
                        <a:rPr sz="1200" dirty="0">
                          <a:latin typeface="Palatino Linotype"/>
                          <a:cs typeface="Palatino Linotype"/>
                        </a:rPr>
                        <a:t> </a:t>
                      </a:r>
                      <a:r>
                        <a:rPr sz="1200" spc="-5" dirty="0">
                          <a:latin typeface="Palatino Linotype"/>
                          <a:cs typeface="Palatino Linotype"/>
                        </a:rPr>
                        <a:t>MPO</a:t>
                      </a:r>
                      <a:endParaRPr sz="1200" dirty="0">
                        <a:latin typeface="Palatino Linotype"/>
                        <a:cs typeface="Palatino Linotype"/>
                      </a:endParaRPr>
                    </a:p>
                  </a:txBody>
                  <a:tcPr marL="0" marR="0" marT="3810" marB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22630" y="685800"/>
            <a:ext cx="178816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D0F1A"/>
                </a:solidFill>
                <a:latin typeface="Times New Roman"/>
                <a:cs typeface="Times New Roman"/>
              </a:rPr>
              <a:t>4.</a:t>
            </a:r>
            <a:r>
              <a:rPr sz="2400" b="1" spc="-8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400" b="1" dirty="0">
                <a:solidFill>
                  <a:srgbClr val="0D0F1A"/>
                </a:solidFill>
                <a:latin typeface="Times New Roman"/>
                <a:cs typeface="Times New Roman"/>
              </a:rPr>
              <a:t>Conclusion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22630" y="1295400"/>
            <a:ext cx="7698740" cy="401327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6870" marR="15240" indent="-344805" algn="just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357505" algn="l"/>
              </a:tabLst>
            </a:pPr>
            <a:r>
              <a:rPr lang="en-US" sz="2000" spc="-30" dirty="0">
                <a:latin typeface="Times New Roman"/>
                <a:cs typeface="Times New Roman"/>
              </a:rPr>
              <a:t>Taken </a:t>
            </a:r>
            <a:r>
              <a:rPr lang="en-US" sz="2000" spc="-15" dirty="0">
                <a:latin typeface="Times New Roman"/>
                <a:cs typeface="Times New Roman"/>
              </a:rPr>
              <a:t>together, </a:t>
            </a:r>
            <a:r>
              <a:rPr lang="en-US" sz="2000" spc="-5" dirty="0">
                <a:latin typeface="Times New Roman"/>
                <a:cs typeface="Times New Roman"/>
              </a:rPr>
              <a:t>our results </a:t>
            </a:r>
            <a:r>
              <a:rPr lang="en-US" sz="2000" spc="-10" dirty="0">
                <a:latin typeface="Times New Roman"/>
                <a:cs typeface="Times New Roman"/>
              </a:rPr>
              <a:t>identified </a:t>
            </a:r>
            <a:r>
              <a:rPr lang="en-US" sz="2000" spc="-5" dirty="0">
                <a:latin typeface="Times New Roman"/>
                <a:cs typeface="Times New Roman"/>
              </a:rPr>
              <a:t>a </a:t>
            </a:r>
            <a:r>
              <a:rPr lang="en-US" sz="2000" spc="-10" dirty="0">
                <a:latin typeface="Times New Roman"/>
                <a:cs typeface="Times New Roman"/>
              </a:rPr>
              <a:t>list </a:t>
            </a:r>
            <a:r>
              <a:rPr lang="en-US" sz="2000" dirty="0">
                <a:latin typeface="Times New Roman"/>
                <a:cs typeface="Times New Roman"/>
              </a:rPr>
              <a:t>of </a:t>
            </a:r>
            <a:r>
              <a:rPr lang="en-US" sz="2000" spc="-5" dirty="0">
                <a:latin typeface="Times New Roman"/>
                <a:cs typeface="Times New Roman"/>
              </a:rPr>
              <a:t>genes </a:t>
            </a:r>
            <a:r>
              <a:rPr lang="en-US" sz="2000" spc="-10" dirty="0">
                <a:latin typeface="Times New Roman"/>
                <a:cs typeface="Times New Roman"/>
              </a:rPr>
              <a:t>that</a:t>
            </a:r>
            <a:r>
              <a:rPr lang="en-US" sz="2000" spc="-5" dirty="0">
                <a:latin typeface="Times New Roman"/>
                <a:cs typeface="Times New Roman"/>
              </a:rPr>
              <a:t> are associated 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with </a:t>
            </a:r>
            <a:r>
              <a:rPr lang="en-US" sz="2000" spc="-5" dirty="0">
                <a:latin typeface="Times New Roman"/>
                <a:cs typeface="Times New Roman"/>
              </a:rPr>
              <a:t>the RUNX1-altereations </a:t>
            </a:r>
            <a:r>
              <a:rPr lang="en-US" sz="2000" spc="-10" dirty="0">
                <a:latin typeface="Times New Roman"/>
                <a:cs typeface="Times New Roman"/>
              </a:rPr>
              <a:t>in </a:t>
            </a:r>
            <a:r>
              <a:rPr lang="en-US" sz="2000" spc="-5" dirty="0">
                <a:latin typeface="Times New Roman"/>
                <a:cs typeface="Times New Roman"/>
              </a:rPr>
              <a:t>AML patients </a:t>
            </a:r>
            <a:r>
              <a:rPr lang="en-US" sz="2000" spc="-10" dirty="0">
                <a:latin typeface="Times New Roman"/>
                <a:cs typeface="Times New Roman"/>
              </a:rPr>
              <a:t>and </a:t>
            </a:r>
            <a:r>
              <a:rPr lang="en-US" sz="2000" spc="-20" dirty="0">
                <a:latin typeface="Times New Roman"/>
                <a:cs typeface="Times New Roman"/>
              </a:rPr>
              <a:t>we </a:t>
            </a:r>
            <a:r>
              <a:rPr lang="en-US" sz="2000" spc="-5" dirty="0">
                <a:latin typeface="Times New Roman"/>
                <a:cs typeface="Times New Roman"/>
              </a:rPr>
              <a:t>named them as 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15" dirty="0">
                <a:latin typeface="Times New Roman"/>
                <a:cs typeface="Times New Roman"/>
              </a:rPr>
              <a:t>RMAGS.</a:t>
            </a:r>
            <a:endParaRPr lang="en-US" sz="2050" dirty="0">
              <a:latin typeface="Times New Roman"/>
              <a:cs typeface="Times New Roman"/>
            </a:endParaRPr>
          </a:p>
          <a:p>
            <a:pPr marL="356870" marR="5080" indent="-344805" algn="just">
              <a:lnSpc>
                <a:spcPct val="100000"/>
              </a:lnSpc>
              <a:buAutoNum type="arabicPeriod"/>
              <a:tabLst>
                <a:tab pos="357505" algn="l"/>
              </a:tabLst>
            </a:pPr>
            <a:r>
              <a:rPr lang="en-US" sz="2000" spc="-5" dirty="0">
                <a:latin typeface="Times New Roman"/>
                <a:cs typeface="Times New Roman"/>
              </a:rPr>
              <a:t>Increased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expression</a:t>
            </a:r>
            <a:r>
              <a:rPr lang="en-US" sz="2000" dirty="0">
                <a:latin typeface="Times New Roman"/>
                <a:cs typeface="Times New Roman"/>
              </a:rPr>
              <a:t> of</a:t>
            </a:r>
            <a:r>
              <a:rPr lang="en-US" sz="2000" spc="5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RMAGS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predicts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poor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survival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in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AML </a:t>
            </a:r>
            <a:r>
              <a:rPr lang="en-US" sz="2000" spc="-5" dirty="0">
                <a:latin typeface="Times New Roman"/>
                <a:cs typeface="Times New Roman"/>
              </a:rPr>
              <a:t> patients.</a:t>
            </a:r>
            <a:endParaRPr lang="en-US" sz="2050" dirty="0">
              <a:latin typeface="Times New Roman"/>
              <a:cs typeface="Times New Roman"/>
            </a:endParaRPr>
          </a:p>
          <a:p>
            <a:pPr marL="356870" marR="13970" indent="-344805" algn="just">
              <a:lnSpc>
                <a:spcPct val="100000"/>
              </a:lnSpc>
              <a:buAutoNum type="arabicPeriod"/>
              <a:tabLst>
                <a:tab pos="357505" algn="l"/>
              </a:tabLst>
            </a:pPr>
            <a:r>
              <a:rPr lang="en-US" sz="2000" spc="-5" dirty="0">
                <a:latin typeface="Times New Roman"/>
                <a:cs typeface="Times New Roman"/>
              </a:rPr>
              <a:t>These </a:t>
            </a:r>
            <a:r>
              <a:rPr lang="en-US" sz="2000" spc="-10" dirty="0">
                <a:latin typeface="Times New Roman"/>
                <a:cs typeface="Times New Roman"/>
              </a:rPr>
              <a:t>seven genes </a:t>
            </a:r>
            <a:r>
              <a:rPr lang="en-US" sz="2000" spc="-5" dirty="0">
                <a:latin typeface="Times New Roman"/>
                <a:cs typeface="Times New Roman"/>
              </a:rPr>
              <a:t>may act as prognostic </a:t>
            </a:r>
            <a:r>
              <a:rPr lang="en-US" sz="2000" spc="-10" dirty="0">
                <a:latin typeface="Times New Roman"/>
                <a:cs typeface="Times New Roman"/>
              </a:rPr>
              <a:t>biomarkers </a:t>
            </a:r>
            <a:r>
              <a:rPr lang="en-US" sz="2000" spc="-5" dirty="0" err="1">
                <a:latin typeface="Times New Roman"/>
                <a:cs typeface="Times New Roman"/>
              </a:rPr>
              <a:t>individully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dirty="0">
                <a:latin typeface="Times New Roman"/>
                <a:cs typeface="Times New Roman"/>
              </a:rPr>
              <a:t>and </a:t>
            </a:r>
            <a:r>
              <a:rPr lang="en-US" sz="2000" spc="5" dirty="0">
                <a:latin typeface="Times New Roman"/>
                <a:cs typeface="Times New Roman"/>
              </a:rPr>
              <a:t> </a:t>
            </a:r>
            <a:r>
              <a:rPr lang="en-US" sz="2000" spc="-5" dirty="0" err="1">
                <a:latin typeface="Times New Roman"/>
                <a:cs typeface="Times New Roman"/>
              </a:rPr>
              <a:t>combindly</a:t>
            </a:r>
            <a:r>
              <a:rPr lang="en-US" sz="2000" spc="-5" dirty="0">
                <a:latin typeface="Times New Roman"/>
                <a:cs typeface="Times New Roman"/>
              </a:rPr>
              <a:t> and can </a:t>
            </a:r>
            <a:r>
              <a:rPr lang="en-US" sz="2000" dirty="0">
                <a:latin typeface="Times New Roman"/>
                <a:cs typeface="Times New Roman"/>
              </a:rPr>
              <a:t>be </a:t>
            </a:r>
            <a:r>
              <a:rPr lang="en-US" sz="2000" spc="-10" dirty="0">
                <a:latin typeface="Times New Roman"/>
                <a:cs typeface="Times New Roman"/>
              </a:rPr>
              <a:t>used to </a:t>
            </a:r>
            <a:r>
              <a:rPr lang="en-US" sz="2000" spc="-5" dirty="0">
                <a:latin typeface="Times New Roman"/>
                <a:cs typeface="Times New Roman"/>
              </a:rPr>
              <a:t>identify </a:t>
            </a:r>
            <a:r>
              <a:rPr lang="en-US" sz="2000" spc="-10" dirty="0">
                <a:latin typeface="Times New Roman"/>
                <a:cs typeface="Times New Roman"/>
              </a:rPr>
              <a:t>the </a:t>
            </a:r>
            <a:r>
              <a:rPr lang="en-US" sz="2000" dirty="0">
                <a:latin typeface="Times New Roman"/>
                <a:cs typeface="Times New Roman"/>
              </a:rPr>
              <a:t>RUNX1 </a:t>
            </a:r>
            <a:r>
              <a:rPr lang="en-US" sz="2000" spc="-10" dirty="0">
                <a:latin typeface="Times New Roman"/>
                <a:cs typeface="Times New Roman"/>
              </a:rPr>
              <a:t>mutation </a:t>
            </a:r>
            <a:r>
              <a:rPr lang="en-US" sz="2000" spc="-10" dirty="0" err="1">
                <a:latin typeface="Times New Roman"/>
                <a:cs typeface="Times New Roman"/>
              </a:rPr>
              <a:t>staus</a:t>
            </a:r>
            <a:r>
              <a:rPr lang="en-US" sz="2000" spc="-10" dirty="0">
                <a:latin typeface="Times New Roman"/>
                <a:cs typeface="Times New Roman"/>
              </a:rPr>
              <a:t> in 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15" dirty="0">
                <a:latin typeface="Times New Roman"/>
                <a:cs typeface="Times New Roman"/>
              </a:rPr>
              <a:t>AML</a:t>
            </a:r>
            <a:r>
              <a:rPr lang="en-US" sz="2000" spc="-45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patients.</a:t>
            </a:r>
            <a:endParaRPr lang="en-US" sz="2050" dirty="0">
              <a:latin typeface="Times New Roman"/>
              <a:cs typeface="Times New Roman"/>
            </a:endParaRPr>
          </a:p>
          <a:p>
            <a:pPr marL="356870" marR="13970" indent="-344805" algn="just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357505" algn="l"/>
              </a:tabLst>
            </a:pPr>
            <a:r>
              <a:rPr lang="en-US" sz="2000" dirty="0">
                <a:latin typeface="Times New Roman"/>
                <a:cs typeface="Times New Roman"/>
              </a:rPr>
              <a:t>In </a:t>
            </a:r>
            <a:r>
              <a:rPr lang="en-US" sz="2000" spc="-25" dirty="0">
                <a:latin typeface="Times New Roman"/>
                <a:cs typeface="Times New Roman"/>
              </a:rPr>
              <a:t>summary, </a:t>
            </a:r>
            <a:r>
              <a:rPr lang="en-US" sz="2000" spc="-10" dirty="0">
                <a:latin typeface="Times New Roman"/>
                <a:cs typeface="Times New Roman"/>
              </a:rPr>
              <a:t>our identified </a:t>
            </a:r>
            <a:r>
              <a:rPr lang="en-US" sz="2000" spc="-5" dirty="0">
                <a:latin typeface="Times New Roman"/>
                <a:cs typeface="Times New Roman"/>
              </a:rPr>
              <a:t>RMAGS could </a:t>
            </a:r>
            <a:r>
              <a:rPr lang="en-US" sz="2000" dirty="0">
                <a:latin typeface="Times New Roman"/>
                <a:cs typeface="Times New Roman"/>
              </a:rPr>
              <a:t>be </a:t>
            </a:r>
            <a:r>
              <a:rPr lang="en-US" sz="2000" spc="-5" dirty="0">
                <a:latin typeface="Times New Roman"/>
                <a:cs typeface="Times New Roman"/>
              </a:rPr>
              <a:t>possible </a:t>
            </a:r>
            <a:r>
              <a:rPr lang="en-US" sz="2000" spc="-10" dirty="0">
                <a:latin typeface="Times New Roman"/>
                <a:cs typeface="Times New Roman"/>
              </a:rPr>
              <a:t>targets </a:t>
            </a:r>
            <a:r>
              <a:rPr lang="en-US" sz="2000" spc="-5" dirty="0">
                <a:latin typeface="Times New Roman"/>
                <a:cs typeface="Times New Roman"/>
              </a:rPr>
              <a:t>in the 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treatment </a:t>
            </a:r>
            <a:r>
              <a:rPr lang="en-US" sz="2000" dirty="0">
                <a:latin typeface="Times New Roman"/>
                <a:cs typeface="Times New Roman"/>
              </a:rPr>
              <a:t>of </a:t>
            </a:r>
            <a:r>
              <a:rPr lang="en-US" sz="2000" spc="-15" dirty="0">
                <a:latin typeface="Times New Roman"/>
                <a:cs typeface="Times New Roman"/>
              </a:rPr>
              <a:t>AML, </a:t>
            </a:r>
            <a:r>
              <a:rPr lang="en-US" sz="2000" spc="-10" dirty="0">
                <a:latin typeface="Times New Roman"/>
                <a:cs typeface="Times New Roman"/>
              </a:rPr>
              <a:t>in </a:t>
            </a:r>
            <a:r>
              <a:rPr lang="en-US" sz="2000" spc="-5" dirty="0">
                <a:latin typeface="Times New Roman"/>
                <a:cs typeface="Times New Roman"/>
              </a:rPr>
              <a:t>that </a:t>
            </a:r>
            <a:r>
              <a:rPr lang="en-US" sz="2000" spc="-10" dirty="0">
                <a:latin typeface="Times New Roman"/>
                <a:cs typeface="Times New Roman"/>
              </a:rPr>
              <a:t>the </a:t>
            </a:r>
            <a:r>
              <a:rPr lang="en-US" sz="2000" spc="-5" dirty="0">
                <a:latin typeface="Times New Roman"/>
                <a:cs typeface="Times New Roman"/>
              </a:rPr>
              <a:t>development </a:t>
            </a:r>
            <a:r>
              <a:rPr lang="en-US" sz="2000" dirty="0">
                <a:latin typeface="Times New Roman"/>
                <a:cs typeface="Times New Roman"/>
              </a:rPr>
              <a:t>of </a:t>
            </a:r>
            <a:r>
              <a:rPr lang="en-US" sz="2000" spc="-10" dirty="0">
                <a:latin typeface="Times New Roman"/>
                <a:cs typeface="Times New Roman"/>
              </a:rPr>
              <a:t>combined </a:t>
            </a:r>
            <a:r>
              <a:rPr lang="en-US" sz="2000" spc="-5" dirty="0">
                <a:latin typeface="Times New Roman"/>
                <a:cs typeface="Times New Roman"/>
              </a:rPr>
              <a:t>inhibitors </a:t>
            </a:r>
            <a:r>
              <a:rPr lang="en-US" sz="2000" spc="-10" dirty="0">
                <a:latin typeface="Times New Roman"/>
                <a:cs typeface="Times New Roman"/>
              </a:rPr>
              <a:t>for </a:t>
            </a:r>
            <a:r>
              <a:rPr lang="en-US" sz="2000" spc="-5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this gene </a:t>
            </a:r>
            <a:r>
              <a:rPr lang="en-US" sz="2000" spc="-5" dirty="0">
                <a:latin typeface="Times New Roman"/>
                <a:cs typeface="Times New Roman"/>
              </a:rPr>
              <a:t>signature along with RUNX1 could pave </a:t>
            </a:r>
            <a:r>
              <a:rPr lang="en-US" sz="2000" spc="-10" dirty="0">
                <a:latin typeface="Times New Roman"/>
                <a:cs typeface="Times New Roman"/>
              </a:rPr>
              <a:t>the</a:t>
            </a:r>
            <a:r>
              <a:rPr lang="en-US" sz="2000" spc="-5" dirty="0">
                <a:latin typeface="Times New Roman"/>
                <a:cs typeface="Times New Roman"/>
              </a:rPr>
              <a:t> way </a:t>
            </a:r>
            <a:r>
              <a:rPr lang="en-US" sz="2000" spc="-10" dirty="0">
                <a:latin typeface="Times New Roman"/>
                <a:cs typeface="Times New Roman"/>
              </a:rPr>
              <a:t>for the </a:t>
            </a:r>
            <a:r>
              <a:rPr lang="en-US" sz="2000" spc="-5" dirty="0">
                <a:latin typeface="Times New Roman"/>
                <a:cs typeface="Times New Roman"/>
              </a:rPr>
              <a:t> development </a:t>
            </a:r>
            <a:r>
              <a:rPr lang="en-US" sz="2000" dirty="0">
                <a:latin typeface="Times New Roman"/>
                <a:cs typeface="Times New Roman"/>
              </a:rPr>
              <a:t>of </a:t>
            </a:r>
            <a:r>
              <a:rPr lang="en-US" sz="2000" spc="-5" dirty="0">
                <a:latin typeface="Times New Roman"/>
                <a:cs typeface="Times New Roman"/>
              </a:rPr>
              <a:t>personalized/precision </a:t>
            </a:r>
            <a:r>
              <a:rPr lang="en-US" sz="2000" spc="-10" dirty="0">
                <a:latin typeface="Times New Roman"/>
                <a:cs typeface="Times New Roman"/>
              </a:rPr>
              <a:t>medicine to suppress </a:t>
            </a:r>
            <a:r>
              <a:rPr lang="en-US" sz="2000" spc="-5" dirty="0">
                <a:latin typeface="Times New Roman"/>
                <a:cs typeface="Times New Roman"/>
              </a:rPr>
              <a:t>RUNX1 - </a:t>
            </a:r>
            <a:r>
              <a:rPr lang="en-US" sz="2000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mediated</a:t>
            </a:r>
            <a:r>
              <a:rPr lang="en-US" sz="2000" spc="35" dirty="0">
                <a:latin typeface="Times New Roman"/>
                <a:cs typeface="Times New Roman"/>
              </a:rPr>
              <a:t> </a:t>
            </a:r>
            <a:r>
              <a:rPr lang="en-US" sz="2000" spc="-15" dirty="0">
                <a:latin typeface="Times New Roman"/>
                <a:cs typeface="Times New Roman"/>
              </a:rPr>
              <a:t>tumor</a:t>
            </a:r>
            <a:r>
              <a:rPr lang="en-US" sz="2000" spc="35" dirty="0">
                <a:latin typeface="Times New Roman"/>
                <a:cs typeface="Times New Roman"/>
              </a:rPr>
              <a:t> </a:t>
            </a:r>
            <a:r>
              <a:rPr lang="en-US" sz="2000" spc="-15" dirty="0">
                <a:latin typeface="Times New Roman"/>
                <a:cs typeface="Times New Roman"/>
              </a:rPr>
              <a:t>growth</a:t>
            </a:r>
            <a:r>
              <a:rPr lang="en-US" sz="2000" spc="55" dirty="0">
                <a:latin typeface="Times New Roman"/>
                <a:cs typeface="Times New Roman"/>
              </a:rPr>
              <a:t> </a:t>
            </a:r>
            <a:r>
              <a:rPr lang="en-US" sz="2000" spc="-10" dirty="0">
                <a:latin typeface="Times New Roman"/>
                <a:cs typeface="Times New Roman"/>
              </a:rPr>
              <a:t>and</a:t>
            </a:r>
            <a:r>
              <a:rPr lang="en-US" sz="2000" spc="15" dirty="0">
                <a:latin typeface="Times New Roman"/>
                <a:cs typeface="Times New Roman"/>
              </a:rPr>
              <a:t> </a:t>
            </a:r>
            <a:r>
              <a:rPr lang="en-US" sz="2000" spc="-5" dirty="0">
                <a:latin typeface="Times New Roman"/>
                <a:cs typeface="Times New Roman"/>
              </a:rPr>
              <a:t>drug resistance.</a:t>
            </a:r>
            <a:endParaRPr lang="en-US"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47217" y="203708"/>
            <a:ext cx="143573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15" dirty="0">
                <a:solidFill>
                  <a:srgbClr val="000000"/>
                </a:solidFill>
                <a:latin typeface="Times New Roman"/>
                <a:cs typeface="Times New Roman"/>
              </a:rPr>
              <a:t>References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7365" y="661432"/>
            <a:ext cx="8129270" cy="6196568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356870" marR="5080" indent="-344805" algn="just">
              <a:lnSpc>
                <a:spcPct val="100000"/>
              </a:lnSpc>
              <a:spcBef>
                <a:spcPts val="60"/>
              </a:spcBef>
              <a:buSzPct val="103125"/>
              <a:buAutoNum type="arabicPeriod"/>
              <a:tabLst>
                <a:tab pos="357505" algn="l"/>
              </a:tabLst>
            </a:pPr>
            <a:r>
              <a:rPr lang="en-IN" sz="1700" spc="-15" dirty="0" err="1">
                <a:latin typeface="Times New Roman"/>
                <a:cs typeface="Times New Roman"/>
              </a:rPr>
              <a:t>Mendler</a:t>
            </a:r>
            <a:r>
              <a:rPr lang="en-IN" sz="1700" spc="-15" dirty="0">
                <a:latin typeface="Times New Roman"/>
                <a:cs typeface="Times New Roman"/>
              </a:rPr>
              <a:t>,</a:t>
            </a:r>
            <a:r>
              <a:rPr lang="en-IN" sz="1700" spc="-10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J.H.;</a:t>
            </a:r>
            <a:r>
              <a:rPr lang="en-IN" sz="1700" spc="5" dirty="0">
                <a:latin typeface="Times New Roman"/>
                <a:cs typeface="Times New Roman"/>
              </a:rPr>
              <a:t> </a:t>
            </a:r>
            <a:r>
              <a:rPr lang="en-IN" sz="1700" spc="-20" dirty="0" err="1">
                <a:latin typeface="Times New Roman"/>
                <a:cs typeface="Times New Roman"/>
              </a:rPr>
              <a:t>Maharry</a:t>
            </a:r>
            <a:r>
              <a:rPr lang="en-IN" sz="1700" spc="-20" dirty="0">
                <a:latin typeface="Times New Roman"/>
                <a:cs typeface="Times New Roman"/>
              </a:rPr>
              <a:t>,</a:t>
            </a:r>
            <a:r>
              <a:rPr lang="en-IN" sz="1700" spc="-15" dirty="0">
                <a:latin typeface="Times New Roman"/>
                <a:cs typeface="Times New Roman"/>
              </a:rPr>
              <a:t> </a:t>
            </a:r>
            <a:r>
              <a:rPr lang="en-IN" sz="1700" spc="-10" dirty="0">
                <a:latin typeface="Times New Roman"/>
                <a:cs typeface="Times New Roman"/>
              </a:rPr>
              <a:t>K.;</a:t>
            </a:r>
            <a:r>
              <a:rPr lang="en-IN" sz="1700" spc="-5" dirty="0">
                <a:latin typeface="Times New Roman"/>
                <a:cs typeface="Times New Roman"/>
              </a:rPr>
              <a:t> </a:t>
            </a:r>
            <a:r>
              <a:rPr lang="en-IN" sz="1700" spc="-10" dirty="0" err="1">
                <a:latin typeface="Times New Roman"/>
                <a:cs typeface="Times New Roman"/>
              </a:rPr>
              <a:t>Radmacher</a:t>
            </a:r>
            <a:r>
              <a:rPr lang="en-IN" sz="1700" spc="-10" dirty="0">
                <a:latin typeface="Times New Roman"/>
                <a:cs typeface="Times New Roman"/>
              </a:rPr>
              <a:t>,</a:t>
            </a:r>
            <a:r>
              <a:rPr lang="en-IN" sz="1700" spc="-5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M.D.;</a:t>
            </a:r>
            <a:r>
              <a:rPr lang="en-IN" sz="1700" spc="5" dirty="0">
                <a:latin typeface="Times New Roman"/>
                <a:cs typeface="Times New Roman"/>
              </a:rPr>
              <a:t> </a:t>
            </a:r>
            <a:r>
              <a:rPr lang="en-IN" sz="1700" spc="-5" dirty="0" err="1">
                <a:latin typeface="Times New Roman"/>
                <a:cs typeface="Times New Roman"/>
              </a:rPr>
              <a:t>Mrozek</a:t>
            </a:r>
            <a:r>
              <a:rPr lang="en-IN" sz="1700" spc="-5" dirty="0">
                <a:latin typeface="Times New Roman"/>
                <a:cs typeface="Times New Roman"/>
              </a:rPr>
              <a:t>,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10" dirty="0">
                <a:latin typeface="Times New Roman"/>
                <a:cs typeface="Times New Roman"/>
              </a:rPr>
              <a:t>K.;</a:t>
            </a:r>
            <a:r>
              <a:rPr lang="en-IN" sz="1700" spc="-5" dirty="0">
                <a:latin typeface="Times New Roman"/>
                <a:cs typeface="Times New Roman"/>
              </a:rPr>
              <a:t> </a:t>
            </a:r>
            <a:r>
              <a:rPr lang="en-IN" sz="1700" spc="-20" dirty="0">
                <a:latin typeface="Times New Roman"/>
                <a:cs typeface="Times New Roman"/>
              </a:rPr>
              <a:t>Becker,</a:t>
            </a:r>
            <a:r>
              <a:rPr lang="en-IN" sz="1700" spc="-15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H.;</a:t>
            </a:r>
            <a:r>
              <a:rPr lang="en-IN" sz="1700" spc="5" dirty="0">
                <a:latin typeface="Times New Roman"/>
                <a:cs typeface="Times New Roman"/>
              </a:rPr>
              <a:t> </a:t>
            </a:r>
            <a:r>
              <a:rPr lang="en-IN" sz="1700" spc="-10" dirty="0" err="1">
                <a:latin typeface="Times New Roman"/>
                <a:cs typeface="Times New Roman"/>
              </a:rPr>
              <a:t>Metzeler</a:t>
            </a:r>
            <a:r>
              <a:rPr lang="en-IN" sz="1700" spc="-10" dirty="0">
                <a:latin typeface="Times New Roman"/>
                <a:cs typeface="Times New Roman"/>
              </a:rPr>
              <a:t>,</a:t>
            </a:r>
            <a:r>
              <a:rPr lang="en-IN" sz="1700" spc="-5" dirty="0">
                <a:latin typeface="Times New Roman"/>
                <a:cs typeface="Times New Roman"/>
              </a:rPr>
              <a:t> K.H.; 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Schwind,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10" dirty="0">
                <a:latin typeface="Times New Roman"/>
                <a:cs typeface="Times New Roman"/>
              </a:rPr>
              <a:t>S.;</a:t>
            </a:r>
            <a:r>
              <a:rPr lang="en-IN" sz="1700" spc="-5" dirty="0">
                <a:latin typeface="Times New Roman"/>
                <a:cs typeface="Times New Roman"/>
              </a:rPr>
              <a:t> Whitman,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45" dirty="0">
                <a:latin typeface="Times New Roman"/>
                <a:cs typeface="Times New Roman"/>
              </a:rPr>
              <a:t>S.P.;</a:t>
            </a:r>
            <a:r>
              <a:rPr lang="en-IN" sz="1700" spc="-40" dirty="0">
                <a:latin typeface="Times New Roman"/>
                <a:cs typeface="Times New Roman"/>
              </a:rPr>
              <a:t> </a:t>
            </a:r>
            <a:r>
              <a:rPr lang="en-IN" sz="1700" spc="-5" dirty="0" err="1">
                <a:latin typeface="Times New Roman"/>
                <a:cs typeface="Times New Roman"/>
              </a:rPr>
              <a:t>Khalife</a:t>
            </a:r>
            <a:r>
              <a:rPr lang="en-IN" sz="1700" spc="-5" dirty="0">
                <a:latin typeface="Times New Roman"/>
                <a:cs typeface="Times New Roman"/>
              </a:rPr>
              <a:t>,</a:t>
            </a:r>
            <a:r>
              <a:rPr lang="en-IN" sz="1700" dirty="0">
                <a:latin typeface="Times New Roman"/>
                <a:cs typeface="Times New Roman"/>
              </a:rPr>
              <a:t> J.;</a:t>
            </a:r>
            <a:r>
              <a:rPr lang="en-IN" sz="1700" spc="5" dirty="0">
                <a:latin typeface="Times New Roman"/>
                <a:cs typeface="Times New Roman"/>
              </a:rPr>
              <a:t> </a:t>
            </a:r>
            <a:r>
              <a:rPr lang="en-IN" sz="1700" dirty="0" err="1">
                <a:latin typeface="Times New Roman"/>
                <a:cs typeface="Times New Roman"/>
              </a:rPr>
              <a:t>Kohlschmidt</a:t>
            </a:r>
            <a:r>
              <a:rPr lang="en-IN" sz="1700" dirty="0">
                <a:latin typeface="Times New Roman"/>
                <a:cs typeface="Times New Roman"/>
              </a:rPr>
              <a:t>,</a:t>
            </a:r>
            <a:r>
              <a:rPr lang="en-IN" sz="1700" spc="5" dirty="0">
                <a:latin typeface="Times New Roman"/>
                <a:cs typeface="Times New Roman"/>
              </a:rPr>
              <a:t> </a:t>
            </a:r>
            <a:r>
              <a:rPr lang="en-IN" sz="1700" spc="-10" dirty="0">
                <a:latin typeface="Times New Roman"/>
                <a:cs typeface="Times New Roman"/>
              </a:rPr>
              <a:t>J.;</a:t>
            </a:r>
            <a:r>
              <a:rPr lang="en-IN" sz="1700" spc="-5" dirty="0">
                <a:latin typeface="Times New Roman"/>
                <a:cs typeface="Times New Roman"/>
              </a:rPr>
              <a:t> </a:t>
            </a:r>
            <a:r>
              <a:rPr lang="en-IN" sz="1700" spc="-10" dirty="0">
                <a:latin typeface="Times New Roman"/>
                <a:cs typeface="Times New Roman"/>
              </a:rPr>
              <a:t>et</a:t>
            </a:r>
            <a:r>
              <a:rPr lang="en-IN" sz="1700" spc="-5" dirty="0">
                <a:latin typeface="Times New Roman"/>
                <a:cs typeface="Times New Roman"/>
              </a:rPr>
              <a:t> al.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RUNX1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mutations</a:t>
            </a:r>
            <a:r>
              <a:rPr lang="en-IN" sz="1700" spc="390" dirty="0">
                <a:latin typeface="Times New Roman"/>
                <a:cs typeface="Times New Roman"/>
              </a:rPr>
              <a:t> </a:t>
            </a:r>
            <a:r>
              <a:rPr lang="en-IN" sz="1700" spc="-10" dirty="0">
                <a:latin typeface="Times New Roman"/>
                <a:cs typeface="Times New Roman"/>
              </a:rPr>
              <a:t>are </a:t>
            </a:r>
            <a:r>
              <a:rPr lang="en-IN" sz="1700" spc="-5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associated </a:t>
            </a:r>
            <a:r>
              <a:rPr lang="en-IN" sz="1700" spc="-5" dirty="0">
                <a:latin typeface="Times New Roman"/>
                <a:cs typeface="Times New Roman"/>
              </a:rPr>
              <a:t>with poor </a:t>
            </a:r>
            <a:r>
              <a:rPr lang="en-IN" sz="1700" dirty="0">
                <a:latin typeface="Times New Roman"/>
                <a:cs typeface="Times New Roman"/>
              </a:rPr>
              <a:t>outcome </a:t>
            </a:r>
            <a:r>
              <a:rPr lang="en-IN" sz="1700" spc="5" dirty="0">
                <a:latin typeface="Times New Roman"/>
                <a:cs typeface="Times New Roman"/>
              </a:rPr>
              <a:t>in </a:t>
            </a:r>
            <a:r>
              <a:rPr lang="en-IN" sz="1700" spc="-10" dirty="0">
                <a:latin typeface="Times New Roman"/>
                <a:cs typeface="Times New Roman"/>
              </a:rPr>
              <a:t>younger </a:t>
            </a:r>
            <a:r>
              <a:rPr lang="en-IN" sz="1700" spc="5" dirty="0">
                <a:latin typeface="Times New Roman"/>
                <a:cs typeface="Times New Roman"/>
              </a:rPr>
              <a:t>and </a:t>
            </a:r>
            <a:r>
              <a:rPr lang="en-IN" sz="1700" spc="-10" dirty="0">
                <a:latin typeface="Times New Roman"/>
                <a:cs typeface="Times New Roman"/>
              </a:rPr>
              <a:t>older </a:t>
            </a:r>
            <a:r>
              <a:rPr lang="en-IN" sz="1700" dirty="0">
                <a:latin typeface="Times New Roman"/>
                <a:cs typeface="Times New Roman"/>
              </a:rPr>
              <a:t>patients </a:t>
            </a:r>
            <a:r>
              <a:rPr lang="en-IN" sz="1700" spc="-5" dirty="0">
                <a:latin typeface="Times New Roman"/>
                <a:cs typeface="Times New Roman"/>
              </a:rPr>
              <a:t>with </a:t>
            </a:r>
            <a:r>
              <a:rPr lang="en-IN" sz="1700" dirty="0">
                <a:latin typeface="Times New Roman"/>
                <a:cs typeface="Times New Roman"/>
              </a:rPr>
              <a:t>cytogenetically normal </a:t>
            </a:r>
            <a:r>
              <a:rPr lang="en-IN" sz="1700" spc="-5" dirty="0">
                <a:latin typeface="Times New Roman"/>
                <a:cs typeface="Times New Roman"/>
              </a:rPr>
              <a:t>acute 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myeloid </a:t>
            </a:r>
            <a:r>
              <a:rPr lang="en-IN" sz="1700" spc="-5" dirty="0" err="1">
                <a:latin typeface="Times New Roman"/>
                <a:cs typeface="Times New Roman"/>
              </a:rPr>
              <a:t>leukemia</a:t>
            </a:r>
            <a:r>
              <a:rPr lang="en-IN" sz="1700" spc="-5" dirty="0">
                <a:latin typeface="Times New Roman"/>
                <a:cs typeface="Times New Roman"/>
              </a:rPr>
              <a:t> and </a:t>
            </a:r>
            <a:r>
              <a:rPr lang="en-IN" sz="1700" spc="-10" dirty="0">
                <a:latin typeface="Times New Roman"/>
                <a:cs typeface="Times New Roman"/>
              </a:rPr>
              <a:t>with </a:t>
            </a:r>
            <a:r>
              <a:rPr lang="en-IN" sz="1700" dirty="0">
                <a:latin typeface="Times New Roman"/>
                <a:cs typeface="Times New Roman"/>
              </a:rPr>
              <a:t>distinct </a:t>
            </a:r>
            <a:r>
              <a:rPr lang="en-IN" sz="1700" spc="-5" dirty="0">
                <a:latin typeface="Times New Roman"/>
                <a:cs typeface="Times New Roman"/>
              </a:rPr>
              <a:t>gene </a:t>
            </a:r>
            <a:r>
              <a:rPr lang="en-IN" sz="1700" spc="5" dirty="0">
                <a:latin typeface="Times New Roman"/>
                <a:cs typeface="Times New Roman"/>
              </a:rPr>
              <a:t>and </a:t>
            </a:r>
            <a:r>
              <a:rPr lang="en-IN" sz="1700" dirty="0">
                <a:latin typeface="Times New Roman"/>
                <a:cs typeface="Times New Roman"/>
              </a:rPr>
              <a:t>MicroRNA </a:t>
            </a:r>
            <a:r>
              <a:rPr lang="en-IN" sz="1700" spc="-5" dirty="0">
                <a:latin typeface="Times New Roman"/>
                <a:cs typeface="Times New Roman"/>
              </a:rPr>
              <a:t>expression signatures. </a:t>
            </a:r>
            <a:r>
              <a:rPr lang="en-IN" sz="1700" i="1" dirty="0">
                <a:latin typeface="Times New Roman"/>
                <a:cs typeface="Times New Roman"/>
              </a:rPr>
              <a:t>J Clin </a:t>
            </a:r>
            <a:r>
              <a:rPr lang="en-IN" sz="1700" i="1" spc="-10" dirty="0">
                <a:latin typeface="Times New Roman"/>
                <a:cs typeface="Times New Roman"/>
              </a:rPr>
              <a:t>Oncol </a:t>
            </a:r>
            <a:r>
              <a:rPr lang="en-IN" sz="1700" i="1" spc="-5" dirty="0">
                <a:latin typeface="Times New Roman"/>
                <a:cs typeface="Times New Roman"/>
              </a:rPr>
              <a:t> </a:t>
            </a:r>
            <a:r>
              <a:rPr lang="en-IN" sz="1700" b="1" spc="10" dirty="0">
                <a:latin typeface="Times New Roman"/>
                <a:cs typeface="Times New Roman"/>
              </a:rPr>
              <a:t>2012</a:t>
            </a:r>
            <a:r>
              <a:rPr lang="en-IN" sz="1700" spc="10" dirty="0">
                <a:latin typeface="Times New Roman"/>
                <a:cs typeface="Times New Roman"/>
              </a:rPr>
              <a:t>,</a:t>
            </a:r>
            <a:r>
              <a:rPr lang="en-IN" sz="1700" spc="-85" dirty="0">
                <a:latin typeface="Times New Roman"/>
                <a:cs typeface="Times New Roman"/>
              </a:rPr>
              <a:t> </a:t>
            </a:r>
            <a:r>
              <a:rPr lang="en-IN" sz="1700" i="1" spc="10" dirty="0">
                <a:latin typeface="Times New Roman"/>
                <a:cs typeface="Times New Roman"/>
              </a:rPr>
              <a:t>30</a:t>
            </a:r>
            <a:r>
              <a:rPr lang="en-IN" sz="1700" spc="10" dirty="0">
                <a:latin typeface="Times New Roman"/>
                <a:cs typeface="Times New Roman"/>
              </a:rPr>
              <a:t>,</a:t>
            </a:r>
            <a:r>
              <a:rPr lang="en-IN" sz="1700" spc="-35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3109-3118,</a:t>
            </a:r>
            <a:r>
              <a:rPr lang="en-IN" sz="1700" spc="-85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doi:10.1200/JCO.2011.40.6652.</a:t>
            </a:r>
            <a:endParaRPr lang="en-IN" sz="17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Times New Roman"/>
              <a:buAutoNum type="arabicPeriod"/>
            </a:pPr>
            <a:endParaRPr lang="en-IN" sz="1700" dirty="0">
              <a:latin typeface="Times New Roman"/>
              <a:cs typeface="Times New Roman"/>
            </a:endParaRPr>
          </a:p>
          <a:p>
            <a:pPr marL="356870" marR="8890" indent="-344805" algn="just">
              <a:lnSpc>
                <a:spcPct val="100000"/>
              </a:lnSpc>
              <a:buSzPct val="103125"/>
              <a:buAutoNum type="arabicPeriod"/>
              <a:tabLst>
                <a:tab pos="357505" algn="l"/>
              </a:tabLst>
            </a:pPr>
            <a:r>
              <a:rPr lang="en-IN" sz="1700" spc="-10" dirty="0">
                <a:latin typeface="Times New Roman"/>
                <a:cs typeface="Times New Roman"/>
              </a:rPr>
              <a:t>Bullinger, </a:t>
            </a:r>
            <a:r>
              <a:rPr lang="en-IN" sz="1700" spc="-15" dirty="0">
                <a:latin typeface="Times New Roman"/>
                <a:cs typeface="Times New Roman"/>
              </a:rPr>
              <a:t>L.; </a:t>
            </a:r>
            <a:r>
              <a:rPr lang="en-IN" sz="1700" spc="-15" dirty="0" err="1">
                <a:latin typeface="Times New Roman"/>
                <a:cs typeface="Times New Roman"/>
              </a:rPr>
              <a:t>Dohner</a:t>
            </a:r>
            <a:r>
              <a:rPr lang="en-IN" sz="1700" spc="-15" dirty="0">
                <a:latin typeface="Times New Roman"/>
                <a:cs typeface="Times New Roman"/>
              </a:rPr>
              <a:t>, </a:t>
            </a:r>
            <a:r>
              <a:rPr lang="en-IN" sz="1700" spc="-10" dirty="0">
                <a:latin typeface="Times New Roman"/>
                <a:cs typeface="Times New Roman"/>
              </a:rPr>
              <a:t>K.; </a:t>
            </a:r>
            <a:r>
              <a:rPr lang="en-IN" sz="1700" spc="-20" dirty="0" err="1">
                <a:latin typeface="Times New Roman"/>
                <a:cs typeface="Times New Roman"/>
              </a:rPr>
              <a:t>Dohner</a:t>
            </a:r>
            <a:r>
              <a:rPr lang="en-IN" sz="1700" spc="-20" dirty="0">
                <a:latin typeface="Times New Roman"/>
                <a:cs typeface="Times New Roman"/>
              </a:rPr>
              <a:t>, </a:t>
            </a:r>
            <a:r>
              <a:rPr lang="en-IN" sz="1700" spc="-15" dirty="0">
                <a:latin typeface="Times New Roman"/>
                <a:cs typeface="Times New Roman"/>
              </a:rPr>
              <a:t>H. </a:t>
            </a:r>
            <a:r>
              <a:rPr lang="en-IN" sz="1700" spc="-5" dirty="0">
                <a:latin typeface="Times New Roman"/>
                <a:cs typeface="Times New Roman"/>
              </a:rPr>
              <a:t>Genomics of Acute Myeloid </a:t>
            </a:r>
            <a:r>
              <a:rPr lang="en-IN" sz="1700" spc="-5" dirty="0" err="1">
                <a:latin typeface="Times New Roman"/>
                <a:cs typeface="Times New Roman"/>
              </a:rPr>
              <a:t>Leukemia</a:t>
            </a:r>
            <a:r>
              <a:rPr lang="en-IN" sz="1700" spc="-5" dirty="0">
                <a:latin typeface="Times New Roman"/>
                <a:cs typeface="Times New Roman"/>
              </a:rPr>
              <a:t> Diagnosis and 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Pathways.</a:t>
            </a:r>
            <a:r>
              <a:rPr lang="en-IN" sz="1700" spc="5" dirty="0">
                <a:latin typeface="Times New Roman"/>
                <a:cs typeface="Times New Roman"/>
              </a:rPr>
              <a:t> </a:t>
            </a:r>
            <a:r>
              <a:rPr lang="en-IN" sz="1700" i="1" dirty="0">
                <a:latin typeface="Times New Roman"/>
                <a:cs typeface="Times New Roman"/>
              </a:rPr>
              <a:t>J</a:t>
            </a:r>
            <a:r>
              <a:rPr lang="en-IN" sz="1700" i="1" spc="-10" dirty="0">
                <a:latin typeface="Times New Roman"/>
                <a:cs typeface="Times New Roman"/>
              </a:rPr>
              <a:t> </a:t>
            </a:r>
            <a:r>
              <a:rPr lang="en-IN" sz="1700" i="1" spc="5" dirty="0">
                <a:latin typeface="Times New Roman"/>
                <a:cs typeface="Times New Roman"/>
              </a:rPr>
              <a:t>Clin</a:t>
            </a:r>
            <a:r>
              <a:rPr lang="en-IN" sz="1700" i="1" spc="-30" dirty="0">
                <a:latin typeface="Times New Roman"/>
                <a:cs typeface="Times New Roman"/>
              </a:rPr>
              <a:t> </a:t>
            </a:r>
            <a:r>
              <a:rPr lang="en-IN" sz="1700" i="1" dirty="0">
                <a:latin typeface="Times New Roman"/>
                <a:cs typeface="Times New Roman"/>
              </a:rPr>
              <a:t>Oncol</a:t>
            </a:r>
            <a:r>
              <a:rPr lang="en-IN" sz="1700" i="1" spc="-25" dirty="0">
                <a:latin typeface="Times New Roman"/>
                <a:cs typeface="Times New Roman"/>
              </a:rPr>
              <a:t> </a:t>
            </a:r>
            <a:r>
              <a:rPr lang="en-IN" sz="1700" b="1" spc="10" dirty="0">
                <a:latin typeface="Times New Roman"/>
                <a:cs typeface="Times New Roman"/>
              </a:rPr>
              <a:t>2017</a:t>
            </a:r>
            <a:r>
              <a:rPr lang="en-IN" sz="1700" spc="10" dirty="0">
                <a:latin typeface="Times New Roman"/>
                <a:cs typeface="Times New Roman"/>
              </a:rPr>
              <a:t>,</a:t>
            </a:r>
            <a:r>
              <a:rPr lang="en-IN" sz="1700" spc="-85" dirty="0">
                <a:latin typeface="Times New Roman"/>
                <a:cs typeface="Times New Roman"/>
              </a:rPr>
              <a:t> </a:t>
            </a:r>
            <a:r>
              <a:rPr lang="en-IN" sz="1700" i="1" spc="10" dirty="0">
                <a:latin typeface="Times New Roman"/>
                <a:cs typeface="Times New Roman"/>
              </a:rPr>
              <a:t>35</a:t>
            </a:r>
            <a:r>
              <a:rPr lang="en-IN" sz="1700" spc="10" dirty="0">
                <a:latin typeface="Times New Roman"/>
                <a:cs typeface="Times New Roman"/>
              </a:rPr>
              <a:t>,</a:t>
            </a:r>
            <a:r>
              <a:rPr lang="en-IN" sz="1700" spc="-60" dirty="0">
                <a:latin typeface="Times New Roman"/>
                <a:cs typeface="Times New Roman"/>
              </a:rPr>
              <a:t> </a:t>
            </a:r>
            <a:r>
              <a:rPr lang="en-IN" sz="1700" spc="5" dirty="0">
                <a:latin typeface="Times New Roman"/>
                <a:cs typeface="Times New Roman"/>
              </a:rPr>
              <a:t>934-946,</a:t>
            </a:r>
            <a:r>
              <a:rPr lang="en-IN" sz="1700" spc="-85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doi:10.1200/JCO.2016.71.2208.</a:t>
            </a: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lang="en-IN" sz="1700" dirty="0">
              <a:latin typeface="Times New Roman"/>
              <a:cs typeface="Times New Roman"/>
            </a:endParaRPr>
          </a:p>
          <a:p>
            <a:pPr marL="356870" marR="7620" indent="-344805" algn="just">
              <a:lnSpc>
                <a:spcPct val="100000"/>
              </a:lnSpc>
              <a:spcBef>
                <a:spcPts val="5"/>
              </a:spcBef>
              <a:buSzPct val="103125"/>
              <a:buAutoNum type="arabicPeriod"/>
              <a:tabLst>
                <a:tab pos="357505" algn="l"/>
              </a:tabLst>
            </a:pPr>
            <a:r>
              <a:rPr lang="en-IN" sz="1700" spc="-5" dirty="0">
                <a:latin typeface="Times New Roman"/>
                <a:cs typeface="Times New Roman"/>
              </a:rPr>
              <a:t>Cancer Genome </a:t>
            </a:r>
            <a:r>
              <a:rPr lang="en-IN" sz="1700" spc="-10" dirty="0">
                <a:latin typeface="Times New Roman"/>
                <a:cs typeface="Times New Roman"/>
              </a:rPr>
              <a:t>Atlas </a:t>
            </a:r>
            <a:r>
              <a:rPr lang="en-IN" sz="1700" dirty="0">
                <a:latin typeface="Times New Roman"/>
                <a:cs typeface="Times New Roman"/>
              </a:rPr>
              <a:t>Research, N.; </a:t>
            </a:r>
            <a:r>
              <a:rPr lang="en-IN" sz="1700" spc="-45" dirty="0">
                <a:latin typeface="Times New Roman"/>
                <a:cs typeface="Times New Roman"/>
              </a:rPr>
              <a:t>Ley,</a:t>
            </a:r>
            <a:r>
              <a:rPr lang="en-IN" sz="1700" spc="310" dirty="0">
                <a:latin typeface="Times New Roman"/>
                <a:cs typeface="Times New Roman"/>
              </a:rPr>
              <a:t> </a:t>
            </a:r>
            <a:r>
              <a:rPr lang="en-IN" sz="1700" spc="-30" dirty="0">
                <a:latin typeface="Times New Roman"/>
                <a:cs typeface="Times New Roman"/>
              </a:rPr>
              <a:t>T.J.; </a:t>
            </a:r>
            <a:r>
              <a:rPr lang="en-IN" sz="1700" spc="-15" dirty="0">
                <a:latin typeface="Times New Roman"/>
                <a:cs typeface="Times New Roman"/>
              </a:rPr>
              <a:t>Miller, </a:t>
            </a:r>
            <a:r>
              <a:rPr lang="en-IN" sz="1700" spc="5" dirty="0">
                <a:latin typeface="Times New Roman"/>
                <a:cs typeface="Times New Roman"/>
              </a:rPr>
              <a:t>C.; </a:t>
            </a:r>
            <a:r>
              <a:rPr lang="en-IN" sz="1700" spc="-5" dirty="0">
                <a:latin typeface="Times New Roman"/>
                <a:cs typeface="Times New Roman"/>
              </a:rPr>
              <a:t>Ding, </a:t>
            </a:r>
            <a:r>
              <a:rPr lang="en-IN" sz="1700" spc="-15" dirty="0">
                <a:latin typeface="Times New Roman"/>
                <a:cs typeface="Times New Roman"/>
              </a:rPr>
              <a:t>L.; </a:t>
            </a:r>
            <a:r>
              <a:rPr lang="en-IN" sz="1700" spc="-5" dirty="0">
                <a:latin typeface="Times New Roman"/>
                <a:cs typeface="Times New Roman"/>
              </a:rPr>
              <a:t>Raphael, B.J.; </a:t>
            </a:r>
            <a:r>
              <a:rPr lang="en-IN" sz="1700" spc="-10" dirty="0" err="1">
                <a:latin typeface="Times New Roman"/>
                <a:cs typeface="Times New Roman"/>
              </a:rPr>
              <a:t>Mungall</a:t>
            </a:r>
            <a:r>
              <a:rPr lang="en-IN" sz="1700" spc="-10" dirty="0">
                <a:latin typeface="Times New Roman"/>
                <a:cs typeface="Times New Roman"/>
              </a:rPr>
              <a:t>, </a:t>
            </a:r>
            <a:r>
              <a:rPr lang="en-IN" sz="1700" spc="-5" dirty="0">
                <a:latin typeface="Times New Roman"/>
                <a:cs typeface="Times New Roman"/>
              </a:rPr>
              <a:t> A.J.; Robertson, </a:t>
            </a:r>
            <a:r>
              <a:rPr lang="en-IN" sz="1700" spc="-10" dirty="0">
                <a:latin typeface="Times New Roman"/>
                <a:cs typeface="Times New Roman"/>
              </a:rPr>
              <a:t>A.; </a:t>
            </a:r>
            <a:r>
              <a:rPr lang="en-IN" sz="1700" spc="-25" dirty="0">
                <a:latin typeface="Times New Roman"/>
                <a:cs typeface="Times New Roman"/>
              </a:rPr>
              <a:t>Hoadley, </a:t>
            </a:r>
            <a:r>
              <a:rPr lang="en-IN" sz="1700" spc="-10" dirty="0">
                <a:latin typeface="Times New Roman"/>
                <a:cs typeface="Times New Roman"/>
              </a:rPr>
              <a:t>K.; </a:t>
            </a:r>
            <a:r>
              <a:rPr lang="en-IN" sz="1700" spc="-5" dirty="0" err="1">
                <a:latin typeface="Times New Roman"/>
                <a:cs typeface="Times New Roman"/>
              </a:rPr>
              <a:t>Triche</a:t>
            </a:r>
            <a:r>
              <a:rPr lang="en-IN" sz="1700" spc="-5" dirty="0">
                <a:latin typeface="Times New Roman"/>
                <a:cs typeface="Times New Roman"/>
              </a:rPr>
              <a:t>, </a:t>
            </a:r>
            <a:r>
              <a:rPr lang="en-IN" sz="1700" spc="-30" dirty="0">
                <a:latin typeface="Times New Roman"/>
                <a:cs typeface="Times New Roman"/>
              </a:rPr>
              <a:t>T.J., </a:t>
            </a:r>
            <a:r>
              <a:rPr lang="en-IN" sz="1700" spc="-25" dirty="0">
                <a:latin typeface="Times New Roman"/>
                <a:cs typeface="Times New Roman"/>
              </a:rPr>
              <a:t>Jr.; </a:t>
            </a:r>
            <a:r>
              <a:rPr lang="en-IN" sz="1700" spc="-10" dirty="0">
                <a:latin typeface="Times New Roman"/>
                <a:cs typeface="Times New Roman"/>
              </a:rPr>
              <a:t>Laird, </a:t>
            </a:r>
            <a:r>
              <a:rPr lang="en-IN" sz="1700" spc="-70" dirty="0">
                <a:latin typeface="Times New Roman"/>
                <a:cs typeface="Times New Roman"/>
              </a:rPr>
              <a:t>P.W.; </a:t>
            </a:r>
            <a:r>
              <a:rPr lang="en-IN" sz="1700" spc="-10" dirty="0">
                <a:latin typeface="Times New Roman"/>
                <a:cs typeface="Times New Roman"/>
              </a:rPr>
              <a:t>et </a:t>
            </a:r>
            <a:r>
              <a:rPr lang="en-IN" sz="1700" spc="-5" dirty="0">
                <a:latin typeface="Times New Roman"/>
                <a:cs typeface="Times New Roman"/>
              </a:rPr>
              <a:t>al. Genomic </a:t>
            </a:r>
            <a:r>
              <a:rPr lang="en-IN" sz="1700" spc="-10" dirty="0">
                <a:latin typeface="Times New Roman"/>
                <a:cs typeface="Times New Roman"/>
              </a:rPr>
              <a:t>and </a:t>
            </a:r>
            <a:r>
              <a:rPr lang="en-IN" sz="1700" spc="-5" dirty="0">
                <a:latin typeface="Times New Roman"/>
                <a:cs typeface="Times New Roman"/>
              </a:rPr>
              <a:t>epigenomic </a:t>
            </a:r>
            <a:r>
              <a:rPr lang="en-IN" sz="170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landscapes of </a:t>
            </a:r>
            <a:r>
              <a:rPr lang="en-IN" sz="1700" spc="-10" dirty="0">
                <a:latin typeface="Times New Roman"/>
                <a:cs typeface="Times New Roman"/>
              </a:rPr>
              <a:t>adult </a:t>
            </a:r>
            <a:r>
              <a:rPr lang="en-IN" sz="1700" spc="5" dirty="0">
                <a:latin typeface="Times New Roman"/>
                <a:cs typeface="Times New Roman"/>
              </a:rPr>
              <a:t>de </a:t>
            </a:r>
            <a:r>
              <a:rPr lang="en-IN" sz="1700" spc="-5" dirty="0">
                <a:latin typeface="Times New Roman"/>
                <a:cs typeface="Times New Roman"/>
              </a:rPr>
              <a:t>novo </a:t>
            </a:r>
            <a:r>
              <a:rPr lang="en-IN" sz="1700" spc="5" dirty="0">
                <a:latin typeface="Times New Roman"/>
                <a:cs typeface="Times New Roman"/>
              </a:rPr>
              <a:t>acute </a:t>
            </a:r>
            <a:r>
              <a:rPr lang="en-IN" sz="1700" spc="-10" dirty="0">
                <a:latin typeface="Times New Roman"/>
                <a:cs typeface="Times New Roman"/>
              </a:rPr>
              <a:t>myeloid </a:t>
            </a:r>
            <a:r>
              <a:rPr lang="en-IN" sz="1700" spc="-5" dirty="0" err="1">
                <a:latin typeface="Times New Roman"/>
                <a:cs typeface="Times New Roman"/>
              </a:rPr>
              <a:t>leukemia</a:t>
            </a:r>
            <a:r>
              <a:rPr lang="en-IN" sz="1700" spc="-5" dirty="0">
                <a:latin typeface="Times New Roman"/>
                <a:cs typeface="Times New Roman"/>
              </a:rPr>
              <a:t>. </a:t>
            </a:r>
            <a:r>
              <a:rPr lang="en-IN" sz="1700" i="1" spc="5" dirty="0">
                <a:latin typeface="Times New Roman"/>
                <a:cs typeface="Times New Roman"/>
              </a:rPr>
              <a:t>N </a:t>
            </a:r>
            <a:r>
              <a:rPr lang="en-IN" sz="1700" i="1" spc="-5" dirty="0" err="1">
                <a:latin typeface="Times New Roman"/>
                <a:cs typeface="Times New Roman"/>
              </a:rPr>
              <a:t>Engl</a:t>
            </a:r>
            <a:r>
              <a:rPr lang="en-IN" sz="1700" i="1" spc="-5" dirty="0">
                <a:latin typeface="Times New Roman"/>
                <a:cs typeface="Times New Roman"/>
              </a:rPr>
              <a:t> </a:t>
            </a:r>
            <a:r>
              <a:rPr lang="en-IN" sz="1700" i="1" dirty="0">
                <a:latin typeface="Times New Roman"/>
                <a:cs typeface="Times New Roman"/>
              </a:rPr>
              <a:t>J </a:t>
            </a:r>
            <a:r>
              <a:rPr lang="en-IN" sz="1700" i="1" spc="-5" dirty="0">
                <a:latin typeface="Times New Roman"/>
                <a:cs typeface="Times New Roman"/>
              </a:rPr>
              <a:t>Med </a:t>
            </a:r>
            <a:r>
              <a:rPr lang="en-IN" sz="1700" b="1" dirty="0">
                <a:latin typeface="Times New Roman"/>
                <a:cs typeface="Times New Roman"/>
              </a:rPr>
              <a:t>2013</a:t>
            </a:r>
            <a:r>
              <a:rPr lang="en-IN" sz="1700" dirty="0">
                <a:latin typeface="Times New Roman"/>
                <a:cs typeface="Times New Roman"/>
              </a:rPr>
              <a:t>, </a:t>
            </a:r>
            <a:r>
              <a:rPr lang="en-IN" sz="1700" i="1" spc="-5" dirty="0">
                <a:latin typeface="Times New Roman"/>
                <a:cs typeface="Times New Roman"/>
              </a:rPr>
              <a:t>368</a:t>
            </a:r>
            <a:r>
              <a:rPr lang="en-IN" sz="1700" spc="-5" dirty="0">
                <a:latin typeface="Times New Roman"/>
                <a:cs typeface="Times New Roman"/>
              </a:rPr>
              <a:t>, 2059-2074, </a:t>
            </a:r>
            <a:r>
              <a:rPr lang="en-IN" sz="1700" dirty="0">
                <a:latin typeface="Times New Roman"/>
                <a:cs typeface="Times New Roman"/>
              </a:rPr>
              <a:t> doi:10.1056/NEJMoa1301689.</a:t>
            </a:r>
          </a:p>
          <a:p>
            <a:pPr>
              <a:lnSpc>
                <a:spcPct val="100000"/>
              </a:lnSpc>
              <a:spcBef>
                <a:spcPts val="20"/>
              </a:spcBef>
              <a:buFont typeface="Times New Roman"/>
              <a:buAutoNum type="arabicPeriod"/>
            </a:pPr>
            <a:endParaRPr lang="en-IN" sz="1700" dirty="0">
              <a:latin typeface="Times New Roman"/>
              <a:cs typeface="Times New Roman"/>
            </a:endParaRPr>
          </a:p>
          <a:p>
            <a:pPr marL="356870" marR="9525" indent="-344805" algn="just">
              <a:lnSpc>
                <a:spcPts val="1920"/>
              </a:lnSpc>
              <a:buSzPct val="103125"/>
              <a:buAutoNum type="arabicPeriod"/>
              <a:tabLst>
                <a:tab pos="357505" algn="l"/>
              </a:tabLst>
            </a:pPr>
            <a:r>
              <a:rPr lang="en-IN" sz="1700" spc="-5" dirty="0">
                <a:latin typeface="Times New Roman"/>
                <a:cs typeface="Times New Roman"/>
              </a:rPr>
              <a:t>Gao, J.; Aksoy, B.A.; </a:t>
            </a:r>
            <a:r>
              <a:rPr lang="en-IN" sz="1700" spc="-5" dirty="0" err="1">
                <a:latin typeface="Times New Roman"/>
                <a:cs typeface="Times New Roman"/>
              </a:rPr>
              <a:t>Dogrusoz</a:t>
            </a:r>
            <a:r>
              <a:rPr lang="en-IN" sz="1700" spc="-5" dirty="0">
                <a:latin typeface="Times New Roman"/>
                <a:cs typeface="Times New Roman"/>
              </a:rPr>
              <a:t>, U.; Dresdner, G.; Gross, B.; Sumer, S.O.; Sun, Y.; Jacobsen, A.; Sinha, R.; Larsson, E.; et al. Integrative analysis of complex cancer genomics and clinical profiles using the </a:t>
            </a:r>
            <a:r>
              <a:rPr lang="en-IN" sz="1700" spc="-5" dirty="0" err="1">
                <a:latin typeface="Times New Roman"/>
                <a:cs typeface="Times New Roman"/>
              </a:rPr>
              <a:t>cBioPortal</a:t>
            </a:r>
            <a:r>
              <a:rPr lang="en-IN" sz="1700" spc="-5" dirty="0">
                <a:latin typeface="Times New Roman"/>
                <a:cs typeface="Times New Roman"/>
              </a:rPr>
              <a:t>. Sci Signal 2013, 6, pl1, doi:10.1126/scisignal.2004088.</a:t>
            </a:r>
          </a:p>
          <a:p>
            <a:pPr marL="356870" marR="9525" indent="-344805" algn="just">
              <a:lnSpc>
                <a:spcPts val="1920"/>
              </a:lnSpc>
              <a:buSzPct val="103125"/>
              <a:buAutoNum type="arabicPeriod"/>
              <a:tabLst>
                <a:tab pos="357505" algn="l"/>
              </a:tabLst>
            </a:pPr>
            <a:endParaRPr lang="en-IN" sz="1700" dirty="0">
              <a:latin typeface="Times New Roman"/>
              <a:cs typeface="Times New Roman"/>
            </a:endParaRPr>
          </a:p>
          <a:p>
            <a:pPr marL="356870" marR="5080" indent="-344805" algn="just">
              <a:lnSpc>
                <a:spcPct val="99800"/>
              </a:lnSpc>
              <a:spcBef>
                <a:spcPts val="5"/>
              </a:spcBef>
              <a:buSzPct val="103125"/>
              <a:buAutoNum type="arabicPeriod"/>
              <a:tabLst>
                <a:tab pos="357505" algn="l"/>
              </a:tabLst>
            </a:pPr>
            <a:r>
              <a:rPr lang="en-IN" sz="1700" dirty="0">
                <a:latin typeface="Times New Roman"/>
                <a:cs typeface="Times New Roman"/>
              </a:rPr>
              <a:t>Sherman, </a:t>
            </a:r>
            <a:r>
              <a:rPr lang="en-IN" sz="1700" spc="-25" dirty="0">
                <a:latin typeface="Times New Roman"/>
                <a:cs typeface="Times New Roman"/>
              </a:rPr>
              <a:t>B.T.; </a:t>
            </a:r>
            <a:r>
              <a:rPr lang="en-IN" sz="1700" spc="-5" dirty="0">
                <a:latin typeface="Times New Roman"/>
                <a:cs typeface="Times New Roman"/>
              </a:rPr>
              <a:t>Hao, </a:t>
            </a:r>
            <a:r>
              <a:rPr lang="en-IN" sz="1700" dirty="0">
                <a:latin typeface="Times New Roman"/>
                <a:cs typeface="Times New Roman"/>
              </a:rPr>
              <a:t>M.; </a:t>
            </a:r>
            <a:r>
              <a:rPr lang="en-IN" sz="1700" spc="-10" dirty="0" err="1">
                <a:latin typeface="Times New Roman"/>
                <a:cs typeface="Times New Roman"/>
              </a:rPr>
              <a:t>Qiu</a:t>
            </a:r>
            <a:r>
              <a:rPr lang="en-IN" sz="1700" spc="-10" dirty="0">
                <a:latin typeface="Times New Roman"/>
                <a:cs typeface="Times New Roman"/>
              </a:rPr>
              <a:t>, J.; </a:t>
            </a:r>
            <a:r>
              <a:rPr lang="en-IN" sz="1700" dirty="0">
                <a:latin typeface="Times New Roman"/>
                <a:cs typeface="Times New Roman"/>
              </a:rPr>
              <a:t>Jiao, X.; </a:t>
            </a:r>
            <a:r>
              <a:rPr lang="en-IN" sz="1700" spc="-15" dirty="0" err="1">
                <a:latin typeface="Times New Roman"/>
                <a:cs typeface="Times New Roman"/>
              </a:rPr>
              <a:t>Baseler</a:t>
            </a:r>
            <a:r>
              <a:rPr lang="en-IN" sz="1700" spc="-15" dirty="0">
                <a:latin typeface="Times New Roman"/>
                <a:cs typeface="Times New Roman"/>
              </a:rPr>
              <a:t>, </a:t>
            </a:r>
            <a:r>
              <a:rPr lang="en-IN" sz="1700" spc="-30" dirty="0">
                <a:latin typeface="Times New Roman"/>
                <a:cs typeface="Times New Roman"/>
              </a:rPr>
              <a:t>M.W.; </a:t>
            </a:r>
            <a:r>
              <a:rPr lang="en-IN" sz="1700" spc="-10" dirty="0">
                <a:latin typeface="Times New Roman"/>
                <a:cs typeface="Times New Roman"/>
              </a:rPr>
              <a:t>Lane, </a:t>
            </a:r>
            <a:r>
              <a:rPr lang="en-IN" sz="1700" dirty="0">
                <a:latin typeface="Times New Roman"/>
                <a:cs typeface="Times New Roman"/>
              </a:rPr>
              <a:t>H.C.; </a:t>
            </a:r>
            <a:r>
              <a:rPr lang="en-IN" sz="1700" spc="-5" dirty="0" err="1">
                <a:latin typeface="Times New Roman"/>
                <a:cs typeface="Times New Roman"/>
              </a:rPr>
              <a:t>Imamichi</a:t>
            </a:r>
            <a:r>
              <a:rPr lang="en-IN" sz="1700" spc="-5" dirty="0">
                <a:latin typeface="Times New Roman"/>
                <a:cs typeface="Times New Roman"/>
              </a:rPr>
              <a:t>, </a:t>
            </a:r>
            <a:r>
              <a:rPr lang="en-IN" sz="1700" spc="-45" dirty="0">
                <a:latin typeface="Times New Roman"/>
                <a:cs typeface="Times New Roman"/>
              </a:rPr>
              <a:t>T.; </a:t>
            </a:r>
            <a:r>
              <a:rPr lang="en-IN" sz="1700" spc="-5" dirty="0">
                <a:latin typeface="Times New Roman"/>
                <a:cs typeface="Times New Roman"/>
              </a:rPr>
              <a:t>Chang, </a:t>
            </a:r>
            <a:r>
              <a:rPr lang="en-IN" sz="1700" spc="-100" dirty="0">
                <a:latin typeface="Times New Roman"/>
                <a:cs typeface="Times New Roman"/>
              </a:rPr>
              <a:t>W. </a:t>
            </a:r>
            <a:r>
              <a:rPr lang="en-IN" sz="1700" spc="-95" dirty="0">
                <a:latin typeface="Times New Roman"/>
                <a:cs typeface="Times New Roman"/>
              </a:rPr>
              <a:t> </a:t>
            </a:r>
            <a:r>
              <a:rPr lang="en-IN" sz="1700" spc="-45" dirty="0">
                <a:latin typeface="Times New Roman"/>
                <a:cs typeface="Times New Roman"/>
              </a:rPr>
              <a:t>DAVID:</a:t>
            </a:r>
            <a:r>
              <a:rPr lang="en-IN" sz="1700" spc="310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a </a:t>
            </a:r>
            <a:r>
              <a:rPr lang="en-IN" sz="1700" spc="-15" dirty="0">
                <a:latin typeface="Times New Roman"/>
                <a:cs typeface="Times New Roman"/>
              </a:rPr>
              <a:t>web</a:t>
            </a:r>
            <a:r>
              <a:rPr lang="en-IN" sz="1700" spc="37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server for </a:t>
            </a:r>
            <a:r>
              <a:rPr lang="en-IN" sz="1700" dirty="0">
                <a:latin typeface="Times New Roman"/>
                <a:cs typeface="Times New Roman"/>
              </a:rPr>
              <a:t>functional enrichment </a:t>
            </a:r>
            <a:r>
              <a:rPr lang="en-IN" sz="1700" spc="-10" dirty="0">
                <a:latin typeface="Times New Roman"/>
                <a:cs typeface="Times New Roman"/>
              </a:rPr>
              <a:t>analysis </a:t>
            </a:r>
            <a:r>
              <a:rPr lang="en-IN" sz="1700" dirty="0">
                <a:latin typeface="Times New Roman"/>
                <a:cs typeface="Times New Roman"/>
              </a:rPr>
              <a:t>and </a:t>
            </a:r>
            <a:r>
              <a:rPr lang="en-IN" sz="1700" spc="-5" dirty="0">
                <a:latin typeface="Times New Roman"/>
                <a:cs typeface="Times New Roman"/>
              </a:rPr>
              <a:t>functional annotation</a:t>
            </a:r>
            <a:r>
              <a:rPr lang="en-IN" sz="1700" spc="390" dirty="0">
                <a:latin typeface="Times New Roman"/>
                <a:cs typeface="Times New Roman"/>
              </a:rPr>
              <a:t> </a:t>
            </a:r>
            <a:r>
              <a:rPr lang="en-IN" sz="1700" spc="-5" dirty="0">
                <a:latin typeface="Times New Roman"/>
                <a:cs typeface="Times New Roman"/>
              </a:rPr>
              <a:t>of gene </a:t>
            </a:r>
            <a:r>
              <a:rPr lang="en-IN" sz="1700" dirty="0">
                <a:latin typeface="Times New Roman"/>
                <a:cs typeface="Times New Roman"/>
              </a:rPr>
              <a:t> lists</a:t>
            </a:r>
            <a:r>
              <a:rPr lang="en-IN" sz="1700" spc="10" dirty="0">
                <a:latin typeface="Times New Roman"/>
                <a:cs typeface="Times New Roman"/>
              </a:rPr>
              <a:t> </a:t>
            </a:r>
            <a:r>
              <a:rPr lang="en-IN" sz="1700" spc="5" dirty="0">
                <a:latin typeface="Times New Roman"/>
                <a:cs typeface="Times New Roman"/>
              </a:rPr>
              <a:t>(2021</a:t>
            </a:r>
            <a:r>
              <a:rPr lang="en-IN" sz="1700" spc="-55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update).</a:t>
            </a:r>
            <a:r>
              <a:rPr lang="en-IN" sz="1700" spc="-35" dirty="0">
                <a:latin typeface="Times New Roman"/>
                <a:cs typeface="Times New Roman"/>
              </a:rPr>
              <a:t> </a:t>
            </a:r>
            <a:r>
              <a:rPr lang="en-IN" sz="1700" i="1" spc="5" dirty="0">
                <a:latin typeface="Times New Roman"/>
                <a:cs typeface="Times New Roman"/>
              </a:rPr>
              <a:t>Nucleic</a:t>
            </a:r>
            <a:r>
              <a:rPr lang="en-IN" sz="1700" i="1" spc="-100" dirty="0">
                <a:latin typeface="Times New Roman"/>
                <a:cs typeface="Times New Roman"/>
              </a:rPr>
              <a:t> </a:t>
            </a:r>
            <a:r>
              <a:rPr lang="en-IN" sz="1700" i="1" spc="5" dirty="0">
                <a:latin typeface="Times New Roman"/>
                <a:cs typeface="Times New Roman"/>
              </a:rPr>
              <a:t>Acids</a:t>
            </a:r>
            <a:r>
              <a:rPr lang="en-IN" sz="1700" i="1" spc="-35" dirty="0">
                <a:latin typeface="Times New Roman"/>
                <a:cs typeface="Times New Roman"/>
              </a:rPr>
              <a:t> </a:t>
            </a:r>
            <a:r>
              <a:rPr lang="en-IN" sz="1700" i="1" spc="5" dirty="0">
                <a:latin typeface="Times New Roman"/>
                <a:cs typeface="Times New Roman"/>
              </a:rPr>
              <a:t>Res</a:t>
            </a:r>
            <a:r>
              <a:rPr lang="en-IN" sz="1700" i="1" spc="-20" dirty="0">
                <a:latin typeface="Times New Roman"/>
                <a:cs typeface="Times New Roman"/>
              </a:rPr>
              <a:t> </a:t>
            </a:r>
            <a:r>
              <a:rPr lang="en-IN" sz="1700" b="1" spc="10" dirty="0">
                <a:latin typeface="Times New Roman"/>
                <a:cs typeface="Times New Roman"/>
              </a:rPr>
              <a:t>2022</a:t>
            </a:r>
            <a:r>
              <a:rPr lang="en-IN" sz="1700" spc="10" dirty="0">
                <a:latin typeface="Times New Roman"/>
                <a:cs typeface="Times New Roman"/>
              </a:rPr>
              <a:t>,</a:t>
            </a:r>
            <a:r>
              <a:rPr lang="en-IN" sz="1700" spc="-60" dirty="0">
                <a:latin typeface="Times New Roman"/>
                <a:cs typeface="Times New Roman"/>
              </a:rPr>
              <a:t> </a:t>
            </a:r>
            <a:r>
              <a:rPr lang="en-IN" sz="1700" i="1" spc="10" dirty="0">
                <a:latin typeface="Times New Roman"/>
                <a:cs typeface="Times New Roman"/>
              </a:rPr>
              <a:t>50</a:t>
            </a:r>
            <a:r>
              <a:rPr lang="en-IN" sz="1700" spc="10" dirty="0">
                <a:latin typeface="Times New Roman"/>
                <a:cs typeface="Times New Roman"/>
              </a:rPr>
              <a:t>,</a:t>
            </a:r>
            <a:r>
              <a:rPr lang="en-IN" sz="1700" spc="-60" dirty="0">
                <a:latin typeface="Times New Roman"/>
                <a:cs typeface="Times New Roman"/>
              </a:rPr>
              <a:t> </a:t>
            </a:r>
            <a:r>
              <a:rPr lang="en-IN" sz="1700" spc="5" dirty="0">
                <a:latin typeface="Times New Roman"/>
                <a:cs typeface="Times New Roman"/>
              </a:rPr>
              <a:t>W216-221,</a:t>
            </a:r>
            <a:r>
              <a:rPr lang="en-IN" sz="1700" spc="-80" dirty="0">
                <a:latin typeface="Times New Roman"/>
                <a:cs typeface="Times New Roman"/>
              </a:rPr>
              <a:t> </a:t>
            </a:r>
            <a:r>
              <a:rPr lang="en-IN" sz="1700" dirty="0">
                <a:latin typeface="Times New Roman"/>
                <a:cs typeface="Times New Roman"/>
              </a:rPr>
              <a:t>doi:10.1093/</a:t>
            </a:r>
            <a:r>
              <a:rPr lang="en-IN" sz="1700" dirty="0" err="1">
                <a:latin typeface="Times New Roman"/>
                <a:cs typeface="Times New Roman"/>
              </a:rPr>
              <a:t>nar</a:t>
            </a:r>
            <a:r>
              <a:rPr lang="en-IN" sz="1700" dirty="0">
                <a:latin typeface="Times New Roman"/>
                <a:cs typeface="Times New Roman"/>
              </a:rPr>
              <a:t>/gkac194.</a:t>
            </a:r>
          </a:p>
          <a:p>
            <a:pPr marL="356870" marR="5080" indent="-344805" algn="just">
              <a:lnSpc>
                <a:spcPct val="99800"/>
              </a:lnSpc>
              <a:spcBef>
                <a:spcPts val="5"/>
              </a:spcBef>
              <a:buSzPct val="103125"/>
              <a:buAutoNum type="arabicPeriod"/>
              <a:tabLst>
                <a:tab pos="357505" algn="l"/>
              </a:tabLst>
            </a:pPr>
            <a:endParaRPr lang="en-IN" sz="17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41426" y="760510"/>
            <a:ext cx="8074025" cy="4942205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241300" indent="-228600">
              <a:lnSpc>
                <a:spcPct val="100000"/>
              </a:lnSpc>
              <a:spcBef>
                <a:spcPts val="505"/>
              </a:spcBef>
              <a:buFont typeface="Arial MT"/>
              <a:buChar char="•"/>
              <a:tabLst>
                <a:tab pos="241300" algn="l"/>
              </a:tabLst>
            </a:pPr>
            <a:r>
              <a:rPr sz="2800" b="1" dirty="0">
                <a:solidFill>
                  <a:srgbClr val="0D0F1A"/>
                </a:solidFill>
                <a:latin typeface="Times New Roman"/>
                <a:cs typeface="Times New Roman"/>
              </a:rPr>
              <a:t>Abstract</a:t>
            </a:r>
            <a:endParaRPr sz="2800" dirty="0">
              <a:latin typeface="Times New Roman"/>
              <a:cs typeface="Times New Roman"/>
            </a:endParaRPr>
          </a:p>
          <a:p>
            <a:pPr marL="241300" indent="-228600">
              <a:lnSpc>
                <a:spcPts val="2039"/>
              </a:lnSpc>
              <a:spcBef>
                <a:spcPts val="275"/>
              </a:spcBef>
              <a:buFont typeface="Arial MT"/>
              <a:buChar char="•"/>
              <a:tabLst>
                <a:tab pos="240665" algn="l"/>
                <a:tab pos="241300" algn="l"/>
                <a:tab pos="1637030" algn="l"/>
                <a:tab pos="4015740" algn="l"/>
                <a:tab pos="4619625" algn="l"/>
                <a:tab pos="5826760" algn="l"/>
                <a:tab pos="7177405" algn="l"/>
                <a:tab pos="7515859" algn="l"/>
              </a:tabLst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Runt-related	transcription</a:t>
            </a:r>
            <a:r>
              <a:rPr sz="2000" spc="48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factor</a:t>
            </a:r>
            <a:r>
              <a:rPr sz="2000" spc="509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1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gene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(RUNX1),	also</a:t>
            </a:r>
            <a:r>
              <a:rPr sz="2000" spc="49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known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as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acute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myeloid</a:t>
            </a:r>
            <a:r>
              <a:rPr sz="2000" spc="4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leukemia</a:t>
            </a:r>
            <a:r>
              <a:rPr sz="2000" spc="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1</a:t>
            </a:r>
            <a:r>
              <a:rPr sz="2000" spc="4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protein</a:t>
            </a:r>
            <a:r>
              <a:rPr sz="2000" spc="2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(AML1),</a:t>
            </a:r>
            <a:r>
              <a:rPr sz="2000" spc="4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plays</a:t>
            </a:r>
            <a:r>
              <a:rPr sz="2000" spc="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</a:t>
            </a:r>
            <a:r>
              <a:rPr sz="2000" spc="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critical</a:t>
            </a:r>
            <a:r>
              <a:rPr sz="2000" spc="1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role</a:t>
            </a:r>
            <a:r>
              <a:rPr sz="2000" spc="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in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the</a:t>
            </a:r>
            <a:r>
              <a:rPr sz="2000" spc="4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pathogenesis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  <a:tabLst>
                <a:tab pos="695325" algn="l"/>
                <a:tab pos="1560830" algn="l"/>
                <a:tab pos="2222500" algn="l"/>
                <a:tab pos="2677160" algn="l"/>
                <a:tab pos="3994150" algn="l"/>
                <a:tab pos="4726305" algn="l"/>
                <a:tab pos="6009640" algn="l"/>
                <a:tab pos="7067550" algn="l"/>
                <a:tab pos="7882255" algn="l"/>
              </a:tabLst>
            </a:pP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of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AML.	One	</a:t>
            </a:r>
            <a:r>
              <a:rPr sz="2000" spc="10" dirty="0">
                <a:solidFill>
                  <a:srgbClr val="0D0F1A"/>
                </a:solidFill>
                <a:latin typeface="Times New Roman"/>
                <a:cs typeface="Times New Roman"/>
              </a:rPr>
              <a:t>of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leukemia's	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most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frequently	mutated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genes	is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RUNX1/AML1,</a:t>
            </a:r>
            <a:r>
              <a:rPr sz="2000" spc="20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which</a:t>
            </a:r>
            <a:r>
              <a:rPr sz="2000" spc="17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is</a:t>
            </a:r>
            <a:r>
              <a:rPr sz="2000" spc="17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related</a:t>
            </a:r>
            <a:r>
              <a:rPr sz="2000" spc="2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to</a:t>
            </a:r>
            <a:r>
              <a:rPr sz="2000" spc="17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</a:t>
            </a:r>
            <a:r>
              <a:rPr sz="2000" spc="18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poor</a:t>
            </a:r>
            <a:r>
              <a:rPr sz="2000" spc="16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prognosis</a:t>
            </a:r>
            <a:r>
              <a:rPr sz="2000" spc="18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in</a:t>
            </a:r>
            <a:r>
              <a:rPr sz="2000" spc="19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AML.</a:t>
            </a:r>
            <a:r>
              <a:rPr sz="2000" spc="18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Researchers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and</a:t>
            </a:r>
            <a:r>
              <a:rPr sz="2000" spc="16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clinicians</a:t>
            </a:r>
            <a:r>
              <a:rPr sz="2000" spc="14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can</a:t>
            </a:r>
            <a:r>
              <a:rPr sz="2000" spc="14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design</a:t>
            </a:r>
            <a:r>
              <a:rPr sz="2000" spc="14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personalized</a:t>
            </a:r>
            <a:r>
              <a:rPr sz="2000" spc="17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medicines</a:t>
            </a:r>
            <a:r>
              <a:rPr sz="2000" spc="14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and</a:t>
            </a:r>
            <a:r>
              <a:rPr sz="2000" spc="16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enhance</a:t>
            </a:r>
            <a:r>
              <a:rPr sz="2000" spc="17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diagnosis</a:t>
            </a:r>
            <a:r>
              <a:rPr sz="2000" spc="14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30" dirty="0">
                <a:solidFill>
                  <a:srgbClr val="0D0F1A"/>
                </a:solidFill>
                <a:latin typeface="Times New Roman"/>
                <a:cs typeface="Times New Roman"/>
              </a:rPr>
              <a:t>by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identifying</a:t>
            </a:r>
            <a:r>
              <a:rPr sz="2000" spc="11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biomarkers</a:t>
            </a:r>
            <a:r>
              <a:rPr sz="2000" spc="1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linked</a:t>
            </a:r>
            <a:r>
              <a:rPr sz="2000" spc="16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to</a:t>
            </a:r>
            <a:r>
              <a:rPr sz="2000" spc="1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genetic</a:t>
            </a:r>
            <a:r>
              <a:rPr sz="2000" spc="17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mutations.</a:t>
            </a:r>
            <a:r>
              <a:rPr sz="2000" spc="1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In</a:t>
            </a:r>
            <a:r>
              <a:rPr sz="2000" spc="1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the</a:t>
            </a:r>
            <a:r>
              <a:rPr sz="2000" spc="15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current</a:t>
            </a:r>
            <a:r>
              <a:rPr sz="2000" spc="1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study,</a:t>
            </a:r>
            <a:r>
              <a:rPr sz="2000" spc="15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D0F1A"/>
                </a:solidFill>
                <a:latin typeface="Times New Roman"/>
                <a:cs typeface="Times New Roman"/>
              </a:rPr>
              <a:t>we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  <a:tabLst>
                <a:tab pos="893444" algn="l"/>
                <a:tab pos="2466340" algn="l"/>
                <a:tab pos="3515995" algn="l"/>
                <a:tab pos="4716780" algn="l"/>
                <a:tab pos="5640705" algn="l"/>
                <a:tab pos="6622415" algn="l"/>
                <a:tab pos="7680325" algn="l"/>
              </a:tabLst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used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TCGA-Acute	Myeloid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Leukemia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(AML)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cohort's	genomic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and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transcriptome</a:t>
            </a:r>
            <a:r>
              <a:rPr sz="2000" spc="43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data.</a:t>
            </a:r>
            <a:r>
              <a:rPr sz="2000" spc="42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85" dirty="0">
                <a:solidFill>
                  <a:srgbClr val="0D0F1A"/>
                </a:solidFill>
                <a:latin typeface="Times New Roman"/>
                <a:cs typeface="Times New Roman"/>
              </a:rPr>
              <a:t>We</a:t>
            </a:r>
            <a:r>
              <a:rPr sz="2000" spc="4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analyzed</a:t>
            </a:r>
            <a:r>
              <a:rPr sz="2000" spc="43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RUNX1</a:t>
            </a:r>
            <a:r>
              <a:rPr sz="2000" spc="45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mutated</a:t>
            </a:r>
            <a:r>
              <a:rPr sz="2000" spc="46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AML</a:t>
            </a:r>
            <a:r>
              <a:rPr sz="2000" spc="36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patients</a:t>
            </a:r>
            <a:r>
              <a:rPr sz="2000" spc="41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to</a:t>
            </a:r>
            <a:r>
              <a:rPr sz="2000" spc="4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non-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mutated</a:t>
            </a:r>
            <a:r>
              <a:rPr sz="2000" spc="4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patients</a:t>
            </a:r>
            <a:r>
              <a:rPr sz="2000" spc="5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using</a:t>
            </a:r>
            <a:r>
              <a:rPr sz="2000" spc="2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an</a:t>
            </a:r>
            <a:r>
              <a:rPr sz="2000" spc="2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integrated,</a:t>
            </a:r>
            <a:r>
              <a:rPr sz="2000" spc="4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multi-omics,</a:t>
            </a:r>
            <a:r>
              <a:rPr sz="2000" spc="7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multi-database</a:t>
            </a:r>
            <a:r>
              <a:rPr sz="2000" spc="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analysis</a:t>
            </a:r>
            <a:r>
              <a:rPr sz="2000" spc="1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of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exome</a:t>
            </a:r>
            <a:r>
              <a:rPr sz="2000" spc="25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and</a:t>
            </a:r>
            <a:r>
              <a:rPr sz="2000" spc="26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transcriptomics</a:t>
            </a:r>
            <a:r>
              <a:rPr sz="2000" spc="26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data.</a:t>
            </a:r>
            <a:r>
              <a:rPr sz="2000" spc="25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The</a:t>
            </a:r>
            <a:r>
              <a:rPr sz="2000" spc="254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mutation</a:t>
            </a:r>
            <a:r>
              <a:rPr sz="2000" spc="24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landscape</a:t>
            </a:r>
            <a:r>
              <a:rPr sz="2000" spc="25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of</a:t>
            </a:r>
            <a:r>
              <a:rPr sz="2000" spc="229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several</a:t>
            </a:r>
            <a:r>
              <a:rPr sz="2000" spc="27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genes,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  <a:tabLst>
                <a:tab pos="1344930" algn="l"/>
                <a:tab pos="2344420" algn="l"/>
                <a:tab pos="3558540" algn="l"/>
                <a:tab pos="4095115" algn="l"/>
                <a:tab pos="5104130" algn="l"/>
                <a:tab pos="5503545" algn="l"/>
                <a:tab pos="6985634" algn="l"/>
                <a:tab pos="7558405" algn="l"/>
              </a:tabLst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including	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RUNX1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mutations,	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was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revealed	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by	TCGA-AML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data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from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multi-center</a:t>
            </a:r>
            <a:r>
              <a:rPr sz="2000" spc="30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high-throughput</a:t>
            </a:r>
            <a:r>
              <a:rPr sz="2000" spc="3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exome</a:t>
            </a:r>
            <a:r>
              <a:rPr sz="2000" spc="3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sequencing.</a:t>
            </a:r>
            <a:r>
              <a:rPr sz="2000" spc="3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Finally,</a:t>
            </a:r>
            <a:r>
              <a:rPr sz="2000" spc="3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D0F1A"/>
                </a:solidFill>
                <a:latin typeface="Times New Roman"/>
                <a:cs typeface="Times New Roman"/>
              </a:rPr>
              <a:t>we</a:t>
            </a:r>
            <a:r>
              <a:rPr sz="2000" spc="3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identified</a:t>
            </a:r>
            <a:r>
              <a:rPr sz="2000" spc="31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the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  <a:tabLst>
                <a:tab pos="857250" algn="l"/>
                <a:tab pos="1927225" algn="l"/>
                <a:tab pos="3110230" algn="l"/>
                <a:tab pos="3695700" algn="l"/>
                <a:tab pos="4686300" algn="l"/>
                <a:tab pos="5884545" algn="l"/>
                <a:tab pos="6979284" algn="l"/>
              </a:tabLst>
            </a:pP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gene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signature	associated	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with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RUNX1	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mutations,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including	prognostic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genes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that</a:t>
            </a:r>
            <a:r>
              <a:rPr sz="2000" spc="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significantly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impacted</a:t>
            </a:r>
            <a:r>
              <a:rPr sz="2000" spc="3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the</a:t>
            </a:r>
            <a:r>
              <a:rPr sz="2000" spc="1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overexpression</a:t>
            </a:r>
            <a:r>
              <a:rPr sz="2000" spc="10" dirty="0">
                <a:solidFill>
                  <a:srgbClr val="0D0F1A"/>
                </a:solidFill>
                <a:latin typeface="Times New Roman"/>
                <a:cs typeface="Times New Roman"/>
              </a:rPr>
              <a:t> of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the</a:t>
            </a:r>
            <a:r>
              <a:rPr sz="2000" spc="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RUNX1</a:t>
            </a:r>
            <a:r>
              <a:rPr sz="2000" spc="2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pathway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1680"/>
              </a:lnSpc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in</a:t>
            </a:r>
            <a:r>
              <a:rPr sz="2000" spc="27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RUNX1</a:t>
            </a:r>
            <a:r>
              <a:rPr sz="2000" spc="30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mutated</a:t>
            </a:r>
            <a:r>
              <a:rPr sz="2000" spc="30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AML</a:t>
            </a:r>
            <a:r>
              <a:rPr sz="2000" spc="18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patients.</a:t>
            </a:r>
            <a:r>
              <a:rPr sz="2000" spc="27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Our</a:t>
            </a:r>
            <a:r>
              <a:rPr sz="2000" spc="28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findings</a:t>
            </a:r>
            <a:r>
              <a:rPr sz="2000" spc="30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may</a:t>
            </a:r>
            <a:r>
              <a:rPr sz="2000" spc="26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help</a:t>
            </a:r>
            <a:r>
              <a:rPr sz="2000" spc="31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diagnose</a:t>
            </a:r>
            <a:r>
              <a:rPr sz="2000" spc="30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AML</a:t>
            </a:r>
            <a:endParaRPr sz="2000" dirty="0">
              <a:latin typeface="Times New Roman"/>
              <a:cs typeface="Times New Roman"/>
            </a:endParaRPr>
          </a:p>
          <a:p>
            <a:pPr marL="241300">
              <a:lnSpc>
                <a:spcPts val="2039"/>
              </a:lnSpc>
            </a:pP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patients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D0F1A"/>
                </a:solidFill>
                <a:latin typeface="Times New Roman"/>
                <a:cs typeface="Times New Roman"/>
              </a:rPr>
              <a:t>with</a:t>
            </a:r>
            <a:r>
              <a:rPr sz="2000" spc="5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RUNX1</a:t>
            </a:r>
            <a:r>
              <a:rPr sz="2000" spc="3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mutations</a:t>
            </a:r>
            <a:r>
              <a:rPr sz="2000" spc="5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30" dirty="0">
                <a:solidFill>
                  <a:srgbClr val="0D0F1A"/>
                </a:solidFill>
                <a:latin typeface="Times New Roman"/>
                <a:cs typeface="Times New Roman"/>
              </a:rPr>
              <a:t>early.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3200" dirty="0">
              <a:latin typeface="Times New Roman"/>
              <a:cs typeface="Times New Roman"/>
            </a:endParaRPr>
          </a:p>
          <a:p>
            <a:pPr marL="241300" marR="16510" indent="-228600">
              <a:lnSpc>
                <a:spcPct val="70000"/>
              </a:lnSpc>
              <a:buFont typeface="Arial MT"/>
              <a:buChar char="•"/>
              <a:tabLst>
                <a:tab pos="240665" algn="l"/>
                <a:tab pos="241300" algn="l"/>
                <a:tab pos="1558290" algn="l"/>
                <a:tab pos="2597785" algn="l"/>
                <a:tab pos="3354070" algn="l"/>
                <a:tab pos="4018915" algn="l"/>
                <a:tab pos="4979035" algn="l"/>
                <a:tab pos="6098540" algn="l"/>
                <a:tab pos="7433309" algn="l"/>
              </a:tabLst>
            </a:pPr>
            <a:r>
              <a:rPr sz="2000" b="1" spc="-5" dirty="0">
                <a:solidFill>
                  <a:srgbClr val="0D0F1A"/>
                </a:solidFill>
                <a:latin typeface="Times New Roman"/>
                <a:cs typeface="Times New Roman"/>
              </a:rPr>
              <a:t>Ke</a:t>
            </a:r>
            <a:r>
              <a:rPr sz="2000" b="1" spc="5" dirty="0">
                <a:solidFill>
                  <a:srgbClr val="0D0F1A"/>
                </a:solidFill>
                <a:latin typeface="Times New Roman"/>
                <a:cs typeface="Times New Roman"/>
              </a:rPr>
              <a:t>y</a:t>
            </a:r>
            <a:r>
              <a:rPr sz="2000" b="1" spc="-10" dirty="0">
                <a:solidFill>
                  <a:srgbClr val="0D0F1A"/>
                </a:solidFill>
                <a:latin typeface="Times New Roman"/>
                <a:cs typeface="Times New Roman"/>
              </a:rPr>
              <a:t>w</a:t>
            </a:r>
            <a:r>
              <a:rPr sz="2000" b="1" spc="5" dirty="0">
                <a:solidFill>
                  <a:srgbClr val="0D0F1A"/>
                </a:solidFill>
                <a:latin typeface="Times New Roman"/>
                <a:cs typeface="Times New Roman"/>
              </a:rPr>
              <a:t>o</a:t>
            </a:r>
            <a:r>
              <a:rPr sz="2000" b="1" spc="-5" dirty="0">
                <a:solidFill>
                  <a:srgbClr val="0D0F1A"/>
                </a:solidFill>
                <a:latin typeface="Times New Roman"/>
                <a:cs typeface="Times New Roman"/>
              </a:rPr>
              <a:t>rds:</a:t>
            </a:r>
            <a:r>
              <a:rPr sz="2000" b="1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-20" dirty="0">
                <a:solidFill>
                  <a:srgbClr val="0D0F1A"/>
                </a:solidFill>
                <a:latin typeface="Times New Roman"/>
                <a:cs typeface="Times New Roman"/>
              </a:rPr>
              <a:t>R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U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N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X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1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-35" dirty="0">
                <a:solidFill>
                  <a:srgbClr val="0D0F1A"/>
                </a:solidFill>
                <a:latin typeface="Times New Roman"/>
                <a:cs typeface="Times New Roman"/>
              </a:rPr>
              <a:t>A</a:t>
            </a:r>
            <a:r>
              <a:rPr sz="2000" spc="15" dirty="0">
                <a:solidFill>
                  <a:srgbClr val="0D0F1A"/>
                </a:solidFill>
                <a:latin typeface="Times New Roman"/>
                <a:cs typeface="Times New Roman"/>
              </a:rPr>
              <a:t>M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L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c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u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te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my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el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o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id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le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u</a:t>
            </a:r>
            <a:r>
              <a:rPr sz="2000" spc="-20" dirty="0">
                <a:solidFill>
                  <a:srgbClr val="0D0F1A"/>
                </a:solidFill>
                <a:latin typeface="Times New Roman"/>
                <a:cs typeface="Times New Roman"/>
              </a:rPr>
              <a:t>k</a:t>
            </a:r>
            <a:r>
              <a:rPr sz="2000" spc="20" dirty="0">
                <a:solidFill>
                  <a:srgbClr val="0D0F1A"/>
                </a:solidFill>
                <a:latin typeface="Times New Roman"/>
                <a:cs typeface="Times New Roman"/>
              </a:rPr>
              <a:t>e</a:t>
            </a:r>
            <a:r>
              <a:rPr sz="2000" spc="-50" dirty="0">
                <a:solidFill>
                  <a:srgbClr val="0D0F1A"/>
                </a:solidFill>
                <a:latin typeface="Times New Roman"/>
                <a:cs typeface="Times New Roman"/>
              </a:rPr>
              <a:t>m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a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b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i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o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m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a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r</a:t>
            </a:r>
            <a:r>
              <a:rPr sz="2000" spc="-20" dirty="0">
                <a:solidFill>
                  <a:srgbClr val="0D0F1A"/>
                </a:solidFill>
                <a:latin typeface="Times New Roman"/>
                <a:cs typeface="Times New Roman"/>
              </a:rPr>
              <a:t>k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e</a:t>
            </a:r>
            <a:r>
              <a:rPr sz="2000" spc="5" dirty="0">
                <a:solidFill>
                  <a:srgbClr val="0D0F1A"/>
                </a:solidFill>
                <a:latin typeface="Times New Roman"/>
                <a:cs typeface="Times New Roman"/>
              </a:rPr>
              <a:t>r</a:t>
            </a:r>
            <a:r>
              <a:rPr sz="2000" spc="-15" dirty="0">
                <a:solidFill>
                  <a:srgbClr val="0D0F1A"/>
                </a:solidFill>
                <a:latin typeface="Times New Roman"/>
                <a:cs typeface="Times New Roman"/>
              </a:rPr>
              <a:t>s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,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	</a:t>
            </a:r>
            <a:r>
              <a:rPr sz="2000" spc="-25" dirty="0">
                <a:solidFill>
                  <a:srgbClr val="0D0F1A"/>
                </a:solidFill>
                <a:latin typeface="Times New Roman"/>
                <a:cs typeface="Times New Roman"/>
              </a:rPr>
              <a:t>mu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lt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i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-  </a:t>
            </a:r>
            <a:r>
              <a:rPr sz="2000" spc="-10" dirty="0">
                <a:solidFill>
                  <a:srgbClr val="0D0F1A"/>
                </a:solidFill>
                <a:latin typeface="Times New Roman"/>
                <a:cs typeface="Times New Roman"/>
              </a:rPr>
              <a:t>omics,</a:t>
            </a:r>
            <a:r>
              <a:rPr sz="2000" spc="2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dirty="0">
                <a:solidFill>
                  <a:srgbClr val="0D0F1A"/>
                </a:solidFill>
                <a:latin typeface="Times New Roman"/>
                <a:cs typeface="Times New Roman"/>
              </a:rPr>
              <a:t>blood</a:t>
            </a:r>
            <a:r>
              <a:rPr sz="2000" spc="-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000" spc="-20" dirty="0">
                <a:solidFill>
                  <a:srgbClr val="0D0F1A"/>
                </a:solidFill>
                <a:latin typeface="Times New Roman"/>
                <a:cs typeface="Times New Roman"/>
              </a:rPr>
              <a:t>cancer.</a:t>
            </a:r>
            <a:endParaRPr sz="20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07542" y="503682"/>
            <a:ext cx="198501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D0F1A"/>
                </a:solidFill>
                <a:latin typeface="Times New Roman"/>
                <a:cs typeface="Times New Roman"/>
              </a:rPr>
              <a:t>1.</a:t>
            </a:r>
            <a:r>
              <a:rPr sz="2400" b="1" spc="-8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D0F1A"/>
                </a:solidFill>
                <a:latin typeface="Times New Roman"/>
                <a:cs typeface="Times New Roman"/>
              </a:rPr>
              <a:t>Introduction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707542" y="1118438"/>
            <a:ext cx="7733665" cy="4390303"/>
          </a:xfrm>
          <a:prstGeom prst="rect">
            <a:avLst/>
          </a:prstGeom>
        </p:spPr>
        <p:txBody>
          <a:bodyPr vert="horz" wrap="square" lIns="0" tIns="42544" rIns="0" bIns="0" rtlCol="0">
            <a:spAutoFit/>
          </a:bodyPr>
          <a:lstStyle/>
          <a:p>
            <a:pPr marL="374015" marR="306070" indent="-285750">
              <a:spcBef>
                <a:spcPts val="86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17170" algn="l"/>
              </a:tabLst>
            </a:pPr>
            <a:r>
              <a:rPr lang="en-US" sz="2000" b="0" kern="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Acute myeloid leukemia (AML) is a malignant hematological disease affecting the blood and bone marrow. RUNX1 (also known as AML1) is a transcription factor that plays an important role in blood cell development and function [1]. </a:t>
            </a:r>
          </a:p>
          <a:p>
            <a:pPr marL="374015" marR="306070" indent="-285750">
              <a:spcBef>
                <a:spcPts val="86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17170" algn="l"/>
              </a:tabLst>
            </a:pPr>
            <a:r>
              <a:rPr lang="en-US" sz="2000" b="0" kern="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Mutations in the RUNX1 gene have been linked to several blood disorders, including AML, and are associated with a poor prognosis. RUNX1 mutations can lead to the cause of familial platelet disorder (FPD). </a:t>
            </a:r>
          </a:p>
          <a:p>
            <a:pPr marL="374015" marR="306070" indent="-285750">
              <a:spcBef>
                <a:spcPts val="86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17170" algn="l"/>
              </a:tabLst>
            </a:pPr>
            <a:r>
              <a:rPr lang="en-US" sz="2000" b="0" kern="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Re-searchers are actively studying RUNX1 and its role in blood disorders with the aim of developing more effective treatments [2].</a:t>
            </a:r>
          </a:p>
          <a:p>
            <a:pPr marL="374015" marR="306070" indent="-285750">
              <a:spcBef>
                <a:spcPts val="865"/>
              </a:spcBef>
              <a:spcAft>
                <a:spcPts val="0"/>
              </a:spcAft>
              <a:buFont typeface="Arial" panose="020B0604020202020204" pitchFamily="34" charset="0"/>
              <a:buChar char="•"/>
              <a:tabLst>
                <a:tab pos="217170" algn="l"/>
              </a:tabLst>
            </a:pPr>
            <a:r>
              <a:rPr lang="en-US" sz="2000" b="0" kern="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In this study, we used TCGA-AML [3] data in which RUNX1 is mutated in 9% of patients and identified the prognostic biomarkers specific to the RUNX1 mutation</a:t>
            </a:r>
            <a:r>
              <a:rPr lang="en-US" sz="2000" b="1" kern="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.</a:t>
            </a:r>
            <a:endParaRPr lang="en-IN" sz="2000" b="1" kern="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4079" y="254889"/>
            <a:ext cx="146367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D0F1A"/>
                </a:solidFill>
                <a:latin typeface="Times New Roman"/>
                <a:cs typeface="Times New Roman"/>
              </a:rPr>
              <a:t>2.</a:t>
            </a:r>
            <a:r>
              <a:rPr sz="2400" b="1" spc="-70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D0F1A"/>
                </a:solidFill>
                <a:latin typeface="Times New Roman"/>
                <a:cs typeface="Times New Roman"/>
              </a:rPr>
              <a:t>Methods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24980" y="691535"/>
            <a:ext cx="8378190" cy="592982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R="306070" algn="just">
              <a:lnSpc>
                <a:spcPct val="95000"/>
              </a:lnSpc>
              <a:spcBef>
                <a:spcPts val="290"/>
              </a:spcBef>
              <a:spcAft>
                <a:spcPts val="1200"/>
              </a:spcAft>
            </a:pPr>
            <a:r>
              <a:rPr lang="en-US" sz="2000" b="1" i="1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2.1 Identification of mutational landscape of RUNX1 in TCGA-AML</a:t>
            </a:r>
            <a:endParaRPr lang="en-IN" sz="2000" b="1" i="1" dirty="0"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R="306070" algn="just">
              <a:lnSpc>
                <a:spcPct val="95000"/>
              </a:lnSpc>
              <a:spcBef>
                <a:spcPts val="290"/>
              </a:spcBef>
              <a:spcAft>
                <a:spcPts val="1200"/>
              </a:spcAft>
            </a:pPr>
            <a:r>
              <a:rPr lang="en-US" sz="200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The </a:t>
            </a:r>
            <a:r>
              <a:rPr lang="en-US" sz="2000" dirty="0" err="1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cBioportal</a:t>
            </a:r>
            <a:r>
              <a:rPr lang="en-US" sz="200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 for cancer genomics website was used to identify the </a:t>
            </a:r>
            <a:r>
              <a:rPr lang="en-US" sz="2000" i="1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RUNX1 </a:t>
            </a:r>
            <a:r>
              <a:rPr lang="en-US" sz="200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mutational landscape in AML patients from the TCGA study</a:t>
            </a:r>
            <a:r>
              <a:rPr lang="en-US" sz="2000" spc="5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(n</a:t>
            </a:r>
            <a:r>
              <a:rPr lang="en-US" sz="2000" spc="-5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effectLst/>
                <a:latin typeface="Times New Roman" panose="02020603050405020304" pitchFamily="18" charset="0"/>
                <a:ea typeface="Palatino Linotype" panose="02040502050505030304" pitchFamily="18" charset="0"/>
                <a:cs typeface="Times New Roman" panose="02020603050405020304" pitchFamily="18" charset="0"/>
              </a:rPr>
              <a:t>=200) [3,4].</a:t>
            </a:r>
            <a:endParaRPr lang="en-IN" sz="20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R="306070" algn="just">
              <a:spcAft>
                <a:spcPts val="800"/>
              </a:spcAft>
            </a:pPr>
            <a:r>
              <a:rPr lang="en-IN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2.2. Analysis of differentially expressed genes (DEG’s) in RUNX1 mutated TCGA-AML</a:t>
            </a:r>
            <a:endParaRPr lang="en-IN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6070" algn="just">
              <a:spcAft>
                <a:spcPts val="8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Out of 200 TCGA-AML patients, only 173 patients RNA-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data are available. Based on the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mutations of TCGA-AML, we stratified the total number of patients into two groups and designated them as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-mutated (n=17) (Table 1) and wild-type (n=156) (without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mutations), respectively. The mRNA expression profiles (RNA 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Seq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V2 RSEM) were checked to identify the DEG’s in these two groups. </a:t>
            </a:r>
          </a:p>
          <a:p>
            <a:pPr marR="306070" algn="just">
              <a:spcAft>
                <a:spcPts val="800"/>
              </a:spcAft>
            </a:pPr>
            <a:r>
              <a:rPr lang="en-IN" sz="2000" b="1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2.3. Functional annotation and survival analysis </a:t>
            </a:r>
            <a:endParaRPr lang="en-IN" sz="2000" b="1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306070" algn="just">
              <a:spcAft>
                <a:spcPts val="800"/>
              </a:spcAft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functional annotation of the DEG’s from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mutated patients was performed by a web tool named DAVID [5]. The GEPIA2 tool was used to evaluate the prognostic value of the DEG’s identified in the patients with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RUNX1 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mutation in the TCGA-AML cohort. </a:t>
            </a:r>
            <a:endParaRPr lang="en-IN" sz="20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ts val="2055"/>
              </a:lnSpc>
              <a:spcBef>
                <a:spcPts val="100"/>
              </a:spcBef>
            </a:pPr>
            <a:endParaRPr lang="en-US" sz="18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56691" y="387858"/>
            <a:ext cx="1278255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solidFill>
                  <a:srgbClr val="0D0F1A"/>
                </a:solidFill>
                <a:latin typeface="Times New Roman"/>
                <a:cs typeface="Times New Roman"/>
              </a:rPr>
              <a:t>3.</a:t>
            </a:r>
            <a:r>
              <a:rPr sz="2400" b="1" spc="-65" dirty="0">
                <a:solidFill>
                  <a:srgbClr val="0D0F1A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D0F1A"/>
                </a:solidFill>
                <a:latin typeface="Times New Roman"/>
                <a:cs typeface="Times New Roman"/>
              </a:rPr>
              <a:t>Results</a:t>
            </a:r>
            <a:endParaRPr sz="2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25984" y="786979"/>
            <a:ext cx="8221980" cy="6095258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 TCGA-AML,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mutations occurred in 9% of patients (n=17) out of 200 patients (Figure 1, Figure 2 A) (Table 1). We then performed the DEG’s analysis between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-mutated vs. wild-type patients by using </a:t>
            </a:r>
            <a:r>
              <a:rPr lang="en-IN" sz="20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cBioportal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As a result, we obtained a total of 210 DEG’s containing 155 upregulated and 55 downregulated genes in </a:t>
            </a:r>
            <a:r>
              <a:rPr lang="en-IN" sz="20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-mutated patients with a fold change (FC) threshold &gt; 2 and a p-value and q-value &lt; 0.05 (Figure 2 B). </a:t>
            </a:r>
            <a:endParaRPr lang="en-IN" sz="20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Next, we selected DEG’s and then performed functional annotation analysis with DAVID separately for up- and down-regulated genes. Interestingly, the KEGG analysis of upregulated genes 10 pathways with a stringent p-value cut off &lt; 0.05 (Figure 2 C), (Table 2). </a:t>
            </a:r>
            <a:endParaRPr lang="en-IN" sz="20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Next, we focused on KEGG pathway analysis of downregulated genes, from which we obtained only one pathway identifying the genes involved in Staphylococcus aureus infection (Table 2). </a:t>
            </a:r>
          </a:p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Using the GEPIA2 web tool, we identified seven poor prognostic biomarkers whose significantly higher expression (p-value &lt; 0.05) results in poor overall survival in TCGA-AML patients (Figure 3 A). </a:t>
            </a:r>
          </a:p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endParaRPr lang="en-IN" sz="20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CFD5593-75A4-789C-CBB6-7C60C6DBF550}"/>
              </a:ext>
            </a:extLst>
          </p:cNvPr>
          <p:cNvSpPr txBox="1"/>
          <p:nvPr/>
        </p:nvSpPr>
        <p:spPr>
          <a:xfrm>
            <a:off x="152400" y="438834"/>
            <a:ext cx="9144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Figure 1: </a:t>
            </a:r>
            <a:r>
              <a:rPr lang="en-I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Stacked bars showing the detailed mutation information of RUNX1 and  it's mRNA expression in TCGA-AML patients.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77AEFE2-DB80-264F-8DF9-D79AA618CA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52287"/>
            <a:ext cx="9144000" cy="4243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27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CB0272D-21BC-3A96-675A-E7F2C562291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53729"/>
            <a:ext cx="5220429" cy="6439799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C8BBC8D-EB95-162F-7E17-44CFBDBA284E}"/>
              </a:ext>
            </a:extLst>
          </p:cNvPr>
          <p:cNvSpPr txBox="1"/>
          <p:nvPr/>
        </p:nvSpPr>
        <p:spPr>
          <a:xfrm>
            <a:off x="457200" y="3461982"/>
            <a:ext cx="2971800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6070" algn="just">
              <a:spcAft>
                <a:spcPts val="800"/>
              </a:spcAft>
            </a:pPr>
            <a:r>
              <a:rPr lang="en-IN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2. 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(A) Percentage of </a:t>
            </a:r>
            <a:r>
              <a:rPr lang="en-IN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mutations in TCGA-AML patients. (B) Volcano plot showing the DEG’s between </a:t>
            </a:r>
            <a:r>
              <a:rPr lang="en-IN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-mutated vs wild-type patients. (C) KEGG pathway analysis of upregulated genes in </a:t>
            </a:r>
            <a:r>
              <a:rPr lang="en-IN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-mutated patients.</a:t>
            </a:r>
            <a:endParaRPr lang="en-IN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56A71A48-855A-DCB6-4A4D-A705C30D5FA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609988"/>
              </p:ext>
            </p:extLst>
          </p:nvPr>
        </p:nvGraphicFramePr>
        <p:xfrm>
          <a:off x="133766" y="121444"/>
          <a:ext cx="8876467" cy="6615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2" imgW="6505575" imgH="4848394" progId="Excel.Sheet.12">
                  <p:embed/>
                </p:oleObj>
              </mc:Choice>
              <mc:Fallback>
                <p:oleObj name="Worksheet" r:id="rId2" imgW="6505575" imgH="48483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33766" y="121444"/>
                        <a:ext cx="8876467" cy="6615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843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98A286A-E686-C698-4315-5F7E73075C2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644" y="2819400"/>
            <a:ext cx="8879810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1E9D0B0-68BD-DC28-C8E0-0E4FB915A4EC}"/>
              </a:ext>
            </a:extLst>
          </p:cNvPr>
          <p:cNvSpPr txBox="1"/>
          <p:nvPr/>
        </p:nvSpPr>
        <p:spPr>
          <a:xfrm>
            <a:off x="300251" y="5791200"/>
            <a:ext cx="92202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306070">
              <a:spcAft>
                <a:spcPts val="800"/>
              </a:spcAft>
            </a:pPr>
            <a:r>
              <a:rPr lang="en-IN" sz="1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Figure 3. </a:t>
            </a: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survival plots showing the overall survival analysis of the seven gene signature (RMAGS) (A) highly expressed in the </a:t>
            </a:r>
            <a:r>
              <a:rPr lang="en-IN" sz="16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16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-mutated TCGA-AML patients along with the two downregulated genes (B, C).</a:t>
            </a:r>
            <a:endParaRPr lang="en-IN" sz="16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61FDA80-5BD3-886A-5C95-67EA0F13F51B}"/>
              </a:ext>
            </a:extLst>
          </p:cNvPr>
          <p:cNvSpPr txBox="1"/>
          <p:nvPr/>
        </p:nvSpPr>
        <p:spPr>
          <a:xfrm>
            <a:off x="279779" y="381000"/>
            <a:ext cx="8732126" cy="21339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The genes with poor prognosis identified in our study are EGFEM1P, DOCK1, HTR1F, CALCRL, HOPX, TRIM9 and MYLK. These results clearly indicate that increased expression of genes associated with </a:t>
            </a:r>
            <a:r>
              <a:rPr lang="en-IN" sz="1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RUNX1</a:t>
            </a: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mutations acts as a biomarker in AML patients. </a:t>
            </a:r>
          </a:p>
          <a:p>
            <a:pPr marL="285750" marR="306070" indent="-285750" algn="just"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IN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We considered these seven genes to be RUNX1 mutations associated gene signatures (RMAGS) in AML. Notably, higher expression of two downregulated genes such as KCNE5, ROPN1L showed a good prognosis in AML patients (Figure 3 B, C).</a:t>
            </a:r>
            <a:endParaRPr lang="en-IN" sz="1800" dirty="0">
              <a:effectLst/>
              <a:latin typeface="Times New Roman" panose="02020603050405020304" pitchFamily="18" charset="0"/>
              <a:ea typeface="Palatino Linotype" panose="0204050205050503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6860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</TotalTime>
  <Words>1784</Words>
  <Application>Microsoft Office PowerPoint</Application>
  <PresentationFormat>On-screen Show (4:3)</PresentationFormat>
  <Paragraphs>174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Arial MT</vt:lpstr>
      <vt:lpstr>Calibri</vt:lpstr>
      <vt:lpstr>Palatino Linotype</vt:lpstr>
      <vt:lpstr>Times New Roman</vt:lpstr>
      <vt:lpstr>Office Theme</vt:lpstr>
      <vt:lpstr>Microsoft Excel Worksheet</vt:lpstr>
      <vt:lpstr>RUNX1-regulated pathways and biomarkers in Acute  Myeloid Leukemia</vt:lpstr>
      <vt:lpstr>PowerPoint Presentation</vt:lpstr>
      <vt:lpstr>1. Introduction</vt:lpstr>
      <vt:lpstr>2. Methods</vt:lpstr>
      <vt:lpstr>3. Results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4. 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RUNX1-regulated pathways and biomarkers in Acute  Myeloid Leukemia</dc:title>
  <dc:creator>DELL</dc:creator>
  <cp:lastModifiedBy>DELL</cp:lastModifiedBy>
  <cp:revision>3</cp:revision>
  <dcterms:created xsi:type="dcterms:W3CDTF">2023-02-20T16:58:20Z</dcterms:created>
  <dcterms:modified xsi:type="dcterms:W3CDTF">2023-03-22T01:28:26Z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2023-02-13T00:00:00Z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2023-02-20T00:00:00Z</vt:filetime>
  </property>
</Properties>
</file>