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59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arina" initials="C" lastIdx="2" clrIdx="0">
    <p:extLst>
      <p:ext uri="{19B8F6BF-5375-455C-9EA6-DF929625EA0E}">
        <p15:presenceInfo xmlns:p15="http://schemas.microsoft.com/office/powerpoint/2012/main" userId="c8b5b58050177e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29" autoAdjust="0"/>
  </p:normalViewPr>
  <p:slideViewPr>
    <p:cSldViewPr snapToGrid="0" showGuides="1">
      <p:cViewPr varScale="1">
        <p:scale>
          <a:sx n="80" d="100"/>
          <a:sy n="80" d="100"/>
        </p:scale>
        <p:origin x="1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ADA22-595D-4906-A2E1-A44C2FC296A3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5C55D-A4CF-4341-A8E1-C610756FF01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850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5C55D-A4CF-4341-A8E1-C610756FF013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958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78F1F-2557-4CFC-9B05-10AC7EF96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2884ED-9452-480E-B28D-4F6C86C70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332BFE1-A624-4EB0-A689-E9F249B1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1AA521B-E1C5-4D63-963E-01A09348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FCBBE17-F509-48DF-8D25-0A54351C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776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57EB0-E847-4091-8ECA-2124727D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DDD446D-6520-45C7-8E44-0252E0806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9FBF116-5626-46E4-980B-3BED2B92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DB999E7-3397-4F3C-AFE1-95433F4C8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4E0B20-DF92-4DA3-97B0-F744AD59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21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6D2A76-F934-48DE-AE6E-41FF64891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EEFF440-5F78-4BFE-B99F-DEDE38FB9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B1D0271-DBE8-494A-BE61-EBC03AA03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EED19D-0DFA-4FD7-B5DE-7ECD37EE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8BD8D45-EF8F-4F45-A02B-641B2FEC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946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6CD96-EAAA-4258-9B84-11326BAC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91F380D-1149-40BC-8AC9-1A13DFC1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FA576FF-A356-41A6-8638-AA1C4F74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2F17C53-8D04-48A6-8F80-D68C4133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F8D9C18-BBDC-4959-A0E5-E1776290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336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08373-4189-4FAE-A69B-0AB9A5792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621C5-B5B0-49B7-AA83-116F9D2A1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CB23EFA-3F4B-4B70-97AC-0953E103F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60896BD-0AE2-4CBB-872A-2D89F812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A0AA3E-E345-4F7A-ABBB-96D56251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107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F12D2-0254-4EB2-86FF-AA8D938A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60ABCDD-BCC8-4941-B517-22C4F5D32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05211B0-17FB-445E-8B47-19E7EBB34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BF21755-B7FC-420C-BC5C-A5B97DD2E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5C750BB-B17A-4390-A67A-A4682A0B3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A0BBF0D-3895-47D7-B8D4-4B374DE9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835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DF5A2-F5B8-4713-BD95-BDEC33C0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F09B0B1-B8B0-4632-A0BD-666DCEDC3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C9FF6EC-3963-4FFF-943E-1B4DA5EB7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252FFEE-D324-4D12-A992-4CA4AD047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8C61488-D393-4234-AACC-B4E667CCF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A8DB65F-7179-4755-9A8B-0B3EEC87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BA10100E-9884-4870-A202-E8B5C990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99EBE623-EAA0-4510-B903-030B1841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979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01A97-AB7A-40BD-A535-BADC6ECB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314C98B-AE35-4B2E-9DA6-981D5F28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514938F-7A5E-461F-9C40-AF48F27F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0559197-A852-48C6-AAF0-C5232F56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395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9F38B35-4964-466C-A3E1-0221E9E6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68C7D45-DEE2-4413-8D89-31627833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5C2E3B6-6DBA-4660-956A-DB302503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92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ACA04-AB91-4955-ADD1-CEF4FEC6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371B347-A65D-4D79-8E96-C79805350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D1AAD70-10B3-4FE6-8271-EE2B75F56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337529E-2C7D-4C5D-8534-D0195BEB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49E9B1B-8DC7-4CFD-BA2B-FF9203DE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3A2989F-D994-4D4F-9C5A-441B85E9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829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FD316-59DE-4C0C-869C-A2C3509D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9714218-9F10-460D-80E4-18D163734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EF4E2FF-6B58-4285-8D02-48AB7CBE7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8121D99-945C-46D3-B1F6-B6E2304C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EE993D6-86E9-4B24-A8CF-99A4277F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2AAFECB-F952-46C4-A32A-862829A9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59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5A06582-8B46-4294-8E87-9F864329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DA8715F-6AEC-444D-B1EA-9F8DE229D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CF64756-758E-4BDB-80F5-26EDB8796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1589-7863-4666-A951-11F281564797}" type="datetimeFigureOut">
              <a:rPr lang="pt-PT" smtClean="0"/>
              <a:t>20/01/2023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ADB771D-5D76-48D7-A544-FCAE14317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A1514-9357-4BDD-8E8A-F068B202C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3DA64-403C-4530-A7A4-1067B30A7C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019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*catarina.miranda@2c2t.uminho.pt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0344E9E-FBD0-4487-9F1B-9CEF81446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970A40D-D067-41BC-9E28-73B26949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755" y="5670740"/>
            <a:ext cx="1096380" cy="9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6E785-87AD-47CF-84B9-565F435BA3AF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3CAB95F7-0F49-4044-BAF2-2F737BA688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2480B4-4D3A-413E-BCC5-37B4791EA54C}"/>
              </a:ext>
            </a:extLst>
          </p:cNvPr>
          <p:cNvSpPr/>
          <p:nvPr/>
        </p:nvSpPr>
        <p:spPr>
          <a:xfrm>
            <a:off x="7563203" y="150722"/>
            <a:ext cx="3051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Fibers morphology </a:t>
            </a:r>
            <a:endParaRPr lang="pt-PT" sz="2800" dirty="0">
              <a:solidFill>
                <a:srgbClr val="07478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26437-20D1-46AD-9310-2613705F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30" y="2553967"/>
            <a:ext cx="2952328" cy="2198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2A88CB-5B0C-4D99-82E1-E8DCB76D5B23}"/>
              </a:ext>
            </a:extLst>
          </p:cNvPr>
          <p:cNvSpPr txBox="1"/>
          <p:nvPr/>
        </p:nvSpPr>
        <p:spPr>
          <a:xfrm>
            <a:off x="2115330" y="221525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Macroscopic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B0592-25E9-48EB-B5AD-A7CCF7D2BACF}"/>
              </a:ext>
            </a:extLst>
          </p:cNvPr>
          <p:cNvSpPr txBox="1"/>
          <p:nvPr/>
        </p:nvSpPr>
        <p:spPr>
          <a:xfrm>
            <a:off x="5163438" y="2215253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Microscopic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E3C34-AB18-4A2D-BD81-7C7615753709}"/>
              </a:ext>
            </a:extLst>
          </p:cNvPr>
          <p:cNvSpPr txBox="1"/>
          <p:nvPr/>
        </p:nvSpPr>
        <p:spPr>
          <a:xfrm>
            <a:off x="8195781" y="2023342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Scanning Electron Microscopy (SEM)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3311FD-A6A6-42C1-9CCD-2883AAAE18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21"/>
          <a:stretch/>
        </p:blipFill>
        <p:spPr>
          <a:xfrm>
            <a:off x="7563203" y="2576902"/>
            <a:ext cx="2856819" cy="2184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0E40AE-B576-45D4-82E2-E46E9CC6D45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78323" y="2561064"/>
            <a:ext cx="2849915" cy="22165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96DEB6-504C-4924-8942-97FF250217F6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E8938F-9E56-48BB-9573-2767F7F22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93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1F7621-C113-4DEB-AF19-A7AD2BB64612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8F71BA8D-12B0-4026-B0CE-970ACD31D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25DFFB-CD6B-4804-A53D-568B92CD2D70}"/>
              </a:ext>
            </a:extLst>
          </p:cNvPr>
          <p:cNvSpPr/>
          <p:nvPr/>
        </p:nvSpPr>
        <p:spPr>
          <a:xfrm>
            <a:off x="7282995" y="95907"/>
            <a:ext cx="2931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Degree of swelling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94063B-93EB-4F53-B2BF-80D76CB78F3A}"/>
                  </a:ext>
                </a:extLst>
              </p:cNvPr>
              <p:cNvSpPr/>
              <p:nvPr/>
            </p:nvSpPr>
            <p:spPr>
              <a:xfrm>
                <a:off x="3346934" y="1815271"/>
                <a:ext cx="2255361" cy="501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>
                          <a:latin typeface="Cambria Math" panose="02040503050406030204" pitchFamily="18" charset="0"/>
                        </a:rPr>
                        <m:t>𝐷𝑆</m:t>
                      </m:r>
                      <m:r>
                        <a:rPr lang="pt-PT" sz="14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i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pt-PT" sz="1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1400" i="1">
                              <a:latin typeface="Cambria Math" panose="02040503050406030204" pitchFamily="18" charset="0"/>
                            </a:rPr>
                            <m:t>𝑤𝑠</m:t>
                          </m:r>
                          <m:r>
                            <a:rPr lang="pt-PT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400" i="1">
                              <a:latin typeface="Cambria Math" panose="02040503050406030204" pitchFamily="18" charset="0"/>
                            </a:rPr>
                            <m:t>𝑤𝑑</m:t>
                          </m:r>
                        </m:num>
                        <m:den>
                          <m:r>
                            <a:rPr lang="pt-PT" sz="1400" i="1">
                              <a:latin typeface="Cambria Math" panose="02040503050406030204" pitchFamily="18" charset="0"/>
                            </a:rPr>
                            <m:t>𝑤𝑑</m:t>
                          </m:r>
                        </m:den>
                      </m:f>
                      <m:r>
                        <a:rPr lang="pt-PT" sz="1400" i="0">
                          <a:latin typeface="Cambria Math" panose="02040503050406030204" pitchFamily="18" charset="0"/>
                        </a:rPr>
                        <m:t>×100</m:t>
                      </m:r>
                    </m:oMath>
                  </m:oMathPara>
                </a14:m>
                <a:endParaRPr lang="pt-PT" sz="14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94063B-93EB-4F53-B2BF-80D76CB78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934" y="1815271"/>
                <a:ext cx="2255361" cy="501356"/>
              </a:xfrm>
              <a:prstGeom prst="rect">
                <a:avLst/>
              </a:prstGeo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95BFEE6-874F-456E-9E7A-BFA6CF1908E4}"/>
              </a:ext>
            </a:extLst>
          </p:cNvPr>
          <p:cNvSpPr txBox="1"/>
          <p:nvPr/>
        </p:nvSpPr>
        <p:spPr>
          <a:xfrm>
            <a:off x="6388463" y="1875287"/>
            <a:ext cx="441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>
                <a:cs typeface="Arial" panose="020B0604020202020204" pitchFamily="34" charset="0"/>
              </a:rPr>
              <a:t>ws – weight of swollen fibers</a:t>
            </a:r>
          </a:p>
          <a:p>
            <a:r>
              <a:rPr lang="pt-PT" sz="900" dirty="0">
                <a:cs typeface="Arial" panose="020B0604020202020204" pitchFamily="34" charset="0"/>
              </a:rPr>
              <a:t>wd – weight of fibers prior to their incubation in PBS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511470-0C4C-4992-B7DC-495027780493}"/>
              </a:ext>
            </a:extLst>
          </p:cNvPr>
          <p:cNvSpPr/>
          <p:nvPr/>
        </p:nvSpPr>
        <p:spPr>
          <a:xfrm>
            <a:off x="1501663" y="6612048"/>
            <a:ext cx="87129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Homem, N.C. </a:t>
            </a:r>
            <a:r>
              <a:rPr lang="pt-PT" sz="900" i="1" dirty="0">
                <a:ea typeface="Times New Roman" panose="02020603050405020304" pitchFamily="18" charset="0"/>
                <a:cs typeface="Arial" panose="020B0604020202020204" pitchFamily="34" charset="0"/>
              </a:rPr>
              <a:t>et al. Int. J. Mol. Sci. </a:t>
            </a:r>
            <a:r>
              <a:rPr lang="pt-PT" sz="900" b="1" dirty="0">
                <a:ea typeface="Times New Roman" panose="02020603050405020304" pitchFamily="18" charset="0"/>
                <a:cs typeface="Arial" panose="020B0604020202020204" pitchFamily="34" charset="0"/>
              </a:rPr>
              <a:t>2021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A00833D-88D9-4FDE-9D60-82369255B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027789"/>
              </p:ext>
            </p:extLst>
          </p:nvPr>
        </p:nvGraphicFramePr>
        <p:xfrm>
          <a:off x="3606593" y="2499652"/>
          <a:ext cx="4411612" cy="287356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05806">
                  <a:extLst>
                    <a:ext uri="{9D8B030D-6E8A-4147-A177-3AD203B41FA5}">
                      <a16:colId xmlns:a16="http://schemas.microsoft.com/office/drawing/2014/main" val="1964475785"/>
                    </a:ext>
                  </a:extLst>
                </a:gridCol>
                <a:gridCol w="2205806">
                  <a:extLst>
                    <a:ext uri="{9D8B030D-6E8A-4147-A177-3AD203B41FA5}">
                      <a16:colId xmlns:a16="http://schemas.microsoft.com/office/drawing/2014/main" val="40334020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>
                          <a:latin typeface="+mn-lt"/>
                        </a:rPr>
                        <a:t>Fiber</a:t>
                      </a:r>
                      <a:endParaRPr lang="pt-PT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>
                          <a:latin typeface="+mn-lt"/>
                        </a:rPr>
                        <a:t>Degree of swelling (%)</a:t>
                      </a:r>
                      <a:endParaRPr lang="pt-PT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4395900"/>
                  </a:ext>
                </a:extLst>
              </a:tr>
              <a:tr h="326527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SA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836.38 ± 115.60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0577967"/>
                  </a:ext>
                </a:extLst>
              </a:tr>
              <a:tr h="326527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SA-NCMC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1337.90 ± 86.82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957723"/>
                  </a:ext>
                </a:extLst>
              </a:tr>
              <a:tr h="326527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PCL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49.20 ± 18.19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44425"/>
                  </a:ext>
                </a:extLst>
              </a:tr>
              <a:tr h="326527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PCL-AAPV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54.25 ± 9.06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0237810"/>
                  </a:ext>
                </a:extLst>
              </a:tr>
              <a:tr h="326527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SA-PCL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172.82 ± 13.24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7569044"/>
                  </a:ext>
                </a:extLst>
              </a:tr>
              <a:tr h="326527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SA-PCL-AAPV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277.27 ± 5.96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1231635"/>
                  </a:ext>
                </a:extLst>
              </a:tr>
              <a:tr h="268379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SA-NCMC-PCL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283.40 ± 26.27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102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>
                          <a:latin typeface="+mn-lt"/>
                        </a:rPr>
                        <a:t>SA-NCMC-PCL-AAPV</a:t>
                      </a:r>
                      <a:endParaRPr lang="pt-PT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>
                          <a:latin typeface="+mn-lt"/>
                          <a:cs typeface="Arial" panose="020B0604020202020204" pitchFamily="34" charset="0"/>
                        </a:rPr>
                        <a:t>324.36 ± 68.94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39974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EB1CFDB-B77A-4E5A-8766-04736D935344}"/>
              </a:ext>
            </a:extLst>
          </p:cNvPr>
          <p:cNvSpPr txBox="1"/>
          <p:nvPr/>
        </p:nvSpPr>
        <p:spPr>
          <a:xfrm>
            <a:off x="1834382" y="5597946"/>
            <a:ext cx="8143794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cs typeface="Arial" panose="020B0604020202020204" pitchFamily="34" charset="0"/>
              </a:rPr>
              <a:t>Hollow fibers presented highest degrees of swelling, due to SA’s excellent </a:t>
            </a:r>
            <a:r>
              <a:rPr lang="pt-PT" sz="1400" dirty="0" err="1">
                <a:cs typeface="Arial" panose="020B0604020202020204" pitchFamily="34" charset="0"/>
              </a:rPr>
              <a:t>hydration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capacity</a:t>
            </a:r>
            <a:r>
              <a:rPr lang="pt-PT" sz="1400" dirty="0"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pt-PT" sz="1400" dirty="0">
                <a:cs typeface="Arial" panose="020B0604020202020204" pitchFamily="34" charset="0"/>
              </a:rPr>
              <a:t>PCL-containing </a:t>
            </a:r>
            <a:r>
              <a:rPr lang="pt-PT" sz="1400" dirty="0" err="1">
                <a:cs typeface="Arial" panose="020B0604020202020204" pitchFamily="34" charset="0"/>
              </a:rPr>
              <a:t>fibers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were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limited</a:t>
            </a:r>
            <a:r>
              <a:rPr lang="pt-PT" sz="1400" dirty="0">
                <a:cs typeface="Arial" panose="020B0604020202020204" pitchFamily="34" charset="0"/>
              </a:rPr>
              <a:t> in </a:t>
            </a:r>
            <a:r>
              <a:rPr lang="pt-PT" sz="1400" dirty="0" err="1">
                <a:cs typeface="Arial" panose="020B0604020202020204" pitchFamily="34" charset="0"/>
              </a:rPr>
              <a:t>their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interactions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with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water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molecules</a:t>
            </a:r>
            <a:r>
              <a:rPr lang="pt-PT" sz="1400" dirty="0">
                <a:cs typeface="Arial" panose="020B0604020202020204" pitchFamily="34" charset="0"/>
              </a:rPr>
              <a:t>, due to PCL’s </a:t>
            </a:r>
            <a:r>
              <a:rPr lang="pt-PT" sz="1400" dirty="0" err="1">
                <a:cs typeface="Arial" panose="020B0604020202020204" pitchFamily="34" charset="0"/>
              </a:rPr>
              <a:t>hydrophobic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nature</a:t>
            </a:r>
            <a:r>
              <a:rPr lang="pt-PT" sz="14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7D8283-91FF-48E2-B4F6-C739A3937633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0E12EE-4CF1-4F4D-A746-F7E3F02FD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B63D2-48BA-48D8-8ACA-3CFE79D1D762}"/>
              </a:ext>
            </a:extLst>
          </p:cNvPr>
          <p:cNvSpPr txBox="1"/>
          <p:nvPr/>
        </p:nvSpPr>
        <p:spPr>
          <a:xfrm>
            <a:off x="1431124" y="1073312"/>
            <a:ext cx="9368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cs typeface="Arial" panose="020B0604020202020204" pitchFamily="34" charset="0"/>
              </a:rPr>
              <a:t>Testing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parameters</a:t>
            </a:r>
            <a:r>
              <a:rPr lang="pt-PT" sz="1400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10 mg fiber samples incubated in PBS at 37 ºC up to 24 h (</a:t>
            </a:r>
            <a:r>
              <a:rPr lang="pt-PT" sz="1400" dirty="0" err="1">
                <a:cs typeface="Arial" panose="020B0604020202020204" pitchFamily="34" charset="0"/>
              </a:rPr>
              <a:t>measurements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were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conducted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until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mass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equilibrium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was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reached</a:t>
            </a:r>
            <a:r>
              <a:rPr lang="pt-PT" sz="1400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422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100B05-6404-4115-9F21-B33D38516A13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7CF081A3-AAA5-4AE2-B7AB-406A51CE3D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F2508C-715D-40A3-AC32-79CBC7B8B62C}"/>
              </a:ext>
            </a:extLst>
          </p:cNvPr>
          <p:cNvSpPr/>
          <p:nvPr/>
        </p:nvSpPr>
        <p:spPr>
          <a:xfrm>
            <a:off x="7379536" y="115823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Degradation in PBS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FCD7F66-158A-4043-A7C1-4D3C08708999}"/>
                  </a:ext>
                </a:extLst>
              </p:cNvPr>
              <p:cNvSpPr/>
              <p:nvPr/>
            </p:nvSpPr>
            <p:spPr>
              <a:xfrm>
                <a:off x="3570861" y="2124862"/>
                <a:ext cx="2820195" cy="501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>
                          <a:latin typeface="Cambria Math" panose="02040503050406030204" pitchFamily="18" charset="0"/>
                        </a:rPr>
                        <m:t>𝑚𝑎𝑠𝑠</m:t>
                      </m:r>
                      <m:r>
                        <a:rPr lang="pt-PT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pt-PT" sz="14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i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pt-PT" sz="1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1400" i="1">
                              <a:latin typeface="Cambria Math" panose="02040503050406030204" pitchFamily="18" charset="0"/>
                            </a:rPr>
                            <m:t>𝑚𝑖</m:t>
                          </m:r>
                          <m:r>
                            <a:rPr lang="pt-PT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400" i="1">
                              <a:latin typeface="Cambria Math" panose="02040503050406030204" pitchFamily="18" charset="0"/>
                            </a:rPr>
                            <m:t>𝑚𝑓</m:t>
                          </m:r>
                        </m:num>
                        <m:den>
                          <m:r>
                            <a:rPr lang="pt-PT" sz="1400" i="1">
                              <a:latin typeface="Cambria Math" panose="02040503050406030204" pitchFamily="18" charset="0"/>
                            </a:rPr>
                            <m:t>𝑚𝑖</m:t>
                          </m:r>
                        </m:den>
                      </m:f>
                      <m:r>
                        <a:rPr lang="pt-PT" sz="1400" i="0">
                          <a:latin typeface="Cambria Math" panose="02040503050406030204" pitchFamily="18" charset="0"/>
                        </a:rPr>
                        <m:t>×100</m:t>
                      </m:r>
                    </m:oMath>
                  </m:oMathPara>
                </a14:m>
                <a:endParaRPr lang="pt-PT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FCD7F66-158A-4043-A7C1-4D3C08708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861" y="2124862"/>
                <a:ext cx="2820195" cy="501869"/>
              </a:xfrm>
              <a:prstGeom prst="rect">
                <a:avLst/>
              </a:prstGeo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1D352FF-4CE8-431B-851D-ECF5140AFFC4}"/>
              </a:ext>
            </a:extLst>
          </p:cNvPr>
          <p:cNvSpPr txBox="1"/>
          <p:nvPr/>
        </p:nvSpPr>
        <p:spPr>
          <a:xfrm>
            <a:off x="6667206" y="212267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>
                <a:cs typeface="Arial" panose="020B0604020202020204" pitchFamily="34" charset="0"/>
              </a:rPr>
              <a:t>mi – weight of samples </a:t>
            </a:r>
            <a:r>
              <a:rPr lang="pt-PT" sz="900" dirty="0" err="1">
                <a:cs typeface="Arial" panose="020B0604020202020204" pitchFamily="34" charset="0"/>
              </a:rPr>
              <a:t>at</a:t>
            </a:r>
            <a:r>
              <a:rPr lang="pt-PT" sz="900" dirty="0">
                <a:cs typeface="Arial" panose="020B0604020202020204" pitchFamily="34" charset="0"/>
              </a:rPr>
              <a:t> 0 h of incubation</a:t>
            </a:r>
          </a:p>
          <a:p>
            <a:r>
              <a:rPr lang="pt-PT" sz="900" dirty="0">
                <a:cs typeface="Arial" panose="020B0604020202020204" pitchFamily="34" charset="0"/>
              </a:rPr>
              <a:t>mf – weight of samples after each incubation period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13480E1-96F3-433C-8F33-D01887829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344681"/>
              </p:ext>
            </p:extLst>
          </p:nvPr>
        </p:nvGraphicFramePr>
        <p:xfrm>
          <a:off x="1743216" y="2770747"/>
          <a:ext cx="8573684" cy="323945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24812">
                  <a:extLst>
                    <a:ext uri="{9D8B030D-6E8A-4147-A177-3AD203B41FA5}">
                      <a16:colId xmlns:a16="http://schemas.microsoft.com/office/drawing/2014/main" val="2032841345"/>
                    </a:ext>
                  </a:extLst>
                </a:gridCol>
                <a:gridCol w="1224812">
                  <a:extLst>
                    <a:ext uri="{9D8B030D-6E8A-4147-A177-3AD203B41FA5}">
                      <a16:colId xmlns:a16="http://schemas.microsoft.com/office/drawing/2014/main" val="3279153258"/>
                    </a:ext>
                  </a:extLst>
                </a:gridCol>
                <a:gridCol w="1224812">
                  <a:extLst>
                    <a:ext uri="{9D8B030D-6E8A-4147-A177-3AD203B41FA5}">
                      <a16:colId xmlns:a16="http://schemas.microsoft.com/office/drawing/2014/main" val="1750881346"/>
                    </a:ext>
                  </a:extLst>
                </a:gridCol>
                <a:gridCol w="1224812">
                  <a:extLst>
                    <a:ext uri="{9D8B030D-6E8A-4147-A177-3AD203B41FA5}">
                      <a16:colId xmlns:a16="http://schemas.microsoft.com/office/drawing/2014/main" val="3560399754"/>
                    </a:ext>
                  </a:extLst>
                </a:gridCol>
                <a:gridCol w="1224812">
                  <a:extLst>
                    <a:ext uri="{9D8B030D-6E8A-4147-A177-3AD203B41FA5}">
                      <a16:colId xmlns:a16="http://schemas.microsoft.com/office/drawing/2014/main" val="3874172524"/>
                    </a:ext>
                  </a:extLst>
                </a:gridCol>
                <a:gridCol w="1224812">
                  <a:extLst>
                    <a:ext uri="{9D8B030D-6E8A-4147-A177-3AD203B41FA5}">
                      <a16:colId xmlns:a16="http://schemas.microsoft.com/office/drawing/2014/main" val="3094971675"/>
                    </a:ext>
                  </a:extLst>
                </a:gridCol>
                <a:gridCol w="1224812">
                  <a:extLst>
                    <a:ext uri="{9D8B030D-6E8A-4147-A177-3AD203B41FA5}">
                      <a16:colId xmlns:a16="http://schemas.microsoft.com/office/drawing/2014/main" val="1077369057"/>
                    </a:ext>
                  </a:extLst>
                </a:gridCol>
              </a:tblGrid>
              <a:tr h="312526">
                <a:tc rowSpan="2">
                  <a:txBody>
                    <a:bodyPr/>
                    <a:lstStyle/>
                    <a:p>
                      <a:pPr algn="ctr"/>
                      <a:r>
                        <a:rPr lang="pt-PT" sz="1100" dirty="0" err="1">
                          <a:latin typeface="+mn-lt"/>
                          <a:cs typeface="Arial" panose="020B0604020202020204" pitchFamily="34" charset="0"/>
                        </a:rPr>
                        <a:t>Fibers</a:t>
                      </a:r>
                      <a:endParaRPr lang="pt-PT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+mn-lt"/>
                          <a:cs typeface="Arial" panose="020B0604020202020204" pitchFamily="34" charset="0"/>
                        </a:rPr>
                        <a:t>Mass loss (%)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305785"/>
                  </a:ext>
                </a:extLst>
              </a:tr>
              <a:tr h="312526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Day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Day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Day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Day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Day 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Day 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988259"/>
                  </a:ext>
                </a:extLst>
              </a:tr>
              <a:tr h="31252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1.30 ± 0.52</a:t>
                      </a:r>
                      <a:endParaRPr lang="pt-PT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11.18 ± 3.99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74.37 ± 0.79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6352461"/>
                  </a:ext>
                </a:extLst>
              </a:tr>
              <a:tr h="31252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SA-NCMC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5.62 ± 2.79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12.23 ± 7.08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81.43 ± 1.97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262009"/>
                  </a:ext>
                </a:extLst>
              </a:tr>
              <a:tr h="31252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PCL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-4.27 ± 11.36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-6.78 ± 2.26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-6.22 ± 7.19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-10.66 ±13.99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-13.94 ± 10.81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-30.67 ± 19.90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2367019"/>
                  </a:ext>
                </a:extLst>
              </a:tr>
              <a:tr h="31252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PCL-AAPV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-6.10 ± 28.12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-8.64 ± 3.01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-7.85 ± 15.75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-20.64 ± 1.33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-14.48 ± 2.06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-33.78 ± 12.58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018954"/>
                  </a:ext>
                </a:extLst>
              </a:tr>
              <a:tr h="31252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SA-PCL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14.87 ± 5.85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12.42 ± 1.81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11.44 ± 4.55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16.41 ± 1.24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2.71 ± 1.05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3.46 ± 1.94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577101"/>
                  </a:ext>
                </a:extLst>
              </a:tr>
              <a:tr h="31252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SA-PCL-AAPV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16.64 ± 9.01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16.65 ± 10.53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13.80 ± 12.34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21.59 ± 1.13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2.85 ± 1.77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6.11 ± 1.83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4022790"/>
                  </a:ext>
                </a:extLst>
              </a:tr>
              <a:tr h="31252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SA-NCMC-PCL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18.08 ± 3.69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20.96 ± 5.73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14.08 ± 3.24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22.91 ± 8.66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3.38 ± 2.87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6.07 ± 1.84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7557485"/>
                  </a:ext>
                </a:extLst>
              </a:tr>
              <a:tr h="359619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+mn-lt"/>
                          <a:cs typeface="Arial" panose="020B0604020202020204" pitchFamily="34" charset="0"/>
                        </a:rPr>
                        <a:t>SA-NCMC-PCL-AAPV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20.37 ±10.56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23.16 ± 11.76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16.17 ± 14.35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25.34 ± 5.55</a:t>
                      </a:r>
                      <a:endParaRPr lang="pt-PT" sz="18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4.36 ± 3.42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6.84 ± 4.07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580371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90BFA90-03DB-49E9-B757-70DA9844F16E}"/>
              </a:ext>
            </a:extLst>
          </p:cNvPr>
          <p:cNvSpPr txBox="1"/>
          <p:nvPr/>
        </p:nvSpPr>
        <p:spPr>
          <a:xfrm>
            <a:off x="1743217" y="6279975"/>
            <a:ext cx="857368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cs typeface="Arial" panose="020B0604020202020204" pitchFamily="34" charset="0"/>
              </a:rPr>
              <a:t>Fibrous structures were kept intact during 28 days of contact with PBS;</a:t>
            </a:r>
          </a:p>
          <a:p>
            <a:pPr algn="ctr"/>
            <a:r>
              <a:rPr lang="pt-PT" sz="1400" dirty="0">
                <a:cs typeface="Arial" panose="020B0604020202020204" pitchFamily="34" charset="0"/>
              </a:rPr>
              <a:t>Hollow fibers were completely degraded after 14 days.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665FD-5314-4FBC-B5E0-5D16AA3C6219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FAC5B2-CCAF-4917-8D00-46A253C0F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B30701-4ABF-41C2-BDEB-ECAFD34BFF84}"/>
              </a:ext>
            </a:extLst>
          </p:cNvPr>
          <p:cNvSpPr txBox="1"/>
          <p:nvPr/>
        </p:nvSpPr>
        <p:spPr>
          <a:xfrm>
            <a:off x="1596419" y="1284033"/>
            <a:ext cx="7218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err="1">
                <a:cs typeface="Arial" panose="020B0604020202020204" pitchFamily="34" charset="0"/>
              </a:rPr>
              <a:t>Testing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Parameters</a:t>
            </a:r>
            <a:r>
              <a:rPr lang="pt-PT" sz="1400" dirty="0"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10 mg fiber samples incubated in PBS at 37 ºC up to 28 days;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Samples were weighted after </a:t>
            </a:r>
            <a:r>
              <a:rPr lang="en-US" sz="1400" dirty="0">
                <a:cs typeface="Arial" panose="020B0604020202020204" pitchFamily="34" charset="0"/>
              </a:rPr>
              <a:t>1, 4, 7, 14, 21 and 28 days of incubation</a:t>
            </a:r>
            <a:endParaRPr lang="pt-PT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2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7E73BF-3574-4ED4-B10B-8E9BF83EF6EB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0AA669C3-382F-404F-8E03-BD294AF82A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AF297C-EFB3-4A84-BCA6-D62F5F22A5CC}"/>
              </a:ext>
            </a:extLst>
          </p:cNvPr>
          <p:cNvSpPr/>
          <p:nvPr/>
        </p:nvSpPr>
        <p:spPr>
          <a:xfrm>
            <a:off x="7307143" y="216196"/>
            <a:ext cx="7508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Mechanical behavior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C5BA98-D098-46F5-ABB2-633EE0208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623095"/>
              </p:ext>
            </p:extLst>
          </p:nvPr>
        </p:nvGraphicFramePr>
        <p:xfrm>
          <a:off x="2246742" y="2685817"/>
          <a:ext cx="7624303" cy="230425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367719">
                  <a:extLst>
                    <a:ext uri="{9D8B030D-6E8A-4147-A177-3AD203B41FA5}">
                      <a16:colId xmlns:a16="http://schemas.microsoft.com/office/drawing/2014/main" val="3287960618"/>
                    </a:ext>
                  </a:extLst>
                </a:gridCol>
                <a:gridCol w="2467713">
                  <a:extLst>
                    <a:ext uri="{9D8B030D-6E8A-4147-A177-3AD203B41FA5}">
                      <a16:colId xmlns:a16="http://schemas.microsoft.com/office/drawing/2014/main" val="3280623155"/>
                    </a:ext>
                  </a:extLst>
                </a:gridCol>
                <a:gridCol w="2788871">
                  <a:extLst>
                    <a:ext uri="{9D8B030D-6E8A-4147-A177-3AD203B41FA5}">
                      <a16:colId xmlns:a16="http://schemas.microsoft.com/office/drawing/2014/main" val="2461131577"/>
                    </a:ext>
                  </a:extLst>
                </a:gridCol>
              </a:tblGrid>
              <a:tr h="376147">
                <a:tc>
                  <a:txBody>
                    <a:bodyPr/>
                    <a:lstStyle/>
                    <a:p>
                      <a:pPr marL="2286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Fibers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Breaking strength (N)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Elongation at break (%)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0964219"/>
                  </a:ext>
                </a:extLst>
              </a:tr>
              <a:tr h="321351">
                <a:tc>
                  <a:txBody>
                    <a:bodyPr/>
                    <a:lstStyle/>
                    <a:p>
                      <a:pPr marL="2286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PCL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0.02 ± 0.02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147.83 ± 22.56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800386"/>
                  </a:ext>
                </a:extLst>
              </a:tr>
              <a:tr h="321351">
                <a:tc>
                  <a:txBody>
                    <a:bodyPr/>
                    <a:lstStyle/>
                    <a:p>
                      <a:pPr marL="2286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PCL-AAPV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0.06 ± 0.04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133.91 ± 23.43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0211693"/>
                  </a:ext>
                </a:extLst>
              </a:tr>
              <a:tr h="321351">
                <a:tc>
                  <a:txBody>
                    <a:bodyPr/>
                    <a:lstStyle/>
                    <a:p>
                      <a:pPr marL="2286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SA-PCL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0.04 ± 0.04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219.57 ± 60.39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0305807"/>
                  </a:ext>
                </a:extLst>
              </a:tr>
              <a:tr h="321351">
                <a:tc>
                  <a:txBody>
                    <a:bodyPr/>
                    <a:lstStyle/>
                    <a:p>
                      <a:pPr marL="2286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SA-PCL-AAPV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0.06 ± 0.04</a:t>
                      </a:r>
                      <a:endParaRPr lang="pt-PT" sz="2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192.65 ± 54.47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585316"/>
                  </a:ext>
                </a:extLst>
              </a:tr>
              <a:tr h="321351">
                <a:tc>
                  <a:txBody>
                    <a:bodyPr/>
                    <a:lstStyle/>
                    <a:p>
                      <a:pPr marL="2286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SA-NCMC-PCL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0.04 ± 0.04</a:t>
                      </a:r>
                      <a:endParaRPr lang="pt-PT" sz="2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163.55 ± 62.14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8055483"/>
                  </a:ext>
                </a:extLst>
              </a:tr>
              <a:tr h="321351">
                <a:tc>
                  <a:txBody>
                    <a:bodyPr/>
                    <a:lstStyle/>
                    <a:p>
                      <a:pPr marL="2286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SA-NCMC-PCL-AAPV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0.06 ± 0.04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156.76 ± 27.33</a:t>
                      </a:r>
                      <a:endParaRPr lang="pt-PT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5942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0F9F5C1-08E2-4C78-95BD-7CC4D2E1CF74}"/>
              </a:ext>
            </a:extLst>
          </p:cNvPr>
          <p:cNvSpPr txBox="1"/>
          <p:nvPr/>
        </p:nvSpPr>
        <p:spPr>
          <a:xfrm>
            <a:off x="1748158" y="5317081"/>
            <a:ext cx="8631216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cs typeface="Arial" panose="020B0604020202020204" pitchFamily="34" charset="0"/>
              </a:rPr>
              <a:t>All fibers presented high maximum elongations, due to the elastic behavior of PCL;</a:t>
            </a:r>
          </a:p>
          <a:p>
            <a:pPr algn="ctr"/>
            <a:r>
              <a:rPr lang="en-US" sz="1200" dirty="0">
                <a:cs typeface="Arial" panose="020B0604020202020204" pitchFamily="34" charset="0"/>
              </a:rPr>
              <a:t>Coaxial fibers presented higher elongations in comparison with monolayer fibers because of the shell protective effect, which delayed fiber rupture;</a:t>
            </a:r>
          </a:p>
          <a:p>
            <a:pPr algn="ctr"/>
            <a:r>
              <a:rPr lang="en-US" sz="1200" b="1" dirty="0">
                <a:cs typeface="Arial" panose="020B0604020202020204" pitchFamily="34" charset="0"/>
              </a:rPr>
              <a:t>SA-PCL coaxial fibers presented the highest maximum elongations due to the absence of NCMC and AAPV, which interrupted the SA and PCL polymeric chains, respectively.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9DCE40-6B24-4AE1-BC3C-D5F4E4F3331A}"/>
              </a:ext>
            </a:extLst>
          </p:cNvPr>
          <p:cNvSpPr/>
          <p:nvPr/>
        </p:nvSpPr>
        <p:spPr>
          <a:xfrm>
            <a:off x="1748158" y="6584938"/>
            <a:ext cx="87129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Rani, G. U. et al. </a:t>
            </a:r>
            <a:r>
              <a:rPr lang="en-US" sz="900" i="1" dirty="0">
                <a:ea typeface="Times New Roman" panose="02020603050405020304" pitchFamily="18" charset="0"/>
                <a:cs typeface="Arial" panose="020B0604020202020204" pitchFamily="34" charset="0"/>
              </a:rPr>
              <a:t>Reference Module in Materials Science and Materials Engineering </a:t>
            </a:r>
            <a:r>
              <a:rPr lang="en-US" sz="900" b="1" dirty="0">
                <a:ea typeface="Times New Roman" panose="02020603050405020304" pitchFamily="18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568617-1C55-4689-91AC-28B6C09AD5D3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8CC9EE-0928-4CCA-AAED-AAD6AC82A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7FE3BA-1DAE-48B6-A9B3-12CC383ABE92}"/>
              </a:ext>
            </a:extLst>
          </p:cNvPr>
          <p:cNvSpPr txBox="1"/>
          <p:nvPr/>
        </p:nvSpPr>
        <p:spPr>
          <a:xfrm>
            <a:off x="1748158" y="1250005"/>
            <a:ext cx="8142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cs typeface="Arial" panose="020B0604020202020204" pitchFamily="34" charset="0"/>
              </a:rPr>
              <a:t>Testing</a:t>
            </a:r>
            <a:r>
              <a:rPr lang="pt-PT" sz="1400" dirty="0">
                <a:cs typeface="Arial" panose="020B0604020202020204" pitchFamily="34" charset="0"/>
              </a:rPr>
              <a:t>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Housefield H5KS dynanometer associated with QMAT Materials Testing &amp; Analysis software;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Standard </a:t>
            </a:r>
            <a:r>
              <a:rPr lang="en-US" sz="1400" dirty="0">
                <a:cs typeface="Arial" panose="020B0604020202020204" pitchFamily="34" charset="0"/>
              </a:rPr>
              <a:t>ASTM D5035;</a:t>
            </a:r>
            <a:endParaRPr lang="pt-PT" sz="1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Speed: 25 mm/min;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Load cell: 2.5-250 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cs typeface="Arial" panose="020B0604020202020204" pitchFamily="34" charset="0"/>
              </a:rPr>
              <a:t>Filaments of 10 cm.</a:t>
            </a:r>
            <a:endParaRPr lang="pt-PT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4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5E3F4C-5EC7-4388-8D66-0EFD8CC65479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FD1DA4B9-FDF8-421E-B064-16C902466E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553833-93CF-42D5-ACEF-24DCDF5E798C}"/>
              </a:ext>
            </a:extLst>
          </p:cNvPr>
          <p:cNvSpPr/>
          <p:nvPr/>
        </p:nvSpPr>
        <p:spPr>
          <a:xfrm>
            <a:off x="6641269" y="212184"/>
            <a:ext cx="3916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Inhibition of HNE activity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7C1B4-9795-4EF9-801E-96F94B2AA9D2}"/>
              </a:ext>
            </a:extLst>
          </p:cNvPr>
          <p:cNvSpPr txBox="1"/>
          <p:nvPr/>
        </p:nvSpPr>
        <p:spPr>
          <a:xfrm>
            <a:off x="7198540" y="1105052"/>
            <a:ext cx="1429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>
                <a:cs typeface="Arial" panose="020B0604020202020204" pitchFamily="34" charset="0"/>
              </a:rPr>
              <a:t>Soybean tripsin </a:t>
            </a:r>
            <a:r>
              <a:rPr lang="pt-PT" sz="1200" dirty="0" err="1">
                <a:cs typeface="Arial" panose="020B0604020202020204" pitchFamily="34" charset="0"/>
              </a:rPr>
              <a:t>inhibitor</a:t>
            </a:r>
            <a:r>
              <a:rPr lang="pt-PT" sz="1200" dirty="0">
                <a:cs typeface="Arial" panose="020B0604020202020204" pitchFamily="34" charset="0"/>
              </a:rPr>
              <a:t> </a:t>
            </a:r>
            <a:r>
              <a:rPr lang="pt-PT" sz="1200" dirty="0" err="1">
                <a:cs typeface="Arial" panose="020B0604020202020204" pitchFamily="34" charset="0"/>
              </a:rPr>
              <a:t>solution</a:t>
            </a:r>
            <a:endParaRPr lang="pt-PT" sz="1200" dirty="0">
              <a:cs typeface="Arial" panose="020B0604020202020204" pitchFamily="34" charset="0"/>
            </a:endParaRPr>
          </a:p>
          <a:p>
            <a:pPr algn="ctr"/>
            <a:endParaRPr lang="pt-PT" sz="1200" dirty="0">
              <a:cs typeface="Arial" panose="020B0604020202020204" pitchFamily="34" charset="0"/>
            </a:endParaRPr>
          </a:p>
          <a:p>
            <a:pPr algn="ctr"/>
            <a:r>
              <a:rPr lang="pt-PT" sz="1200" dirty="0">
                <a:cs typeface="Arial" panose="020B0604020202020204" pitchFamily="34" charset="0"/>
              </a:rPr>
              <a:t>(</a:t>
            </a:r>
            <a:r>
              <a:rPr lang="pt-PT" sz="1200" b="1" dirty="0">
                <a:cs typeface="Arial" panose="020B0604020202020204" pitchFamily="34" charset="0"/>
              </a:rPr>
              <a:t>to stop </a:t>
            </a:r>
            <a:r>
              <a:rPr lang="pt-PT" sz="1200" b="1" dirty="0" err="1">
                <a:cs typeface="Arial" panose="020B0604020202020204" pitchFamily="34" charset="0"/>
              </a:rPr>
              <a:t>the</a:t>
            </a:r>
            <a:r>
              <a:rPr lang="pt-PT" sz="1200" b="1" dirty="0">
                <a:cs typeface="Arial" panose="020B0604020202020204" pitchFamily="34" charset="0"/>
              </a:rPr>
              <a:t> </a:t>
            </a:r>
            <a:r>
              <a:rPr lang="pt-PT" sz="1200" b="1" dirty="0" err="1">
                <a:cs typeface="Arial" panose="020B0604020202020204" pitchFamily="34" charset="0"/>
              </a:rPr>
              <a:t>reaction</a:t>
            </a:r>
            <a:r>
              <a:rPr lang="pt-PT" sz="12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114AB5-006D-44EE-8AFD-860A21DEEAF6}"/>
              </a:ext>
            </a:extLst>
          </p:cNvPr>
          <p:cNvSpPr/>
          <p:nvPr/>
        </p:nvSpPr>
        <p:spPr>
          <a:xfrm>
            <a:off x="1687789" y="6589719"/>
            <a:ext cx="8660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Santos, F.C., </a:t>
            </a:r>
            <a:r>
              <a:rPr lang="pt-PT" sz="900" dirty="0" err="1">
                <a:ea typeface="Times New Roman" panose="02020603050405020304" pitchFamily="18" charset="0"/>
                <a:cs typeface="Arial" panose="020B0604020202020204" pitchFamily="34" charset="0"/>
              </a:rPr>
              <a:t>et</a:t>
            </a:r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 al. </a:t>
            </a:r>
            <a:r>
              <a:rPr lang="pt-PT" sz="900" i="1" dirty="0">
                <a:ea typeface="Times New Roman" panose="02020603050405020304" pitchFamily="18" charset="0"/>
                <a:cs typeface="Arial" panose="020B0604020202020204" pitchFamily="34" charset="0"/>
              </a:rPr>
              <a:t>Amino Acids</a:t>
            </a:r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PT" sz="900" b="1" dirty="0">
                <a:ea typeface="Times New Roman" panose="02020603050405020304" pitchFamily="18" charset="0"/>
                <a:cs typeface="Arial" panose="020B0604020202020204" pitchFamily="34" charset="0"/>
              </a:rPr>
              <a:t>2017</a:t>
            </a:r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pt-PT" sz="900" i="1" dirty="0">
                <a:ea typeface="Times New Roman" panose="02020603050405020304" pitchFamily="18" charset="0"/>
                <a:cs typeface="Arial" panose="020B0604020202020204" pitchFamily="34" charset="0"/>
              </a:rPr>
              <a:t>49</a:t>
            </a:r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, 1077–108; Castro, V.I.B., </a:t>
            </a:r>
            <a:r>
              <a:rPr lang="pt-PT" sz="900" dirty="0" err="1">
                <a:ea typeface="Times New Roman" panose="02020603050405020304" pitchFamily="18" charset="0"/>
                <a:cs typeface="Arial" panose="020B0604020202020204" pitchFamily="34" charset="0"/>
              </a:rPr>
              <a:t>et</a:t>
            </a:r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 al. Tetrahedron 2016, 72, 1024–1030.</a:t>
            </a:r>
          </a:p>
          <a:p>
            <a:endParaRPr lang="pt-P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43FE6-5AFC-4EBE-B28F-20EDEFBFCAFE}"/>
              </a:ext>
            </a:extLst>
          </p:cNvPr>
          <p:cNvSpPr txBox="1"/>
          <p:nvPr/>
        </p:nvSpPr>
        <p:spPr>
          <a:xfrm>
            <a:off x="1888778" y="6027545"/>
            <a:ext cx="820891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cs typeface="Arial" panose="020B0604020202020204" pitchFamily="34" charset="0"/>
              </a:rPr>
              <a:t>SA-NCMC-PCL-AAPV fibers presented the highest HNE inhibition at the 6 h mark.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007197-718B-4214-B9CB-30A00C3150FE}"/>
              </a:ext>
            </a:extLst>
          </p:cNvPr>
          <p:cNvPicPr/>
          <p:nvPr/>
        </p:nvPicPr>
        <p:blipFill rotWithShape="1">
          <a:blip r:embed="rId3"/>
          <a:srcRect l="7173" t="8384" r="8866" b="8100"/>
          <a:stretch/>
        </p:blipFill>
        <p:spPr bwMode="auto">
          <a:xfrm>
            <a:off x="3233214" y="2339993"/>
            <a:ext cx="4954731" cy="3588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4EDF80-D4D6-4A3D-8868-1903DA9C07E2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F397E9-75FE-457E-A576-CA54491A4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295F3B-5361-4D73-B27A-6DDCBD05B646}"/>
              </a:ext>
            </a:extLst>
          </p:cNvPr>
          <p:cNvSpPr txBox="1"/>
          <p:nvPr/>
        </p:nvSpPr>
        <p:spPr>
          <a:xfrm>
            <a:off x="1594759" y="1307176"/>
            <a:ext cx="3627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u="sng" dirty="0" err="1">
                <a:cs typeface="Arial" panose="020B0604020202020204" pitchFamily="34" charset="0"/>
              </a:rPr>
              <a:t>Testing</a:t>
            </a:r>
            <a:r>
              <a:rPr lang="pt-PT" sz="1400" u="sng" dirty="0">
                <a:cs typeface="Arial" panose="020B0604020202020204" pitchFamily="34" charset="0"/>
              </a:rPr>
              <a:t> </a:t>
            </a:r>
            <a:r>
              <a:rPr lang="pt-PT" sz="1400" u="sng" dirty="0" err="1">
                <a:cs typeface="Arial" panose="020B0604020202020204" pitchFamily="34" charset="0"/>
              </a:rPr>
              <a:t>Substrate</a:t>
            </a:r>
            <a:r>
              <a:rPr lang="pt-PT" sz="1400" dirty="0">
                <a:cs typeface="Arial" panose="020B0604020202020204" pitchFamily="34" charset="0"/>
              </a:rPr>
              <a:t>:</a:t>
            </a:r>
          </a:p>
          <a:p>
            <a:r>
              <a:rPr lang="pt-PT" sz="1400" dirty="0">
                <a:cs typeface="Arial" panose="020B0604020202020204" pitchFamily="34" charset="0"/>
              </a:rPr>
              <a:t>- Tris-</a:t>
            </a:r>
            <a:r>
              <a:rPr lang="pt-PT" sz="1400" dirty="0" err="1">
                <a:cs typeface="Arial" panose="020B0604020202020204" pitchFamily="34" charset="0"/>
              </a:rPr>
              <a:t>HCl</a:t>
            </a:r>
            <a:r>
              <a:rPr lang="pt-PT" sz="1400" dirty="0">
                <a:cs typeface="Arial" panose="020B0604020202020204" pitchFamily="34" charset="0"/>
              </a:rPr>
              <a:t>-buffer</a:t>
            </a:r>
          </a:p>
          <a:p>
            <a:r>
              <a:rPr lang="en-US" sz="1400" dirty="0">
                <a:cs typeface="Arial" panose="020B0604020202020204" pitchFamily="34" charset="0"/>
              </a:rPr>
              <a:t>- N-</a:t>
            </a:r>
            <a:r>
              <a:rPr lang="en-US" sz="1400" dirty="0" err="1">
                <a:cs typeface="Arial" panose="020B0604020202020204" pitchFamily="34" charset="0"/>
              </a:rPr>
              <a:t>MeO</a:t>
            </a:r>
            <a:r>
              <a:rPr lang="en-US" sz="1400" dirty="0">
                <a:cs typeface="Arial" panose="020B0604020202020204" pitchFamily="34" charset="0"/>
              </a:rPr>
              <a:t>-</a:t>
            </a:r>
            <a:r>
              <a:rPr lang="en-US" sz="1400" dirty="0" err="1">
                <a:cs typeface="Arial" panose="020B0604020202020204" pitchFamily="34" charset="0"/>
              </a:rPr>
              <a:t>Suc</a:t>
            </a:r>
            <a:r>
              <a:rPr lang="en-US" sz="1400" dirty="0">
                <a:cs typeface="Arial" panose="020B0604020202020204" pitchFamily="34" charset="0"/>
              </a:rPr>
              <a:t>-Ala-Ala-Pro-Val-p-NA</a:t>
            </a:r>
            <a:endParaRPr lang="pt-PT" sz="1400" dirty="0">
              <a:cs typeface="Arial" panose="020B0604020202020204" pitchFamily="34" charset="0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90B26BFD-5248-43D6-98AD-A36A90C68738}"/>
              </a:ext>
            </a:extLst>
          </p:cNvPr>
          <p:cNvSpPr/>
          <p:nvPr/>
        </p:nvSpPr>
        <p:spPr>
          <a:xfrm>
            <a:off x="4421475" y="1444213"/>
            <a:ext cx="360040" cy="322443"/>
          </a:xfrm>
          <a:prstGeom prst="mathPlus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548A5-0F40-4948-A147-9E685A17A561}"/>
              </a:ext>
            </a:extLst>
          </p:cNvPr>
          <p:cNvSpPr txBox="1"/>
          <p:nvPr/>
        </p:nvSpPr>
        <p:spPr>
          <a:xfrm>
            <a:off x="4963318" y="1444213"/>
            <a:ext cx="747262" cy="307777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bg1"/>
                </a:solidFill>
                <a:cs typeface="Arial" panose="020B0604020202020204" pitchFamily="34" charset="0"/>
              </a:rPr>
              <a:t>AAPV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AE47C-27B8-476A-91A9-9B6F3D75CD3A}"/>
              </a:ext>
            </a:extLst>
          </p:cNvPr>
          <p:cNvSpPr txBox="1"/>
          <p:nvPr/>
        </p:nvSpPr>
        <p:spPr>
          <a:xfrm>
            <a:off x="8690228" y="1316804"/>
            <a:ext cx="1657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cs typeface="Arial" panose="020B0604020202020204" pitchFamily="34" charset="0"/>
              </a:rPr>
              <a:t>Spectroscopy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readings</a:t>
            </a:r>
            <a:r>
              <a:rPr lang="pt-PT" sz="1400" dirty="0">
                <a:cs typeface="Arial" panose="020B0604020202020204" pitchFamily="34" charset="0"/>
              </a:rPr>
              <a:t> (</a:t>
            </a:r>
            <a:r>
              <a:rPr lang="pt-PT" sz="1400" b="1" dirty="0">
                <a:cs typeface="Arial" panose="020B0604020202020204" pitchFamily="34" charset="0"/>
              </a:rPr>
              <a:t>405 </a:t>
            </a:r>
            <a:r>
              <a:rPr lang="pt-PT" sz="1400" b="1" dirty="0" err="1">
                <a:cs typeface="Arial" panose="020B0604020202020204" pitchFamily="34" charset="0"/>
              </a:rPr>
              <a:t>nm</a:t>
            </a:r>
            <a:r>
              <a:rPr lang="pt-PT" sz="14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86CD2-575B-4B9D-B733-209B6F1C3554}"/>
              </a:ext>
            </a:extLst>
          </p:cNvPr>
          <p:cNvSpPr txBox="1"/>
          <p:nvPr/>
        </p:nvSpPr>
        <p:spPr>
          <a:xfrm>
            <a:off x="6331470" y="1444213"/>
            <a:ext cx="75273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bg1"/>
                </a:solidFill>
                <a:cs typeface="Arial" panose="020B0604020202020204" pitchFamily="34" charset="0"/>
              </a:rPr>
              <a:t>HNE</a:t>
            </a:r>
          </a:p>
        </p:txBody>
      </p:sp>
      <p:sp>
        <p:nvSpPr>
          <p:cNvPr id="15" name="Plus Sign 6">
            <a:extLst>
              <a:ext uri="{FF2B5EF4-FFF2-40B4-BE49-F238E27FC236}">
                <a16:creationId xmlns:a16="http://schemas.microsoft.com/office/drawing/2014/main" id="{4F2A5480-3768-405E-AF61-89524F38F9AE}"/>
              </a:ext>
            </a:extLst>
          </p:cNvPr>
          <p:cNvSpPr/>
          <p:nvPr/>
        </p:nvSpPr>
        <p:spPr>
          <a:xfrm>
            <a:off x="5827414" y="1444213"/>
            <a:ext cx="360040" cy="322443"/>
          </a:xfrm>
          <a:prstGeom prst="mathPlus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16" name="Seta: Para a Direita 9">
            <a:extLst>
              <a:ext uri="{FF2B5EF4-FFF2-40B4-BE49-F238E27FC236}">
                <a16:creationId xmlns:a16="http://schemas.microsoft.com/office/drawing/2014/main" id="{3B11A46C-22BA-47C5-BE44-758040464791}"/>
              </a:ext>
            </a:extLst>
          </p:cNvPr>
          <p:cNvSpPr/>
          <p:nvPr/>
        </p:nvSpPr>
        <p:spPr>
          <a:xfrm>
            <a:off x="7267574" y="1516220"/>
            <a:ext cx="1422654" cy="188259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C744A6-337D-477E-A18C-C44400C214D5}"/>
              </a:ext>
            </a:extLst>
          </p:cNvPr>
          <p:cNvSpPr txBox="1"/>
          <p:nvPr/>
        </p:nvSpPr>
        <p:spPr>
          <a:xfrm>
            <a:off x="5993235" y="1761171"/>
            <a:ext cx="1429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>
                <a:cs typeface="Arial" panose="020B0604020202020204" pitchFamily="34" charset="0"/>
              </a:rPr>
              <a:t>45 mU/</a:t>
            </a:r>
            <a:r>
              <a:rPr lang="pt-PT" sz="1000" b="1" dirty="0" err="1">
                <a:cs typeface="Arial" panose="020B0604020202020204" pitchFamily="34" charset="0"/>
              </a:rPr>
              <a:t>mL</a:t>
            </a:r>
            <a:r>
              <a:rPr lang="pt-PT" sz="1000" b="1" dirty="0">
                <a:cs typeface="Arial" panose="020B0604020202020204" pitchFamily="34" charset="0"/>
              </a:rPr>
              <a:t>, [HNE] in </a:t>
            </a:r>
            <a:r>
              <a:rPr lang="pt-PT" sz="1000" b="1" dirty="0" err="1">
                <a:cs typeface="Arial" panose="020B0604020202020204" pitchFamily="34" charset="0"/>
              </a:rPr>
              <a:t>chronic</a:t>
            </a:r>
            <a:r>
              <a:rPr lang="pt-PT" sz="1000" b="1" dirty="0">
                <a:cs typeface="Arial" panose="020B0604020202020204" pitchFamily="34" charset="0"/>
              </a:rPr>
              <a:t> </a:t>
            </a:r>
            <a:r>
              <a:rPr lang="pt-PT" sz="1000" b="1" dirty="0" err="1">
                <a:cs typeface="Arial" panose="020B0604020202020204" pitchFamily="34" charset="0"/>
              </a:rPr>
              <a:t>wounds</a:t>
            </a:r>
            <a:endParaRPr lang="pt-PT" sz="1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19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66A820-3A50-444D-B63A-C8C5FA4AC5A5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E1EE136E-07FF-4A27-A798-C421FF1387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D68978-6AAD-40A8-A083-4B403AD97029}"/>
              </a:ext>
            </a:extLst>
          </p:cNvPr>
          <p:cNvSpPr/>
          <p:nvPr/>
        </p:nvSpPr>
        <p:spPr>
          <a:xfrm>
            <a:off x="6720459" y="186407"/>
            <a:ext cx="3374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Antimicrobial activity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44756-D67B-4403-8156-D37DE459FFAB}"/>
              </a:ext>
            </a:extLst>
          </p:cNvPr>
          <p:cNvSpPr txBox="1"/>
          <p:nvPr/>
        </p:nvSpPr>
        <p:spPr>
          <a:xfrm>
            <a:off x="2518012" y="5976741"/>
            <a:ext cx="705678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cs typeface="Arial" panose="020B0604020202020204" pitchFamily="34" charset="0"/>
              </a:rPr>
              <a:t>NCMC-loaded fibers inhibited the most bacteria growth.</a:t>
            </a:r>
          </a:p>
          <a:p>
            <a:pPr algn="ctr"/>
            <a:r>
              <a:rPr lang="pt-PT" sz="1600" i="1" dirty="0">
                <a:cs typeface="Arial" panose="020B0604020202020204" pitchFamily="34" charset="0"/>
              </a:rPr>
              <a:t>S. aureus </a:t>
            </a:r>
            <a:r>
              <a:rPr lang="pt-PT" sz="1600" dirty="0">
                <a:cs typeface="Arial" panose="020B0604020202020204" pitchFamily="34" charset="0"/>
              </a:rPr>
              <a:t>activity was reduced by 90-99% at the 6 h mark.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407104-2633-434C-BE93-89F039E877D0}"/>
              </a:ext>
            </a:extLst>
          </p:cNvPr>
          <p:cNvSpPr/>
          <p:nvPr/>
        </p:nvSpPr>
        <p:spPr>
          <a:xfrm>
            <a:off x="1875383" y="6644609"/>
            <a:ext cx="87129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>
                <a:ea typeface="Times New Roman" panose="02020603050405020304" pitchFamily="18" charset="0"/>
                <a:cs typeface="Arial" panose="020B0604020202020204" pitchFamily="34" charset="0"/>
              </a:rPr>
              <a:t>Homem, N.C. </a:t>
            </a:r>
            <a:r>
              <a:rPr lang="pt-PT" sz="900" i="1" dirty="0">
                <a:ea typeface="Times New Roman" panose="02020603050405020304" pitchFamily="18" charset="0"/>
                <a:cs typeface="Arial" panose="020B0604020202020204" pitchFamily="34" charset="0"/>
              </a:rPr>
              <a:t>et al. Int. J. Mol. Sci. </a:t>
            </a:r>
            <a:r>
              <a:rPr lang="pt-PT" sz="900" b="1" dirty="0">
                <a:ea typeface="Times New Roman" panose="02020603050405020304" pitchFamily="18" charset="0"/>
                <a:cs typeface="Arial" panose="020B0604020202020204" pitchFamily="34" charset="0"/>
              </a:rPr>
              <a:t>2021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1A63C6-EF5F-4F6C-B7D8-6181439CB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6968"/>
          <a:stretch/>
        </p:blipFill>
        <p:spPr>
          <a:xfrm>
            <a:off x="2975102" y="2295076"/>
            <a:ext cx="6513530" cy="35667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0832A3-9120-4F24-A1BF-ED02F8E19BDC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209893-84E3-4DB5-BD66-9635DFA2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BE1E5-5042-46B2-9A21-CD1C86177EA2}"/>
              </a:ext>
            </a:extLst>
          </p:cNvPr>
          <p:cNvSpPr txBox="1"/>
          <p:nvPr/>
        </p:nvSpPr>
        <p:spPr>
          <a:xfrm>
            <a:off x="1834382" y="1221733"/>
            <a:ext cx="8424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cs typeface="Arial" panose="020B0604020202020204" pitchFamily="34" charset="0"/>
              </a:rPr>
              <a:t>Testing Parameters: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1 × 10</a:t>
            </a:r>
            <a:r>
              <a:rPr lang="en-US" sz="1200" baseline="30000" dirty="0">
                <a:cs typeface="Arial" panose="020B0604020202020204" pitchFamily="34" charset="0"/>
              </a:rPr>
              <a:t>5</a:t>
            </a:r>
            <a:r>
              <a:rPr lang="en-US" sz="1200" dirty="0">
                <a:cs typeface="Arial" panose="020B0604020202020204" pitchFamily="34" charset="0"/>
              </a:rPr>
              <a:t> CFUs/mL </a:t>
            </a:r>
            <a:r>
              <a:rPr lang="en-US" sz="1200" i="1" dirty="0">
                <a:cs typeface="Arial" panose="020B0604020202020204" pitchFamily="34" charset="0"/>
              </a:rPr>
              <a:t>S. aureus</a:t>
            </a:r>
            <a:r>
              <a:rPr lang="en-US" sz="1200" dirty="0">
                <a:cs typeface="Arial" panose="020B0604020202020204" pitchFamily="34" charset="0"/>
              </a:rPr>
              <a:t> suspension in Mueller Hinton Broth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Samples of 10 mg immersed in 1 mL of bacteria suspension and incubated at 37 ºC and 120 rpm, for 1, 2, 4, 6 and 24 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At each time point, bacteria suspensions were serially diluted in PBS and incubated at 37 ºC for 24 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Grown colonies were counted, and results were expressed in log reduction.</a:t>
            </a:r>
            <a:endParaRPr lang="pt-PT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82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E52504-6D87-4C12-8565-7839352CF593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52551F83-34B7-4713-9180-9BB4C7DDED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37936F-5515-4CF6-8438-3715CD8EF1A6}"/>
              </a:ext>
            </a:extLst>
          </p:cNvPr>
          <p:cNvSpPr/>
          <p:nvPr/>
        </p:nvSpPr>
        <p:spPr>
          <a:xfrm>
            <a:off x="8104802" y="127952"/>
            <a:ext cx="2825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Cytocompatibility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F9422-7F27-4D18-BE6E-B922A3CBF9FB}"/>
              </a:ext>
            </a:extLst>
          </p:cNvPr>
          <p:cNvSpPr txBox="1"/>
          <p:nvPr/>
        </p:nvSpPr>
        <p:spPr>
          <a:xfrm>
            <a:off x="1124793" y="1233396"/>
            <a:ext cx="101930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200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All coaxial wet-spun fibers were put in contact with mouse fibroblast cell lines (L929) and human keratinocytes cell lines (</a:t>
            </a:r>
            <a:r>
              <a:rPr lang="en-US" sz="1400" dirty="0" err="1">
                <a:cs typeface="Arial" panose="020B0604020202020204" pitchFamily="34" charset="0"/>
              </a:rPr>
              <a:t>HaCaT</a:t>
            </a:r>
            <a:r>
              <a:rPr lang="en-US" sz="1400" dirty="0">
                <a:cs typeface="Arial" panose="020B0604020202020204" pitchFamily="34" charset="0"/>
              </a:rPr>
              <a:t>) for 24h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6CE470-7037-4A88-B00F-36299D1B885A}"/>
              </a:ext>
            </a:extLst>
          </p:cNvPr>
          <p:cNvSpPr txBox="1"/>
          <p:nvPr/>
        </p:nvSpPr>
        <p:spPr>
          <a:xfrm>
            <a:off x="874114" y="5875916"/>
            <a:ext cx="10443772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Both cell lines maintained their viable and well-defined morphologies after contact with all wet-spun fibers.</a:t>
            </a:r>
          </a:p>
        </p:txBody>
      </p:sp>
      <p:pic>
        <p:nvPicPr>
          <p:cNvPr id="11" name="Imagem 6">
            <a:extLst>
              <a:ext uri="{FF2B5EF4-FFF2-40B4-BE49-F238E27FC236}">
                <a16:creationId xmlns:a16="http://schemas.microsoft.com/office/drawing/2014/main" id="{4BFE6C14-EDF4-4B2D-B217-03AC8F9ABFF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"/>
          <a:stretch/>
        </p:blipFill>
        <p:spPr bwMode="auto">
          <a:xfrm>
            <a:off x="2089483" y="1884568"/>
            <a:ext cx="8013033" cy="386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BD759F-760E-4C06-915D-042C96A8FD75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CE80F-3407-4372-B08A-C1511429F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2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5F4BF6-0F75-43CC-842A-71358FB4F83C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32003F23-8C66-4972-B2CA-7F2AED1F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EB38BB-9ABB-44A6-A5B8-1BFECE0C66B8}"/>
              </a:ext>
            </a:extLst>
          </p:cNvPr>
          <p:cNvSpPr/>
          <p:nvPr/>
        </p:nvSpPr>
        <p:spPr>
          <a:xfrm>
            <a:off x="8294825" y="227890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Conclusions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1857D-58C0-4EA4-8A1A-E2DE58F654CB}"/>
              </a:ext>
            </a:extLst>
          </p:cNvPr>
          <p:cNvSpPr txBox="1"/>
          <p:nvPr/>
        </p:nvSpPr>
        <p:spPr>
          <a:xfrm>
            <a:off x="1694152" y="2070710"/>
            <a:ext cx="864096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cs typeface="Arial" panose="020B0604020202020204" pitchFamily="34" charset="0"/>
              </a:rPr>
              <a:t>The potential of the engineered coaxial </a:t>
            </a:r>
            <a:r>
              <a:rPr lang="en-GB" dirty="0" err="1">
                <a:cs typeface="Arial" panose="020B0604020202020204" pitchFamily="34" charset="0"/>
              </a:rPr>
              <a:t>fibers</a:t>
            </a:r>
            <a:r>
              <a:rPr lang="en-GB" dirty="0">
                <a:cs typeface="Arial" panose="020B0604020202020204" pitchFamily="34" charset="0"/>
              </a:rPr>
              <a:t> to serve as controlled release platforms for AAPV was demonstrated, along its inhibitory effect against HNE, particularly after 6 h of incubation.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cs typeface="Arial" panose="020B0604020202020204" pitchFamily="34" charset="0"/>
              </a:rPr>
              <a:t>The NCMC antibacterial activity against </a:t>
            </a:r>
            <a:r>
              <a:rPr lang="en-GB" i="1" dirty="0">
                <a:cs typeface="Arial" panose="020B0604020202020204" pitchFamily="34" charset="0"/>
              </a:rPr>
              <a:t>S. aureus </a:t>
            </a:r>
            <a:r>
              <a:rPr lang="en-GB" dirty="0">
                <a:cs typeface="Arial" panose="020B0604020202020204" pitchFamily="34" charset="0"/>
              </a:rPr>
              <a:t>was also established.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cs typeface="Arial" panose="020B0604020202020204" pitchFamily="34" charset="0"/>
              </a:rPr>
              <a:t>Cytocompatibility evaluations confirmed the safety of the engineered fibers. </a:t>
            </a:r>
            <a:endParaRPr lang="en-GB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GB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cs typeface="Arial" pitchFamily="34" charset="0"/>
              </a:rPr>
              <a:t>Data confirmed the potential of this system to function as a multi-action delivery platform, suitable for prospective wound healing applications. </a:t>
            </a:r>
            <a:endParaRPr lang="pt-PT" dirty="0"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D8C1F8-6338-4434-B53A-083E928008DD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7B42E-DB5A-47F8-9D20-D60A8C38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0B8DD856-A5A8-4EA6-9920-B3B4E9C271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365AA9C-ECF2-4763-8B75-1CFC1154DE1A}"/>
              </a:ext>
            </a:extLst>
          </p:cNvPr>
          <p:cNvSpPr txBox="1"/>
          <p:nvPr/>
        </p:nvSpPr>
        <p:spPr>
          <a:xfrm>
            <a:off x="580682" y="2393232"/>
            <a:ext cx="7628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7478C"/>
                </a:solidFill>
              </a:rPr>
              <a:t>Coaxial wet-spun fibers loaded with enzyme-inhibiting peptide for chronic wound care</a:t>
            </a:r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8CDD8979-BB0E-41E6-B96A-F15943635C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838561"/>
            <a:ext cx="2058614" cy="700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98AFB50-73AE-4D04-BBD7-0CB9DA70EE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r="11240" b="76621"/>
          <a:stretch/>
        </p:blipFill>
        <p:spPr>
          <a:xfrm rot="16200000">
            <a:off x="6771410" y="1437408"/>
            <a:ext cx="6857999" cy="398318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2FA832C-6228-4319-AF90-1D65AA8856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04" y="5816556"/>
            <a:ext cx="2503496" cy="7224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43D2D3D-78CC-47E9-8986-1BCAE2A8C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11" y="5838561"/>
            <a:ext cx="972120" cy="8853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36E2E4-4BB5-47B4-AFE1-545A3C02072F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747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89F336D-4F67-4CD5-9E96-95CC8DCD01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r="11240" b="76621"/>
          <a:stretch/>
        </p:blipFill>
        <p:spPr>
          <a:xfrm>
            <a:off x="0" y="3876499"/>
            <a:ext cx="12192000" cy="29815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21DB541-B45D-4516-8921-401996554DFD}"/>
              </a:ext>
            </a:extLst>
          </p:cNvPr>
          <p:cNvSpPr txBox="1"/>
          <p:nvPr/>
        </p:nvSpPr>
        <p:spPr>
          <a:xfrm>
            <a:off x="2324928" y="1663498"/>
            <a:ext cx="75421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7478C"/>
                </a:solidFill>
              </a:rPr>
              <a:t>Coaxial wet-spun fibers loaded with enzyme-inhibiting peptide for chronic wound care</a:t>
            </a:r>
          </a:p>
          <a:p>
            <a:endParaRPr lang="pt-PT" dirty="0"/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58877732-28A4-4DAC-9968-716410E556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5" name="CaixaDeTexto 2">
            <a:extLst>
              <a:ext uri="{FF2B5EF4-FFF2-40B4-BE49-F238E27FC236}">
                <a16:creationId xmlns:a16="http://schemas.microsoft.com/office/drawing/2014/main" id="{A1B12C03-EFEC-416F-A4BC-D55F9865C0A1}"/>
              </a:ext>
            </a:extLst>
          </p:cNvPr>
          <p:cNvSpPr txBox="1"/>
          <p:nvPr/>
        </p:nvSpPr>
        <p:spPr>
          <a:xfrm>
            <a:off x="905685" y="3507167"/>
            <a:ext cx="1078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+mj-lt"/>
                <a:cs typeface="Arial" pitchFamily="34" charset="0"/>
              </a:rPr>
              <a:t>Catarina S. Miranda</a:t>
            </a:r>
            <a:r>
              <a:rPr lang="en-US" b="1" u="sng" baseline="30000" dirty="0">
                <a:latin typeface="+mj-lt"/>
                <a:cs typeface="Arial" pitchFamily="34" charset="0"/>
              </a:rPr>
              <a:t>1,*</a:t>
            </a:r>
            <a:r>
              <a:rPr lang="en-US" dirty="0">
                <a:latin typeface="+mj-lt"/>
                <a:cs typeface="Arial" pitchFamily="34" charset="0"/>
              </a:rPr>
              <a:t>, A. F. G. Silva</a:t>
            </a:r>
            <a:r>
              <a:rPr lang="en-US" baseline="30000" dirty="0">
                <a:latin typeface="+mj-lt"/>
                <a:cs typeface="Arial" pitchFamily="34" charset="0"/>
              </a:rPr>
              <a:t>2</a:t>
            </a:r>
            <a:r>
              <a:rPr lang="en-US" dirty="0">
                <a:latin typeface="+mj-lt"/>
                <a:cs typeface="Arial" pitchFamily="34" charset="0"/>
              </a:rPr>
              <a:t>, S. M. M. A. PereiraLima</a:t>
            </a:r>
            <a:r>
              <a:rPr lang="en-US" baseline="30000" dirty="0">
                <a:latin typeface="+mj-lt"/>
                <a:cs typeface="Arial" pitchFamily="34" charset="0"/>
              </a:rPr>
              <a:t>2</a:t>
            </a:r>
            <a:r>
              <a:rPr lang="en-US" dirty="0">
                <a:latin typeface="+mj-lt"/>
                <a:cs typeface="Arial" pitchFamily="34" charset="0"/>
              </a:rPr>
              <a:t>, S. P. G. Costa</a:t>
            </a:r>
            <a:r>
              <a:rPr lang="en-US" baseline="30000" dirty="0">
                <a:latin typeface="+mj-lt"/>
                <a:cs typeface="Arial" pitchFamily="34" charset="0"/>
              </a:rPr>
              <a:t>2</a:t>
            </a:r>
            <a:r>
              <a:rPr lang="en-US" dirty="0">
                <a:latin typeface="+mj-lt"/>
                <a:cs typeface="Arial" pitchFamily="34" charset="0"/>
              </a:rPr>
              <a:t>, N. C. Homem</a:t>
            </a:r>
            <a:r>
              <a:rPr lang="en-US" baseline="30000" dirty="0">
                <a:latin typeface="+mj-lt"/>
                <a:cs typeface="Arial" pitchFamily="34" charset="0"/>
              </a:rPr>
              <a:t>3</a:t>
            </a:r>
            <a:r>
              <a:rPr lang="en-US" dirty="0">
                <a:latin typeface="+mj-lt"/>
                <a:cs typeface="Arial" pitchFamily="34" charset="0"/>
              </a:rPr>
              <a:t>, H. P. Felgueiras</a:t>
            </a:r>
            <a:r>
              <a:rPr lang="en-US" baseline="30000" dirty="0"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10BC4-E295-4956-A729-77046E2F7BB0}"/>
              </a:ext>
            </a:extLst>
          </p:cNvPr>
          <p:cNvSpPr txBox="1"/>
          <p:nvPr/>
        </p:nvSpPr>
        <p:spPr>
          <a:xfrm>
            <a:off x="278477" y="5657671"/>
            <a:ext cx="6508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+mj-lt"/>
                <a:cs typeface="Arial" pitchFamily="34" charset="0"/>
              </a:rPr>
              <a:t>1</a:t>
            </a:r>
            <a:r>
              <a:rPr lang="en-US" sz="1200" dirty="0">
                <a:latin typeface="+mj-lt"/>
                <a:cs typeface="Arial" pitchFamily="34" charset="0"/>
              </a:rPr>
              <a:t>Centre for Textile Science and Technology (2C2T)</a:t>
            </a:r>
          </a:p>
          <a:p>
            <a:r>
              <a:rPr lang="en-US" sz="1200" baseline="30000" dirty="0">
                <a:latin typeface="+mj-lt"/>
                <a:cs typeface="Arial" pitchFamily="34" charset="0"/>
              </a:rPr>
              <a:t>2</a:t>
            </a:r>
            <a:r>
              <a:rPr lang="en-US" sz="1200" dirty="0">
                <a:latin typeface="+mj-lt"/>
                <a:cs typeface="Arial" pitchFamily="34" charset="0"/>
              </a:rPr>
              <a:t>Centre of Chemistry (CQ)</a:t>
            </a:r>
          </a:p>
          <a:p>
            <a:r>
              <a:rPr lang="en-US" sz="1200" baseline="30000" dirty="0">
                <a:latin typeface="+mj-lt"/>
                <a:cs typeface="Arial" pitchFamily="34" charset="0"/>
              </a:rPr>
              <a:t>3</a:t>
            </a:r>
            <a:r>
              <a:rPr lang="en-US" sz="1200" dirty="0">
                <a:latin typeface="+mj-lt"/>
                <a:cs typeface="Arial" pitchFamily="34" charset="0"/>
              </a:rPr>
              <a:t>Digital Transformation </a:t>
            </a:r>
            <a:r>
              <a:rPr lang="en-US" sz="1200" dirty="0" err="1">
                <a:latin typeface="+mj-lt"/>
                <a:cs typeface="Arial" pitchFamily="34" charset="0"/>
              </a:rPr>
              <a:t>CoLab</a:t>
            </a:r>
            <a:r>
              <a:rPr lang="en-US" sz="1200" dirty="0">
                <a:latin typeface="+mj-lt"/>
                <a:cs typeface="Arial" pitchFamily="34" charset="0"/>
              </a:rPr>
              <a:t> (</a:t>
            </a:r>
            <a:r>
              <a:rPr lang="en-US" sz="1200" dirty="0" err="1">
                <a:latin typeface="+mj-lt"/>
                <a:cs typeface="Arial" pitchFamily="34" charset="0"/>
              </a:rPr>
              <a:t>DTx</a:t>
            </a:r>
            <a:r>
              <a:rPr lang="en-US" sz="1200" dirty="0">
                <a:latin typeface="+mj-lt"/>
                <a:cs typeface="Arial" pitchFamily="34" charset="0"/>
              </a:rPr>
              <a:t>)</a:t>
            </a:r>
          </a:p>
          <a:p>
            <a:r>
              <a:rPr lang="en-US" sz="1200" b="1" dirty="0">
                <a:latin typeface="+mj-lt"/>
                <a:cs typeface="Arial" pitchFamily="34" charset="0"/>
              </a:rPr>
              <a:t>University of Minho</a:t>
            </a:r>
            <a:r>
              <a:rPr lang="en-US" sz="1200" dirty="0">
                <a:latin typeface="+mj-lt"/>
                <a:cs typeface="Arial" pitchFamily="34" charset="0"/>
              </a:rPr>
              <a:t>, Portugal</a:t>
            </a:r>
          </a:p>
          <a:p>
            <a:endParaRPr lang="en-US" sz="1200" b="1" dirty="0">
              <a:latin typeface="+mj-lt"/>
              <a:cs typeface="Arial" pitchFamily="34" charset="0"/>
            </a:endParaRPr>
          </a:p>
          <a:p>
            <a:r>
              <a:rPr lang="en-US" sz="1200" dirty="0">
                <a:latin typeface="+mj-lt"/>
                <a:cs typeface="Arial" pitchFamily="34" charset="0"/>
                <a:hlinkClick r:id="rId5"/>
              </a:rPr>
              <a:t>*catarina.miranda@2c2t.uminho.pt</a:t>
            </a:r>
            <a:r>
              <a:rPr lang="en-US" sz="1200" dirty="0">
                <a:latin typeface="+mj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09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C77A73ED-7F82-4343-89D6-590957735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12BCA2B-BF23-4101-BFCB-5C5062F14382}"/>
              </a:ext>
            </a:extLst>
          </p:cNvPr>
          <p:cNvSpPr txBox="1"/>
          <p:nvPr/>
        </p:nvSpPr>
        <p:spPr>
          <a:xfrm>
            <a:off x="6096001" y="20943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</a:rPr>
              <a:t>Antimicrobial Peptides</a:t>
            </a:r>
          </a:p>
        </p:txBody>
      </p:sp>
      <p:sp>
        <p:nvSpPr>
          <p:cNvPr id="11" name="Marcador de Posição de Conteúdo 11">
            <a:extLst>
              <a:ext uri="{FF2B5EF4-FFF2-40B4-BE49-F238E27FC236}">
                <a16:creationId xmlns:a16="http://schemas.microsoft.com/office/drawing/2014/main" id="{F8639D54-AABE-446D-80CF-1540ADC01D00}"/>
              </a:ext>
            </a:extLst>
          </p:cNvPr>
          <p:cNvSpPr txBox="1">
            <a:spLocks/>
          </p:cNvSpPr>
          <p:nvPr/>
        </p:nvSpPr>
        <p:spPr>
          <a:xfrm>
            <a:off x="2254188" y="139346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AAPV estrutura com H">
            <a:extLst>
              <a:ext uri="{FF2B5EF4-FFF2-40B4-BE49-F238E27FC236}">
                <a16:creationId xmlns:a16="http://schemas.microsoft.com/office/drawing/2014/main" id="{A5CED8ED-BB7B-4AFD-A68E-636250BA9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10393" r="26270" b="15099"/>
          <a:stretch>
            <a:fillRect/>
          </a:stretch>
        </p:blipFill>
        <p:spPr bwMode="auto">
          <a:xfrm>
            <a:off x="1988917" y="2401184"/>
            <a:ext cx="3961795" cy="301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26860-63AD-48D6-BDBF-3E083D05C647}"/>
              </a:ext>
            </a:extLst>
          </p:cNvPr>
          <p:cNvSpPr txBox="1"/>
          <p:nvPr/>
        </p:nvSpPr>
        <p:spPr>
          <a:xfrm>
            <a:off x="6061421" y="2498970"/>
            <a:ext cx="3600400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b="1" dirty="0" err="1">
                <a:cs typeface="Arial" panose="020B0604020202020204" pitchFamily="34" charset="0"/>
              </a:rPr>
              <a:t>Alanine-Alanine-Proline-Valine</a:t>
            </a:r>
            <a:r>
              <a:rPr lang="pt-PT" b="1" dirty="0">
                <a:cs typeface="Arial" panose="020B0604020202020204" pitchFamily="34" charset="0"/>
              </a:rPr>
              <a:t> </a:t>
            </a:r>
          </a:p>
          <a:p>
            <a:r>
              <a:rPr lang="pt-PT" b="1" dirty="0">
                <a:cs typeface="Arial" panose="020B0604020202020204" pitchFamily="34" charset="0"/>
              </a:rPr>
              <a:t>(Ala-Ala-Pro-</a:t>
            </a:r>
            <a:r>
              <a:rPr lang="pt-PT" b="1" dirty="0" err="1">
                <a:cs typeface="Arial" panose="020B0604020202020204" pitchFamily="34" charset="0"/>
              </a:rPr>
              <a:t>Val</a:t>
            </a:r>
            <a:r>
              <a:rPr lang="pt-PT" b="1" dirty="0">
                <a:cs typeface="Arial" panose="020B0604020202020204" pitchFamily="34" charset="0"/>
              </a:rPr>
              <a:t> </a:t>
            </a:r>
            <a:r>
              <a:rPr lang="pt-PT" b="1" dirty="0" err="1">
                <a:cs typeface="Arial" panose="020B0604020202020204" pitchFamily="34" charset="0"/>
              </a:rPr>
              <a:t>or</a:t>
            </a:r>
            <a:r>
              <a:rPr lang="pt-PT" b="1" dirty="0">
                <a:cs typeface="Arial" panose="020B0604020202020204" pitchFamily="34" charset="0"/>
              </a:rPr>
              <a:t> AAPV)</a:t>
            </a:r>
          </a:p>
          <a:p>
            <a:pPr algn="ctr"/>
            <a:endParaRPr lang="pt-PT" b="1" dirty="0">
              <a:cs typeface="Arial" panose="020B0604020202020204" pitchFamily="34" charset="0"/>
            </a:endParaRPr>
          </a:p>
          <a:p>
            <a:r>
              <a:rPr lang="en-US" sz="1600" dirty="0">
                <a:cs typeface="Arial" panose="020B0604020202020204" pitchFamily="34" charset="0"/>
              </a:rPr>
              <a:t>Inhibits human neutrophil elastase (HNE), which levels are abnormally high in the case of inflammatory processes related to CWs.</a:t>
            </a:r>
          </a:p>
        </p:txBody>
      </p:sp>
      <p:sp>
        <p:nvSpPr>
          <p:cNvPr id="15" name="Retângulo Arredondado 8">
            <a:extLst>
              <a:ext uri="{FF2B5EF4-FFF2-40B4-BE49-F238E27FC236}">
                <a16:creationId xmlns:a16="http://schemas.microsoft.com/office/drawing/2014/main" id="{07FB9449-5A91-4145-8A78-5C5CB1B46C4B}"/>
              </a:ext>
            </a:extLst>
          </p:cNvPr>
          <p:cNvSpPr/>
          <p:nvPr/>
        </p:nvSpPr>
        <p:spPr>
          <a:xfrm>
            <a:off x="7151803" y="1358984"/>
            <a:ext cx="1305416" cy="845648"/>
          </a:xfrm>
          <a:prstGeom prst="round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Control microbial proliferation</a:t>
            </a:r>
          </a:p>
        </p:txBody>
      </p:sp>
      <p:sp>
        <p:nvSpPr>
          <p:cNvPr id="16" name="Retângulo Arredondado 67">
            <a:extLst>
              <a:ext uri="{FF2B5EF4-FFF2-40B4-BE49-F238E27FC236}">
                <a16:creationId xmlns:a16="http://schemas.microsoft.com/office/drawing/2014/main" id="{82A066FB-22EF-42B9-984D-E516DCAD296F}"/>
              </a:ext>
            </a:extLst>
          </p:cNvPr>
          <p:cNvSpPr/>
          <p:nvPr/>
        </p:nvSpPr>
        <p:spPr>
          <a:xfrm>
            <a:off x="8612288" y="1358984"/>
            <a:ext cx="1141076" cy="845648"/>
          </a:xfrm>
          <a:prstGeom prst="round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Modulate immune response</a:t>
            </a:r>
          </a:p>
        </p:txBody>
      </p:sp>
      <p:sp>
        <p:nvSpPr>
          <p:cNvPr id="17" name="Retângulo Arredondado 68">
            <a:extLst>
              <a:ext uri="{FF2B5EF4-FFF2-40B4-BE49-F238E27FC236}">
                <a16:creationId xmlns:a16="http://schemas.microsoft.com/office/drawing/2014/main" id="{4E417BEE-1724-4759-A61E-B6F644EE1462}"/>
              </a:ext>
            </a:extLst>
          </p:cNvPr>
          <p:cNvSpPr/>
          <p:nvPr/>
        </p:nvSpPr>
        <p:spPr>
          <a:xfrm>
            <a:off x="4124884" y="1358985"/>
            <a:ext cx="1130314" cy="845647"/>
          </a:xfrm>
          <a:prstGeom prst="round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Low MW molecules</a:t>
            </a:r>
          </a:p>
        </p:txBody>
      </p:sp>
      <p:sp>
        <p:nvSpPr>
          <p:cNvPr id="18" name="Retângulo Arredondado 84">
            <a:extLst>
              <a:ext uri="{FF2B5EF4-FFF2-40B4-BE49-F238E27FC236}">
                <a16:creationId xmlns:a16="http://schemas.microsoft.com/office/drawing/2014/main" id="{41D53837-D8E1-440D-B76D-58A06F59E8DD}"/>
              </a:ext>
            </a:extLst>
          </p:cNvPr>
          <p:cNvSpPr/>
          <p:nvPr/>
        </p:nvSpPr>
        <p:spPr>
          <a:xfrm>
            <a:off x="5432883" y="1358984"/>
            <a:ext cx="1526612" cy="845648"/>
          </a:xfrm>
          <a:prstGeom prst="round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Composed of amino acid residues</a:t>
            </a:r>
          </a:p>
        </p:txBody>
      </p:sp>
      <p:sp>
        <p:nvSpPr>
          <p:cNvPr id="20" name="Retângulo Arredondado 68">
            <a:extLst>
              <a:ext uri="{FF2B5EF4-FFF2-40B4-BE49-F238E27FC236}">
                <a16:creationId xmlns:a16="http://schemas.microsoft.com/office/drawing/2014/main" id="{A59A972E-E8D6-4EEE-B627-846FE93D223E}"/>
              </a:ext>
            </a:extLst>
          </p:cNvPr>
          <p:cNvSpPr/>
          <p:nvPr/>
        </p:nvSpPr>
        <p:spPr>
          <a:xfrm>
            <a:off x="5916610" y="4603737"/>
            <a:ext cx="2695678" cy="845647"/>
          </a:xfrm>
          <a:prstGeom prst="roundRect">
            <a:avLst/>
          </a:prstGeom>
          <a:solidFill>
            <a:srgbClr val="C0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Low stability in physiological media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705A3A12-EF2D-45D6-919A-B9684B6DAD65}"/>
              </a:ext>
            </a:extLst>
          </p:cNvPr>
          <p:cNvSpPr/>
          <p:nvPr/>
        </p:nvSpPr>
        <p:spPr>
          <a:xfrm rot="18140780">
            <a:off x="8953677" y="4752531"/>
            <a:ext cx="612742" cy="828966"/>
          </a:xfrm>
          <a:prstGeom prst="downArrow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Arredondado 68">
            <a:extLst>
              <a:ext uri="{FF2B5EF4-FFF2-40B4-BE49-F238E27FC236}">
                <a16:creationId xmlns:a16="http://schemas.microsoft.com/office/drawing/2014/main" id="{30C032B1-35CB-4E79-A927-803A0AA8F73A}"/>
              </a:ext>
            </a:extLst>
          </p:cNvPr>
          <p:cNvSpPr/>
          <p:nvPr/>
        </p:nvSpPr>
        <p:spPr>
          <a:xfrm>
            <a:off x="8612288" y="5594883"/>
            <a:ext cx="2695678" cy="845647"/>
          </a:xfrm>
          <a:prstGeom prst="roundRect">
            <a:avLst/>
          </a:prstGeom>
          <a:solidFill>
            <a:srgbClr val="00B05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Incorporation within polymeric structures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E30163-5920-495D-8C5E-C16A1D75A3D5}"/>
              </a:ext>
            </a:extLst>
          </p:cNvPr>
          <p:cNvSpPr/>
          <p:nvPr/>
        </p:nvSpPr>
        <p:spPr>
          <a:xfrm>
            <a:off x="2048508" y="6473279"/>
            <a:ext cx="21419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900" dirty="0">
                <a:cs typeface="Arial" panose="020B0604020202020204" pitchFamily="34" charset="0"/>
              </a:rPr>
              <a:t>Santos, F.C. et al. Amino Acids, 49 (2017).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476A6A-5599-43D6-ADCA-661C7470F3D0}"/>
              </a:ext>
            </a:extLst>
          </p:cNvPr>
          <p:cNvSpPr txBox="1"/>
          <p:nvPr/>
        </p:nvSpPr>
        <p:spPr>
          <a:xfrm>
            <a:off x="11940480" y="6550223"/>
            <a:ext cx="25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424B50-DE4E-4CF2-BEEE-53E61F57823F}"/>
              </a:ext>
            </a:extLst>
          </p:cNvPr>
          <p:cNvSpPr/>
          <p:nvPr/>
        </p:nvSpPr>
        <p:spPr>
          <a:xfrm>
            <a:off x="151075" y="119270"/>
            <a:ext cx="3267986" cy="121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13A34-70AA-41D7-B377-5092033DBDD8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9E58D-BD93-4D46-A646-E467A6F2D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19" name="Retângulo Arredondado 68">
            <a:extLst>
              <a:ext uri="{FF2B5EF4-FFF2-40B4-BE49-F238E27FC236}">
                <a16:creationId xmlns:a16="http://schemas.microsoft.com/office/drawing/2014/main" id="{57BE23C4-40CD-467C-AC6A-E3AC03C7244E}"/>
              </a:ext>
            </a:extLst>
          </p:cNvPr>
          <p:cNvSpPr/>
          <p:nvPr/>
        </p:nvSpPr>
        <p:spPr>
          <a:xfrm>
            <a:off x="2120515" y="1363107"/>
            <a:ext cx="1849300" cy="8456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 body"/>
                <a:cs typeface="Arial" panose="020B0604020202020204" pitchFamily="34" charset="0"/>
              </a:rPr>
              <a:t>Antimicrobial Peptides</a:t>
            </a:r>
          </a:p>
        </p:txBody>
      </p:sp>
    </p:spTree>
    <p:extLst>
      <p:ext uri="{BB962C8B-B14F-4D97-AF65-F5344CB8AC3E}">
        <p14:creationId xmlns:p14="http://schemas.microsoft.com/office/powerpoint/2010/main" val="361958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B8E6C0C8-1CEE-41BC-8947-1308AC303C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A09EE0B-842F-44E4-8732-9A77933FDD55}"/>
              </a:ext>
            </a:extLst>
          </p:cNvPr>
          <p:cNvSpPr txBox="1"/>
          <p:nvPr/>
        </p:nvSpPr>
        <p:spPr>
          <a:xfrm>
            <a:off x="7993112" y="20943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</a:rPr>
              <a:t>Polymers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B3A52-4817-46DD-AE0D-710E99281B65}"/>
              </a:ext>
            </a:extLst>
          </p:cNvPr>
          <p:cNvSpPr txBox="1"/>
          <p:nvPr/>
        </p:nvSpPr>
        <p:spPr>
          <a:xfrm>
            <a:off x="11940480" y="6550223"/>
            <a:ext cx="25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7FD49-8136-414A-967B-68E7734FAA82}"/>
              </a:ext>
            </a:extLst>
          </p:cNvPr>
          <p:cNvSpPr txBox="1"/>
          <p:nvPr/>
        </p:nvSpPr>
        <p:spPr>
          <a:xfrm>
            <a:off x="1329550" y="1425839"/>
            <a:ext cx="440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7478C"/>
                </a:solidFill>
                <a:cs typeface="Arial" panose="020B0604020202020204" pitchFamily="34" charset="0"/>
              </a:rPr>
              <a:t>Sodium alginate (SA)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B1C85-B9FE-49E0-A041-F7682F300755}"/>
              </a:ext>
            </a:extLst>
          </p:cNvPr>
          <p:cNvSpPr txBox="1"/>
          <p:nvPr/>
        </p:nvSpPr>
        <p:spPr>
          <a:xfrm>
            <a:off x="1959529" y="4391688"/>
            <a:ext cx="342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Antiseptic properties;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Water absorbent (elevated swelling capacity);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Creates a moist environment.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80FDD-D72D-46BD-931F-B1AD19FD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27" y="1897161"/>
            <a:ext cx="3148580" cy="1694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5F238C-FCB1-4189-93E1-F2AEE6614846}"/>
              </a:ext>
            </a:extLst>
          </p:cNvPr>
          <p:cNvSpPr txBox="1"/>
          <p:nvPr/>
        </p:nvSpPr>
        <p:spPr>
          <a:xfrm>
            <a:off x="6098203" y="1425839"/>
            <a:ext cx="440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7478C"/>
                </a:solidFill>
                <a:cs typeface="Arial" panose="020B0604020202020204" pitchFamily="34" charset="0"/>
              </a:rPr>
              <a:t>Polycaprolactone (PCL)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5E153-7518-4B73-A0A2-ACB75D37E36A}"/>
              </a:ext>
            </a:extLst>
          </p:cNvPr>
          <p:cNvSpPr txBox="1"/>
          <p:nvPr/>
        </p:nvSpPr>
        <p:spPr>
          <a:xfrm>
            <a:off x="6962299" y="4398933"/>
            <a:ext cx="3802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Synthetic polymer;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Excellent mechanical properties;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Slow degradation rate.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5E520-E0CD-4DB3-82E0-A3A20139F678}"/>
              </a:ext>
            </a:extLst>
          </p:cNvPr>
          <p:cNvSpPr txBox="1"/>
          <p:nvPr/>
        </p:nvSpPr>
        <p:spPr>
          <a:xfrm>
            <a:off x="1885735" y="6331763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dirty="0">
                <a:cs typeface="Arial" panose="020B0604020202020204" pitchFamily="34" charset="0"/>
              </a:rPr>
              <a:t>Plotczyk, M. et al. Elsevier. 1 (2019)</a:t>
            </a:r>
          </a:p>
          <a:p>
            <a:pPr algn="just"/>
            <a:r>
              <a:rPr lang="pt-PT" sz="900" dirty="0">
                <a:cs typeface="Arial" panose="020B0604020202020204" pitchFamily="34" charset="0"/>
              </a:rPr>
              <a:t>Eskandarinia, A. et al. Scientific Reports. (2020)  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77F1A84-22D1-4E12-B840-67EAEACD2EA8}"/>
              </a:ext>
            </a:extLst>
          </p:cNvPr>
          <p:cNvSpPr txBox="1"/>
          <p:nvPr/>
        </p:nvSpPr>
        <p:spPr>
          <a:xfrm>
            <a:off x="4298003" y="4005064"/>
            <a:ext cx="276839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cs typeface="Arial" panose="020B0604020202020204" pitchFamily="34" charset="0"/>
              </a:rPr>
              <a:t>Biocompatible</a:t>
            </a:r>
            <a:r>
              <a:rPr lang="pt-PT" sz="1400" dirty="0">
                <a:cs typeface="Arial" panose="020B0604020202020204" pitchFamily="34" charset="0"/>
              </a:rPr>
              <a:t>; </a:t>
            </a:r>
            <a:r>
              <a:rPr lang="pt-PT" sz="1400" dirty="0" err="1">
                <a:cs typeface="Arial" panose="020B0604020202020204" pitchFamily="34" charset="0"/>
              </a:rPr>
              <a:t>Biodegradable</a:t>
            </a:r>
            <a:endParaRPr lang="pt-PT" sz="14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0E3CA-A121-49C1-9B6B-2C2777023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59" y="1898651"/>
            <a:ext cx="3241767" cy="16617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3D1ABE-CBD2-4153-97B0-E68109DA3CE8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A0C743-F605-4CCC-98FD-3DE00F18A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4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5F6B97-C0D9-4A25-87C8-7A1B479C72A6}"/>
              </a:ext>
            </a:extLst>
          </p:cNvPr>
          <p:cNvSpPr txBox="1"/>
          <p:nvPr/>
        </p:nvSpPr>
        <p:spPr>
          <a:xfrm>
            <a:off x="11940480" y="6550223"/>
            <a:ext cx="25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8FDAA4B6-B874-4DE7-8420-B1919FA0EA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94CE6-1D04-4C06-8F1C-5BD3C0098ED3}"/>
              </a:ext>
            </a:extLst>
          </p:cNvPr>
          <p:cNvSpPr txBox="1"/>
          <p:nvPr/>
        </p:nvSpPr>
        <p:spPr>
          <a:xfrm>
            <a:off x="5318555" y="2922909"/>
            <a:ext cx="1499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Chemically modified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2A5EA-6376-456E-8FED-1EFF89C16512}"/>
              </a:ext>
            </a:extLst>
          </p:cNvPr>
          <p:cNvSpPr txBox="1"/>
          <p:nvPr/>
        </p:nvSpPr>
        <p:spPr>
          <a:xfrm>
            <a:off x="2461795" y="1590923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7478C"/>
                </a:solidFill>
                <a:cs typeface="Arial" panose="020B0604020202020204" pitchFamily="34" charset="0"/>
              </a:rPr>
              <a:t>Chitosan (CS)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D1E8E-6796-40BC-9C93-03BD7D12EDDB}"/>
              </a:ext>
            </a:extLst>
          </p:cNvPr>
          <p:cNvSpPr txBox="1"/>
          <p:nvPr/>
        </p:nvSpPr>
        <p:spPr>
          <a:xfrm>
            <a:off x="7394339" y="4490536"/>
            <a:ext cx="3872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Non-toxic;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Soluble at neutral to basic pH’s;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Antimicrobial activity.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8FB56C-A3B0-47FC-B253-31461C67B930}"/>
              </a:ext>
            </a:extLst>
          </p:cNvPr>
          <p:cNvCxnSpPr>
            <a:cxnSpLocks/>
          </p:cNvCxnSpPr>
          <p:nvPr/>
        </p:nvCxnSpPr>
        <p:spPr>
          <a:xfrm>
            <a:off x="5558135" y="3160772"/>
            <a:ext cx="1044116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1B1D4E3-9867-434A-84CE-53070F136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27" y="2396533"/>
            <a:ext cx="3181639" cy="1548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81AD1B-4267-4554-ABF4-3EDC2CFEB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14" y="2415626"/>
            <a:ext cx="2453105" cy="15894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F7D74E-245E-4755-A93F-34A57EE583CB}"/>
              </a:ext>
            </a:extLst>
          </p:cNvPr>
          <p:cNvSpPr txBox="1"/>
          <p:nvPr/>
        </p:nvSpPr>
        <p:spPr>
          <a:xfrm>
            <a:off x="1885727" y="6331763"/>
            <a:ext cx="8568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dirty="0">
                <a:cs typeface="Arial" panose="020B0604020202020204" pitchFamily="34" charset="0"/>
              </a:rPr>
              <a:t>Plotczyk, M. et al. Elsevier. 1 (2019)</a:t>
            </a:r>
          </a:p>
          <a:p>
            <a:pPr algn="just"/>
            <a:r>
              <a:rPr lang="pt-PT" sz="900" dirty="0">
                <a:cs typeface="Arial" panose="020B0604020202020204" pitchFamily="34" charset="0"/>
              </a:rPr>
              <a:t>Song, Q.; Zhang, Z.; Gao, J.; Ding, C. J. Appl. Polym. Sci. 2011, 119, 3282–3285</a:t>
            </a:r>
          </a:p>
          <a:p>
            <a:pPr algn="just"/>
            <a:r>
              <a:rPr lang="pt-PT" sz="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3636A-C733-44F6-A84C-DF2BC7965CAD}"/>
              </a:ext>
            </a:extLst>
          </p:cNvPr>
          <p:cNvSpPr txBox="1"/>
          <p:nvPr/>
        </p:nvSpPr>
        <p:spPr>
          <a:xfrm>
            <a:off x="1777715" y="4490536"/>
            <a:ext cx="3183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Strong tissue adhesive properties;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Accelerates tissue repair;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Acts as a hemostatic agent.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4349B80D-9145-4E68-9522-6C177AFDC036}"/>
              </a:ext>
            </a:extLst>
          </p:cNvPr>
          <p:cNvSpPr txBox="1"/>
          <p:nvPr/>
        </p:nvSpPr>
        <p:spPr>
          <a:xfrm>
            <a:off x="4697954" y="4057327"/>
            <a:ext cx="276839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cs typeface="Arial" panose="020B0604020202020204" pitchFamily="34" charset="0"/>
              </a:rPr>
              <a:t>Biocompatible</a:t>
            </a:r>
            <a:r>
              <a:rPr lang="pt-PT" sz="1400" dirty="0">
                <a:cs typeface="Arial" panose="020B0604020202020204" pitchFamily="34" charset="0"/>
              </a:rPr>
              <a:t>; </a:t>
            </a:r>
            <a:r>
              <a:rPr lang="pt-PT" sz="1400" dirty="0" err="1">
                <a:cs typeface="Arial" panose="020B0604020202020204" pitchFamily="34" charset="0"/>
              </a:rPr>
              <a:t>Biodegradable</a:t>
            </a:r>
            <a:endParaRPr lang="pt-PT" sz="1400" dirty="0"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06D89F-7069-4F89-A94E-594460EA5CBF}"/>
              </a:ext>
            </a:extLst>
          </p:cNvPr>
          <p:cNvSpPr txBox="1"/>
          <p:nvPr/>
        </p:nvSpPr>
        <p:spPr>
          <a:xfrm>
            <a:off x="6581358" y="1590923"/>
            <a:ext cx="387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7478C"/>
                </a:solidFill>
                <a:cs typeface="Arial" panose="020B0604020202020204" pitchFamily="34" charset="0"/>
              </a:rPr>
              <a:t>N-</a:t>
            </a:r>
            <a:r>
              <a:rPr lang="pt-PT" b="1" dirty="0" err="1">
                <a:solidFill>
                  <a:srgbClr val="07478C"/>
                </a:solidFill>
                <a:cs typeface="Arial" panose="020B0604020202020204" pitchFamily="34" charset="0"/>
              </a:rPr>
              <a:t>carboxymethyl</a:t>
            </a:r>
            <a:r>
              <a:rPr lang="pt-PT" b="1" dirty="0">
                <a:solidFill>
                  <a:srgbClr val="07478C"/>
                </a:solidFill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rgbClr val="07478C"/>
                </a:solidFill>
                <a:cs typeface="Arial" panose="020B0604020202020204" pitchFamily="34" charset="0"/>
              </a:rPr>
              <a:t>chitosan</a:t>
            </a:r>
            <a:r>
              <a:rPr lang="pt-PT" b="1" dirty="0">
                <a:solidFill>
                  <a:srgbClr val="07478C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PT" b="1" dirty="0">
                <a:solidFill>
                  <a:srgbClr val="07478C"/>
                </a:solidFill>
                <a:cs typeface="Arial" panose="020B0604020202020204" pitchFamily="34" charset="0"/>
              </a:rPr>
              <a:t>(NCMC)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3670A-95D5-42EA-9095-BD7A1F372159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3E04C8-09AB-4B27-9D54-C206F97C0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19" name="CaixaDeTexto 4">
            <a:extLst>
              <a:ext uri="{FF2B5EF4-FFF2-40B4-BE49-F238E27FC236}">
                <a16:creationId xmlns:a16="http://schemas.microsoft.com/office/drawing/2014/main" id="{E2B01125-068C-4FCF-97D2-F61816E8D14C}"/>
              </a:ext>
            </a:extLst>
          </p:cNvPr>
          <p:cNvSpPr txBox="1"/>
          <p:nvPr/>
        </p:nvSpPr>
        <p:spPr>
          <a:xfrm>
            <a:off x="7993112" y="20943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</a:rPr>
              <a:t>Polymers</a:t>
            </a:r>
          </a:p>
        </p:txBody>
      </p:sp>
    </p:spTree>
    <p:extLst>
      <p:ext uri="{BB962C8B-B14F-4D97-AF65-F5344CB8AC3E}">
        <p14:creationId xmlns:p14="http://schemas.microsoft.com/office/powerpoint/2010/main" val="53080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62ECD0-3FAE-47AF-A8F0-3D5812C57641}"/>
              </a:ext>
            </a:extLst>
          </p:cNvPr>
          <p:cNvSpPr txBox="1"/>
          <p:nvPr/>
        </p:nvSpPr>
        <p:spPr>
          <a:xfrm>
            <a:off x="11940480" y="6550223"/>
            <a:ext cx="25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C9C66C65-3402-4C4A-8EA8-45355EBE23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A0CC32-7C49-45F4-86DF-17B94C7D376D}"/>
              </a:ext>
            </a:extLst>
          </p:cNvPr>
          <p:cNvSpPr/>
          <p:nvPr/>
        </p:nvSpPr>
        <p:spPr>
          <a:xfrm>
            <a:off x="8151070" y="227890"/>
            <a:ext cx="2169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Wet-spinning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sp>
        <p:nvSpPr>
          <p:cNvPr id="8" name="Retângulo Arredondado 6">
            <a:extLst>
              <a:ext uri="{FF2B5EF4-FFF2-40B4-BE49-F238E27FC236}">
                <a16:creationId xmlns:a16="http://schemas.microsoft.com/office/drawing/2014/main" id="{4FC561A1-2938-4F57-97A4-5B75DDC2FFB0}"/>
              </a:ext>
            </a:extLst>
          </p:cNvPr>
          <p:cNvSpPr/>
          <p:nvPr/>
        </p:nvSpPr>
        <p:spPr>
          <a:xfrm>
            <a:off x="2019404" y="1613227"/>
            <a:ext cx="8301619" cy="14785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Technique based on a non-solvent-induced phase inversion process, in which a polymeric solution is extruded into a coagulation bath composed of a poor solvent or a non-solvent, giving rise to a continuous polymeric fiber, with a diameter of tens to hundreds of micrometers.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1231F3-84EC-4E6D-8D82-FE5B63864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7" y="3429000"/>
            <a:ext cx="7020272" cy="20564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0289B-0674-4F46-8894-D7903BCA9A41}"/>
              </a:ext>
            </a:extLst>
          </p:cNvPr>
          <p:cNvSpPr/>
          <p:nvPr/>
        </p:nvSpPr>
        <p:spPr>
          <a:xfrm>
            <a:off x="1858613" y="6564683"/>
            <a:ext cx="86320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cs typeface="Arial" panose="020B0604020202020204" pitchFamily="34" charset="0"/>
              </a:rPr>
              <a:t>Miranda, C. </a:t>
            </a:r>
            <a:r>
              <a:rPr lang="en-US" sz="900" i="1" dirty="0">
                <a:cs typeface="Arial" panose="020B0604020202020204" pitchFamily="34" charset="0"/>
              </a:rPr>
              <a:t>et al. </a:t>
            </a:r>
            <a:r>
              <a:rPr lang="en-US" sz="900" dirty="0">
                <a:cs typeface="Arial" panose="020B0604020202020204" pitchFamily="34" charset="0"/>
              </a:rPr>
              <a:t>Pharmaceutics, 2022, 14. 164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D05FED-4D0B-46F7-809D-523FE15BEA5B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5F0DF2-DA3C-4C69-B9DB-F33A6DBE3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361EF9-E4CA-4540-A075-1D3428F48115}"/>
              </a:ext>
            </a:extLst>
          </p:cNvPr>
          <p:cNvSpPr txBox="1"/>
          <p:nvPr/>
        </p:nvSpPr>
        <p:spPr>
          <a:xfrm>
            <a:off x="11940480" y="6550223"/>
            <a:ext cx="25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80888A5D-7D1F-45DB-B9F9-A8AACB3E24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42BDEB-8096-46EC-BD86-00BBA091B386}"/>
              </a:ext>
            </a:extLst>
          </p:cNvPr>
          <p:cNvSpPr/>
          <p:nvPr/>
        </p:nvSpPr>
        <p:spPr>
          <a:xfrm>
            <a:off x="6601617" y="230937"/>
            <a:ext cx="3281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Coaxial wet-spinning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E76C0C-B2ED-4270-BF8C-9F453D3365F1}"/>
              </a:ext>
            </a:extLst>
          </p:cNvPr>
          <p:cNvSpPr/>
          <p:nvPr/>
        </p:nvSpPr>
        <p:spPr>
          <a:xfrm>
            <a:off x="1620575" y="6185383"/>
            <a:ext cx="86404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 err="1">
                <a:cs typeface="Arial" panose="020B0604020202020204" pitchFamily="34" charset="0"/>
              </a:rPr>
              <a:t>Mirabedini</a:t>
            </a:r>
            <a:r>
              <a:rPr lang="en-US" sz="900" dirty="0">
                <a:cs typeface="Arial" panose="020B0604020202020204" pitchFamily="34" charset="0"/>
              </a:rPr>
              <a:t>, A. (2017). A thesis submitted in the fulfilment of the. 1–235.</a:t>
            </a:r>
            <a:endParaRPr lang="pt-PT" sz="900" dirty="0">
              <a:cs typeface="Arial" panose="020B0604020202020204" pitchFamily="34" charset="0"/>
            </a:endParaRPr>
          </a:p>
          <a:p>
            <a:pPr algn="just"/>
            <a:r>
              <a:rPr lang="en-US" sz="900" dirty="0">
                <a:ea typeface="MS Mincho"/>
                <a:cs typeface="Arial" panose="020B0604020202020204" pitchFamily="34" charset="0"/>
              </a:rPr>
              <a:t>Gao, L., Zhou, Y., Peng, J., Xu, C., Xu, Q., Xing, M., &amp; Chang, J. (2019). </a:t>
            </a:r>
            <a:r>
              <a:rPr lang="en-US" sz="900" i="1" dirty="0">
                <a:ea typeface="MS Mincho"/>
                <a:cs typeface="Arial" panose="020B0604020202020204" pitchFamily="34" charset="0"/>
              </a:rPr>
              <a:t>NPG Asia Materials</a:t>
            </a:r>
            <a:r>
              <a:rPr lang="en-US" sz="900" dirty="0">
                <a:ea typeface="MS Mincho"/>
                <a:cs typeface="Arial" panose="020B0604020202020204" pitchFamily="34" charset="0"/>
              </a:rPr>
              <a:t>, </a:t>
            </a:r>
            <a:r>
              <a:rPr lang="en-US" sz="900" i="1" dirty="0">
                <a:ea typeface="MS Mincho"/>
                <a:cs typeface="Arial" panose="020B0604020202020204" pitchFamily="34" charset="0"/>
              </a:rPr>
              <a:t>11</a:t>
            </a:r>
            <a:r>
              <a:rPr lang="en-US" sz="900" dirty="0">
                <a:ea typeface="MS Mincho"/>
                <a:cs typeface="Arial" panose="020B0604020202020204" pitchFamily="34" charset="0"/>
              </a:rPr>
              <a:t>(1), 66. </a:t>
            </a:r>
          </a:p>
          <a:p>
            <a:pPr algn="just"/>
            <a:r>
              <a:rPr lang="en-US" sz="900" dirty="0">
                <a:cs typeface="Arial" panose="020B0604020202020204" pitchFamily="34" charset="0"/>
              </a:rPr>
              <a:t>McKeen, L. W. (2012). </a:t>
            </a:r>
            <a:r>
              <a:rPr lang="en-US" sz="900" i="1" dirty="0">
                <a:cs typeface="Arial" panose="020B0604020202020204" pitchFamily="34" charset="0"/>
              </a:rPr>
              <a:t>Permeability Properties of Plastics and Elastomers</a:t>
            </a:r>
            <a:r>
              <a:rPr lang="en-US" sz="900" dirty="0">
                <a:cs typeface="Arial" panose="020B0604020202020204" pitchFamily="34" charset="0"/>
              </a:rPr>
              <a:t>, 59–75. </a:t>
            </a:r>
            <a:endParaRPr lang="pt-PT" sz="900" dirty="0">
              <a:cs typeface="Arial" panose="020B0604020202020204" pitchFamily="34" charset="0"/>
            </a:endParaRPr>
          </a:p>
        </p:txBody>
      </p:sp>
      <p:grpSp>
        <p:nvGrpSpPr>
          <p:cNvPr id="9" name="Agrupar 50">
            <a:extLst>
              <a:ext uri="{FF2B5EF4-FFF2-40B4-BE49-F238E27FC236}">
                <a16:creationId xmlns:a16="http://schemas.microsoft.com/office/drawing/2014/main" id="{3FC8990F-EC5E-4436-995C-97FE519E536C}"/>
              </a:ext>
            </a:extLst>
          </p:cNvPr>
          <p:cNvGrpSpPr/>
          <p:nvPr/>
        </p:nvGrpSpPr>
        <p:grpSpPr>
          <a:xfrm>
            <a:off x="2014426" y="1386348"/>
            <a:ext cx="3156155" cy="2597085"/>
            <a:chOff x="654757" y="1561287"/>
            <a:chExt cx="3156155" cy="25970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1EBA46-662D-4491-B775-35603C0B8385}"/>
                </a:ext>
              </a:extLst>
            </p:cNvPr>
            <p:cNvSpPr txBox="1"/>
            <p:nvPr/>
          </p:nvSpPr>
          <p:spPr>
            <a:xfrm>
              <a:off x="654757" y="1561287"/>
              <a:ext cx="31561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b="1" dirty="0">
                  <a:cs typeface="Arial" panose="020B0604020202020204" pitchFamily="34" charset="0"/>
                </a:rPr>
                <a:t>Coaxial spinneret</a:t>
              </a:r>
            </a:p>
          </p:txBody>
        </p:sp>
        <p:grpSp>
          <p:nvGrpSpPr>
            <p:cNvPr id="11" name="Agrupar 15">
              <a:extLst>
                <a:ext uri="{FF2B5EF4-FFF2-40B4-BE49-F238E27FC236}">
                  <a16:creationId xmlns:a16="http://schemas.microsoft.com/office/drawing/2014/main" id="{97C8FFB7-8472-4EA1-9315-90C347DF230B}"/>
                </a:ext>
              </a:extLst>
            </p:cNvPr>
            <p:cNvGrpSpPr/>
            <p:nvPr/>
          </p:nvGrpSpPr>
          <p:grpSpPr>
            <a:xfrm>
              <a:off x="779891" y="2276424"/>
              <a:ext cx="2304257" cy="1881948"/>
              <a:chOff x="827583" y="1484784"/>
              <a:chExt cx="2304257" cy="1881948"/>
            </a:xfrm>
          </p:grpSpPr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65806A91-49AA-4994-97C1-B09ED5082A35}"/>
                  </a:ext>
                </a:extLst>
              </p:cNvPr>
              <p:cNvPicPr/>
              <p:nvPr/>
            </p:nvPicPr>
            <p:blipFill rotWithShape="1">
              <a:blip r:embed="rId3"/>
              <a:srcRect l="39622" t="41011" r="43058" b="31616"/>
              <a:stretch/>
            </p:blipFill>
            <p:spPr bwMode="auto">
              <a:xfrm>
                <a:off x="827583" y="1484784"/>
                <a:ext cx="2304257" cy="188194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B3700CAC-84A8-4FA4-8AA7-A6F695720554}"/>
                  </a:ext>
                </a:extLst>
              </p:cNvPr>
              <p:cNvSpPr txBox="1"/>
              <p:nvPr/>
            </p:nvSpPr>
            <p:spPr>
              <a:xfrm>
                <a:off x="1763688" y="1484784"/>
                <a:ext cx="430271" cy="3617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pt-PT" dirty="0"/>
              </a:p>
            </p:txBody>
          </p:sp>
          <p:sp>
            <p:nvSpPr>
              <p:cNvPr id="14" name="TextBox 16">
                <a:extLst>
                  <a:ext uri="{FF2B5EF4-FFF2-40B4-BE49-F238E27FC236}">
                    <a16:creationId xmlns:a16="http://schemas.microsoft.com/office/drawing/2014/main" id="{26A2A9D2-5618-4102-8C30-E6142781E651}"/>
                  </a:ext>
                </a:extLst>
              </p:cNvPr>
              <p:cNvSpPr txBox="1"/>
              <p:nvPr/>
            </p:nvSpPr>
            <p:spPr>
              <a:xfrm>
                <a:off x="2295128" y="1781528"/>
                <a:ext cx="504056" cy="3617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pt-PT" dirty="0"/>
              </a:p>
            </p:txBody>
          </p:sp>
        </p:grpSp>
      </p:grpSp>
      <p:sp>
        <p:nvSpPr>
          <p:cNvPr id="15" name="Retângulo Arredondado 21">
            <a:extLst>
              <a:ext uri="{FF2B5EF4-FFF2-40B4-BE49-F238E27FC236}">
                <a16:creationId xmlns:a16="http://schemas.microsoft.com/office/drawing/2014/main" id="{52A6335B-35CD-4BE9-8CB0-9F62A6F6DD6A}"/>
              </a:ext>
            </a:extLst>
          </p:cNvPr>
          <p:cNvSpPr/>
          <p:nvPr/>
        </p:nvSpPr>
        <p:spPr>
          <a:xfrm>
            <a:off x="1896460" y="4196059"/>
            <a:ext cx="3635592" cy="15211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Two polymer solutions are injected together into a co-axial spinneret and co-extruded towards a coagulation bath, generating a core-shell structure. In case of hollow fibers, air or coagulation bath is introduced through the innermost port.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B31C0-E20C-4AEA-B6B0-287F05D2A340}"/>
              </a:ext>
            </a:extLst>
          </p:cNvPr>
          <p:cNvSpPr txBox="1"/>
          <p:nvPr/>
        </p:nvSpPr>
        <p:spPr>
          <a:xfrm>
            <a:off x="6905877" y="1420675"/>
            <a:ext cx="25107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cs typeface="Arial" panose="020B0604020202020204" pitchFamily="34" charset="0"/>
              </a:rPr>
              <a:t>Core-sheath fibers</a:t>
            </a:r>
          </a:p>
        </p:txBody>
      </p:sp>
      <p:sp>
        <p:nvSpPr>
          <p:cNvPr id="17" name="Lata 24">
            <a:extLst>
              <a:ext uri="{FF2B5EF4-FFF2-40B4-BE49-F238E27FC236}">
                <a16:creationId xmlns:a16="http://schemas.microsoft.com/office/drawing/2014/main" id="{AC822E26-D8D0-46B9-A31F-92E8CCFCB4DB}"/>
              </a:ext>
            </a:extLst>
          </p:cNvPr>
          <p:cNvSpPr/>
          <p:nvPr/>
        </p:nvSpPr>
        <p:spPr>
          <a:xfrm rot="16200000">
            <a:off x="8451601" y="1688626"/>
            <a:ext cx="407658" cy="2136696"/>
          </a:xfrm>
          <a:prstGeom prst="can">
            <a:avLst/>
          </a:prstGeom>
          <a:solidFill>
            <a:srgbClr val="B6B3B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ixaDeTexto 26">
            <a:extLst>
              <a:ext uri="{FF2B5EF4-FFF2-40B4-BE49-F238E27FC236}">
                <a16:creationId xmlns:a16="http://schemas.microsoft.com/office/drawing/2014/main" id="{72C88649-2E6C-41BD-A757-1762D21EF9EA}"/>
              </a:ext>
            </a:extLst>
          </p:cNvPr>
          <p:cNvSpPr txBox="1"/>
          <p:nvPr/>
        </p:nvSpPr>
        <p:spPr>
          <a:xfrm>
            <a:off x="8353644" y="1851925"/>
            <a:ext cx="640320" cy="330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Sheath </a:t>
            </a:r>
          </a:p>
        </p:txBody>
      </p:sp>
      <p:sp>
        <p:nvSpPr>
          <p:cNvPr id="19" name="CaixaDeTexto 27">
            <a:extLst>
              <a:ext uri="{FF2B5EF4-FFF2-40B4-BE49-F238E27FC236}">
                <a16:creationId xmlns:a16="http://schemas.microsoft.com/office/drawing/2014/main" id="{31EF38B1-AD5D-4136-AA2F-CE9E2E134CB1}"/>
              </a:ext>
            </a:extLst>
          </p:cNvPr>
          <p:cNvSpPr txBox="1"/>
          <p:nvPr/>
        </p:nvSpPr>
        <p:spPr>
          <a:xfrm>
            <a:off x="6623933" y="2736816"/>
            <a:ext cx="510188" cy="330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Core </a:t>
            </a:r>
          </a:p>
        </p:txBody>
      </p:sp>
      <p:cxnSp>
        <p:nvCxnSpPr>
          <p:cNvPr id="20" name="Conexão Curva 28">
            <a:extLst>
              <a:ext uri="{FF2B5EF4-FFF2-40B4-BE49-F238E27FC236}">
                <a16:creationId xmlns:a16="http://schemas.microsoft.com/office/drawing/2014/main" id="{F0F43DAA-A208-42C1-A899-A6373774062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331736" y="2225578"/>
            <a:ext cx="407434" cy="247699"/>
          </a:xfrm>
          <a:prstGeom prst="curvedConnector3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Curva 29">
            <a:extLst>
              <a:ext uri="{FF2B5EF4-FFF2-40B4-BE49-F238E27FC236}">
                <a16:creationId xmlns:a16="http://schemas.microsoft.com/office/drawing/2014/main" id="{272A4D33-0DA9-4C81-97F8-604C6CFC8B6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37672" y="2756972"/>
            <a:ext cx="396891" cy="17334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079D868-871C-4855-A5E4-F1999E7B771B}"/>
              </a:ext>
            </a:extLst>
          </p:cNvPr>
          <p:cNvSpPr txBox="1"/>
          <p:nvPr/>
        </p:nvSpPr>
        <p:spPr>
          <a:xfrm>
            <a:off x="7022990" y="3569886"/>
            <a:ext cx="193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cs typeface="Arial" panose="020B0604020202020204" pitchFamily="34" charset="0"/>
              </a:rPr>
              <a:t>Hollow fibers</a:t>
            </a:r>
          </a:p>
        </p:txBody>
      </p:sp>
      <p:sp>
        <p:nvSpPr>
          <p:cNvPr id="23" name="CaixaDeTexto 39">
            <a:extLst>
              <a:ext uri="{FF2B5EF4-FFF2-40B4-BE49-F238E27FC236}">
                <a16:creationId xmlns:a16="http://schemas.microsoft.com/office/drawing/2014/main" id="{61F4B4CE-E846-4AB6-A183-135DCDCD06E4}"/>
              </a:ext>
            </a:extLst>
          </p:cNvPr>
          <p:cNvSpPr txBox="1"/>
          <p:nvPr/>
        </p:nvSpPr>
        <p:spPr>
          <a:xfrm>
            <a:off x="8102799" y="4156669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Sheath </a:t>
            </a:r>
          </a:p>
        </p:txBody>
      </p:sp>
      <p:sp>
        <p:nvSpPr>
          <p:cNvPr id="24" name="CaixaDeTexto 40">
            <a:extLst>
              <a:ext uri="{FF2B5EF4-FFF2-40B4-BE49-F238E27FC236}">
                <a16:creationId xmlns:a16="http://schemas.microsoft.com/office/drawing/2014/main" id="{1E49710B-CB0A-4C45-9BC1-D869DFD81B4F}"/>
              </a:ext>
            </a:extLst>
          </p:cNvPr>
          <p:cNvSpPr txBox="1"/>
          <p:nvPr/>
        </p:nvSpPr>
        <p:spPr>
          <a:xfrm>
            <a:off x="6252733" y="5107808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Hollow interior </a:t>
            </a:r>
          </a:p>
        </p:txBody>
      </p:sp>
      <p:cxnSp>
        <p:nvCxnSpPr>
          <p:cNvPr id="25" name="Conexão Curva 41">
            <a:extLst>
              <a:ext uri="{FF2B5EF4-FFF2-40B4-BE49-F238E27FC236}">
                <a16:creationId xmlns:a16="http://schemas.microsoft.com/office/drawing/2014/main" id="{DB319DFF-EA87-438C-BAC6-C84B027F821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034546" y="4446865"/>
            <a:ext cx="459354" cy="252952"/>
          </a:xfrm>
          <a:prstGeom prst="curvedConnector3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Curva 42">
            <a:extLst>
              <a:ext uri="{FF2B5EF4-FFF2-40B4-BE49-F238E27FC236}">
                <a16:creationId xmlns:a16="http://schemas.microsoft.com/office/drawing/2014/main" id="{A520BB81-3E14-46C1-AD55-D6211C8E0F09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17330" y="5010090"/>
            <a:ext cx="405308" cy="19543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ata 44">
            <a:extLst>
              <a:ext uri="{FF2B5EF4-FFF2-40B4-BE49-F238E27FC236}">
                <a16:creationId xmlns:a16="http://schemas.microsoft.com/office/drawing/2014/main" id="{FE5280E2-38C2-4EB4-B7B0-FA8585A7E964}"/>
              </a:ext>
            </a:extLst>
          </p:cNvPr>
          <p:cNvSpPr/>
          <p:nvPr/>
        </p:nvSpPr>
        <p:spPr>
          <a:xfrm rot="16200000">
            <a:off x="8457657" y="3930385"/>
            <a:ext cx="350227" cy="2182016"/>
          </a:xfrm>
          <a:prstGeom prst="can">
            <a:avLst>
              <a:gd name="adj" fmla="val 49713"/>
            </a:avLst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8" name="CaixaDeTexto 49">
            <a:extLst>
              <a:ext uri="{FF2B5EF4-FFF2-40B4-BE49-F238E27FC236}">
                <a16:creationId xmlns:a16="http://schemas.microsoft.com/office/drawing/2014/main" id="{6C380B9E-38F1-4556-888E-A1B715337818}"/>
              </a:ext>
            </a:extLst>
          </p:cNvPr>
          <p:cNvSpPr txBox="1"/>
          <p:nvPr/>
        </p:nvSpPr>
        <p:spPr>
          <a:xfrm>
            <a:off x="4746475" y="3275727"/>
            <a:ext cx="1159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Coaxial fibers</a:t>
            </a:r>
          </a:p>
        </p:txBody>
      </p:sp>
      <p:sp>
        <p:nvSpPr>
          <p:cNvPr id="29" name="Arrow: Right 6">
            <a:extLst>
              <a:ext uri="{FF2B5EF4-FFF2-40B4-BE49-F238E27FC236}">
                <a16:creationId xmlns:a16="http://schemas.microsoft.com/office/drawing/2014/main" id="{FE5512A5-1AAB-4462-93ED-9F9E9DDAC5DE}"/>
              </a:ext>
            </a:extLst>
          </p:cNvPr>
          <p:cNvSpPr/>
          <p:nvPr/>
        </p:nvSpPr>
        <p:spPr>
          <a:xfrm>
            <a:off x="4242626" y="3332906"/>
            <a:ext cx="514561" cy="19342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Lata 25">
            <a:extLst>
              <a:ext uri="{FF2B5EF4-FFF2-40B4-BE49-F238E27FC236}">
                <a16:creationId xmlns:a16="http://schemas.microsoft.com/office/drawing/2014/main" id="{124DD554-5109-4295-9CC9-595E24DD9FFC}"/>
              </a:ext>
            </a:extLst>
          </p:cNvPr>
          <p:cNvSpPr/>
          <p:nvPr/>
        </p:nvSpPr>
        <p:spPr>
          <a:xfrm rot="16200000">
            <a:off x="7447539" y="2648663"/>
            <a:ext cx="222407" cy="216618"/>
          </a:xfrm>
          <a:prstGeom prst="can">
            <a:avLst/>
          </a:prstGeom>
          <a:solidFill>
            <a:srgbClr val="B5C7E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ata 43">
            <a:extLst>
              <a:ext uri="{FF2B5EF4-FFF2-40B4-BE49-F238E27FC236}">
                <a16:creationId xmlns:a16="http://schemas.microsoft.com/office/drawing/2014/main" id="{0F6550AB-4013-4AFD-BE7F-68C4E3C5B0A8}"/>
              </a:ext>
            </a:extLst>
          </p:cNvPr>
          <p:cNvSpPr/>
          <p:nvPr/>
        </p:nvSpPr>
        <p:spPr>
          <a:xfrm rot="16200000">
            <a:off x="8402967" y="3915852"/>
            <a:ext cx="459607" cy="2203796"/>
          </a:xfrm>
          <a:prstGeom prst="can">
            <a:avLst>
              <a:gd name="adj" fmla="val 47363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08F46-9209-4CCA-954A-9616DD88B37A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FA648A3-B018-46FA-A6DD-41A3AEA73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25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4898E5-32DF-40F4-9362-3E24CBD4E05B}"/>
              </a:ext>
            </a:extLst>
          </p:cNvPr>
          <p:cNvSpPr txBox="1"/>
          <p:nvPr/>
        </p:nvSpPr>
        <p:spPr>
          <a:xfrm>
            <a:off x="11940480" y="6550223"/>
            <a:ext cx="25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C00313AE-24C1-458B-B6E5-6BD892232A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71B8CB-6999-4163-8872-9E640216E811}"/>
              </a:ext>
            </a:extLst>
          </p:cNvPr>
          <p:cNvSpPr/>
          <p:nvPr/>
        </p:nvSpPr>
        <p:spPr>
          <a:xfrm>
            <a:off x="9188062" y="216196"/>
            <a:ext cx="872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Goal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sp>
        <p:nvSpPr>
          <p:cNvPr id="8" name="Retângulo Arredondado 68">
            <a:extLst>
              <a:ext uri="{FF2B5EF4-FFF2-40B4-BE49-F238E27FC236}">
                <a16:creationId xmlns:a16="http://schemas.microsoft.com/office/drawing/2014/main" id="{8FC779E2-B474-4C7F-BE1E-E19F7114B0FC}"/>
              </a:ext>
            </a:extLst>
          </p:cNvPr>
          <p:cNvSpPr/>
          <p:nvPr/>
        </p:nvSpPr>
        <p:spPr>
          <a:xfrm>
            <a:off x="1798552" y="1825306"/>
            <a:ext cx="8729195" cy="1709743"/>
          </a:xfrm>
          <a:prstGeom prst="round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kern="0" dirty="0">
                <a:solidFill>
                  <a:schemeClr val="tx1"/>
                </a:solidFill>
                <a:cs typeface="Arial" panose="020B0604020202020204" pitchFamily="34" charset="0"/>
              </a:rPr>
              <a:t>Engineer AAPV-loaded microfibers doped with NCMC via wet-spinning for human neutrophil elastase control and </a:t>
            </a:r>
            <a:r>
              <a:rPr lang="en-US" sz="2000" b="1" i="1" kern="0" dirty="0">
                <a:solidFill>
                  <a:schemeClr val="tx1"/>
                </a:solidFill>
                <a:cs typeface="Arial" panose="020B0604020202020204" pitchFamily="34" charset="0"/>
              </a:rPr>
              <a:t>Staphylococcus aureus </a:t>
            </a:r>
            <a:r>
              <a:rPr lang="en-US" sz="2000" b="1" kern="0" dirty="0">
                <a:solidFill>
                  <a:schemeClr val="tx1"/>
                </a:solidFill>
                <a:cs typeface="Arial" panose="020B0604020202020204" pitchFamily="34" charset="0"/>
              </a:rPr>
              <a:t>inhibition.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eta: Para Baixo 4">
            <a:extLst>
              <a:ext uri="{FF2B5EF4-FFF2-40B4-BE49-F238E27FC236}">
                <a16:creationId xmlns:a16="http://schemas.microsoft.com/office/drawing/2014/main" id="{CD48351C-B4C7-49B6-847A-0494774883A4}"/>
              </a:ext>
            </a:extLst>
          </p:cNvPr>
          <p:cNvSpPr/>
          <p:nvPr/>
        </p:nvSpPr>
        <p:spPr>
          <a:xfrm>
            <a:off x="5974289" y="3391033"/>
            <a:ext cx="360040" cy="576064"/>
          </a:xfrm>
          <a:prstGeom prst="downArrow">
            <a:avLst/>
          </a:prstGeom>
          <a:solidFill>
            <a:srgbClr val="B6DFE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Arredondado 6">
            <a:extLst>
              <a:ext uri="{FF2B5EF4-FFF2-40B4-BE49-F238E27FC236}">
                <a16:creationId xmlns:a16="http://schemas.microsoft.com/office/drawing/2014/main" id="{E95A3D43-0142-4E52-B080-FFB36D693476}"/>
              </a:ext>
            </a:extLst>
          </p:cNvPr>
          <p:cNvSpPr/>
          <p:nvPr/>
        </p:nvSpPr>
        <p:spPr>
          <a:xfrm>
            <a:off x="2003499" y="4255129"/>
            <a:ext cx="8301619" cy="1080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In chronic wounds, neutrophil elastase is 10-40% more abundant than in acute wounds. </a:t>
            </a:r>
          </a:p>
          <a:p>
            <a:pPr algn="ctr"/>
            <a:r>
              <a:rPr lang="en-US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According to the World Health Organization, </a:t>
            </a:r>
            <a:r>
              <a:rPr lang="en-US" sz="1600" i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S. aureus </a:t>
            </a:r>
            <a:r>
              <a:rPr lang="en-US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is one of the most prevalent bacteria in chronic wounds.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3A3C5-BFE1-4B40-815E-CF3AF684BA85}"/>
              </a:ext>
            </a:extLst>
          </p:cNvPr>
          <p:cNvSpPr/>
          <p:nvPr/>
        </p:nvSpPr>
        <p:spPr>
          <a:xfrm>
            <a:off x="1843215" y="6161529"/>
            <a:ext cx="864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900" dirty="0">
                <a:cs typeface="Arial" panose="020B0604020202020204" pitchFamily="34" charset="0"/>
              </a:rPr>
              <a:t>Felgueiras, H. et al. Colloids Surf B Biointerfaces 2017</a:t>
            </a:r>
          </a:p>
          <a:p>
            <a:pPr algn="just"/>
            <a:r>
              <a:rPr lang="pt-PT" sz="900" dirty="0">
                <a:cs typeface="Arial" panose="020B0604020202020204" pitchFamily="34" charset="0"/>
              </a:rPr>
              <a:t>https://www.who.int/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E89948-D6F9-4137-8B29-2279F8BE17B7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CAE19D-211D-4B97-A208-9A065E82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5C525-5148-4366-B0BA-7893FDF87C55}"/>
              </a:ext>
            </a:extLst>
          </p:cNvPr>
          <p:cNvSpPr txBox="1"/>
          <p:nvPr/>
        </p:nvSpPr>
        <p:spPr>
          <a:xfrm>
            <a:off x="11791784" y="6543925"/>
            <a:ext cx="400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7478C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5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91C159F9-16F3-476B-8CD7-612BA19C50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" y="0"/>
            <a:ext cx="3516244" cy="1478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4F0DB-1E38-4517-8C33-D2FEA7B90BDB}"/>
              </a:ext>
            </a:extLst>
          </p:cNvPr>
          <p:cNvSpPr/>
          <p:nvPr/>
        </p:nvSpPr>
        <p:spPr>
          <a:xfrm>
            <a:off x="6766368" y="108925"/>
            <a:ext cx="3666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7478C"/>
                </a:solidFill>
                <a:cs typeface="Arial" panose="020B0604020202020204" pitchFamily="34" charset="0"/>
              </a:rPr>
              <a:t>Coaxial wet-spun fibers</a:t>
            </a:r>
            <a:endParaRPr lang="pt-PT" sz="2800" dirty="0">
              <a:solidFill>
                <a:srgbClr val="07478C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F6A1C9-ED98-4111-A257-2176C18441EB}"/>
              </a:ext>
            </a:extLst>
          </p:cNvPr>
          <p:cNvGrpSpPr/>
          <p:nvPr/>
        </p:nvGrpSpPr>
        <p:grpSpPr>
          <a:xfrm>
            <a:off x="6412314" y="1643094"/>
            <a:ext cx="4132506" cy="2311147"/>
            <a:chOff x="5724128" y="1950135"/>
            <a:chExt cx="4132506" cy="23111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47EB24-9FDA-41BC-889F-0A90E773D836}"/>
                </a:ext>
              </a:extLst>
            </p:cNvPr>
            <p:cNvSpPr txBox="1"/>
            <p:nvPr/>
          </p:nvSpPr>
          <p:spPr>
            <a:xfrm>
              <a:off x="7972033" y="3285625"/>
              <a:ext cx="16595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PCL</a:t>
              </a:r>
              <a:r>
                <a:rPr lang="pt-PT" sz="1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lang="pt-PT" sz="1400" dirty="0">
                  <a:cs typeface="Arial" panose="020B0604020202020204" pitchFamily="34" charset="0"/>
                </a:rPr>
                <a:t>10% w/v + </a:t>
              </a:r>
              <a:r>
                <a:rPr lang="pt-PT" sz="1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AAPV</a:t>
              </a:r>
              <a:r>
                <a:rPr lang="pt-PT" sz="1400" dirty="0">
                  <a:cs typeface="Arial" panose="020B0604020202020204" pitchFamily="34" charset="0"/>
                </a:rPr>
                <a:t> IC</a:t>
              </a:r>
            </a:p>
            <a:p>
              <a:r>
                <a:rPr lang="pt-PT" sz="1400" b="1" dirty="0">
                  <a:cs typeface="Arial" panose="020B0604020202020204" pitchFamily="34" charset="0"/>
                </a:rPr>
                <a:t>0.10 mL/min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2E9505-4523-4E86-9CF4-D388BF415F93}"/>
                </a:ext>
              </a:extLst>
            </p:cNvPr>
            <p:cNvSpPr/>
            <p:nvPr/>
          </p:nvSpPr>
          <p:spPr>
            <a:xfrm>
              <a:off x="5724128" y="2338882"/>
              <a:ext cx="1923068" cy="1922400"/>
            </a:xfrm>
            <a:prstGeom prst="ellipse">
              <a:avLst/>
            </a:prstGeom>
            <a:solidFill>
              <a:srgbClr val="DF2D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B7A5B3-F9C8-46E9-84E6-57F6C5CB378C}"/>
                </a:ext>
              </a:extLst>
            </p:cNvPr>
            <p:cNvSpPr/>
            <p:nvPr/>
          </p:nvSpPr>
          <p:spPr>
            <a:xfrm>
              <a:off x="6228184" y="2833182"/>
              <a:ext cx="925200" cy="923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0676A9E-7346-407B-BC71-D4F6E986065C}"/>
                </a:ext>
              </a:extLst>
            </p:cNvPr>
            <p:cNvCxnSpPr/>
            <p:nvPr/>
          </p:nvCxnSpPr>
          <p:spPr>
            <a:xfrm flipV="1">
              <a:off x="6882478" y="2211519"/>
              <a:ext cx="930895" cy="476054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F05280-796F-417D-884C-B410204E0D8A}"/>
                </a:ext>
              </a:extLst>
            </p:cNvPr>
            <p:cNvSpPr txBox="1"/>
            <p:nvPr/>
          </p:nvSpPr>
          <p:spPr>
            <a:xfrm>
              <a:off x="7754457" y="1950135"/>
              <a:ext cx="21021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SA</a:t>
              </a:r>
              <a:r>
                <a:rPr lang="pt-PT" sz="1400" dirty="0">
                  <a:cs typeface="Arial" panose="020B0604020202020204" pitchFamily="34" charset="0"/>
                </a:rPr>
                <a:t> 2% w/v +</a:t>
              </a:r>
            </a:p>
            <a:p>
              <a:r>
                <a:rPr lang="pt-PT" sz="1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NCMC</a:t>
              </a:r>
              <a:r>
                <a:rPr lang="pt-PT" sz="1400" dirty="0">
                  <a:cs typeface="Arial" panose="020B0604020202020204" pitchFamily="34" charset="0"/>
                </a:rPr>
                <a:t> 2xMBC</a:t>
              </a:r>
            </a:p>
            <a:p>
              <a:r>
                <a:rPr lang="pt-PT" sz="1400" b="1" dirty="0">
                  <a:cs typeface="Arial" panose="020B0604020202020204" pitchFamily="34" charset="0"/>
                </a:rPr>
                <a:t>0.15 mL/min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3BF43F-D388-475E-BFAC-13D605FC031D}"/>
                </a:ext>
              </a:extLst>
            </p:cNvPr>
            <p:cNvCxnSpPr>
              <a:cxnSpLocks/>
            </p:cNvCxnSpPr>
            <p:nvPr/>
          </p:nvCxnSpPr>
          <p:spPr>
            <a:xfrm>
              <a:off x="6730017" y="3350718"/>
              <a:ext cx="1083356" cy="29232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24DDA-D6A9-411E-888A-3355FCF0C6F2}"/>
              </a:ext>
            </a:extLst>
          </p:cNvPr>
          <p:cNvGrpSpPr/>
          <p:nvPr/>
        </p:nvGrpSpPr>
        <p:grpSpPr>
          <a:xfrm>
            <a:off x="1614431" y="1889385"/>
            <a:ext cx="5571172" cy="1724701"/>
            <a:chOff x="260740" y="2314706"/>
            <a:chExt cx="5571172" cy="1724701"/>
          </a:xfrm>
        </p:grpSpPr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77EFD253-E3E8-4F37-8290-81D666558FA9}"/>
                </a:ext>
              </a:extLst>
            </p:cNvPr>
            <p:cNvSpPr/>
            <p:nvPr/>
          </p:nvSpPr>
          <p:spPr>
            <a:xfrm rot="5400000">
              <a:off x="1038451" y="2168187"/>
              <a:ext cx="1093509" cy="2648932"/>
            </a:xfrm>
            <a:prstGeom prst="can">
              <a:avLst/>
            </a:prstGeom>
            <a:solidFill>
              <a:srgbClr val="DF2D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A418DA6D-92C3-448C-A4D2-644BACB3B52B}"/>
                </a:ext>
              </a:extLst>
            </p:cNvPr>
            <p:cNvSpPr/>
            <p:nvPr/>
          </p:nvSpPr>
          <p:spPr>
            <a:xfrm rot="5400000">
              <a:off x="2864896" y="3023670"/>
              <a:ext cx="537328" cy="937967"/>
            </a:xfrm>
            <a:prstGeom prst="ca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CB3291-2D87-430D-AC77-1FD84197B904}"/>
                </a:ext>
              </a:extLst>
            </p:cNvPr>
            <p:cNvCxnSpPr/>
            <p:nvPr/>
          </p:nvCxnSpPr>
          <p:spPr>
            <a:xfrm flipV="1">
              <a:off x="3548339" y="2960037"/>
              <a:ext cx="930895" cy="476054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832B968-EFB0-42A2-8B0C-1ACBFD5C9F16}"/>
                </a:ext>
              </a:extLst>
            </p:cNvPr>
            <p:cNvCxnSpPr/>
            <p:nvPr/>
          </p:nvCxnSpPr>
          <p:spPr>
            <a:xfrm flipV="1">
              <a:off x="2790661" y="2615959"/>
              <a:ext cx="930895" cy="476054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A050A6-AA6B-42DE-9DB3-7342D20464E0}"/>
                </a:ext>
              </a:extLst>
            </p:cNvPr>
            <p:cNvSpPr txBox="1"/>
            <p:nvPr/>
          </p:nvSpPr>
          <p:spPr>
            <a:xfrm>
              <a:off x="3364559" y="2314706"/>
              <a:ext cx="1659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cs typeface="Arial" panose="020B0604020202020204" pitchFamily="34" charset="0"/>
                </a:rPr>
                <a:t>Sheath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8A6678-459E-47BF-8D13-31D868CCCCD1}"/>
                </a:ext>
              </a:extLst>
            </p:cNvPr>
            <p:cNvSpPr txBox="1"/>
            <p:nvPr/>
          </p:nvSpPr>
          <p:spPr>
            <a:xfrm>
              <a:off x="4172403" y="2684709"/>
              <a:ext cx="1659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cs typeface="Arial" panose="020B0604020202020204" pitchFamily="34" charset="0"/>
                </a:rPr>
                <a:t>Core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9839672-5E24-453A-AD94-A1A7C3C9168F}"/>
              </a:ext>
            </a:extLst>
          </p:cNvPr>
          <p:cNvSpPr txBox="1"/>
          <p:nvPr/>
        </p:nvSpPr>
        <p:spPr>
          <a:xfrm>
            <a:off x="6605372" y="1330020"/>
            <a:ext cx="288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cs typeface="Arial" panose="020B0604020202020204" pitchFamily="34" charset="0"/>
              </a:rPr>
              <a:t>Cross-section 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31F070-6856-4D5B-AF93-E56EABA163B0}"/>
              </a:ext>
            </a:extLst>
          </p:cNvPr>
          <p:cNvSpPr txBox="1"/>
          <p:nvPr/>
        </p:nvSpPr>
        <p:spPr>
          <a:xfrm>
            <a:off x="1639641" y="4037682"/>
            <a:ext cx="3764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u="sng" dirty="0" err="1">
                <a:cs typeface="Arial" panose="020B0604020202020204" pitchFamily="34" charset="0"/>
              </a:rPr>
              <a:t>Goal</a:t>
            </a:r>
            <a:r>
              <a:rPr lang="pt-PT" sz="1200" b="1" u="sng" dirty="0">
                <a:cs typeface="Arial" panose="020B0604020202020204" pitchFamily="34" charset="0"/>
              </a:rPr>
              <a:t> </a:t>
            </a:r>
            <a:r>
              <a:rPr lang="pt-PT" sz="1200" b="1" u="sng" dirty="0" err="1">
                <a:cs typeface="Arial" panose="020B0604020202020204" pitchFamily="34" charset="0"/>
              </a:rPr>
              <a:t>of</a:t>
            </a:r>
            <a:r>
              <a:rPr lang="pt-PT" sz="1200" b="1" u="sng" dirty="0">
                <a:cs typeface="Arial" panose="020B0604020202020204" pitchFamily="34" charset="0"/>
              </a:rPr>
              <a:t> </a:t>
            </a:r>
            <a:r>
              <a:rPr lang="pt-PT" sz="1200" b="1" u="sng" dirty="0" err="1">
                <a:cs typeface="Arial" panose="020B0604020202020204" pitchFamily="34" charset="0"/>
              </a:rPr>
              <a:t>Each</a:t>
            </a:r>
            <a:r>
              <a:rPr lang="pt-PT" sz="1200" b="1" u="sng" dirty="0">
                <a:cs typeface="Arial" panose="020B0604020202020204" pitchFamily="34" charset="0"/>
              </a:rPr>
              <a:t> </a:t>
            </a:r>
            <a:r>
              <a:rPr lang="pt-PT" sz="1200" b="1" u="sng" dirty="0" err="1">
                <a:cs typeface="Arial" panose="020B0604020202020204" pitchFamily="34" charset="0"/>
              </a:rPr>
              <a:t>Microfiber</a:t>
            </a:r>
            <a:r>
              <a:rPr lang="pt-PT" sz="1200" b="1" u="sng" dirty="0">
                <a:cs typeface="Arial" panose="020B0604020202020204" pitchFamily="34" charset="0"/>
              </a:rPr>
              <a:t> </a:t>
            </a:r>
            <a:r>
              <a:rPr lang="pt-PT" sz="1200" b="1" u="sng" dirty="0" err="1">
                <a:cs typeface="Arial" panose="020B0604020202020204" pitchFamily="34" charset="0"/>
              </a:rPr>
              <a:t>Component</a:t>
            </a:r>
            <a:r>
              <a:rPr lang="pt-PT" sz="1200" b="1" dirty="0">
                <a:cs typeface="Arial" panose="020B0604020202020204" pitchFamily="34" charset="0"/>
              </a:rPr>
              <a:t>:</a:t>
            </a:r>
          </a:p>
          <a:p>
            <a:r>
              <a:rPr lang="pt-PT" sz="1200" b="1" dirty="0">
                <a:cs typeface="Arial" panose="020B0604020202020204" pitchFamily="34" charset="0"/>
              </a:rPr>
              <a:t>AAPV: </a:t>
            </a:r>
            <a:r>
              <a:rPr lang="pt-PT" sz="1200" dirty="0">
                <a:cs typeface="Arial" panose="020B0604020202020204" pitchFamily="34" charset="0"/>
              </a:rPr>
              <a:t>regulate HNE enzymatic levels</a:t>
            </a:r>
          </a:p>
          <a:p>
            <a:r>
              <a:rPr lang="pt-PT" sz="1200" b="1" dirty="0">
                <a:cs typeface="Arial" panose="020B0604020202020204" pitchFamily="34" charset="0"/>
              </a:rPr>
              <a:t>SA: </a:t>
            </a:r>
            <a:r>
              <a:rPr lang="pt-PT" sz="1200" dirty="0">
                <a:cs typeface="Arial" panose="020B0604020202020204" pitchFamily="34" charset="0"/>
              </a:rPr>
              <a:t>create and maintain a moist environment</a:t>
            </a:r>
          </a:p>
          <a:p>
            <a:r>
              <a:rPr lang="pt-PT" sz="1200" b="1" dirty="0">
                <a:cs typeface="Arial" panose="020B0604020202020204" pitchFamily="34" charset="0"/>
              </a:rPr>
              <a:t>PCL: </a:t>
            </a:r>
            <a:r>
              <a:rPr lang="pt-PT" sz="1200" dirty="0">
                <a:cs typeface="Arial" panose="020B0604020202020204" pitchFamily="34" charset="0"/>
              </a:rPr>
              <a:t>maintain fibers’ structural integrity</a:t>
            </a:r>
          </a:p>
          <a:p>
            <a:r>
              <a:rPr lang="pt-PT" sz="1200" b="1" dirty="0">
                <a:cs typeface="Arial" panose="020B0604020202020204" pitchFamily="34" charset="0"/>
              </a:rPr>
              <a:t>NCMC: </a:t>
            </a:r>
            <a:r>
              <a:rPr lang="pt-PT" sz="1200" dirty="0">
                <a:cs typeface="Arial" panose="020B0604020202020204" pitchFamily="34" charset="0"/>
              </a:rPr>
              <a:t>antimicrobial activity</a:t>
            </a:r>
            <a:endParaRPr lang="pt-PT" sz="1200" b="1" dirty="0"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19AB72-13F9-43A8-A48F-DD83BF3C4B7B}"/>
              </a:ext>
            </a:extLst>
          </p:cNvPr>
          <p:cNvSpPr txBox="1"/>
          <p:nvPr/>
        </p:nvSpPr>
        <p:spPr>
          <a:xfrm>
            <a:off x="5729440" y="4286730"/>
            <a:ext cx="4456181" cy="2308324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>
                <a:cs typeface="Arial" panose="020B0604020202020204" pitchFamily="34" charset="0"/>
              </a:rPr>
              <a:t>Produced fibers: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SA hollow </a:t>
            </a:r>
            <a:r>
              <a:rPr lang="pt-PT" sz="1200" dirty="0">
                <a:cs typeface="Arial" panose="020B0604020202020204" pitchFamily="34" charset="0"/>
              </a:rPr>
              <a:t>(core: coagulation bath; shell: SA);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SA-NCMC hollow </a:t>
            </a:r>
            <a:r>
              <a:rPr lang="pt-PT" sz="1200" dirty="0">
                <a:cs typeface="Arial" panose="020B0604020202020204" pitchFamily="34" charset="0"/>
              </a:rPr>
              <a:t>(core: coagulation bath; shell: SA combined </a:t>
            </a:r>
          </a:p>
          <a:p>
            <a:pPr algn="just"/>
            <a:r>
              <a:rPr lang="pt-PT" sz="1200" dirty="0">
                <a:cs typeface="Arial" panose="020B0604020202020204" pitchFamily="34" charset="0"/>
              </a:rPr>
              <a:t>with NCMC);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PCL </a:t>
            </a:r>
            <a:r>
              <a:rPr lang="pt-PT" sz="1200" dirty="0">
                <a:cs typeface="Arial" panose="020B0604020202020204" pitchFamily="34" charset="0"/>
              </a:rPr>
              <a:t>(core: PCL; shell: coagulation bath);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PCL-AAPV </a:t>
            </a:r>
            <a:r>
              <a:rPr lang="pt-PT" sz="1200" dirty="0">
                <a:cs typeface="Arial" panose="020B0604020202020204" pitchFamily="34" charset="0"/>
              </a:rPr>
              <a:t>(core: PCL combined with AAPV; shell: coagulation </a:t>
            </a:r>
          </a:p>
          <a:p>
            <a:pPr algn="just"/>
            <a:r>
              <a:rPr lang="pt-PT" sz="1200" dirty="0">
                <a:cs typeface="Arial" panose="020B0604020202020204" pitchFamily="34" charset="0"/>
              </a:rPr>
              <a:t>bath);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SA-PCL </a:t>
            </a:r>
            <a:r>
              <a:rPr lang="pt-PT" sz="1200" dirty="0">
                <a:cs typeface="Arial" panose="020B0604020202020204" pitchFamily="34" charset="0"/>
              </a:rPr>
              <a:t>(core: PCL; shell: SA);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SA-PCL-AAPV </a:t>
            </a:r>
            <a:r>
              <a:rPr lang="pt-PT" sz="1200" dirty="0">
                <a:cs typeface="Arial" panose="020B0604020202020204" pitchFamily="34" charset="0"/>
              </a:rPr>
              <a:t>(core: PCL combined with AAPV; shell: SA);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SA-NCMC-PCL </a:t>
            </a:r>
            <a:r>
              <a:rPr lang="pt-PT" sz="1200" dirty="0">
                <a:cs typeface="Arial" panose="020B0604020202020204" pitchFamily="34" charset="0"/>
              </a:rPr>
              <a:t>(core: PCL; shell: SA  combined with NCMC);</a:t>
            </a:r>
          </a:p>
          <a:p>
            <a:pPr marL="285750" indent="-285750" algn="just">
              <a:buFontTx/>
              <a:buChar char="-"/>
            </a:pPr>
            <a:r>
              <a:rPr lang="pt-PT" sz="1200" b="1" dirty="0">
                <a:cs typeface="Arial" panose="020B0604020202020204" pitchFamily="34" charset="0"/>
              </a:rPr>
              <a:t>SA-NCMC-PCL-AAPV </a:t>
            </a:r>
            <a:r>
              <a:rPr lang="pt-PT" sz="1200" dirty="0">
                <a:cs typeface="Arial" panose="020B0604020202020204" pitchFamily="34" charset="0"/>
              </a:rPr>
              <a:t>(core: PCL combined with AAPV; shell: </a:t>
            </a:r>
          </a:p>
          <a:p>
            <a:pPr algn="just"/>
            <a:r>
              <a:rPr lang="pt-PT" sz="1200" dirty="0">
                <a:cs typeface="Arial" panose="020B0604020202020204" pitchFamily="34" charset="0"/>
              </a:rPr>
              <a:t>SA combined with NCMC)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DBC43-5E9E-4F19-A044-C0CB81945032}"/>
              </a:ext>
            </a:extLst>
          </p:cNvPr>
          <p:cNvSpPr txBox="1"/>
          <p:nvPr/>
        </p:nvSpPr>
        <p:spPr>
          <a:xfrm>
            <a:off x="1617251" y="4863677"/>
            <a:ext cx="37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200" b="1" dirty="0">
              <a:cs typeface="Arial" panose="020B0604020202020204" pitchFamily="34" charset="0"/>
            </a:endParaRPr>
          </a:p>
          <a:p>
            <a:r>
              <a:rPr lang="pt-PT" sz="1200" b="1" dirty="0" err="1">
                <a:cs typeface="Arial" panose="020B0604020202020204" pitchFamily="34" charset="0"/>
              </a:rPr>
              <a:t>Coagulation</a:t>
            </a:r>
            <a:r>
              <a:rPr lang="pt-PT" sz="1200" b="1" dirty="0">
                <a:cs typeface="Arial" panose="020B0604020202020204" pitchFamily="34" charset="0"/>
              </a:rPr>
              <a:t> bath: </a:t>
            </a:r>
            <a:r>
              <a:rPr lang="pt-PT" sz="1200" dirty="0">
                <a:cs typeface="Arial" panose="020B0604020202020204" pitchFamily="34" charset="0"/>
              </a:rPr>
              <a:t>2% w/v CaCl</a:t>
            </a:r>
            <a:r>
              <a:rPr lang="pt-PT" sz="1200" baseline="-25000" dirty="0">
                <a:cs typeface="Arial" panose="020B0604020202020204" pitchFamily="34" charset="0"/>
              </a:rPr>
              <a:t>2 </a:t>
            </a:r>
            <a:endParaRPr lang="pt-PT" sz="1200" dirty="0">
              <a:cs typeface="Arial" panose="020B0604020202020204" pitchFamily="34" charset="0"/>
            </a:endParaRPr>
          </a:p>
          <a:p>
            <a:endParaRPr lang="pt-P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82F7B5-7E77-4630-B34E-B346EA18B461}"/>
              </a:ext>
            </a:extLst>
          </p:cNvPr>
          <p:cNvSpPr/>
          <p:nvPr/>
        </p:nvSpPr>
        <p:spPr>
          <a:xfrm>
            <a:off x="11638" y="-17254"/>
            <a:ext cx="3365028" cy="1517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27E7DA-7438-40AE-B8DB-E93C3E984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" y="84516"/>
            <a:ext cx="1880775" cy="8099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97DD28-1E3F-48DE-BD9A-C5B5F88F4491}"/>
              </a:ext>
            </a:extLst>
          </p:cNvPr>
          <p:cNvSpPr txBox="1"/>
          <p:nvPr/>
        </p:nvSpPr>
        <p:spPr>
          <a:xfrm>
            <a:off x="2134199" y="1373186"/>
            <a:ext cx="288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cs typeface="Arial" panose="020B0604020202020204" pitchFamily="34" charset="0"/>
              </a:rPr>
              <a:t>Side </a:t>
            </a:r>
            <a:r>
              <a:rPr lang="pt-PT" b="1" dirty="0" err="1">
                <a:cs typeface="Arial" panose="020B0604020202020204" pitchFamily="34" charset="0"/>
              </a:rPr>
              <a:t>view</a:t>
            </a:r>
            <a:endParaRPr lang="pt-PT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77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1702</Words>
  <Application>Microsoft Office PowerPoint</Application>
  <PresentationFormat>Widescreen</PresentationFormat>
  <Paragraphs>284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body</vt:lpstr>
      <vt:lpstr>Calibri Light</vt:lpstr>
      <vt:lpstr>Cambria Math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</dc:creator>
  <cp:lastModifiedBy>Catarina</cp:lastModifiedBy>
  <cp:revision>24</cp:revision>
  <dcterms:created xsi:type="dcterms:W3CDTF">2022-06-03T09:58:46Z</dcterms:created>
  <dcterms:modified xsi:type="dcterms:W3CDTF">2023-01-20T14:19:39Z</dcterms:modified>
</cp:coreProperties>
</file>