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72" r:id="rId4"/>
    <p:sldId id="264" r:id="rId5"/>
    <p:sldId id="269" r:id="rId6"/>
    <p:sldId id="270" r:id="rId7"/>
    <p:sldId id="271" r:id="rId8"/>
    <p:sldId id="267"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2579"/>
    <a:srgbClr val="1A7B7C"/>
    <a:srgbClr val="EAEAEA"/>
    <a:srgbClr val="FCFBF2"/>
    <a:srgbClr val="000000"/>
    <a:srgbClr val="EBE4AF"/>
    <a:srgbClr val="EBFFFF"/>
    <a:srgbClr val="073759"/>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142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1/27/2023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100" y="985416"/>
            <a:ext cx="8305800" cy="3631763"/>
          </a:xfrm>
          <a:prstGeom prst="rect">
            <a:avLst/>
          </a:prstGeom>
          <a:noFill/>
        </p:spPr>
        <p:txBody>
          <a:bodyPr wrap="square" rtlCol="0">
            <a:spAutoFit/>
          </a:bodyPr>
          <a:lstStyle/>
          <a:p>
            <a:pPr algn="ctr"/>
            <a:r>
              <a:rPr lang="en-US" sz="2400" b="1" i="1">
                <a:latin typeface="Palatino Linotype" panose="02040502050505030304" pitchFamily="18" charset="0"/>
              </a:rPr>
              <a:t>In </a:t>
            </a:r>
            <a:r>
              <a:rPr lang="en-US" sz="2400" b="1" i="1" smtClean="0">
                <a:latin typeface="Palatino Linotype" panose="02040502050505030304" pitchFamily="18" charset="0"/>
              </a:rPr>
              <a:t>Vitro </a:t>
            </a:r>
            <a:r>
              <a:rPr lang="en-US" sz="2400" b="1" dirty="0" smtClean="0">
                <a:latin typeface="Palatino Linotype" panose="02040502050505030304" pitchFamily="18" charset="0"/>
              </a:rPr>
              <a:t>Studies </a:t>
            </a:r>
            <a:r>
              <a:rPr lang="en-US" sz="2400" b="1" dirty="0">
                <a:latin typeface="Palatino Linotype" panose="02040502050505030304" pitchFamily="18" charset="0"/>
              </a:rPr>
              <a:t>M</a:t>
            </a:r>
            <a:r>
              <a:rPr lang="en-US" sz="2400" b="1" dirty="0" smtClean="0">
                <a:latin typeface="Palatino Linotype" panose="02040502050505030304" pitchFamily="18" charset="0"/>
              </a:rPr>
              <a:t>ay </a:t>
            </a:r>
            <a:r>
              <a:rPr lang="en-US" sz="2400" b="1" dirty="0">
                <a:latin typeface="Palatino Linotype" panose="02040502050505030304" pitchFamily="18" charset="0"/>
              </a:rPr>
              <a:t>be </a:t>
            </a:r>
            <a:r>
              <a:rPr lang="en-US" sz="2400" b="1" dirty="0" smtClean="0">
                <a:latin typeface="Palatino Linotype" panose="02040502050505030304" pitchFamily="18" charset="0"/>
              </a:rPr>
              <a:t>Useful </a:t>
            </a:r>
            <a:r>
              <a:rPr lang="en-US" sz="2400" b="1" dirty="0">
                <a:latin typeface="Palatino Linotype" panose="02040502050505030304" pitchFamily="18" charset="0"/>
              </a:rPr>
              <a:t>in </a:t>
            </a:r>
            <a:r>
              <a:rPr lang="en-US" sz="2400" b="1" dirty="0" smtClean="0">
                <a:latin typeface="Palatino Linotype" panose="02040502050505030304" pitchFamily="18" charset="0"/>
              </a:rPr>
              <a:t>Donor Selection </a:t>
            </a:r>
            <a:r>
              <a:rPr lang="en-US" sz="2400" b="1" dirty="0">
                <a:latin typeface="Palatino Linotype" panose="02040502050505030304" pitchFamily="18" charset="0"/>
              </a:rPr>
              <a:t>and </a:t>
            </a:r>
            <a:r>
              <a:rPr lang="en-US" sz="2400" b="1" dirty="0" smtClean="0">
                <a:latin typeface="Palatino Linotype" panose="02040502050505030304" pitchFamily="18" charset="0"/>
              </a:rPr>
              <a:t>Evaluating </a:t>
            </a:r>
            <a:r>
              <a:rPr lang="en-US" sz="2400" b="1" dirty="0">
                <a:latin typeface="Palatino Linotype" panose="02040502050505030304" pitchFamily="18" charset="0"/>
              </a:rPr>
              <a:t>the </a:t>
            </a:r>
            <a:r>
              <a:rPr lang="en-US" sz="2400" b="1" dirty="0" smtClean="0">
                <a:latin typeface="Palatino Linotype" panose="02040502050505030304" pitchFamily="18" charset="0"/>
              </a:rPr>
              <a:t>Effectiveness </a:t>
            </a:r>
            <a:r>
              <a:rPr lang="en-US" sz="2400" b="1" dirty="0">
                <a:latin typeface="Palatino Linotype" panose="02040502050505030304" pitchFamily="18" charset="0"/>
              </a:rPr>
              <a:t>of CD8</a:t>
            </a:r>
            <a:r>
              <a:rPr lang="en-US" sz="2400" b="1" baseline="30000" dirty="0">
                <a:latin typeface="Palatino Linotype" panose="02040502050505030304" pitchFamily="18" charset="0"/>
              </a:rPr>
              <a:t>+</a:t>
            </a:r>
            <a:r>
              <a:rPr lang="en-US" sz="2400" b="1" dirty="0">
                <a:latin typeface="Palatino Linotype" panose="02040502050505030304" pitchFamily="18" charset="0"/>
              </a:rPr>
              <a:t> T-cell </a:t>
            </a:r>
            <a:r>
              <a:rPr lang="en-US" sz="2400" b="1" dirty="0" smtClean="0">
                <a:latin typeface="Palatino Linotype" panose="02040502050505030304" pitchFamily="18" charset="0"/>
              </a:rPr>
              <a:t>Reprogramming</a:t>
            </a:r>
            <a:r>
              <a:rPr lang="en-US" sz="2400" b="1" dirty="0">
                <a:latin typeface="Palatino Linotype" panose="02040502050505030304" pitchFamily="18" charset="0"/>
              </a:rPr>
              <a:t>: </a:t>
            </a:r>
            <a:r>
              <a:rPr lang="en-US" sz="2400" b="1" dirty="0" smtClean="0">
                <a:latin typeface="Palatino Linotype" panose="02040502050505030304" pitchFamily="18" charset="0"/>
              </a:rPr>
              <a:t>Experience </a:t>
            </a:r>
            <a:r>
              <a:rPr lang="en-US" sz="2400" b="1" dirty="0">
                <a:latin typeface="Palatino Linotype" panose="02040502050505030304" pitchFamily="18" charset="0"/>
              </a:rPr>
              <a:t>of a </a:t>
            </a:r>
            <a:r>
              <a:rPr lang="en-US" sz="2400" b="1" dirty="0" smtClean="0">
                <a:latin typeface="Palatino Linotype" panose="02040502050505030304" pitchFamily="18" charset="0"/>
              </a:rPr>
              <a:t>Pilot Study</a:t>
            </a:r>
            <a:endParaRPr lang="en-US" sz="2400" b="1" dirty="0">
              <a:latin typeface="Palatino Linotype" panose="02040502050505030304" pitchFamily="18" charset="0"/>
            </a:endParaRPr>
          </a:p>
          <a:p>
            <a:pPr algn="ctr"/>
            <a:endParaRPr lang="fr-FR" dirty="0">
              <a:latin typeface="Palatino Linotype" panose="02040502050505030304" pitchFamily="18" charset="0"/>
            </a:endParaRPr>
          </a:p>
          <a:p>
            <a:pPr algn="ctr"/>
            <a:r>
              <a:rPr lang="it-IT" b="1" dirty="0">
                <a:latin typeface="Palatino Linotype" panose="02040502050505030304" pitchFamily="18" charset="0"/>
              </a:rPr>
              <a:t>E.G. </a:t>
            </a:r>
            <a:r>
              <a:rPr lang="it-IT" b="1" dirty="0" smtClean="0">
                <a:latin typeface="Palatino Linotype" panose="02040502050505030304" pitchFamily="18" charset="0"/>
              </a:rPr>
              <a:t>Skurikhin</a:t>
            </a:r>
            <a:r>
              <a:rPr lang="it-IT" b="1" baseline="30000" dirty="0" smtClean="0">
                <a:latin typeface="Palatino Linotype" panose="02040502050505030304" pitchFamily="18" charset="0"/>
              </a:rPr>
              <a:t>1</a:t>
            </a:r>
            <a:r>
              <a:rPr lang="ru-RU" b="1" baseline="30000" dirty="0" smtClean="0">
                <a:latin typeface="Palatino Linotype" panose="02040502050505030304" pitchFamily="18" charset="0"/>
              </a:rPr>
              <a:t>,2</a:t>
            </a:r>
            <a:r>
              <a:rPr lang="it-IT" b="1" dirty="0" smtClean="0">
                <a:latin typeface="Palatino Linotype" panose="02040502050505030304" pitchFamily="18" charset="0"/>
              </a:rPr>
              <a:t>, </a:t>
            </a:r>
            <a:r>
              <a:rPr lang="it-IT" b="1" dirty="0">
                <a:latin typeface="Palatino Linotype" panose="02040502050505030304" pitchFamily="18" charset="0"/>
              </a:rPr>
              <a:t>M. </a:t>
            </a:r>
            <a:r>
              <a:rPr lang="it-IT" b="1" dirty="0" smtClean="0">
                <a:latin typeface="Palatino Linotype" panose="02040502050505030304" pitchFamily="18" charset="0"/>
              </a:rPr>
              <a:t>Zhukova</a:t>
            </a:r>
            <a:r>
              <a:rPr lang="it-IT" b="1" baseline="30000" dirty="0" smtClean="0">
                <a:latin typeface="Palatino Linotype" panose="02040502050505030304" pitchFamily="18" charset="0"/>
              </a:rPr>
              <a:t>1</a:t>
            </a:r>
            <a:r>
              <a:rPr lang="it-IT" b="1" baseline="30000" dirty="0">
                <a:latin typeface="Palatino Linotype" panose="02040502050505030304" pitchFamily="18" charset="0"/>
              </a:rPr>
              <a:t>,*</a:t>
            </a:r>
            <a:r>
              <a:rPr lang="it-IT" b="1" dirty="0">
                <a:latin typeface="Palatino Linotype" panose="02040502050505030304" pitchFamily="18" charset="0"/>
              </a:rPr>
              <a:t>, N. Ermakova</a:t>
            </a:r>
            <a:r>
              <a:rPr lang="it-IT" b="1" baseline="30000" dirty="0">
                <a:latin typeface="Palatino Linotype" panose="02040502050505030304" pitchFamily="18" charset="0"/>
              </a:rPr>
              <a:t>1</a:t>
            </a:r>
            <a:r>
              <a:rPr lang="it-IT" b="1" dirty="0">
                <a:latin typeface="Palatino Linotype" panose="02040502050505030304" pitchFamily="18" charset="0"/>
              </a:rPr>
              <a:t>, L. Kogai</a:t>
            </a:r>
            <a:r>
              <a:rPr lang="it-IT" b="1" baseline="30000" dirty="0">
                <a:latin typeface="Palatino Linotype" panose="02040502050505030304" pitchFamily="18" charset="0"/>
              </a:rPr>
              <a:t>1</a:t>
            </a:r>
            <a:r>
              <a:rPr lang="it-IT" b="1" dirty="0">
                <a:latin typeface="Palatino Linotype" panose="02040502050505030304" pitchFamily="18" charset="0"/>
              </a:rPr>
              <a:t>, A. Dygai</a:t>
            </a:r>
            <a:r>
              <a:rPr lang="it-IT" b="1" baseline="30000" dirty="0">
                <a:latin typeface="Palatino Linotype" panose="02040502050505030304" pitchFamily="18" charset="0"/>
              </a:rPr>
              <a:t>1,2</a:t>
            </a:r>
          </a:p>
          <a:p>
            <a:endParaRPr lang="fr-FR" dirty="0">
              <a:latin typeface="Palatino Linotype" panose="02040502050505030304" pitchFamily="18" charset="0"/>
            </a:endParaRPr>
          </a:p>
          <a:p>
            <a:pPr algn="just"/>
            <a:r>
              <a:rPr lang="en-US" baseline="30000" dirty="0" smtClean="0">
                <a:latin typeface="Palatino Linotype" panose="02040502050505030304" pitchFamily="18" charset="0"/>
              </a:rPr>
              <a:t>1</a:t>
            </a:r>
            <a:r>
              <a:rPr lang="ru-RU" baseline="30000" dirty="0" smtClean="0">
                <a:latin typeface="Palatino Linotype" panose="02040502050505030304" pitchFamily="18" charset="0"/>
              </a:rPr>
              <a:t> </a:t>
            </a:r>
            <a:r>
              <a:rPr lang="en-US" dirty="0" smtClean="0">
                <a:latin typeface="Palatino Linotype" panose="02040502050505030304" pitchFamily="18" charset="0"/>
              </a:rPr>
              <a:t>Laboratory </a:t>
            </a:r>
            <a:r>
              <a:rPr lang="en-US" dirty="0">
                <a:latin typeface="Palatino Linotype" panose="02040502050505030304" pitchFamily="18" charset="0"/>
              </a:rPr>
              <a:t>of Regenerative Pharmacology, Goldberg ED Research Institute of Pharmacology and Regenerative Medicine, Tomsk National Research Medical Centre of the Russian Academy of Sciences, </a:t>
            </a:r>
            <a:r>
              <a:rPr lang="en-US" dirty="0" smtClean="0">
                <a:latin typeface="Palatino Linotype" panose="02040502050505030304" pitchFamily="18" charset="0"/>
              </a:rPr>
              <a:t>634028 </a:t>
            </a:r>
            <a:r>
              <a:rPr lang="en-US" dirty="0">
                <a:latin typeface="Palatino Linotype" panose="02040502050505030304" pitchFamily="18" charset="0"/>
              </a:rPr>
              <a:t>Tomsk, Russia; </a:t>
            </a:r>
            <a:endParaRPr lang="ru-RU" dirty="0" smtClean="0">
              <a:latin typeface="Palatino Linotype" panose="02040502050505030304" pitchFamily="18" charset="0"/>
            </a:endParaRPr>
          </a:p>
          <a:p>
            <a:pPr algn="just"/>
            <a:r>
              <a:rPr lang="ru-RU" baseline="30000" dirty="0" smtClean="0">
                <a:latin typeface="Palatino Linotype" panose="02040502050505030304" pitchFamily="18" charset="0"/>
              </a:rPr>
              <a:t>2 </a:t>
            </a:r>
            <a:r>
              <a:rPr lang="en-US" dirty="0" smtClean="0">
                <a:latin typeface="Palatino Linotype" panose="02040502050505030304" pitchFamily="18" charset="0"/>
              </a:rPr>
              <a:t>Institute </a:t>
            </a:r>
            <a:r>
              <a:rPr lang="en-US" dirty="0">
                <a:latin typeface="Palatino Linotype" panose="02040502050505030304" pitchFamily="18" charset="0"/>
              </a:rPr>
              <a:t>of General Pathology and Pathophysiology, 125315 Moscow, </a:t>
            </a:r>
            <a:r>
              <a:rPr lang="en-US" dirty="0" smtClean="0">
                <a:latin typeface="Palatino Linotype" panose="02040502050505030304" pitchFamily="18" charset="0"/>
              </a:rPr>
              <a:t>Russia</a:t>
            </a:r>
            <a:r>
              <a:rPr lang="ru-RU" dirty="0" smtClean="0">
                <a:latin typeface="Palatino Linotype" panose="02040502050505030304" pitchFamily="18" charset="0"/>
              </a:rPr>
              <a:t>.</a:t>
            </a:r>
          </a:p>
          <a:p>
            <a:endParaRPr lang="ru-RU" dirty="0">
              <a:latin typeface="Palatino Linotype" panose="02040502050505030304" pitchFamily="18" charset="0"/>
            </a:endParaRPr>
          </a:p>
          <a:p>
            <a:r>
              <a:rPr lang="en-US" sz="1400" b="1" dirty="0" smtClean="0">
                <a:latin typeface="Palatino Linotype" panose="02040502050505030304" pitchFamily="18" charset="0"/>
              </a:rPr>
              <a:t>*</a:t>
            </a:r>
            <a:r>
              <a:rPr lang="en-US" sz="1400" dirty="0" smtClean="0">
                <a:latin typeface="Palatino Linotype" panose="02040502050505030304" pitchFamily="18" charset="0"/>
              </a:rPr>
              <a:t> </a:t>
            </a:r>
            <a:r>
              <a:rPr lang="en-US" sz="1400" dirty="0">
                <a:latin typeface="Palatino Linotype" panose="02040502050505030304" pitchFamily="18" charset="0"/>
              </a:rPr>
              <a:t>Corresponding author</a:t>
            </a:r>
            <a:r>
              <a:rPr lang="en-US" sz="1400" dirty="0" smtClean="0">
                <a:latin typeface="Palatino Linotype" panose="02040502050505030304" pitchFamily="18" charset="0"/>
              </a:rPr>
              <a:t>:</a:t>
            </a:r>
            <a:r>
              <a:rPr lang="ru-RU" sz="1400" dirty="0" smtClean="0">
                <a:latin typeface="Palatino Linotype" panose="02040502050505030304" pitchFamily="18" charset="0"/>
              </a:rPr>
              <a:t> </a:t>
            </a:r>
            <a:r>
              <a:rPr lang="en-US" sz="1400" dirty="0" smtClean="0">
                <a:latin typeface="Palatino Linotype" panose="02040502050505030304" pitchFamily="18" charset="0"/>
              </a:rPr>
              <a:t>mashazyk@gmail.com</a:t>
            </a:r>
            <a:endParaRPr lang="fr-FR" sz="1400" dirty="0">
              <a:latin typeface="Palatino Linotype" panose="02040502050505030304" pitchFamily="18" charset="0"/>
            </a:endParaRPr>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0" y="4886227"/>
            <a:ext cx="4953000"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Прямоугольник 6"/>
          <p:cNvSpPr/>
          <p:nvPr/>
        </p:nvSpPr>
        <p:spPr>
          <a:xfrm>
            <a:off x="5543550" y="5114690"/>
            <a:ext cx="3181350" cy="784830"/>
          </a:xfrm>
          <a:prstGeom prst="rect">
            <a:avLst/>
          </a:prstGeom>
        </p:spPr>
        <p:txBody>
          <a:bodyPr wrap="square">
            <a:spAutoFit/>
          </a:bodyPr>
          <a:lstStyle/>
          <a:p>
            <a:pPr algn="just"/>
            <a:r>
              <a:rPr lang="en-US" sz="1500" b="1" dirty="0" smtClean="0">
                <a:solidFill>
                  <a:srgbClr val="552579"/>
                </a:solidFill>
                <a:latin typeface="Palatino Linotype" panose="02040502050505030304" pitchFamily="18" charset="0"/>
              </a:rPr>
              <a:t>Goldberg ED Research Institute of Pharmacology and Regenerative Medicine</a:t>
            </a:r>
            <a:endParaRPr lang="ru-RU" sz="1500" b="1" dirty="0">
              <a:solidFill>
                <a:srgbClr val="552579"/>
              </a:solidFill>
            </a:endParaRPr>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68021"/>
          <a:stretch/>
        </p:blipFill>
        <p:spPr bwMode="auto">
          <a:xfrm>
            <a:off x="4373880" y="4803738"/>
            <a:ext cx="1169670" cy="156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8605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65638"/>
            <a:ext cx="7924800" cy="5355312"/>
          </a:xfrm>
          <a:prstGeom prst="rect">
            <a:avLst/>
          </a:prstGeom>
          <a:noFill/>
        </p:spPr>
        <p:txBody>
          <a:bodyPr wrap="square" rtlCol="0">
            <a:spAutoFit/>
          </a:bodyPr>
          <a:lstStyle/>
          <a:p>
            <a:pPr algn="just"/>
            <a:r>
              <a:rPr lang="fr-FR" b="1" dirty="0">
                <a:latin typeface="Palatino Linotype" panose="02040502050505030304" pitchFamily="18" charset="0"/>
              </a:rPr>
              <a:t>Abstract: </a:t>
            </a:r>
            <a:r>
              <a:rPr lang="en-US" dirty="0">
                <a:latin typeface="Palatino Linotype" panose="02040502050505030304" pitchFamily="18" charset="0"/>
              </a:rPr>
              <a:t>Survival and cytotoxicity of reprogrammed human CD8</a:t>
            </a:r>
            <a:r>
              <a:rPr lang="en-US" baseline="30000" dirty="0">
                <a:latin typeface="Palatino Linotype" panose="02040502050505030304" pitchFamily="18" charset="0"/>
              </a:rPr>
              <a:t>+ </a:t>
            </a:r>
            <a:r>
              <a:rPr lang="en-US" dirty="0">
                <a:latin typeface="Palatino Linotype" panose="02040502050505030304" pitchFamily="18" charset="0"/>
              </a:rPr>
              <a:t>T-cells (</a:t>
            </a:r>
            <a:r>
              <a:rPr lang="en-US" dirty="0" err="1">
                <a:latin typeface="Palatino Linotype" panose="02040502050505030304" pitchFamily="18" charset="0"/>
              </a:rPr>
              <a:t>hrT</a:t>
            </a:r>
            <a:r>
              <a:rPr lang="en-US" dirty="0">
                <a:latin typeface="Palatino Linotype" panose="02040502050505030304" pitchFamily="18" charset="0"/>
              </a:rPr>
              <a:t>-cells) were evaluated in a culture of cancer stem cells (CSCs) isolated from a patient with small cell lung cancer (SCLC). T-cells were isolated from the blood of healthy volunteers and patients with lung diseases. Reprogramming with MEK and PD-1 inhibitors increased the survival and cytotoxicity of allogeneic T-cells </a:t>
            </a:r>
            <a:r>
              <a:rPr lang="en-US" i="1" dirty="0">
                <a:latin typeface="Palatino Linotype" panose="02040502050505030304" pitchFamily="18" charset="0"/>
              </a:rPr>
              <a:t>in vitro</a:t>
            </a:r>
            <a:r>
              <a:rPr lang="en-US" dirty="0">
                <a:latin typeface="Palatino Linotype" panose="02040502050505030304" pitchFamily="18" charset="0"/>
              </a:rPr>
              <a:t>. The positive effect of reprogramming is more pronounced in patients with lung diseases that in healthy donors. Autologous </a:t>
            </a:r>
            <a:r>
              <a:rPr lang="en-US" dirty="0" err="1">
                <a:latin typeface="Palatino Linotype" panose="02040502050505030304" pitchFamily="18" charset="0"/>
              </a:rPr>
              <a:t>hrT</a:t>
            </a:r>
            <a:r>
              <a:rPr lang="en-US" dirty="0">
                <a:latin typeface="Palatino Linotype" panose="02040502050505030304" pitchFamily="18" charset="0"/>
              </a:rPr>
              <a:t>-cells showed high effective in eliminating CSCs. Thus, in vitro studies are significant in selection of a potential cell donor and evaluating the effectiveness of their reprogramming</a:t>
            </a:r>
            <a:r>
              <a:rPr lang="en-US" dirty="0" smtClean="0">
                <a:latin typeface="Palatino Linotype" panose="02040502050505030304" pitchFamily="18" charset="0"/>
              </a:rPr>
              <a:t>.</a:t>
            </a:r>
            <a:endParaRPr lang="fr-FR" dirty="0">
              <a:latin typeface="Palatino Linotype" panose="02040502050505030304" pitchFamily="18" charset="0"/>
            </a:endParaRPr>
          </a:p>
          <a:p>
            <a:endParaRPr lang="en-US" dirty="0">
              <a:latin typeface="Palatino Linotype" panose="02040502050505030304" pitchFamily="18" charset="0"/>
            </a:endParaRPr>
          </a:p>
          <a:p>
            <a:r>
              <a:rPr lang="fr-FR" b="1" dirty="0">
                <a:latin typeface="Palatino Linotype" panose="02040502050505030304" pitchFamily="18" charset="0"/>
              </a:rPr>
              <a:t>Keywords: </a:t>
            </a:r>
            <a:r>
              <a:rPr lang="fr-FR" dirty="0">
                <a:latin typeface="Palatino Linotype" panose="02040502050505030304" pitchFamily="18" charset="0"/>
              </a:rPr>
              <a:t>reprogrammed; autologous and allogeneic CD8</a:t>
            </a:r>
            <a:r>
              <a:rPr lang="fr-FR" baseline="30000" dirty="0">
                <a:latin typeface="Palatino Linotype" panose="02040502050505030304" pitchFamily="18" charset="0"/>
              </a:rPr>
              <a:t>+</a:t>
            </a:r>
            <a:r>
              <a:rPr lang="fr-FR" dirty="0">
                <a:latin typeface="Palatino Linotype" panose="02040502050505030304" pitchFamily="18" charset="0"/>
              </a:rPr>
              <a:t> T-cells; healthy donors; SCLC; COPD; asthma; cancer stem cells; </a:t>
            </a:r>
            <a:r>
              <a:rPr lang="fr-FR" i="1" dirty="0">
                <a:latin typeface="Palatino Linotype" panose="02040502050505030304" pitchFamily="18" charset="0"/>
              </a:rPr>
              <a:t>in vitro </a:t>
            </a:r>
            <a:r>
              <a:rPr lang="fr-FR" dirty="0" smtClean="0">
                <a:latin typeface="Palatino Linotype" panose="02040502050505030304" pitchFamily="18" charset="0"/>
              </a:rPr>
              <a:t>study</a:t>
            </a:r>
          </a:p>
          <a:p>
            <a:endParaRPr lang="fr-FR" b="1" dirty="0" smtClean="0">
              <a:latin typeface="Palatino Linotype" panose="02040502050505030304" pitchFamily="18" charset="0"/>
            </a:endParaRPr>
          </a:p>
          <a:p>
            <a:r>
              <a:rPr lang="fr-FR" b="1" dirty="0" smtClean="0">
                <a:latin typeface="Palatino Linotype" panose="02040502050505030304" pitchFamily="18" charset="0"/>
              </a:rPr>
              <a:t>Abbreviations</a:t>
            </a:r>
            <a:r>
              <a:rPr lang="ru-RU" b="1" dirty="0" smtClean="0">
                <a:latin typeface="Palatino Linotype" panose="02040502050505030304" pitchFamily="18" charset="0"/>
              </a:rPr>
              <a:t>:</a:t>
            </a:r>
          </a:p>
          <a:p>
            <a:r>
              <a:rPr lang="en-US" dirty="0" err="1" smtClean="0">
                <a:latin typeface="Palatino Linotype" panose="02040502050505030304" pitchFamily="18" charset="0"/>
              </a:rPr>
              <a:t>hrT</a:t>
            </a:r>
            <a:r>
              <a:rPr lang="en-US" dirty="0" smtClean="0">
                <a:latin typeface="Palatino Linotype" panose="02040502050505030304" pitchFamily="18" charset="0"/>
              </a:rPr>
              <a:t>-cells</a:t>
            </a:r>
            <a:r>
              <a:rPr lang="ru-RU" dirty="0" smtClean="0">
                <a:latin typeface="Palatino Linotype" panose="02040502050505030304" pitchFamily="18" charset="0"/>
              </a:rPr>
              <a:t> </a:t>
            </a:r>
            <a:r>
              <a:rPr lang="ru-RU" dirty="0">
                <a:latin typeface="Palatino Linotype" panose="02040502050505030304" pitchFamily="18" charset="0"/>
              </a:rPr>
              <a:t>– </a:t>
            </a:r>
            <a:r>
              <a:rPr lang="en-US" dirty="0" smtClean="0">
                <a:latin typeface="Palatino Linotype" panose="02040502050505030304" pitchFamily="18" charset="0"/>
              </a:rPr>
              <a:t>reprogrammed </a:t>
            </a:r>
            <a:r>
              <a:rPr lang="en-US" dirty="0">
                <a:latin typeface="Palatino Linotype" panose="02040502050505030304" pitchFamily="18" charset="0"/>
              </a:rPr>
              <a:t>human </a:t>
            </a:r>
            <a:r>
              <a:rPr lang="en-US" dirty="0" smtClean="0">
                <a:latin typeface="Palatino Linotype" panose="02040502050505030304" pitchFamily="18" charset="0"/>
              </a:rPr>
              <a:t>CD8</a:t>
            </a:r>
            <a:r>
              <a:rPr lang="en-US" baseline="30000" dirty="0">
                <a:latin typeface="Palatino Linotype" panose="02040502050505030304" pitchFamily="18" charset="0"/>
              </a:rPr>
              <a:t>+</a:t>
            </a:r>
            <a:r>
              <a:rPr lang="en-US" dirty="0">
                <a:latin typeface="Palatino Linotype" panose="02040502050505030304" pitchFamily="18" charset="0"/>
              </a:rPr>
              <a:t> T-cells </a:t>
            </a:r>
            <a:endParaRPr lang="ru-RU" dirty="0" smtClean="0">
              <a:latin typeface="Palatino Linotype" panose="02040502050505030304" pitchFamily="18" charset="0"/>
            </a:endParaRPr>
          </a:p>
          <a:p>
            <a:r>
              <a:rPr lang="en-US" dirty="0" err="1">
                <a:latin typeface="Palatino Linotype" panose="02040502050505030304" pitchFamily="18" charset="0"/>
              </a:rPr>
              <a:t>n</a:t>
            </a:r>
            <a:r>
              <a:rPr lang="en-US" dirty="0" err="1" smtClean="0">
                <a:latin typeface="Palatino Linotype" panose="02040502050505030304" pitchFamily="18" charset="0"/>
              </a:rPr>
              <a:t>rT</a:t>
            </a:r>
            <a:r>
              <a:rPr lang="en-US" dirty="0" smtClean="0">
                <a:latin typeface="Palatino Linotype" panose="02040502050505030304" pitchFamily="18" charset="0"/>
              </a:rPr>
              <a:t>-cells</a:t>
            </a:r>
            <a:r>
              <a:rPr lang="ru-RU" dirty="0" smtClean="0">
                <a:latin typeface="Palatino Linotype" panose="02040502050505030304" pitchFamily="18" charset="0"/>
              </a:rPr>
              <a:t> – </a:t>
            </a:r>
            <a:r>
              <a:rPr lang="en-US" dirty="0" smtClean="0">
                <a:latin typeface="Palatino Linotype" panose="02040502050505030304" pitchFamily="18" charset="0"/>
              </a:rPr>
              <a:t>naive </a:t>
            </a:r>
            <a:r>
              <a:rPr lang="en-US" dirty="0">
                <a:latin typeface="Palatino Linotype" panose="02040502050505030304" pitchFamily="18" charset="0"/>
              </a:rPr>
              <a:t>human </a:t>
            </a:r>
            <a:r>
              <a:rPr lang="en-US" dirty="0" smtClean="0">
                <a:latin typeface="Palatino Linotype" panose="02040502050505030304" pitchFamily="18" charset="0"/>
              </a:rPr>
              <a:t>CD8</a:t>
            </a:r>
            <a:r>
              <a:rPr lang="en-US" baseline="30000" dirty="0">
                <a:latin typeface="Palatino Linotype" panose="02040502050505030304" pitchFamily="18" charset="0"/>
              </a:rPr>
              <a:t>+</a:t>
            </a:r>
            <a:r>
              <a:rPr lang="en-US" dirty="0">
                <a:latin typeface="Palatino Linotype" panose="02040502050505030304" pitchFamily="18" charset="0"/>
              </a:rPr>
              <a:t> T-cells </a:t>
            </a:r>
            <a:endParaRPr lang="ru-RU" dirty="0">
              <a:latin typeface="Palatino Linotype" panose="02040502050505030304" pitchFamily="18" charset="0"/>
            </a:endParaRPr>
          </a:p>
          <a:p>
            <a:r>
              <a:rPr lang="fr-FR" dirty="0" smtClean="0">
                <a:latin typeface="Palatino Linotype" panose="02040502050505030304" pitchFamily="18" charset="0"/>
              </a:rPr>
              <a:t>SCLC </a:t>
            </a:r>
            <a:r>
              <a:rPr lang="ru-RU" dirty="0">
                <a:latin typeface="Palatino Linotype" panose="02040502050505030304" pitchFamily="18" charset="0"/>
              </a:rPr>
              <a:t>– </a:t>
            </a:r>
            <a:r>
              <a:rPr lang="en-US" dirty="0" smtClean="0">
                <a:latin typeface="Palatino Linotype" panose="02040502050505030304" pitchFamily="18" charset="0"/>
              </a:rPr>
              <a:t>small </a:t>
            </a:r>
            <a:r>
              <a:rPr lang="en-US" dirty="0">
                <a:latin typeface="Palatino Linotype" panose="02040502050505030304" pitchFamily="18" charset="0"/>
              </a:rPr>
              <a:t>cell lung cancer </a:t>
            </a:r>
            <a:endParaRPr lang="en-US" dirty="0" smtClean="0">
              <a:latin typeface="Palatino Linotype" panose="02040502050505030304" pitchFamily="18" charset="0"/>
            </a:endParaRPr>
          </a:p>
          <a:p>
            <a:r>
              <a:rPr lang="en-US" dirty="0" smtClean="0">
                <a:latin typeface="Palatino Linotype" panose="02040502050505030304" pitchFamily="18" charset="0"/>
              </a:rPr>
              <a:t>COPD </a:t>
            </a:r>
            <a:r>
              <a:rPr lang="ru-RU" dirty="0">
                <a:latin typeface="Palatino Linotype" panose="02040502050505030304" pitchFamily="18" charset="0"/>
              </a:rPr>
              <a:t>– </a:t>
            </a:r>
            <a:r>
              <a:rPr lang="en-US" dirty="0" smtClean="0">
                <a:latin typeface="Palatino Linotype" panose="02040502050505030304" pitchFamily="18" charset="0"/>
              </a:rPr>
              <a:t>chronic obstructive pulmonary diseases </a:t>
            </a:r>
            <a:endParaRPr lang="fr-FR"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dirty="0">
              <a:latin typeface="Palatino Linotype" panose="02040502050505030304" pitchFamily="18" charset="0"/>
            </a:endParaRPr>
          </a:p>
        </p:txBody>
      </p:sp>
    </p:spTree>
    <p:extLst>
      <p:ext uri="{BB962C8B-B14F-4D97-AF65-F5344CB8AC3E}">
        <p14:creationId xmlns:p14="http://schemas.microsoft.com/office/powerpoint/2010/main" val="2099526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9002B9B-22F5-4BDC-BEFF-6702B8A8B395}"/>
              </a:ext>
            </a:extLst>
          </p:cNvPr>
          <p:cNvSpPr txBox="1"/>
          <p:nvPr/>
        </p:nvSpPr>
        <p:spPr>
          <a:xfrm>
            <a:off x="609600" y="324771"/>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3" name="Прямоугольник 2"/>
          <p:cNvSpPr/>
          <p:nvPr/>
        </p:nvSpPr>
        <p:spPr>
          <a:xfrm>
            <a:off x="609600" y="822957"/>
            <a:ext cx="8271510" cy="646331"/>
          </a:xfrm>
          <a:prstGeom prst="rect">
            <a:avLst/>
          </a:prstGeom>
        </p:spPr>
        <p:txBody>
          <a:bodyPr wrap="square">
            <a:spAutoFit/>
          </a:bodyPr>
          <a:lstStyle/>
          <a:p>
            <a:r>
              <a:rPr lang="en-US" i="1" dirty="0">
                <a:latin typeface="Palatino Linotype" pitchFamily="18" charset="0"/>
              </a:rPr>
              <a:t>Tumor Cells Isolated from the Blood of Patient </a:t>
            </a:r>
            <a:r>
              <a:rPr lang="en-US" i="1" dirty="0" smtClean="0">
                <a:latin typeface="Palatino Linotype" pitchFamily="18" charset="0"/>
              </a:rPr>
              <a:t>with COPD and SCLC </a:t>
            </a:r>
            <a:r>
              <a:rPr lang="en-US" i="1" dirty="0" smtClean="0">
                <a:latin typeface="Palatino Linotype" pitchFamily="18" charset="0"/>
              </a:rPr>
              <a:t>Form </a:t>
            </a:r>
            <a:r>
              <a:rPr lang="en-US" i="1" dirty="0">
                <a:latin typeface="Palatino Linotype" pitchFamily="18" charset="0"/>
              </a:rPr>
              <a:t>Spheroids </a:t>
            </a:r>
            <a:r>
              <a:rPr lang="en-US" i="1" dirty="0">
                <a:latin typeface="Palatino Linotype" pitchFamily="18" charset="0"/>
              </a:rPr>
              <a:t>i</a:t>
            </a:r>
            <a:r>
              <a:rPr lang="en-US" i="1" dirty="0" smtClean="0">
                <a:latin typeface="Palatino Linotype" pitchFamily="18" charset="0"/>
              </a:rPr>
              <a:t>n </a:t>
            </a:r>
            <a:r>
              <a:rPr lang="en-US" i="1" dirty="0">
                <a:latin typeface="Palatino Linotype" pitchFamily="18" charset="0"/>
              </a:rPr>
              <a:t>V</a:t>
            </a:r>
            <a:r>
              <a:rPr lang="en-US" i="1" dirty="0" smtClean="0">
                <a:latin typeface="Palatino Linotype" pitchFamily="18" charset="0"/>
              </a:rPr>
              <a:t>itro </a:t>
            </a:r>
            <a:r>
              <a:rPr lang="en-US" i="1" dirty="0">
                <a:latin typeface="Palatino Linotype" pitchFamily="18" charset="0"/>
              </a:rPr>
              <a:t>which Included Cells Expressing CD87, CD117, CD274, EGF, and Axl</a:t>
            </a:r>
            <a:endParaRPr lang="ru-RU" i="1" dirty="0">
              <a:latin typeface="Palatino Linotype" pitchFamily="18" charset="0"/>
            </a:endParaRPr>
          </a:p>
        </p:txBody>
      </p:sp>
      <p:sp>
        <p:nvSpPr>
          <p:cNvPr id="5" name="Прямоугольник 4"/>
          <p:cNvSpPr/>
          <p:nvPr/>
        </p:nvSpPr>
        <p:spPr>
          <a:xfrm>
            <a:off x="609600" y="1652528"/>
            <a:ext cx="8153400" cy="2446824"/>
          </a:xfrm>
          <a:prstGeom prst="rect">
            <a:avLst/>
          </a:prstGeom>
        </p:spPr>
        <p:txBody>
          <a:bodyPr wrap="square">
            <a:spAutoFit/>
          </a:bodyPr>
          <a:lstStyle/>
          <a:p>
            <a:pPr algn="just"/>
            <a:r>
              <a:rPr lang="en-US" sz="1700" dirty="0">
                <a:latin typeface="Palatino Linotype" pitchFamily="18" charset="0"/>
              </a:rPr>
              <a:t>In a culture of the adherent fraction of mononuclear cells isolated from the blood of patient P3, we found </a:t>
            </a:r>
            <a:r>
              <a:rPr lang="en-US" sz="1700" dirty="0" smtClean="0">
                <a:latin typeface="Palatino Linotype" pitchFamily="18" charset="0"/>
              </a:rPr>
              <a:t>spheroids. A spheroid </a:t>
            </a:r>
            <a:r>
              <a:rPr lang="en-US" sz="1700" dirty="0">
                <a:latin typeface="Palatino Linotype" pitchFamily="18" charset="0"/>
              </a:rPr>
              <a:t>was defined as a three-dimensional cellular structure. The total number of spheroids was 74 per 200,000 cells. Spheroids were divided into three classes by cellularity: class 1 includes spheroids with the number of cells n=10-19; class 2 – n=20-29; class 3 – </a:t>
            </a:r>
            <a:r>
              <a:rPr lang="en-US" sz="1700" dirty="0" smtClean="0">
                <a:latin typeface="Palatino Linotype" pitchFamily="18" charset="0"/>
              </a:rPr>
              <a:t>n=30-39.</a:t>
            </a:r>
          </a:p>
          <a:p>
            <a:pPr algn="just"/>
            <a:endParaRPr lang="en-US" sz="1700" dirty="0">
              <a:latin typeface="Palatino Linotype" pitchFamily="18" charset="0"/>
            </a:endParaRPr>
          </a:p>
          <a:p>
            <a:pPr algn="just"/>
            <a:r>
              <a:rPr lang="en-US" sz="1700" dirty="0">
                <a:latin typeface="Palatino Linotype" pitchFamily="18" charset="0"/>
              </a:rPr>
              <a:t>In spheroids, 100% staining of cells with dyes in various combinations was revealed: Hoechst/CFSE/EGF, CD87/CD117/EGF, Axl / CD117 / EGF, CD274(PD-L1) / CD117 / EGF. Dead cells were not found in the structure of spheroids (7AAD).</a:t>
            </a:r>
            <a:endParaRPr lang="ru-RU" sz="1700" dirty="0">
              <a:latin typeface="Palatino Linotype" pitchFamily="18" charset="0"/>
            </a:endParaRPr>
          </a:p>
        </p:txBody>
      </p:sp>
    </p:spTree>
    <p:extLst>
      <p:ext uri="{BB962C8B-B14F-4D97-AF65-F5344CB8AC3E}">
        <p14:creationId xmlns:p14="http://schemas.microsoft.com/office/powerpoint/2010/main" val="3793145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dirty="0">
              <a:latin typeface="Palatino Linotype" panose="02040502050505030304" pitchFamily="18" charset="0"/>
            </a:endParaRPr>
          </a:p>
        </p:txBody>
      </p:sp>
      <p:sp>
        <p:nvSpPr>
          <p:cNvPr id="7" name="TextBox 6">
            <a:extLst>
              <a:ext uri="{FF2B5EF4-FFF2-40B4-BE49-F238E27FC236}">
                <a16:creationId xmlns:a16="http://schemas.microsoft.com/office/drawing/2014/main" xmlns="" id="{89002B9B-22F5-4BDC-BEFF-6702B8A8B395}"/>
              </a:ext>
            </a:extLst>
          </p:cNvPr>
          <p:cNvSpPr txBox="1"/>
          <p:nvPr/>
        </p:nvSpPr>
        <p:spPr>
          <a:xfrm>
            <a:off x="609600" y="324771"/>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2" name="Прямоугольник 1"/>
          <p:cNvSpPr/>
          <p:nvPr/>
        </p:nvSpPr>
        <p:spPr>
          <a:xfrm>
            <a:off x="609600" y="822957"/>
            <a:ext cx="8271510" cy="646331"/>
          </a:xfrm>
          <a:prstGeom prst="rect">
            <a:avLst/>
          </a:prstGeom>
        </p:spPr>
        <p:txBody>
          <a:bodyPr wrap="square">
            <a:spAutoFit/>
          </a:bodyPr>
          <a:lstStyle/>
          <a:p>
            <a:r>
              <a:rPr lang="en-US" i="1" dirty="0">
                <a:latin typeface="Palatino Linotype" pitchFamily="18" charset="0"/>
              </a:rPr>
              <a:t>Tumor Cells Isolated from the Blood of Patient </a:t>
            </a:r>
            <a:r>
              <a:rPr lang="en-US" i="1" dirty="0" smtClean="0">
                <a:latin typeface="Palatino Linotype" pitchFamily="18" charset="0"/>
              </a:rPr>
              <a:t>with COPD and SCLC </a:t>
            </a:r>
            <a:r>
              <a:rPr lang="en-US" i="1" dirty="0">
                <a:latin typeface="Palatino Linotype" pitchFamily="18" charset="0"/>
              </a:rPr>
              <a:t>F</a:t>
            </a:r>
            <a:r>
              <a:rPr lang="en-US" i="1" dirty="0" smtClean="0">
                <a:latin typeface="Palatino Linotype" pitchFamily="18" charset="0"/>
              </a:rPr>
              <a:t>orm </a:t>
            </a:r>
            <a:r>
              <a:rPr lang="en-US" i="1" dirty="0">
                <a:latin typeface="Palatino Linotype" pitchFamily="18" charset="0"/>
              </a:rPr>
              <a:t>Spheroids in </a:t>
            </a:r>
            <a:r>
              <a:rPr lang="en-US" i="1" dirty="0" smtClean="0">
                <a:latin typeface="Palatino Linotype" pitchFamily="18" charset="0"/>
              </a:rPr>
              <a:t>Vitro </a:t>
            </a:r>
            <a:r>
              <a:rPr lang="en-US" i="1" dirty="0">
                <a:latin typeface="Palatino Linotype" pitchFamily="18" charset="0"/>
              </a:rPr>
              <a:t>which Included Cells Expressing CD87, CD117, CD274, EGF, and Axl</a:t>
            </a:r>
            <a:endParaRPr lang="ru-RU" i="1" dirty="0">
              <a:latin typeface="Palatino Linotype" pitchFamily="18" charset="0"/>
            </a:endParaRPr>
          </a:p>
        </p:txBody>
      </p:sp>
      <p:pic>
        <p:nvPicPr>
          <p:cNvPr id="8" name="Рисунок 7" descr="Сфероиды"/>
          <p:cNvPicPr/>
          <p:nvPr/>
        </p:nvPicPr>
        <p:blipFill>
          <a:blip r:embed="rId2">
            <a:extLst>
              <a:ext uri="{28A0092B-C50C-407E-A947-70E740481C1C}">
                <a14:useLocalDpi xmlns:a14="http://schemas.microsoft.com/office/drawing/2010/main" val="0"/>
              </a:ext>
            </a:extLst>
          </a:blip>
          <a:srcRect/>
          <a:stretch>
            <a:fillRect/>
          </a:stretch>
        </p:blipFill>
        <p:spPr bwMode="auto">
          <a:xfrm>
            <a:off x="701040" y="1576717"/>
            <a:ext cx="7528560" cy="3345599"/>
          </a:xfrm>
          <a:prstGeom prst="rect">
            <a:avLst/>
          </a:prstGeom>
          <a:noFill/>
        </p:spPr>
      </p:pic>
      <p:sp>
        <p:nvSpPr>
          <p:cNvPr id="3" name="Прямоугольник 2"/>
          <p:cNvSpPr/>
          <p:nvPr/>
        </p:nvSpPr>
        <p:spPr>
          <a:xfrm>
            <a:off x="609600" y="4812833"/>
            <a:ext cx="8153400" cy="1661993"/>
          </a:xfrm>
          <a:prstGeom prst="rect">
            <a:avLst/>
          </a:prstGeom>
        </p:spPr>
        <p:txBody>
          <a:bodyPr wrap="square">
            <a:spAutoFit/>
          </a:bodyPr>
          <a:lstStyle/>
          <a:p>
            <a:pPr algn="just"/>
            <a:r>
              <a:rPr lang="en-US" sz="1700" dirty="0">
                <a:latin typeface="Palatino Linotype" pitchFamily="18" charset="0"/>
              </a:rPr>
              <a:t>Detection of spheroids in culture of the adherent fraction of mononuclear cells isolated from the blood of patient </a:t>
            </a:r>
            <a:r>
              <a:rPr lang="en-US" sz="1700" dirty="0" smtClean="0">
                <a:latin typeface="Palatino Linotype" pitchFamily="18" charset="0"/>
              </a:rPr>
              <a:t>with COPD and SCLC. </a:t>
            </a:r>
            <a:r>
              <a:rPr lang="en-US" sz="1700" b="1" dirty="0">
                <a:latin typeface="Palatino Linotype" pitchFamily="18" charset="0"/>
              </a:rPr>
              <a:t>(a) </a:t>
            </a:r>
            <a:r>
              <a:rPr lang="en-US" sz="1700" dirty="0">
                <a:latin typeface="Palatino Linotype" pitchFamily="18" charset="0"/>
              </a:rPr>
              <a:t>Representative images of spheroids in culture of the adherent fraction of mononuclear cells after 14 days of culture. Images were obtained using the </a:t>
            </a:r>
            <a:r>
              <a:rPr lang="en-US" sz="1700" dirty="0" err="1">
                <a:latin typeface="Palatino Linotype" pitchFamily="18" charset="0"/>
              </a:rPr>
              <a:t>Cytation</a:t>
            </a:r>
            <a:r>
              <a:rPr lang="en-US" sz="1700" dirty="0">
                <a:latin typeface="Palatino Linotype" pitchFamily="18" charset="0"/>
              </a:rPr>
              <a:t> 5 Multi-Mode Reader. Native preparations. All scale bars are 100 µm. </a:t>
            </a:r>
            <a:r>
              <a:rPr lang="en-US" sz="1700" b="1" dirty="0">
                <a:latin typeface="Palatino Linotype" pitchFamily="18" charset="0"/>
              </a:rPr>
              <a:t>(b)</a:t>
            </a:r>
            <a:r>
              <a:rPr lang="en-US" sz="1700" dirty="0">
                <a:latin typeface="Palatino Linotype" pitchFamily="18" charset="0"/>
              </a:rPr>
              <a:t> Spheroids’ differentiation depending on the number of cells.</a:t>
            </a:r>
            <a:endParaRPr lang="ru-RU" sz="1700" dirty="0">
              <a:latin typeface="Palatino Linotype" pitchFamily="18" charset="0"/>
            </a:endParaRPr>
          </a:p>
        </p:txBody>
      </p:sp>
    </p:spTree>
    <p:extLst>
      <p:ext uri="{BB962C8B-B14F-4D97-AF65-F5344CB8AC3E}">
        <p14:creationId xmlns:p14="http://schemas.microsoft.com/office/powerpoint/2010/main" val="208300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Рисунок 15"/>
          <p:cNvPicPr/>
          <p:nvPr/>
        </p:nvPicPr>
        <p:blipFill>
          <a:blip r:embed="rId2">
            <a:extLst>
              <a:ext uri="{28A0092B-C50C-407E-A947-70E740481C1C}">
                <a14:useLocalDpi xmlns:a14="http://schemas.microsoft.com/office/drawing/2010/main" val="0"/>
              </a:ext>
            </a:extLst>
          </a:blip>
          <a:srcRect/>
          <a:stretch>
            <a:fillRect/>
          </a:stretch>
        </p:blipFill>
        <p:spPr bwMode="auto">
          <a:xfrm>
            <a:off x="385921" y="1131467"/>
            <a:ext cx="5518917" cy="4003041"/>
          </a:xfrm>
          <a:prstGeom prst="rect">
            <a:avLst/>
          </a:prstGeom>
          <a:noFill/>
        </p:spPr>
      </p:pic>
      <p:sp>
        <p:nvSpPr>
          <p:cNvPr id="3" name="TextBox 2">
            <a:extLst>
              <a:ext uri="{FF2B5EF4-FFF2-40B4-BE49-F238E27FC236}">
                <a16:creationId xmlns:a16="http://schemas.microsoft.com/office/drawing/2014/main" xmlns="" id="{89002B9B-22F5-4BDC-BEFF-6702B8A8B395}"/>
              </a:ext>
            </a:extLst>
          </p:cNvPr>
          <p:cNvSpPr txBox="1"/>
          <p:nvPr/>
        </p:nvSpPr>
        <p:spPr>
          <a:xfrm>
            <a:off x="609600" y="324771"/>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4" name="Прямоугольник 3"/>
          <p:cNvSpPr/>
          <p:nvPr/>
        </p:nvSpPr>
        <p:spPr>
          <a:xfrm>
            <a:off x="609600" y="793401"/>
            <a:ext cx="8042910" cy="646331"/>
          </a:xfrm>
          <a:prstGeom prst="rect">
            <a:avLst/>
          </a:prstGeom>
        </p:spPr>
        <p:txBody>
          <a:bodyPr wrap="square">
            <a:spAutoFit/>
          </a:bodyPr>
          <a:lstStyle/>
          <a:p>
            <a:r>
              <a:rPr lang="en-US" i="1" dirty="0">
                <a:latin typeface="Palatino Linotype" pitchFamily="18" charset="0"/>
              </a:rPr>
              <a:t>Apoptosis </a:t>
            </a:r>
            <a:r>
              <a:rPr lang="en-US" i="1" dirty="0" smtClean="0">
                <a:latin typeface="Palatino Linotype" pitchFamily="18" charset="0"/>
              </a:rPr>
              <a:t>of </a:t>
            </a:r>
            <a:r>
              <a:rPr lang="en-US" i="1" dirty="0" err="1">
                <a:latin typeface="Palatino Linotype" pitchFamily="18" charset="0"/>
              </a:rPr>
              <a:t>hrT</a:t>
            </a:r>
            <a:r>
              <a:rPr lang="en-US" i="1" dirty="0">
                <a:latin typeface="Palatino Linotype" pitchFamily="18" charset="0"/>
              </a:rPr>
              <a:t>-cells and </a:t>
            </a:r>
            <a:r>
              <a:rPr lang="en-US" i="1" dirty="0" err="1">
                <a:latin typeface="Palatino Linotype" pitchFamily="18" charset="0"/>
              </a:rPr>
              <a:t>hnT</a:t>
            </a:r>
            <a:r>
              <a:rPr lang="en-US" i="1" dirty="0">
                <a:latin typeface="Palatino Linotype" pitchFamily="18" charset="0"/>
              </a:rPr>
              <a:t>-cells of the Subjects in the CSCs Culture Isolated </a:t>
            </a:r>
            <a:r>
              <a:rPr lang="en-US" i="1" dirty="0" smtClean="0">
                <a:latin typeface="Palatino Linotype" pitchFamily="18" charset="0"/>
              </a:rPr>
              <a:t>From </a:t>
            </a:r>
            <a:r>
              <a:rPr lang="en-US" i="1" dirty="0">
                <a:latin typeface="Palatino Linotype" pitchFamily="18" charset="0"/>
              </a:rPr>
              <a:t>the Blood of Patient </a:t>
            </a:r>
            <a:r>
              <a:rPr lang="en-US" i="1" dirty="0" smtClean="0">
                <a:latin typeface="Palatino Linotype" pitchFamily="18" charset="0"/>
              </a:rPr>
              <a:t>with COPD and SCLC</a:t>
            </a:r>
            <a:endParaRPr lang="ru-RU" i="1" dirty="0">
              <a:latin typeface="Palatino Linotype" pitchFamily="18" charset="0"/>
            </a:endParaRPr>
          </a:p>
        </p:txBody>
      </p:sp>
      <p:sp>
        <p:nvSpPr>
          <p:cNvPr id="6" name="Прямоугольник 5"/>
          <p:cNvSpPr/>
          <p:nvPr/>
        </p:nvSpPr>
        <p:spPr>
          <a:xfrm>
            <a:off x="609600" y="5319519"/>
            <a:ext cx="8153400" cy="1400383"/>
          </a:xfrm>
          <a:prstGeom prst="rect">
            <a:avLst/>
          </a:prstGeom>
        </p:spPr>
        <p:txBody>
          <a:bodyPr wrap="square">
            <a:spAutoFit/>
          </a:bodyPr>
          <a:lstStyle/>
          <a:p>
            <a:pPr algn="just"/>
            <a:r>
              <a:rPr lang="en-US" sz="1700" dirty="0">
                <a:latin typeface="Palatino Linotype" pitchFamily="18" charset="0"/>
              </a:rPr>
              <a:t>Apoptosis of reprogrammed T-cells of volunteers V1 (non-smoker volunteer) and V2 (smoker volunteer), patients P1 (smoker with COPD), P2 (COPD with asthma), and P3 (COPD with SCLC), in a culture of CSCs isolated from the blood of patient P3 compared to naive T-cells (apoptosis of naive T-cell was taken as 100%). * – for comparison with naive T-cells (p&lt; 0.05).</a:t>
            </a:r>
            <a:endParaRPr lang="ru-RU" sz="1700" dirty="0">
              <a:latin typeface="Palatino Linotype" pitchFamily="18" charset="0"/>
            </a:endParaRPr>
          </a:p>
        </p:txBody>
      </p:sp>
      <p:sp>
        <p:nvSpPr>
          <p:cNvPr id="10" name="Прямоугольник 9"/>
          <p:cNvSpPr/>
          <p:nvPr/>
        </p:nvSpPr>
        <p:spPr>
          <a:xfrm>
            <a:off x="5715000" y="1499679"/>
            <a:ext cx="3097530" cy="3554819"/>
          </a:xfrm>
          <a:prstGeom prst="rect">
            <a:avLst/>
          </a:prstGeom>
        </p:spPr>
        <p:txBody>
          <a:bodyPr wrap="square">
            <a:spAutoFit/>
          </a:bodyPr>
          <a:lstStyle/>
          <a:p>
            <a:pPr algn="just"/>
            <a:r>
              <a:rPr lang="en-US" sz="1500" dirty="0">
                <a:latin typeface="Palatino Linotype" pitchFamily="18" charset="0"/>
              </a:rPr>
              <a:t>Apoptosis of </a:t>
            </a:r>
            <a:r>
              <a:rPr lang="en-US" sz="1500" dirty="0" err="1">
                <a:latin typeface="Palatino Linotype" pitchFamily="18" charset="0"/>
              </a:rPr>
              <a:t>hrT</a:t>
            </a:r>
            <a:r>
              <a:rPr lang="en-US" sz="1500" dirty="0">
                <a:latin typeface="Palatino Linotype" pitchFamily="18" charset="0"/>
              </a:rPr>
              <a:t>-cells isolated from the patient </a:t>
            </a:r>
            <a:r>
              <a:rPr lang="en-US" sz="1500" i="1" dirty="0">
                <a:latin typeface="Palatino Linotype" pitchFamily="18" charset="0"/>
              </a:rPr>
              <a:t>P1 </a:t>
            </a:r>
            <a:r>
              <a:rPr lang="en-US" sz="1500" dirty="0">
                <a:latin typeface="Palatino Linotype" pitchFamily="18" charset="0"/>
              </a:rPr>
              <a:t>was significantly reduced at ratios of 0.25:1.0, 5.0:1.0, and 10.0:1.0. The most pronounced decrease in apoptosis was observed in </a:t>
            </a:r>
            <a:r>
              <a:rPr lang="en-US" sz="1500" dirty="0" err="1">
                <a:latin typeface="Palatino Linotype" pitchFamily="18" charset="0"/>
              </a:rPr>
              <a:t>hrT</a:t>
            </a:r>
            <a:r>
              <a:rPr lang="en-US" sz="1500" dirty="0">
                <a:latin typeface="Palatino Linotype" pitchFamily="18" charset="0"/>
              </a:rPr>
              <a:t>-cells isolated from the blood of the patient </a:t>
            </a:r>
            <a:r>
              <a:rPr lang="en-US" sz="1500" i="1" dirty="0">
                <a:latin typeface="Palatino Linotype" pitchFamily="18" charset="0"/>
              </a:rPr>
              <a:t>P3</a:t>
            </a:r>
            <a:r>
              <a:rPr lang="en-US" sz="1500" dirty="0">
                <a:latin typeface="Palatino Linotype" pitchFamily="18" charset="0"/>
              </a:rPr>
              <a:t>. A decrease in apoptosis in this group was noted at a ratio of 1.0:1.0. At ratios of 2.5:1.0, 5.0:1.0, and 10.0:1.0, the number of apoptotic cells decreased more. Apoptosis of </a:t>
            </a:r>
            <a:r>
              <a:rPr lang="en-US" sz="1500" dirty="0" err="1">
                <a:latin typeface="Palatino Linotype" pitchFamily="18" charset="0"/>
              </a:rPr>
              <a:t>hrT</a:t>
            </a:r>
            <a:r>
              <a:rPr lang="en-US" sz="1500" dirty="0">
                <a:latin typeface="Palatino Linotype" pitchFamily="18" charset="0"/>
              </a:rPr>
              <a:t>-cells obtained from patient </a:t>
            </a:r>
            <a:r>
              <a:rPr lang="en-US" sz="1500" i="1" dirty="0">
                <a:latin typeface="Palatino Linotype" pitchFamily="18" charset="0"/>
              </a:rPr>
              <a:t>P2 </a:t>
            </a:r>
            <a:r>
              <a:rPr lang="en-US" sz="1500" dirty="0">
                <a:latin typeface="Palatino Linotype" pitchFamily="18" charset="0"/>
              </a:rPr>
              <a:t>did not change significantly </a:t>
            </a:r>
            <a:endParaRPr lang="ru-RU" sz="1500" dirty="0">
              <a:latin typeface="Palatino Linotype" pitchFamily="18" charset="0"/>
            </a:endParaRPr>
          </a:p>
        </p:txBody>
      </p:sp>
      <p:sp>
        <p:nvSpPr>
          <p:cNvPr id="12" name="Овал 11"/>
          <p:cNvSpPr/>
          <p:nvPr/>
        </p:nvSpPr>
        <p:spPr>
          <a:xfrm>
            <a:off x="2939415" y="3794760"/>
            <a:ext cx="320040" cy="32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3789045" y="3947160"/>
            <a:ext cx="320040" cy="32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4596765" y="4305300"/>
            <a:ext cx="320040" cy="32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5412105" y="4453890"/>
            <a:ext cx="320040" cy="32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994049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Рисунок 13"/>
          <p:cNvPicPr/>
          <p:nvPr/>
        </p:nvPicPr>
        <p:blipFill>
          <a:blip r:embed="rId2">
            <a:extLst>
              <a:ext uri="{28A0092B-C50C-407E-A947-70E740481C1C}">
                <a14:useLocalDpi xmlns:a14="http://schemas.microsoft.com/office/drawing/2010/main" val="0"/>
              </a:ext>
            </a:extLst>
          </a:blip>
          <a:srcRect/>
          <a:stretch>
            <a:fillRect/>
          </a:stretch>
        </p:blipFill>
        <p:spPr bwMode="auto">
          <a:xfrm>
            <a:off x="312420" y="1159540"/>
            <a:ext cx="5585460" cy="4036603"/>
          </a:xfrm>
          <a:prstGeom prst="rect">
            <a:avLst/>
          </a:prstGeom>
          <a:noFill/>
        </p:spPr>
      </p:pic>
      <p:sp>
        <p:nvSpPr>
          <p:cNvPr id="3" name="TextBox 2">
            <a:extLst>
              <a:ext uri="{FF2B5EF4-FFF2-40B4-BE49-F238E27FC236}">
                <a16:creationId xmlns:a16="http://schemas.microsoft.com/office/drawing/2014/main" xmlns="" id="{89002B9B-22F5-4BDC-BEFF-6702B8A8B395}"/>
              </a:ext>
            </a:extLst>
          </p:cNvPr>
          <p:cNvSpPr txBox="1"/>
          <p:nvPr/>
        </p:nvSpPr>
        <p:spPr>
          <a:xfrm>
            <a:off x="609600" y="324771"/>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9" name="Прямоугольник 8"/>
          <p:cNvSpPr/>
          <p:nvPr/>
        </p:nvSpPr>
        <p:spPr>
          <a:xfrm>
            <a:off x="609600" y="793401"/>
            <a:ext cx="8042910" cy="646331"/>
          </a:xfrm>
          <a:prstGeom prst="rect">
            <a:avLst/>
          </a:prstGeom>
        </p:spPr>
        <p:txBody>
          <a:bodyPr wrap="square">
            <a:spAutoFit/>
          </a:bodyPr>
          <a:lstStyle/>
          <a:p>
            <a:r>
              <a:rPr lang="en-US" i="1" dirty="0">
                <a:latin typeface="Palatino Linotype" pitchFamily="18" charset="0"/>
              </a:rPr>
              <a:t>Cytotoxic Activity of </a:t>
            </a:r>
            <a:r>
              <a:rPr lang="en-US" i="1" dirty="0" err="1">
                <a:latin typeface="Palatino Linotype" pitchFamily="18" charset="0"/>
              </a:rPr>
              <a:t>hrT</a:t>
            </a:r>
            <a:r>
              <a:rPr lang="en-US" i="1" dirty="0">
                <a:latin typeface="Palatino Linotype" pitchFamily="18" charset="0"/>
              </a:rPr>
              <a:t>-cells and </a:t>
            </a:r>
            <a:r>
              <a:rPr lang="en-US" i="1" dirty="0" err="1">
                <a:latin typeface="Palatino Linotype" pitchFamily="18" charset="0"/>
              </a:rPr>
              <a:t>hnT</a:t>
            </a:r>
            <a:r>
              <a:rPr lang="en-US" i="1" dirty="0">
                <a:latin typeface="Palatino Linotype" pitchFamily="18" charset="0"/>
              </a:rPr>
              <a:t>-cells of the Subjects in the </a:t>
            </a:r>
            <a:r>
              <a:rPr lang="en-US" i="1" dirty="0" smtClean="0">
                <a:latin typeface="Palatino Linotype" pitchFamily="18" charset="0"/>
              </a:rPr>
              <a:t>Culture </a:t>
            </a:r>
            <a:r>
              <a:rPr lang="en-US" i="1" dirty="0">
                <a:latin typeface="Palatino Linotype" pitchFamily="18" charset="0"/>
              </a:rPr>
              <a:t>of CSCs Isolated from the Patient </a:t>
            </a:r>
            <a:r>
              <a:rPr lang="en-US" i="1" dirty="0" smtClean="0">
                <a:latin typeface="Palatino Linotype" pitchFamily="18" charset="0"/>
              </a:rPr>
              <a:t>with COPD and SCLC</a:t>
            </a:r>
            <a:endParaRPr lang="en-US" i="1" dirty="0">
              <a:latin typeface="Palatino Linotype" pitchFamily="18" charset="0"/>
            </a:endParaRPr>
          </a:p>
        </p:txBody>
      </p:sp>
      <p:sp>
        <p:nvSpPr>
          <p:cNvPr id="11" name="Прямоугольник 10"/>
          <p:cNvSpPr/>
          <p:nvPr/>
        </p:nvSpPr>
        <p:spPr>
          <a:xfrm>
            <a:off x="609600" y="5319519"/>
            <a:ext cx="8153400" cy="1400383"/>
          </a:xfrm>
          <a:prstGeom prst="rect">
            <a:avLst/>
          </a:prstGeom>
        </p:spPr>
        <p:txBody>
          <a:bodyPr wrap="square">
            <a:spAutoFit/>
          </a:bodyPr>
          <a:lstStyle/>
          <a:p>
            <a:pPr algn="just"/>
            <a:r>
              <a:rPr lang="en-US" sz="1700" dirty="0">
                <a:latin typeface="Palatino Linotype" pitchFamily="18" charset="0"/>
              </a:rPr>
              <a:t>Cytotoxic activity of reprogrammed T-cells (</a:t>
            </a:r>
            <a:r>
              <a:rPr lang="en-US" sz="1700" dirty="0" err="1">
                <a:latin typeface="Palatino Linotype" pitchFamily="18" charset="0"/>
              </a:rPr>
              <a:t>hrT</a:t>
            </a:r>
            <a:r>
              <a:rPr lang="en-US" sz="1700" dirty="0">
                <a:latin typeface="Palatino Linotype" pitchFamily="18" charset="0"/>
              </a:rPr>
              <a:t>-cells) of volunteers V1 (non-smoker volunteer) and V2 (smoker volunteer), patients P1 (smoker with COPD), P2 (COPD with asthma), and P3 (COPD with SCLC), in a culture of CSCs isolated from the blood of patient P3 to naive T-cells (cytotoxic of naive T-cell was taken as 100%). * – for comparison with naive T-cells (p&lt; 0.05).</a:t>
            </a:r>
            <a:endParaRPr lang="ru-RU" sz="1700" dirty="0">
              <a:latin typeface="Palatino Linotype" pitchFamily="18" charset="0"/>
            </a:endParaRPr>
          </a:p>
        </p:txBody>
      </p:sp>
      <p:sp>
        <p:nvSpPr>
          <p:cNvPr id="12" name="Прямоугольник 11"/>
          <p:cNvSpPr/>
          <p:nvPr/>
        </p:nvSpPr>
        <p:spPr>
          <a:xfrm>
            <a:off x="5715000" y="1499679"/>
            <a:ext cx="3097530" cy="2862322"/>
          </a:xfrm>
          <a:prstGeom prst="rect">
            <a:avLst/>
          </a:prstGeom>
        </p:spPr>
        <p:txBody>
          <a:bodyPr wrap="square">
            <a:spAutoFit/>
          </a:bodyPr>
          <a:lstStyle/>
          <a:p>
            <a:pPr algn="just"/>
            <a:r>
              <a:rPr lang="en-US" sz="1500" dirty="0">
                <a:latin typeface="Palatino Linotype" pitchFamily="18" charset="0"/>
              </a:rPr>
              <a:t>Cytotoxicity reached the maximum at a </a:t>
            </a:r>
            <a:r>
              <a:rPr lang="en-US" sz="1500" dirty="0" err="1">
                <a:latin typeface="Palatino Linotype" pitchFamily="18" charset="0"/>
              </a:rPr>
              <a:t>T-cells:CSCs</a:t>
            </a:r>
            <a:r>
              <a:rPr lang="en-US" sz="1500" dirty="0">
                <a:latin typeface="Palatino Linotype" pitchFamily="18" charset="0"/>
              </a:rPr>
              <a:t> ratio of 10.0:1.0. At the same time, a significant increase in the cytotoxicity of </a:t>
            </a:r>
            <a:r>
              <a:rPr lang="en-US" sz="1500" dirty="0" err="1">
                <a:latin typeface="Palatino Linotype" pitchFamily="18" charset="0"/>
              </a:rPr>
              <a:t>hrT</a:t>
            </a:r>
            <a:r>
              <a:rPr lang="en-US" sz="1500" dirty="0">
                <a:latin typeface="Palatino Linotype" pitchFamily="18" charset="0"/>
              </a:rPr>
              <a:t>-cells in volunteer V2, patients P1, and P2 was observed at a ratio of 1.0:1.0. Cytotoxicity of </a:t>
            </a:r>
            <a:r>
              <a:rPr lang="en-US" sz="1500" dirty="0" err="1">
                <a:latin typeface="Palatino Linotype" pitchFamily="18" charset="0"/>
              </a:rPr>
              <a:t>hrT</a:t>
            </a:r>
            <a:r>
              <a:rPr lang="en-US" sz="1500" dirty="0">
                <a:latin typeface="Palatino Linotype" pitchFamily="18" charset="0"/>
              </a:rPr>
              <a:t>-cells in patients P1, P2 and P3 increased more significantly relative to </a:t>
            </a:r>
            <a:r>
              <a:rPr lang="en-US" sz="1500" dirty="0" err="1">
                <a:latin typeface="Palatino Linotype" pitchFamily="18" charset="0"/>
              </a:rPr>
              <a:t>hnT</a:t>
            </a:r>
            <a:r>
              <a:rPr lang="en-US" sz="1500" dirty="0">
                <a:latin typeface="Palatino Linotype" pitchFamily="18" charset="0"/>
              </a:rPr>
              <a:t>-cells in comparison with volunteers V1 and V2 </a:t>
            </a:r>
            <a:endParaRPr lang="ru-RU" sz="1500" dirty="0">
              <a:latin typeface="Palatino Linotype" pitchFamily="18" charset="0"/>
            </a:endParaRPr>
          </a:p>
        </p:txBody>
      </p:sp>
      <p:sp>
        <p:nvSpPr>
          <p:cNvPr id="2" name="Овал 1"/>
          <p:cNvSpPr/>
          <p:nvPr/>
        </p:nvSpPr>
        <p:spPr>
          <a:xfrm>
            <a:off x="2446020" y="3276902"/>
            <a:ext cx="893730" cy="575008"/>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3385470" y="2766664"/>
            <a:ext cx="893730" cy="982376"/>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4411980" y="2890338"/>
            <a:ext cx="635700" cy="778692"/>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5048250" y="1622824"/>
            <a:ext cx="667320" cy="1832317"/>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428064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9002B9B-22F5-4BDC-BEFF-6702B8A8B395}"/>
              </a:ext>
            </a:extLst>
          </p:cNvPr>
          <p:cNvSpPr txBox="1"/>
          <p:nvPr/>
        </p:nvSpPr>
        <p:spPr>
          <a:xfrm>
            <a:off x="609600" y="324771"/>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4" name="Прямоугольник 3"/>
          <p:cNvSpPr/>
          <p:nvPr/>
        </p:nvSpPr>
        <p:spPr>
          <a:xfrm>
            <a:off x="617220" y="786436"/>
            <a:ext cx="7909560" cy="3493264"/>
          </a:xfrm>
          <a:prstGeom prst="rect">
            <a:avLst/>
          </a:prstGeom>
        </p:spPr>
        <p:txBody>
          <a:bodyPr wrap="square">
            <a:spAutoFit/>
          </a:bodyPr>
          <a:lstStyle/>
          <a:p>
            <a:pPr algn="just"/>
            <a:r>
              <a:rPr lang="en-US" sz="1700" dirty="0">
                <a:latin typeface="Palatino Linotype" pitchFamily="18" charset="0"/>
              </a:rPr>
              <a:t>Cell therapy with modified immune cells is a promising approach for the treatment of SCLC. An unresolved issue of this approach to therapy is the choice of the optimal cell donor whose modified cells could eliminate the given target of CSCs. This issue can be partially resolved by assessing the cells </a:t>
            </a:r>
            <a:r>
              <a:rPr lang="en-US" sz="1700" i="1" dirty="0">
                <a:latin typeface="Palatino Linotype" pitchFamily="18" charset="0"/>
              </a:rPr>
              <a:t>in vitro</a:t>
            </a:r>
            <a:r>
              <a:rPr lang="en-US" sz="1700" dirty="0">
                <a:latin typeface="Palatino Linotype" pitchFamily="18" charset="0"/>
              </a:rPr>
              <a:t>. In the present pilot study, we evaluated the activity of allogeneic </a:t>
            </a:r>
            <a:r>
              <a:rPr lang="en-US" sz="1700" dirty="0" smtClean="0">
                <a:latin typeface="Palatino Linotype" pitchFamily="18" charset="0"/>
              </a:rPr>
              <a:t>and </a:t>
            </a:r>
            <a:r>
              <a:rPr lang="en-US" sz="1700" dirty="0">
                <a:latin typeface="Palatino Linotype" pitchFamily="18" charset="0"/>
              </a:rPr>
              <a:t>autologous </a:t>
            </a:r>
            <a:r>
              <a:rPr lang="en-US" sz="1700" dirty="0" err="1" smtClean="0">
                <a:latin typeface="Palatino Linotype" pitchFamily="18" charset="0"/>
              </a:rPr>
              <a:t>hrT</a:t>
            </a:r>
            <a:r>
              <a:rPr lang="en-US" sz="1700" dirty="0" smtClean="0">
                <a:latin typeface="Palatino Linotype" pitchFamily="18" charset="0"/>
              </a:rPr>
              <a:t>-cells </a:t>
            </a:r>
            <a:r>
              <a:rPr lang="en-US" sz="1700" dirty="0">
                <a:latin typeface="Palatino Linotype" pitchFamily="18" charset="0"/>
              </a:rPr>
              <a:t>on a culture of CSCs isolated from the blood of patient </a:t>
            </a:r>
            <a:r>
              <a:rPr lang="en-US" sz="1700" dirty="0" smtClean="0">
                <a:latin typeface="Palatino Linotype" pitchFamily="18" charset="0"/>
              </a:rPr>
              <a:t>with COPD and SCLC. </a:t>
            </a:r>
            <a:r>
              <a:rPr lang="en-US" sz="1700" dirty="0">
                <a:latin typeface="Palatino Linotype" pitchFamily="18" charset="0"/>
              </a:rPr>
              <a:t>In a culture of CSCs, </a:t>
            </a:r>
            <a:r>
              <a:rPr lang="en-US" sz="1700" dirty="0" err="1">
                <a:latin typeface="Palatino Linotype" pitchFamily="18" charset="0"/>
              </a:rPr>
              <a:t>hrT</a:t>
            </a:r>
            <a:r>
              <a:rPr lang="en-US" sz="1700" dirty="0">
                <a:latin typeface="Palatino Linotype" pitchFamily="18" charset="0"/>
              </a:rPr>
              <a:t>-cells </a:t>
            </a:r>
            <a:r>
              <a:rPr lang="en-US" sz="1700" dirty="0" smtClean="0">
                <a:latin typeface="Palatino Linotype" pitchFamily="18" charset="0"/>
              </a:rPr>
              <a:t>showed </a:t>
            </a:r>
            <a:r>
              <a:rPr lang="en-US" sz="1700" dirty="0">
                <a:latin typeface="Palatino Linotype" pitchFamily="18" charset="0"/>
              </a:rPr>
              <a:t>significantly greater cytotoxicity and less apoptosis than corresponding </a:t>
            </a:r>
            <a:r>
              <a:rPr lang="en-US" sz="1700" dirty="0" err="1">
                <a:latin typeface="Palatino Linotype" pitchFamily="18" charset="0"/>
              </a:rPr>
              <a:t>nrT</a:t>
            </a:r>
            <a:r>
              <a:rPr lang="en-US" sz="1700" dirty="0">
                <a:latin typeface="Palatino Linotype" pitchFamily="18" charset="0"/>
              </a:rPr>
              <a:t>-cells. The most pronounced increase in cytotoxicity was observed in </a:t>
            </a:r>
            <a:r>
              <a:rPr lang="en-US" sz="1700" dirty="0" err="1">
                <a:latin typeface="Palatino Linotype" pitchFamily="18" charset="0"/>
              </a:rPr>
              <a:t>hrT</a:t>
            </a:r>
            <a:r>
              <a:rPr lang="en-US" sz="1700" dirty="0">
                <a:latin typeface="Palatino Linotype" pitchFamily="18" charset="0"/>
              </a:rPr>
              <a:t>-cells patients with lung disease than in volunteers. In addition, the number of apoptotic </a:t>
            </a:r>
            <a:r>
              <a:rPr lang="en-US" sz="1700" dirty="0" err="1">
                <a:latin typeface="Palatino Linotype" pitchFamily="18" charset="0"/>
              </a:rPr>
              <a:t>hrT</a:t>
            </a:r>
            <a:r>
              <a:rPr lang="en-US" sz="1700" dirty="0">
                <a:latin typeface="Palatino Linotype" pitchFamily="18" charset="0"/>
              </a:rPr>
              <a:t>-cells in a culture obtained from patients with pulmonary diseases was less. The exception was T-cells isolated from the blood of a patient with COPD and asthma. Reprogramming did not have a significant effect on the change in this indicator.</a:t>
            </a:r>
            <a:endParaRPr lang="ru-RU" sz="1700" dirty="0">
              <a:latin typeface="Palatino Linotype" pitchFamily="18" charset="0"/>
            </a:endParaRPr>
          </a:p>
        </p:txBody>
      </p:sp>
    </p:spTree>
    <p:extLst>
      <p:ext uri="{BB962C8B-B14F-4D97-AF65-F5344CB8AC3E}">
        <p14:creationId xmlns:p14="http://schemas.microsoft.com/office/powerpoint/2010/main" val="2515009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8</a:t>
            </a:fld>
            <a:endParaRPr lang="fr-FR">
              <a:latin typeface="Palatino Linotype" panose="02040502050505030304" pitchFamily="18" charset="0"/>
            </a:endParaRPr>
          </a:p>
        </p:txBody>
      </p:sp>
      <p:sp>
        <p:nvSpPr>
          <p:cNvPr id="6" name="Rectangle 5">
            <a:extLst>
              <a:ext uri="{FF2B5EF4-FFF2-40B4-BE49-F238E27FC236}">
                <a16:creationId xmlns:a16="http://schemas.microsoft.com/office/drawing/2014/main" xmlns="" id="{A41C1154-7224-409D-89AD-B63BE3EDE789}"/>
              </a:ext>
            </a:extLst>
          </p:cNvPr>
          <p:cNvSpPr/>
          <p:nvPr/>
        </p:nvSpPr>
        <p:spPr>
          <a:xfrm>
            <a:off x="738554" y="1054128"/>
            <a:ext cx="5001064" cy="830997"/>
          </a:xfrm>
          <a:prstGeom prst="rect">
            <a:avLst/>
          </a:prstGeom>
        </p:spPr>
        <p:txBody>
          <a:bodyPr wrap="square">
            <a:spAutoFit/>
          </a:bodyPr>
          <a:lstStyle/>
          <a:p>
            <a:r>
              <a:rPr lang="fr-FR" sz="2400" b="1" dirty="0" err="1">
                <a:latin typeface="Palatino Linotype" panose="02040502050505030304" pitchFamily="18" charset="0"/>
              </a:rPr>
              <a:t>Supplementary</a:t>
            </a:r>
            <a:r>
              <a:rPr lang="fr-FR" sz="2400" b="1" dirty="0">
                <a:latin typeface="Palatino Linotype" panose="02040502050505030304" pitchFamily="18" charset="0"/>
              </a:rPr>
              <a:t> Materials</a:t>
            </a:r>
          </a:p>
          <a:p>
            <a:endParaRPr lang="fr-FR" sz="2400" b="1" dirty="0">
              <a:latin typeface="Palatino Linotype" panose="02040502050505030304" pitchFamily="18" charset="0"/>
            </a:endParaRPr>
          </a:p>
        </p:txBody>
      </p:sp>
      <p:pic>
        <p:nvPicPr>
          <p:cNvPr id="204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109" y="2709863"/>
            <a:ext cx="7999957" cy="2753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1001444" y="2224452"/>
            <a:ext cx="2766335" cy="323165"/>
          </a:xfrm>
          <a:prstGeom prst="rect">
            <a:avLst/>
          </a:prstGeom>
        </p:spPr>
        <p:txBody>
          <a:bodyPr wrap="none">
            <a:spAutoFit/>
          </a:bodyPr>
          <a:lstStyle/>
          <a:p>
            <a:r>
              <a:rPr lang="en-US" sz="1500" dirty="0">
                <a:latin typeface="Palatino Linotype" pitchFamily="18" charset="0"/>
              </a:rPr>
              <a:t>Table 1. Patient characteristics.</a:t>
            </a:r>
            <a:endParaRPr lang="ru-RU" sz="1500" dirty="0">
              <a:latin typeface="Palatino Linotype" pitchFamily="18" charset="0"/>
            </a:endParaRPr>
          </a:p>
        </p:txBody>
      </p:sp>
    </p:spTree>
    <p:extLst>
      <p:ext uri="{BB962C8B-B14F-4D97-AF65-F5344CB8AC3E}">
        <p14:creationId xmlns:p14="http://schemas.microsoft.com/office/powerpoint/2010/main" val="955170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6010" y="2651760"/>
            <a:ext cx="5024452" cy="630942"/>
          </a:xfrm>
          <a:prstGeom prst="rect">
            <a:avLst/>
          </a:prstGeom>
          <a:noFill/>
        </p:spPr>
        <p:txBody>
          <a:bodyPr wrap="none" rtlCol="0">
            <a:spAutoFit/>
          </a:bodyPr>
          <a:lstStyle/>
          <a:p>
            <a:r>
              <a:rPr lang="en-US" sz="3500" dirty="0" smtClean="0">
                <a:latin typeface="Palatino Linotype" pitchFamily="18" charset="0"/>
              </a:rPr>
              <a:t>Thank you for attention!</a:t>
            </a:r>
            <a:endParaRPr lang="ru-RU" sz="3500" dirty="0">
              <a:latin typeface="Palatino Linotype" pitchFamily="18" charset="0"/>
            </a:endParaRPr>
          </a:p>
        </p:txBody>
      </p:sp>
    </p:spTree>
    <p:extLst>
      <p:ext uri="{BB962C8B-B14F-4D97-AF65-F5344CB8AC3E}">
        <p14:creationId xmlns:p14="http://schemas.microsoft.com/office/powerpoint/2010/main" val="1985882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606</TotalTime>
  <Words>1085</Words>
  <Application>Microsoft Office PowerPoint</Application>
  <PresentationFormat>Экран (4:3)</PresentationFormat>
  <Paragraphs>43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Доктор</cp:lastModifiedBy>
  <cp:revision>76</cp:revision>
  <dcterms:created xsi:type="dcterms:W3CDTF">2017-05-27T02:37:01Z</dcterms:created>
  <dcterms:modified xsi:type="dcterms:W3CDTF">2023-01-27T04:33:53Z</dcterms:modified>
</cp:coreProperties>
</file>