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7" r:id="rId5"/>
    <p:sldId id="282" r:id="rId6"/>
    <p:sldId id="265" r:id="rId7"/>
    <p:sldId id="260" r:id="rId8"/>
    <p:sldId id="266" r:id="rId9"/>
    <p:sldId id="263" r:id="rId10"/>
    <p:sldId id="283" r:id="rId11"/>
    <p:sldId id="284" r:id="rId12"/>
    <p:sldId id="285" r:id="rId13"/>
    <p:sldId id="257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7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FC94-7978-17CA-2AD2-D5B5FDD00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2C948-C9B3-3AD8-B4E3-4F028EEE8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500E-423D-1285-B612-450A8E4A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0A5-D76B-4937-9799-39338D40CC3E}" type="datetimeFigureOut">
              <a:rPr lang="en-IN" smtClean="0"/>
              <a:t>12-03-2023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E8689-F32A-04AB-CDC5-B60CFAB7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163F5-816B-C401-0A11-8FF400BB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830-C1BE-4A0B-8C07-3935E7218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038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FD15-2EAE-C614-1ED7-1F5DFF3D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5799C-0AFC-C010-4B6C-A31F6D503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A6A68-F309-838E-6F91-4E167CC9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0A5-D76B-4937-9799-39338D40CC3E}" type="datetimeFigureOut">
              <a:rPr lang="en-IN" smtClean="0"/>
              <a:t>12-03-2023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2012F-09EC-5E3B-89BD-6E144D7E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241FF-0B5D-D9D3-B1B9-C6F329A8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830-C1BE-4A0B-8C07-3935E7218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404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4E14B-4139-1E42-4329-0F4A3E873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50589-844E-7866-2047-A6D35C971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F8EE7-5AD7-8AC7-A13D-737388A3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0A5-D76B-4937-9799-39338D40CC3E}" type="datetimeFigureOut">
              <a:rPr lang="en-IN" smtClean="0"/>
              <a:t>12-03-2023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61168-067C-DDAD-8947-3DD445BC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4C1F4-CC81-CE6A-965F-C9535988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830-C1BE-4A0B-8C07-3935E7218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626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DEE73-0F95-469B-0D66-1C125E61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AC030-A5DB-F109-47C8-940C5B28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3636-8659-B797-3DEE-501B2706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0A5-D76B-4937-9799-39338D40CC3E}" type="datetimeFigureOut">
              <a:rPr lang="en-IN" smtClean="0"/>
              <a:t>12-03-2023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B892B-9760-9318-9681-AC3CDAA2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D0955-178B-BCBE-E44F-4A97BE61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830-C1BE-4A0B-8C07-3935E7218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542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52F7D-DEC7-8293-FDFC-16D81450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4387A-37B6-499C-E964-95A3E1D60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E360A-DF29-89A9-6F76-13BA5606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0A5-D76B-4937-9799-39338D40CC3E}" type="datetimeFigureOut">
              <a:rPr lang="en-IN" smtClean="0"/>
              <a:t>12-03-2023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01D3A-4931-B1D7-C2C3-1FBF90E5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D1F9-2FC4-C85D-655E-2EA745D3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830-C1BE-4A0B-8C07-3935E7218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202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57B8-40AC-83B1-EAF8-97611FF3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7FCF-7583-328A-308B-7F0949B54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315CE-9D67-0B66-8DC1-76DAEA7A7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642C2-0127-2436-5C86-85E76366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0A5-D76B-4937-9799-39338D40CC3E}" type="datetimeFigureOut">
              <a:rPr lang="en-IN" smtClean="0"/>
              <a:t>12-03-2023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0A187-63FB-3E08-31D6-8C6FA044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02773-BA52-BF78-B4A4-31DEFAD9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830-C1BE-4A0B-8C07-3935E7218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143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E243-BE45-BF4D-58DA-6BED1441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329C3-DA39-C026-FACF-71180C2CD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44EA4-8E14-E887-DBD6-492E81761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BCA6C-6FFC-F9B7-ADDE-38DC76916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7C9A3-9092-BDA5-CDA5-C187A54C0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A753C-97C1-21E7-EBB5-D9D103F8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0A5-D76B-4937-9799-39338D40CC3E}" type="datetimeFigureOut">
              <a:rPr lang="en-IN" smtClean="0"/>
              <a:t>12-03-2023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6CB05-6BA3-B5AC-FFF3-4209B9EE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D808E6-4C17-B850-B01B-887A01C4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830-C1BE-4A0B-8C07-3935E7218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106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7471-9447-0B8F-D14D-DCFAD4A5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D0F91-F060-A2CA-72EC-E32FF513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0A5-D76B-4937-9799-39338D40CC3E}" type="datetimeFigureOut">
              <a:rPr lang="en-IN" smtClean="0"/>
              <a:t>12-03-2023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2E7EC-88BB-DAAB-A76C-FF02246D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EFFE9-D6F2-C44B-4986-038829B3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830-C1BE-4A0B-8C07-3935E7218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727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EAD252-2818-1256-C959-1C4DF166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0A5-D76B-4937-9799-39338D40CC3E}" type="datetimeFigureOut">
              <a:rPr lang="en-IN" smtClean="0"/>
              <a:t>12-03-2023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127FE-1890-50F8-3B86-23617246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D175-0FFC-831B-3258-EDECEB13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830-C1BE-4A0B-8C07-3935E7218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636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3355-9F76-F8BB-78C3-0A3CEBC9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490E-AEA3-CB88-4638-D394224C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8C08D-4DFC-89F6-0FBE-7C309466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6653-BD95-11BA-0E67-21BC6ADF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0A5-D76B-4937-9799-39338D40CC3E}" type="datetimeFigureOut">
              <a:rPr lang="en-IN" smtClean="0"/>
              <a:t>12-03-2023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604D2-3300-7D47-1002-06D06121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A3E7E-70FB-7CAF-7CA3-45952A12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830-C1BE-4A0B-8C07-3935E7218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58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9626-0903-1A01-0D2E-CD33FE83B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3F9877-74FF-9681-32CC-321D1F8E2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3F1BE-FDDE-600E-9EEC-469C81BE4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9C29A-7803-4EDF-7421-FF1B3F37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10A5-D76B-4937-9799-39338D40CC3E}" type="datetimeFigureOut">
              <a:rPr lang="en-IN" smtClean="0"/>
              <a:t>12-03-2023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212DB-38B6-01E4-6D53-7007289A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6E28F-F926-B870-931C-8E1B1F7D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830-C1BE-4A0B-8C07-3935E7218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102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28143-35E8-213D-3189-A68FA18D6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78197-8CAC-5753-92E6-14C9E4427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63730-205A-0F35-43B3-CE4CD92B8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10A5-D76B-4937-9799-39338D40CC3E}" type="datetimeFigureOut">
              <a:rPr lang="en-IN" smtClean="0"/>
              <a:t>12-03-2023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2CDD-38BA-EB49-5827-3B3F99B1E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5BBE-459B-6252-872D-067D6879C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5830-C1BE-4A0B-8C07-3935E72184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9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bojyoti2108@gmail.com" TargetMode="External"/><Relationship Id="rId2" Type="http://schemas.openxmlformats.org/officeDocument/2006/relationships/hyperlink" Target="https://ecb2023.sciforum.ne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80A2-B28E-4383-365E-170495F48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698523" y="-5559790"/>
            <a:ext cx="9144000" cy="23876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DB99D4-3758-DB21-D631-88ABA592C92C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US" b="1" i="0" u="none" strike="noStrike" dirty="0">
                <a:solidFill>
                  <a:srgbClr val="7030A0"/>
                </a:solidFill>
                <a:effectLst/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2nd International Electronic Conference on Biomedicines</a:t>
            </a:r>
            <a:endParaRPr lang="en-US" b="1" i="0" u="none" strike="noStrike" dirty="0">
              <a:solidFill>
                <a:srgbClr val="7030A0"/>
              </a:solidFill>
              <a:effectLst/>
              <a:latin typeface="Arial Black" panose="020B0A04020102020204" pitchFamily="34" charset="0"/>
            </a:endParaRPr>
          </a:p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US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</a:t>
            </a:r>
            <a:endParaRPr lang="en-IN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US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IN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IN" sz="2400" b="1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Burgeoning nanotechnology for diabetic wound healing: a novel approach towards future[</a:t>
            </a:r>
            <a:r>
              <a:rPr lang="en-IN" sz="2400" b="1" i="0" dirty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sciforum-069447]</a:t>
            </a:r>
            <a:endParaRPr lang="en-US" sz="2400" b="1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US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endParaRPr lang="en-IN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US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Debojyoti Mandal</a:t>
            </a:r>
          </a:p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US" sz="14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[Electronic mail: </a:t>
            </a:r>
            <a:r>
              <a:rPr lang="en-US" sz="14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debojyoti2108@gmail.com</a:t>
            </a:r>
            <a:r>
              <a:rPr lang="en-US" sz="1400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IN" sz="120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Address correspondence to: </a:t>
            </a:r>
            <a:r>
              <a:rPr lang="en-IN" sz="1200" dirty="0" err="1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Dr.</a:t>
            </a:r>
            <a:r>
              <a:rPr lang="en-IN" sz="120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en-IN" sz="1200" dirty="0" err="1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Jeena</a:t>
            </a:r>
            <a:r>
              <a:rPr lang="en-IN" sz="120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Gupta </a:t>
            </a:r>
            <a:endParaRPr lang="en-IN" sz="1200" dirty="0">
              <a:solidFill>
                <a:srgbClr val="7030A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US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 - Bioengineering and Biosciences</a:t>
            </a:r>
            <a:endParaRPr lang="en-IN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3.jpeg">
            <a:extLst>
              <a:ext uri="{FF2B5EF4-FFF2-40B4-BE49-F238E27FC236}">
                <a16:creationId xmlns:a16="http://schemas.microsoft.com/office/drawing/2014/main" id="{5E3C5E5C-8ECA-AD77-7665-10432DC01D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86" y="5817202"/>
            <a:ext cx="3848100" cy="936625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image3.jpeg">
            <a:extLst>
              <a:ext uri="{FF2B5EF4-FFF2-40B4-BE49-F238E27FC236}">
                <a16:creationId xmlns:a16="http://schemas.microsoft.com/office/drawing/2014/main" id="{DB81DDA3-CDCE-F273-13A5-1920C2E031E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3899" y="5817201"/>
            <a:ext cx="3848100" cy="936625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070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46F3-9DAE-1A39-3CA2-7F3F4379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680" y="471805"/>
            <a:ext cx="5120640" cy="91503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IN" dirty="0">
                <a:latin typeface="Arial Black" panose="020B0A040201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09929-40B5-95A7-C831-A265EF9FE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280" y="1642745"/>
            <a:ext cx="7376160" cy="3996055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sz="2400" b="0" i="0" u="none" strike="noStrike" baseline="0" dirty="0">
                <a:latin typeface="AGaramond-Regular"/>
              </a:rPr>
              <a:t>Development </a:t>
            </a:r>
            <a:r>
              <a:rPr lang="en-US" sz="2400" b="0" i="0" u="none" strike="noStrike" baseline="0" dirty="0">
                <a:latin typeface="AGaramond-Regular"/>
              </a:rPr>
              <a:t>of novel biocompatible and biodegradable NMs, which are able to correct all phases of wound healing, can be a future goal for researchers working in this area.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2400" b="0" i="0" u="none" strike="noStrike" baseline="0" dirty="0">
                <a:latin typeface="AGaramond-Regular"/>
              </a:rPr>
              <a:t>It is important to </a:t>
            </a:r>
            <a:r>
              <a:rPr lang="en-US" sz="2400" b="0" i="0" u="none" strike="noStrike" baseline="0" dirty="0">
                <a:latin typeface="AGaramond-Regular"/>
              </a:rPr>
              <a:t>note that any outcome of NM therapeutics depends on the NM formulation, doses and methods of application.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AGaramond-Regular"/>
              </a:rPr>
              <a:t>As NMs are highly active compared with its bulk, toxicity of NMs must be taken into consideration in every case before its usage in wound care </a:t>
            </a:r>
            <a:r>
              <a:rPr lang="en-IN" sz="2400" b="0" i="0" u="none" strike="noStrike" baseline="0" dirty="0">
                <a:latin typeface="AGaramond-Regular"/>
              </a:rPr>
              <a:t>products.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43121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7CFD9-AA22-C473-4899-671F512D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368" y="120977"/>
            <a:ext cx="6913605" cy="807307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IN" sz="2000" dirty="0">
                <a:solidFill>
                  <a:srgbClr val="7030A0"/>
                </a:solidFill>
                <a:latin typeface="Arial Black" panose="020B0A04020102020204" pitchFamily="34" charset="0"/>
              </a:rPr>
              <a:t>Glimpse of my research work with Nanotechnology on diabetic wound healing</a:t>
            </a:r>
            <a:endParaRPr lang="en-IN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3ABC998-1CEE-0809-37EB-6F65C6179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7" y="1101255"/>
            <a:ext cx="9621795" cy="512400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A2C6A9-C324-E925-9ED5-CE321F90CE93}"/>
              </a:ext>
            </a:extLst>
          </p:cNvPr>
          <p:cNvSpPr txBox="1"/>
          <p:nvPr/>
        </p:nvSpPr>
        <p:spPr>
          <a:xfrm>
            <a:off x="82378" y="6225263"/>
            <a:ext cx="12282616" cy="6327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- Optimized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Nanoformulation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BBD[Box </a:t>
            </a:r>
            <a:r>
              <a:rPr 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ehnken </a:t>
            </a:r>
            <a:r>
              <a:rPr 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esign]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 A)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Optimized zeta potential value; B) Optimized particle size; C) Optimized PDI value; D) Optimized drug loading(%) value ]</a:t>
            </a:r>
            <a:endParaRPr lang="en-US" sz="1200" b="1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0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B083-0D0B-E2B7-CFFE-050D5598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6521C-1516-D4C2-6A62-0764766F7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CA48D14-EC8E-F327-46A1-4B0C3BB3C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r="11354"/>
          <a:stretch/>
        </p:blipFill>
        <p:spPr>
          <a:xfrm>
            <a:off x="-230660" y="0"/>
            <a:ext cx="12422660" cy="686316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720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80A2-B28E-4383-365E-170495F48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698523" y="-5559790"/>
            <a:ext cx="9144000" cy="23876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DB99D4-3758-DB21-D631-88ABA592C92C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US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</a:t>
            </a:r>
            <a:endParaRPr lang="en-IN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US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IN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IN" sz="24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Emerging nano-</a:t>
            </a:r>
            <a:r>
              <a:rPr lang="en-IN" sz="2400" b="1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theraputics</a:t>
            </a:r>
            <a:r>
              <a:rPr lang="en-IN" sz="24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diabetic wound healing: a novel approach towards future</a:t>
            </a:r>
            <a:endParaRPr lang="en-IN" sz="2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US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endParaRPr lang="en-IN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US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Debojyoti Mandal</a:t>
            </a:r>
            <a:endParaRPr lang="en-IN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US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 - Bioengineering and Biosciences</a:t>
            </a:r>
            <a:endParaRPr lang="en-IN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290" marR="1090930" algn="ctr">
              <a:lnSpc>
                <a:spcPct val="115000"/>
              </a:lnSpc>
              <a:spcBef>
                <a:spcPts val="305"/>
              </a:spcBef>
              <a:spcAft>
                <a:spcPts val="1000"/>
              </a:spcAft>
            </a:pPr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Lovely Professional University</a:t>
            </a:r>
            <a:endParaRPr lang="en-IN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5D2D1E-38F6-775A-ABBE-5630A59C0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901"/>
            <a:ext cx="12192000" cy="53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5CA3-4ED9-8B8B-F417-DE9D227E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68E34-27DD-9E57-BD8B-DCFE67463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640" y="2869406"/>
            <a:ext cx="5511800" cy="1119187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7200" dirty="0"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5165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2963-3B86-D865-A2C7-8ED33BE2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6B5A2F-5136-83F5-120C-F62AF898A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r="18585"/>
          <a:stretch/>
        </p:blipFill>
        <p:spPr>
          <a:xfrm>
            <a:off x="1147864" y="0"/>
            <a:ext cx="10205935" cy="6971356"/>
          </a:xfrm>
        </p:spPr>
      </p:pic>
    </p:spTree>
    <p:extLst>
      <p:ext uri="{BB962C8B-B14F-4D97-AF65-F5344CB8AC3E}">
        <p14:creationId xmlns:p14="http://schemas.microsoft.com/office/powerpoint/2010/main" val="271363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9A5C-ED7F-AE48-A30A-B33CA349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71" y="365125"/>
            <a:ext cx="11898709" cy="1006475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IN" sz="5400" b="1" i="0" u="none" strike="noStrike" baseline="0" dirty="0" err="1">
                <a:solidFill>
                  <a:srgbClr val="000000"/>
                </a:solidFill>
                <a:latin typeface="Arial Black" panose="020B0A04020102020204" pitchFamily="34" charset="0"/>
              </a:rPr>
              <a:t>Relevence</a:t>
            </a:r>
            <a:r>
              <a:rPr lang="en-IN" sz="5400" b="1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</a:rPr>
              <a:t> for wound healing</a:t>
            </a:r>
            <a:endParaRPr lang="en-IN" sz="54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B898E-AD6C-BDDC-ECEC-C4848CE33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130C0-4F22-EF69-AF6F-81806419E5C3}"/>
              </a:ext>
            </a:extLst>
          </p:cNvPr>
          <p:cNvSpPr txBox="1"/>
          <p:nvPr/>
        </p:nvSpPr>
        <p:spPr>
          <a:xfrm>
            <a:off x="1056834" y="1694765"/>
            <a:ext cx="28444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IN" sz="1800" b="1" i="0" u="none" strike="noStrike" baseline="0" dirty="0">
                <a:solidFill>
                  <a:srgbClr val="002060"/>
                </a:solidFill>
                <a:latin typeface="Arial Black" panose="020B0A04020102020204" pitchFamily="34" charset="0"/>
              </a:rPr>
              <a:t>TRANSLATIONAL RELEVANCE </a:t>
            </a:r>
            <a:endParaRPr lang="en-IN" sz="1800" b="0" i="0" u="none" strike="noStrike" baseline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831E0-A1C2-235E-33B5-D2703CC4FC86}"/>
              </a:ext>
            </a:extLst>
          </p:cNvPr>
          <p:cNvSpPr txBox="1"/>
          <p:nvPr/>
        </p:nvSpPr>
        <p:spPr>
          <a:xfrm>
            <a:off x="120571" y="2471956"/>
            <a:ext cx="5457269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Nanotechnology driven therapeutics can influence a specific biochemical event within the impaired healing process, being able to change one or more wound-healing phases.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offers unique opportunities compared to dressing-based the conventional wound care products.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major advantage of these nanoplatforms is their adaptability and tunability. For instance, nanotherapeutics can be used in controlled and sustained released of the active ingredient over a period of days or weeks, while conventional delivery systems such as dressings films or gels can sustain the release of the therapeutic agent over 1 to 2 days [4]. </a:t>
            </a:r>
            <a:endParaRPr lang="en-IN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69DE3-41AA-9906-B938-C9B334DB45C4}"/>
              </a:ext>
            </a:extLst>
          </p:cNvPr>
          <p:cNvSpPr txBox="1"/>
          <p:nvPr/>
        </p:nvSpPr>
        <p:spPr>
          <a:xfrm>
            <a:off x="7628118" y="1694765"/>
            <a:ext cx="266024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IN" sz="1800" b="1" i="0" u="none" strike="noStrike" baseline="0" dirty="0">
                <a:solidFill>
                  <a:srgbClr val="002060"/>
                </a:solidFill>
                <a:latin typeface="Arial Black" panose="020B0A04020102020204" pitchFamily="34" charset="0"/>
              </a:rPr>
              <a:t>CLINICAL RELEVANCE </a:t>
            </a:r>
            <a:endParaRPr lang="en-IN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4E91DC-9D72-00A2-F145-CC498244CA72}"/>
              </a:ext>
            </a:extLst>
          </p:cNvPr>
          <p:cNvSpPr txBox="1"/>
          <p:nvPr/>
        </p:nvSpPr>
        <p:spPr>
          <a:xfrm>
            <a:off x="6049605" y="2459868"/>
            <a:ext cx="5817275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Chronic wounds have an important economic impact in developed countries, and it is expected to increase as the population ages.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Current therapies cannot fully address the impaired healing, provoking wound complications like infections and poorly wound closure.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Thus, new biomolecules and therapies that promote wound healing, prevent wound infections or inflammation, among others, are needed.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Several nanotechnological approaches with multiple functions and different mechanisms have proved their potential in wound animal models, and could be the next generation of wound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nanotherapies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[5],[6]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575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C3EE-BF38-EBD9-307D-F143A1F7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720" y="82431"/>
            <a:ext cx="4886960" cy="127063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IN" b="1" i="0" dirty="0">
                <a:solidFill>
                  <a:srgbClr val="2B2B2B"/>
                </a:solidFill>
                <a:effectLst/>
                <a:latin typeface="SF Pro Display"/>
              </a:rPr>
              <a:t>Types Of Wounds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5334C-B8A3-1A6A-14A8-55E68EC8B3CD}"/>
              </a:ext>
            </a:extLst>
          </p:cNvPr>
          <p:cNvSpPr txBox="1"/>
          <p:nvPr/>
        </p:nvSpPr>
        <p:spPr>
          <a:xfrm>
            <a:off x="487680" y="2667370"/>
            <a:ext cx="19710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IN" b="1" i="0" dirty="0">
                <a:solidFill>
                  <a:srgbClr val="575656"/>
                </a:solidFill>
                <a:effectLst/>
                <a:latin typeface="SF Pro Display"/>
              </a:rPr>
              <a:t>Open or Closed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31887-7730-DFA5-209A-77D30C1DF173}"/>
              </a:ext>
            </a:extLst>
          </p:cNvPr>
          <p:cNvSpPr txBox="1"/>
          <p:nvPr/>
        </p:nvSpPr>
        <p:spPr>
          <a:xfrm>
            <a:off x="3281680" y="2697738"/>
            <a:ext cx="2184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IN" b="1" i="0" dirty="0">
                <a:solidFill>
                  <a:srgbClr val="575656"/>
                </a:solidFill>
                <a:effectLst/>
                <a:latin typeface="SF Pro Display"/>
              </a:rPr>
              <a:t>Acute or Chronic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F8FF7-3C06-495C-40BC-E3087987041B}"/>
              </a:ext>
            </a:extLst>
          </p:cNvPr>
          <p:cNvSpPr txBox="1"/>
          <p:nvPr/>
        </p:nvSpPr>
        <p:spPr>
          <a:xfrm>
            <a:off x="1723391" y="3763758"/>
            <a:ext cx="2336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IN" b="1" i="0" dirty="0">
                <a:solidFill>
                  <a:srgbClr val="575656"/>
                </a:solidFill>
                <a:effectLst/>
                <a:latin typeface="SF Pro Display"/>
              </a:rPr>
              <a:t>Pressure Injuries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B90E3E-B303-111D-0FC3-112E998305A8}"/>
              </a:ext>
            </a:extLst>
          </p:cNvPr>
          <p:cNvSpPr txBox="1"/>
          <p:nvPr/>
        </p:nvSpPr>
        <p:spPr>
          <a:xfrm>
            <a:off x="4409681" y="3762813"/>
            <a:ext cx="17475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IN" b="1" i="0" dirty="0">
                <a:solidFill>
                  <a:srgbClr val="575656"/>
                </a:solidFill>
                <a:effectLst/>
                <a:latin typeface="SF Pro Display"/>
              </a:rPr>
              <a:t>Diabetic Ulcers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6DD23-28AB-6D34-F905-FF194AC9CDB1}"/>
              </a:ext>
            </a:extLst>
          </p:cNvPr>
          <p:cNvSpPr txBox="1"/>
          <p:nvPr/>
        </p:nvSpPr>
        <p:spPr>
          <a:xfrm>
            <a:off x="5725160" y="2685534"/>
            <a:ext cx="27228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IN" b="1" i="0" dirty="0">
                <a:solidFill>
                  <a:srgbClr val="575656"/>
                </a:solidFill>
                <a:effectLst/>
                <a:latin typeface="SF Pro Display"/>
              </a:rPr>
              <a:t>Clean or Contaminated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DC061D-C95D-EB27-5F5B-BB8A1DFBBC4E}"/>
              </a:ext>
            </a:extLst>
          </p:cNvPr>
          <p:cNvSpPr txBox="1"/>
          <p:nvPr/>
        </p:nvSpPr>
        <p:spPr>
          <a:xfrm>
            <a:off x="9516100" y="2640943"/>
            <a:ext cx="2336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IN" b="1" i="0" dirty="0">
                <a:solidFill>
                  <a:srgbClr val="575656"/>
                </a:solidFill>
                <a:effectLst/>
                <a:latin typeface="SF Pro Display"/>
              </a:rPr>
              <a:t>Internal or External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66E055-1B8F-1967-9D41-F12D359BD111}"/>
              </a:ext>
            </a:extLst>
          </p:cNvPr>
          <p:cNvSpPr txBox="1"/>
          <p:nvPr/>
        </p:nvSpPr>
        <p:spPr>
          <a:xfrm>
            <a:off x="7129780" y="3872169"/>
            <a:ext cx="21310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IN" b="1" i="0" dirty="0">
                <a:solidFill>
                  <a:srgbClr val="575656"/>
                </a:solidFill>
                <a:effectLst/>
                <a:latin typeface="SF Pro Display"/>
              </a:rPr>
              <a:t>Non-penetrating Wounds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8704A4-9E3A-DC41-88C0-9008D6F6C6A1}"/>
              </a:ext>
            </a:extLst>
          </p:cNvPr>
          <p:cNvSpPr txBox="1"/>
          <p:nvPr/>
        </p:nvSpPr>
        <p:spPr>
          <a:xfrm>
            <a:off x="5619088" y="5597694"/>
            <a:ext cx="129794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rgbClr val="575656"/>
                </a:solidFill>
                <a:effectLst/>
                <a:latin typeface="SF Pro Display"/>
              </a:rPr>
              <a:t>Abrasions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B6F16-06A2-1479-86EF-C0B2DA7B58E0}"/>
              </a:ext>
            </a:extLst>
          </p:cNvPr>
          <p:cNvSpPr txBox="1"/>
          <p:nvPr/>
        </p:nvSpPr>
        <p:spPr>
          <a:xfrm>
            <a:off x="2633345" y="5552587"/>
            <a:ext cx="12960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rgbClr val="575656"/>
                </a:solidFill>
                <a:effectLst/>
                <a:latin typeface="SF Pro Display"/>
              </a:rPr>
              <a:t>Lacerations</a:t>
            </a:r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33B6D6-9AE1-3893-B3F3-4847B6F07155}"/>
              </a:ext>
            </a:extLst>
          </p:cNvPr>
          <p:cNvSpPr txBox="1"/>
          <p:nvPr/>
        </p:nvSpPr>
        <p:spPr>
          <a:xfrm>
            <a:off x="4348986" y="5599955"/>
            <a:ext cx="102933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rgbClr val="575656"/>
                </a:solidFill>
                <a:effectLst/>
                <a:latin typeface="SF Pro Display"/>
              </a:rPr>
              <a:t>Bruises</a:t>
            </a:r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5833BD-E4B1-7E38-C758-FF6BF54FA131}"/>
              </a:ext>
            </a:extLst>
          </p:cNvPr>
          <p:cNvSpPr txBox="1"/>
          <p:nvPr/>
        </p:nvSpPr>
        <p:spPr>
          <a:xfrm>
            <a:off x="7234515" y="5552587"/>
            <a:ext cx="14135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en-IN" b="0" i="0" dirty="0">
                <a:solidFill>
                  <a:srgbClr val="575656"/>
                </a:solidFill>
                <a:effectLst/>
                <a:latin typeface="SF Pro Display"/>
              </a:rPr>
              <a:t>Concussions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5C1C0D-5BA9-132E-BF04-F48B62A4282F}"/>
              </a:ext>
            </a:extLst>
          </p:cNvPr>
          <p:cNvSpPr txBox="1"/>
          <p:nvPr/>
        </p:nvSpPr>
        <p:spPr>
          <a:xfrm>
            <a:off x="10565761" y="3867371"/>
            <a:ext cx="142113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IN" b="1" i="0" dirty="0">
                <a:solidFill>
                  <a:srgbClr val="575656"/>
                </a:solidFill>
                <a:effectLst/>
                <a:latin typeface="SF Pro Display"/>
              </a:rPr>
              <a:t>Penetrating Wounds</a:t>
            </a:r>
            <a:endParaRPr lang="en-IN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081085-57F3-69F8-E493-50FB44A4CB68}"/>
              </a:ext>
            </a:extLst>
          </p:cNvPr>
          <p:cNvSpPr txBox="1"/>
          <p:nvPr/>
        </p:nvSpPr>
        <p:spPr>
          <a:xfrm>
            <a:off x="8972548" y="5334160"/>
            <a:ext cx="108710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en-IN" b="0" i="0" dirty="0">
                <a:solidFill>
                  <a:srgbClr val="575656"/>
                </a:solidFill>
                <a:effectLst/>
                <a:latin typeface="SF Pro Display"/>
              </a:rPr>
              <a:t>Stab wounds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557F1F-4AD4-3CF6-01A8-86388DE700F7}"/>
              </a:ext>
            </a:extLst>
          </p:cNvPr>
          <p:cNvSpPr txBox="1"/>
          <p:nvPr/>
        </p:nvSpPr>
        <p:spPr>
          <a:xfrm>
            <a:off x="10128249" y="5924996"/>
            <a:ext cx="129794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rgbClr val="575656"/>
                </a:solidFill>
                <a:effectLst/>
                <a:latin typeface="SF Pro Display"/>
              </a:rPr>
              <a:t>Surgical wounds</a:t>
            </a:r>
            <a:endParaRPr lang="en-IN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D38370-F3DC-635D-129E-38BD1D4EFE38}"/>
              </a:ext>
            </a:extLst>
          </p:cNvPr>
          <p:cNvSpPr txBox="1"/>
          <p:nvPr/>
        </p:nvSpPr>
        <p:spPr>
          <a:xfrm>
            <a:off x="11276326" y="5367921"/>
            <a:ext cx="843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rgbClr val="575656"/>
                </a:solidFill>
                <a:effectLst/>
                <a:latin typeface="SF Pro Display"/>
              </a:rPr>
              <a:t>Cuts</a:t>
            </a:r>
            <a:endParaRPr lang="en-IN" dirty="0"/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83654A0B-3EB4-A2BC-94E6-DFB3ACCDB84B}"/>
              </a:ext>
            </a:extLst>
          </p:cNvPr>
          <p:cNvSpPr/>
          <p:nvPr/>
        </p:nvSpPr>
        <p:spPr>
          <a:xfrm rot="5400000">
            <a:off x="5856290" y="-2606276"/>
            <a:ext cx="686671" cy="9810510"/>
          </a:xfrm>
          <a:prstGeom prst="leftBracket">
            <a:avLst>
              <a:gd name="adj" fmla="val 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A3F11C-52B7-D170-91B4-C4D917729AD3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373880" y="1981789"/>
            <a:ext cx="0" cy="71594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6D84EF0-E2B7-177D-77AD-2EEBD8015507}"/>
              </a:ext>
            </a:extLst>
          </p:cNvPr>
          <p:cNvCxnSpPr>
            <a:cxnSpLocks/>
          </p:cNvCxnSpPr>
          <p:nvPr/>
        </p:nvCxnSpPr>
        <p:spPr>
          <a:xfrm flipH="1">
            <a:off x="6897360" y="1955643"/>
            <a:ext cx="8900" cy="77896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537A07-1FF7-A962-BED1-58E10F21CA73}"/>
              </a:ext>
            </a:extLst>
          </p:cNvPr>
          <p:cNvCxnSpPr>
            <a:cxnSpLocks/>
          </p:cNvCxnSpPr>
          <p:nvPr/>
        </p:nvCxnSpPr>
        <p:spPr>
          <a:xfrm>
            <a:off x="4228450" y="3054866"/>
            <a:ext cx="0" cy="29031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132756F-C6F9-51B0-CE4C-8AE9A025116C}"/>
              </a:ext>
            </a:extLst>
          </p:cNvPr>
          <p:cNvCxnSpPr>
            <a:cxnSpLocks/>
          </p:cNvCxnSpPr>
          <p:nvPr/>
        </p:nvCxnSpPr>
        <p:spPr>
          <a:xfrm>
            <a:off x="7569200" y="4480560"/>
            <a:ext cx="0" cy="62540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5822F676-789B-65B7-29EC-CE51E6EE28DB}"/>
              </a:ext>
            </a:extLst>
          </p:cNvPr>
          <p:cNvSpPr/>
          <p:nvPr/>
        </p:nvSpPr>
        <p:spPr>
          <a:xfrm rot="5400000">
            <a:off x="3939463" y="2271025"/>
            <a:ext cx="340515" cy="2537208"/>
          </a:xfrm>
          <a:prstGeom prst="leftBracket">
            <a:avLst>
              <a:gd name="adj" fmla="val 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Left Bracket 41">
            <a:extLst>
              <a:ext uri="{FF2B5EF4-FFF2-40B4-BE49-F238E27FC236}">
                <a16:creationId xmlns:a16="http://schemas.microsoft.com/office/drawing/2014/main" id="{C90B8E4D-A542-F869-FEB0-96DD9D882AFE}"/>
              </a:ext>
            </a:extLst>
          </p:cNvPr>
          <p:cNvSpPr/>
          <p:nvPr/>
        </p:nvSpPr>
        <p:spPr>
          <a:xfrm rot="5400000">
            <a:off x="9880007" y="2064134"/>
            <a:ext cx="391316" cy="3125229"/>
          </a:xfrm>
          <a:prstGeom prst="leftBracket">
            <a:avLst>
              <a:gd name="adj" fmla="val 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Left Bracket 42">
            <a:extLst>
              <a:ext uri="{FF2B5EF4-FFF2-40B4-BE49-F238E27FC236}">
                <a16:creationId xmlns:a16="http://schemas.microsoft.com/office/drawing/2014/main" id="{7729D93B-D96F-E06B-B7EF-2879DC4B8553}"/>
              </a:ext>
            </a:extLst>
          </p:cNvPr>
          <p:cNvSpPr/>
          <p:nvPr/>
        </p:nvSpPr>
        <p:spPr>
          <a:xfrm rot="5400000">
            <a:off x="5683812" y="2834009"/>
            <a:ext cx="391316" cy="4951737"/>
          </a:xfrm>
          <a:prstGeom prst="leftBracket">
            <a:avLst>
              <a:gd name="adj" fmla="val 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Left Bracket 43">
            <a:extLst>
              <a:ext uri="{FF2B5EF4-FFF2-40B4-BE49-F238E27FC236}">
                <a16:creationId xmlns:a16="http://schemas.microsoft.com/office/drawing/2014/main" id="{590B7F1E-65E8-09A7-377C-105B5BB6790A}"/>
              </a:ext>
            </a:extLst>
          </p:cNvPr>
          <p:cNvSpPr/>
          <p:nvPr/>
        </p:nvSpPr>
        <p:spPr>
          <a:xfrm rot="5400000">
            <a:off x="10581561" y="4040435"/>
            <a:ext cx="391316" cy="2131061"/>
          </a:xfrm>
          <a:prstGeom prst="leftBracket">
            <a:avLst>
              <a:gd name="adj" fmla="val 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556C9BC-2F6A-0436-EE8F-7F08B23AB837}"/>
              </a:ext>
            </a:extLst>
          </p:cNvPr>
          <p:cNvCxnSpPr>
            <a:cxnSpLocks/>
          </p:cNvCxnSpPr>
          <p:nvPr/>
        </p:nvCxnSpPr>
        <p:spPr>
          <a:xfrm>
            <a:off x="10735930" y="4581558"/>
            <a:ext cx="0" cy="4687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AB59EC5-DED0-8AB4-FA38-052DE0272B4C}"/>
              </a:ext>
            </a:extLst>
          </p:cNvPr>
          <p:cNvCxnSpPr>
            <a:cxnSpLocks/>
          </p:cNvCxnSpPr>
          <p:nvPr/>
        </p:nvCxnSpPr>
        <p:spPr>
          <a:xfrm>
            <a:off x="6712570" y="5139175"/>
            <a:ext cx="0" cy="4687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7106129-E9FC-18F3-D3D6-8CF71D698F55}"/>
              </a:ext>
            </a:extLst>
          </p:cNvPr>
          <p:cNvCxnSpPr>
            <a:cxnSpLocks/>
          </p:cNvCxnSpPr>
          <p:nvPr/>
        </p:nvCxnSpPr>
        <p:spPr>
          <a:xfrm>
            <a:off x="5117450" y="5133537"/>
            <a:ext cx="0" cy="4687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6854973-B279-01DA-AD48-8A3E47D72588}"/>
              </a:ext>
            </a:extLst>
          </p:cNvPr>
          <p:cNvCxnSpPr>
            <a:cxnSpLocks/>
          </p:cNvCxnSpPr>
          <p:nvPr/>
        </p:nvCxnSpPr>
        <p:spPr>
          <a:xfrm>
            <a:off x="10735930" y="4930739"/>
            <a:ext cx="0" cy="97476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5A52A4-E212-1FB8-B02E-32AECF3E26C3}"/>
              </a:ext>
            </a:extLst>
          </p:cNvPr>
          <p:cNvCxnSpPr>
            <a:cxnSpLocks/>
          </p:cNvCxnSpPr>
          <p:nvPr/>
        </p:nvCxnSpPr>
        <p:spPr>
          <a:xfrm>
            <a:off x="10533380" y="3054866"/>
            <a:ext cx="0" cy="37413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7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1B79-9EF1-4287-9460-B6236965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IN" dirty="0"/>
          </a:p>
        </p:txBody>
      </p:sp>
      <p:pic>
        <p:nvPicPr>
          <p:cNvPr id="1026" name="Picture 2" descr="What are the Stages of Wound Healing? | Biodermis.com">
            <a:extLst>
              <a:ext uri="{FF2B5EF4-FFF2-40B4-BE49-F238E27FC236}">
                <a16:creationId xmlns:a16="http://schemas.microsoft.com/office/drawing/2014/main" id="{CA2C89FB-AA56-45CE-AB03-663613C081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2" b="14063"/>
          <a:stretch/>
        </p:blipFill>
        <p:spPr bwMode="auto">
          <a:xfrm>
            <a:off x="1832708" y="882566"/>
            <a:ext cx="2209527" cy="192749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FE874A-E7C5-4141-AAD9-C914D36EA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58" y="3372486"/>
            <a:ext cx="7051041" cy="291292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9EAB05B1-714B-4DDE-B1D5-349DA1030FCC}"/>
              </a:ext>
            </a:extLst>
          </p:cNvPr>
          <p:cNvSpPr/>
          <p:nvPr/>
        </p:nvSpPr>
        <p:spPr>
          <a:xfrm>
            <a:off x="0" y="-20952"/>
            <a:ext cx="3048000" cy="925192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 Black" panose="020B0A04020102020204" pitchFamily="34" charset="0"/>
              </a:rPr>
              <a:t>Wound healing vs diabetes </a:t>
            </a:r>
            <a:endParaRPr lang="en-IN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0B20E5-40C5-FF90-FA65-9A3D6B74DB7E}"/>
              </a:ext>
            </a:extLst>
          </p:cNvPr>
          <p:cNvSpPr/>
          <p:nvPr/>
        </p:nvSpPr>
        <p:spPr>
          <a:xfrm>
            <a:off x="3375876" y="912470"/>
            <a:ext cx="642462" cy="269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7030A0"/>
                </a:solidFill>
              </a:rPr>
              <a:t> 1-A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9D4440-DE82-94DD-5F1E-CA54F665D640}"/>
              </a:ext>
            </a:extLst>
          </p:cNvPr>
          <p:cNvSpPr/>
          <p:nvPr/>
        </p:nvSpPr>
        <p:spPr>
          <a:xfrm>
            <a:off x="0" y="6324044"/>
            <a:ext cx="12192000" cy="533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7030A0"/>
                </a:solidFill>
              </a:rPr>
              <a:t> </a:t>
            </a:r>
            <a:r>
              <a:rPr lang="en-IN" b="1" dirty="0">
                <a:solidFill>
                  <a:srgbClr val="7030A0"/>
                </a:solidFill>
              </a:rPr>
              <a:t>Figure: 1-A) Normal wound: 1-B)Stages of wound healing:1-C)Normal vs Diabetic wound healing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35AB91BD-8D9C-68E2-8A90-F6ABC77FD6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5"/>
          <a:stretch/>
        </p:blipFill>
        <p:spPr>
          <a:xfrm>
            <a:off x="5140959" y="0"/>
            <a:ext cx="7040142" cy="333385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2C10421D-350D-2A56-596A-15FCA20BCDC0}"/>
              </a:ext>
            </a:extLst>
          </p:cNvPr>
          <p:cNvSpPr/>
          <p:nvPr/>
        </p:nvSpPr>
        <p:spPr>
          <a:xfrm>
            <a:off x="4042234" y="1674819"/>
            <a:ext cx="1098725" cy="40194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2C3EB8-813B-C603-2A89-7ABC62368F92}"/>
              </a:ext>
            </a:extLst>
          </p:cNvPr>
          <p:cNvSpPr/>
          <p:nvPr/>
        </p:nvSpPr>
        <p:spPr>
          <a:xfrm>
            <a:off x="5140958" y="10160"/>
            <a:ext cx="863602" cy="5452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7030A0"/>
                </a:solidFill>
              </a:rPr>
              <a:t> 1-B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459E89-0E83-BDC3-AC4E-735DEE2873E3}"/>
              </a:ext>
            </a:extLst>
          </p:cNvPr>
          <p:cNvSpPr/>
          <p:nvPr/>
        </p:nvSpPr>
        <p:spPr>
          <a:xfrm>
            <a:off x="5140958" y="3386459"/>
            <a:ext cx="995680" cy="523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7030A0"/>
                </a:solidFill>
              </a:rPr>
              <a:t> </a:t>
            </a:r>
            <a:r>
              <a:rPr lang="en-IN" b="1" dirty="0">
                <a:solidFill>
                  <a:srgbClr val="7030A0"/>
                </a:solidFill>
              </a:rPr>
              <a:t>1-C</a:t>
            </a:r>
          </a:p>
        </p:txBody>
      </p:sp>
    </p:spTree>
    <p:extLst>
      <p:ext uri="{BB962C8B-B14F-4D97-AF65-F5344CB8AC3E}">
        <p14:creationId xmlns:p14="http://schemas.microsoft.com/office/powerpoint/2010/main" val="269359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  <a:alpha val="13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E6B3-8FC7-825A-71D4-DA7440AD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6980" y="-1741467"/>
            <a:ext cx="10515600" cy="13255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0603F-E87A-AD55-CE65-93B91222D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ln w="381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8B40E-A661-8B5E-5430-A5A57528AD0C}"/>
              </a:ext>
            </a:extLst>
          </p:cNvPr>
          <p:cNvSpPr/>
          <p:nvPr/>
        </p:nvSpPr>
        <p:spPr>
          <a:xfrm>
            <a:off x="125358" y="3629604"/>
            <a:ext cx="1018572" cy="428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Metallic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34A5E-6385-123C-4987-76B39F6546E2}"/>
              </a:ext>
            </a:extLst>
          </p:cNvPr>
          <p:cNvSpPr/>
          <p:nvPr/>
        </p:nvSpPr>
        <p:spPr>
          <a:xfrm>
            <a:off x="5077427" y="349170"/>
            <a:ext cx="1751636" cy="428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>
                <a:solidFill>
                  <a:srgbClr val="002060"/>
                </a:solidFill>
              </a:rPr>
              <a:t>Nanostrategy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9AE018-A38D-3B85-6207-DAB41C0C63EB}"/>
              </a:ext>
            </a:extLst>
          </p:cNvPr>
          <p:cNvSpPr/>
          <p:nvPr/>
        </p:nvSpPr>
        <p:spPr>
          <a:xfrm>
            <a:off x="3412545" y="1907549"/>
            <a:ext cx="1230775" cy="428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Nanogel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097A0-3BAE-EEF7-63DF-F9C92C87A003}"/>
              </a:ext>
            </a:extLst>
          </p:cNvPr>
          <p:cNvSpPr/>
          <p:nvPr/>
        </p:nvSpPr>
        <p:spPr>
          <a:xfrm>
            <a:off x="1821828" y="1901708"/>
            <a:ext cx="1454553" cy="428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Nanosphere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F19690-4E71-A8B7-3BD1-CF46F59F58D3}"/>
              </a:ext>
            </a:extLst>
          </p:cNvPr>
          <p:cNvSpPr/>
          <p:nvPr/>
        </p:nvSpPr>
        <p:spPr>
          <a:xfrm>
            <a:off x="9244411" y="1920210"/>
            <a:ext cx="2322002" cy="769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Solid-lipid nanoparticles (SLNPs)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80EC60-630F-7BB0-58F5-5B8A4C4EE946}"/>
              </a:ext>
            </a:extLst>
          </p:cNvPr>
          <p:cNvSpPr/>
          <p:nvPr/>
        </p:nvSpPr>
        <p:spPr>
          <a:xfrm>
            <a:off x="4150899" y="3034547"/>
            <a:ext cx="1774787" cy="428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>
                <a:solidFill>
                  <a:srgbClr val="002060"/>
                </a:solidFill>
              </a:rPr>
              <a:t>Nanoemulsion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A5144-454E-6A82-2D74-FBB9512D66C7}"/>
              </a:ext>
            </a:extLst>
          </p:cNvPr>
          <p:cNvSpPr/>
          <p:nvPr/>
        </p:nvSpPr>
        <p:spPr>
          <a:xfrm>
            <a:off x="2530029" y="3596046"/>
            <a:ext cx="1018572" cy="428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>
                <a:solidFill>
                  <a:srgbClr val="002060"/>
                </a:solidFill>
              </a:rPr>
              <a:t>Polymric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BBCCD2-DA11-9C15-4268-5115015A8616}"/>
              </a:ext>
            </a:extLst>
          </p:cNvPr>
          <p:cNvSpPr/>
          <p:nvPr/>
        </p:nvSpPr>
        <p:spPr>
          <a:xfrm>
            <a:off x="6583053" y="1915818"/>
            <a:ext cx="2228128" cy="7741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Carbon based nanomaterials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47C79-DA10-5F35-A4FC-C251C12D2E21}"/>
              </a:ext>
            </a:extLst>
          </p:cNvPr>
          <p:cNvSpPr/>
          <p:nvPr/>
        </p:nvSpPr>
        <p:spPr>
          <a:xfrm>
            <a:off x="8225636" y="3113913"/>
            <a:ext cx="1751635" cy="428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Nanocomposite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BB6779-B230-2434-6074-122F058E32D4}"/>
              </a:ext>
            </a:extLst>
          </p:cNvPr>
          <p:cNvSpPr/>
          <p:nvPr/>
        </p:nvSpPr>
        <p:spPr>
          <a:xfrm>
            <a:off x="5395997" y="1908691"/>
            <a:ext cx="1018572" cy="428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Scaffold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DA44FB-BCF9-7EE8-8304-9FB5D239888E}"/>
              </a:ext>
            </a:extLst>
          </p:cNvPr>
          <p:cNvSpPr/>
          <p:nvPr/>
        </p:nvSpPr>
        <p:spPr>
          <a:xfrm>
            <a:off x="10239908" y="3254573"/>
            <a:ext cx="1815296" cy="691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Peptide nanostructure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38AC39DA-ED53-290A-2138-116F28E19D7B}"/>
              </a:ext>
            </a:extLst>
          </p:cNvPr>
          <p:cNvSpPr/>
          <p:nvPr/>
        </p:nvSpPr>
        <p:spPr>
          <a:xfrm rot="5400000">
            <a:off x="5140652" y="-3346883"/>
            <a:ext cx="686671" cy="9810510"/>
          </a:xfrm>
          <a:prstGeom prst="leftBracket">
            <a:avLst>
              <a:gd name="adj" fmla="val 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2A32F9-0DA2-1A75-D892-2AF93921600F}"/>
              </a:ext>
            </a:extLst>
          </p:cNvPr>
          <p:cNvCxnSpPr>
            <a:cxnSpLocks/>
          </p:cNvCxnSpPr>
          <p:nvPr/>
        </p:nvCxnSpPr>
        <p:spPr>
          <a:xfrm>
            <a:off x="5856790" y="1215036"/>
            <a:ext cx="0" cy="6866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E7EBB6-F844-BC0A-4BAC-DF46B14F3B65}"/>
              </a:ext>
            </a:extLst>
          </p:cNvPr>
          <p:cNvCxnSpPr>
            <a:cxnSpLocks/>
          </p:cNvCxnSpPr>
          <p:nvPr/>
        </p:nvCxnSpPr>
        <p:spPr>
          <a:xfrm>
            <a:off x="4955894" y="1215036"/>
            <a:ext cx="0" cy="182689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ABAC42-5188-1723-E576-3D0B97D70BD5}"/>
              </a:ext>
            </a:extLst>
          </p:cNvPr>
          <p:cNvCxnSpPr>
            <a:cxnSpLocks/>
          </p:cNvCxnSpPr>
          <p:nvPr/>
        </p:nvCxnSpPr>
        <p:spPr>
          <a:xfrm>
            <a:off x="4080076" y="1177985"/>
            <a:ext cx="0" cy="72372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83EA46-C316-1F7C-5F45-AA7219C81F67}"/>
              </a:ext>
            </a:extLst>
          </p:cNvPr>
          <p:cNvCxnSpPr>
            <a:cxnSpLocks/>
          </p:cNvCxnSpPr>
          <p:nvPr/>
        </p:nvCxnSpPr>
        <p:spPr>
          <a:xfrm>
            <a:off x="7711126" y="1205165"/>
            <a:ext cx="0" cy="69654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701A2B-828A-B2F9-7F8D-0A47E84F39C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549105" y="1215036"/>
            <a:ext cx="0" cy="6866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7E80DC-F299-0C4D-E036-0E2BF42727C3}"/>
              </a:ext>
            </a:extLst>
          </p:cNvPr>
          <p:cNvCxnSpPr>
            <a:cxnSpLocks/>
          </p:cNvCxnSpPr>
          <p:nvPr/>
        </p:nvCxnSpPr>
        <p:spPr>
          <a:xfrm>
            <a:off x="8970380" y="1215036"/>
            <a:ext cx="0" cy="19087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F38459-96CA-2E9A-1BAF-AEB11C689AEF}"/>
              </a:ext>
            </a:extLst>
          </p:cNvPr>
          <p:cNvCxnSpPr>
            <a:cxnSpLocks/>
          </p:cNvCxnSpPr>
          <p:nvPr/>
        </p:nvCxnSpPr>
        <p:spPr>
          <a:xfrm>
            <a:off x="11729398" y="1215036"/>
            <a:ext cx="0" cy="200865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80BCB-E115-5DD6-7B35-3DF34D3CD455}"/>
              </a:ext>
            </a:extLst>
          </p:cNvPr>
          <p:cNvCxnSpPr>
            <a:cxnSpLocks/>
          </p:cNvCxnSpPr>
          <p:nvPr/>
        </p:nvCxnSpPr>
        <p:spPr>
          <a:xfrm>
            <a:off x="10389242" y="1215036"/>
            <a:ext cx="137063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852C47D8-FD56-1B9F-3801-5D302C4B4E86}"/>
              </a:ext>
            </a:extLst>
          </p:cNvPr>
          <p:cNvSpPr/>
          <p:nvPr/>
        </p:nvSpPr>
        <p:spPr>
          <a:xfrm rot="5400000">
            <a:off x="1585375" y="2107268"/>
            <a:ext cx="470585" cy="2483875"/>
          </a:xfrm>
          <a:prstGeom prst="leftBracket">
            <a:avLst>
              <a:gd name="adj" fmla="val 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5C6FCE-C789-42AA-F268-393ED8BA82E6}"/>
              </a:ext>
            </a:extLst>
          </p:cNvPr>
          <p:cNvSpPr/>
          <p:nvPr/>
        </p:nvSpPr>
        <p:spPr>
          <a:xfrm>
            <a:off x="87893" y="1924220"/>
            <a:ext cx="1558726" cy="428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Nanoparticle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35D877E-0818-7D96-8468-D966684A4C16}"/>
              </a:ext>
            </a:extLst>
          </p:cNvPr>
          <p:cNvCxnSpPr>
            <a:cxnSpLocks/>
          </p:cNvCxnSpPr>
          <p:nvPr/>
        </p:nvCxnSpPr>
        <p:spPr>
          <a:xfrm>
            <a:off x="1442132" y="2348669"/>
            <a:ext cx="0" cy="76524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8857AA13-16D1-68FE-FF90-4541A2A6527B}"/>
              </a:ext>
            </a:extLst>
          </p:cNvPr>
          <p:cNvSpPr/>
          <p:nvPr/>
        </p:nvSpPr>
        <p:spPr>
          <a:xfrm>
            <a:off x="182675" y="4276703"/>
            <a:ext cx="470585" cy="2401890"/>
          </a:xfrm>
          <a:prstGeom prst="leftBracket">
            <a:avLst>
              <a:gd name="adj" fmla="val 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C1C099-6E58-0253-B87D-BE91816E3E3F}"/>
              </a:ext>
            </a:extLst>
          </p:cNvPr>
          <p:cNvCxnSpPr>
            <a:cxnSpLocks/>
          </p:cNvCxnSpPr>
          <p:nvPr/>
        </p:nvCxnSpPr>
        <p:spPr>
          <a:xfrm>
            <a:off x="182675" y="6169307"/>
            <a:ext cx="47058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DC95775-86CB-BDAD-185B-F1B1F0CD2B6F}"/>
              </a:ext>
            </a:extLst>
          </p:cNvPr>
          <p:cNvCxnSpPr>
            <a:cxnSpLocks/>
          </p:cNvCxnSpPr>
          <p:nvPr/>
        </p:nvCxnSpPr>
        <p:spPr>
          <a:xfrm>
            <a:off x="182675" y="5615651"/>
            <a:ext cx="47058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ACFCE8F-EF41-5736-3C61-BD438A454F8B}"/>
              </a:ext>
            </a:extLst>
          </p:cNvPr>
          <p:cNvCxnSpPr>
            <a:cxnSpLocks/>
          </p:cNvCxnSpPr>
          <p:nvPr/>
        </p:nvCxnSpPr>
        <p:spPr>
          <a:xfrm>
            <a:off x="182675" y="4980973"/>
            <a:ext cx="47058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5E83FAA-22E0-B8E5-5AA6-C6ABA43C9B68}"/>
              </a:ext>
            </a:extLst>
          </p:cNvPr>
          <p:cNvSpPr/>
          <p:nvPr/>
        </p:nvSpPr>
        <p:spPr>
          <a:xfrm>
            <a:off x="738652" y="4177728"/>
            <a:ext cx="1159596" cy="33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Silver NPs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52C15F-932B-D5D3-8DEA-1EDB1806DAEF}"/>
              </a:ext>
            </a:extLst>
          </p:cNvPr>
          <p:cNvSpPr/>
          <p:nvPr/>
        </p:nvSpPr>
        <p:spPr>
          <a:xfrm>
            <a:off x="667019" y="4718888"/>
            <a:ext cx="1302862" cy="428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Gold NPs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7C4F399-9D49-D04B-7C8B-FD5440337E5E}"/>
              </a:ext>
            </a:extLst>
          </p:cNvPr>
          <p:cNvSpPr/>
          <p:nvPr/>
        </p:nvSpPr>
        <p:spPr>
          <a:xfrm>
            <a:off x="653260" y="5815769"/>
            <a:ext cx="1302862" cy="428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Iron NPs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BB3F5-4540-6CDB-13D8-A11C94C163E9}"/>
              </a:ext>
            </a:extLst>
          </p:cNvPr>
          <p:cNvSpPr/>
          <p:nvPr/>
        </p:nvSpPr>
        <p:spPr>
          <a:xfrm>
            <a:off x="653260" y="6371080"/>
            <a:ext cx="1302862" cy="428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TiO2 NPs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7CA0DAE-3EA9-DEB3-DD55-658EDDFF6111}"/>
              </a:ext>
            </a:extLst>
          </p:cNvPr>
          <p:cNvSpPr/>
          <p:nvPr/>
        </p:nvSpPr>
        <p:spPr>
          <a:xfrm>
            <a:off x="667019" y="5281796"/>
            <a:ext cx="1302862" cy="428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>
                <a:solidFill>
                  <a:srgbClr val="002060"/>
                </a:solidFill>
              </a:rPr>
              <a:t>ZnO</a:t>
            </a:r>
            <a:r>
              <a:rPr lang="en-IN" dirty="0">
                <a:solidFill>
                  <a:srgbClr val="002060"/>
                </a:solidFill>
              </a:rPr>
              <a:t> NPs</a:t>
            </a:r>
          </a:p>
        </p:txBody>
      </p:sp>
      <p:sp>
        <p:nvSpPr>
          <p:cNvPr id="58" name="Left Bracket 57">
            <a:extLst>
              <a:ext uri="{FF2B5EF4-FFF2-40B4-BE49-F238E27FC236}">
                <a16:creationId xmlns:a16="http://schemas.microsoft.com/office/drawing/2014/main" id="{43882CB0-0F68-EC8F-8215-67A3350DE426}"/>
              </a:ext>
            </a:extLst>
          </p:cNvPr>
          <p:cNvSpPr/>
          <p:nvPr/>
        </p:nvSpPr>
        <p:spPr>
          <a:xfrm rot="5400000">
            <a:off x="3447419" y="3517667"/>
            <a:ext cx="470585" cy="2133668"/>
          </a:xfrm>
          <a:prstGeom prst="leftBracket">
            <a:avLst>
              <a:gd name="adj" fmla="val 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7F8A0FF-0A86-E4BA-9FD8-AFEC9CB44971}"/>
              </a:ext>
            </a:extLst>
          </p:cNvPr>
          <p:cNvCxnSpPr>
            <a:cxnSpLocks/>
          </p:cNvCxnSpPr>
          <p:nvPr/>
        </p:nvCxnSpPr>
        <p:spPr>
          <a:xfrm>
            <a:off x="3241047" y="4033823"/>
            <a:ext cx="0" cy="3121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7CE91C4-22DF-8004-DAD6-3F487AE9BD2A}"/>
              </a:ext>
            </a:extLst>
          </p:cNvPr>
          <p:cNvSpPr/>
          <p:nvPr/>
        </p:nvSpPr>
        <p:spPr>
          <a:xfrm>
            <a:off x="4332311" y="4899024"/>
            <a:ext cx="1449808" cy="470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>
                <a:solidFill>
                  <a:srgbClr val="002060"/>
                </a:solidFill>
              </a:rPr>
              <a:t>Sythetic</a:t>
            </a:r>
            <a:r>
              <a:rPr lang="en-IN" dirty="0">
                <a:solidFill>
                  <a:srgbClr val="002060"/>
                </a:solidFill>
              </a:rPr>
              <a:t> NPs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7E79A13-EFF9-D282-330B-1CA5799575A0}"/>
              </a:ext>
            </a:extLst>
          </p:cNvPr>
          <p:cNvSpPr/>
          <p:nvPr/>
        </p:nvSpPr>
        <p:spPr>
          <a:xfrm>
            <a:off x="2265665" y="4899296"/>
            <a:ext cx="1449808" cy="379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Natural NPs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61DEDF-1D22-A9A5-9F1C-71D6816618F0}"/>
              </a:ext>
            </a:extLst>
          </p:cNvPr>
          <p:cNvSpPr/>
          <p:nvPr/>
        </p:nvSpPr>
        <p:spPr>
          <a:xfrm>
            <a:off x="4332311" y="5581486"/>
            <a:ext cx="1796954" cy="10646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PGLA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Polyethylene glycol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EED0AF5-0AF3-C27B-078E-7518E1A34038}"/>
              </a:ext>
            </a:extLst>
          </p:cNvPr>
          <p:cNvSpPr/>
          <p:nvPr/>
        </p:nvSpPr>
        <p:spPr>
          <a:xfrm>
            <a:off x="2269044" y="5574238"/>
            <a:ext cx="1796954" cy="10646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Guar gum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Xanthan gum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Chitosan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6006ECF-AB60-1E0C-727F-1F304F966D5C}"/>
              </a:ext>
            </a:extLst>
          </p:cNvPr>
          <p:cNvCxnSpPr>
            <a:cxnSpLocks/>
          </p:cNvCxnSpPr>
          <p:nvPr/>
        </p:nvCxnSpPr>
        <p:spPr>
          <a:xfrm>
            <a:off x="5856790" y="777433"/>
            <a:ext cx="0" cy="69325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2B4471F9-7430-0907-F6C8-F91053F86A24}"/>
              </a:ext>
            </a:extLst>
          </p:cNvPr>
          <p:cNvSpPr/>
          <p:nvPr/>
        </p:nvSpPr>
        <p:spPr>
          <a:xfrm>
            <a:off x="5595895" y="4189875"/>
            <a:ext cx="1449808" cy="470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Fullerene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C9072E0-82B2-0643-966D-396C99B0BECE}"/>
              </a:ext>
            </a:extLst>
          </p:cNvPr>
          <p:cNvSpPr/>
          <p:nvPr/>
        </p:nvSpPr>
        <p:spPr>
          <a:xfrm>
            <a:off x="7271151" y="4173207"/>
            <a:ext cx="2218290" cy="507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Carbon nanotube</a:t>
            </a:r>
          </a:p>
        </p:txBody>
      </p:sp>
      <p:sp>
        <p:nvSpPr>
          <p:cNvPr id="70" name="Left Bracket 69">
            <a:extLst>
              <a:ext uri="{FF2B5EF4-FFF2-40B4-BE49-F238E27FC236}">
                <a16:creationId xmlns:a16="http://schemas.microsoft.com/office/drawing/2014/main" id="{E822B280-3A22-B189-7A90-C6D1EA6E61C3}"/>
              </a:ext>
            </a:extLst>
          </p:cNvPr>
          <p:cNvSpPr/>
          <p:nvPr/>
        </p:nvSpPr>
        <p:spPr>
          <a:xfrm rot="5400000">
            <a:off x="7269123" y="2967137"/>
            <a:ext cx="237021" cy="2133668"/>
          </a:xfrm>
          <a:prstGeom prst="leftBracket">
            <a:avLst>
              <a:gd name="adj" fmla="val 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2BDFC8C-F02F-3364-428E-98AA57B1C5E7}"/>
              </a:ext>
            </a:extLst>
          </p:cNvPr>
          <p:cNvCxnSpPr>
            <a:cxnSpLocks/>
          </p:cNvCxnSpPr>
          <p:nvPr/>
        </p:nvCxnSpPr>
        <p:spPr>
          <a:xfrm>
            <a:off x="7711126" y="2666436"/>
            <a:ext cx="0" cy="124902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6E481C-051C-5716-C83E-21A7566EF630}"/>
              </a:ext>
            </a:extLst>
          </p:cNvPr>
          <p:cNvCxnSpPr>
            <a:cxnSpLocks/>
          </p:cNvCxnSpPr>
          <p:nvPr/>
        </p:nvCxnSpPr>
        <p:spPr>
          <a:xfrm>
            <a:off x="182675" y="4078605"/>
            <a:ext cx="0" cy="22693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2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0AFF-5BF2-CCDB-01CC-10F2BDA2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20BBFE-A242-0F85-D462-3BD102E9E288}"/>
              </a:ext>
            </a:extLst>
          </p:cNvPr>
          <p:cNvSpPr txBox="1">
            <a:spLocks/>
          </p:cNvSpPr>
          <p:nvPr/>
        </p:nvSpPr>
        <p:spPr>
          <a:xfrm>
            <a:off x="182880" y="0"/>
            <a:ext cx="11871960" cy="12706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b="1" dirty="0">
                <a:solidFill>
                  <a:srgbClr val="2B2B2B"/>
                </a:solidFill>
                <a:latin typeface="Arial Black" panose="020B0A04020102020204" pitchFamily="34" charset="0"/>
              </a:rPr>
              <a:t>Figure 2: Nanomaterials used in wound healing [NPs=nanoparticles]</a:t>
            </a:r>
            <a:endParaRPr lang="en-IN" sz="3600" dirty="0">
              <a:latin typeface="Arial Black" panose="020B0A040201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BD7B6F-E6E5-735B-1FBC-6A2F92138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2"/>
          <a:stretch/>
        </p:blipFill>
        <p:spPr bwMode="auto">
          <a:xfrm>
            <a:off x="1850630" y="1369099"/>
            <a:ext cx="7894732" cy="5369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598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6540-61EF-D277-5661-67DD9CEEFAD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rial Black" panose="020B0A04020102020204" pitchFamily="34" charset="0"/>
              </a:rPr>
              <a:t>Advantages of </a:t>
            </a:r>
            <a:r>
              <a:rPr lang="en-IN" sz="3200" dirty="0" err="1">
                <a:latin typeface="Arial Black" panose="020B0A04020102020204" pitchFamily="34" charset="0"/>
              </a:rPr>
              <a:t>nanostrategies</a:t>
            </a:r>
            <a:r>
              <a:rPr lang="en-IN" sz="3200" dirty="0">
                <a:latin typeface="Arial Black" panose="020B0A04020102020204" pitchFamily="34" charset="0"/>
              </a:rPr>
              <a:t> in diabetic wound healing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94972-164E-0DC2-792B-52691A17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784" y="2162904"/>
            <a:ext cx="7836243" cy="2532191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dirty="0" err="1">
                <a:latin typeface="Arial Black" panose="020B0A04020102020204" pitchFamily="34" charset="0"/>
              </a:rPr>
              <a:t>Tunable</a:t>
            </a:r>
            <a:r>
              <a:rPr lang="en-IN" sz="2400" dirty="0">
                <a:latin typeface="Arial Black" panose="020B0A04020102020204" pitchFamily="34" charset="0"/>
              </a:rPr>
              <a:t> physical and chemical properties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latin typeface="Arial Black" panose="020B0A04020102020204" pitchFamily="34" charset="0"/>
              </a:rPr>
              <a:t>Targeted drug delivery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latin typeface="Arial Black" panose="020B0A04020102020204" pitchFamily="34" charset="0"/>
              </a:rPr>
              <a:t>Increase solubility of highly lipophilic drug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latin typeface="Arial Black" panose="020B0A04020102020204" pitchFamily="34" charset="0"/>
              </a:rPr>
              <a:t>Increase </a:t>
            </a:r>
            <a:r>
              <a:rPr lang="en-IN" sz="2400" dirty="0" err="1">
                <a:latin typeface="Arial Black" panose="020B0A04020102020204" pitchFamily="34" charset="0"/>
              </a:rPr>
              <a:t>bioavailibility</a:t>
            </a:r>
            <a:endParaRPr lang="en-IN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409D-9735-2F73-3DEA-A6079060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920" y="597852"/>
            <a:ext cx="3489960" cy="116903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Calibri" panose="020F0502020204030204" pitchFamily="34" charset="0"/>
              </a:rPr>
              <a:t>Critical Issues 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40EC-0700-622C-41C2-2140BC11E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15" y="2570205"/>
            <a:ext cx="4843848" cy="295738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just"/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the development of potential biomaterials and nanotechnology-based applications for wound healing, this scientific knowledge is not translated into an increase of commercially available wound healing products containing nanomaterials. 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368F41-6F55-EE6F-41BC-8254E78E1E83}"/>
              </a:ext>
            </a:extLst>
          </p:cNvPr>
          <p:cNvSpPr txBox="1">
            <a:spLocks/>
          </p:cNvSpPr>
          <p:nvPr/>
        </p:nvSpPr>
        <p:spPr>
          <a:xfrm>
            <a:off x="6858000" y="674053"/>
            <a:ext cx="4434840" cy="1016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>
                <a:solidFill>
                  <a:srgbClr val="002060"/>
                </a:solidFill>
                <a:latin typeface="Calibri" panose="020F0502020204030204" pitchFamily="34" charset="0"/>
              </a:rPr>
              <a:t>Future Directions 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F18B07-FD8C-C153-AE8D-390947BEF2AE}"/>
              </a:ext>
            </a:extLst>
          </p:cNvPr>
          <p:cNvSpPr txBox="1">
            <a:spLocks/>
          </p:cNvSpPr>
          <p:nvPr/>
        </p:nvSpPr>
        <p:spPr>
          <a:xfrm>
            <a:off x="5626442" y="2570204"/>
            <a:ext cx="6565557" cy="41271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studies are critical to provide insights into how scientific evidences from nanotechnology-based therapies can be applied in the clinical setting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3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NMs, due to their unique properties open a new array of wound-healing products.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3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NMs can modify each phase of wound healing as they possess antibacterial and anti-inflammatory activities, proangiogenic and proliferative properties.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3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NMs are able to correct expression level of some important proteins and signal molecules to enhance wound healing.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3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NMs or the combination of materials at both micro and nanoscales, may become beneficial enough to overcome most of the challenges that exist in wound </a:t>
            </a:r>
            <a:r>
              <a:rPr lang="en-IN" sz="3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management.</a:t>
            </a:r>
            <a:endParaRPr lang="en-I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2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704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AGaramond-Regular</vt:lpstr>
      <vt:lpstr>Algerian</vt:lpstr>
      <vt:lpstr>Arial</vt:lpstr>
      <vt:lpstr>Arial Black</vt:lpstr>
      <vt:lpstr>Calibri</vt:lpstr>
      <vt:lpstr>Calibri Light</vt:lpstr>
      <vt:lpstr>SF Pro Display</vt:lpstr>
      <vt:lpstr>Times New Roman</vt:lpstr>
      <vt:lpstr>Wingdings</vt:lpstr>
      <vt:lpstr>Office Theme</vt:lpstr>
      <vt:lpstr>PowerPoint Presentation</vt:lpstr>
      <vt:lpstr>PowerPoint Presentation</vt:lpstr>
      <vt:lpstr>Relevence for wound healing</vt:lpstr>
      <vt:lpstr>Types Of Wounds</vt:lpstr>
      <vt:lpstr> </vt:lpstr>
      <vt:lpstr>PowerPoint Presentation</vt:lpstr>
      <vt:lpstr>PowerPoint Presentation</vt:lpstr>
      <vt:lpstr>Advantages of nanostrategies in diabetic wound healing</vt:lpstr>
      <vt:lpstr>Critical Issues </vt:lpstr>
      <vt:lpstr>Conclusion</vt:lpstr>
      <vt:lpstr>Glimpse of my research work with Nanotechnology on diabetic wound healing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Debojyoti Mandal</dc:creator>
  <cp:lastModifiedBy>Debojyoti Mandal</cp:lastModifiedBy>
  <cp:revision>132</cp:revision>
  <dcterms:created xsi:type="dcterms:W3CDTF">2022-11-29T05:54:28Z</dcterms:created>
  <dcterms:modified xsi:type="dcterms:W3CDTF">2023-03-11T19:08:12Z</dcterms:modified>
</cp:coreProperties>
</file>